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0" r:id="rId2"/>
    <p:sldId id="271" r:id="rId3"/>
    <p:sldId id="304" r:id="rId4"/>
    <p:sldId id="265" r:id="rId5"/>
    <p:sldId id="272" r:id="rId6"/>
    <p:sldId id="280" r:id="rId7"/>
    <p:sldId id="305" r:id="rId8"/>
    <p:sldId id="294" r:id="rId9"/>
    <p:sldId id="295" r:id="rId10"/>
    <p:sldId id="282" r:id="rId11"/>
    <p:sldId id="283" r:id="rId12"/>
    <p:sldId id="306" r:id="rId13"/>
    <p:sldId id="308" r:id="rId14"/>
    <p:sldId id="291" r:id="rId15"/>
    <p:sldId id="300" r:id="rId16"/>
    <p:sldId id="299" r:id="rId17"/>
    <p:sldId id="297" r:id="rId18"/>
    <p:sldId id="281" r:id="rId19"/>
    <p:sldId id="298" r:id="rId20"/>
    <p:sldId id="285" r:id="rId21"/>
    <p:sldId id="30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4979" autoAdjust="0"/>
  </p:normalViewPr>
  <p:slideViewPr>
    <p:cSldViewPr>
      <p:cViewPr varScale="1">
        <p:scale>
          <a:sx n="92" d="100"/>
          <a:sy n="92" d="100"/>
        </p:scale>
        <p:origin x="1548"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C337C-E993-4F2B-A14A-7FDDC0AC24F2}" type="datetimeFigureOut">
              <a:rPr lang="en-US" smtClean="0"/>
              <a:pPr/>
              <a:t>8/16/2016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2342B6-5369-4D13-B5E5-648D956775D6}" type="slidenum">
              <a:rPr lang="en-US" smtClean="0"/>
              <a:pPr/>
              <a:t>‹#›</a:t>
            </a:fld>
            <a:endParaRPr lang="en-US"/>
          </a:p>
        </p:txBody>
      </p:sp>
    </p:spTree>
    <p:extLst>
      <p:ext uri="{BB962C8B-B14F-4D97-AF65-F5344CB8AC3E}">
        <p14:creationId xmlns:p14="http://schemas.microsoft.com/office/powerpoint/2010/main" xmlns="" val="181855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3C72EC-60C4-4C03-9DD0-5928C52A0FC2}" type="datetimeFigureOut">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408E1-E8B8-490E-838F-11B2F069C0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C72EC-60C4-4C03-9DD0-5928C52A0FC2}" type="datetimeFigureOut">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408E1-E8B8-490E-838F-11B2F069C0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C72EC-60C4-4C03-9DD0-5928C52A0FC2}" type="datetimeFigureOut">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408E1-E8B8-490E-838F-11B2F069C0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C72EC-60C4-4C03-9DD0-5928C52A0FC2}" type="datetimeFigureOut">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408E1-E8B8-490E-838F-11B2F069C0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3C72EC-60C4-4C03-9DD0-5928C52A0FC2}" type="datetimeFigureOut">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408E1-E8B8-490E-838F-11B2F069C0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3C72EC-60C4-4C03-9DD0-5928C52A0FC2}" type="datetimeFigureOut">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408E1-E8B8-490E-838F-11B2F069C0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3C72EC-60C4-4C03-9DD0-5928C52A0FC2}" type="datetimeFigureOut">
              <a:rPr lang="en-US" smtClean="0"/>
              <a:pPr/>
              <a:t>8/16/2016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D408E1-E8B8-490E-838F-11B2F069C0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3C72EC-60C4-4C03-9DD0-5928C52A0FC2}" type="datetimeFigureOut">
              <a:rPr lang="en-US" smtClean="0"/>
              <a:pPr/>
              <a:t>8/16/2016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D408E1-E8B8-490E-838F-11B2F069C0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3C72EC-60C4-4C03-9DD0-5928C52A0FC2}" type="datetimeFigureOut">
              <a:rPr lang="en-US" smtClean="0"/>
              <a:pPr/>
              <a:t>8/16/2016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D408E1-E8B8-490E-838F-11B2F069C0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3C72EC-60C4-4C03-9DD0-5928C52A0FC2}" type="datetimeFigureOut">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408E1-E8B8-490E-838F-11B2F069C0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3C72EC-60C4-4C03-9DD0-5928C52A0FC2}" type="datetimeFigureOut">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408E1-E8B8-490E-838F-11B2F069C0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C72EC-60C4-4C03-9DD0-5928C52A0FC2}" type="datetimeFigureOut">
              <a:rPr lang="en-US" smtClean="0"/>
              <a:pPr/>
              <a:t>8/16/2016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408E1-E8B8-490E-838F-11B2F069C0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atrotox@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b="1" dirty="0" smtClean="0"/>
              <a:t>Shakespeare: innovator of drama and language for all time</a:t>
            </a:r>
            <a:endParaRPr lang="en-US" b="1" dirty="0"/>
          </a:p>
        </p:txBody>
      </p:sp>
      <p:sp>
        <p:nvSpPr>
          <p:cNvPr id="4" name="TextBox 3"/>
          <p:cNvSpPr txBox="1"/>
          <p:nvPr/>
        </p:nvSpPr>
        <p:spPr>
          <a:xfrm>
            <a:off x="1981200" y="2971800"/>
            <a:ext cx="5410200" cy="2062103"/>
          </a:xfrm>
          <a:prstGeom prst="rect">
            <a:avLst/>
          </a:prstGeom>
          <a:noFill/>
        </p:spPr>
        <p:txBody>
          <a:bodyPr wrap="square" rtlCol="0">
            <a:spAutoFit/>
          </a:bodyPr>
          <a:lstStyle/>
          <a:p>
            <a:pPr algn="ctr"/>
            <a:r>
              <a:rPr lang="en-US" sz="3200" dirty="0" smtClean="0"/>
              <a:t>Stan </a:t>
            </a:r>
            <a:r>
              <a:rPr lang="en-US" sz="3200" dirty="0" err="1" smtClean="0"/>
              <a:t>Misler</a:t>
            </a:r>
            <a:r>
              <a:rPr lang="en-US" sz="3200" dirty="0" smtClean="0"/>
              <a:t> </a:t>
            </a:r>
          </a:p>
          <a:p>
            <a:pPr algn="ctr"/>
            <a:r>
              <a:rPr lang="en-US" sz="3200" dirty="0" smtClean="0"/>
              <a:t>World Literature IB-3</a:t>
            </a:r>
          </a:p>
          <a:p>
            <a:pPr algn="ctr"/>
            <a:r>
              <a:rPr lang="en-US" sz="3200" dirty="0" smtClean="0"/>
              <a:t>Fall 2016</a:t>
            </a:r>
          </a:p>
          <a:p>
            <a:pPr algn="ctr"/>
            <a:r>
              <a:rPr lang="en-US" sz="3200" dirty="0" smtClean="0">
                <a:hlinkClick r:id="rId2"/>
              </a:rPr>
              <a:t>latrotox@gmail.com</a:t>
            </a:r>
            <a:r>
              <a:rPr lang="en-US" sz="3200" dirty="0" smtClean="0"/>
              <a:t>  </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64719"/>
            <a:ext cx="9144000" cy="2092881"/>
          </a:xfrm>
          <a:prstGeom prst="rect">
            <a:avLst/>
          </a:prstGeom>
          <a:noFill/>
        </p:spPr>
        <p:txBody>
          <a:bodyPr wrap="square" rtlCol="0">
            <a:spAutoFit/>
          </a:bodyPr>
          <a:lstStyle/>
          <a:p>
            <a:pPr marL="342900" indent="-342900"/>
            <a:r>
              <a:rPr lang="en-US" sz="2600" dirty="0" smtClean="0"/>
              <a:t>1. </a:t>
            </a:r>
            <a:r>
              <a:rPr lang="en-US" sz="2600" b="1" dirty="0" smtClean="0"/>
              <a:t>Words borrowed from wide spectrum of world-wide languages </a:t>
            </a:r>
            <a:r>
              <a:rPr lang="en-US" sz="2600" dirty="0" smtClean="0"/>
              <a:t>through trade, wars, exploration, diplomacy, colonization, science (see below) as well as specialty terms from science</a:t>
            </a:r>
          </a:p>
          <a:p>
            <a:pPr marL="342900" indent="-342900"/>
            <a:r>
              <a:rPr lang="en-US" sz="2600" dirty="0" smtClean="0"/>
              <a:t>2. </a:t>
            </a:r>
            <a:r>
              <a:rPr lang="en-US" sz="2600" b="1" dirty="0" smtClean="0"/>
              <a:t>Grammar</a:t>
            </a:r>
            <a:r>
              <a:rPr lang="en-US" sz="2600" dirty="0" smtClean="0"/>
              <a:t>: introduction of subjunctive: shall/should; will/would</a:t>
            </a:r>
          </a:p>
          <a:p>
            <a:pPr marL="342900" indent="-342900"/>
            <a:endParaRPr lang="en-US" sz="2600" dirty="0"/>
          </a:p>
        </p:txBody>
      </p:sp>
      <p:pic>
        <p:nvPicPr>
          <p:cNvPr id="2052" name="Picture 4"/>
          <p:cNvPicPr>
            <a:picLocks noChangeAspect="1" noChangeArrowheads="1"/>
          </p:cNvPicPr>
          <p:nvPr/>
        </p:nvPicPr>
        <p:blipFill>
          <a:blip r:embed="rId2" cstate="print"/>
          <a:srcRect/>
          <a:stretch>
            <a:fillRect/>
          </a:stretch>
        </p:blipFill>
        <p:spPr bwMode="auto">
          <a:xfrm>
            <a:off x="152400" y="3164918"/>
            <a:ext cx="4664572" cy="1828801"/>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152400" y="5024891"/>
            <a:ext cx="4616611" cy="1363586"/>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4586748" y="4870335"/>
            <a:ext cx="4340426" cy="1143000"/>
          </a:xfrm>
          <a:prstGeom prst="rect">
            <a:avLst/>
          </a:prstGeom>
          <a:noFill/>
          <a:ln w="9525">
            <a:noFill/>
            <a:miter lim="800000"/>
            <a:headEnd/>
            <a:tailEnd/>
          </a:ln>
        </p:spPr>
      </p:pic>
      <p:sp>
        <p:nvSpPr>
          <p:cNvPr id="8" name="Title 1"/>
          <p:cNvSpPr txBox="1">
            <a:spLocks/>
          </p:cNvSpPr>
          <p:nvPr/>
        </p:nvSpPr>
        <p:spPr>
          <a:xfrm>
            <a:off x="-152400" y="0"/>
            <a:ext cx="9448800"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C. Shakespeare and Elizabethan era as central to development of modern English and dramatic speech </a:t>
            </a:r>
            <a:endParaRPr lang="en-US" b="1" dirty="0"/>
          </a:p>
        </p:txBody>
      </p:sp>
    </p:spTree>
    <p:extLst>
      <p:ext uri="{BB962C8B-B14F-4D97-AF65-F5344CB8AC3E}">
        <p14:creationId xmlns:p14="http://schemas.microsoft.com/office/powerpoint/2010/main" xmlns="" val="1998593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Autofit/>
          </a:bodyPr>
          <a:lstStyle/>
          <a:p>
            <a:r>
              <a:rPr lang="en-US" sz="3600" b="1" dirty="0" smtClean="0"/>
              <a:t>D. What makes Shakespeare special among English Renaissance </a:t>
            </a:r>
            <a:r>
              <a:rPr lang="en-US" sz="3600" b="1" dirty="0" err="1" smtClean="0"/>
              <a:t>playwriters</a:t>
            </a:r>
            <a:r>
              <a:rPr lang="en-US" sz="3600" b="1" dirty="0" smtClean="0"/>
              <a:t> </a:t>
            </a:r>
            <a:br>
              <a:rPr lang="en-US" sz="3600" b="1" dirty="0" smtClean="0"/>
            </a:br>
            <a:r>
              <a:rPr lang="en-US" sz="3600" b="1" dirty="0" smtClean="0"/>
              <a:t> </a:t>
            </a:r>
            <a:endParaRPr lang="en-US" sz="3600" b="1" dirty="0"/>
          </a:p>
        </p:txBody>
      </p:sp>
      <p:sp>
        <p:nvSpPr>
          <p:cNvPr id="4" name="TextBox 3"/>
          <p:cNvSpPr txBox="1"/>
          <p:nvPr/>
        </p:nvSpPr>
        <p:spPr>
          <a:xfrm>
            <a:off x="0" y="1216997"/>
            <a:ext cx="9144000" cy="5693866"/>
          </a:xfrm>
          <a:prstGeom prst="rect">
            <a:avLst/>
          </a:prstGeom>
          <a:noFill/>
        </p:spPr>
        <p:txBody>
          <a:bodyPr wrap="square" rtlCol="0">
            <a:spAutoFit/>
          </a:bodyPr>
          <a:lstStyle/>
          <a:p>
            <a:pPr marL="342900" indent="-342900">
              <a:buAutoNum type="arabicPeriod"/>
            </a:pPr>
            <a:r>
              <a:rPr lang="en-US" sz="2600" b="1" dirty="0"/>
              <a:t>Creator of a cohesive body of </a:t>
            </a:r>
            <a:r>
              <a:rPr lang="en-US" sz="2600" b="1" dirty="0" smtClean="0"/>
              <a:t>work, </a:t>
            </a:r>
            <a:r>
              <a:rPr lang="en-US" sz="2600" dirty="0"/>
              <a:t>with common themes (e.g., the nature of </a:t>
            </a:r>
            <a:r>
              <a:rPr lang="en-US" sz="2600" dirty="0" smtClean="0"/>
              <a:t>love and kingship), that is central to the canon of Western literature and </a:t>
            </a:r>
          </a:p>
          <a:p>
            <a:pPr marL="342900" indent="-342900">
              <a:buAutoNum type="arabicPeriod"/>
            </a:pPr>
            <a:r>
              <a:rPr lang="en-US" sz="2600" b="1" dirty="0" smtClean="0"/>
              <a:t>Inventor of modern English</a:t>
            </a:r>
          </a:p>
          <a:p>
            <a:pPr marL="342900" indent="-342900">
              <a:buFontTx/>
              <a:buAutoNum type="arabicPeriod"/>
            </a:pPr>
            <a:r>
              <a:rPr lang="en-US" sz="2600" b="1" dirty="0" smtClean="0"/>
              <a:t>In single plays portrayal of wide range of contemporary man </a:t>
            </a:r>
            <a:r>
              <a:rPr lang="en-US" sz="2600" dirty="0" smtClean="0"/>
              <a:t>(from</a:t>
            </a:r>
            <a:r>
              <a:rPr lang="en-US" sz="2600" b="1" dirty="0" smtClean="0"/>
              <a:t> </a:t>
            </a:r>
            <a:r>
              <a:rPr lang="en-US" sz="2600" dirty="0" smtClean="0"/>
              <a:t>nobility to household servants and clowns in complex situations) with inner discussions and debate on nature of man “</a:t>
            </a:r>
            <a:r>
              <a:rPr lang="en-US" sz="2600" b="1" dirty="0" smtClean="0"/>
              <a:t>Holding a mirror up to nature</a:t>
            </a:r>
            <a:r>
              <a:rPr lang="en-US" sz="2600" dirty="0" smtClean="0"/>
              <a:t>”:  “the inventor of the human psyche ” H. Bloom; “His works may be considered a map of life” S. Johnson; </a:t>
            </a:r>
          </a:p>
          <a:p>
            <a:pPr marL="342900" indent="-342900">
              <a:buFontTx/>
              <a:buAutoNum type="arabicPeriod"/>
            </a:pPr>
            <a:r>
              <a:rPr lang="en-US" sz="2600" dirty="0" smtClean="0"/>
              <a:t>Equal </a:t>
            </a:r>
            <a:r>
              <a:rPr lang="en-US" sz="2600" dirty="0"/>
              <a:t>master </a:t>
            </a:r>
            <a:r>
              <a:rPr lang="en-US" sz="2600" dirty="0" smtClean="0"/>
              <a:t>of </a:t>
            </a:r>
            <a:r>
              <a:rPr lang="en-US" sz="2600" dirty="0"/>
              <a:t>(a) comedy (festive romantic, pastoral, farce); (b) histories of English </a:t>
            </a:r>
            <a:r>
              <a:rPr lang="en-US" sz="2600" dirty="0" smtClean="0"/>
              <a:t>kings; (</a:t>
            </a:r>
            <a:r>
              <a:rPr lang="en-US" sz="2600" dirty="0"/>
              <a:t>c) tragedies (fate and free will) </a:t>
            </a:r>
            <a:r>
              <a:rPr lang="en-US" sz="2600" dirty="0" smtClean="0"/>
              <a:t>and (d</a:t>
            </a:r>
            <a:r>
              <a:rPr lang="en-US" sz="2600" dirty="0"/>
              <a:t>) romances </a:t>
            </a:r>
            <a:r>
              <a:rPr lang="en-US" sz="2600" dirty="0" smtClean="0"/>
              <a:t>(folk tales </a:t>
            </a:r>
            <a:r>
              <a:rPr lang="en-US" sz="2600" dirty="0"/>
              <a:t>with incredible </a:t>
            </a:r>
            <a:r>
              <a:rPr lang="en-US" sz="2600" dirty="0" smtClean="0"/>
              <a:t>plots (wrongdoing   -&gt; </a:t>
            </a:r>
            <a:r>
              <a:rPr lang="en-US" sz="2600" dirty="0"/>
              <a:t>penance -&gt; </a:t>
            </a:r>
            <a:r>
              <a:rPr lang="en-US" sz="2600" dirty="0" smtClean="0"/>
              <a:t>reconciliation or grace</a:t>
            </a:r>
          </a:p>
        </p:txBody>
      </p:sp>
    </p:spTree>
    <p:extLst>
      <p:ext uri="{BB962C8B-B14F-4D97-AF65-F5344CB8AC3E}">
        <p14:creationId xmlns:p14="http://schemas.microsoft.com/office/powerpoint/2010/main" xmlns="" val="3200629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752600"/>
            <a:ext cx="8305800" cy="3570208"/>
          </a:xfrm>
          <a:prstGeom prst="rect">
            <a:avLst/>
          </a:prstGeom>
          <a:noFill/>
        </p:spPr>
        <p:txBody>
          <a:bodyPr wrap="square" rtlCol="0">
            <a:spAutoFit/>
          </a:bodyPr>
          <a:lstStyle/>
          <a:p>
            <a:r>
              <a:rPr lang="en-US" sz="2800" b="1" dirty="0" smtClean="0"/>
              <a:t>5</a:t>
            </a:r>
            <a:r>
              <a:rPr lang="en-US" sz="1600" b="1" dirty="0" smtClean="0"/>
              <a:t>. </a:t>
            </a:r>
            <a:r>
              <a:rPr lang="en-US" sz="2600" b="1" dirty="0"/>
              <a:t>Dramatic invention</a:t>
            </a:r>
            <a:r>
              <a:rPr lang="en-US" sz="2600" dirty="0"/>
              <a:t>: Used popular plots but enhanced them with </a:t>
            </a:r>
            <a:r>
              <a:rPr lang="en-US" sz="2600" dirty="0" smtClean="0"/>
              <a:t>great character portrayals; plays </a:t>
            </a:r>
            <a:r>
              <a:rPr lang="en-US" sz="2600" dirty="0"/>
              <a:t>written with eye towards ability to edit and cut</a:t>
            </a:r>
          </a:p>
          <a:p>
            <a:r>
              <a:rPr lang="en-US" sz="2600" b="1" dirty="0" smtClean="0"/>
              <a:t>6. Stylistic invention:  </a:t>
            </a:r>
            <a:r>
              <a:rPr lang="en-US" sz="2400" dirty="0"/>
              <a:t>Convincing writing in wide range of styles: flights of poetry interspersed with humor of taverns. </a:t>
            </a:r>
          </a:p>
          <a:p>
            <a:r>
              <a:rPr lang="en-US" sz="2600" b="1" dirty="0" smtClean="0"/>
              <a:t>Verse </a:t>
            </a:r>
            <a:r>
              <a:rPr lang="en-US" sz="2600" b="1" dirty="0"/>
              <a:t>in iambic pentameter </a:t>
            </a:r>
            <a:r>
              <a:rPr lang="en-US" sz="2600" dirty="0"/>
              <a:t>= 10 syllable line with 5 feet; without rhyme: (but SOFT what LIGHT through </a:t>
            </a:r>
            <a:r>
              <a:rPr lang="en-US" sz="2600" dirty="0" err="1"/>
              <a:t>YONder</a:t>
            </a:r>
            <a:r>
              <a:rPr lang="en-US" sz="2600" dirty="0"/>
              <a:t> </a:t>
            </a:r>
            <a:r>
              <a:rPr lang="en-US" sz="2600" dirty="0" err="1"/>
              <a:t>WINdow</a:t>
            </a:r>
            <a:r>
              <a:rPr lang="en-US" sz="2600" dirty="0"/>
              <a:t> BREAKS</a:t>
            </a:r>
            <a:r>
              <a:rPr lang="en-US" sz="2600" b="1" dirty="0"/>
              <a:t>) </a:t>
            </a:r>
            <a:r>
              <a:rPr lang="en-US" sz="2600" dirty="0"/>
              <a:t>vs (ii) </a:t>
            </a:r>
            <a:r>
              <a:rPr lang="en-US" sz="2600" b="1" dirty="0"/>
              <a:t>prose for dramatic impact   </a:t>
            </a:r>
          </a:p>
          <a:p>
            <a:endParaRPr lang="en-US" dirty="0"/>
          </a:p>
        </p:txBody>
      </p:sp>
    </p:spTree>
    <p:extLst>
      <p:ext uri="{BB962C8B-B14F-4D97-AF65-F5344CB8AC3E}">
        <p14:creationId xmlns:p14="http://schemas.microsoft.com/office/powerpoint/2010/main" xmlns="" val="3547982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1143000"/>
          </a:xfrm>
        </p:spPr>
        <p:txBody>
          <a:bodyPr>
            <a:noAutofit/>
          </a:bodyPr>
          <a:lstStyle/>
          <a:p>
            <a:r>
              <a:rPr lang="en-US" sz="3600" dirty="0" smtClean="0"/>
              <a:t>7. Philosopher of theater of the imagination: (a) Prologue to Henry V</a:t>
            </a:r>
            <a:endParaRPr lang="en-US" sz="3600" dirty="0"/>
          </a:p>
        </p:txBody>
      </p:sp>
      <p:sp>
        <p:nvSpPr>
          <p:cNvPr id="4" name="Rectangle 3"/>
          <p:cNvSpPr/>
          <p:nvPr/>
        </p:nvSpPr>
        <p:spPr>
          <a:xfrm>
            <a:off x="2057400" y="1522274"/>
            <a:ext cx="4572000" cy="1754326"/>
          </a:xfrm>
          <a:prstGeom prst="rect">
            <a:avLst/>
          </a:prstGeom>
        </p:spPr>
        <p:txBody>
          <a:bodyPr>
            <a:spAutoFit/>
          </a:bodyPr>
          <a:lstStyle/>
          <a:p>
            <a:r>
              <a:rPr lang="en-US" dirty="0">
                <a:solidFill>
                  <a:srgbClr val="000000"/>
                </a:solidFill>
                <a:latin typeface="Times New Roman" panose="02020603050405020304" pitchFamily="18" charset="0"/>
              </a:rPr>
              <a:t>O for a Muse of fire, that would ascend</a:t>
            </a:r>
            <a:r>
              <a:rPr lang="en-US" dirty="0"/>
              <a:t/>
            </a:r>
            <a:br>
              <a:rPr lang="en-US" dirty="0"/>
            </a:br>
            <a:r>
              <a:rPr lang="en-US" dirty="0">
                <a:solidFill>
                  <a:srgbClr val="000000"/>
                </a:solidFill>
                <a:latin typeface="Times New Roman" panose="02020603050405020304" pitchFamily="18" charset="0"/>
              </a:rPr>
              <a:t>The brightest heaven of invention,</a:t>
            </a:r>
            <a:r>
              <a:rPr lang="en-US" dirty="0"/>
              <a:t/>
            </a:r>
            <a:br>
              <a:rPr lang="en-US" dirty="0"/>
            </a:br>
            <a:r>
              <a:rPr lang="en-US" dirty="0">
                <a:solidFill>
                  <a:srgbClr val="000000"/>
                </a:solidFill>
                <a:latin typeface="Times New Roman" panose="02020603050405020304" pitchFamily="18" charset="0"/>
              </a:rPr>
              <a:t>A kingdom for a stage, princes to act</a:t>
            </a:r>
            <a:r>
              <a:rPr lang="en-US" dirty="0"/>
              <a:t/>
            </a:r>
            <a:br>
              <a:rPr lang="en-US" dirty="0"/>
            </a:br>
            <a:r>
              <a:rPr lang="en-US" dirty="0">
                <a:solidFill>
                  <a:srgbClr val="000000"/>
                </a:solidFill>
                <a:latin typeface="Times New Roman" panose="02020603050405020304" pitchFamily="18" charset="0"/>
              </a:rPr>
              <a:t>And monarchs to behold the swelling scene!</a:t>
            </a:r>
            <a:r>
              <a:rPr lang="en-US" dirty="0"/>
              <a:t/>
            </a:r>
            <a:br>
              <a:rPr lang="en-US" dirty="0"/>
            </a:br>
            <a:r>
              <a:rPr lang="en-US" dirty="0"/>
              <a:t/>
            </a:r>
            <a:br>
              <a:rPr lang="en-US" dirty="0"/>
            </a:br>
            <a:endParaRPr lang="en-US" dirty="0"/>
          </a:p>
        </p:txBody>
      </p:sp>
      <p:sp>
        <p:nvSpPr>
          <p:cNvPr id="5" name="Rectangle 4"/>
          <p:cNvSpPr/>
          <p:nvPr/>
        </p:nvSpPr>
        <p:spPr>
          <a:xfrm>
            <a:off x="2057400" y="2743200"/>
            <a:ext cx="4953000" cy="3139321"/>
          </a:xfrm>
          <a:prstGeom prst="rect">
            <a:avLst/>
          </a:prstGeom>
        </p:spPr>
        <p:txBody>
          <a:bodyPr wrap="square">
            <a:spAutoFit/>
          </a:bodyPr>
          <a:lstStyle/>
          <a:p>
            <a:r>
              <a:rPr lang="en-US" dirty="0" smtClean="0">
                <a:solidFill>
                  <a:srgbClr val="000000"/>
                </a:solidFill>
                <a:latin typeface="Times New Roman" panose="02020603050405020304" pitchFamily="18" charset="0"/>
              </a:rPr>
              <a:t>Suppose </a:t>
            </a:r>
            <a:r>
              <a:rPr lang="en-US" dirty="0">
                <a:solidFill>
                  <a:srgbClr val="000000"/>
                </a:solidFill>
                <a:latin typeface="Times New Roman" panose="02020603050405020304" pitchFamily="18" charset="0"/>
              </a:rPr>
              <a:t>within the girdle of these walls</a:t>
            </a:r>
            <a:r>
              <a:rPr lang="en-US" dirty="0"/>
              <a:t/>
            </a:r>
            <a:br>
              <a:rPr lang="en-US" dirty="0"/>
            </a:br>
            <a:r>
              <a:rPr lang="en-US" dirty="0">
                <a:solidFill>
                  <a:srgbClr val="000000"/>
                </a:solidFill>
                <a:latin typeface="Times New Roman" panose="02020603050405020304" pitchFamily="18" charset="0"/>
              </a:rPr>
              <a:t>Are now confined two mighty </a:t>
            </a:r>
            <a:r>
              <a:rPr lang="en-US" dirty="0" smtClean="0">
                <a:solidFill>
                  <a:srgbClr val="000000"/>
                </a:solidFill>
                <a:latin typeface="Times New Roman" panose="02020603050405020304" pitchFamily="18" charset="0"/>
              </a:rPr>
              <a:t>monarchies…</a:t>
            </a:r>
            <a:r>
              <a:rPr lang="en-US" dirty="0"/>
              <a:t/>
            </a:r>
            <a:br>
              <a:rPr lang="en-US" dirty="0"/>
            </a:br>
            <a:r>
              <a:rPr lang="en-US" dirty="0" smtClean="0">
                <a:solidFill>
                  <a:srgbClr val="000000"/>
                </a:solidFill>
                <a:latin typeface="Times New Roman" panose="02020603050405020304" pitchFamily="18" charset="0"/>
              </a:rPr>
              <a:t>Think </a:t>
            </a:r>
            <a:r>
              <a:rPr lang="en-US" dirty="0">
                <a:solidFill>
                  <a:srgbClr val="000000"/>
                </a:solidFill>
                <a:latin typeface="Times New Roman" panose="02020603050405020304" pitchFamily="18" charset="0"/>
              </a:rPr>
              <a:t>when we talk of horses, that you see </a:t>
            </a:r>
            <a:r>
              <a:rPr lang="en-US" dirty="0" smtClean="0">
                <a:solidFill>
                  <a:srgbClr val="000000"/>
                </a:solidFill>
                <a:latin typeface="Times New Roman" panose="02020603050405020304" pitchFamily="18" charset="0"/>
              </a:rPr>
              <a:t>them</a:t>
            </a:r>
            <a:r>
              <a:rPr lang="en-US" dirty="0"/>
              <a:t/>
            </a:r>
            <a:br>
              <a:rPr lang="en-US" dirty="0"/>
            </a:br>
            <a:r>
              <a:rPr lang="en-US" dirty="0">
                <a:solidFill>
                  <a:srgbClr val="000000"/>
                </a:solidFill>
                <a:latin typeface="Times New Roman" panose="02020603050405020304" pitchFamily="18" charset="0"/>
              </a:rPr>
              <a:t>Printing their proud hoofs </a:t>
            </a:r>
            <a:r>
              <a:rPr lang="en-US" dirty="0" err="1">
                <a:solidFill>
                  <a:srgbClr val="000000"/>
                </a:solidFill>
                <a:latin typeface="Times New Roman" panose="02020603050405020304" pitchFamily="18" charset="0"/>
              </a:rPr>
              <a:t>i</a:t>
            </a:r>
            <a:r>
              <a:rPr lang="en-US" dirty="0">
                <a:solidFill>
                  <a:srgbClr val="000000"/>
                </a:solidFill>
                <a:latin typeface="Times New Roman" panose="02020603050405020304" pitchFamily="18" charset="0"/>
              </a:rPr>
              <a:t>' the receiving earth;</a:t>
            </a:r>
            <a:r>
              <a:rPr lang="en-US" dirty="0"/>
              <a:t/>
            </a:r>
            <a:br>
              <a:rPr lang="en-US" dirty="0"/>
            </a:br>
            <a:r>
              <a:rPr lang="en-US" dirty="0">
                <a:solidFill>
                  <a:srgbClr val="000000"/>
                </a:solidFill>
                <a:latin typeface="Times New Roman" panose="02020603050405020304" pitchFamily="18" charset="0"/>
              </a:rPr>
              <a:t>For 'tis your thoughts that now must deck our kings,</a:t>
            </a:r>
            <a:r>
              <a:rPr lang="en-US" dirty="0"/>
              <a:t/>
            </a:r>
            <a:br>
              <a:rPr lang="en-US" dirty="0"/>
            </a:br>
            <a:r>
              <a:rPr lang="en-US" dirty="0">
                <a:solidFill>
                  <a:srgbClr val="000000"/>
                </a:solidFill>
                <a:latin typeface="Times New Roman" panose="02020603050405020304" pitchFamily="18" charset="0"/>
              </a:rPr>
              <a:t>Carry them here and there; jumping o'er times,</a:t>
            </a:r>
            <a:r>
              <a:rPr lang="en-US" dirty="0"/>
              <a:t/>
            </a:r>
            <a:br>
              <a:rPr lang="en-US" dirty="0"/>
            </a:br>
            <a:r>
              <a:rPr lang="en-US" dirty="0">
                <a:solidFill>
                  <a:srgbClr val="000000"/>
                </a:solidFill>
                <a:latin typeface="Times New Roman" panose="02020603050405020304" pitchFamily="18" charset="0"/>
              </a:rPr>
              <a:t>Turning the accomplishment of many years</a:t>
            </a:r>
            <a:r>
              <a:rPr lang="en-US" dirty="0"/>
              <a:t/>
            </a:r>
            <a:br>
              <a:rPr lang="en-US" dirty="0"/>
            </a:br>
            <a:r>
              <a:rPr lang="en-US" dirty="0">
                <a:solidFill>
                  <a:srgbClr val="000000"/>
                </a:solidFill>
                <a:latin typeface="Times New Roman" panose="02020603050405020304" pitchFamily="18" charset="0"/>
              </a:rPr>
              <a:t>Into an hour-glass: for the which supply,</a:t>
            </a:r>
            <a:r>
              <a:rPr lang="en-US" dirty="0"/>
              <a:t/>
            </a:r>
            <a:br>
              <a:rPr lang="en-US" dirty="0"/>
            </a:br>
            <a:r>
              <a:rPr lang="en-US" dirty="0">
                <a:solidFill>
                  <a:srgbClr val="000000"/>
                </a:solidFill>
                <a:latin typeface="Times New Roman" panose="02020603050405020304" pitchFamily="18" charset="0"/>
              </a:rPr>
              <a:t>Admit me Chorus to this history;</a:t>
            </a:r>
            <a:r>
              <a:rPr lang="en-US" dirty="0"/>
              <a:t/>
            </a:r>
            <a:br>
              <a:rPr lang="en-US" dirty="0"/>
            </a:br>
            <a:r>
              <a:rPr lang="en-US" dirty="0">
                <a:solidFill>
                  <a:srgbClr val="000000"/>
                </a:solidFill>
                <a:latin typeface="Times New Roman" panose="02020603050405020304" pitchFamily="18" charset="0"/>
              </a:rPr>
              <a:t>Who prologue-like your humble patience pray,</a:t>
            </a:r>
            <a:r>
              <a:rPr lang="en-US" dirty="0"/>
              <a:t/>
            </a:r>
            <a:br>
              <a:rPr lang="en-US" dirty="0"/>
            </a:br>
            <a:r>
              <a:rPr lang="en-US" dirty="0">
                <a:solidFill>
                  <a:srgbClr val="000000"/>
                </a:solidFill>
                <a:latin typeface="Times New Roman" panose="02020603050405020304" pitchFamily="18" charset="0"/>
              </a:rPr>
              <a:t>Gently to hear, kindly to judge, our play.</a:t>
            </a:r>
            <a:endParaRPr lang="en-US" dirty="0"/>
          </a:p>
        </p:txBody>
      </p:sp>
    </p:spTree>
    <p:extLst>
      <p:ext uri="{BB962C8B-B14F-4D97-AF65-F5344CB8AC3E}">
        <p14:creationId xmlns:p14="http://schemas.microsoft.com/office/powerpoint/2010/main" xmlns="" val="128554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(b) A Midsummer Night’s Dream </a:t>
            </a:r>
            <a:endParaRPr lang="en-US" dirty="0"/>
          </a:p>
        </p:txBody>
      </p:sp>
      <p:sp>
        <p:nvSpPr>
          <p:cNvPr id="5" name="Rectangle 4"/>
          <p:cNvSpPr/>
          <p:nvPr/>
        </p:nvSpPr>
        <p:spPr>
          <a:xfrm>
            <a:off x="2590800" y="846138"/>
            <a:ext cx="4572000" cy="5909310"/>
          </a:xfrm>
          <a:prstGeom prst="rect">
            <a:avLst/>
          </a:prstGeom>
        </p:spPr>
        <p:txBody>
          <a:bodyPr>
            <a:spAutoFit/>
          </a:bodyPr>
          <a:lstStyle/>
          <a:p>
            <a:r>
              <a:rPr lang="en-US" dirty="0">
                <a:solidFill>
                  <a:srgbClr val="424242"/>
                </a:solidFill>
                <a:latin typeface="LFT-Etica-Web"/>
              </a:rPr>
              <a:t>The lunatic, the lover, and the poet</a:t>
            </a:r>
          </a:p>
          <a:p>
            <a:r>
              <a:rPr lang="en-US" dirty="0">
                <a:solidFill>
                  <a:srgbClr val="424242"/>
                </a:solidFill>
                <a:latin typeface="LFT-Etica-Web"/>
              </a:rPr>
              <a:t>Are of imagination all compact.</a:t>
            </a:r>
          </a:p>
          <a:p>
            <a:r>
              <a:rPr lang="en-US" dirty="0">
                <a:solidFill>
                  <a:srgbClr val="424242"/>
                </a:solidFill>
                <a:latin typeface="LFT-Etica-Web"/>
              </a:rPr>
              <a:t>One sees more devils than vast hell can hold—</a:t>
            </a:r>
          </a:p>
          <a:p>
            <a:r>
              <a:rPr lang="en-US" dirty="0">
                <a:solidFill>
                  <a:srgbClr val="424242"/>
                </a:solidFill>
                <a:latin typeface="LFT-Etica-Web"/>
              </a:rPr>
              <a:t>That is the madman. The lover, all as frantic,</a:t>
            </a:r>
          </a:p>
          <a:p>
            <a:r>
              <a:rPr lang="en-US" dirty="0">
                <a:solidFill>
                  <a:srgbClr val="424242"/>
                </a:solidFill>
                <a:latin typeface="LFT-Etica-Web"/>
              </a:rPr>
              <a:t>Sees Helen’s beauty in a brow of Egypt.</a:t>
            </a:r>
          </a:p>
          <a:p>
            <a:r>
              <a:rPr lang="en-US" dirty="0">
                <a:solidFill>
                  <a:srgbClr val="424242"/>
                </a:solidFill>
                <a:latin typeface="LFT-Etica-Web"/>
              </a:rPr>
              <a:t>The poet’s eye, in fine frenzy rolling,</a:t>
            </a:r>
          </a:p>
          <a:p>
            <a:r>
              <a:rPr lang="en-US" dirty="0">
                <a:solidFill>
                  <a:srgbClr val="424242"/>
                </a:solidFill>
                <a:latin typeface="LFT-Etica-Web"/>
              </a:rPr>
              <a:t>Doth glance from heaven to Earth, from Earth to heaven.</a:t>
            </a:r>
          </a:p>
          <a:p>
            <a:r>
              <a:rPr lang="en-US" dirty="0">
                <a:solidFill>
                  <a:srgbClr val="424242"/>
                </a:solidFill>
                <a:latin typeface="LFT-Etica-Web"/>
              </a:rPr>
              <a:t>And as imagination bodies forth</a:t>
            </a:r>
          </a:p>
          <a:p>
            <a:r>
              <a:rPr lang="en-US" dirty="0">
                <a:solidFill>
                  <a:srgbClr val="424242"/>
                </a:solidFill>
                <a:latin typeface="LFT-Etica-Web"/>
              </a:rPr>
              <a:t>The forms of things unknown, the poet’s pen</a:t>
            </a:r>
          </a:p>
          <a:p>
            <a:r>
              <a:rPr lang="en-US" dirty="0">
                <a:solidFill>
                  <a:srgbClr val="424242"/>
                </a:solidFill>
                <a:latin typeface="LFT-Etica-Web"/>
              </a:rPr>
              <a:t>Turns them to shapes and gives to airy nothing</a:t>
            </a:r>
          </a:p>
          <a:p>
            <a:r>
              <a:rPr lang="en-US" dirty="0">
                <a:solidFill>
                  <a:srgbClr val="424242"/>
                </a:solidFill>
                <a:latin typeface="LFT-Etica-Web"/>
              </a:rPr>
              <a:t>A local habitation and a name.</a:t>
            </a:r>
          </a:p>
          <a:p>
            <a:r>
              <a:rPr lang="en-US" dirty="0">
                <a:solidFill>
                  <a:srgbClr val="424242"/>
                </a:solidFill>
                <a:latin typeface="LFT-Etica-Web"/>
              </a:rPr>
              <a:t>Such tricks hath strong imagination,</a:t>
            </a:r>
          </a:p>
          <a:p>
            <a:r>
              <a:rPr lang="en-US" dirty="0">
                <a:solidFill>
                  <a:srgbClr val="424242"/>
                </a:solidFill>
                <a:latin typeface="LFT-Etica-Web"/>
              </a:rPr>
              <a:t>That if it would but apprehend some joy,</a:t>
            </a:r>
          </a:p>
          <a:p>
            <a:r>
              <a:rPr lang="en-US" dirty="0">
                <a:solidFill>
                  <a:srgbClr val="424242"/>
                </a:solidFill>
                <a:latin typeface="LFT-Etica-Web"/>
              </a:rPr>
              <a:t>It comprehends some bringer of that joy.</a:t>
            </a:r>
          </a:p>
          <a:p>
            <a:r>
              <a:rPr lang="en-US" dirty="0">
                <a:solidFill>
                  <a:srgbClr val="424242"/>
                </a:solidFill>
                <a:latin typeface="LFT-Etica-Web"/>
              </a:rPr>
              <a:t>Or in the night, imagining some fear,</a:t>
            </a:r>
          </a:p>
          <a:p>
            <a:r>
              <a:rPr lang="en-US" dirty="0">
                <a:solidFill>
                  <a:srgbClr val="424242"/>
                </a:solidFill>
                <a:latin typeface="LFT-Etica-Web"/>
              </a:rPr>
              <a:t>How easy is a bush supposed a bear!</a:t>
            </a:r>
            <a:endParaRPr lang="en-US" b="0" i="0" dirty="0">
              <a:solidFill>
                <a:srgbClr val="424242"/>
              </a:solidFill>
              <a:effectLst/>
              <a:latin typeface="LFT-Etica-Web"/>
            </a:endParaRPr>
          </a:p>
        </p:txBody>
      </p:sp>
    </p:spTree>
    <p:extLst>
      <p:ext uri="{BB962C8B-B14F-4D97-AF65-F5344CB8AC3E}">
        <p14:creationId xmlns:p14="http://schemas.microsoft.com/office/powerpoint/2010/main" xmlns="" val="1455061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8. Shakespeare’s Theatrical devices</a:t>
            </a:r>
            <a:endParaRPr lang="en-US" dirty="0"/>
          </a:p>
        </p:txBody>
      </p:sp>
      <p:sp>
        <p:nvSpPr>
          <p:cNvPr id="3" name="Content Placeholder 2"/>
          <p:cNvSpPr>
            <a:spLocks noGrp="1"/>
          </p:cNvSpPr>
          <p:nvPr>
            <p:ph idx="1"/>
          </p:nvPr>
        </p:nvSpPr>
        <p:spPr>
          <a:xfrm>
            <a:off x="457200" y="685800"/>
            <a:ext cx="8229600" cy="5943600"/>
          </a:xfrm>
        </p:spPr>
        <p:txBody>
          <a:bodyPr>
            <a:normAutofit fontScale="85000" lnSpcReduction="10000"/>
          </a:bodyPr>
          <a:lstStyle/>
          <a:p>
            <a:r>
              <a:rPr lang="en-US" dirty="0" smtClean="0"/>
              <a:t>Dreams</a:t>
            </a:r>
          </a:p>
          <a:p>
            <a:r>
              <a:rPr lang="en-US" dirty="0" smtClean="0"/>
              <a:t>Eavesdropping scenes</a:t>
            </a:r>
          </a:p>
          <a:p>
            <a:r>
              <a:rPr lang="en-US" dirty="0" smtClean="0"/>
              <a:t>Play within a play</a:t>
            </a:r>
          </a:p>
          <a:p>
            <a:r>
              <a:rPr lang="en-US" dirty="0" smtClean="0"/>
              <a:t>Double plot (parallels)</a:t>
            </a:r>
          </a:p>
          <a:p>
            <a:r>
              <a:rPr lang="en-US" dirty="0" smtClean="0"/>
              <a:t>Block to young love</a:t>
            </a:r>
          </a:p>
          <a:p>
            <a:r>
              <a:rPr lang="en-US" dirty="0" smtClean="0"/>
              <a:t>Punishment of “killjoy” </a:t>
            </a:r>
          </a:p>
          <a:p>
            <a:r>
              <a:rPr lang="en-US" dirty="0" smtClean="0"/>
              <a:t>Green world</a:t>
            </a:r>
          </a:p>
          <a:p>
            <a:r>
              <a:rPr lang="en-US" dirty="0" smtClean="0"/>
              <a:t>Drama of ideas</a:t>
            </a:r>
          </a:p>
          <a:p>
            <a:r>
              <a:rPr lang="en-US" dirty="0" smtClean="0"/>
              <a:t>Arc of character development: ignorance to knowledge</a:t>
            </a:r>
          </a:p>
          <a:p>
            <a:r>
              <a:rPr lang="en-US" dirty="0" smtClean="0"/>
              <a:t>Embedded stage directions</a:t>
            </a:r>
          </a:p>
          <a:p>
            <a:r>
              <a:rPr lang="en-US" dirty="0" smtClean="0"/>
              <a:t>Tests of “character”</a:t>
            </a:r>
          </a:p>
          <a:p>
            <a:r>
              <a:rPr lang="en-US" dirty="0" smtClean="0"/>
              <a:t> Pageants, spectacles and entertainment</a:t>
            </a:r>
          </a:p>
          <a:p>
            <a:r>
              <a:rPr lang="en-US" dirty="0" smtClean="0"/>
              <a:t>Music and songs </a:t>
            </a:r>
            <a:endParaRPr lang="en-US" dirty="0"/>
          </a:p>
        </p:txBody>
      </p:sp>
    </p:spTree>
    <p:extLst>
      <p:ext uri="{BB962C8B-B14F-4D97-AF65-F5344CB8AC3E}">
        <p14:creationId xmlns:p14="http://schemas.microsoft.com/office/powerpoint/2010/main" xmlns="" val="62002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E. </a:t>
            </a:r>
            <a:r>
              <a:rPr lang="en-US" b="1" dirty="0"/>
              <a:t>Hamlet </a:t>
            </a:r>
            <a:r>
              <a:rPr lang="en-US" b="1" dirty="0" smtClean="0"/>
              <a:t>Backgrounds</a:t>
            </a:r>
            <a:br>
              <a:rPr lang="en-US" b="1" dirty="0" smtClean="0"/>
            </a:br>
            <a:r>
              <a:rPr lang="en-US" b="1" dirty="0" smtClean="0"/>
              <a:t>1. Plot outline</a:t>
            </a:r>
            <a:endParaRPr lang="en-US" dirty="0"/>
          </a:p>
        </p:txBody>
      </p:sp>
      <p:sp>
        <p:nvSpPr>
          <p:cNvPr id="3" name="Content Placeholder 2"/>
          <p:cNvSpPr>
            <a:spLocks noGrp="1"/>
          </p:cNvSpPr>
          <p:nvPr>
            <p:ph idx="1"/>
          </p:nvPr>
        </p:nvSpPr>
        <p:spPr>
          <a:xfrm>
            <a:off x="0" y="1219200"/>
            <a:ext cx="9144000" cy="5257800"/>
          </a:xfrm>
        </p:spPr>
        <p:txBody>
          <a:bodyPr>
            <a:noAutofit/>
          </a:bodyPr>
          <a:lstStyle/>
          <a:p>
            <a:r>
              <a:rPr lang="en-US" sz="1600" dirty="0" smtClean="0"/>
              <a:t>Hamlet, Prince of Denmark and university student, is despondent over death of father and hasty remarriage of mother Gertrude to lesser person, his uncle Claudius. Denmark is in a state of confusion about possible invasion by Norwegian Prince Fortinbras who wishes to recover lands captures by Hamlet senior. </a:t>
            </a:r>
          </a:p>
          <a:p>
            <a:r>
              <a:rPr lang="en-US" sz="1600" dirty="0" smtClean="0"/>
              <a:t>Hamlet confronted by ghost who tells him Claudius is his murderer and prods Hamlet to revenge.</a:t>
            </a:r>
          </a:p>
          <a:p>
            <a:r>
              <a:rPr lang="en-US" sz="1600" dirty="0" smtClean="0"/>
              <a:t>Hamlet hesitant about killing uncle (is ghost real?) and assumes madness to figure things out; girlfriend </a:t>
            </a:r>
            <a:r>
              <a:rPr lang="en-US" sz="1600" dirty="0" err="1" smtClean="0"/>
              <a:t>Orphelia</a:t>
            </a:r>
            <a:r>
              <a:rPr lang="en-US" sz="1600" dirty="0" smtClean="0"/>
              <a:t> is unfortunate chief target. Claudius seeks to find out reason for madness by engaging Rosencrantz and Guildenstern (R&amp;G, fellow students) as spies</a:t>
            </a:r>
          </a:p>
          <a:p>
            <a:r>
              <a:rPr lang="en-US" sz="1600" dirty="0" smtClean="0"/>
              <a:t>Hamlet engages troop of players to present work that mimics father’s death; catches conscience of king</a:t>
            </a:r>
          </a:p>
          <a:p>
            <a:r>
              <a:rPr lang="en-US" sz="1600" dirty="0" smtClean="0"/>
              <a:t>Hamlet oversees Claudius attempting confession and confronts mother about he sexual relationship with Claudius; Polonius (king’s secretary of state) overhears conversation and Hamlet, mistaking him for Claudius, kills Polonius.</a:t>
            </a:r>
          </a:p>
          <a:p>
            <a:r>
              <a:rPr lang="en-US" sz="1600" dirty="0" smtClean="0"/>
              <a:t>Claudius sends Hamlet into exile in England with R &amp;G with idea that English will kill him; </a:t>
            </a:r>
            <a:r>
              <a:rPr lang="en-US" sz="1600" dirty="0" err="1" smtClean="0"/>
              <a:t>Orphelia</a:t>
            </a:r>
            <a:r>
              <a:rPr lang="en-US" sz="1600" dirty="0" smtClean="0"/>
              <a:t> goes mad and drowns herself on hearing news of her father Polonius death</a:t>
            </a:r>
          </a:p>
          <a:p>
            <a:r>
              <a:rPr lang="en-US" sz="1600" dirty="0" smtClean="0"/>
              <a:t>Polonius son Laertes returns from abroad to avenge his father’s murder. </a:t>
            </a:r>
            <a:r>
              <a:rPr lang="en-US" sz="1600" dirty="0"/>
              <a:t>Hamlet returns to Denmark to find </a:t>
            </a:r>
            <a:r>
              <a:rPr lang="en-US" sz="1600" dirty="0" err="1"/>
              <a:t>Orphelia</a:t>
            </a:r>
            <a:r>
              <a:rPr lang="en-US" sz="1600" dirty="0"/>
              <a:t> </a:t>
            </a:r>
            <a:r>
              <a:rPr lang="en-US" sz="1600" dirty="0" smtClean="0"/>
              <a:t>dead and being buried and mourns her</a:t>
            </a:r>
            <a:endParaRPr lang="en-US" sz="1600" dirty="0"/>
          </a:p>
          <a:p>
            <a:r>
              <a:rPr lang="en-US" sz="1600" dirty="0" smtClean="0"/>
              <a:t>Claudius conspires with Laertes to arrange dueling match between Hamlet and Laertes in which Laertes will use pointed and poisoned sword and Claudius will offer Hamlet poisoned drink </a:t>
            </a:r>
          </a:p>
          <a:p>
            <a:r>
              <a:rPr lang="en-US" sz="1600" dirty="0" smtClean="0"/>
              <a:t>Play ends with duel with deaths of both Hamlet, Laertes and Gertrude; Hamlet kills Claudius.  Hamlet designated Fortinbras as new King and Hamlet’s confidant Horatio is left to tell story and clear Hamlet’s name</a:t>
            </a:r>
          </a:p>
        </p:txBody>
      </p:sp>
    </p:spTree>
    <p:extLst>
      <p:ext uri="{BB962C8B-B14F-4D97-AF65-F5344CB8AC3E}">
        <p14:creationId xmlns:p14="http://schemas.microsoft.com/office/powerpoint/2010/main" xmlns="" val="2089755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t/>
            </a:r>
            <a:br>
              <a:rPr lang="en-US" b="1" dirty="0" smtClean="0"/>
            </a:br>
            <a:r>
              <a:rPr lang="en-US" dirty="0" smtClean="0"/>
              <a:t>2. What type of play is Hamlet?</a:t>
            </a:r>
            <a:endParaRPr lang="en-US" dirty="0"/>
          </a:p>
        </p:txBody>
      </p:sp>
      <p:sp>
        <p:nvSpPr>
          <p:cNvPr id="3" name="Content Placeholder 2"/>
          <p:cNvSpPr>
            <a:spLocks noGrp="1"/>
          </p:cNvSpPr>
          <p:nvPr>
            <p:ph idx="1"/>
          </p:nvPr>
        </p:nvSpPr>
        <p:spPr>
          <a:xfrm>
            <a:off x="0" y="609600"/>
            <a:ext cx="9144000" cy="5715000"/>
          </a:xfrm>
        </p:spPr>
        <p:txBody>
          <a:bodyPr>
            <a:normAutofit fontScale="77500" lnSpcReduction="20000"/>
          </a:bodyPr>
          <a:lstStyle/>
          <a:p>
            <a:r>
              <a:rPr lang="en-US" dirty="0" smtClean="0"/>
              <a:t>Revenge and purgation (state cleansing) tragedy driven by disclosure of a ghost but inhibited by doubt:  Hamlet as “hero of hesitation” who can still act impulsively </a:t>
            </a:r>
          </a:p>
          <a:p>
            <a:pPr marL="0" indent="0">
              <a:buNone/>
            </a:pPr>
            <a:r>
              <a:rPr lang="en-US" dirty="0" smtClean="0"/>
              <a:t>	Tragedy: </a:t>
            </a:r>
          </a:p>
          <a:p>
            <a:pPr marL="0" indent="0">
              <a:buNone/>
            </a:pPr>
            <a:r>
              <a:rPr lang="en-US" dirty="0" smtClean="0"/>
              <a:t>	a. Recall from Greek tragedy: “A man’s character is his fate” (oracle prediction based on character but not determined by gods) and learning through suffering. Tragic hero is noble man who rose to heights of success only to be plummeted to defeat by tragic flaw (</a:t>
            </a:r>
            <a:r>
              <a:rPr lang="en-US" dirty="0" err="1" smtClean="0"/>
              <a:t>harmartia</a:t>
            </a:r>
            <a:r>
              <a:rPr lang="en-US" dirty="0" smtClean="0"/>
              <a:t>). </a:t>
            </a:r>
          </a:p>
          <a:p>
            <a:pPr marL="0" indent="0">
              <a:buNone/>
            </a:pPr>
            <a:r>
              <a:rPr lang="en-US" dirty="0"/>
              <a:t> </a:t>
            </a:r>
            <a:r>
              <a:rPr lang="en-US" dirty="0" smtClean="0"/>
              <a:t>     	 b. Renaissance tragedy types: revenge vs blood bath vs. man built to suffer and die (Does Hamlet forfeit life for justice?) against background of man with a soul that can be fought for</a:t>
            </a:r>
          </a:p>
          <a:p>
            <a:r>
              <a:rPr lang="en-US" dirty="0" smtClean="0"/>
              <a:t>Protagonist as a Renaissance humanist: </a:t>
            </a:r>
            <a:r>
              <a:rPr lang="en-US" dirty="0"/>
              <a:t>individualist, deep thinking intellect with courage, generosity, wit, courtly bearing who in Hamlet is a limitless, constantly self-revealing theatrical character. </a:t>
            </a:r>
          </a:p>
          <a:p>
            <a:pPr marL="0" indent="0">
              <a:buNone/>
            </a:pPr>
            <a:r>
              <a:rPr lang="en-US" dirty="0" smtClean="0"/>
              <a:t>“</a:t>
            </a:r>
            <a:r>
              <a:rPr lang="en-US" dirty="0"/>
              <a:t>man is the measure of all things</a:t>
            </a:r>
            <a:r>
              <a:rPr lang="en-US" dirty="0" smtClean="0"/>
              <a:t>”; “excellent dignity of man</a:t>
            </a:r>
            <a:r>
              <a:rPr lang="en-US" dirty="0"/>
              <a:t>” (Pico </a:t>
            </a:r>
            <a:r>
              <a:rPr lang="en-US" dirty="0" err="1"/>
              <a:t>della</a:t>
            </a:r>
            <a:r>
              <a:rPr lang="en-US" dirty="0"/>
              <a:t> </a:t>
            </a:r>
            <a:r>
              <a:rPr lang="en-US" dirty="0" err="1"/>
              <a:t>Mirandola</a:t>
            </a:r>
            <a:r>
              <a:rPr lang="en-US" dirty="0"/>
              <a:t> Oration on the </a:t>
            </a:r>
            <a:r>
              <a:rPr lang="en-US" dirty="0" smtClean="0"/>
              <a:t>Dignity </a:t>
            </a:r>
            <a:r>
              <a:rPr lang="en-US" dirty="0"/>
              <a:t>of </a:t>
            </a:r>
            <a:r>
              <a:rPr lang="en-US" dirty="0" smtClean="0"/>
              <a:t>Man); </a:t>
            </a:r>
            <a:endParaRPr lang="en-US" dirty="0"/>
          </a:p>
        </p:txBody>
      </p:sp>
    </p:spTree>
    <p:extLst>
      <p:ext uri="{BB962C8B-B14F-4D97-AF65-F5344CB8AC3E}">
        <p14:creationId xmlns:p14="http://schemas.microsoft.com/office/powerpoint/2010/main" xmlns="" val="575117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Autofit/>
          </a:bodyPr>
          <a:lstStyle/>
          <a:p>
            <a:r>
              <a:rPr lang="en-US" sz="3600" b="1" dirty="0" smtClean="0"/>
              <a:t>3. Sources and Novelties</a:t>
            </a:r>
            <a:endParaRPr lang="en-US" sz="3600" b="1" dirty="0"/>
          </a:p>
        </p:txBody>
      </p:sp>
      <p:sp>
        <p:nvSpPr>
          <p:cNvPr id="4" name="TextBox 3"/>
          <p:cNvSpPr txBox="1"/>
          <p:nvPr/>
        </p:nvSpPr>
        <p:spPr>
          <a:xfrm>
            <a:off x="0" y="457200"/>
            <a:ext cx="9144000" cy="7940635"/>
          </a:xfrm>
          <a:prstGeom prst="rect">
            <a:avLst/>
          </a:prstGeom>
          <a:noFill/>
        </p:spPr>
        <p:txBody>
          <a:bodyPr wrap="square" rtlCol="0">
            <a:spAutoFit/>
          </a:bodyPr>
          <a:lstStyle/>
          <a:p>
            <a:pPr marL="342900" indent="-342900">
              <a:buFont typeface="Arial" panose="020B0604020202020204" pitchFamily="34" charset="0"/>
              <a:buChar char="•"/>
            </a:pPr>
            <a:r>
              <a:rPr lang="en-US" sz="2100" dirty="0" smtClean="0"/>
              <a:t>Old Danish tale of son (heir apparent) deprived of throne because the widow Queen rapidly marries her brother-in-law and son’s uncle. Hamlet pretends to be feeble-minded to hatch revenge </a:t>
            </a:r>
          </a:p>
          <a:p>
            <a:pPr marL="342900" indent="-342900">
              <a:buFont typeface="Arial" panose="020B0604020202020204" pitchFamily="34" charset="0"/>
              <a:buChar char="•"/>
            </a:pPr>
            <a:r>
              <a:rPr lang="en-US" sz="2100" dirty="0" smtClean="0"/>
              <a:t>Kyd’s  A Spanish Tragedy (1587) includes revenge, ghost, madness (real or pretended?), horror of multiple deaths, play within a play and</a:t>
            </a:r>
          </a:p>
          <a:p>
            <a:pPr marL="342900" indent="-342900">
              <a:buFont typeface="Arial" panose="020B0604020202020204" pitchFamily="34" charset="0"/>
              <a:buChar char="•"/>
            </a:pPr>
            <a:r>
              <a:rPr lang="en-US" sz="2100" dirty="0" smtClean="0"/>
              <a:t>Early Hamlet play by Shakespeare (Ur-Hamlet) might have been written in collaboration with Kyd (1590)</a:t>
            </a:r>
          </a:p>
          <a:p>
            <a:pPr marL="342900" indent="-342900">
              <a:buFont typeface="Arial" panose="020B0604020202020204" pitchFamily="34" charset="0"/>
              <a:buChar char="•"/>
            </a:pPr>
            <a:r>
              <a:rPr lang="en-US" sz="2100" dirty="0" smtClean="0"/>
              <a:t>Shakespeare’s  “Revenge of Hamlet, Prince of Denmark” registered in 1602 and then published in 1603 as “</a:t>
            </a:r>
            <a:r>
              <a:rPr lang="en-US" sz="2100" dirty="0" err="1" smtClean="0"/>
              <a:t>Tragical</a:t>
            </a:r>
            <a:r>
              <a:rPr lang="en-US" sz="2100" dirty="0" smtClean="0"/>
              <a:t> history of Hamlet , prince of Denmark” by Wm. Shakespeare.  </a:t>
            </a:r>
          </a:p>
          <a:p>
            <a:r>
              <a:rPr lang="en-US" sz="2100" dirty="0" smtClean="0"/>
              <a:t>a. Creation of mysterious character of consummate intellect presented through “indecision” soliloquies :</a:t>
            </a:r>
          </a:p>
          <a:p>
            <a:pPr marL="342900" indent="-342900">
              <a:buFont typeface="Arial" panose="020B0604020202020204" pitchFamily="34" charset="0"/>
              <a:buChar char="•"/>
            </a:pPr>
            <a:r>
              <a:rPr lang="en-US" sz="2100" dirty="0" smtClean="0"/>
              <a:t>Act 1: O that this too </a:t>
            </a:r>
            <a:r>
              <a:rPr lang="en-US" sz="2100" dirty="0" err="1" smtClean="0"/>
              <a:t>too</a:t>
            </a:r>
            <a:r>
              <a:rPr lang="en-US" sz="2100" dirty="0" smtClean="0"/>
              <a:t> solid flesh would melt</a:t>
            </a:r>
          </a:p>
          <a:p>
            <a:pPr marL="342900" indent="-342900">
              <a:buFont typeface="Arial" panose="020B0604020202020204" pitchFamily="34" charset="0"/>
              <a:buChar char="•"/>
            </a:pPr>
            <a:r>
              <a:rPr lang="en-US" sz="2100" dirty="0" smtClean="0"/>
              <a:t>Act 2: Oh what a rogue and peasant slave am I! </a:t>
            </a:r>
          </a:p>
          <a:p>
            <a:pPr marL="342900" indent="-342900">
              <a:buFont typeface="Arial" panose="020B0604020202020204" pitchFamily="34" charset="0"/>
              <a:buChar char="•"/>
            </a:pPr>
            <a:r>
              <a:rPr lang="en-US" sz="2100" dirty="0" smtClean="0"/>
              <a:t>Act 3: To be or not to be (contemplation of suicide)</a:t>
            </a:r>
          </a:p>
          <a:p>
            <a:pPr marL="342900" indent="-342900">
              <a:buFont typeface="Arial" panose="020B0604020202020204" pitchFamily="34" charset="0"/>
              <a:buChar char="•"/>
            </a:pPr>
            <a:r>
              <a:rPr lang="en-US" sz="2100" dirty="0" smtClean="0"/>
              <a:t>Act 4: How all occasions do inform against me and spur my dull rage</a:t>
            </a:r>
          </a:p>
          <a:p>
            <a:r>
              <a:rPr lang="en-US" sz="2100" dirty="0" smtClean="0"/>
              <a:t>(b) Is longest of Shakespeare plays in which Hamlet, most charismatic of characters, speaks more lines, has greater command of language and expresses wider range of thoughts and feelings than almost any other character in Shakespeare or other dramas. Subject to wide range of interpretation</a:t>
            </a:r>
            <a:endParaRPr lang="en-US" sz="2000" dirty="0" smtClean="0"/>
          </a:p>
          <a:p>
            <a:pPr marL="342900" indent="-342900"/>
            <a:r>
              <a:rPr lang="en-US" sz="2400" dirty="0" smtClean="0"/>
              <a:t>	</a:t>
            </a:r>
          </a:p>
          <a:p>
            <a:pPr marL="342900" indent="-342900"/>
            <a:r>
              <a:rPr lang="en-US" sz="2400" dirty="0" smtClean="0"/>
              <a:t>	</a:t>
            </a:r>
          </a:p>
          <a:p>
            <a:pPr marL="342900" indent="-342900"/>
            <a:r>
              <a:rPr lang="en-US" sz="2400" dirty="0" smtClean="0"/>
              <a:t>	</a:t>
            </a:r>
          </a:p>
          <a:p>
            <a:pPr marL="342900" indent="-342900"/>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4. Critical themes</a:t>
            </a:r>
            <a:endParaRPr lang="en-US" dirty="0"/>
          </a:p>
        </p:txBody>
      </p:sp>
      <p:sp>
        <p:nvSpPr>
          <p:cNvPr id="3" name="Content Placeholder 2"/>
          <p:cNvSpPr>
            <a:spLocks noGrp="1"/>
          </p:cNvSpPr>
          <p:nvPr>
            <p:ph idx="1"/>
          </p:nvPr>
        </p:nvSpPr>
        <p:spPr>
          <a:xfrm>
            <a:off x="-2512" y="685800"/>
            <a:ext cx="9144000" cy="5943600"/>
          </a:xfrm>
        </p:spPr>
        <p:txBody>
          <a:bodyPr>
            <a:noAutofit/>
          </a:bodyPr>
          <a:lstStyle/>
          <a:p>
            <a:r>
              <a:rPr lang="en-US" sz="1800" dirty="0" smtClean="0"/>
              <a:t>Revenge and Hamlet’s inability to perform it </a:t>
            </a:r>
          </a:p>
          <a:p>
            <a:r>
              <a:rPr lang="en-US" sz="1800" dirty="0" smtClean="0"/>
              <a:t>Contemplation vs. </a:t>
            </a:r>
            <a:r>
              <a:rPr lang="en-US" sz="1800" dirty="0"/>
              <a:t>action (Fortinbras as </a:t>
            </a:r>
            <a:r>
              <a:rPr lang="en-US" sz="1800" dirty="0" smtClean="0"/>
              <a:t>foil)</a:t>
            </a:r>
          </a:p>
          <a:p>
            <a:r>
              <a:rPr lang="en-US" sz="1800" dirty="0" smtClean="0"/>
              <a:t>Appearance vs. reality: what is the nature of certainty?; “plucking out heart of mystery” </a:t>
            </a:r>
          </a:p>
          <a:p>
            <a:r>
              <a:rPr lang="en-US" sz="1800" dirty="0" smtClean="0"/>
              <a:t>Duality of man: savagery vs. sensitivity; careful vs. rash</a:t>
            </a:r>
          </a:p>
          <a:p>
            <a:r>
              <a:rPr lang="en-US" sz="1800" dirty="0" smtClean="0"/>
              <a:t>Decay and corruption in the state</a:t>
            </a:r>
          </a:p>
          <a:p>
            <a:r>
              <a:rPr lang="en-US" sz="1800" dirty="0" smtClean="0"/>
              <a:t>Sanity vs. insanity: Hamlet = melancholia (longing for death in Act 1) -&gt; play acting and real mania with strong sense of irony (Acts2-4) -&gt; equanimity (Act 5) ; </a:t>
            </a:r>
            <a:r>
              <a:rPr lang="en-US" sz="1800" dirty="0" err="1" smtClean="0"/>
              <a:t>Orphelia</a:t>
            </a:r>
            <a:r>
              <a:rPr lang="en-US" sz="1800" dirty="0" smtClean="0"/>
              <a:t> = real psychosis </a:t>
            </a:r>
          </a:p>
          <a:p>
            <a:r>
              <a:rPr lang="en-US" sz="1800" dirty="0" smtClean="0"/>
              <a:t>Play acting in the theatre and life (“holding mirror up to nature”) : Hamlet as actor, director and author; The Mousetrap = play within a play (“the play’s the thing wherein I’ll catch the conscience of the king”); emphasis throughout on elocution; comic relief and restraint (not overstepping modesty of nature) throughout play </a:t>
            </a:r>
          </a:p>
          <a:p>
            <a:r>
              <a:rPr lang="en-US" sz="1800" dirty="0" smtClean="0"/>
              <a:t>Misogyny: woman as liar and cheater (Hamlet “frailty thy name is woman” “get thee to a nunnery”) whom world wishes to control (</a:t>
            </a:r>
            <a:r>
              <a:rPr lang="en-US" sz="1800" dirty="0" err="1" smtClean="0"/>
              <a:t>Orphelia</a:t>
            </a:r>
            <a:r>
              <a:rPr lang="en-US" sz="1800" dirty="0" smtClean="0"/>
              <a:t> “I don’t know what to think”; “I shall obey”) </a:t>
            </a:r>
          </a:p>
          <a:p>
            <a:r>
              <a:rPr lang="en-US" sz="1800" dirty="0" smtClean="0"/>
              <a:t>Mystery of death and afterlife: ghost is true soul in purgatory or an evil spirit?; </a:t>
            </a:r>
            <a:r>
              <a:rPr lang="en-US" sz="1800" dirty="0"/>
              <a:t>afterlife as “undiscovered territory from whose bourn no traveler returns</a:t>
            </a:r>
            <a:r>
              <a:rPr lang="en-US" sz="1800" dirty="0" smtClean="0"/>
              <a:t>” </a:t>
            </a:r>
          </a:p>
          <a:p>
            <a:r>
              <a:rPr lang="en-US" sz="1800" dirty="0" smtClean="0"/>
              <a:t>Religion: humanist vs. atheist (belief in damnation, confession, and Christian burial vs. Hamlet’s leaving “harsh world” with only concern for “wounded name”). Claudius confrontation of self guilt: appearance of repentance but knows he can’t have this as he wishes to enjoy fruits of crime </a:t>
            </a:r>
          </a:p>
        </p:txBody>
      </p:sp>
    </p:spTree>
    <p:extLst>
      <p:ext uri="{BB962C8B-B14F-4D97-AF65-F5344CB8AC3E}">
        <p14:creationId xmlns:p14="http://schemas.microsoft.com/office/powerpoint/2010/main" xmlns="" val="331305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fontScale="90000"/>
          </a:bodyPr>
          <a:lstStyle/>
          <a:p>
            <a:r>
              <a:rPr lang="en-US" b="1" dirty="0" smtClean="0"/>
              <a:t>Motivation: Approaches to study of Shakespeare plays</a:t>
            </a:r>
            <a:endParaRPr lang="en-US" b="1" dirty="0"/>
          </a:p>
        </p:txBody>
      </p:sp>
      <p:sp>
        <p:nvSpPr>
          <p:cNvPr id="4" name="TextBox 3"/>
          <p:cNvSpPr txBox="1"/>
          <p:nvPr/>
        </p:nvSpPr>
        <p:spPr>
          <a:xfrm>
            <a:off x="228600" y="1744682"/>
            <a:ext cx="8534400" cy="3970318"/>
          </a:xfrm>
          <a:prstGeom prst="rect">
            <a:avLst/>
          </a:prstGeom>
          <a:noFill/>
        </p:spPr>
        <p:txBody>
          <a:bodyPr wrap="square" rtlCol="0">
            <a:spAutoFit/>
          </a:bodyPr>
          <a:lstStyle/>
          <a:p>
            <a:r>
              <a:rPr lang="en-US" sz="2800" dirty="0" smtClean="0"/>
              <a:t>1. </a:t>
            </a:r>
            <a:r>
              <a:rPr lang="en-US" sz="2800" b="1" dirty="0" smtClean="0"/>
              <a:t>Structural and character analysis:</a:t>
            </a:r>
            <a:r>
              <a:rPr lang="en-US" sz="2800" dirty="0" smtClean="0"/>
              <a:t> psychological analysis; new hypotheses for meaning of play</a:t>
            </a:r>
          </a:p>
          <a:p>
            <a:r>
              <a:rPr lang="en-US" sz="2800" dirty="0" smtClean="0"/>
              <a:t>2. </a:t>
            </a:r>
            <a:r>
              <a:rPr lang="en-US" sz="2800" b="1" dirty="0" smtClean="0"/>
              <a:t>Intellectual history</a:t>
            </a:r>
            <a:r>
              <a:rPr lang="en-US" sz="2800" dirty="0" smtClean="0"/>
              <a:t>: how society affects the dramatist and how the dramatist affects contemporaries and later society. </a:t>
            </a:r>
          </a:p>
          <a:p>
            <a:r>
              <a:rPr lang="en-US" sz="2800" dirty="0" smtClean="0"/>
              <a:t>3. </a:t>
            </a:r>
            <a:r>
              <a:rPr lang="en-US" sz="2800" b="1" dirty="0" smtClean="0"/>
              <a:t>Linguistics</a:t>
            </a:r>
            <a:r>
              <a:rPr lang="en-US" sz="2800" dirty="0" smtClean="0"/>
              <a:t>: Shakespeare’s language</a:t>
            </a:r>
          </a:p>
          <a:p>
            <a:r>
              <a:rPr lang="en-US" sz="2800" dirty="0" smtClean="0"/>
              <a:t>4</a:t>
            </a:r>
            <a:r>
              <a:rPr lang="en-US" sz="2800" b="1" dirty="0" smtClean="0"/>
              <a:t>.”Archeology</a:t>
            </a:r>
            <a:r>
              <a:rPr lang="en-US" sz="2800" dirty="0" smtClean="0"/>
              <a:t>”: finding manuscripts and reconciling them with prior ones</a:t>
            </a:r>
          </a:p>
          <a:p>
            <a:r>
              <a:rPr lang="en-US" sz="2800" dirty="0" smtClean="0"/>
              <a:t>5. </a:t>
            </a:r>
            <a:r>
              <a:rPr lang="en-US" sz="2800" b="1" dirty="0" smtClean="0"/>
              <a:t>Staging and direction</a:t>
            </a:r>
            <a:r>
              <a:rPr lang="en-US" sz="2800" dirty="0" smtClean="0"/>
              <a:t>: past and contemporary</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5. Everlasting Expressions from Hamlet</a:t>
            </a:r>
            <a:endParaRPr lang="en-US" dirty="0"/>
          </a:p>
        </p:txBody>
      </p:sp>
      <p:sp>
        <p:nvSpPr>
          <p:cNvPr id="4" name="Content Placeholder 3"/>
          <p:cNvSpPr txBox="1">
            <a:spLocks noGrp="1"/>
          </p:cNvSpPr>
          <p:nvPr>
            <p:ph idx="1"/>
          </p:nvPr>
        </p:nvSpPr>
        <p:spPr>
          <a:xfrm>
            <a:off x="1981200" y="609600"/>
            <a:ext cx="6934200" cy="6247864"/>
          </a:xfrm>
          <a:prstGeom prst="rect">
            <a:avLst/>
          </a:prstGeom>
          <a:noFill/>
        </p:spPr>
        <p:txBody>
          <a:bodyPr wrap="square" rtlCol="0">
            <a:spAutoFit/>
          </a:bodyPr>
          <a:lstStyle/>
          <a:p>
            <a:pPr>
              <a:buFont typeface="Arial" pitchFamily="34" charset="0"/>
              <a:buChar char="•"/>
            </a:pPr>
            <a:r>
              <a:rPr lang="en-US" sz="1600" b="1" dirty="0" smtClean="0"/>
              <a:t>A document in madness</a:t>
            </a:r>
          </a:p>
          <a:p>
            <a:pPr>
              <a:buFont typeface="Arial" pitchFamily="34" charset="0"/>
              <a:buChar char="•"/>
            </a:pPr>
            <a:r>
              <a:rPr lang="en-US" sz="1600" b="1" dirty="0" smtClean="0"/>
              <a:t>What a piece of work is man</a:t>
            </a:r>
          </a:p>
          <a:p>
            <a:r>
              <a:rPr lang="en-US" sz="1600" b="1" dirty="0" smtClean="0"/>
              <a:t>The play’s the thing (wherein I’ll catch the conscience of the King)</a:t>
            </a:r>
          </a:p>
          <a:p>
            <a:pPr>
              <a:buFont typeface="Arial" pitchFamily="34" charset="0"/>
              <a:buChar char="•"/>
            </a:pPr>
            <a:r>
              <a:rPr lang="en-US" sz="1600" b="1" dirty="0" smtClean="0"/>
              <a:t>There is method in his madness</a:t>
            </a:r>
          </a:p>
          <a:p>
            <a:pPr>
              <a:buFont typeface="Arial" pitchFamily="34" charset="0"/>
              <a:buChar char="•"/>
            </a:pPr>
            <a:r>
              <a:rPr lang="en-US" sz="1600" b="1" dirty="0" smtClean="0"/>
              <a:t>To be or not to be</a:t>
            </a:r>
          </a:p>
          <a:p>
            <a:pPr>
              <a:buFont typeface="Arial" pitchFamily="34" charset="0"/>
              <a:buChar char="•"/>
            </a:pPr>
            <a:r>
              <a:rPr lang="en-US" sz="1600" b="1" dirty="0" smtClean="0"/>
              <a:t>Brevity is the soul of wit</a:t>
            </a:r>
          </a:p>
          <a:p>
            <a:pPr>
              <a:buFont typeface="Arial" pitchFamily="34" charset="0"/>
              <a:buChar char="•"/>
            </a:pPr>
            <a:r>
              <a:rPr lang="en-US" sz="1600" b="1" dirty="0" smtClean="0"/>
              <a:t>To </a:t>
            </a:r>
            <a:r>
              <a:rPr lang="en-US" sz="1600" b="1" dirty="0" err="1" smtClean="0"/>
              <a:t>thine</a:t>
            </a:r>
            <a:r>
              <a:rPr lang="en-US" sz="1600" b="1" dirty="0" smtClean="0"/>
              <a:t> own self be true</a:t>
            </a:r>
          </a:p>
          <a:p>
            <a:pPr>
              <a:buFont typeface="Arial" pitchFamily="34" charset="0"/>
              <a:buChar char="•"/>
            </a:pPr>
            <a:r>
              <a:rPr lang="en-US" sz="1600" b="1" dirty="0" smtClean="0"/>
              <a:t>Something rotten in the state of Denmark</a:t>
            </a:r>
          </a:p>
          <a:p>
            <a:pPr>
              <a:buFont typeface="Arial" pitchFamily="34" charset="0"/>
              <a:buChar char="•"/>
            </a:pPr>
            <a:r>
              <a:rPr lang="en-US" sz="1600" b="1" dirty="0" smtClean="0"/>
              <a:t>Alas poor </a:t>
            </a:r>
            <a:r>
              <a:rPr lang="en-US" sz="1600" b="1" dirty="0" err="1" smtClean="0"/>
              <a:t>Yorrick</a:t>
            </a:r>
            <a:r>
              <a:rPr lang="en-US" sz="1600" b="1" dirty="0" smtClean="0"/>
              <a:t> I knew him well</a:t>
            </a:r>
          </a:p>
          <a:p>
            <a:pPr>
              <a:buFont typeface="Arial" pitchFamily="34" charset="0"/>
              <a:buChar char="•"/>
            </a:pPr>
            <a:r>
              <a:rPr lang="en-US" sz="1600" b="1" dirty="0" smtClean="0"/>
              <a:t>The time is out of joint</a:t>
            </a:r>
          </a:p>
          <a:p>
            <a:pPr>
              <a:buFont typeface="Arial" pitchFamily="34" charset="0"/>
              <a:buChar char="•"/>
            </a:pPr>
            <a:r>
              <a:rPr lang="en-US" sz="1600" b="1" dirty="0" smtClean="0"/>
              <a:t>There is more twixt heaven and earth than is dreamt of in your philosophy</a:t>
            </a:r>
          </a:p>
          <a:p>
            <a:pPr>
              <a:buFont typeface="Arial" pitchFamily="34" charset="0"/>
              <a:buChar char="•"/>
            </a:pPr>
            <a:r>
              <a:rPr lang="en-US" sz="1600" b="1" dirty="0" smtClean="0"/>
              <a:t>The mind’s eyes</a:t>
            </a:r>
          </a:p>
          <a:p>
            <a:pPr>
              <a:buFont typeface="Arial" pitchFamily="34" charset="0"/>
              <a:buChar char="•"/>
            </a:pPr>
            <a:r>
              <a:rPr lang="en-US" sz="1600" b="1" dirty="0" smtClean="0"/>
              <a:t>There is nothing either good or bad but thinking makes it so</a:t>
            </a:r>
          </a:p>
          <a:p>
            <a:pPr>
              <a:buFont typeface="Arial" pitchFamily="34" charset="0"/>
              <a:buChar char="•"/>
            </a:pPr>
            <a:r>
              <a:rPr lang="en-US" sz="1600" b="1" dirty="0" smtClean="0"/>
              <a:t>The glass of fortune and the mold of form</a:t>
            </a:r>
          </a:p>
          <a:p>
            <a:pPr>
              <a:buFont typeface="Arial" pitchFamily="34" charset="0"/>
              <a:buChar char="•"/>
            </a:pPr>
            <a:r>
              <a:rPr lang="en-US" sz="1600" b="1" dirty="0" smtClean="0"/>
              <a:t>To play the fool</a:t>
            </a:r>
          </a:p>
          <a:p>
            <a:pPr>
              <a:buFont typeface="Arial" pitchFamily="34" charset="0"/>
              <a:buChar char="•"/>
            </a:pPr>
            <a:r>
              <a:rPr lang="en-US" sz="1600" b="1" dirty="0" smtClean="0"/>
              <a:t>Good night sweet prince and flights of angels sing thee to thy rest</a:t>
            </a:r>
          </a:p>
          <a:p>
            <a:pPr>
              <a:buFont typeface="Arial" pitchFamily="34" charset="0"/>
              <a:buChar char="•"/>
            </a:pPr>
            <a:r>
              <a:rPr lang="en-US" sz="1600" b="1" dirty="0" smtClean="0"/>
              <a:t>Now is the very witching time of night</a:t>
            </a:r>
          </a:p>
          <a:p>
            <a:pPr>
              <a:buFont typeface="Arial" pitchFamily="34" charset="0"/>
              <a:buChar char="•"/>
            </a:pPr>
            <a:r>
              <a:rPr lang="en-US" sz="1600" b="1" dirty="0" smtClean="0"/>
              <a:t>I will speak daggers but use none</a:t>
            </a:r>
          </a:p>
          <a:p>
            <a:pPr>
              <a:buFont typeface="Arial" pitchFamily="34" charset="0"/>
              <a:buChar char="•"/>
            </a:pPr>
            <a:r>
              <a:rPr lang="en-US" sz="1600" b="1" dirty="0" smtClean="0"/>
              <a:t>Though this be madness yet there is method in it</a:t>
            </a:r>
          </a:p>
          <a:p>
            <a:pPr>
              <a:buFont typeface="Arial" pitchFamily="34" charset="0"/>
              <a:buChar char="•"/>
            </a:pPr>
            <a:r>
              <a:rPr lang="en-US" sz="1600" b="1" dirty="0" smtClean="0"/>
              <a:t>To hold a mirror up to nature</a:t>
            </a:r>
          </a:p>
          <a:p>
            <a:pPr>
              <a:buFont typeface="Arial" pitchFamily="34" charset="0"/>
              <a:buChar char="•"/>
            </a:pPr>
            <a:r>
              <a:rPr lang="en-US" sz="1600" b="1" dirty="0" smtClean="0"/>
              <a:t>By indirection find direction out </a:t>
            </a:r>
            <a:endParaRPr lang="en-US" sz="1600" b="1" dirty="0"/>
          </a:p>
        </p:txBody>
      </p:sp>
    </p:spTree>
    <p:extLst>
      <p:ext uri="{BB962C8B-B14F-4D97-AF65-F5344CB8AC3E}">
        <p14:creationId xmlns:p14="http://schemas.microsoft.com/office/powerpoint/2010/main" xmlns="" val="4078395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68042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9144000" cy="1600200"/>
          </a:xfrm>
        </p:spPr>
        <p:txBody>
          <a:bodyPr>
            <a:normAutofit fontScale="90000"/>
          </a:bodyPr>
          <a:lstStyle/>
          <a:p>
            <a:r>
              <a:rPr lang="en-US" sz="3600" b="1" dirty="0" smtClean="0"/>
              <a:t>A. Elizabethan London: A brave new world crossing from Medieval to modern:  </a:t>
            </a:r>
            <a:r>
              <a:rPr lang="en-US" sz="4000" dirty="0" smtClean="0"/>
              <a:t/>
            </a:r>
            <a:br>
              <a:rPr lang="en-US" sz="4000" dirty="0" smtClean="0"/>
            </a:br>
            <a:r>
              <a:rPr lang="en-US" sz="3600" dirty="0" smtClean="0"/>
              <a:t> 1. </a:t>
            </a:r>
            <a:r>
              <a:rPr lang="en-US" sz="3100" dirty="0" smtClean="0"/>
              <a:t>“the best of times”</a:t>
            </a:r>
            <a:endParaRPr lang="en-US" sz="3100" dirty="0"/>
          </a:p>
        </p:txBody>
      </p:sp>
      <p:sp>
        <p:nvSpPr>
          <p:cNvPr id="5" name="TextBox 4"/>
          <p:cNvSpPr txBox="1"/>
          <p:nvPr/>
        </p:nvSpPr>
        <p:spPr>
          <a:xfrm>
            <a:off x="-76200" y="1752600"/>
            <a:ext cx="9296400" cy="5109091"/>
          </a:xfrm>
          <a:prstGeom prst="rect">
            <a:avLst/>
          </a:prstGeom>
          <a:noFill/>
        </p:spPr>
        <p:txBody>
          <a:bodyPr wrap="square" rtlCol="0">
            <a:spAutoFit/>
          </a:bodyPr>
          <a:lstStyle/>
          <a:p>
            <a:pPr marL="457200" indent="-457200"/>
            <a:r>
              <a:rPr lang="en-US" sz="2400" dirty="0" smtClean="0"/>
              <a:t>	</a:t>
            </a:r>
            <a:r>
              <a:rPr lang="en-US" sz="2600" dirty="0" smtClean="0"/>
              <a:t>Relatively peaceful period of compromise in religion and politics with advancement of learning and flourishing English language and theater; adventurous travel including circumnavigation of globe; pursuit of pleasure and luxury</a:t>
            </a:r>
          </a:p>
          <a:p>
            <a:pPr marL="457200" indent="-457200">
              <a:buFont typeface="Arial" pitchFamily="34" charset="0"/>
              <a:buChar char="•"/>
            </a:pPr>
            <a:r>
              <a:rPr lang="en-US" sz="2200" dirty="0" smtClean="0"/>
              <a:t>Society dominated by Queen Elizabeth (</a:t>
            </a:r>
            <a:r>
              <a:rPr lang="en-US" sz="2200" dirty="0" err="1" smtClean="0"/>
              <a:t>Gloriana</a:t>
            </a:r>
            <a:r>
              <a:rPr lang="en-US" sz="2200" dirty="0" smtClean="0"/>
              <a:t> or Virgin Queen) who operates via “divide and conquer”, and “patronage”. Rare convocation of Parliament; local self-government.  Considered very wise widely loved by populace for devotion of life to England. Central paradox of reign: woman with absolute power in country where women had no vote, few legal rights including property and only limited chance at education</a:t>
            </a:r>
          </a:p>
          <a:p>
            <a:pPr marL="457200" indent="-457200">
              <a:buFont typeface="Arial" pitchFamily="34" charset="0"/>
              <a:buChar char="•"/>
            </a:pPr>
            <a:r>
              <a:rPr lang="en-US" sz="2200" dirty="0" smtClean="0"/>
              <a:t>Religious tightrope between extremes: legal suppression of (a) </a:t>
            </a:r>
            <a:r>
              <a:rPr lang="en-US" sz="2200" i="1" dirty="0" smtClean="0"/>
              <a:t>“ foreign” Roman Catholics </a:t>
            </a:r>
            <a:r>
              <a:rPr lang="en-US" sz="2200" dirty="0" smtClean="0"/>
              <a:t>and  (b) </a:t>
            </a:r>
            <a:r>
              <a:rPr lang="en-US" sz="2200" i="1" dirty="0" smtClean="0"/>
              <a:t>strict Protestants (Puritans)</a:t>
            </a:r>
            <a:r>
              <a:rPr lang="en-US" sz="2200" dirty="0" smtClean="0"/>
              <a:t>.  Individuals of both groups were tolerated if they remained loyal and attended Anglican services</a:t>
            </a:r>
          </a:p>
          <a:p>
            <a:pPr marL="457200" indent="-457200">
              <a:buFont typeface="Arial" pitchFamily="34" charset="0"/>
              <a:buChar char="•"/>
            </a:pPr>
            <a:endParaRPr lang="en-US" sz="2400" dirty="0"/>
          </a:p>
        </p:txBody>
      </p:sp>
    </p:spTree>
    <p:extLst>
      <p:ext uri="{BB962C8B-B14F-4D97-AF65-F5344CB8AC3E}">
        <p14:creationId xmlns:p14="http://schemas.microsoft.com/office/powerpoint/2010/main" xmlns="" val="3492842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7010400"/>
          </a:xfrm>
        </p:spPr>
        <p:txBody>
          <a:bodyPr>
            <a:normAutofit fontScale="25000" lnSpcReduction="20000"/>
          </a:bodyPr>
          <a:lstStyle/>
          <a:p>
            <a:pPr>
              <a:buNone/>
            </a:pPr>
            <a:r>
              <a:rPr lang="en-US" sz="9600" dirty="0" smtClean="0"/>
              <a:t>     (a) Filthy medical nightmare after 5-fold population explosion in London and ignorance about hygiene and diet</a:t>
            </a:r>
            <a:r>
              <a:rPr lang="en-US" sz="8000" dirty="0" smtClean="0"/>
              <a:t>: bubonic plague; malaria; waste contaminated water supplies and </a:t>
            </a:r>
            <a:r>
              <a:rPr lang="en-US" sz="8000" dirty="0"/>
              <a:t>“airmailing of garbage</a:t>
            </a:r>
            <a:r>
              <a:rPr lang="en-US" sz="8000" dirty="0" smtClean="0"/>
              <a:t>”; small pox and influenza kill young; tuberculosis kills adolescents; early hypertension, heart disease and liver disease -&gt; early aging and death of adults. Poor personal hygiene covered up by herbal scents. </a:t>
            </a:r>
          </a:p>
          <a:p>
            <a:pPr>
              <a:buNone/>
            </a:pPr>
            <a:endParaRPr lang="en-US" sz="8000" dirty="0" smtClean="0"/>
          </a:p>
          <a:p>
            <a:pPr>
              <a:buNone/>
            </a:pPr>
            <a:r>
              <a:rPr lang="en-US" sz="9600" dirty="0" smtClean="0"/>
              <a:t>     (b) Queen keeps nobility broke by touring around country and having her hosts entertain up to 2000 people per evening and supply her with new wardrobes</a:t>
            </a:r>
          </a:p>
          <a:p>
            <a:pPr>
              <a:buNone/>
            </a:pPr>
            <a:endParaRPr lang="en-US" sz="9600" dirty="0" smtClean="0"/>
          </a:p>
          <a:p>
            <a:pPr marL="0" indent="0">
              <a:buNone/>
            </a:pPr>
            <a:r>
              <a:rPr lang="en-US" sz="9600" dirty="0" smtClean="0"/>
              <a:t>     (c ) New poorly regulated capitalism: </a:t>
            </a:r>
          </a:p>
          <a:p>
            <a:pPr marL="514350" indent="-514350"/>
            <a:r>
              <a:rPr lang="en-US" sz="8000" dirty="0" smtClean="0"/>
              <a:t>mines and looms bring treacherous working condition</a:t>
            </a:r>
          </a:p>
          <a:p>
            <a:pPr marL="457200" indent="-457200"/>
            <a:r>
              <a:rPr lang="en-US" sz="8000" dirty="0" smtClean="0"/>
              <a:t>Abolition of fiefdoms -&gt; many displaced persons (vagrants) </a:t>
            </a:r>
          </a:p>
          <a:p>
            <a:pPr marL="457200" indent="-457200"/>
            <a:r>
              <a:rPr lang="en-US" sz="8000" dirty="0" smtClean="0"/>
              <a:t>Boom / bust cycles and famines</a:t>
            </a:r>
          </a:p>
          <a:p>
            <a:pPr marL="457200" indent="-457200"/>
            <a:r>
              <a:rPr lang="en-US" sz="8000" dirty="0" smtClean="0"/>
              <a:t>Growing gap between rich and poor</a:t>
            </a:r>
          </a:p>
          <a:p>
            <a:r>
              <a:rPr lang="en-US" sz="8000" dirty="0" smtClean="0"/>
              <a:t>  Licenses for privateering (piracy) against Spain</a:t>
            </a:r>
          </a:p>
          <a:p>
            <a:endParaRPr lang="en-US" sz="8000" dirty="0" smtClean="0"/>
          </a:p>
          <a:p>
            <a:pPr marL="914400" indent="-914400">
              <a:buNone/>
            </a:pPr>
            <a:r>
              <a:rPr lang="en-US" sz="9600" dirty="0" smtClean="0"/>
              <a:t>     (d) Strict spy network in prisons and outside of country</a:t>
            </a:r>
          </a:p>
          <a:p>
            <a:pPr marL="914400" indent="-914400">
              <a:buAutoNum type="arabicPeriod" startAt="7"/>
            </a:pPr>
            <a:endParaRPr lang="en-US" sz="8000" dirty="0" smtClean="0"/>
          </a:p>
          <a:p>
            <a:pPr marL="914400" indent="-914400">
              <a:buNone/>
            </a:pPr>
            <a:r>
              <a:rPr lang="en-US" sz="5100" dirty="0" smtClean="0"/>
              <a:t> 	</a:t>
            </a:r>
            <a:endParaRPr lang="en-US" sz="8000" dirty="0"/>
          </a:p>
        </p:txBody>
      </p:sp>
      <p:sp>
        <p:nvSpPr>
          <p:cNvPr id="2" name="TextBox 1"/>
          <p:cNvSpPr txBox="1"/>
          <p:nvPr/>
        </p:nvSpPr>
        <p:spPr>
          <a:xfrm>
            <a:off x="228600" y="152400"/>
            <a:ext cx="8686800" cy="523220"/>
          </a:xfrm>
          <a:prstGeom prst="rect">
            <a:avLst/>
          </a:prstGeom>
          <a:noFill/>
        </p:spPr>
        <p:txBody>
          <a:bodyPr wrap="square" rtlCol="0">
            <a:spAutoFit/>
          </a:bodyPr>
          <a:lstStyle/>
          <a:p>
            <a:r>
              <a:rPr lang="en-US" sz="2800" dirty="0" smtClean="0"/>
              <a:t>……… and 2. the worst of times</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fontScale="90000"/>
          </a:bodyPr>
          <a:lstStyle/>
          <a:p>
            <a:r>
              <a:rPr lang="en-US" dirty="0" smtClean="0"/>
              <a:t>…….</a:t>
            </a:r>
            <a:r>
              <a:rPr lang="en-US" sz="3600" b="1" dirty="0" smtClean="0"/>
              <a:t>And what kept it all together: age of great change is also age of conservatism to fend off chaos</a:t>
            </a:r>
            <a:endParaRPr lang="en-US" sz="3600" b="1" dirty="0"/>
          </a:p>
        </p:txBody>
      </p:sp>
      <p:sp>
        <p:nvSpPr>
          <p:cNvPr id="5" name="TextBox 4"/>
          <p:cNvSpPr txBox="1"/>
          <p:nvPr/>
        </p:nvSpPr>
        <p:spPr>
          <a:xfrm>
            <a:off x="0" y="1929348"/>
            <a:ext cx="9296400" cy="2677656"/>
          </a:xfrm>
          <a:prstGeom prst="rect">
            <a:avLst/>
          </a:prstGeom>
          <a:noFill/>
        </p:spPr>
        <p:txBody>
          <a:bodyPr wrap="square" rtlCol="0">
            <a:spAutoFit/>
          </a:bodyPr>
          <a:lstStyle/>
          <a:p>
            <a:r>
              <a:rPr lang="en-US" sz="2400" b="1" dirty="0" smtClean="0"/>
              <a:t>Belief in hierarchy</a:t>
            </a:r>
            <a:r>
              <a:rPr lang="en-US" sz="2400" dirty="0" smtClean="0"/>
              <a:t>.  Each person, as each planet and star, has a fixed place in rigid columns of social order.  Reinforced by clothing law where each person must wear clothing recognizable for class. </a:t>
            </a:r>
          </a:p>
          <a:p>
            <a:r>
              <a:rPr lang="en-US" sz="2400" b="1" dirty="0" smtClean="0"/>
              <a:t>Idea of correspondence across creation </a:t>
            </a:r>
            <a:r>
              <a:rPr lang="en-US" sz="2400" dirty="0" smtClean="0"/>
              <a:t>Ex. As King is ruler of nobles and lion is King of beasts, so husband as king of household</a:t>
            </a:r>
          </a:p>
          <a:p>
            <a:r>
              <a:rPr lang="en-US" sz="2400" b="1" dirty="0" smtClean="0"/>
              <a:t>Obedience</a:t>
            </a:r>
            <a:r>
              <a:rPr lang="en-US" sz="2400" dirty="0" smtClean="0"/>
              <a:t> to laws, traditions and the Queen</a:t>
            </a:r>
          </a:p>
          <a:p>
            <a:r>
              <a:rPr lang="en-US" sz="2400" b="1" dirty="0" smtClean="0"/>
              <a:t>Superstition</a:t>
            </a:r>
            <a:r>
              <a:rPr lang="en-US" sz="2400" dirty="0" smtClean="0"/>
              <a:t>. Terrors of night (ghosts); witches as scapegoats</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14400" y="1219200"/>
            <a:ext cx="7086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B. The birth of the English Theater</a:t>
            </a:r>
            <a:endParaRPr lang="en-US" dirty="0"/>
          </a:p>
        </p:txBody>
      </p:sp>
      <p:sp>
        <p:nvSpPr>
          <p:cNvPr id="4" name="TextBox 3"/>
          <p:cNvSpPr txBox="1"/>
          <p:nvPr/>
        </p:nvSpPr>
        <p:spPr>
          <a:xfrm>
            <a:off x="266700" y="1524000"/>
            <a:ext cx="8610600" cy="4524315"/>
          </a:xfrm>
          <a:prstGeom prst="rect">
            <a:avLst/>
          </a:prstGeom>
          <a:noFill/>
        </p:spPr>
        <p:txBody>
          <a:bodyPr wrap="square" rtlCol="0">
            <a:spAutoFit/>
          </a:bodyPr>
          <a:lstStyle/>
          <a:p>
            <a:pPr>
              <a:buFont typeface="Arial" pitchFamily="34" charset="0"/>
              <a:buChar char="•"/>
            </a:pPr>
            <a:r>
              <a:rPr lang="en-US" sz="2000" dirty="0" smtClean="0"/>
              <a:t> </a:t>
            </a:r>
            <a:r>
              <a:rPr lang="en-US" sz="2400" dirty="0" smtClean="0"/>
              <a:t>1576: construction of “The Theatre” for professional dramatic presentations in English. Prior to this there were itinerant, Bible-based or morality play presentations with pageantry and spectacles. </a:t>
            </a:r>
          </a:p>
          <a:p>
            <a:pPr>
              <a:buFont typeface="Arial" pitchFamily="34" charset="0"/>
              <a:buChar char="•"/>
            </a:pPr>
            <a:r>
              <a:rPr lang="en-US" sz="2400" dirty="0"/>
              <a:t> </a:t>
            </a:r>
            <a:r>
              <a:rPr lang="en-US" sz="2400" dirty="0" smtClean="0"/>
              <a:t>Beginning in late 1580’s three competing theaters running simultaneously and needing a new play every 2 weeks. </a:t>
            </a:r>
          </a:p>
          <a:p>
            <a:pPr>
              <a:buFont typeface="Arial" pitchFamily="34" charset="0"/>
              <a:buChar char="•"/>
            </a:pPr>
            <a:r>
              <a:rPr lang="en-US" sz="2400" dirty="0" smtClean="0"/>
              <a:t>Actors need to sing, dance, fence, be witty, project strong emotions and have own costumes</a:t>
            </a:r>
            <a:r>
              <a:rPr lang="en-US" sz="2400" dirty="0"/>
              <a:t>. </a:t>
            </a:r>
            <a:r>
              <a:rPr lang="en-US" sz="2400" dirty="0" smtClean="0"/>
              <a:t>Boys whose voices have not </a:t>
            </a:r>
            <a:r>
              <a:rPr lang="en-US" sz="2400" dirty="0"/>
              <a:t>yet changed </a:t>
            </a:r>
            <a:r>
              <a:rPr lang="en-US" sz="2400" dirty="0" smtClean="0"/>
              <a:t>play </a:t>
            </a:r>
            <a:r>
              <a:rPr lang="en-US" sz="2400" dirty="0"/>
              <a:t>women’s parts</a:t>
            </a:r>
            <a:endParaRPr lang="en-US" sz="2400" dirty="0" smtClean="0"/>
          </a:p>
          <a:p>
            <a:pPr>
              <a:buFont typeface="Arial" pitchFamily="34" charset="0"/>
              <a:buChar char="•"/>
            </a:pPr>
            <a:r>
              <a:rPr lang="en-US" sz="2400" dirty="0" smtClean="0"/>
              <a:t> No copyright and little chance of publication except in comic book type form (Quartos). Receive about $200 per play. </a:t>
            </a:r>
          </a:p>
          <a:p>
            <a:pPr>
              <a:buFont typeface="Arial" pitchFamily="34" charset="0"/>
              <a:buChar char="•"/>
            </a:pPr>
            <a:r>
              <a:rPr lang="en-US" sz="2400" dirty="0" smtClean="0"/>
              <a:t>Up to 10 plays done in repertory so good prompter needed or ability of actor to improvise </a:t>
            </a:r>
          </a:p>
        </p:txBody>
      </p:sp>
    </p:spTree>
    <p:extLst>
      <p:ext uri="{BB962C8B-B14F-4D97-AF65-F5344CB8AC3E}">
        <p14:creationId xmlns:p14="http://schemas.microsoft.com/office/powerpoint/2010/main" xmlns="" val="1453598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Theaters: South Bank of Thames = outside of central London</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676400" y="1752600"/>
            <a:ext cx="6168071" cy="4393398"/>
          </a:xfrm>
          <a:prstGeom prst="rect">
            <a:avLst/>
          </a:prstGeom>
          <a:noFill/>
          <a:ln w="9525">
            <a:noFill/>
            <a:miter lim="800000"/>
            <a:headEnd/>
            <a:tailEnd/>
          </a:ln>
        </p:spPr>
      </p:pic>
    </p:spTree>
    <p:extLst>
      <p:ext uri="{BB962C8B-B14F-4D97-AF65-F5344CB8AC3E}">
        <p14:creationId xmlns:p14="http://schemas.microsoft.com/office/powerpoint/2010/main" xmlns="" val="2504933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rmAutofit/>
          </a:bodyPr>
          <a:lstStyle/>
          <a:p>
            <a:r>
              <a:rPr lang="en-US" sz="3600" b="1" dirty="0" smtClean="0"/>
              <a:t>Details of theater in the time of Shakespeare</a:t>
            </a:r>
            <a:endParaRPr lang="en-US" sz="3600" b="1" dirty="0"/>
          </a:p>
        </p:txBody>
      </p:sp>
      <p:pic>
        <p:nvPicPr>
          <p:cNvPr id="2050" name="Picture 2"/>
          <p:cNvPicPr>
            <a:picLocks noChangeAspect="1" noChangeArrowheads="1"/>
          </p:cNvPicPr>
          <p:nvPr/>
        </p:nvPicPr>
        <p:blipFill>
          <a:blip r:embed="rId2" cstate="print"/>
          <a:srcRect/>
          <a:stretch>
            <a:fillRect/>
          </a:stretch>
        </p:blipFill>
        <p:spPr bwMode="auto">
          <a:xfrm>
            <a:off x="1" y="1219200"/>
            <a:ext cx="2656114" cy="4648200"/>
          </a:xfrm>
          <a:prstGeom prst="rect">
            <a:avLst/>
          </a:prstGeom>
          <a:noFill/>
          <a:ln w="9525">
            <a:noFill/>
            <a:miter lim="800000"/>
            <a:headEnd/>
            <a:tailEnd/>
          </a:ln>
        </p:spPr>
      </p:pic>
      <p:sp>
        <p:nvSpPr>
          <p:cNvPr id="5" name="TextBox 4"/>
          <p:cNvSpPr txBox="1"/>
          <p:nvPr/>
        </p:nvSpPr>
        <p:spPr>
          <a:xfrm>
            <a:off x="2743200" y="457200"/>
            <a:ext cx="6400800" cy="621708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 </a:t>
            </a:r>
            <a:r>
              <a:rPr lang="en-US" sz="2200" dirty="0" smtClean="0"/>
              <a:t>Octagonal wooden structure with thrust stage and open roof for </a:t>
            </a:r>
            <a:r>
              <a:rPr lang="en-US" sz="2200" dirty="0"/>
              <a:t>daylight so </a:t>
            </a:r>
            <a:r>
              <a:rPr lang="en-US" sz="2200" dirty="0" smtClean="0"/>
              <a:t>performances </a:t>
            </a:r>
            <a:r>
              <a:rPr lang="en-US" sz="2200" dirty="0"/>
              <a:t>begin at 2pm and must end by 5pm  </a:t>
            </a:r>
            <a:endParaRPr lang="en-US" sz="2200" dirty="0" smtClean="0"/>
          </a:p>
          <a:p>
            <a:pPr marL="342900" indent="-342900">
              <a:buFont typeface="Arial" panose="020B0604020202020204" pitchFamily="34" charset="0"/>
              <a:buChar char="•"/>
            </a:pPr>
            <a:r>
              <a:rPr lang="en-US" sz="2200" dirty="0" smtClean="0"/>
              <a:t>Accommodates up to 2000 people = 1/4 standing on ground in pit (“groundlings”) and ¾ in seats. Wide </a:t>
            </a:r>
            <a:r>
              <a:rPr lang="en-US" sz="2200" dirty="0"/>
              <a:t>range of theater goers (15-20% of London </a:t>
            </a:r>
            <a:r>
              <a:rPr lang="en-US" sz="2200" dirty="0" smtClean="0"/>
              <a:t>population from day laborers to nobility) </a:t>
            </a:r>
            <a:r>
              <a:rPr lang="en-US" sz="2200" dirty="0"/>
              <a:t>with price of </a:t>
            </a:r>
            <a:r>
              <a:rPr lang="en-US" sz="2200" dirty="0" smtClean="0"/>
              <a:t>“</a:t>
            </a:r>
            <a:r>
              <a:rPr lang="en-US" sz="2200" dirty="0"/>
              <a:t>groundling” </a:t>
            </a:r>
            <a:r>
              <a:rPr lang="en-US" sz="2200" dirty="0" smtClean="0"/>
              <a:t>admission + </a:t>
            </a:r>
            <a:r>
              <a:rPr lang="en-US" sz="2200" dirty="0"/>
              <a:t>beer and nuts is </a:t>
            </a:r>
            <a:r>
              <a:rPr lang="en-US" sz="2200" dirty="0" smtClean="0"/>
              <a:t>1.5 % </a:t>
            </a:r>
            <a:r>
              <a:rPr lang="en-US" sz="2200" dirty="0"/>
              <a:t>of </a:t>
            </a:r>
            <a:r>
              <a:rPr lang="en-US" sz="2200" dirty="0" smtClean="0"/>
              <a:t>laborers’ </a:t>
            </a:r>
            <a:r>
              <a:rPr lang="en-US" sz="2200" dirty="0"/>
              <a:t>weekly </a:t>
            </a:r>
            <a:r>
              <a:rPr lang="en-US" sz="2200" dirty="0" smtClean="0"/>
              <a:t>salary</a:t>
            </a:r>
          </a:p>
          <a:p>
            <a:pPr marL="342900" indent="-342900">
              <a:buFont typeface="Arial" panose="020B0604020202020204" pitchFamily="34" charset="0"/>
              <a:buChar char="•"/>
            </a:pPr>
            <a:r>
              <a:rPr lang="en-US" sz="2200" dirty="0" smtClean="0"/>
              <a:t> Varying stage </a:t>
            </a:r>
            <a:r>
              <a:rPr lang="en-US" sz="2200" dirty="0"/>
              <a:t>action </a:t>
            </a:r>
            <a:r>
              <a:rPr lang="en-US" sz="2200" dirty="0" smtClean="0"/>
              <a:t>(dialogue + </a:t>
            </a:r>
            <a:r>
              <a:rPr lang="en-US" sz="2200" dirty="0"/>
              <a:t>soliloquies  = verbalizing inner thoughts +/- asides to </a:t>
            </a:r>
            <a:r>
              <a:rPr lang="en-US" sz="2200" dirty="0" smtClean="0"/>
              <a:t>audience) to </a:t>
            </a:r>
            <a:r>
              <a:rPr lang="en-US" sz="2200" dirty="0"/>
              <a:t>maintain audience attendance</a:t>
            </a:r>
            <a:endParaRPr lang="en-US" sz="2200" dirty="0" smtClean="0"/>
          </a:p>
          <a:p>
            <a:pPr marL="342900" indent="-342900">
              <a:buFont typeface="Arial" panose="020B0604020202020204" pitchFamily="34" charset="0"/>
              <a:buChar char="•"/>
            </a:pPr>
            <a:r>
              <a:rPr lang="en-US" sz="2200" dirty="0" smtClean="0"/>
              <a:t>Few props = table, chairs, swords; painted cloth as scenery + priming lines to paint location of scene; elaborate costuming </a:t>
            </a:r>
          </a:p>
          <a:p>
            <a:pPr marL="342900" indent="-342900">
              <a:buFont typeface="Arial" panose="020B0604020202020204" pitchFamily="34" charset="0"/>
              <a:buChar char="•"/>
            </a:pPr>
            <a:r>
              <a:rPr lang="en-US" sz="2200" dirty="0" smtClean="0"/>
              <a:t>Music and dance: trumpet flourishes to sound call to attention; alarum = battle music with fife and drums; lute songs for dance accompaniment</a:t>
            </a:r>
          </a:p>
        </p:txBody>
      </p:sp>
    </p:spTree>
    <p:extLst>
      <p:ext uri="{BB962C8B-B14F-4D97-AF65-F5344CB8AC3E}">
        <p14:creationId xmlns:p14="http://schemas.microsoft.com/office/powerpoint/2010/main" xmlns="" val="562409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1845</TotalTime>
  <Words>2235</Words>
  <Application>Microsoft Office PowerPoint</Application>
  <PresentationFormat>On-screen Show (4:3)</PresentationFormat>
  <Paragraphs>157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Shakespeare: innovator of drama and language for all time</vt:lpstr>
      <vt:lpstr>Motivation: Approaches to study of Shakespeare plays</vt:lpstr>
      <vt:lpstr>A. Elizabethan London: A brave new world crossing from Medieval to modern:    1. “the best of times”</vt:lpstr>
      <vt:lpstr>Slide 4</vt:lpstr>
      <vt:lpstr>…….And what kept it all together: age of great change is also age of conservatism to fend off chaos</vt:lpstr>
      <vt:lpstr>Slide 6</vt:lpstr>
      <vt:lpstr>B. The birth of the English Theater</vt:lpstr>
      <vt:lpstr>Theaters: South Bank of Thames = outside of central London</vt:lpstr>
      <vt:lpstr>Details of theater in the time of Shakespeare</vt:lpstr>
      <vt:lpstr>Slide 10</vt:lpstr>
      <vt:lpstr>D. What makes Shakespeare special among English Renaissance playwriters   </vt:lpstr>
      <vt:lpstr>Slide 12</vt:lpstr>
      <vt:lpstr>7. Philosopher of theater of the imagination: (a) Prologue to Henry V</vt:lpstr>
      <vt:lpstr>(b) A Midsummer Night’s Dream </vt:lpstr>
      <vt:lpstr>8. Shakespeare’s Theatrical devices</vt:lpstr>
      <vt:lpstr>E. Hamlet Backgrounds 1. Plot outline</vt:lpstr>
      <vt:lpstr> 2. What type of play is Hamlet?</vt:lpstr>
      <vt:lpstr>3. Sources and Novelties</vt:lpstr>
      <vt:lpstr>4. Critical themes</vt:lpstr>
      <vt:lpstr>5. Everlasting Expressions from Hamlet</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Misler</dc:creator>
  <cp:lastModifiedBy>echamber7423</cp:lastModifiedBy>
  <cp:revision>127</cp:revision>
  <dcterms:created xsi:type="dcterms:W3CDTF">2014-08-13T03:25:01Z</dcterms:created>
  <dcterms:modified xsi:type="dcterms:W3CDTF">2016-08-16T14:26:09Z</dcterms:modified>
</cp:coreProperties>
</file>