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8"/>
  </p:notesMasterIdLst>
  <p:sldIdLst>
    <p:sldId id="256" r:id="rId2"/>
    <p:sldId id="312" r:id="rId3"/>
    <p:sldId id="258" r:id="rId4"/>
    <p:sldId id="320" r:id="rId5"/>
    <p:sldId id="311" r:id="rId6"/>
    <p:sldId id="310" r:id="rId7"/>
    <p:sldId id="314" r:id="rId8"/>
    <p:sldId id="315" r:id="rId9"/>
    <p:sldId id="319" r:id="rId10"/>
    <p:sldId id="321" r:id="rId11"/>
    <p:sldId id="306" r:id="rId12"/>
    <p:sldId id="261" r:id="rId13"/>
    <p:sldId id="276" r:id="rId14"/>
    <p:sldId id="322" r:id="rId15"/>
    <p:sldId id="289" r:id="rId16"/>
    <p:sldId id="323"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5" autoAdjust="0"/>
    <p:restoredTop sz="81618" autoAdjust="0"/>
  </p:normalViewPr>
  <p:slideViewPr>
    <p:cSldViewPr>
      <p:cViewPr varScale="1">
        <p:scale>
          <a:sx n="104" d="100"/>
          <a:sy n="104" d="100"/>
        </p:scale>
        <p:origin x="-204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7133C652-98B1-4191-A46D-853F1E6E9F9C}" type="datetimeFigureOut">
              <a:rPr lang="en-US"/>
              <a:pPr/>
              <a:t>6/12/24</a:t>
            </a:fld>
            <a:endParaRPr 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5C0C7BC-FC08-43C1-B317-0E6D2F8B78D3}" type="slidenum">
              <a:rPr lang="en-US"/>
              <a:pPr/>
              <a:t>‹#›</a:t>
            </a:fld>
            <a:endParaRPr lang="en-US"/>
          </a:p>
        </p:txBody>
      </p:sp>
    </p:spTree>
    <p:extLst>
      <p:ext uri="{BB962C8B-B14F-4D97-AF65-F5344CB8AC3E}">
        <p14:creationId xmlns:p14="http://schemas.microsoft.com/office/powerpoint/2010/main" val="8703222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Arial" charset="0"/>
      </a:defRPr>
    </a:lvl1pPr>
    <a:lvl2pPr marL="457200" algn="l" rtl="0" fontAlgn="base">
      <a:spcBef>
        <a:spcPct val="30000"/>
      </a:spcBef>
      <a:spcAft>
        <a:spcPct val="0"/>
      </a:spcAft>
      <a:defRPr sz="1200" kern="1200">
        <a:solidFill>
          <a:schemeClr val="tx1"/>
        </a:solidFill>
        <a:latin typeface="Calibri" pitchFamily="34" charset="0"/>
        <a:ea typeface="+mn-ea"/>
        <a:cs typeface="Arial" charset="0"/>
      </a:defRPr>
    </a:lvl2pPr>
    <a:lvl3pPr marL="914400" algn="l" rtl="0" fontAlgn="base">
      <a:spcBef>
        <a:spcPct val="30000"/>
      </a:spcBef>
      <a:spcAft>
        <a:spcPct val="0"/>
      </a:spcAft>
      <a:defRPr sz="1200" kern="1200">
        <a:solidFill>
          <a:schemeClr val="tx1"/>
        </a:solidFill>
        <a:latin typeface="Calibri" pitchFamily="34" charset="0"/>
        <a:ea typeface="+mn-ea"/>
        <a:cs typeface="Arial" charset="0"/>
      </a:defRPr>
    </a:lvl3pPr>
    <a:lvl4pPr marL="1371600" algn="l" rtl="0" fontAlgn="base">
      <a:spcBef>
        <a:spcPct val="30000"/>
      </a:spcBef>
      <a:spcAft>
        <a:spcPct val="0"/>
      </a:spcAft>
      <a:defRPr sz="1200" kern="1200">
        <a:solidFill>
          <a:schemeClr val="tx1"/>
        </a:solidFill>
        <a:latin typeface="Calibri" pitchFamily="34" charset="0"/>
        <a:ea typeface="+mn-ea"/>
        <a:cs typeface="Arial" charset="0"/>
      </a:defRPr>
    </a:lvl4pPr>
    <a:lvl5pPr marL="1828800" algn="l" rtl="0" fontAlgn="base">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C0C7BC-FC08-43C1-B317-0E6D2F8B78D3}" type="slidenum">
              <a:rPr lang="en-US" smtClean="0"/>
              <a:pPr/>
              <a:t>1</a:t>
            </a:fld>
            <a:endParaRPr lang="en-US"/>
          </a:p>
        </p:txBody>
      </p:sp>
    </p:spTree>
    <p:extLst>
      <p:ext uri="{BB962C8B-B14F-4D97-AF65-F5344CB8AC3E}">
        <p14:creationId xmlns:p14="http://schemas.microsoft.com/office/powerpoint/2010/main" val="3677702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territorial censuses</a:t>
            </a:r>
            <a:r>
              <a:rPr lang="en-US" sz="1400" baseline="0" dirty="0" smtClean="0"/>
              <a:t> actually provide quite a bit of info, more than the first federal censuses, anyway. This is 1854.</a:t>
            </a:r>
            <a:endParaRPr lang="en-US" sz="1400" dirty="0"/>
          </a:p>
        </p:txBody>
      </p:sp>
      <p:sp>
        <p:nvSpPr>
          <p:cNvPr id="4" name="Slide Number Placeholder 3"/>
          <p:cNvSpPr>
            <a:spLocks noGrp="1"/>
          </p:cNvSpPr>
          <p:nvPr>
            <p:ph type="sldNum" sz="quarter" idx="10"/>
          </p:nvPr>
        </p:nvSpPr>
        <p:spPr/>
        <p:txBody>
          <a:bodyPr/>
          <a:lstStyle/>
          <a:p>
            <a:fld id="{F5C0C7BC-FC08-43C1-B317-0E6D2F8B78D3}" type="slidenum">
              <a:rPr lang="en-US" smtClean="0"/>
              <a:pPr/>
              <a:t>10</a:t>
            </a:fld>
            <a:endParaRPr lang="en-US"/>
          </a:p>
        </p:txBody>
      </p:sp>
    </p:spTree>
    <p:extLst>
      <p:ext uri="{BB962C8B-B14F-4D97-AF65-F5344CB8AC3E}">
        <p14:creationId xmlns:p14="http://schemas.microsoft.com/office/powerpoint/2010/main" val="2441316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C0C7BC-FC08-43C1-B317-0E6D2F8B78D3}" type="slidenum">
              <a:rPr lang="en-US" smtClean="0"/>
              <a:pPr/>
              <a:t>11</a:t>
            </a:fld>
            <a:endParaRPr lang="en-US"/>
          </a:p>
        </p:txBody>
      </p:sp>
    </p:spTree>
    <p:extLst>
      <p:ext uri="{BB962C8B-B14F-4D97-AF65-F5344CB8AC3E}">
        <p14:creationId xmlns:p14="http://schemas.microsoft.com/office/powerpoint/2010/main" val="4216147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5C0C7BC-FC08-43C1-B317-0E6D2F8B78D3}" type="slidenum">
              <a:rPr lang="en-US" smtClean="0"/>
              <a:pPr/>
              <a:t>12</a:t>
            </a:fld>
            <a:endParaRPr lang="en-US"/>
          </a:p>
        </p:txBody>
      </p:sp>
    </p:spTree>
    <p:extLst>
      <p:ext uri="{BB962C8B-B14F-4D97-AF65-F5344CB8AC3E}">
        <p14:creationId xmlns:p14="http://schemas.microsoft.com/office/powerpoint/2010/main" val="638309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Some</a:t>
            </a:r>
            <a:r>
              <a:rPr lang="en-US" sz="1400" baseline="0" dirty="0" smtClean="0"/>
              <a:t> people didn’t know their exact age or birth place for example</a:t>
            </a:r>
            <a:r>
              <a:rPr lang="en-US" sz="1400" baseline="0" dirty="0" smtClean="0"/>
              <a:t>. Or didn’t want to tell the truth about something.</a:t>
            </a:r>
            <a:endParaRPr lang="en-US" sz="1400" dirty="0"/>
          </a:p>
        </p:txBody>
      </p:sp>
      <p:sp>
        <p:nvSpPr>
          <p:cNvPr id="4" name="Slide Number Placeholder 3"/>
          <p:cNvSpPr>
            <a:spLocks noGrp="1"/>
          </p:cNvSpPr>
          <p:nvPr>
            <p:ph type="sldNum" sz="quarter" idx="10"/>
          </p:nvPr>
        </p:nvSpPr>
        <p:spPr/>
        <p:txBody>
          <a:bodyPr/>
          <a:lstStyle/>
          <a:p>
            <a:fld id="{F5C0C7BC-FC08-43C1-B317-0E6D2F8B78D3}" type="slidenum">
              <a:rPr lang="en-US" smtClean="0"/>
              <a:pPr/>
              <a:t>14</a:t>
            </a:fld>
            <a:endParaRPr lang="en-US"/>
          </a:p>
        </p:txBody>
      </p:sp>
    </p:spTree>
    <p:extLst>
      <p:ext uri="{BB962C8B-B14F-4D97-AF65-F5344CB8AC3E}">
        <p14:creationId xmlns:p14="http://schemas.microsoft.com/office/powerpoint/2010/main" val="4073534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C0C7BC-FC08-43C1-B317-0E6D2F8B78D3}" type="slidenum">
              <a:rPr lang="en-US" smtClean="0"/>
              <a:pPr/>
              <a:t>15</a:t>
            </a:fld>
            <a:endParaRPr lang="en-US"/>
          </a:p>
        </p:txBody>
      </p:sp>
    </p:spTree>
    <p:extLst>
      <p:ext uri="{BB962C8B-B14F-4D97-AF65-F5344CB8AC3E}">
        <p14:creationId xmlns:p14="http://schemas.microsoft.com/office/powerpoint/2010/main" val="3444240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Countries all over the world have taken censuses: In </a:t>
            </a:r>
            <a:r>
              <a:rPr lang="en-US" sz="1400" b="0" i="0" kern="1200" dirty="0" smtClean="0">
                <a:solidFill>
                  <a:schemeClr val="tx1"/>
                </a:solidFill>
                <a:effectLst/>
                <a:latin typeface="Calibri" pitchFamily="34" charset="0"/>
                <a:ea typeface="+mn-ea"/>
                <a:cs typeface="Arial" charset="0"/>
              </a:rPr>
              <a:t>3800 BCE The Babylonian Empire took  the first known census, counting livestock and quantities of butter, honey, milk, wool, and vegetables. </a:t>
            </a:r>
            <a:r>
              <a:rPr lang="en-US" sz="1400" dirty="0" smtClean="0"/>
              <a:t>A census might have a lot of details, or hardly any. We will look at the U.S., and especially Nebraska.</a:t>
            </a:r>
            <a:endParaRPr lang="en-US" sz="1400" dirty="0"/>
          </a:p>
        </p:txBody>
      </p:sp>
      <p:sp>
        <p:nvSpPr>
          <p:cNvPr id="4" name="Slide Number Placeholder 3"/>
          <p:cNvSpPr>
            <a:spLocks noGrp="1"/>
          </p:cNvSpPr>
          <p:nvPr>
            <p:ph type="sldNum" sz="quarter" idx="10"/>
          </p:nvPr>
        </p:nvSpPr>
        <p:spPr/>
        <p:txBody>
          <a:bodyPr/>
          <a:lstStyle/>
          <a:p>
            <a:fld id="{F5C0C7BC-FC08-43C1-B317-0E6D2F8B78D3}" type="slidenum">
              <a:rPr lang="en-US" smtClean="0"/>
              <a:pPr/>
              <a:t>2</a:t>
            </a:fld>
            <a:endParaRPr lang="en-US"/>
          </a:p>
        </p:txBody>
      </p:sp>
    </p:spTree>
    <p:extLst>
      <p:ext uri="{BB962C8B-B14F-4D97-AF65-F5344CB8AC3E}">
        <p14:creationId xmlns:p14="http://schemas.microsoft.com/office/powerpoint/2010/main" val="3666477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Besides federal program</a:t>
            </a:r>
            <a:r>
              <a:rPr lang="en-US" baseline="0" dirty="0" smtClean="0"/>
              <a:t> funding, local authorities also use these counts to plan for local service needs. </a:t>
            </a:r>
            <a:r>
              <a:rPr lang="en-US" dirty="0" smtClean="0"/>
              <a:t>In 1960 the Census Bureau began mailing the census questionnaires (more cost-efficient). Because</a:t>
            </a:r>
            <a:r>
              <a:rPr lang="en-US" baseline="0" dirty="0" smtClean="0"/>
              <a:t> of the 72-year rule, the most recent census we can look up individual people in (maybe your grandparents or great-grandparents) is 1950. The information from 1960 will be released in 1932.</a:t>
            </a:r>
            <a:endParaRPr lang="en-US" dirty="0" smtClean="0"/>
          </a:p>
          <a:p>
            <a:endParaRPr lang="en-US" dirty="0"/>
          </a:p>
        </p:txBody>
      </p:sp>
      <p:sp>
        <p:nvSpPr>
          <p:cNvPr id="4" name="Slide Number Placeholder 3"/>
          <p:cNvSpPr>
            <a:spLocks noGrp="1"/>
          </p:cNvSpPr>
          <p:nvPr>
            <p:ph type="sldNum" sz="quarter" idx="10"/>
          </p:nvPr>
        </p:nvSpPr>
        <p:spPr/>
        <p:txBody>
          <a:bodyPr/>
          <a:lstStyle/>
          <a:p>
            <a:fld id="{F5C0C7BC-FC08-43C1-B317-0E6D2F8B78D3}" type="slidenum">
              <a:rPr lang="en-US" smtClean="0"/>
              <a:pPr/>
              <a:t>3</a:t>
            </a:fld>
            <a:endParaRPr lang="en-US"/>
          </a:p>
        </p:txBody>
      </p:sp>
    </p:spTree>
    <p:extLst>
      <p:ext uri="{BB962C8B-B14F-4D97-AF65-F5344CB8AC3E}">
        <p14:creationId xmlns:p14="http://schemas.microsoft.com/office/powerpoint/2010/main" val="2324372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400" dirty="0" smtClean="0"/>
              <a:t>Talk about slave censuses—Those censuses listed enslaved people under the name of the enslaver and by age and gender (no names).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F5C0C7BC-FC08-43C1-B317-0E6D2F8B78D3}" type="slidenum">
              <a:rPr lang="en-US" smtClean="0"/>
              <a:pPr/>
              <a:t>4</a:t>
            </a:fld>
            <a:endParaRPr lang="en-US"/>
          </a:p>
        </p:txBody>
      </p:sp>
    </p:spTree>
    <p:extLst>
      <p:ext uri="{BB962C8B-B14F-4D97-AF65-F5344CB8AC3E}">
        <p14:creationId xmlns:p14="http://schemas.microsoft.com/office/powerpoint/2010/main" val="3350284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charset="2"/>
              <a:buNone/>
            </a:pPr>
            <a:r>
              <a:rPr lang="en-US" sz="1400" dirty="0" smtClean="0"/>
              <a:t>From 1790–1870, U.S. marshals in each state, aided by appointed assistants, were the census-takers (enumerators). They went to every house and institution to ask questions about the people residing there, compiled the information, and sent it to Washington, DC. From 1880 on, supervisors were specially appointed, and enumerators had to pass a test. The 1950</a:t>
            </a:r>
            <a:r>
              <a:rPr lang="en-US" sz="1400" baseline="0" dirty="0" smtClean="0"/>
              <a:t> was the last “door-to-door” census.</a:t>
            </a:r>
            <a:endParaRPr lang="en-US" sz="1400" dirty="0" smtClean="0"/>
          </a:p>
          <a:p>
            <a:pPr marL="114300" indent="0">
              <a:buNone/>
            </a:pPr>
            <a:r>
              <a:rPr lang="en-US" sz="1400" dirty="0" smtClean="0"/>
              <a:t>    </a:t>
            </a:r>
            <a:endParaRPr lang="en-US" sz="1400" dirty="0"/>
          </a:p>
        </p:txBody>
      </p:sp>
      <p:sp>
        <p:nvSpPr>
          <p:cNvPr id="4" name="Slide Number Placeholder 3"/>
          <p:cNvSpPr>
            <a:spLocks noGrp="1"/>
          </p:cNvSpPr>
          <p:nvPr>
            <p:ph type="sldNum" sz="quarter" idx="10"/>
          </p:nvPr>
        </p:nvSpPr>
        <p:spPr/>
        <p:txBody>
          <a:bodyPr/>
          <a:lstStyle/>
          <a:p>
            <a:fld id="{F5C0C7BC-FC08-43C1-B317-0E6D2F8B78D3}" type="slidenum">
              <a:rPr lang="en-US" smtClean="0"/>
              <a:pPr/>
              <a:t>5</a:t>
            </a:fld>
            <a:endParaRPr lang="en-US"/>
          </a:p>
        </p:txBody>
      </p:sp>
    </p:spTree>
    <p:extLst>
      <p:ext uri="{BB962C8B-B14F-4D97-AF65-F5344CB8AC3E}">
        <p14:creationId xmlns:p14="http://schemas.microsoft.com/office/powerpoint/2010/main" val="2867772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400" dirty="0" smtClean="0"/>
              <a:t>Many states had their own censuses besides the</a:t>
            </a:r>
            <a:r>
              <a:rPr lang="en-US" sz="1400" baseline="0" dirty="0" smtClean="0"/>
              <a:t> federal ones; Nebraska had one in 1885. </a:t>
            </a:r>
            <a:r>
              <a:rPr lang="en-US" sz="1400" dirty="0" smtClean="0"/>
              <a:t>But we’re</a:t>
            </a:r>
            <a:r>
              <a:rPr lang="en-US" sz="1400" baseline="0" dirty="0" smtClean="0"/>
              <a:t> going to specifically talk about the censuses that Nebraska took before March 1, 1867, when it became a state—the Nebraska territorial censuses. In 1854 </a:t>
            </a:r>
            <a:r>
              <a:rPr lang="en-US" sz="1400" b="0" i="0" kern="1200" dirty="0" smtClean="0">
                <a:solidFill>
                  <a:schemeClr val="tx1"/>
                </a:solidFill>
                <a:effectLst/>
                <a:latin typeface="Calibri" pitchFamily="34" charset="0"/>
                <a:ea typeface="+mn-ea"/>
                <a:cs typeface="Arial" charset="0"/>
              </a:rPr>
              <a:t>Nebraska Territory was created by the Kansas-Nebraska Act.</a:t>
            </a:r>
            <a:r>
              <a:rPr lang="en-US" sz="1400" b="0" i="0" kern="1200" baseline="0" dirty="0" smtClean="0">
                <a:solidFill>
                  <a:schemeClr val="tx1"/>
                </a:solidFill>
                <a:effectLst/>
                <a:latin typeface="Calibri" pitchFamily="34" charset="0"/>
                <a:ea typeface="+mn-ea"/>
                <a:cs typeface="Arial" charset="0"/>
              </a:rPr>
              <a:t> That was the impetus for the first territorial census: Acting Gov. Thomas Cuming ordered a census so the could create legislative districts in the settled part of the territory. Why was this important? To determine how many representatives each county would have in the new Territorial Legislature. The Legislature (like today!) would be making all the important decisions about new laws, where the capitol would be, etc. The first federal census in Nebraska was 1860, while it was still a territory.</a:t>
            </a:r>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F5C0C7BC-FC08-43C1-B317-0E6D2F8B78D3}" type="slidenum">
              <a:rPr lang="en-US" smtClean="0"/>
              <a:pPr/>
              <a:t>6</a:t>
            </a:fld>
            <a:endParaRPr lang="en-US"/>
          </a:p>
        </p:txBody>
      </p:sp>
    </p:spTree>
    <p:extLst>
      <p:ext uri="{BB962C8B-B14F-4D97-AF65-F5344CB8AC3E}">
        <p14:creationId xmlns:p14="http://schemas.microsoft.com/office/powerpoint/2010/main" val="67318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In the early 1850s Nebraska</a:t>
            </a:r>
            <a:r>
              <a:rPr lang="en-US" sz="1400" baseline="0" dirty="0" smtClean="0"/>
              <a:t> was one big expanse of wildness, without many settlers—mostly hunters, Native Americans, people passing through; there were a few forts and trading posts.  Just imagine trying to locate and count all the people living there. This is 1857.</a:t>
            </a:r>
            <a:endParaRPr lang="en-US" sz="1400" dirty="0"/>
          </a:p>
        </p:txBody>
      </p:sp>
      <p:sp>
        <p:nvSpPr>
          <p:cNvPr id="4" name="Slide Number Placeholder 3"/>
          <p:cNvSpPr>
            <a:spLocks noGrp="1"/>
          </p:cNvSpPr>
          <p:nvPr>
            <p:ph type="sldNum" sz="quarter" idx="10"/>
          </p:nvPr>
        </p:nvSpPr>
        <p:spPr/>
        <p:txBody>
          <a:bodyPr/>
          <a:lstStyle/>
          <a:p>
            <a:fld id="{F5C0C7BC-FC08-43C1-B317-0E6D2F8B78D3}" type="slidenum">
              <a:rPr lang="en-US" smtClean="0"/>
              <a:pPr/>
              <a:t>7</a:t>
            </a:fld>
            <a:endParaRPr lang="en-US"/>
          </a:p>
        </p:txBody>
      </p:sp>
    </p:spTree>
    <p:extLst>
      <p:ext uri="{BB962C8B-B14F-4D97-AF65-F5344CB8AC3E}">
        <p14:creationId xmlns:p14="http://schemas.microsoft.com/office/powerpoint/2010/main" val="4120266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kern="1200" baseline="0" dirty="0" smtClean="0">
                <a:solidFill>
                  <a:schemeClr val="tx1"/>
                </a:solidFill>
                <a:effectLst/>
                <a:latin typeface="Calibri" pitchFamily="34" charset="0"/>
                <a:ea typeface="+mn-ea"/>
                <a:cs typeface="Arial" charset="0"/>
              </a:rPr>
              <a:t>It could have been worse. The territory those 7 deputy marshals and their assistants would have to cover was only the part along the Missouri River, where most of the settlements were, since that was where there was boat transport and better land—plus agreements with the Native populations to allow white settlers. But they still had to visit every home and </a:t>
            </a:r>
            <a:r>
              <a:rPr lang="en-US" sz="1400" b="0" i="0" kern="1200" baseline="0" dirty="0" smtClean="0">
                <a:solidFill>
                  <a:schemeClr val="tx1"/>
                </a:solidFill>
                <a:effectLst/>
                <a:latin typeface="Calibri" pitchFamily="34" charset="0"/>
                <a:ea typeface="+mn-ea"/>
                <a:cs typeface="Arial" charset="0"/>
              </a:rPr>
              <a:t>settlement, and many of the people living there were not permanent residents. And there were no exact boundaries between Nebraska and Kansas, so some of the people counted were actually Kansas residents.</a:t>
            </a:r>
            <a:endParaRPr lang="en-US" sz="1400" dirty="0"/>
          </a:p>
        </p:txBody>
      </p:sp>
      <p:sp>
        <p:nvSpPr>
          <p:cNvPr id="4" name="Slide Number Placeholder 3"/>
          <p:cNvSpPr>
            <a:spLocks noGrp="1"/>
          </p:cNvSpPr>
          <p:nvPr>
            <p:ph type="sldNum" sz="quarter" idx="10"/>
          </p:nvPr>
        </p:nvSpPr>
        <p:spPr/>
        <p:txBody>
          <a:bodyPr/>
          <a:lstStyle/>
          <a:p>
            <a:fld id="{F5C0C7BC-FC08-43C1-B317-0E6D2F8B78D3}" type="slidenum">
              <a:rPr lang="en-US" smtClean="0"/>
              <a:pPr/>
              <a:t>8</a:t>
            </a:fld>
            <a:endParaRPr lang="en-US"/>
          </a:p>
        </p:txBody>
      </p:sp>
    </p:spTree>
    <p:extLst>
      <p:ext uri="{BB962C8B-B14F-4D97-AF65-F5344CB8AC3E}">
        <p14:creationId xmlns:p14="http://schemas.microsoft.com/office/powerpoint/2010/main" val="4205702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because I like this map.</a:t>
            </a:r>
            <a:endParaRPr lang="en-US" dirty="0"/>
          </a:p>
        </p:txBody>
      </p:sp>
      <p:sp>
        <p:nvSpPr>
          <p:cNvPr id="4" name="Slide Number Placeholder 3"/>
          <p:cNvSpPr>
            <a:spLocks noGrp="1"/>
          </p:cNvSpPr>
          <p:nvPr>
            <p:ph type="sldNum" sz="quarter" idx="10"/>
          </p:nvPr>
        </p:nvSpPr>
        <p:spPr/>
        <p:txBody>
          <a:bodyPr/>
          <a:lstStyle/>
          <a:p>
            <a:fld id="{F5C0C7BC-FC08-43C1-B317-0E6D2F8B78D3}" type="slidenum">
              <a:rPr lang="en-US" smtClean="0"/>
              <a:pPr/>
              <a:t>9</a:t>
            </a:fld>
            <a:endParaRPr lang="en-US"/>
          </a:p>
        </p:txBody>
      </p:sp>
    </p:spTree>
    <p:extLst>
      <p:ext uri="{BB962C8B-B14F-4D97-AF65-F5344CB8AC3E}">
        <p14:creationId xmlns:p14="http://schemas.microsoft.com/office/powerpoint/2010/main" val="1626220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6/12/24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AE86AC29-1410-4F20-9339-7735729B52DC}"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6/12/24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4FB7B240-02AA-433B-91D3-DBD4DF46C6F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6/12/24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1C16F372-3ABC-4E4E-A5BA-0559ABBCB88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6/12/24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1A14AEC8-F001-48BA-8266-6D3C245C7CCB}"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6/12/24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BDD2930-FA3C-4177-8C02-DD9D0572D997}"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6/12/24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6A923C49-B8E5-4069-8176-0401DF3DF6F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6/12/24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D17882AF-B1CC-4FDC-8EDF-C6376A9E7502}"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6/12/24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8EB54871-223C-47A1-A530-85AD4B94A2EE}"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6/12/24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527AD08C-E639-411D-A67F-4F10F472662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6/12/24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6854F36A-0A30-445C-AD77-3CB177B27FA8}" type="slidenum">
              <a:rPr lang="en-US" smtClean="0"/>
              <a:pPr>
                <a:defRPr/>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6/12/24</a:t>
            </a:fld>
            <a:endParaRPr lang="en-US" dirty="0"/>
          </a:p>
        </p:txBody>
      </p:sp>
      <p:sp>
        <p:nvSpPr>
          <p:cNvPr id="9" name="Slide Number Placeholder 8"/>
          <p:cNvSpPr>
            <a:spLocks noGrp="1"/>
          </p:cNvSpPr>
          <p:nvPr>
            <p:ph type="sldNum" sz="quarter" idx="11"/>
          </p:nvPr>
        </p:nvSpPr>
        <p:spPr/>
        <p:txBody>
          <a:bodyPr/>
          <a:lstStyle/>
          <a:p>
            <a:pPr>
              <a:defRPr/>
            </a:pPr>
            <a:fld id="{A30C8248-09B2-431F-BAEF-7A2B1A0F1138}" type="slidenum">
              <a:rPr lang="en-US" smtClean="0"/>
              <a:pPr>
                <a:defRPr/>
              </a:pPr>
              <a:t>‹#›</a:t>
            </a:fld>
            <a:endParaRPr lang="en-US"/>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1ADC1D2B-F6C5-4629-97C6-DBB8EC4428E1}" type="slidenum">
              <a:rPr lang="en-US" smtClean="0"/>
              <a:pPr>
                <a:defRPr/>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6/12/24</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usgennet.org/usa/ne/topic/resources/OLLibrary/Journals/NMGR/censindx.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mailto:mgrenzeback@omahalibrary.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archive.org/details/populationschedu665unit/" TargetMode="External"/><Relationship Id="rId4" Type="http://schemas.openxmlformats.org/officeDocument/2006/relationships/hyperlink" Target="https://archive.org/details/populationschedu665unit/page/n469/mode/2up" TargetMode="External"/><Relationship Id="rId5" Type="http://schemas.openxmlformats.org/officeDocument/2006/relationships/hyperlink" Target="https://www.familysearch.org/search/collection/1473181" TargetMode="External"/><Relationship Id="rId1" Type="http://schemas.openxmlformats.org/officeDocument/2006/relationships/slideLayout" Target="../slideLayouts/slideLayout6.xml"/><Relationship Id="rId2" Type="http://schemas.openxmlformats.org/officeDocument/2006/relationships/hyperlink" Target="https://usgennet.org/usa/ne/topic/resources/OLLibrary/Journals/NMGR/censindx.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22-01-02 at 12.44.24 PM.png"/>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 y="0"/>
            <a:ext cx="8458201" cy="5257800"/>
          </a:xfrm>
          <a:prstGeom prst="rect">
            <a:avLst/>
          </a:prstGeom>
        </p:spPr>
      </p:pic>
      <p:sp>
        <p:nvSpPr>
          <p:cNvPr id="2" name="Title 1"/>
          <p:cNvSpPr>
            <a:spLocks noGrp="1"/>
          </p:cNvSpPr>
          <p:nvPr>
            <p:ph type="ctrTitle"/>
          </p:nvPr>
        </p:nvSpPr>
        <p:spPr>
          <a:xfrm>
            <a:off x="609600" y="3429000"/>
            <a:ext cx="7543800" cy="1908175"/>
          </a:xfrm>
        </p:spPr>
        <p:txBody>
          <a:bodyPr/>
          <a:lstStyle/>
          <a:p>
            <a:pPr algn="ctr" eaLnBrk="1" fontAlgn="auto" hangingPunct="1">
              <a:spcAft>
                <a:spcPts val="0"/>
              </a:spcAft>
              <a:defRPr/>
            </a:pPr>
            <a:r>
              <a:rPr lang="en-US" sz="4800" dirty="0" smtClean="0"/>
              <a:t>Researching in the Census</a:t>
            </a:r>
            <a:endParaRPr lang="en-US" sz="4800" dirty="0"/>
          </a:p>
        </p:txBody>
      </p:sp>
      <p:sp>
        <p:nvSpPr>
          <p:cNvPr id="13315" name="TextBox 3"/>
          <p:cNvSpPr txBox="1">
            <a:spLocks noChangeArrowheads="1"/>
          </p:cNvSpPr>
          <p:nvPr/>
        </p:nvSpPr>
        <p:spPr bwMode="auto">
          <a:xfrm>
            <a:off x="2514600" y="5410200"/>
            <a:ext cx="3505200" cy="923925"/>
          </a:xfrm>
          <a:prstGeom prst="rect">
            <a:avLst/>
          </a:prstGeom>
          <a:noFill/>
          <a:ln w="9525">
            <a:noFill/>
            <a:miter lim="800000"/>
            <a:headEnd/>
            <a:tailEnd/>
          </a:ln>
        </p:spPr>
        <p:txBody>
          <a:bodyPr>
            <a:spAutoFit/>
          </a:bodyPr>
          <a:lstStyle/>
          <a:p>
            <a:pPr algn="ctr"/>
            <a:r>
              <a:rPr lang="en-US" dirty="0">
                <a:latin typeface="Constantia" pitchFamily="18" charset="0"/>
              </a:rPr>
              <a:t>Martha Grenzeback</a:t>
            </a:r>
            <a:br>
              <a:rPr lang="en-US" dirty="0">
                <a:latin typeface="Constantia" pitchFamily="18" charset="0"/>
              </a:rPr>
            </a:br>
            <a:r>
              <a:rPr lang="en-US" dirty="0">
                <a:latin typeface="Constantia" pitchFamily="18" charset="0"/>
              </a:rPr>
              <a:t>Omaha Public Library</a:t>
            </a:r>
          </a:p>
          <a:p>
            <a:pPr algn="ctr"/>
            <a:r>
              <a:rPr lang="en-US" dirty="0" smtClean="0">
                <a:latin typeface="Constantia" pitchFamily="18" charset="0"/>
              </a:rPr>
              <a:t>June 2024</a:t>
            </a:r>
            <a:endParaRPr lang="en-US" dirty="0">
              <a:latin typeface="Constantia"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31926"/>
            <a:ext cx="7620000" cy="1143000"/>
          </a:xfrm>
        </p:spPr>
        <p:txBody>
          <a:bodyPr/>
          <a:lstStyle/>
          <a:p>
            <a:r>
              <a:rPr lang="en-US" dirty="0" smtClean="0"/>
              <a:t>What will the census tell you?</a:t>
            </a:r>
            <a:endParaRPr lang="en-US" dirty="0"/>
          </a:p>
        </p:txBody>
      </p:sp>
      <p:sp>
        <p:nvSpPr>
          <p:cNvPr id="6" name="TextBox 5"/>
          <p:cNvSpPr txBox="1"/>
          <p:nvPr/>
        </p:nvSpPr>
        <p:spPr>
          <a:xfrm>
            <a:off x="652780" y="2181761"/>
            <a:ext cx="4633711" cy="1323439"/>
          </a:xfrm>
          <a:prstGeom prst="rect">
            <a:avLst/>
          </a:prstGeom>
          <a:noFill/>
        </p:spPr>
        <p:txBody>
          <a:bodyPr wrap="square" rtlCol="0">
            <a:spAutoFit/>
          </a:bodyPr>
          <a:lstStyle/>
          <a:p>
            <a:pPr marL="571500" indent="-571500">
              <a:buFont typeface="Wingdings" panose="05000000000000000000" pitchFamily="2" charset="2"/>
              <a:buChar char="Ø"/>
            </a:pPr>
            <a:r>
              <a:rPr lang="en-US" sz="2000" dirty="0" smtClean="0">
                <a:latin typeface="Cambria" panose="02040503050406030204" pitchFamily="18" charset="0"/>
                <a:ea typeface="Cambria" panose="02040503050406030204" pitchFamily="18" charset="0"/>
              </a:rPr>
              <a:t>Name of head of household</a:t>
            </a:r>
          </a:p>
          <a:p>
            <a:pPr marL="571500" indent="-571500">
              <a:buFont typeface="Wingdings" panose="05000000000000000000" pitchFamily="2" charset="2"/>
              <a:buChar char="Ø"/>
            </a:pPr>
            <a:r>
              <a:rPr lang="en-US" sz="2000" dirty="0" smtClean="0">
                <a:latin typeface="Cambria" panose="02040503050406030204" pitchFamily="18" charset="0"/>
                <a:ea typeface="Cambria" panose="02040503050406030204" pitchFamily="18" charset="0"/>
              </a:rPr>
              <a:t>Residence</a:t>
            </a:r>
          </a:p>
          <a:p>
            <a:pPr marL="571500" indent="-571500">
              <a:buFont typeface="Wingdings" panose="05000000000000000000" pitchFamily="2" charset="2"/>
              <a:buChar char="Ø"/>
            </a:pPr>
            <a:r>
              <a:rPr lang="en-US" sz="2000" dirty="0" smtClean="0">
                <a:latin typeface="Cambria" panose="02040503050406030204" pitchFamily="18" charset="0"/>
                <a:ea typeface="Cambria" panose="02040503050406030204" pitchFamily="18" charset="0"/>
              </a:rPr>
              <a:t>Birthplace</a:t>
            </a:r>
          </a:p>
          <a:p>
            <a:pPr marL="571500" indent="-571500">
              <a:buFont typeface="Wingdings" panose="05000000000000000000" pitchFamily="2" charset="2"/>
              <a:buChar char="Ø"/>
            </a:pPr>
            <a:r>
              <a:rPr lang="en-US" sz="2000" dirty="0" smtClean="0">
                <a:latin typeface="Cambria" panose="02040503050406030204" pitchFamily="18" charset="0"/>
                <a:ea typeface="Cambria" panose="02040503050406030204" pitchFamily="18" charset="0"/>
              </a:rPr>
              <a:t>Occupation </a:t>
            </a:r>
            <a:endParaRPr lang="en-US" sz="3600" dirty="0" smtClean="0">
              <a:latin typeface="+mn-lt"/>
            </a:endParaRPr>
          </a:p>
        </p:txBody>
      </p:sp>
      <p:pic>
        <p:nvPicPr>
          <p:cNvPr id="3" name="Picture 2"/>
          <p:cNvPicPr>
            <a:picLocks noChangeAspect="1"/>
          </p:cNvPicPr>
          <p:nvPr/>
        </p:nvPicPr>
        <p:blipFill>
          <a:blip r:embed="rId3"/>
          <a:stretch>
            <a:fillRect/>
          </a:stretch>
        </p:blipFill>
        <p:spPr>
          <a:xfrm>
            <a:off x="3352800" y="2667000"/>
            <a:ext cx="4724400" cy="3887257"/>
          </a:xfrm>
          <a:prstGeom prst="rect">
            <a:avLst/>
          </a:prstGeom>
        </p:spPr>
      </p:pic>
      <p:sp>
        <p:nvSpPr>
          <p:cNvPr id="5" name="TextBox 4"/>
          <p:cNvSpPr txBox="1"/>
          <p:nvPr/>
        </p:nvSpPr>
        <p:spPr>
          <a:xfrm>
            <a:off x="688340" y="3505200"/>
            <a:ext cx="2316855" cy="2862322"/>
          </a:xfrm>
          <a:prstGeom prst="rect">
            <a:avLst/>
          </a:prstGeom>
          <a:noFill/>
        </p:spPr>
        <p:txBody>
          <a:bodyPr wrap="square" rtlCol="0">
            <a:spAutoFit/>
          </a:bodyPr>
          <a:lstStyle/>
          <a:p>
            <a:pPr marL="571500" indent="-571500">
              <a:buFont typeface="Wingdings" panose="05000000000000000000" pitchFamily="2" charset="2"/>
              <a:buChar char="Ø"/>
            </a:pPr>
            <a:r>
              <a:rPr lang="en-US" dirty="0">
                <a:latin typeface="Cambria" panose="02040503050406030204" pitchFamily="18" charset="0"/>
                <a:ea typeface="Cambria" panose="02040503050406030204" pitchFamily="18" charset="0"/>
              </a:rPr>
              <a:t>Number of household members classed by age range, gender, color, and free or enslaved </a:t>
            </a:r>
            <a:r>
              <a:rPr lang="en-US" dirty="0" smtClean="0">
                <a:latin typeface="Cambria" panose="02040503050406030204" pitchFamily="18" charset="0"/>
                <a:ea typeface="Cambria" panose="02040503050406030204" pitchFamily="18" charset="0"/>
              </a:rPr>
              <a:t>status</a:t>
            </a:r>
          </a:p>
          <a:p>
            <a:pPr marL="571500" indent="-571500">
              <a:buFont typeface="Wingdings" panose="05000000000000000000" pitchFamily="2" charset="2"/>
              <a:buChar char="Ø"/>
            </a:pPr>
            <a:r>
              <a:rPr lang="en-US" dirty="0" smtClean="0">
                <a:latin typeface="Cambria" panose="02040503050406030204" pitchFamily="18" charset="0"/>
                <a:ea typeface="Cambria" panose="02040503050406030204" pitchFamily="18" charset="0"/>
              </a:rPr>
              <a:t>Blind, deaf, or insane</a:t>
            </a:r>
            <a:endParaRPr lang="en-US" dirty="0">
              <a:latin typeface="Cambria" panose="02040503050406030204" pitchFamily="18" charset="0"/>
              <a:ea typeface="Cambria" panose="02040503050406030204" pitchFamily="18" charset="0"/>
            </a:endParaRPr>
          </a:p>
        </p:txBody>
      </p:sp>
      <p:sp>
        <p:nvSpPr>
          <p:cNvPr id="4" name="TextBox 3"/>
          <p:cNvSpPr txBox="1"/>
          <p:nvPr/>
        </p:nvSpPr>
        <p:spPr>
          <a:xfrm>
            <a:off x="688340" y="1412320"/>
            <a:ext cx="1902460" cy="707886"/>
          </a:xfrm>
          <a:prstGeom prst="rect">
            <a:avLst/>
          </a:prstGeom>
          <a:noFill/>
        </p:spPr>
        <p:txBody>
          <a:bodyPr wrap="square" rtlCol="0">
            <a:spAutoFit/>
          </a:bodyPr>
          <a:lstStyle/>
          <a:p>
            <a:r>
              <a:rPr lang="en-US" sz="4000" dirty="0" smtClean="0">
                <a:solidFill>
                  <a:schemeClr val="tx2"/>
                </a:solidFill>
                <a:latin typeface="+mj-lt"/>
              </a:rPr>
              <a:t>1854</a:t>
            </a:r>
            <a:endParaRPr lang="en-US" sz="4000" dirty="0">
              <a:solidFill>
                <a:schemeClr val="tx2"/>
              </a:solidFill>
              <a:latin typeface="+mj-lt"/>
            </a:endParaRPr>
          </a:p>
        </p:txBody>
      </p:sp>
    </p:spTree>
    <p:extLst>
      <p:ext uri="{BB962C8B-B14F-4D97-AF65-F5344CB8AC3E}">
        <p14:creationId xmlns:p14="http://schemas.microsoft.com/office/powerpoint/2010/main" val="2662403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31926"/>
            <a:ext cx="7620000" cy="1143000"/>
          </a:xfrm>
        </p:spPr>
        <p:txBody>
          <a:bodyPr/>
          <a:lstStyle/>
          <a:p>
            <a:r>
              <a:rPr lang="en-US" dirty="0" smtClean="0"/>
              <a:t>1860</a:t>
            </a:r>
            <a:endParaRPr lang="en-US" dirty="0"/>
          </a:p>
        </p:txBody>
      </p:sp>
      <p:sp>
        <p:nvSpPr>
          <p:cNvPr id="6" name="TextBox 5"/>
          <p:cNvSpPr txBox="1"/>
          <p:nvPr/>
        </p:nvSpPr>
        <p:spPr>
          <a:xfrm>
            <a:off x="533400" y="1474926"/>
            <a:ext cx="4824211" cy="2800767"/>
          </a:xfrm>
          <a:prstGeom prst="rect">
            <a:avLst/>
          </a:prstGeom>
          <a:noFill/>
        </p:spPr>
        <p:txBody>
          <a:bodyPr wrap="square" rtlCol="0">
            <a:spAutoFit/>
          </a:bodyPr>
          <a:lstStyle/>
          <a:p>
            <a:pPr marL="365760" indent="-571500">
              <a:buFont typeface="Wingdings" panose="05000000000000000000" pitchFamily="2" charset="2"/>
              <a:buChar char="Ø"/>
            </a:pPr>
            <a:r>
              <a:rPr lang="en-US" sz="2000" dirty="0" smtClean="0">
                <a:latin typeface="Cambria" panose="02040503050406030204" pitchFamily="18" charset="0"/>
                <a:ea typeface="Cambria" panose="02040503050406030204" pitchFamily="18" charset="0"/>
              </a:rPr>
              <a:t>Name of everyone in household</a:t>
            </a:r>
          </a:p>
          <a:p>
            <a:pPr marL="365760" indent="-571500">
              <a:buFont typeface="Wingdings" panose="05000000000000000000" pitchFamily="2" charset="2"/>
              <a:buChar char="Ø"/>
            </a:pPr>
            <a:r>
              <a:rPr lang="en-US" sz="2000" dirty="0" smtClean="0">
                <a:latin typeface="Cambria" panose="02040503050406030204" pitchFamily="18" charset="0"/>
                <a:ea typeface="Cambria" panose="02040503050406030204" pitchFamily="18" charset="0"/>
              </a:rPr>
              <a:t>Age</a:t>
            </a:r>
          </a:p>
          <a:p>
            <a:pPr marL="365760" indent="-571500">
              <a:buFont typeface="Wingdings" panose="05000000000000000000" pitchFamily="2" charset="2"/>
              <a:buChar char="Ø"/>
            </a:pPr>
            <a:r>
              <a:rPr lang="en-US" sz="2000" dirty="0" smtClean="0">
                <a:latin typeface="Cambria" panose="02040503050406030204" pitchFamily="18" charset="0"/>
                <a:ea typeface="Cambria" panose="02040503050406030204" pitchFamily="18" charset="0"/>
              </a:rPr>
              <a:t>Gender</a:t>
            </a:r>
          </a:p>
          <a:p>
            <a:pPr marL="365760" indent="-571500">
              <a:buFont typeface="Wingdings" panose="05000000000000000000" pitchFamily="2" charset="2"/>
              <a:buChar char="Ø"/>
            </a:pPr>
            <a:r>
              <a:rPr lang="en-US" sz="2000" dirty="0" smtClean="0">
                <a:latin typeface="Cambria" panose="02040503050406030204" pitchFamily="18" charset="0"/>
                <a:ea typeface="Cambria" panose="02040503050406030204" pitchFamily="18" charset="0"/>
              </a:rPr>
              <a:t>Color</a:t>
            </a:r>
          </a:p>
          <a:p>
            <a:pPr marL="365760" indent="-571500">
              <a:buFont typeface="Wingdings" panose="05000000000000000000" pitchFamily="2" charset="2"/>
              <a:buChar char="Ø"/>
            </a:pPr>
            <a:r>
              <a:rPr lang="en-US" sz="2000" dirty="0" smtClean="0">
                <a:latin typeface="Cambria" panose="02040503050406030204" pitchFamily="18" charset="0"/>
                <a:ea typeface="Cambria" panose="02040503050406030204" pitchFamily="18" charset="0"/>
              </a:rPr>
              <a:t>Residence</a:t>
            </a:r>
          </a:p>
          <a:p>
            <a:pPr marL="365760" indent="-571500">
              <a:buFont typeface="Wingdings" panose="05000000000000000000" pitchFamily="2" charset="2"/>
              <a:buChar char="Ø"/>
            </a:pPr>
            <a:r>
              <a:rPr lang="en-US" sz="2000" dirty="0" smtClean="0">
                <a:latin typeface="Cambria" panose="02040503050406030204" pitchFamily="18" charset="0"/>
                <a:ea typeface="Cambria" panose="02040503050406030204" pitchFamily="18" charset="0"/>
              </a:rPr>
              <a:t>Birthplace</a:t>
            </a:r>
          </a:p>
          <a:p>
            <a:pPr marL="365760" indent="-571500">
              <a:buFont typeface="Wingdings" panose="05000000000000000000" pitchFamily="2" charset="2"/>
              <a:buChar char="Ø"/>
            </a:pPr>
            <a:r>
              <a:rPr lang="en-US" sz="2000" dirty="0" smtClean="0">
                <a:latin typeface="Cambria" panose="02040503050406030204" pitchFamily="18" charset="0"/>
                <a:ea typeface="Cambria" panose="02040503050406030204" pitchFamily="18" charset="0"/>
              </a:rPr>
              <a:t>Occupation</a:t>
            </a:r>
          </a:p>
          <a:p>
            <a:pPr marL="571500" indent="-571500">
              <a:buFont typeface="Wingdings" panose="05000000000000000000" pitchFamily="2" charset="2"/>
              <a:buChar char="Ø"/>
            </a:pPr>
            <a:endParaRPr lang="en-US" sz="3600" dirty="0" smtClean="0">
              <a:latin typeface="+mn-lt"/>
            </a:endParaRPr>
          </a:p>
        </p:txBody>
      </p:sp>
      <p:sp>
        <p:nvSpPr>
          <p:cNvPr id="5" name="TextBox 4"/>
          <p:cNvSpPr txBox="1"/>
          <p:nvPr/>
        </p:nvSpPr>
        <p:spPr>
          <a:xfrm>
            <a:off x="530860" y="3657600"/>
            <a:ext cx="2974340" cy="2862322"/>
          </a:xfrm>
          <a:prstGeom prst="rect">
            <a:avLst/>
          </a:prstGeom>
          <a:noFill/>
        </p:spPr>
        <p:txBody>
          <a:bodyPr wrap="square" rtlCol="0">
            <a:spAutoFit/>
          </a:bodyPr>
          <a:lstStyle/>
          <a:p>
            <a:pPr marL="571500" indent="-571500">
              <a:buFont typeface="Wingdings" panose="05000000000000000000" pitchFamily="2" charset="2"/>
              <a:buChar char="Ø"/>
            </a:pPr>
            <a:r>
              <a:rPr lang="en-US" sz="2000" dirty="0" smtClean="0">
                <a:latin typeface="Cambria" panose="02040503050406030204" pitchFamily="18" charset="0"/>
                <a:ea typeface="Cambria" panose="02040503050406030204" pitchFamily="18" charset="0"/>
              </a:rPr>
              <a:t>Value of property owned</a:t>
            </a:r>
          </a:p>
          <a:p>
            <a:pPr marL="571500" indent="-571500">
              <a:buFont typeface="Wingdings" panose="05000000000000000000" pitchFamily="2" charset="2"/>
              <a:buChar char="Ø"/>
            </a:pPr>
            <a:r>
              <a:rPr lang="en-US" sz="2000" dirty="0" smtClean="0">
                <a:latin typeface="Cambria" panose="02040503050406030204" pitchFamily="18" charset="0"/>
                <a:ea typeface="Cambria" panose="02040503050406030204" pitchFamily="18" charset="0"/>
              </a:rPr>
              <a:t>Married within last year?</a:t>
            </a:r>
          </a:p>
          <a:p>
            <a:pPr marL="571500" indent="-571500">
              <a:buFont typeface="Wingdings" panose="05000000000000000000" pitchFamily="2" charset="2"/>
              <a:buChar char="Ø"/>
            </a:pPr>
            <a:r>
              <a:rPr lang="en-US" sz="2000" dirty="0" smtClean="0">
                <a:latin typeface="Cambria" panose="02040503050406030204" pitchFamily="18" charset="0"/>
                <a:ea typeface="Cambria" panose="02040503050406030204" pitchFamily="18" charset="0"/>
              </a:rPr>
              <a:t>Attended school?</a:t>
            </a:r>
          </a:p>
          <a:p>
            <a:pPr marL="571500" indent="-571500">
              <a:buFont typeface="Wingdings" panose="05000000000000000000" pitchFamily="2" charset="2"/>
              <a:buChar char="Ø"/>
            </a:pPr>
            <a:r>
              <a:rPr lang="en-US" sz="2000" dirty="0" smtClean="0">
                <a:latin typeface="Cambria" panose="02040503050406030204" pitchFamily="18" charset="0"/>
                <a:ea typeface="Cambria" panose="02040503050406030204" pitchFamily="18" charset="0"/>
              </a:rPr>
              <a:t>Literate?</a:t>
            </a:r>
          </a:p>
          <a:p>
            <a:pPr marL="571500" indent="-571500">
              <a:buFont typeface="Wingdings" panose="05000000000000000000" pitchFamily="2" charset="2"/>
              <a:buChar char="Ø"/>
            </a:pPr>
            <a:r>
              <a:rPr lang="en-US" sz="2000" dirty="0" smtClean="0">
                <a:latin typeface="Cambria" panose="02040503050406030204" pitchFamily="18" charset="0"/>
                <a:ea typeface="Cambria" panose="02040503050406030204" pitchFamily="18" charset="0"/>
              </a:rPr>
              <a:t>Deaf, “dumb,” blind, “idiot,” pauper, convict?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881170"/>
            <a:ext cx="4343400" cy="4789046"/>
          </a:xfrm>
          <a:prstGeom prst="rect">
            <a:avLst/>
          </a:prstGeom>
        </p:spPr>
      </p:pic>
    </p:spTree>
    <p:extLst>
      <p:ext uri="{BB962C8B-B14F-4D97-AF65-F5344CB8AC3E}">
        <p14:creationId xmlns:p14="http://schemas.microsoft.com/office/powerpoint/2010/main" val="6572326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a:xfrm>
            <a:off x="381000" y="381000"/>
            <a:ext cx="8229600" cy="1143000"/>
          </a:xfrm>
        </p:spPr>
        <p:txBody>
          <a:bodyPr/>
          <a:lstStyle/>
          <a:p>
            <a:pPr eaLnBrk="1" hangingPunct="1"/>
            <a:r>
              <a:rPr lang="en-US" dirty="0" smtClean="0"/>
              <a:t>Kinds of census research</a:t>
            </a:r>
          </a:p>
        </p:txBody>
      </p:sp>
      <p:sp>
        <p:nvSpPr>
          <p:cNvPr id="18434" name="Rectangle 3"/>
          <p:cNvSpPr>
            <a:spLocks noGrp="1"/>
          </p:cNvSpPr>
          <p:nvPr>
            <p:ph idx="1"/>
          </p:nvPr>
        </p:nvSpPr>
        <p:spPr>
          <a:xfrm>
            <a:off x="381000" y="1524000"/>
            <a:ext cx="7315200" cy="4389437"/>
          </a:xfrm>
        </p:spPr>
        <p:txBody>
          <a:bodyPr>
            <a:normAutofit/>
          </a:bodyPr>
          <a:lstStyle/>
          <a:p>
            <a:pPr indent="-342900">
              <a:spcAft>
                <a:spcPts val="1200"/>
              </a:spcAft>
              <a:buFont typeface="Wingdings" panose="05000000000000000000" pitchFamily="2" charset="2"/>
              <a:buChar char="Ø"/>
            </a:pPr>
            <a:r>
              <a:rPr lang="en-US" sz="2800" dirty="0" smtClean="0">
                <a:latin typeface="Cambria" panose="02040503050406030204" pitchFamily="18" charset="0"/>
                <a:ea typeface="Cambria" panose="02040503050406030204" pitchFamily="18" charset="0"/>
              </a:rPr>
              <a:t>Specific historical research:</a:t>
            </a:r>
            <a:br>
              <a:rPr lang="en-US" sz="2800" dirty="0" smtClean="0">
                <a:latin typeface="Cambria" panose="02040503050406030204" pitchFamily="18" charset="0"/>
                <a:ea typeface="Cambria" panose="02040503050406030204" pitchFamily="18" charset="0"/>
              </a:rPr>
            </a:br>
            <a:r>
              <a:rPr lang="en-US" sz="2800" dirty="0" smtClean="0">
                <a:solidFill>
                  <a:schemeClr val="accent5"/>
                </a:solidFill>
                <a:latin typeface="Cambria" panose="02040503050406030204" pitchFamily="18" charset="0"/>
                <a:ea typeface="Cambria" panose="02040503050406030204" pitchFamily="18" charset="0"/>
              </a:rPr>
              <a:t>How many enslaved people in 1860?</a:t>
            </a:r>
            <a:br>
              <a:rPr lang="en-US" sz="2800" dirty="0" smtClean="0">
                <a:solidFill>
                  <a:schemeClr val="accent5"/>
                </a:solidFill>
                <a:latin typeface="Cambria" panose="02040503050406030204" pitchFamily="18" charset="0"/>
                <a:ea typeface="Cambria" panose="02040503050406030204" pitchFamily="18" charset="0"/>
              </a:rPr>
            </a:br>
            <a:r>
              <a:rPr lang="en-US" sz="2800" dirty="0" smtClean="0">
                <a:solidFill>
                  <a:schemeClr val="accent5"/>
                </a:solidFill>
                <a:latin typeface="Cambria" panose="02040503050406030204" pitchFamily="18" charset="0"/>
                <a:ea typeface="Cambria" panose="02040503050406030204" pitchFamily="18" charset="0"/>
              </a:rPr>
              <a:t>Flour mills in Nebraska</a:t>
            </a:r>
            <a:br>
              <a:rPr lang="en-US" sz="2800" dirty="0" smtClean="0">
                <a:solidFill>
                  <a:schemeClr val="accent5"/>
                </a:solidFill>
                <a:latin typeface="Cambria" panose="02040503050406030204" pitchFamily="18" charset="0"/>
                <a:ea typeface="Cambria" panose="02040503050406030204" pitchFamily="18" charset="0"/>
              </a:rPr>
            </a:br>
            <a:r>
              <a:rPr lang="en-US" sz="2800" dirty="0" smtClean="0">
                <a:solidFill>
                  <a:schemeClr val="accent5"/>
                </a:solidFill>
                <a:latin typeface="Cambria" panose="02040503050406030204" pitchFamily="18" charset="0"/>
                <a:ea typeface="Cambria" panose="02040503050406030204" pitchFamily="18" charset="0"/>
              </a:rPr>
              <a:t>Migration history</a:t>
            </a:r>
            <a:br>
              <a:rPr lang="en-US" sz="2800" dirty="0" smtClean="0">
                <a:solidFill>
                  <a:schemeClr val="accent5"/>
                </a:solidFill>
                <a:latin typeface="Cambria" panose="02040503050406030204" pitchFamily="18" charset="0"/>
                <a:ea typeface="Cambria" panose="02040503050406030204" pitchFamily="18" charset="0"/>
              </a:rPr>
            </a:br>
            <a:r>
              <a:rPr lang="en-US" sz="2800" dirty="0" smtClean="0">
                <a:solidFill>
                  <a:schemeClr val="accent5"/>
                </a:solidFill>
                <a:latin typeface="Cambria" panose="02040503050406030204" pitchFamily="18" charset="0"/>
                <a:ea typeface="Cambria" panose="02040503050406030204" pitchFamily="18" charset="0"/>
              </a:rPr>
              <a:t>Development of </a:t>
            </a:r>
            <a:r>
              <a:rPr lang="en-US" sz="2800" dirty="0" smtClean="0">
                <a:solidFill>
                  <a:schemeClr val="accent5"/>
                </a:solidFill>
                <a:latin typeface="Cambria" panose="02040503050406030204" pitchFamily="18" charset="0"/>
                <a:ea typeface="Cambria" panose="02040503050406030204" pitchFamily="18" charset="0"/>
              </a:rPr>
              <a:t>different industries</a:t>
            </a:r>
            <a:endParaRPr lang="en-US" sz="2800" dirty="0" smtClean="0">
              <a:solidFill>
                <a:schemeClr val="accent5"/>
              </a:solidFill>
              <a:latin typeface="Cambria" panose="02040503050406030204" pitchFamily="18" charset="0"/>
              <a:ea typeface="Cambria" panose="02040503050406030204" pitchFamily="18" charset="0"/>
            </a:endParaRPr>
          </a:p>
          <a:p>
            <a:pPr indent="-342900">
              <a:spcAft>
                <a:spcPts val="600"/>
              </a:spcAft>
              <a:buFont typeface="Wingdings" panose="05000000000000000000" pitchFamily="2" charset="2"/>
              <a:buChar char="Ø"/>
            </a:pPr>
            <a:r>
              <a:rPr lang="en-US" sz="2800" dirty="0" smtClean="0">
                <a:latin typeface="Cambria" panose="02040503050406030204" pitchFamily="18" charset="0"/>
                <a:ea typeface="Cambria" panose="02040503050406030204" pitchFamily="18" charset="0"/>
              </a:rPr>
              <a:t>Family history</a:t>
            </a:r>
          </a:p>
          <a:p>
            <a:pPr indent="-342900">
              <a:spcAft>
                <a:spcPts val="600"/>
              </a:spcAft>
              <a:buFont typeface="Wingdings" panose="05000000000000000000" pitchFamily="2" charset="2"/>
              <a:buChar char="Ø"/>
            </a:pPr>
            <a:r>
              <a:rPr lang="en-US" sz="2800" dirty="0" smtClean="0">
                <a:latin typeface="Cambria" panose="02040503050406030204" pitchFamily="18" charset="0"/>
                <a:ea typeface="Cambria" panose="02040503050406030204" pitchFamily="18" charset="0"/>
              </a:rPr>
              <a:t>Statistics about things like </a:t>
            </a:r>
            <a:r>
              <a:rPr lang="en-US" sz="2800" dirty="0">
                <a:solidFill>
                  <a:schemeClr val="accent5"/>
                </a:solidFill>
                <a:latin typeface="Cambria" panose="02040503050406030204" pitchFamily="18" charset="0"/>
                <a:ea typeface="Cambria" panose="02040503050406030204" pitchFamily="18" charset="0"/>
              </a:rPr>
              <a:t>birth rate, home ownership, education, etc.</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idx="4294967295"/>
          </p:nvPr>
        </p:nvSpPr>
        <p:spPr>
          <a:xfrm>
            <a:off x="609600" y="304800"/>
            <a:ext cx="4114800" cy="838200"/>
          </a:xfrm>
        </p:spPr>
        <p:txBody>
          <a:bodyPr/>
          <a:lstStyle/>
          <a:p>
            <a:r>
              <a:rPr lang="en-US" sz="4600" dirty="0" smtClean="0"/>
              <a:t>How to search</a:t>
            </a:r>
          </a:p>
        </p:txBody>
      </p:sp>
      <p:sp>
        <p:nvSpPr>
          <p:cNvPr id="7" name="TextBox 6"/>
          <p:cNvSpPr txBox="1"/>
          <p:nvPr/>
        </p:nvSpPr>
        <p:spPr>
          <a:xfrm>
            <a:off x="609600" y="1250672"/>
            <a:ext cx="7315200" cy="489364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latin typeface="Cambria" panose="02040503050406030204" pitchFamily="18" charset="0"/>
                <a:ea typeface="Cambria" panose="02040503050406030204" pitchFamily="18" charset="0"/>
              </a:rPr>
              <a:t>All the federal censuses and most state censuses have been digitized AND indexed: </a:t>
            </a:r>
            <a:r>
              <a:rPr lang="en-US" sz="2400" dirty="0" smtClean="0">
                <a:latin typeface="Cambria" panose="02040503050406030204" pitchFamily="18" charset="0"/>
                <a:ea typeface="Cambria" panose="02040503050406030204" pitchFamily="18" charset="0"/>
              </a:rPr>
              <a:t/>
            </a:r>
            <a:br>
              <a:rPr lang="en-US" sz="2400" dirty="0" smtClean="0">
                <a:latin typeface="Cambria" panose="02040503050406030204" pitchFamily="18" charset="0"/>
                <a:ea typeface="Cambria" panose="02040503050406030204" pitchFamily="18" charset="0"/>
              </a:rPr>
            </a:br>
            <a:r>
              <a:rPr lang="en-US" sz="2400" dirty="0" err="1" smtClean="0">
                <a:latin typeface="Cambria" panose="02040503050406030204" pitchFamily="18" charset="0"/>
                <a:ea typeface="Cambria" panose="02040503050406030204" pitchFamily="18" charset="0"/>
              </a:rPr>
              <a:t>FamilySearch.org</a:t>
            </a:r>
            <a:r>
              <a:rPr lang="en-US" sz="2400" dirty="0" smtClean="0">
                <a:latin typeface="Cambria" panose="02040503050406030204" pitchFamily="18" charset="0"/>
                <a:ea typeface="Cambria" panose="02040503050406030204" pitchFamily="18" charset="0"/>
              </a:rPr>
              <a:t/>
            </a:r>
            <a:br>
              <a:rPr lang="en-US" sz="2400" dirty="0" smtClean="0">
                <a:latin typeface="Cambria" panose="02040503050406030204" pitchFamily="18" charset="0"/>
                <a:ea typeface="Cambria" panose="02040503050406030204" pitchFamily="18" charset="0"/>
              </a:rPr>
            </a:br>
            <a:r>
              <a:rPr lang="en-US" sz="2400" dirty="0" smtClean="0">
                <a:latin typeface="Cambria" panose="02040503050406030204" pitchFamily="18" charset="0"/>
                <a:ea typeface="Cambria" panose="02040503050406030204" pitchFamily="18" charset="0"/>
              </a:rPr>
              <a:t>Ancestry Library Edition</a:t>
            </a:r>
            <a:br>
              <a:rPr lang="en-US" sz="2400" dirty="0" smtClean="0">
                <a:latin typeface="Cambria" panose="02040503050406030204" pitchFamily="18" charset="0"/>
                <a:ea typeface="Cambria" panose="02040503050406030204" pitchFamily="18" charset="0"/>
              </a:rPr>
            </a:br>
            <a:r>
              <a:rPr lang="en-US" sz="2400" dirty="0" err="1" smtClean="0">
                <a:latin typeface="Cambria" panose="02040503050406030204" pitchFamily="18" charset="0"/>
                <a:ea typeface="Cambria" panose="02040503050406030204" pitchFamily="18" charset="0"/>
              </a:rPr>
              <a:t>MyHeritage</a:t>
            </a:r>
            <a:r>
              <a:rPr lang="en-US" sz="2400" dirty="0" smtClean="0">
                <a:latin typeface="Cambria" panose="02040503050406030204" pitchFamily="18" charset="0"/>
                <a:ea typeface="Cambria" panose="02040503050406030204" pitchFamily="18" charset="0"/>
              </a:rPr>
              <a:t> Library Edition</a:t>
            </a:r>
            <a:br>
              <a:rPr lang="en-US" sz="2400" dirty="0" smtClean="0">
                <a:latin typeface="Cambria" panose="02040503050406030204" pitchFamily="18" charset="0"/>
                <a:ea typeface="Cambria" panose="02040503050406030204" pitchFamily="18" charset="0"/>
              </a:rPr>
            </a:br>
            <a:r>
              <a:rPr lang="en-US" sz="2400" dirty="0" smtClean="0">
                <a:latin typeface="Cambria" panose="02040503050406030204" pitchFamily="18" charset="0"/>
                <a:ea typeface="Cambria" panose="02040503050406030204" pitchFamily="18" charset="0"/>
              </a:rPr>
              <a:t>(some of them also on other sites)</a:t>
            </a:r>
            <a:br>
              <a:rPr lang="en-US" sz="2400" dirty="0" smtClean="0">
                <a:latin typeface="Cambria" panose="02040503050406030204" pitchFamily="18" charset="0"/>
                <a:ea typeface="Cambria" panose="02040503050406030204" pitchFamily="18" charset="0"/>
              </a:rPr>
            </a:br>
            <a:endParaRPr lang="en-US" sz="2400" dirty="0" smtClean="0">
              <a:latin typeface="Cambria" panose="02040503050406030204" pitchFamily="18" charset="0"/>
              <a:ea typeface="Cambria" panose="02040503050406030204" pitchFamily="18" charset="0"/>
            </a:endParaRPr>
          </a:p>
          <a:p>
            <a:pPr marL="342900" indent="-342900">
              <a:buFont typeface="Wingdings" panose="05000000000000000000" pitchFamily="2" charset="2"/>
              <a:buChar char="Ø"/>
            </a:pPr>
            <a:r>
              <a:rPr lang="en-US" sz="2400" dirty="0" smtClean="0">
                <a:latin typeface="Cambria" panose="02040503050406030204" pitchFamily="18" charset="0"/>
                <a:ea typeface="Cambria" panose="02040503050406030204" pitchFamily="18" charset="0"/>
              </a:rPr>
              <a:t>Nebraska’s territorial censuses (1854, 1855, 1856) are available only on microfilm (OPL Genealogy Room or History Nebraska) or as transcriptions in </a:t>
            </a:r>
            <a:r>
              <a:rPr lang="en-US" sz="2400" i="1" dirty="0" smtClean="0">
                <a:latin typeface="Cambria" panose="02040503050406030204" pitchFamily="18" charset="0"/>
                <a:ea typeface="Cambria" panose="02040503050406030204" pitchFamily="18" charset="0"/>
              </a:rPr>
              <a:t>Nebraska &amp; Midwest </a:t>
            </a:r>
            <a:r>
              <a:rPr lang="en-US" sz="2400" i="1" dirty="0">
                <a:latin typeface="Cambria" panose="02040503050406030204" pitchFamily="18" charset="0"/>
                <a:ea typeface="Cambria" panose="02040503050406030204" pitchFamily="18" charset="0"/>
              </a:rPr>
              <a:t>Genealogical Record</a:t>
            </a:r>
            <a:r>
              <a:rPr lang="en-US" sz="2400" dirty="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hlinkClick r:id="rId2"/>
              </a:rPr>
              <a:t>https://usgennet.org/usa/ne/topic/resources/OLLibrary/Journals/NMGR/</a:t>
            </a:r>
            <a:r>
              <a:rPr lang="en-US" sz="2400" dirty="0" smtClean="0">
                <a:latin typeface="Cambria" panose="02040503050406030204" pitchFamily="18" charset="0"/>
                <a:ea typeface="Cambria" panose="02040503050406030204" pitchFamily="18" charset="0"/>
                <a:hlinkClick r:id="rId2"/>
              </a:rPr>
              <a:t>censindx.html</a:t>
            </a:r>
            <a:r>
              <a:rPr lang="en-US" sz="2400" dirty="0" smtClean="0">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idx="4294967295"/>
          </p:nvPr>
        </p:nvSpPr>
        <p:spPr>
          <a:xfrm>
            <a:off x="609600" y="304800"/>
            <a:ext cx="6019800" cy="1219200"/>
          </a:xfrm>
        </p:spPr>
        <p:txBody>
          <a:bodyPr/>
          <a:lstStyle/>
          <a:p>
            <a:r>
              <a:rPr lang="en-US" sz="4600" dirty="0" smtClean="0"/>
              <a:t>A few search tips</a:t>
            </a:r>
          </a:p>
        </p:txBody>
      </p:sp>
      <p:sp>
        <p:nvSpPr>
          <p:cNvPr id="7" name="TextBox 6"/>
          <p:cNvSpPr txBox="1"/>
          <p:nvPr/>
        </p:nvSpPr>
        <p:spPr>
          <a:xfrm>
            <a:off x="609600" y="1554480"/>
            <a:ext cx="6477000" cy="3877985"/>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US" sz="2400" dirty="0" smtClean="0">
                <a:latin typeface="Cambria" panose="02040503050406030204" pitchFamily="18" charset="0"/>
                <a:ea typeface="Cambria" panose="02040503050406030204" pitchFamily="18" charset="0"/>
              </a:rPr>
              <a:t>Names often misspelled (spelling was not standard in any case)</a:t>
            </a:r>
          </a:p>
          <a:p>
            <a:pPr marL="342900" indent="-342900">
              <a:spcAft>
                <a:spcPts val="1200"/>
              </a:spcAft>
              <a:buFont typeface="Wingdings" panose="05000000000000000000" pitchFamily="2" charset="2"/>
              <a:buChar char="Ø"/>
            </a:pPr>
            <a:r>
              <a:rPr lang="en-US" sz="2400" dirty="0" smtClean="0">
                <a:latin typeface="Cambria" panose="02040503050406030204" pitchFamily="18" charset="0"/>
                <a:ea typeface="Cambria" panose="02040503050406030204" pitchFamily="18" charset="0"/>
              </a:rPr>
              <a:t>Many abbreviations were used; for example, Jas for James, </a:t>
            </a:r>
            <a:r>
              <a:rPr lang="en-US" sz="2400" dirty="0" err="1" smtClean="0">
                <a:latin typeface="Cambria" panose="02040503050406030204" pitchFamily="18" charset="0"/>
                <a:ea typeface="Cambria" panose="02040503050406030204" pitchFamily="18" charset="0"/>
              </a:rPr>
              <a:t>Jno</a:t>
            </a:r>
            <a:r>
              <a:rPr lang="en-US" sz="2400" dirty="0" smtClean="0">
                <a:latin typeface="Cambria" panose="02040503050406030204" pitchFamily="18" charset="0"/>
                <a:ea typeface="Cambria" panose="02040503050406030204" pitchFamily="18" charset="0"/>
              </a:rPr>
              <a:t> for John</a:t>
            </a:r>
          </a:p>
          <a:p>
            <a:pPr marL="342900" indent="-342900">
              <a:spcAft>
                <a:spcPts val="1200"/>
              </a:spcAft>
              <a:buFont typeface="Wingdings" panose="05000000000000000000" pitchFamily="2" charset="2"/>
              <a:buChar char="Ø"/>
            </a:pPr>
            <a:r>
              <a:rPr lang="en-US" sz="2400" dirty="0" smtClean="0">
                <a:latin typeface="Cambria" panose="02040503050406030204" pitchFamily="18" charset="0"/>
                <a:ea typeface="Cambria" panose="02040503050406030204" pitchFamily="18" charset="0"/>
              </a:rPr>
              <a:t>Information was recorded AS OF the census date (June 1, 1860), even if the census taker only arrived a month later</a:t>
            </a:r>
          </a:p>
          <a:p>
            <a:pPr marL="342900" indent="-342900">
              <a:spcAft>
                <a:spcPts val="1200"/>
              </a:spcAft>
              <a:buFont typeface="Wingdings" panose="05000000000000000000" pitchFamily="2" charset="2"/>
              <a:buChar char="Ø"/>
            </a:pPr>
            <a:r>
              <a:rPr lang="en-US" sz="2400" dirty="0" smtClean="0">
                <a:latin typeface="Cambria" panose="02040503050406030204" pitchFamily="18" charset="0"/>
                <a:ea typeface="Cambria" panose="02040503050406030204" pitchFamily="18" charset="0"/>
              </a:rPr>
              <a:t>Information not necessarily accurate; just what people reported</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949420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a:xfrm>
            <a:off x="457200" y="704850"/>
            <a:ext cx="8229600" cy="1143000"/>
          </a:xfrm>
        </p:spPr>
        <p:txBody>
          <a:bodyPr/>
          <a:lstStyle/>
          <a:p>
            <a:r>
              <a:rPr lang="en-US" smtClean="0"/>
              <a:t>Questions?</a:t>
            </a:r>
          </a:p>
        </p:txBody>
      </p:sp>
      <p:sp>
        <p:nvSpPr>
          <p:cNvPr id="75780" name="Text Box 4"/>
          <p:cNvSpPr txBox="1">
            <a:spLocks noChangeArrowheads="1"/>
          </p:cNvSpPr>
          <p:nvPr/>
        </p:nvSpPr>
        <p:spPr bwMode="auto">
          <a:xfrm>
            <a:off x="1295400" y="2286000"/>
            <a:ext cx="5257800" cy="1084263"/>
          </a:xfrm>
          <a:prstGeom prst="rect">
            <a:avLst/>
          </a:prstGeom>
          <a:noFill/>
          <a:ln w="9525">
            <a:noFill/>
            <a:miter lim="800000"/>
            <a:headEnd/>
            <a:tailEnd/>
          </a:ln>
          <a:effectLst/>
        </p:spPr>
        <p:txBody>
          <a:bodyPr>
            <a:spAutoFit/>
          </a:bodyPr>
          <a:lstStyle/>
          <a:p>
            <a:pPr>
              <a:spcBef>
                <a:spcPct val="50000"/>
              </a:spcBef>
            </a:pPr>
            <a:r>
              <a:rPr lang="en-US" sz="2600" dirty="0">
                <a:latin typeface="Constantia" pitchFamily="18" charset="0"/>
              </a:rPr>
              <a:t>Martha Grenzeback</a:t>
            </a:r>
          </a:p>
          <a:p>
            <a:pPr>
              <a:spcBef>
                <a:spcPct val="50000"/>
              </a:spcBef>
            </a:pPr>
            <a:r>
              <a:rPr lang="en-US" sz="2600" dirty="0">
                <a:latin typeface="Constantia" pitchFamily="18" charset="0"/>
                <a:hlinkClick r:id="rId3"/>
              </a:rPr>
              <a:t>mgrenzeback@omahalibrary.org</a:t>
            </a:r>
            <a:endParaRPr lang="en-US" sz="2600" dirty="0">
              <a:latin typeface="Constantia"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4" name="TextBox 3"/>
          <p:cNvSpPr txBox="1"/>
          <p:nvPr/>
        </p:nvSpPr>
        <p:spPr>
          <a:xfrm>
            <a:off x="304800" y="2057400"/>
            <a:ext cx="8001000" cy="954107"/>
          </a:xfrm>
          <a:prstGeom prst="rect">
            <a:avLst/>
          </a:prstGeom>
          <a:noFill/>
        </p:spPr>
        <p:txBody>
          <a:bodyPr wrap="square" rtlCol="0">
            <a:spAutoFit/>
          </a:bodyPr>
          <a:lstStyle/>
          <a:p>
            <a:r>
              <a:rPr lang="en-US" sz="2400" dirty="0" smtClean="0">
                <a:latin typeface="Cambria"/>
                <a:cs typeface="Cambria"/>
              </a:rPr>
              <a:t>Territorial census:</a:t>
            </a:r>
          </a:p>
          <a:p>
            <a:r>
              <a:rPr lang="en-US" sz="1600" dirty="0">
                <a:latin typeface="Cambria"/>
                <a:cs typeface="Cambria"/>
                <a:hlinkClick r:id="rId2"/>
              </a:rPr>
              <a:t>https://usgennet.org/usa/ne/topic/resources/OLLibrary/Journals/NMGR/</a:t>
            </a:r>
            <a:r>
              <a:rPr lang="en-US" sz="1600" dirty="0" smtClean="0">
                <a:latin typeface="Cambria"/>
                <a:cs typeface="Cambria"/>
                <a:hlinkClick r:id="rId2"/>
              </a:rPr>
              <a:t>censindx.html</a:t>
            </a:r>
            <a:endParaRPr lang="en-US" sz="1600" dirty="0" smtClean="0">
              <a:latin typeface="Cambria"/>
              <a:cs typeface="Cambria"/>
            </a:endParaRPr>
          </a:p>
          <a:p>
            <a:endParaRPr lang="en-US" sz="1600" dirty="0">
              <a:latin typeface="Cambria"/>
              <a:cs typeface="Cambria"/>
            </a:endParaRPr>
          </a:p>
        </p:txBody>
      </p:sp>
      <p:sp>
        <p:nvSpPr>
          <p:cNvPr id="5" name="TextBox 4"/>
          <p:cNvSpPr txBox="1"/>
          <p:nvPr/>
        </p:nvSpPr>
        <p:spPr>
          <a:xfrm>
            <a:off x="381000" y="3429000"/>
            <a:ext cx="8001000" cy="1569660"/>
          </a:xfrm>
          <a:prstGeom prst="rect">
            <a:avLst/>
          </a:prstGeom>
          <a:noFill/>
        </p:spPr>
        <p:txBody>
          <a:bodyPr wrap="square" rtlCol="0">
            <a:spAutoFit/>
          </a:bodyPr>
          <a:lstStyle/>
          <a:p>
            <a:r>
              <a:rPr lang="en-US" sz="2400" dirty="0" smtClean="0">
                <a:latin typeface="Cambria"/>
                <a:cs typeface="Cambria"/>
              </a:rPr>
              <a:t>1860 census:</a:t>
            </a:r>
          </a:p>
          <a:p>
            <a:r>
              <a:rPr lang="en-US" dirty="0">
                <a:latin typeface="Cambria"/>
                <a:cs typeface="Cambria"/>
                <a:hlinkClick r:id="rId3"/>
              </a:rPr>
              <a:t>https://archive.org/details/populationschedu665unit</a:t>
            </a:r>
            <a:r>
              <a:rPr lang="en-US" dirty="0" smtClean="0">
                <a:latin typeface="Cambria"/>
                <a:cs typeface="Cambria"/>
                <a:hlinkClick r:id="rId3"/>
              </a:rPr>
              <a:t>/</a:t>
            </a:r>
            <a:r>
              <a:rPr lang="en-US" dirty="0" smtClean="0">
                <a:latin typeface="Cambria"/>
                <a:cs typeface="Cambria"/>
              </a:rPr>
              <a:t> </a:t>
            </a:r>
          </a:p>
          <a:p>
            <a:r>
              <a:rPr lang="en-US" dirty="0">
                <a:latin typeface="Cambria"/>
                <a:cs typeface="Cambria"/>
                <a:hlinkClick r:id="rId4"/>
              </a:rPr>
              <a:t>h</a:t>
            </a:r>
            <a:r>
              <a:rPr lang="en-US" dirty="0" smtClean="0">
                <a:latin typeface="Cambria"/>
                <a:cs typeface="Cambria"/>
                <a:hlinkClick r:id="rId4"/>
              </a:rPr>
              <a:t>ttps</a:t>
            </a:r>
            <a:r>
              <a:rPr lang="en-US" dirty="0">
                <a:latin typeface="Cambria"/>
                <a:cs typeface="Cambria"/>
                <a:hlinkClick r:id="rId4"/>
              </a:rPr>
              <a:t>://archive.org/details/populationschedu665unit/page/n469/mode/</a:t>
            </a:r>
            <a:r>
              <a:rPr lang="en-US" dirty="0" smtClean="0">
                <a:latin typeface="Cambria"/>
                <a:cs typeface="Cambria"/>
                <a:hlinkClick r:id="rId4"/>
              </a:rPr>
              <a:t>2up</a:t>
            </a:r>
            <a:endParaRPr lang="en-US" dirty="0" smtClean="0">
              <a:latin typeface="Cambria"/>
              <a:cs typeface="Cambria"/>
            </a:endParaRPr>
          </a:p>
          <a:p>
            <a:r>
              <a:rPr lang="en-US" dirty="0">
                <a:latin typeface="Cambria"/>
                <a:cs typeface="Cambria"/>
                <a:hlinkClick r:id="rId5"/>
              </a:rPr>
              <a:t>https://www.familysearch.org/search/collection/</a:t>
            </a:r>
            <a:r>
              <a:rPr lang="en-US" dirty="0" smtClean="0">
                <a:latin typeface="Cambria"/>
                <a:cs typeface="Cambria"/>
                <a:hlinkClick r:id="rId5"/>
              </a:rPr>
              <a:t>1473181</a:t>
            </a:r>
            <a:r>
              <a:rPr lang="en-US" dirty="0" smtClean="0">
                <a:latin typeface="Cambria"/>
                <a:cs typeface="Cambria"/>
              </a:rPr>
              <a:t> </a:t>
            </a:r>
          </a:p>
          <a:p>
            <a:endParaRPr lang="en-US" dirty="0" smtClean="0">
              <a:latin typeface="Cambria"/>
              <a:cs typeface="Cambria"/>
            </a:endParaRPr>
          </a:p>
        </p:txBody>
      </p:sp>
    </p:spTree>
    <p:extLst>
      <p:ext uri="{BB962C8B-B14F-4D97-AF65-F5344CB8AC3E}">
        <p14:creationId xmlns:p14="http://schemas.microsoft.com/office/powerpoint/2010/main" val="35725935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census?</a:t>
            </a:r>
            <a:endParaRPr lang="en-US" dirty="0"/>
          </a:p>
        </p:txBody>
      </p:sp>
      <p:sp>
        <p:nvSpPr>
          <p:cNvPr id="3" name="Content Placeholder 2"/>
          <p:cNvSpPr>
            <a:spLocks noGrp="1"/>
          </p:cNvSpPr>
          <p:nvPr>
            <p:ph idx="1"/>
          </p:nvPr>
        </p:nvSpPr>
        <p:spPr>
          <a:xfrm>
            <a:off x="457200" y="1600200"/>
            <a:ext cx="7620000" cy="1295400"/>
          </a:xfrm>
        </p:spPr>
        <p:txBody>
          <a:bodyPr/>
          <a:lstStyle/>
          <a:p>
            <a:pPr marL="114300" indent="0" algn="ctr">
              <a:buNone/>
            </a:pPr>
            <a:r>
              <a:rPr lang="en-US" i="1" dirty="0" smtClean="0"/>
              <a:t>“An official </a:t>
            </a:r>
            <a:r>
              <a:rPr lang="en-US" i="1" dirty="0"/>
              <a:t>count or survey of a population, typically recording various details of individuals</a:t>
            </a:r>
            <a:r>
              <a:rPr lang="en-US" i="1" dirty="0" smtClean="0"/>
              <a:t>.”</a:t>
            </a:r>
            <a:endParaRPr lang="en-US" i="1" dirty="0"/>
          </a:p>
        </p:txBody>
      </p:sp>
      <p:sp>
        <p:nvSpPr>
          <p:cNvPr id="8" name="Content Placeholder 2"/>
          <p:cNvSpPr txBox="1">
            <a:spLocks/>
          </p:cNvSpPr>
          <p:nvPr/>
        </p:nvSpPr>
        <p:spPr>
          <a:xfrm>
            <a:off x="457200" y="2667000"/>
            <a:ext cx="7620000" cy="3378200"/>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fontAlgn="auto">
              <a:spcAft>
                <a:spcPts val="1200"/>
              </a:spcAft>
              <a:buFont typeface="Wingdings" panose="05000000000000000000" pitchFamily="2" charset="2"/>
              <a:buChar char="Ø"/>
            </a:pPr>
            <a:r>
              <a:rPr lang="en-US" sz="2400" dirty="0" smtClean="0"/>
              <a:t>U.S. Federal census overview</a:t>
            </a:r>
          </a:p>
          <a:p>
            <a:pPr fontAlgn="auto">
              <a:spcAft>
                <a:spcPts val="1200"/>
              </a:spcAft>
              <a:buFont typeface="Wingdings" panose="05000000000000000000" pitchFamily="2" charset="2"/>
              <a:buChar char="Ø"/>
            </a:pPr>
            <a:r>
              <a:rPr lang="en-US" sz="2400" dirty="0" smtClean="0"/>
              <a:t>State and territorial censuses</a:t>
            </a:r>
          </a:p>
          <a:p>
            <a:pPr fontAlgn="auto">
              <a:spcAft>
                <a:spcPts val="1200"/>
              </a:spcAft>
              <a:buFont typeface="Wingdings" panose="05000000000000000000" pitchFamily="2" charset="2"/>
              <a:buChar char="Ø"/>
            </a:pPr>
            <a:r>
              <a:rPr lang="en-US" sz="2400" dirty="0" smtClean="0"/>
              <a:t>How the census was (is) carried out</a:t>
            </a:r>
          </a:p>
          <a:p>
            <a:pPr fontAlgn="auto">
              <a:spcAft>
                <a:spcPts val="1200"/>
              </a:spcAft>
              <a:buFont typeface="Wingdings" panose="05000000000000000000" pitchFamily="2" charset="2"/>
              <a:buChar char="Ø"/>
            </a:pPr>
            <a:r>
              <a:rPr lang="en-US" sz="2400" dirty="0" smtClean="0"/>
              <a:t>What will you find?</a:t>
            </a:r>
          </a:p>
          <a:p>
            <a:pPr fontAlgn="auto">
              <a:spcAft>
                <a:spcPts val="1200"/>
              </a:spcAft>
              <a:buFont typeface="Wingdings" panose="05000000000000000000" pitchFamily="2" charset="2"/>
              <a:buChar char="Ø"/>
            </a:pPr>
            <a:r>
              <a:rPr lang="en-US" sz="2400" dirty="0" smtClean="0"/>
              <a:t>Locating people</a:t>
            </a:r>
          </a:p>
          <a:p>
            <a:pPr fontAlgn="auto">
              <a:spcAft>
                <a:spcPts val="1200"/>
              </a:spcAft>
              <a:buFont typeface="Wingdings" panose="05000000000000000000" pitchFamily="2" charset="2"/>
              <a:buChar char="Ø"/>
            </a:pPr>
            <a:r>
              <a:rPr lang="en-US" sz="2400" dirty="0" smtClean="0"/>
              <a:t>Tools for searching</a:t>
            </a:r>
          </a:p>
          <a:p>
            <a:pPr fontAlgn="auto">
              <a:spcAft>
                <a:spcPts val="0"/>
              </a:spcAft>
            </a:pPr>
            <a:endParaRPr lang="en-US" dirty="0" smtClean="0"/>
          </a:p>
          <a:p>
            <a:pPr fontAlgn="auto">
              <a:spcAft>
                <a:spcPts val="0"/>
              </a:spcAft>
            </a:pPr>
            <a:endParaRPr lang="en-US" dirty="0" smtClean="0"/>
          </a:p>
          <a:p>
            <a:pPr fontAlgn="auto">
              <a:spcAft>
                <a:spcPts val="0"/>
              </a:spcAft>
            </a:pPr>
            <a:endParaRPr lang="en-US" dirty="0" smtClean="0"/>
          </a:p>
        </p:txBody>
      </p:sp>
    </p:spTree>
    <p:extLst>
      <p:ext uri="{BB962C8B-B14F-4D97-AF65-F5344CB8AC3E}">
        <p14:creationId xmlns:p14="http://schemas.microsoft.com/office/powerpoint/2010/main" val="33768696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sz="4000" dirty="0" smtClean="0"/>
              <a:t>Facts about the U.S. federal census</a:t>
            </a:r>
          </a:p>
        </p:txBody>
      </p:sp>
      <p:sp>
        <p:nvSpPr>
          <p:cNvPr id="15362" name="Content Placeholder 2"/>
          <p:cNvSpPr>
            <a:spLocks noGrp="1"/>
          </p:cNvSpPr>
          <p:nvPr>
            <p:ph idx="1"/>
          </p:nvPr>
        </p:nvSpPr>
        <p:spPr/>
        <p:txBody>
          <a:bodyPr>
            <a:normAutofit/>
          </a:bodyPr>
          <a:lstStyle/>
          <a:p>
            <a:pPr eaLnBrk="1" hangingPunct="1">
              <a:spcAft>
                <a:spcPct val="50000"/>
              </a:spcAft>
              <a:buFont typeface="Wingdings" panose="05000000000000000000" pitchFamily="2" charset="2"/>
              <a:buChar char="Ø"/>
            </a:pPr>
            <a:r>
              <a:rPr lang="en-US" dirty="0" smtClean="0"/>
              <a:t>Almost the first provision of the Constitution (Article 1, Section 2)</a:t>
            </a:r>
          </a:p>
          <a:p>
            <a:pPr eaLnBrk="1" hangingPunct="1">
              <a:spcAft>
                <a:spcPct val="50000"/>
              </a:spcAft>
              <a:buFont typeface="Wingdings" panose="05000000000000000000" pitchFamily="2" charset="2"/>
              <a:buChar char="Ø"/>
            </a:pPr>
            <a:r>
              <a:rPr lang="en-US" dirty="0" smtClean="0"/>
              <a:t>Establishes proportional representation of states in the House of Representatives</a:t>
            </a:r>
          </a:p>
          <a:p>
            <a:pPr eaLnBrk="1" hangingPunct="1">
              <a:spcAft>
                <a:spcPct val="50000"/>
              </a:spcAft>
              <a:buFont typeface="Wingdings" panose="05000000000000000000" pitchFamily="2" charset="2"/>
              <a:buChar char="Ø"/>
            </a:pPr>
            <a:r>
              <a:rPr lang="en-US" dirty="0" smtClean="0"/>
              <a:t>Statistical basis for determining federal funding needs</a:t>
            </a:r>
          </a:p>
          <a:p>
            <a:pPr eaLnBrk="1" hangingPunct="1">
              <a:spcAft>
                <a:spcPct val="50000"/>
              </a:spcAft>
              <a:buFont typeface="Wingdings" panose="05000000000000000000" pitchFamily="2" charset="2"/>
              <a:buChar char="Ø"/>
            </a:pPr>
            <a:r>
              <a:rPr lang="en-US" dirty="0" smtClean="0"/>
              <a:t>Taken every 10 years, beginning in 1790; different questions each year</a:t>
            </a:r>
          </a:p>
          <a:p>
            <a:pPr eaLnBrk="1" hangingPunct="1">
              <a:spcAft>
                <a:spcPct val="50000"/>
              </a:spcAft>
              <a:buFont typeface="Wingdings" panose="05000000000000000000" pitchFamily="2" charset="2"/>
              <a:buChar char="Ø"/>
            </a:pPr>
            <a:r>
              <a:rPr lang="en-US" dirty="0" smtClean="0"/>
              <a:t>Most of 1890 census destroyed by fire</a:t>
            </a:r>
          </a:p>
          <a:p>
            <a:pPr>
              <a:spcAft>
                <a:spcPct val="50000"/>
              </a:spcAft>
              <a:buFont typeface="Wingdings" panose="05000000000000000000" pitchFamily="2" charset="2"/>
              <a:buChar char="Ø"/>
            </a:pPr>
            <a:r>
              <a:rPr lang="en-US" dirty="0"/>
              <a:t>Individual census data is kept confidential for 72 years. </a:t>
            </a:r>
          </a:p>
          <a:p>
            <a:pPr eaLnBrk="1" hangingPunct="1">
              <a:spcAft>
                <a:spcPct val="50000"/>
              </a:spcAft>
              <a:buFont typeface="Wingdings" panose="05000000000000000000" pitchFamily="2" charset="2"/>
              <a:buChar char="Ø"/>
            </a:pPr>
            <a:endParaRPr lang="en-US" dirty="0" smtClean="0"/>
          </a:p>
          <a:p>
            <a:pPr eaLnBrk="1" hangingPunct="1">
              <a:spcAft>
                <a:spcPct val="50000"/>
              </a:spcAft>
              <a:buFont typeface="Wingdings" panose="05000000000000000000" pitchFamily="2" charset="2"/>
              <a:buChar char="Ø"/>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sz="4000" dirty="0" smtClean="0"/>
              <a:t>More about the U.S. federal census</a:t>
            </a:r>
          </a:p>
        </p:txBody>
      </p:sp>
      <p:sp>
        <p:nvSpPr>
          <p:cNvPr id="15362" name="Content Placeholder 2"/>
          <p:cNvSpPr>
            <a:spLocks noGrp="1"/>
          </p:cNvSpPr>
          <p:nvPr>
            <p:ph idx="1"/>
          </p:nvPr>
        </p:nvSpPr>
        <p:spPr>
          <a:xfrm>
            <a:off x="457200" y="1600200"/>
            <a:ext cx="7620000" cy="1905000"/>
          </a:xfrm>
        </p:spPr>
        <p:txBody>
          <a:bodyPr>
            <a:normAutofit/>
          </a:bodyPr>
          <a:lstStyle/>
          <a:p>
            <a:pPr>
              <a:spcAft>
                <a:spcPct val="50000"/>
              </a:spcAft>
              <a:buFont typeface="Wingdings" panose="05000000000000000000" pitchFamily="2" charset="2"/>
              <a:buChar char="Ø"/>
            </a:pPr>
            <a:r>
              <a:rPr lang="en-US" dirty="0" smtClean="0"/>
              <a:t>From 1850 on separate censuses were taken for agriculture</a:t>
            </a:r>
            <a:r>
              <a:rPr lang="en-US" dirty="0"/>
              <a:t>, industry/manufacturers, </a:t>
            </a:r>
            <a:r>
              <a:rPr lang="en-US" dirty="0" smtClean="0"/>
              <a:t>and social statistics.</a:t>
            </a:r>
          </a:p>
          <a:p>
            <a:pPr>
              <a:spcAft>
                <a:spcPct val="50000"/>
              </a:spcAft>
              <a:buFont typeface="Wingdings" panose="05000000000000000000" pitchFamily="2" charset="2"/>
              <a:buChar char="Ø"/>
            </a:pPr>
            <a:r>
              <a:rPr lang="en-US" dirty="0"/>
              <a:t>Separate censuses for Native Americans living on reservations (1885-1940).</a:t>
            </a:r>
          </a:p>
          <a:p>
            <a:pPr eaLnBrk="1" hangingPunct="1">
              <a:spcAft>
                <a:spcPct val="50000"/>
              </a:spcAft>
              <a:buFont typeface="Wingdings" panose="05000000000000000000" pitchFamily="2" charset="2"/>
              <a:buChar char="Ø"/>
            </a:pPr>
            <a:endParaRPr lang="en-US" dirty="0" smtClean="0"/>
          </a:p>
        </p:txBody>
      </p:sp>
      <p:pic>
        <p:nvPicPr>
          <p:cNvPr id="2" name="Picture 1"/>
          <p:cNvPicPr>
            <a:picLocks noChangeAspect="1"/>
          </p:cNvPicPr>
          <p:nvPr/>
        </p:nvPicPr>
        <p:blipFill>
          <a:blip r:embed="rId3"/>
          <a:stretch>
            <a:fillRect/>
          </a:stretch>
        </p:blipFill>
        <p:spPr>
          <a:xfrm>
            <a:off x="4038600" y="3429000"/>
            <a:ext cx="4343400" cy="2583513"/>
          </a:xfrm>
          <a:prstGeom prst="rect">
            <a:avLst/>
          </a:prstGeom>
        </p:spPr>
      </p:pic>
      <p:sp>
        <p:nvSpPr>
          <p:cNvPr id="3" name="TextBox 2"/>
          <p:cNvSpPr txBox="1"/>
          <p:nvPr/>
        </p:nvSpPr>
        <p:spPr>
          <a:xfrm>
            <a:off x="457200" y="3489649"/>
            <a:ext cx="3425781" cy="2462213"/>
          </a:xfrm>
          <a:prstGeom prst="rect">
            <a:avLst/>
          </a:prstGeom>
          <a:noFill/>
        </p:spPr>
        <p:txBody>
          <a:bodyPr wrap="square" rtlCol="0">
            <a:spAutoFit/>
          </a:bodyPr>
          <a:lstStyle/>
          <a:p>
            <a:pPr marL="342900" indent="-228600">
              <a:spcBef>
                <a:spcPct val="20000"/>
              </a:spcBef>
              <a:spcAft>
                <a:spcPct val="50000"/>
              </a:spcAft>
              <a:buClr>
                <a:schemeClr val="accent1"/>
              </a:buClr>
              <a:buFont typeface="Wingdings" panose="05000000000000000000" pitchFamily="2" charset="2"/>
              <a:buChar char="Ø"/>
            </a:pPr>
            <a:r>
              <a:rPr lang="en-US" dirty="0"/>
              <a:t> </a:t>
            </a:r>
            <a:r>
              <a:rPr lang="en-US" sz="2200" dirty="0">
                <a:latin typeface="+mn-lt"/>
                <a:cs typeface="+mn-cs"/>
              </a:rPr>
              <a:t>In 1850 and 1860 censuses were taken of enslaved people in slaveholding states (not Nebraska Territory, which was nominally a “free” state). </a:t>
            </a:r>
          </a:p>
        </p:txBody>
      </p:sp>
    </p:spTree>
    <p:extLst>
      <p:ext uri="{BB962C8B-B14F-4D97-AF65-F5344CB8AC3E}">
        <p14:creationId xmlns:p14="http://schemas.microsoft.com/office/powerpoint/2010/main" val="6530179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they do it?</a:t>
            </a:r>
            <a:endParaRPr lang="en-US" dirty="0"/>
          </a:p>
        </p:txBody>
      </p:sp>
      <p:sp>
        <p:nvSpPr>
          <p:cNvPr id="3" name="Content Placeholder 2"/>
          <p:cNvSpPr>
            <a:spLocks noGrp="1"/>
          </p:cNvSpPr>
          <p:nvPr>
            <p:ph idx="1"/>
          </p:nvPr>
        </p:nvSpPr>
        <p:spPr>
          <a:xfrm>
            <a:off x="457200" y="1600200"/>
            <a:ext cx="7620000" cy="2057400"/>
          </a:xfrm>
        </p:spPr>
        <p:txBody>
          <a:bodyPr>
            <a:normAutofit/>
          </a:bodyPr>
          <a:lstStyle/>
          <a:p>
            <a:pPr>
              <a:buFont typeface="Wingdings" charset="2"/>
              <a:buChar char="Ø"/>
            </a:pPr>
            <a:r>
              <a:rPr lang="en-US" dirty="0" smtClean="0"/>
              <a:t>The population to be counted was divided into districts.</a:t>
            </a:r>
          </a:p>
          <a:p>
            <a:pPr>
              <a:buFont typeface="Wingdings" charset="2"/>
              <a:buChar char="Ø"/>
            </a:pPr>
            <a:r>
              <a:rPr lang="en-US" dirty="0" smtClean="0"/>
              <a:t>In each district a census taker (enumerator) was appointed to count the people in that district.</a:t>
            </a:r>
          </a:p>
          <a:p>
            <a:pPr>
              <a:buFont typeface="Wingdings" charset="2"/>
              <a:buChar char="Ø"/>
            </a:pPr>
            <a:r>
              <a:rPr lang="en-US" dirty="0" smtClean="0"/>
              <a:t>The enumerator visited every house and institution in their district.</a:t>
            </a:r>
          </a:p>
          <a:p>
            <a:pPr>
              <a:buFont typeface="Wingdings" charset="2"/>
              <a:buChar char="Ø"/>
            </a:pPr>
            <a:endParaRPr lang="en-US" dirty="0"/>
          </a:p>
        </p:txBody>
      </p:sp>
      <p:pic>
        <p:nvPicPr>
          <p:cNvPr id="5" name="Picture 4" descr="Screen Shot 2024-06-11 at 10.18.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3276600"/>
            <a:ext cx="4417219" cy="3200400"/>
          </a:xfrm>
          <a:prstGeom prst="rect">
            <a:avLst/>
          </a:prstGeom>
        </p:spPr>
      </p:pic>
      <p:sp>
        <p:nvSpPr>
          <p:cNvPr id="6" name="TextBox 5"/>
          <p:cNvSpPr txBox="1"/>
          <p:nvPr/>
        </p:nvSpPr>
        <p:spPr>
          <a:xfrm>
            <a:off x="457200" y="3505200"/>
            <a:ext cx="2819400" cy="2462213"/>
          </a:xfrm>
          <a:prstGeom prst="rect">
            <a:avLst/>
          </a:prstGeom>
          <a:noFill/>
        </p:spPr>
        <p:txBody>
          <a:bodyPr wrap="square" rtlCol="0">
            <a:spAutoFit/>
          </a:bodyPr>
          <a:lstStyle/>
          <a:p>
            <a:pPr marL="342900" indent="-228600">
              <a:spcBef>
                <a:spcPct val="20000"/>
              </a:spcBef>
              <a:buClr>
                <a:schemeClr val="accent1"/>
              </a:buClr>
              <a:buFont typeface="Wingdings" charset="2"/>
              <a:buChar char="Ø"/>
            </a:pPr>
            <a:r>
              <a:rPr lang="en-US" sz="2200" dirty="0">
                <a:latin typeface="+mn-lt"/>
                <a:cs typeface="+mn-cs"/>
              </a:rPr>
              <a:t>Some censuses also counted farm crops, animals, </a:t>
            </a:r>
            <a:r>
              <a:rPr lang="en-US" sz="2200" dirty="0" smtClean="0">
                <a:latin typeface="+mn-lt"/>
                <a:cs typeface="+mn-cs"/>
              </a:rPr>
              <a:t>industrial products, or other things, including (before 1865) enslaved people.</a:t>
            </a:r>
            <a:endParaRPr lang="en-US" sz="2200" dirty="0">
              <a:latin typeface="+mn-lt"/>
              <a:cs typeface="+mn-cs"/>
            </a:endParaRPr>
          </a:p>
        </p:txBody>
      </p:sp>
    </p:spTree>
    <p:extLst>
      <p:ext uri="{BB962C8B-B14F-4D97-AF65-F5344CB8AC3E}">
        <p14:creationId xmlns:p14="http://schemas.microsoft.com/office/powerpoint/2010/main" val="26292972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and territorial censuses</a:t>
            </a:r>
            <a:endParaRPr lang="en-US" dirty="0"/>
          </a:p>
        </p:txBody>
      </p:sp>
      <p:sp>
        <p:nvSpPr>
          <p:cNvPr id="3" name="Content Placeholder 2"/>
          <p:cNvSpPr>
            <a:spLocks noGrp="1"/>
          </p:cNvSpPr>
          <p:nvPr>
            <p:ph idx="1"/>
          </p:nvPr>
        </p:nvSpPr>
        <p:spPr/>
        <p:txBody>
          <a:bodyPr/>
          <a:lstStyle/>
          <a:p>
            <a:pPr>
              <a:spcBef>
                <a:spcPts val="0"/>
              </a:spcBef>
              <a:buFont typeface="Wingdings" panose="05000000000000000000" pitchFamily="2" charset="2"/>
              <a:buChar char="Ø"/>
            </a:pPr>
            <a:r>
              <a:rPr lang="en-US" dirty="0"/>
              <a:t>U.S. states and territories also carried out censuses for various purposes</a:t>
            </a:r>
            <a:r>
              <a:rPr lang="en-US" dirty="0" smtClean="0"/>
              <a:t>:</a:t>
            </a:r>
          </a:p>
          <a:p>
            <a:pPr marL="411480" lvl="1" indent="0">
              <a:spcBef>
                <a:spcPts val="0"/>
              </a:spcBef>
              <a:buNone/>
            </a:pPr>
            <a:r>
              <a:rPr lang="en-US" dirty="0"/>
              <a:t/>
            </a:r>
            <a:br>
              <a:rPr lang="en-US" dirty="0"/>
            </a:br>
            <a:r>
              <a:rPr lang="en-US" dirty="0" smtClean="0"/>
              <a:t>--military</a:t>
            </a:r>
            <a:br>
              <a:rPr lang="en-US" dirty="0" smtClean="0"/>
            </a:br>
            <a:r>
              <a:rPr lang="en-US" dirty="0" smtClean="0"/>
              <a:t>--taxation</a:t>
            </a:r>
            <a:br>
              <a:rPr lang="en-US" dirty="0" smtClean="0"/>
            </a:br>
            <a:r>
              <a:rPr lang="en-US" dirty="0" smtClean="0"/>
              <a:t>--local government representation</a:t>
            </a:r>
            <a:br>
              <a:rPr lang="en-US" dirty="0" smtClean="0"/>
            </a:br>
            <a:r>
              <a:rPr lang="en-US" dirty="0" smtClean="0"/>
              <a:t>--school-age children</a:t>
            </a:r>
            <a:br>
              <a:rPr lang="en-US" dirty="0" smtClean="0"/>
            </a:br>
            <a:endParaRPr lang="en-US" dirty="0" smtClean="0"/>
          </a:p>
          <a:p>
            <a:pPr>
              <a:spcAft>
                <a:spcPts val="1200"/>
              </a:spcAft>
              <a:buFont typeface="Wingdings" panose="05000000000000000000" pitchFamily="2" charset="2"/>
              <a:buChar char="Ø"/>
            </a:pPr>
            <a:r>
              <a:rPr lang="en-US" dirty="0" smtClean="0"/>
              <a:t>Usually taken in different years from the federal census</a:t>
            </a:r>
          </a:p>
          <a:p>
            <a:pPr>
              <a:buFont typeface="Wingdings" panose="05000000000000000000" pitchFamily="2" charset="2"/>
              <a:buChar char="Ø"/>
            </a:pPr>
            <a:r>
              <a:rPr lang="en-US" dirty="0"/>
              <a:t>Different </a:t>
            </a:r>
            <a:r>
              <a:rPr lang="en-US" dirty="0" smtClean="0"/>
              <a:t>questions, depending on the purpose of the census</a:t>
            </a:r>
            <a:r>
              <a:rPr lang="en-US" dirty="0"/>
              <a:t/>
            </a:r>
            <a:br>
              <a:rPr lang="en-US" dirty="0"/>
            </a:br>
            <a:r>
              <a:rPr lang="en-US" dirty="0" smtClean="0"/>
              <a:t> </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6274786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468" y="274638"/>
            <a:ext cx="7066732" cy="1143000"/>
          </a:xfrm>
        </p:spPr>
        <p:txBody>
          <a:bodyPr/>
          <a:lstStyle/>
          <a:p>
            <a:r>
              <a:rPr lang="en-US" dirty="0" smtClean="0"/>
              <a:t>Nebraska in the 1850s</a:t>
            </a:r>
            <a:endParaRPr lang="en-US" dirty="0"/>
          </a:p>
        </p:txBody>
      </p:sp>
      <p:pic>
        <p:nvPicPr>
          <p:cNvPr id="6" name="Picture 5"/>
          <p:cNvPicPr>
            <a:picLocks noChangeAspect="1"/>
          </p:cNvPicPr>
          <p:nvPr/>
        </p:nvPicPr>
        <p:blipFill>
          <a:blip r:embed="rId3"/>
          <a:stretch>
            <a:fillRect/>
          </a:stretch>
        </p:blipFill>
        <p:spPr>
          <a:xfrm>
            <a:off x="533400" y="1676400"/>
            <a:ext cx="7620660" cy="4797968"/>
          </a:xfrm>
          <a:prstGeom prst="rect">
            <a:avLst/>
          </a:prstGeom>
        </p:spPr>
      </p:pic>
      <p:pic>
        <p:nvPicPr>
          <p:cNvPr id="7" name="Picture 6"/>
          <p:cNvPicPr>
            <a:picLocks noChangeAspect="1"/>
          </p:cNvPicPr>
          <p:nvPr/>
        </p:nvPicPr>
        <p:blipFill>
          <a:blip r:embed="rId4"/>
          <a:stretch>
            <a:fillRect/>
          </a:stretch>
        </p:blipFill>
        <p:spPr>
          <a:xfrm>
            <a:off x="1010468" y="1380895"/>
            <a:ext cx="6513464" cy="5061235"/>
          </a:xfrm>
          <a:prstGeom prst="rect">
            <a:avLst/>
          </a:prstGeom>
        </p:spPr>
      </p:pic>
    </p:spTree>
    <p:extLst>
      <p:ext uri="{BB962C8B-B14F-4D97-AF65-F5344CB8AC3E}">
        <p14:creationId xmlns:p14="http://schemas.microsoft.com/office/powerpoint/2010/main" val="16830611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1" y="289590"/>
            <a:ext cx="4343400" cy="6117361"/>
          </a:xfrm>
          <a:prstGeom prst="rect">
            <a:avLst/>
          </a:prstGeom>
        </p:spPr>
      </p:pic>
      <p:sp>
        <p:nvSpPr>
          <p:cNvPr id="9" name="TextBox 8"/>
          <p:cNvSpPr txBox="1"/>
          <p:nvPr/>
        </p:nvSpPr>
        <p:spPr>
          <a:xfrm>
            <a:off x="5277684" y="762000"/>
            <a:ext cx="3124200" cy="1015663"/>
          </a:xfrm>
          <a:prstGeom prst="rect">
            <a:avLst/>
          </a:prstGeom>
          <a:noFill/>
        </p:spPr>
        <p:txBody>
          <a:bodyPr wrap="square" rtlCol="0">
            <a:spAutoFit/>
          </a:bodyPr>
          <a:lstStyle/>
          <a:p>
            <a:r>
              <a:rPr lang="en-US" sz="3000" dirty="0" smtClean="0">
                <a:solidFill>
                  <a:schemeClr val="tx2"/>
                </a:solidFill>
                <a:latin typeface="+mj-lt"/>
              </a:rPr>
              <a:t>Only 8 original counties in 1854</a:t>
            </a:r>
            <a:endParaRPr lang="en-US" sz="3000" dirty="0">
              <a:solidFill>
                <a:schemeClr val="tx2"/>
              </a:solidFill>
              <a:latin typeface="+mj-lt"/>
            </a:endParaRPr>
          </a:p>
        </p:txBody>
      </p:sp>
      <p:sp>
        <p:nvSpPr>
          <p:cNvPr id="10" name="TextBox 9"/>
          <p:cNvSpPr txBox="1"/>
          <p:nvPr/>
        </p:nvSpPr>
        <p:spPr>
          <a:xfrm>
            <a:off x="5277684" y="1981200"/>
            <a:ext cx="3124200" cy="553998"/>
          </a:xfrm>
          <a:prstGeom prst="rect">
            <a:avLst/>
          </a:prstGeom>
          <a:noFill/>
        </p:spPr>
        <p:txBody>
          <a:bodyPr wrap="square" rtlCol="0">
            <a:spAutoFit/>
          </a:bodyPr>
          <a:lstStyle/>
          <a:p>
            <a:r>
              <a:rPr lang="en-US" sz="3000" dirty="0" smtClean="0">
                <a:solidFill>
                  <a:schemeClr val="tx2"/>
                </a:solidFill>
                <a:latin typeface="+mj-lt"/>
              </a:rPr>
              <a:t>Fluid boundaries</a:t>
            </a:r>
            <a:endParaRPr lang="en-US" sz="3000" dirty="0">
              <a:solidFill>
                <a:schemeClr val="tx2"/>
              </a:solidFill>
              <a:latin typeface="+mj-lt"/>
            </a:endParaRPr>
          </a:p>
        </p:txBody>
      </p:sp>
      <p:sp>
        <p:nvSpPr>
          <p:cNvPr id="8" name="TextBox 7"/>
          <p:cNvSpPr txBox="1"/>
          <p:nvPr/>
        </p:nvSpPr>
        <p:spPr>
          <a:xfrm>
            <a:off x="5397816" y="2895600"/>
            <a:ext cx="2799516" cy="3754874"/>
          </a:xfrm>
          <a:prstGeom prst="rect">
            <a:avLst/>
          </a:prstGeom>
          <a:noFill/>
        </p:spPr>
        <p:txBody>
          <a:bodyPr wrap="square" rtlCol="0">
            <a:spAutoFit/>
          </a:bodyPr>
          <a:lstStyle/>
          <a:p>
            <a:r>
              <a:rPr lang="en-US" sz="1400" dirty="0" smtClean="0">
                <a:solidFill>
                  <a:srgbClr val="000000"/>
                </a:solidFill>
                <a:latin typeface="+mj-lt"/>
              </a:rPr>
              <a:t>“These </a:t>
            </a:r>
            <a:r>
              <a:rPr lang="en-US" sz="1400" dirty="0">
                <a:solidFill>
                  <a:srgbClr val="000000"/>
                </a:solidFill>
                <a:latin typeface="+mj-lt"/>
              </a:rPr>
              <a:t>officers were enjoined to be strict in the enrollment of names, and to require an oath of residence whenever they deemed it best; especially in the region bordering on the Missouri. They were instructed to designate suitable points for the establishment of voting precincts, and also to name proper persons to act as Judges and Clerks of Election. The census was to be completed by November 20, and returns sent to Acting Gov. Cuming, at the Mission House, Bellevue, or to the care of Mr. Lindley, Postmaster at Omaha</a:t>
            </a:r>
            <a:r>
              <a:rPr lang="en-US" sz="1400" dirty="0" smtClean="0">
                <a:solidFill>
                  <a:srgbClr val="000000"/>
                </a:solidFill>
                <a:latin typeface="+mj-lt"/>
              </a:rPr>
              <a:t>.”</a:t>
            </a:r>
            <a:endParaRPr lang="en-US" sz="1400" dirty="0">
              <a:latin typeface="+mj-lt"/>
            </a:endParaRPr>
          </a:p>
        </p:txBody>
      </p:sp>
    </p:spTree>
    <p:extLst>
      <p:ext uri="{BB962C8B-B14F-4D97-AF65-F5344CB8AC3E}">
        <p14:creationId xmlns:p14="http://schemas.microsoft.com/office/powerpoint/2010/main" val="18444166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1" y="140934"/>
            <a:ext cx="4343400" cy="6414673"/>
          </a:xfrm>
          <a:prstGeom prst="rect">
            <a:avLst/>
          </a:prstGeom>
        </p:spPr>
      </p:pic>
      <p:sp>
        <p:nvSpPr>
          <p:cNvPr id="9" name="TextBox 8"/>
          <p:cNvSpPr txBox="1"/>
          <p:nvPr/>
        </p:nvSpPr>
        <p:spPr>
          <a:xfrm>
            <a:off x="4800600" y="2378774"/>
            <a:ext cx="3429000" cy="1938992"/>
          </a:xfrm>
          <a:prstGeom prst="rect">
            <a:avLst/>
          </a:prstGeom>
          <a:noFill/>
        </p:spPr>
        <p:txBody>
          <a:bodyPr wrap="square" rtlCol="0">
            <a:spAutoFit/>
          </a:bodyPr>
          <a:lstStyle/>
          <a:p>
            <a:r>
              <a:rPr lang="en-US" sz="4000" dirty="0" smtClean="0">
                <a:solidFill>
                  <a:schemeClr val="tx2"/>
                </a:solidFill>
                <a:latin typeface="+mj-lt"/>
              </a:rPr>
              <a:t>By the time of the 1860 census</a:t>
            </a:r>
            <a:endParaRPr lang="en-US" sz="4000" dirty="0">
              <a:solidFill>
                <a:schemeClr val="tx2"/>
              </a:solidFill>
              <a:latin typeface="+mj-lt"/>
            </a:endParaRPr>
          </a:p>
        </p:txBody>
      </p:sp>
    </p:spTree>
    <p:extLst>
      <p:ext uri="{BB962C8B-B14F-4D97-AF65-F5344CB8AC3E}">
        <p14:creationId xmlns:p14="http://schemas.microsoft.com/office/powerpoint/2010/main" val="223126490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3415</TotalTime>
  <Words>1203</Words>
  <Application>Microsoft Macintosh PowerPoint</Application>
  <PresentationFormat>On-screen Show (4:3)</PresentationFormat>
  <Paragraphs>107</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Adjacency</vt:lpstr>
      <vt:lpstr>Researching in the Census</vt:lpstr>
      <vt:lpstr>What is a census?</vt:lpstr>
      <vt:lpstr>Facts about the U.S. federal census</vt:lpstr>
      <vt:lpstr>More about the U.S. federal census</vt:lpstr>
      <vt:lpstr>How did they do it?</vt:lpstr>
      <vt:lpstr>State and territorial censuses</vt:lpstr>
      <vt:lpstr>Nebraska in the 1850s</vt:lpstr>
      <vt:lpstr>PowerPoint Presentation</vt:lpstr>
      <vt:lpstr>PowerPoint Presentation</vt:lpstr>
      <vt:lpstr>What will the census tell you?</vt:lpstr>
      <vt:lpstr>1860</vt:lpstr>
      <vt:lpstr>Kinds of census research</vt:lpstr>
      <vt:lpstr>How to search</vt:lpstr>
      <vt:lpstr>A few search tips</vt:lpstr>
      <vt:lpstr>Questions?</vt:lpstr>
      <vt:lpstr>Activity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Waiting for the 1940 Census</dc:title>
  <dc:creator>hssst9</dc:creator>
  <cp:lastModifiedBy>Martha Grenzeback</cp:lastModifiedBy>
  <cp:revision>198</cp:revision>
  <dcterms:created xsi:type="dcterms:W3CDTF">2012-03-21T21:30:55Z</dcterms:created>
  <dcterms:modified xsi:type="dcterms:W3CDTF">2024-06-13T02:22:31Z</dcterms:modified>
</cp:coreProperties>
</file>