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4" r:id="rId4"/>
    <p:sldId id="259" r:id="rId5"/>
    <p:sldId id="260" r:id="rId6"/>
    <p:sldId id="258" r:id="rId7"/>
    <p:sldId id="261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5B9E7-A30B-41A7-886E-1592318568C2}" v="3" dt="2025-08-07T19:14:28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" y="5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e Gerber" userId="27a7630c-7fbe-4ffa-b559-2b9e53324cd8" providerId="ADAL" clId="{30A5B9E7-A30B-41A7-886E-1592318568C2}"/>
    <pc:docChg chg="custSel addSld delSld modSld">
      <pc:chgData name="Kristine Gerber" userId="27a7630c-7fbe-4ffa-b559-2b9e53324cd8" providerId="ADAL" clId="{30A5B9E7-A30B-41A7-886E-1592318568C2}" dt="2025-08-07T19:14:39.443" v="380" actId="26606"/>
      <pc:docMkLst>
        <pc:docMk/>
      </pc:docMkLst>
      <pc:sldChg chg="del">
        <pc:chgData name="Kristine Gerber" userId="27a7630c-7fbe-4ffa-b559-2b9e53324cd8" providerId="ADAL" clId="{30A5B9E7-A30B-41A7-886E-1592318568C2}" dt="2025-08-07T19:13:57.437" v="373" actId="2696"/>
        <pc:sldMkLst>
          <pc:docMk/>
          <pc:sldMk cId="3782267415" sldId="263"/>
        </pc:sldMkLst>
      </pc:sldChg>
      <pc:sldChg chg="addSp delSp modSp add mod setBg delDesignElem">
        <pc:chgData name="Kristine Gerber" userId="27a7630c-7fbe-4ffa-b559-2b9e53324cd8" providerId="ADAL" clId="{30A5B9E7-A30B-41A7-886E-1592318568C2}" dt="2025-08-07T19:13:44.013" v="372" actId="20577"/>
        <pc:sldMkLst>
          <pc:docMk/>
          <pc:sldMk cId="3685807416" sldId="264"/>
        </pc:sldMkLst>
        <pc:spChg chg="mod">
          <ac:chgData name="Kristine Gerber" userId="27a7630c-7fbe-4ffa-b559-2b9e53324cd8" providerId="ADAL" clId="{30A5B9E7-A30B-41A7-886E-1592318568C2}" dt="2025-08-07T19:11:48.502" v="28" actId="20577"/>
          <ac:spMkLst>
            <pc:docMk/>
            <pc:sldMk cId="3685807416" sldId="264"/>
            <ac:spMk id="2" creationId="{27D7153B-4B14-AECD-BDFE-88D3D44D8D4B}"/>
          </ac:spMkLst>
        </pc:spChg>
        <pc:spChg chg="mod">
          <ac:chgData name="Kristine Gerber" userId="27a7630c-7fbe-4ffa-b559-2b9e53324cd8" providerId="ADAL" clId="{30A5B9E7-A30B-41A7-886E-1592318568C2}" dt="2025-08-07T19:13:44.013" v="372" actId="20577"/>
          <ac:spMkLst>
            <pc:docMk/>
            <pc:sldMk cId="3685807416" sldId="264"/>
            <ac:spMk id="4" creationId="{868B6758-AEE4-4647-9BBA-C28BA9C533F5}"/>
          </ac:spMkLst>
        </pc:spChg>
        <pc:spChg chg="del">
          <ac:chgData name="Kristine Gerber" userId="27a7630c-7fbe-4ffa-b559-2b9e53324cd8" providerId="ADAL" clId="{30A5B9E7-A30B-41A7-886E-1592318568C2}" dt="2025-08-07T19:09:42.620" v="1"/>
          <ac:spMkLst>
            <pc:docMk/>
            <pc:sldMk cId="3685807416" sldId="264"/>
            <ac:spMk id="11" creationId="{CCDA09B1-FFAE-AB22-DD57-994ACA49F409}"/>
          </ac:spMkLst>
        </pc:spChg>
        <pc:picChg chg="add mod">
          <ac:chgData name="Kristine Gerber" userId="27a7630c-7fbe-4ffa-b559-2b9e53324cd8" providerId="ADAL" clId="{30A5B9E7-A30B-41A7-886E-1592318568C2}" dt="2025-08-07T19:11:34.004" v="7" actId="1076"/>
          <ac:picMkLst>
            <pc:docMk/>
            <pc:sldMk cId="3685807416" sldId="264"/>
            <ac:picMk id="5" creationId="{32A1F61E-6B67-229E-B931-6E520D80347A}"/>
          </ac:picMkLst>
        </pc:picChg>
        <pc:picChg chg="del mod">
          <ac:chgData name="Kristine Gerber" userId="27a7630c-7fbe-4ffa-b559-2b9e53324cd8" providerId="ADAL" clId="{30A5B9E7-A30B-41A7-886E-1592318568C2}" dt="2025-08-07T19:09:48.170" v="3" actId="21"/>
          <ac:picMkLst>
            <pc:docMk/>
            <pc:sldMk cId="3685807416" sldId="264"/>
            <ac:picMk id="6" creationId="{BF159743-F65A-875C-4A8D-684B2E8AB931}"/>
          </ac:picMkLst>
        </pc:picChg>
        <pc:cxnChg chg="del">
          <ac:chgData name="Kristine Gerber" userId="27a7630c-7fbe-4ffa-b559-2b9e53324cd8" providerId="ADAL" clId="{30A5B9E7-A30B-41A7-886E-1592318568C2}" dt="2025-08-07T19:09:42.620" v="1"/>
          <ac:cxnSpMkLst>
            <pc:docMk/>
            <pc:sldMk cId="3685807416" sldId="264"/>
            <ac:cxnSpMk id="13" creationId="{84F8C50E-5534-61BA-2FC2-6F2ADD182018}"/>
          </ac:cxnSpMkLst>
        </pc:cxnChg>
      </pc:sldChg>
      <pc:sldChg chg="addSp delSp modSp new mod setBg">
        <pc:chgData name="Kristine Gerber" userId="27a7630c-7fbe-4ffa-b559-2b9e53324cd8" providerId="ADAL" clId="{30A5B9E7-A30B-41A7-886E-1592318568C2}" dt="2025-08-07T19:14:39.443" v="380" actId="26606"/>
        <pc:sldMkLst>
          <pc:docMk/>
          <pc:sldMk cId="211450593" sldId="265"/>
        </pc:sldMkLst>
        <pc:spChg chg="del">
          <ac:chgData name="Kristine Gerber" userId="27a7630c-7fbe-4ffa-b559-2b9e53324cd8" providerId="ADAL" clId="{30A5B9E7-A30B-41A7-886E-1592318568C2}" dt="2025-08-07T19:14:39.443" v="380" actId="26606"/>
          <ac:spMkLst>
            <pc:docMk/>
            <pc:sldMk cId="211450593" sldId="265"/>
            <ac:spMk id="2" creationId="{C108B092-3408-69A6-798A-7151346BC0B4}"/>
          </ac:spMkLst>
        </pc:spChg>
        <pc:spChg chg="del">
          <ac:chgData name="Kristine Gerber" userId="27a7630c-7fbe-4ffa-b559-2b9e53324cd8" providerId="ADAL" clId="{30A5B9E7-A30B-41A7-886E-1592318568C2}" dt="2025-08-07T19:14:28.353" v="375" actId="931"/>
          <ac:spMkLst>
            <pc:docMk/>
            <pc:sldMk cId="211450593" sldId="265"/>
            <ac:spMk id="3" creationId="{8640743B-A081-9AE4-C0AC-E454A5BE80E1}"/>
          </ac:spMkLst>
        </pc:spChg>
        <pc:spChg chg="add">
          <ac:chgData name="Kristine Gerber" userId="27a7630c-7fbe-4ffa-b559-2b9e53324cd8" providerId="ADAL" clId="{30A5B9E7-A30B-41A7-886E-1592318568C2}" dt="2025-08-07T19:14:39.443" v="380" actId="26606"/>
          <ac:spMkLst>
            <pc:docMk/>
            <pc:sldMk cId="211450593" sldId="265"/>
            <ac:spMk id="12" creationId="{149F9F0F-FB8C-5565-247C-BDCC156B5CAF}"/>
          </ac:spMkLst>
        </pc:spChg>
        <pc:spChg chg="add">
          <ac:chgData name="Kristine Gerber" userId="27a7630c-7fbe-4ffa-b559-2b9e53324cd8" providerId="ADAL" clId="{30A5B9E7-A30B-41A7-886E-1592318568C2}" dt="2025-08-07T19:14:39.443" v="380" actId="26606"/>
          <ac:spMkLst>
            <pc:docMk/>
            <pc:sldMk cId="211450593" sldId="265"/>
            <ac:spMk id="14" creationId="{ABA4FDDF-F59C-428B-8603-3A86D75931AB}"/>
          </ac:spMkLst>
        </pc:spChg>
        <pc:picChg chg="add mod">
          <ac:chgData name="Kristine Gerber" userId="27a7630c-7fbe-4ffa-b559-2b9e53324cd8" providerId="ADAL" clId="{30A5B9E7-A30B-41A7-886E-1592318568C2}" dt="2025-08-07T19:14:39.443" v="380" actId="26606"/>
          <ac:picMkLst>
            <pc:docMk/>
            <pc:sldMk cId="211450593" sldId="265"/>
            <ac:picMk id="5" creationId="{CAA106C7-FD45-01F8-917A-BC3122C6C684}"/>
          </ac:picMkLst>
        </pc:picChg>
        <pc:cxnChg chg="add">
          <ac:chgData name="Kristine Gerber" userId="27a7630c-7fbe-4ffa-b559-2b9e53324cd8" providerId="ADAL" clId="{30A5B9E7-A30B-41A7-886E-1592318568C2}" dt="2025-08-07T19:14:39.443" v="380" actId="26606"/>
          <ac:cxnSpMkLst>
            <pc:docMk/>
            <pc:sldMk cId="211450593" sldId="265"/>
            <ac:cxnSpMk id="10" creationId="{118E06E4-607B-144B-382B-AD3D06B1EE8C}"/>
          </ac:cxnSpMkLst>
        </pc:cxnChg>
        <pc:cxnChg chg="add">
          <ac:chgData name="Kristine Gerber" userId="27a7630c-7fbe-4ffa-b559-2b9e53324cd8" providerId="ADAL" clId="{30A5B9E7-A30B-41A7-886E-1592318568C2}" dt="2025-08-07T19:14:39.443" v="380" actId="26606"/>
          <ac:cxnSpMkLst>
            <pc:docMk/>
            <pc:sldMk cId="211450593" sldId="265"/>
            <ac:cxnSpMk id="16" creationId="{9AE2764D-E1C7-4C0E-A5A4-12411550ABAD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7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2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3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0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85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3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6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1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3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94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1" r:id="rId6"/>
    <p:sldLayoutId id="2147483697" r:id="rId7"/>
    <p:sldLayoutId id="2147483698" r:id="rId8"/>
    <p:sldLayoutId id="2147483699" r:id="rId9"/>
    <p:sldLayoutId id="2147483700" r:id="rId10"/>
    <p:sldLayoutId id="214748370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6" name="Picture 5" descr="A pool of water in a large white building&#10;&#10;AI-generated content may be incorrect.">
            <a:extLst>
              <a:ext uri="{FF2B5EF4-FFF2-40B4-BE49-F238E27FC236}">
                <a16:creationId xmlns:a16="http://schemas.microsoft.com/office/drawing/2014/main" id="{F0D4879B-80BB-527B-63DC-659A93F3D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17522" r="7500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5DEC45B-BA77-21C0-3869-05DE7C92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05856"/>
            <a:ext cx="12192001" cy="1152144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0B329A2-A060-BF98-F2AF-25B9913356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77500" y="5863030"/>
            <a:ext cx="12022227" cy="8700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Leo Baroch and the 1898 Trans-Mississippi Exposition</a:t>
            </a:r>
            <a:b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 Journey Through Artifacts and Stories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0A4642-D29D-0121-4C05-5A5559BC5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8323" y="6281928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152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59C80-39BC-B7DF-13DD-4E49B24B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612" y="677732"/>
            <a:ext cx="6454587" cy="12209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Leo Baroch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Trans-Mississippi Exhibitor</a:t>
            </a:r>
          </a:p>
        </p:txBody>
      </p:sp>
      <p:pic>
        <p:nvPicPr>
          <p:cNvPr id="6" name="Picture 5" descr="A framed picture of a coin and a coin&#10;&#10;AI-generated content may be incorrect.">
            <a:extLst>
              <a:ext uri="{FF2B5EF4-FFF2-40B4-BE49-F238E27FC236}">
                <a16:creationId xmlns:a16="http://schemas.microsoft.com/office/drawing/2014/main" id="{8F91BE99-5CD2-1F09-79B5-B69F0A94C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r="1" b="1"/>
          <a:stretch>
            <a:fillRect/>
          </a:stretch>
        </p:blipFill>
        <p:spPr>
          <a:xfrm>
            <a:off x="20" y="10"/>
            <a:ext cx="4857871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0905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95C54DB1-9A6A-72F1-BC52-22C3BE51E8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06701" y="2022437"/>
            <a:ext cx="6847243" cy="47387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Leo Baroch was a Czech immigrant. </a:t>
            </a:r>
            <a:r>
              <a:rPr lang="en-US" altLang="en-US" sz="2400" dirty="0">
                <a:latin typeface="Arial" panose="020B0604020202020204" pitchFamily="34" charset="0"/>
              </a:rPr>
              <a:t>He 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ame to Omaha in 1893 and started working as a plumber.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He had a booth at the </a:t>
            </a:r>
            <a:r>
              <a:rPr lang="en-US" altLang="en-US" sz="2400" dirty="0">
                <a:latin typeface="Arial" panose="020B0604020202020204" pitchFamily="34" charset="0"/>
              </a:rPr>
              <a:t>Exposition. He promoted and sold pumps used to dispense beer in taverns.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His </a:t>
            </a:r>
            <a:r>
              <a:rPr lang="en-US" altLang="en-US" sz="2400" dirty="0">
                <a:latin typeface="Arial" panose="020B0604020202020204" pitchFamily="34" charset="0"/>
              </a:rPr>
              <a:t>exhibit won a Gold Medal.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In 1904 he moved his plumbing bu</a:t>
            </a:r>
            <a:r>
              <a:rPr lang="en-US" altLang="en-US" sz="2400" dirty="0">
                <a:latin typeface="Arial" panose="020B0604020202020204" pitchFamily="34" charset="0"/>
              </a:rPr>
              <a:t>siness to 1217 Howard Street. He worked as a plumber until 1947.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8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76FEA-075A-FE01-3710-EACAE9C3A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153B-4B14-AECD-BDFE-88D3D44D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612" y="677732"/>
            <a:ext cx="6454587" cy="12209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Krecek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Trans-Mississippi Collector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68B6758-AEE4-4647-9BBA-C28BA9C533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06701" y="2022437"/>
            <a:ext cx="6847243" cy="47387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John Krecek is the grandson of Leo Baroch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sz="2400" dirty="0">
                <a:latin typeface="Arial" panose="020B0604020202020204" pitchFamily="34" charset="0"/>
              </a:rPr>
              <a:t>He has the largest collection of Trans-</a:t>
            </a:r>
            <a:r>
              <a:rPr lang="en-US" altLang="en-US" sz="2400" dirty="0" err="1">
                <a:latin typeface="Arial" panose="020B0604020202020204" pitchFamily="34" charset="0"/>
              </a:rPr>
              <a:t>Missississippi</a:t>
            </a:r>
            <a:r>
              <a:rPr lang="en-US" altLang="en-US" sz="2400" dirty="0">
                <a:latin typeface="Arial" panose="020B0604020202020204" pitchFamily="34" charset="0"/>
              </a:rPr>
              <a:t> items in the world.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He started collecting </a:t>
            </a:r>
            <a:r>
              <a:rPr lang="en-US" altLang="en-US" sz="2400" dirty="0">
                <a:latin typeface="Arial" panose="020B0604020202020204" pitchFamily="34" charset="0"/>
              </a:rPr>
              <a:t>after learning of his grandfathers involvement in the Exposition.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sz="2400" dirty="0">
                <a:latin typeface="Arial" panose="020B0604020202020204" pitchFamily="34" charset="0"/>
              </a:rPr>
              <a:t>The following are some items in his collection.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person standing in front of a table&#10;&#10;AI-generated content may be incorrect.">
            <a:extLst>
              <a:ext uri="{FF2B5EF4-FFF2-40B4-BE49-F238E27FC236}">
                <a16:creationId xmlns:a16="http://schemas.microsoft.com/office/drawing/2014/main" id="{32A1F61E-6B67-229E-B931-6E520D803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" y="0"/>
            <a:ext cx="4899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0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CD6D13-6A9B-1B03-6694-EFDB9D38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657" y="1371600"/>
            <a:ext cx="5424353" cy="109728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Advertisement Cards </a:t>
            </a:r>
          </a:p>
        </p:txBody>
      </p:sp>
      <p:pic>
        <p:nvPicPr>
          <p:cNvPr id="5" name="Picture 4" descr="A group of old business cards&#10;&#10;AI-generated content may be incorrect.">
            <a:extLst>
              <a:ext uri="{FF2B5EF4-FFF2-40B4-BE49-F238E27FC236}">
                <a16:creationId xmlns:a16="http://schemas.microsoft.com/office/drawing/2014/main" id="{361136F9-82BD-2E94-0BFF-C9E5FBD13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" b="14037"/>
          <a:stretch>
            <a:fillRect/>
          </a:stretch>
        </p:blipFill>
        <p:spPr>
          <a:xfrm>
            <a:off x="-1" y="-27821"/>
            <a:ext cx="5346552" cy="34568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9074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everal business cards with signature&#10;&#10;AI-generated content may be incorrect.">
            <a:extLst>
              <a:ext uri="{FF2B5EF4-FFF2-40B4-BE49-F238E27FC236}">
                <a16:creationId xmlns:a16="http://schemas.microsoft.com/office/drawing/2014/main" id="{8F77CE2A-9F36-90DF-7407-854105677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r="2" b="8771"/>
          <a:stretch>
            <a:fillRect/>
          </a:stretch>
        </p:blipFill>
        <p:spPr>
          <a:xfrm>
            <a:off x="-2" y="3429001"/>
            <a:ext cx="5303520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ED5EA-68F2-1F56-3294-82BA6B0E0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416" y="2633236"/>
            <a:ext cx="6373906" cy="366468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to promote attractions like the Streets of Cairo, The Moorish Village, and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Hagenback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Wild Animal Show.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card is a window into the marketing and entertainment of the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3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448AD3-8285-E409-B953-88D67CEA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1" y="1283479"/>
            <a:ext cx="5852160" cy="109728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Worker’s Hat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281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DF8FE-1603-6714-BF81-57068BDBE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33236"/>
            <a:ext cx="5852160" cy="3664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Trans-Mississippi Exposition uniform hat with “TME” insignia.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 of the official uniform worn by exposition staff.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Symbolized professionalism and unity among workers.</a:t>
            </a:r>
          </a:p>
          <a:p>
            <a:endParaRPr lang="en-US" dirty="0"/>
          </a:p>
        </p:txBody>
      </p:sp>
      <p:pic>
        <p:nvPicPr>
          <p:cNvPr id="5" name="Picture 4" descr="A black hat with gold embroidery&#10;&#10;AI-generated content may be incorrect.">
            <a:extLst>
              <a:ext uri="{FF2B5EF4-FFF2-40B4-BE49-F238E27FC236}">
                <a16:creationId xmlns:a16="http://schemas.microsoft.com/office/drawing/2014/main" id="{72A0A05C-1E57-CF39-EE0B-7427BE223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r="14875"/>
          <a:stretch>
            <a:fillRect/>
          </a:stretch>
        </p:blipFill>
        <p:spPr>
          <a:xfrm>
            <a:off x="6433073" y="10"/>
            <a:ext cx="575892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64965-1806-F887-FC3D-37D103B68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71" y="322730"/>
            <a:ext cx="10612396" cy="831379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Engraved Ruby Pitcher and Glasses </a:t>
            </a:r>
          </a:p>
        </p:txBody>
      </p:sp>
      <p:pic>
        <p:nvPicPr>
          <p:cNvPr id="7" name="Picture 6" descr="A red glass pitcher with a red lid&#10;&#10;AI-generated content may be incorrect.">
            <a:extLst>
              <a:ext uri="{FF2B5EF4-FFF2-40B4-BE49-F238E27FC236}">
                <a16:creationId xmlns:a16="http://schemas.microsoft.com/office/drawing/2014/main" id="{E6CD2025-3761-89B6-CEE3-BE5E8DDD9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" r="1" b="20254"/>
          <a:stretch>
            <a:fillRect/>
          </a:stretch>
        </p:blipFill>
        <p:spPr>
          <a:xfrm>
            <a:off x="117326" y="1328569"/>
            <a:ext cx="3893484" cy="5158287"/>
          </a:xfrm>
          <a:prstGeom prst="rect">
            <a:avLst/>
          </a:prstGeom>
        </p:spPr>
      </p:pic>
      <p:pic>
        <p:nvPicPr>
          <p:cNvPr id="5" name="Picture 4" descr="A red bottle with a glass lid&#10;&#10;AI-generated content may be incorrect.">
            <a:extLst>
              <a:ext uri="{FF2B5EF4-FFF2-40B4-BE49-F238E27FC236}">
                <a16:creationId xmlns:a16="http://schemas.microsoft.com/office/drawing/2014/main" id="{B2C72108-6349-3D81-B4E5-D77B2C0CB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r="2" b="24748"/>
          <a:stretch>
            <a:fillRect/>
          </a:stretch>
        </p:blipFill>
        <p:spPr>
          <a:xfrm>
            <a:off x="4010809" y="1321536"/>
            <a:ext cx="3893483" cy="515828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E45FFB-BDDD-441E-8A3F-CA05C33E1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2313" y="2092362"/>
            <a:ext cx="0" cy="47726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CE16A-D029-93AF-4456-F7811E2CE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616" y="1328568"/>
            <a:ext cx="3931918" cy="515125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ruby red cut glass pitcher is engraved with “Ella N. Stinson, Omaha Exposition 1898” and detailed floral patterns.</a:t>
            </a:r>
          </a:p>
          <a:p>
            <a:pPr>
              <a:lnSpc>
                <a:spcPct val="11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Popular souvenir glassware at the Exposition.</a:t>
            </a:r>
          </a:p>
          <a:p>
            <a:pPr>
              <a:lnSpc>
                <a:spcPct val="11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Personalized and often given as gifts or keepsakes.</a:t>
            </a:r>
          </a:p>
          <a:p>
            <a:pPr>
              <a:lnSpc>
                <a:spcPct val="11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376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E9F0C-9E93-FEB0-D669-37B75049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832266"/>
            <a:ext cx="10890915" cy="788465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Souvenir Coin </a:t>
            </a:r>
          </a:p>
        </p:txBody>
      </p:sp>
      <p:pic>
        <p:nvPicPr>
          <p:cNvPr id="5" name="Picture 4" descr="A gold coin with a face on it&#10;&#10;AI-generated content may be incorrect.">
            <a:extLst>
              <a:ext uri="{FF2B5EF4-FFF2-40B4-BE49-F238E27FC236}">
                <a16:creationId xmlns:a16="http://schemas.microsoft.com/office/drawing/2014/main" id="{8202D907-6D14-0D40-8CEF-2015B1F3D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r="15091" b="-1"/>
          <a:stretch>
            <a:fillRect/>
          </a:stretch>
        </p:blipFill>
        <p:spPr>
          <a:xfrm>
            <a:off x="768096" y="2092362"/>
            <a:ext cx="3597107" cy="4765632"/>
          </a:xfrm>
          <a:prstGeom prst="rect">
            <a:avLst/>
          </a:prstGeom>
        </p:spPr>
      </p:pic>
      <p:pic>
        <p:nvPicPr>
          <p:cNvPr id="7" name="Picture 6" descr="A gold coin with a picture of a bull and a bull&#10;&#10;AI-generated content may be incorrect.">
            <a:extLst>
              <a:ext uri="{FF2B5EF4-FFF2-40B4-BE49-F238E27FC236}">
                <a16:creationId xmlns:a16="http://schemas.microsoft.com/office/drawing/2014/main" id="{9A454D37-6112-8F10-54B3-0C1BBFE79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r="10961" b="-1"/>
          <a:stretch>
            <a:fillRect/>
          </a:stretch>
        </p:blipFill>
        <p:spPr>
          <a:xfrm>
            <a:off x="4365203" y="2092363"/>
            <a:ext cx="3597106" cy="476563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E45FFB-BDDD-441E-8A3F-CA05C33E1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2313" y="2092362"/>
            <a:ext cx="0" cy="47726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78CE-5FBF-E2CB-760B-81436BAD7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962" y="586292"/>
            <a:ext cx="3964191" cy="618564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Front and back of the gold souvenir coin.</a:t>
            </a:r>
          </a:p>
          <a:p>
            <a:pPr>
              <a:lnSpc>
                <a:spcPct val="11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Obverse: “Trans-Mississippi Exposition Omaha 1898” with the “Most Beautiful Women of the Trans-Mississippi States.”</a:t>
            </a:r>
          </a:p>
          <a:p>
            <a:pPr>
              <a:lnSpc>
                <a:spcPct val="11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Reverse: “1898” with bison and Native American imagery.</a:t>
            </a:r>
          </a:p>
          <a:p>
            <a:pPr>
              <a:lnSpc>
                <a:spcPct val="11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Minted at the Exposition by the U.S. Treasury in the U.S. Government Building </a:t>
            </a:r>
          </a:p>
          <a:p>
            <a:pPr>
              <a:lnSpc>
                <a:spcPct val="110000"/>
              </a:lnSpc>
              <a:buNone/>
            </a:pPr>
            <a:endParaRPr lang="en-US" sz="1100" b="1" dirty="0"/>
          </a:p>
          <a:p>
            <a:pPr>
              <a:lnSpc>
                <a:spcPct val="110000"/>
              </a:lnSpc>
              <a:buNone/>
            </a:pPr>
            <a:endParaRPr lang="en-US" sz="1100" b="1" dirty="0"/>
          </a:p>
          <a:p>
            <a:pPr>
              <a:lnSpc>
                <a:spcPct val="110000"/>
              </a:lnSpc>
              <a:buNone/>
            </a:pPr>
            <a:r>
              <a:rPr lang="en-US" sz="1100" b="1" dirty="0"/>
              <a:t> </a:t>
            </a:r>
            <a:endParaRPr lang="en-US" sz="1100" dirty="0"/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5192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6163E-781F-CCFB-AAE4-CC3180EE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21" y="1371600"/>
            <a:ext cx="6034187" cy="109728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Badges </a:t>
            </a:r>
          </a:p>
        </p:txBody>
      </p:sp>
      <p:pic>
        <p:nvPicPr>
          <p:cNvPr id="5" name="Picture 4" descr="Several different awards on a white surface&#10;&#10;AI-generated content may be incorrect.">
            <a:extLst>
              <a:ext uri="{FF2B5EF4-FFF2-40B4-BE49-F238E27FC236}">
                <a16:creationId xmlns:a16="http://schemas.microsoft.com/office/drawing/2014/main" id="{3B187AF3-D6FF-9F59-CC8C-858221046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6"/>
          <a:stretch>
            <a:fillRect/>
          </a:stretch>
        </p:blipFill>
        <p:spPr>
          <a:xfrm>
            <a:off x="20" y="10"/>
            <a:ext cx="4857871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0905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8631-5753-2DE4-6ECB-37A7AE074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821" y="2633236"/>
            <a:ext cx="6034187" cy="3664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Various badges such as “General Manager,” “Post Mistress,” “Executive,” and “Gateman.”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Identified roles of workers and officials.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Reflect the organization and scale of the event.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0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9F9F0F-FB8C-5565-247C-BDCC156B5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in front of a screen&#10;&#10;AI-generated content may be incorrect.">
            <a:extLst>
              <a:ext uri="{FF2B5EF4-FFF2-40B4-BE49-F238E27FC236}">
                <a16:creationId xmlns:a16="http://schemas.microsoft.com/office/drawing/2014/main" id="{CAA106C7-FD45-01F8-917A-BC3122C6C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1"/>
          <a:stretch>
            <a:fillRect/>
          </a:stretch>
        </p:blipFill>
        <p:spPr>
          <a:xfrm>
            <a:off x="990599" y="994180"/>
            <a:ext cx="10221541" cy="48712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E2764D-E1C7-4C0E-A5A4-12411550A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65398"/>
            <a:ext cx="1022154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50593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345</Words>
  <Application>Microsoft Office PowerPoint</Application>
  <PresentationFormat>Widescreen</PresentationFormat>
  <Paragraphs>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Avenir Next LT Pro</vt:lpstr>
      <vt:lpstr>Grandview Display</vt:lpstr>
      <vt:lpstr>DashVTI</vt:lpstr>
      <vt:lpstr>Leo Baroch and the 1898 Trans-Mississippi Exposition A Journey Through Artifacts and Stories  </vt:lpstr>
      <vt:lpstr>Leo Baroch  Trans-Mississippi Exhibitor</vt:lpstr>
      <vt:lpstr>John Krecek  Trans-Mississippi Collector</vt:lpstr>
      <vt:lpstr>Advertisement Cards </vt:lpstr>
      <vt:lpstr>Worker’s Hat </vt:lpstr>
      <vt:lpstr>Engraved Ruby Pitcher and Glasses </vt:lpstr>
      <vt:lpstr>Souvenir Coin </vt:lpstr>
      <vt:lpstr>Badges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Kristine Gerber</dc:creator>
  <cp:lastModifiedBy>Kristine Gerber</cp:lastModifiedBy>
  <cp:revision>1</cp:revision>
  <dcterms:created xsi:type="dcterms:W3CDTF">2025-06-01T21:12:25Z</dcterms:created>
  <dcterms:modified xsi:type="dcterms:W3CDTF">2025-08-07T19:14:46Z</dcterms:modified>
</cp:coreProperties>
</file>