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300" r:id="rId6"/>
    <p:sldId id="883" r:id="rId7"/>
    <p:sldId id="898" r:id="rId8"/>
    <p:sldId id="895" r:id="rId9"/>
    <p:sldId id="896" r:id="rId10"/>
    <p:sldId id="897" r:id="rId11"/>
    <p:sldId id="889" r:id="rId12"/>
    <p:sldId id="899" r:id="rId13"/>
    <p:sldId id="900" r:id="rId14"/>
    <p:sldId id="2620" r:id="rId15"/>
    <p:sldId id="2621" r:id="rId16"/>
    <p:sldId id="881" r:id="rId17"/>
    <p:sldId id="891" r:id="rId18"/>
    <p:sldId id="2624" r:id="rId19"/>
    <p:sldId id="2622" r:id="rId20"/>
    <p:sldId id="3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5585"/>
    <a:srgbClr val="43682A"/>
    <a:srgbClr val="EEBC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14" autoAdjust="0"/>
    <p:restoredTop sz="94660"/>
  </p:normalViewPr>
  <p:slideViewPr>
    <p:cSldViewPr snapToGrid="0">
      <p:cViewPr varScale="1">
        <p:scale>
          <a:sx n="128" d="100"/>
          <a:sy n="128" d="100"/>
        </p:scale>
        <p:origin x="8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E806E-65B3-42C0-8A84-53D0E5C9D436}" type="datetimeFigureOut">
              <a:rPr lang="en-US" smtClean="0"/>
              <a:t>6/10/21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EDBF5-13A5-438B-8DB6-68BB5E84C4B2}" type="slidenum">
              <a:rPr lang="en-US" smtClean="0"/>
              <a:t>‹#›</a:t>
            </a:fld>
            <a:endParaRPr lang="en-US"/>
          </a:p>
        </p:txBody>
      </p:sp>
    </p:spTree>
    <p:extLst>
      <p:ext uri="{BB962C8B-B14F-4D97-AF65-F5344CB8AC3E}">
        <p14:creationId xmlns:p14="http://schemas.microsoft.com/office/powerpoint/2010/main" val="39036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12B061D-FC8C-AF4D-82E2-350D05682579}"/>
              </a:ext>
            </a:extLst>
          </p:cNvPr>
          <p:cNvSpPr>
            <a:spLocks noGrp="1"/>
          </p:cNvSpPr>
          <p:nvPr>
            <p:ph type="body" idx="1"/>
          </p:nvPr>
        </p:nvSpPr>
        <p:spPr/>
        <p:txBody>
          <a:bodyPr/>
          <a:lstStyle/>
          <a:p>
            <a:r>
              <a:rPr lang="en-US" dirty="0"/>
              <a:t>At a minimum, 2380 students would lose the opportunity to pass one course or more by not taking the Final Exam.  With the minimum grade that has been set, 2380 students would not be harmed.</a:t>
            </a:r>
          </a:p>
          <a:p>
            <a:endParaRPr lang="en-US" dirty="0"/>
          </a:p>
          <a:p>
            <a:r>
              <a:rPr lang="en-US" dirty="0"/>
              <a:t>The potential harm to students with an “A” average is much less severe than the potential harm to 2380 students.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B29-2E41-48D1-AECD-4F08E88AA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0AD56-B845-40CE-8CD4-62A20904D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3DE97E-7EE3-44C6-85C8-B83420628152}"/>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617522B9-4188-4B27-A9B8-C02F112B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072C0-0A46-4AA3-99A8-2CC4FAD2D41F}"/>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86074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A24-7E13-4BE9-9B29-BBA9E123D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C630E-CFCD-443A-B460-6167D8904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D3C27-0CBC-42A1-BFA5-B0AF424997BD}"/>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9D7DF020-44F4-4067-BE3D-485DAF5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6FF9B-BA05-44C7-A2FB-BA3A4E64F1C9}"/>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426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19B65-E1E3-4B10-8DD5-505C4BD24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8F37B-50B2-4774-8F77-E755D3965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8DCA-3169-4E1C-9C87-569943098D0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FCA98B9B-EB46-4957-9248-88F12B843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0A3CA-C35B-409D-9D29-249680F10DD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75859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3B29-2E41-48D1-AECD-4F08E88AA3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F0AD56-B845-40CE-8CD4-62A20904D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3DE97E-7EE3-44C6-85C8-B83420628152}"/>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617522B9-4188-4B27-A9B8-C02F112B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072C0-0A46-4AA3-99A8-2CC4FAD2D41F}"/>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246855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481C-876E-4043-91BC-745877C72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6E83A-7CF0-4B0C-9EF5-393390343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18D4B-FF3D-4881-ABD5-248DE0EAE783}"/>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FB3375E6-7DDE-4B35-B600-E1DCF2D38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8BA7-C3E3-4141-87BD-8042133D3EBD}"/>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31024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862-2116-4134-9B3C-4EED3F554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373D-6FD0-49BC-A4D7-C97FD2254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8DAEB-9E26-498B-AC3B-772E1D5A23C1}"/>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6B6409EB-BB76-4417-B6BE-051B03498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EE0F6-BB4F-4B20-A9CB-C4F7BB251D7C}"/>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77854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29AC-672B-410E-B3AE-3E1798698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71DCB-D6A9-4858-883B-4530C2CE1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DA09-AAFD-4703-BD2B-63A51A8BE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977EA-6067-4C90-BB5D-0DC30ED001A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61A12769-1D78-45A0-AF84-835C8879E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BF69-1E22-4838-AFCD-7F4129C20E48}"/>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3810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E80E-305F-4AFA-AB0D-50EBBC783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582D4-96F9-4313-BF18-26AA3368E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3023A-9E26-41F4-88AB-3D5A76EB1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9B434-367C-4097-8C96-8DB751FD4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FD50D-C167-48F8-9B28-7A2C59A4A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349A7-8068-4E4B-83B9-33A9D7067F69}"/>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8" name="Footer Placeholder 7">
            <a:extLst>
              <a:ext uri="{FF2B5EF4-FFF2-40B4-BE49-F238E27FC236}">
                <a16:creationId xmlns:a16="http://schemas.microsoft.com/office/drawing/2014/main" id="{4612641B-A46A-434B-B4B9-632129A1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DEF05-02A4-457B-9E3D-821A8CA3A30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519466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34E-F5B1-4FAD-AC32-E8AA8E095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998B2-506C-4A99-B1AA-4519FD7728D1}"/>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4" name="Footer Placeholder 3">
            <a:extLst>
              <a:ext uri="{FF2B5EF4-FFF2-40B4-BE49-F238E27FC236}">
                <a16:creationId xmlns:a16="http://schemas.microsoft.com/office/drawing/2014/main" id="{59088530-8A31-4877-9A2A-9B7D0AF42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5C43A-367D-4008-977D-6A16B6C3B8F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952963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6F2EF-3BA8-4C9D-A402-A425371525CA}"/>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3" name="Footer Placeholder 2">
            <a:extLst>
              <a:ext uri="{FF2B5EF4-FFF2-40B4-BE49-F238E27FC236}">
                <a16:creationId xmlns:a16="http://schemas.microsoft.com/office/drawing/2014/main" id="{7F7F8ABC-AA69-44D6-90A2-1A42DF725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4EAAE-1864-48EC-884B-393E8D85DB22}"/>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49452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49CF-E8CE-4D9D-939A-A21CE3E20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EBD80C-C42B-4616-92B5-3AB1D846E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FB32D-F807-4E55-957C-2B359EF9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05467-47B0-4223-A99F-B6E1E5907354}"/>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B2B01A9E-04BC-41AD-869E-F5EBAE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22F4E-39D6-434C-AEF0-F8AE7B180D7A}"/>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295576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481C-876E-4043-91BC-745877C72D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6E83A-7CF0-4B0C-9EF5-3933903438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18D4B-FF3D-4881-ABD5-248DE0EAE783}"/>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FB3375E6-7DDE-4B35-B600-E1DCF2D38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78BA7-C3E3-4141-87BD-8042133D3EBD}"/>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4077711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F79E-F12A-45CC-A6B6-593588117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61C34C-4C5B-4ED0-B96F-0CCA385F9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236AB-B09D-4CDA-A4EC-1D74D338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824B3-D616-4A68-8CB1-F095AB6F811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6739F4ED-143F-4F56-8B8A-B6664E32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D839F-5A37-4DE2-89DE-FBC8958E4A17}"/>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451866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F8A24-7E13-4BE9-9B29-BBA9E123D2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C630E-CFCD-443A-B460-6167D8904E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D3C27-0CBC-42A1-BFA5-B0AF424997BD}"/>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9D7DF020-44F4-4067-BE3D-485DAF5D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6FF9B-BA05-44C7-A2FB-BA3A4E64F1C9}"/>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06321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B19B65-E1E3-4B10-8DD5-505C4BD248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8F37B-50B2-4774-8F77-E755D39655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B8DCA-3169-4E1C-9C87-569943098D0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FCA98B9B-EB46-4957-9248-88F12B843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0A3CA-C35B-409D-9D29-249680F10DD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98031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862-2116-4134-9B3C-4EED3F5544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373D-6FD0-49BC-A4D7-C97FD2254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68DAEB-9E26-498B-AC3B-772E1D5A23C1}"/>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6B6409EB-BB76-4417-B6BE-051B03498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EE0F6-BB4F-4B20-A9CB-C4F7BB251D7C}"/>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696961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29AC-672B-410E-B3AE-3E1798698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71DCB-D6A9-4858-883B-4530C2CE1A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5DA09-AAFD-4703-BD2B-63A51A8BE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6977EA-6067-4C90-BB5D-0DC30ED001A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61A12769-1D78-45A0-AF84-835C8879E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BF69-1E22-4838-AFCD-7F4129C20E48}"/>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360150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E80E-305F-4AFA-AB0D-50EBBC783F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582D4-96F9-4313-BF18-26AA3368E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3023A-9E26-41F4-88AB-3D5A76EB16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9B434-367C-4097-8C96-8DB751FD49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8FD50D-C167-48F8-9B28-7A2C59A4A2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349A7-8068-4E4B-83B9-33A9D7067F69}"/>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8" name="Footer Placeholder 7">
            <a:extLst>
              <a:ext uri="{FF2B5EF4-FFF2-40B4-BE49-F238E27FC236}">
                <a16:creationId xmlns:a16="http://schemas.microsoft.com/office/drawing/2014/main" id="{4612641B-A46A-434B-B4B9-632129A1F6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1DEF05-02A4-457B-9E3D-821A8CA3A30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1906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34E-F5B1-4FAD-AC32-E8AA8E095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998B2-506C-4A99-B1AA-4519FD7728D1}"/>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4" name="Footer Placeholder 3">
            <a:extLst>
              <a:ext uri="{FF2B5EF4-FFF2-40B4-BE49-F238E27FC236}">
                <a16:creationId xmlns:a16="http://schemas.microsoft.com/office/drawing/2014/main" id="{59088530-8A31-4877-9A2A-9B7D0AF42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E5C43A-367D-4008-977D-6A16B6C3B8F4}"/>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9264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6F2EF-3BA8-4C9D-A402-A425371525CA}"/>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3" name="Footer Placeholder 2">
            <a:extLst>
              <a:ext uri="{FF2B5EF4-FFF2-40B4-BE49-F238E27FC236}">
                <a16:creationId xmlns:a16="http://schemas.microsoft.com/office/drawing/2014/main" id="{7F7F8ABC-AA69-44D6-90A2-1A42DF7258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34EAAE-1864-48EC-884B-393E8D85DB22}"/>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8146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49CF-E8CE-4D9D-939A-A21CE3E20E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EBD80C-C42B-4616-92B5-3AB1D846E8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FB32D-F807-4E55-957C-2B359EF91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805467-47B0-4223-A99F-B6E1E5907354}"/>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B2B01A9E-04BC-41AD-869E-F5EBAE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22F4E-39D6-434C-AEF0-F8AE7B180D7A}"/>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027540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F79E-F12A-45CC-A6B6-593588117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61C34C-4C5B-4ED0-B96F-0CCA385F9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236AB-B09D-4CDA-A4EC-1D74D3383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E824B3-D616-4A68-8CB1-F095AB6F811C}"/>
              </a:ext>
            </a:extLst>
          </p:cNvPr>
          <p:cNvSpPr>
            <a:spLocks noGrp="1"/>
          </p:cNvSpPr>
          <p:nvPr>
            <p:ph type="dt" sz="half" idx="10"/>
          </p:nvPr>
        </p:nvSpPr>
        <p:spPr/>
        <p:txBody>
          <a:bodyPr/>
          <a:lstStyle/>
          <a:p>
            <a:fld id="{7975A250-076C-4107-9309-52036C99FDE3}" type="datetimeFigureOut">
              <a:rPr lang="en-US" smtClean="0"/>
              <a:t>6/10/21</a:t>
            </a:fld>
            <a:endParaRPr lang="en-US"/>
          </a:p>
        </p:txBody>
      </p:sp>
      <p:sp>
        <p:nvSpPr>
          <p:cNvPr id="6" name="Footer Placeholder 5">
            <a:extLst>
              <a:ext uri="{FF2B5EF4-FFF2-40B4-BE49-F238E27FC236}">
                <a16:creationId xmlns:a16="http://schemas.microsoft.com/office/drawing/2014/main" id="{6739F4ED-143F-4F56-8B8A-B6664E323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D839F-5A37-4DE2-89DE-FBC8958E4A17}"/>
              </a:ext>
            </a:extLst>
          </p:cNvPr>
          <p:cNvSpPr>
            <a:spLocks noGrp="1"/>
          </p:cNvSpPr>
          <p:nvPr>
            <p:ph type="sldNum" sz="quarter" idx="12"/>
          </p:nvPr>
        </p:nvSpPr>
        <p:spPr/>
        <p:txBody>
          <a:bodyPr/>
          <a:lstStyle/>
          <a:p>
            <a:fld id="{A42DF244-089C-4063-BAB4-0E11C1859938}" type="slidenum">
              <a:rPr lang="en-US" smtClean="0"/>
              <a:t>‹#›</a:t>
            </a:fld>
            <a:endParaRPr lang="en-US"/>
          </a:p>
        </p:txBody>
      </p:sp>
    </p:spTree>
    <p:extLst>
      <p:ext uri="{BB962C8B-B14F-4D97-AF65-F5344CB8AC3E}">
        <p14:creationId xmlns:p14="http://schemas.microsoft.com/office/powerpoint/2010/main" val="228090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FBD7-B6B4-46B7-9E88-693E33546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7E501-BCC5-4BFC-AE9F-E7469483F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44D5-FC14-4C7D-ADD2-B5D9CDDBD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07DD58F4-D63B-4DAF-9AA2-F1934CF96A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80C81-F912-482C-8C05-F0C4F2F3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F244-089C-4063-BAB4-0E11C1859938}" type="slidenum">
              <a:rPr lang="en-US" smtClean="0"/>
              <a:t>‹#›</a:t>
            </a:fld>
            <a:endParaRPr lang="en-US"/>
          </a:p>
        </p:txBody>
      </p:sp>
    </p:spTree>
    <p:extLst>
      <p:ext uri="{BB962C8B-B14F-4D97-AF65-F5344CB8AC3E}">
        <p14:creationId xmlns:p14="http://schemas.microsoft.com/office/powerpoint/2010/main" val="317052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6558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FBD7-B6B4-46B7-9E88-693E33546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7E501-BCC5-4BFC-AE9F-E7469483F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544D5-FC14-4C7D-ADD2-B5D9CDDBD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5A250-076C-4107-9309-52036C99FDE3}" type="datetimeFigureOut">
              <a:rPr lang="en-US" smtClean="0"/>
              <a:t>6/10/21</a:t>
            </a:fld>
            <a:endParaRPr lang="en-US"/>
          </a:p>
        </p:txBody>
      </p:sp>
      <p:sp>
        <p:nvSpPr>
          <p:cNvPr id="5" name="Footer Placeholder 4">
            <a:extLst>
              <a:ext uri="{FF2B5EF4-FFF2-40B4-BE49-F238E27FC236}">
                <a16:creationId xmlns:a16="http://schemas.microsoft.com/office/drawing/2014/main" id="{07DD58F4-D63B-4DAF-9AA2-F1934CF96A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80C81-F912-482C-8C05-F0C4F2F3E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DF244-089C-4063-BAB4-0E11C1859938}" type="slidenum">
              <a:rPr lang="en-US" smtClean="0"/>
              <a:t>‹#›</a:t>
            </a:fld>
            <a:endParaRPr lang="en-US"/>
          </a:p>
        </p:txBody>
      </p:sp>
    </p:spTree>
    <p:extLst>
      <p:ext uri="{BB962C8B-B14F-4D97-AF65-F5344CB8AC3E}">
        <p14:creationId xmlns:p14="http://schemas.microsoft.com/office/powerpoint/2010/main" val="3364486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558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E08771-C9E8-48C6-988E-540713A4A4AF}"/>
              </a:ext>
            </a:extLst>
          </p:cNvPr>
          <p:cNvSpPr txBox="1"/>
          <p:nvPr/>
        </p:nvSpPr>
        <p:spPr>
          <a:xfrm>
            <a:off x="111760" y="5760719"/>
            <a:ext cx="12192000" cy="923330"/>
          </a:xfrm>
          <a:prstGeom prst="rect">
            <a:avLst/>
          </a:prstGeom>
          <a:noFill/>
        </p:spPr>
        <p:txBody>
          <a:bodyPr wrap="square" rtlCol="0">
            <a:spAutoFit/>
          </a:bodyPr>
          <a:lstStyle/>
          <a:p>
            <a:pPr algn="ctr"/>
            <a:r>
              <a:rPr lang="en-US" sz="5400" b="1" dirty="0">
                <a:solidFill>
                  <a:schemeClr val="bg1"/>
                </a:solidFill>
                <a:latin typeface="Tw Cen MT" panose="020B0602020104020603" pitchFamily="34" charset="0"/>
              </a:rPr>
              <a:t>June 2021</a:t>
            </a:r>
          </a:p>
        </p:txBody>
      </p:sp>
      <p:sp>
        <p:nvSpPr>
          <p:cNvPr id="4" name="TextBox 3">
            <a:extLst>
              <a:ext uri="{FF2B5EF4-FFF2-40B4-BE49-F238E27FC236}">
                <a16:creationId xmlns:a16="http://schemas.microsoft.com/office/drawing/2014/main" id="{7F38F132-5022-4261-A3ED-BF146BBF1904}"/>
              </a:ext>
            </a:extLst>
          </p:cNvPr>
          <p:cNvSpPr txBox="1"/>
          <p:nvPr/>
        </p:nvSpPr>
        <p:spPr>
          <a:xfrm>
            <a:off x="0" y="4831822"/>
            <a:ext cx="12192000" cy="1200329"/>
          </a:xfrm>
          <a:prstGeom prst="rect">
            <a:avLst/>
          </a:prstGeom>
          <a:noFill/>
        </p:spPr>
        <p:txBody>
          <a:bodyPr wrap="square" rtlCol="0">
            <a:spAutoFit/>
          </a:bodyPr>
          <a:lstStyle/>
          <a:p>
            <a:pPr algn="ctr"/>
            <a:r>
              <a:rPr lang="en-US" sz="7200" dirty="0">
                <a:solidFill>
                  <a:schemeClr val="bg1"/>
                </a:solidFill>
                <a:latin typeface="Tw Cen MT Condensed Extra Bold" panose="020B0803020202020204" pitchFamily="34" charset="0"/>
              </a:rPr>
              <a:t>ANNOUNCEMENTS</a:t>
            </a:r>
          </a:p>
        </p:txBody>
      </p:sp>
      <p:pic>
        <p:nvPicPr>
          <p:cNvPr id="5" name="Picture 4" descr="Logo, company name&#10;&#10;Description automatically generated">
            <a:extLst>
              <a:ext uri="{FF2B5EF4-FFF2-40B4-BE49-F238E27FC236}">
                <a16:creationId xmlns:a16="http://schemas.microsoft.com/office/drawing/2014/main" id="{2B6988E8-9226-4ED3-88CF-4853853C2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255" y="395987"/>
            <a:ext cx="6261010" cy="4900284"/>
          </a:xfrm>
          <a:prstGeom prst="rect">
            <a:avLst/>
          </a:prstGeom>
        </p:spPr>
      </p:pic>
    </p:spTree>
    <p:extLst>
      <p:ext uri="{BB962C8B-B14F-4D97-AF65-F5344CB8AC3E}">
        <p14:creationId xmlns:p14="http://schemas.microsoft.com/office/powerpoint/2010/main" val="34253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138093-C2C0-7C41-AF19-3DEAE14E1507}"/>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kern="1200" dirty="0">
                <a:solidFill>
                  <a:srgbClr val="FFFFFF"/>
                </a:solidFill>
                <a:latin typeface="+mj-lt"/>
                <a:ea typeface="+mj-ea"/>
                <a:cs typeface="+mj-cs"/>
              </a:rPr>
              <a:t>Importance of High School Final Exams</a:t>
            </a:r>
          </a:p>
        </p:txBody>
      </p:sp>
      <p:sp>
        <p:nvSpPr>
          <p:cNvPr id="4" name="TextBox 3">
            <a:extLst>
              <a:ext uri="{FF2B5EF4-FFF2-40B4-BE49-F238E27FC236}">
                <a16:creationId xmlns:a16="http://schemas.microsoft.com/office/drawing/2014/main" id="{ED4245CD-E95C-A040-9E5B-64B0D13B1851}"/>
              </a:ext>
            </a:extLst>
          </p:cNvPr>
          <p:cNvSpPr txBox="1"/>
          <p:nvPr/>
        </p:nvSpPr>
        <p:spPr>
          <a:xfrm>
            <a:off x="4037826" y="128954"/>
            <a:ext cx="7978327" cy="6471138"/>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SY 2019-2020 Final Exams were canceled as a result of the acute severity of the pandemic</a:t>
            </a:r>
          </a:p>
          <a:p>
            <a:pPr marL="285750" indent="-228600">
              <a:lnSpc>
                <a:spcPct val="90000"/>
              </a:lnSpc>
              <a:spcAft>
                <a:spcPts val="600"/>
              </a:spcAft>
              <a:buFont typeface="Arial" panose="020B0604020202020204" pitchFamily="34" charset="0"/>
              <a:buChar char="•"/>
            </a:pPr>
            <a:r>
              <a:rPr lang="en-US" dirty="0"/>
              <a:t>SY 2020-2021 District organized itself around the goal of returning to normalcy</a:t>
            </a:r>
          </a:p>
          <a:p>
            <a:pPr marL="742950" lvl="1" indent="-228600">
              <a:lnSpc>
                <a:spcPct val="90000"/>
              </a:lnSpc>
              <a:spcAft>
                <a:spcPts val="600"/>
              </a:spcAft>
              <a:buFont typeface="Arial" panose="020B0604020202020204" pitchFamily="34" charset="0"/>
              <a:buChar char="•"/>
            </a:pPr>
            <a:r>
              <a:rPr lang="en-US" dirty="0"/>
              <a:t>Teachers and School Administrators notified students in September and throughout the school year that Final Exams would be administered</a:t>
            </a:r>
          </a:p>
          <a:p>
            <a:pPr marL="742950" lvl="1" indent="-228600">
              <a:lnSpc>
                <a:spcPct val="90000"/>
              </a:lnSpc>
              <a:spcAft>
                <a:spcPts val="600"/>
              </a:spcAft>
              <a:buFont typeface="Arial" panose="020B0604020202020204" pitchFamily="34" charset="0"/>
              <a:buChar char="•"/>
            </a:pPr>
            <a:r>
              <a:rPr lang="en-US" dirty="0"/>
              <a:t>Final Exams and other high school activities, such as Prom, Graduation, etc., are part of returning to normalcy</a:t>
            </a:r>
          </a:p>
          <a:p>
            <a:pPr marL="742950" lvl="1" indent="-228600">
              <a:lnSpc>
                <a:spcPct val="90000"/>
              </a:lnSpc>
              <a:spcAft>
                <a:spcPts val="600"/>
              </a:spcAft>
              <a:buFont typeface="Arial" panose="020B0604020202020204" pitchFamily="34" charset="0"/>
              <a:buChar char="•"/>
            </a:pPr>
            <a:r>
              <a:rPr lang="en-US" dirty="0"/>
              <a:t>To address the extraordinary circumstances caused by the pandemic, we have set a minimum grade for Final Exams for this school year, in order to avoid harming a student’s opportunity to pass a course</a:t>
            </a:r>
          </a:p>
          <a:p>
            <a:pPr marL="285750" indent="-228600">
              <a:lnSpc>
                <a:spcPct val="90000"/>
              </a:lnSpc>
              <a:spcAft>
                <a:spcPts val="600"/>
              </a:spcAft>
              <a:buFont typeface="Arial" panose="020B0604020202020204" pitchFamily="34" charset="0"/>
              <a:buChar char="•"/>
            </a:pPr>
            <a:r>
              <a:rPr lang="en-US" dirty="0"/>
              <a:t>Final exams address knowledge and skills that may not have been mastered when benchmarks, unit tests and other assessments were administered, may be mastered by the end of the school year</a:t>
            </a:r>
          </a:p>
          <a:p>
            <a:pPr marL="285750" indent="-228600">
              <a:lnSpc>
                <a:spcPct val="90000"/>
              </a:lnSpc>
              <a:spcAft>
                <a:spcPts val="600"/>
              </a:spcAft>
              <a:buFont typeface="Arial" panose="020B0604020202020204" pitchFamily="34" charset="0"/>
              <a:buChar char="•"/>
            </a:pPr>
            <a:r>
              <a:rPr lang="en-US" dirty="0"/>
              <a:t>Final exams provide students an opportunity to bring up 20% of their final grade for the school year</a:t>
            </a:r>
          </a:p>
          <a:p>
            <a:pPr marL="285750" indent="-228600">
              <a:lnSpc>
                <a:spcPct val="90000"/>
              </a:lnSpc>
              <a:spcAft>
                <a:spcPts val="600"/>
              </a:spcAft>
              <a:buFont typeface="Arial" panose="020B0604020202020204" pitchFamily="34" charset="0"/>
              <a:buChar char="•"/>
            </a:pPr>
            <a:r>
              <a:rPr lang="en-US" dirty="0"/>
              <a:t>Final exams provide an additional component of a course final grade to give new entrant students the opportunity to gain course credit </a:t>
            </a:r>
          </a:p>
          <a:p>
            <a:pPr marL="285750" indent="-228600">
              <a:lnSpc>
                <a:spcPct val="90000"/>
              </a:lnSpc>
              <a:spcAft>
                <a:spcPts val="600"/>
              </a:spcAft>
              <a:buFont typeface="Arial" panose="020B0604020202020204" pitchFamily="34" charset="0"/>
              <a:buChar char="•"/>
            </a:pPr>
            <a:r>
              <a:rPr lang="en-US" dirty="0"/>
              <a:t>Final exams provide educators and students in grades 9-11 with instructional and curricular feedback for the following school year</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92763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a:extLst>
              <a:ext uri="{FF2B5EF4-FFF2-40B4-BE49-F238E27FC236}">
                <a16:creationId xmlns:a16="http://schemas.microsoft.com/office/drawing/2014/main" id="{21D1C36A-3E93-4244-AFA8-0B6841ECA034}"/>
              </a:ext>
            </a:extLst>
          </p:cNvPr>
          <p:cNvSpPr>
            <a:spLocks noChangeArrowheads="1"/>
          </p:cNvSpPr>
          <p:nvPr/>
        </p:nvSpPr>
        <p:spPr bwMode="auto">
          <a:xfrm>
            <a:off x="326822" y="1105707"/>
            <a:ext cx="12207253"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M. Exam Exemption Policy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Seniors qualify for exemption from final exams in any class in which they meet the following criteria: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1. Advanced Placement: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Maintain a B or above and maintain an average of B or above in all other courses; Take the AP exam for that course;</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major cheating violations or plagiarism;</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more than four (4) unexcused absences by April 30th (excluding school related activities and religious holidays);</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more than five (5) </a:t>
            </a:r>
            <a:r>
              <a:rPr kumimoji="0" lang="en-US" altLang="en-US" b="0" i="0" u="none" strike="noStrike" cap="none" normalizeH="0" baseline="0" dirty="0" err="1">
                <a:ln>
                  <a:noFill/>
                </a:ln>
                <a:solidFill>
                  <a:schemeClr val="tx1"/>
                </a:solidFill>
                <a:effectLst/>
                <a:latin typeface="TimesNewRomanPSMT"/>
              </a:rPr>
              <a:t>tardies</a:t>
            </a:r>
            <a:r>
              <a:rPr kumimoji="0" lang="en-US" altLang="en-US" b="0" i="0" u="none" strike="noStrike" cap="none" normalizeH="0" baseline="0" dirty="0">
                <a:ln>
                  <a:noFill/>
                </a:ln>
                <a:solidFill>
                  <a:schemeClr val="tx1"/>
                </a:solidFill>
                <a:effectLst/>
                <a:latin typeface="TimesNewRomanPSMT"/>
              </a:rPr>
              <a:t> in that AP class;</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No major infractions resulting in ISS, GRIP, or out-of-school suspension;</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Must have no outstanding fines, fees, or debts for school property or other services;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NewRomanPS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NewRomanPSMT"/>
              </a:rPr>
              <a:t>2. General Courses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Maintain a B+ or above in identified course and maintain an average of B- or above in all other courses;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major cheating violations or plagiarism;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more than four (4) unexcused absences by April 30th (excluding school- related activities and religious holidays;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Shall have no more than five (5) </a:t>
            </a:r>
            <a:r>
              <a:rPr kumimoji="0" lang="en-US" altLang="en-US" b="0" i="0" u="none" strike="noStrike" cap="none" normalizeH="0" baseline="0" dirty="0" err="1">
                <a:ln>
                  <a:noFill/>
                </a:ln>
                <a:solidFill>
                  <a:schemeClr val="tx1"/>
                </a:solidFill>
                <a:effectLst/>
                <a:latin typeface="TimesNewRomanPSMT"/>
              </a:rPr>
              <a:t>tardies</a:t>
            </a:r>
            <a:r>
              <a:rPr kumimoji="0" lang="en-US" altLang="en-US" b="0" i="0" u="none" strike="noStrike" cap="none" normalizeH="0" baseline="0" dirty="0">
                <a:ln>
                  <a:noFill/>
                </a:ln>
                <a:solidFill>
                  <a:schemeClr val="tx1"/>
                </a:solidFill>
                <a:effectLst/>
                <a:latin typeface="TimesNewRomanPSMT"/>
              </a:rPr>
              <a:t> in that class; </a:t>
            </a:r>
            <a:endParaRPr kumimoji="0" lang="en-US" altLang="en-US" b="0" i="0" u="none" strike="noStrike" cap="none" normalizeH="0" baseline="0" dirty="0">
              <a:ln>
                <a:noFill/>
              </a:ln>
              <a:solidFill>
                <a:schemeClr val="tx1"/>
              </a:solidFill>
              <a:effectLst/>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No major infractions resulting in ISS, GRIP, or out-of-school suspension; </a:t>
            </a:r>
          </a:p>
          <a:p>
            <a:pPr marL="228600" marR="0" lvl="0" indent="-228600" algn="l" defTabSz="914400" rtl="0" eaLnBrk="0" fontAlgn="base" latinLnBrk="0" hangingPunct="0">
              <a:lnSpc>
                <a:spcPct val="100000"/>
              </a:lnSpc>
              <a:spcBef>
                <a:spcPct val="0"/>
              </a:spcBef>
              <a:spcAft>
                <a:spcPct val="0"/>
              </a:spcAft>
              <a:buClrTx/>
              <a:buSzTx/>
              <a:buFont typeface="+mj-lt"/>
              <a:buAutoNum type="alphaLcPeriod"/>
              <a:tabLst/>
            </a:pPr>
            <a:r>
              <a:rPr kumimoji="0" lang="en-US" altLang="en-US" b="0" i="0" u="none" strike="noStrike" cap="none" normalizeH="0" baseline="0" dirty="0">
                <a:ln>
                  <a:noFill/>
                </a:ln>
                <a:solidFill>
                  <a:schemeClr val="tx1"/>
                </a:solidFill>
                <a:effectLst/>
                <a:latin typeface="TimesNewRomanPSMT"/>
              </a:rPr>
              <a:t>Must have no outstanding fines, fees, or debts for school property or other services.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6" name="Picture 12" descr="page145image4002814752">
            <a:extLst>
              <a:ext uri="{FF2B5EF4-FFF2-40B4-BE49-F238E27FC236}">
                <a16:creationId xmlns:a16="http://schemas.microsoft.com/office/drawing/2014/main" id="{0D9676EF-4243-684C-818C-9A1E52F5C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922" y="4886739"/>
            <a:ext cx="8128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45image4002815040">
            <a:extLst>
              <a:ext uri="{FF2B5EF4-FFF2-40B4-BE49-F238E27FC236}">
                <a16:creationId xmlns:a16="http://schemas.microsoft.com/office/drawing/2014/main" id="{DB338087-92FC-3247-8A7D-D298CC9D7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922" y="4886739"/>
            <a:ext cx="7493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45image4002815328">
            <a:extLst>
              <a:ext uri="{FF2B5EF4-FFF2-40B4-BE49-F238E27FC236}">
                <a16:creationId xmlns:a16="http://schemas.microsoft.com/office/drawing/2014/main" id="{284F48E1-8A91-394A-88A0-FDCCDF2C9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422" y="4886739"/>
            <a:ext cx="558800" cy="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45image4002815616">
            <a:extLst>
              <a:ext uri="{FF2B5EF4-FFF2-40B4-BE49-F238E27FC236}">
                <a16:creationId xmlns:a16="http://schemas.microsoft.com/office/drawing/2014/main" id="{FAB0B89C-DCFC-6E4D-B0BD-E6DAB76865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422" y="4886739"/>
            <a:ext cx="927100" cy="12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B51AA9-80B7-7D4D-B693-BEF1636D8B7E}"/>
              </a:ext>
            </a:extLst>
          </p:cNvPr>
          <p:cNvSpPr txBox="1"/>
          <p:nvPr/>
        </p:nvSpPr>
        <p:spPr>
          <a:xfrm>
            <a:off x="1062318" y="416859"/>
            <a:ext cx="5862917" cy="646331"/>
          </a:xfrm>
          <a:prstGeom prst="rect">
            <a:avLst/>
          </a:prstGeom>
          <a:noFill/>
        </p:spPr>
        <p:txBody>
          <a:bodyPr wrap="square" rtlCol="0">
            <a:spAutoFit/>
          </a:bodyPr>
          <a:lstStyle/>
          <a:p>
            <a:r>
              <a:rPr lang="en-US" b="1" dirty="0"/>
              <a:t>FILE CODE: 6147.1 </a:t>
            </a:r>
            <a:endParaRPr lang="en-US" dirty="0"/>
          </a:p>
          <a:p>
            <a:r>
              <a:rPr lang="en-US" b="1" dirty="0"/>
              <a:t>EVALUATION OF INDIVIDUAL STUDENT PERFORMANCE </a:t>
            </a:r>
          </a:p>
        </p:txBody>
      </p:sp>
    </p:spTree>
    <p:extLst>
      <p:ext uri="{BB962C8B-B14F-4D97-AF65-F5344CB8AC3E}">
        <p14:creationId xmlns:p14="http://schemas.microsoft.com/office/powerpoint/2010/main" val="167828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EA7CD9-E429-465D-B066-61E584C89FD5}"/>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65585"/>
                </a:solidFill>
                <a:effectLst/>
                <a:uLnTx/>
                <a:uFillTx/>
                <a:latin typeface="Tw Cen MT" panose="020B0602020104020603" pitchFamily="34" charset="0"/>
                <a:ea typeface="+mn-ea"/>
                <a:cs typeface="+mn-cs"/>
              </a:rPr>
              <a:t>Executive Order 230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365585"/>
                </a:solidFill>
                <a:latin typeface="Tw Cen MT" panose="020B0602020104020603" pitchFamily="34" charset="0"/>
              </a:rPr>
              <a:t>Indoor Gatherings</a:t>
            </a:r>
            <a:endParaRPr kumimoji="0" lang="en-US" sz="5400" b="1" i="0" u="none" strike="noStrike" kern="1200" cap="none" spc="0" normalizeH="0" baseline="0" noProof="0" dirty="0">
              <a:ln>
                <a:noFill/>
              </a:ln>
              <a:solidFill>
                <a:srgbClr val="365585"/>
              </a:solidFill>
              <a:effectLst/>
              <a:uLnTx/>
              <a:uFillTx/>
              <a:latin typeface="Tw Cen MT" panose="020B0602020104020603" pitchFamily="34" charset="0"/>
              <a:ea typeface="+mn-ea"/>
              <a:cs typeface="+mn-cs"/>
            </a:endParaRPr>
          </a:p>
        </p:txBody>
      </p:sp>
      <p:sp>
        <p:nvSpPr>
          <p:cNvPr id="2" name="TextBox 1">
            <a:extLst>
              <a:ext uri="{FF2B5EF4-FFF2-40B4-BE49-F238E27FC236}">
                <a16:creationId xmlns:a16="http://schemas.microsoft.com/office/drawing/2014/main" id="{E2E4981A-8BCA-4051-8558-1A7F2B1EFA58}"/>
              </a:ext>
            </a:extLst>
          </p:cNvPr>
          <p:cNvSpPr txBox="1"/>
          <p:nvPr/>
        </p:nvSpPr>
        <p:spPr>
          <a:xfrm>
            <a:off x="591670" y="2039224"/>
            <a:ext cx="11008659" cy="4770537"/>
          </a:xfrm>
          <a:prstGeom prst="rect">
            <a:avLst/>
          </a:prstGeom>
          <a:noFill/>
        </p:spPr>
        <p:txBody>
          <a:bodyPr wrap="square" rtlCol="0">
            <a:spAutoFit/>
          </a:bodyPr>
          <a:lstStyle/>
          <a:p>
            <a:r>
              <a:rPr lang="en-US" sz="2000" dirty="0"/>
              <a:t>In a press conference on Monday, June 4</a:t>
            </a:r>
            <a:r>
              <a:rPr lang="en-US" sz="2000" baseline="30000" dirty="0"/>
              <a:t>th</a:t>
            </a:r>
            <a:r>
              <a:rPr lang="en-US" sz="2000" dirty="0"/>
              <a:t>, Governor Murphy spoke about indoor gatherings and noted in his presentation:</a:t>
            </a:r>
          </a:p>
          <a:p>
            <a:endParaRPr lang="en-US" sz="2000" dirty="0"/>
          </a:p>
          <a:p>
            <a:r>
              <a:rPr lang="en-US" sz="2000" dirty="0"/>
              <a:t>“Removing the general indoor gathering limit, which is currently at 50 people. Removing the indoor gathering limit for political gatherings, weddings, funerals, memorial services, performances, and other catered and commercial events, which is currently at 250 people and;</a:t>
            </a:r>
          </a:p>
          <a:p>
            <a:r>
              <a:rPr lang="en-US" sz="2000" dirty="0"/>
              <a:t>Removing 30 percent capacity limitation for indoor large venues with a fixed-seating capacity over 1,000.</a:t>
            </a:r>
          </a:p>
          <a:p>
            <a:endParaRPr lang="en-US" sz="2000" dirty="0"/>
          </a:p>
          <a:p>
            <a:r>
              <a:rPr lang="en-US" sz="2000" dirty="0"/>
              <a:t>In consultation with Dr. Guillermo Munoz and City of Elizabeth Health Officer, it has been determined that district schools can hold eighth grade promotion and graduation ceremonies indoors without issues pertaining to capacity.</a:t>
            </a:r>
          </a:p>
          <a:p>
            <a:endParaRPr lang="en-US" sz="2000" dirty="0"/>
          </a:p>
          <a:p>
            <a:r>
              <a:rPr lang="en-US" sz="2000" dirty="0"/>
              <a:t>The district has determined that capacity for any of the ceremonies, given the guidelines of two adults per student, will fall well below the capacity of any of the respective designated venues.</a:t>
            </a:r>
          </a:p>
          <a:p>
            <a:endParaRPr lang="en-US" sz="2400" dirty="0"/>
          </a:p>
        </p:txBody>
      </p:sp>
    </p:spTree>
    <p:extLst>
      <p:ext uri="{BB962C8B-B14F-4D97-AF65-F5344CB8AC3E}">
        <p14:creationId xmlns:p14="http://schemas.microsoft.com/office/powerpoint/2010/main" val="3926965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EA7CD9-E429-465D-B066-61E584C89FD5}"/>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365585"/>
                </a:solidFill>
                <a:effectLst/>
                <a:uLnTx/>
                <a:uFillTx/>
                <a:latin typeface="Tw Cen MT" panose="020B0602020104020603" pitchFamily="34" charset="0"/>
                <a:ea typeface="+mn-ea"/>
                <a:cs typeface="+mn-cs"/>
              </a:rPr>
              <a:t>Executive Order 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365585"/>
                </a:solidFill>
                <a:latin typeface="Tw Cen MT" panose="020B0602020104020603" pitchFamily="34" charset="0"/>
              </a:rPr>
              <a:t>Use of Face Coverings</a:t>
            </a:r>
            <a:endParaRPr kumimoji="0" lang="en-US" sz="5400" b="1" i="0" u="none" strike="noStrike" kern="1200" cap="none" spc="0" normalizeH="0" baseline="0" noProof="0" dirty="0">
              <a:ln>
                <a:noFill/>
              </a:ln>
              <a:solidFill>
                <a:srgbClr val="365585"/>
              </a:solidFill>
              <a:effectLst/>
              <a:uLnTx/>
              <a:uFillTx/>
              <a:latin typeface="Tw Cen MT" panose="020B0602020104020603" pitchFamily="34" charset="0"/>
              <a:ea typeface="+mn-ea"/>
              <a:cs typeface="+mn-cs"/>
            </a:endParaRPr>
          </a:p>
        </p:txBody>
      </p:sp>
      <p:sp>
        <p:nvSpPr>
          <p:cNvPr id="2" name="TextBox 1">
            <a:extLst>
              <a:ext uri="{FF2B5EF4-FFF2-40B4-BE49-F238E27FC236}">
                <a16:creationId xmlns:a16="http://schemas.microsoft.com/office/drawing/2014/main" id="{E2E4981A-8BCA-4051-8558-1A7F2B1EFA58}"/>
              </a:ext>
            </a:extLst>
          </p:cNvPr>
          <p:cNvSpPr txBox="1"/>
          <p:nvPr/>
        </p:nvSpPr>
        <p:spPr>
          <a:xfrm>
            <a:off x="591670" y="2178372"/>
            <a:ext cx="11008659" cy="3908762"/>
          </a:xfrm>
          <a:prstGeom prst="rect">
            <a:avLst/>
          </a:prstGeom>
          <a:noFill/>
        </p:spPr>
        <p:txBody>
          <a:bodyPr wrap="square" rtlCol="0">
            <a:spAutoFit/>
          </a:bodyPr>
          <a:lstStyle/>
          <a:p>
            <a:r>
              <a:rPr lang="en-US" sz="2000" dirty="0"/>
              <a:t>In a press conference on Monday, June 7</a:t>
            </a:r>
            <a:r>
              <a:rPr lang="en-US" sz="2000" baseline="30000" dirty="0"/>
              <a:t>th</a:t>
            </a:r>
            <a:r>
              <a:rPr lang="en-US" sz="2000" dirty="0"/>
              <a:t>, Governor Murphy spoke about the heat as related to schools and noted in his presentation:</a:t>
            </a:r>
          </a:p>
          <a:p>
            <a:endParaRPr lang="en-US" sz="2000" dirty="0"/>
          </a:p>
          <a:p>
            <a:r>
              <a:rPr lang="en-US" sz="2000" dirty="0"/>
              <a:t>“In-school masking requirements include exceptions for extreme heat. School officials are empowered to make the best decisions for their buildings and communities.”</a:t>
            </a:r>
          </a:p>
          <a:p>
            <a:endParaRPr lang="en-US" sz="2000" dirty="0"/>
          </a:p>
          <a:p>
            <a:r>
              <a:rPr lang="en-US" sz="2000" dirty="0"/>
              <a:t>In consultation with Dr. Guillermo Munoz and City of Elizabeth Health Officer, it has been determined that in cases of extreme heat, students and staff will have the option to remove their masks to protect each individual’s health while inside the school building. The same should also apply when people are outdoors. </a:t>
            </a:r>
          </a:p>
          <a:p>
            <a:endParaRPr lang="en-US" sz="2400" dirty="0"/>
          </a:p>
          <a:p>
            <a:endParaRPr lang="en-US" sz="2400" dirty="0"/>
          </a:p>
        </p:txBody>
      </p:sp>
    </p:spTree>
    <p:extLst>
      <p:ext uri="{BB962C8B-B14F-4D97-AF65-F5344CB8AC3E}">
        <p14:creationId xmlns:p14="http://schemas.microsoft.com/office/powerpoint/2010/main" val="218275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 posing for a photo&#10;&#10;Description automatically generated with low confidence">
            <a:extLst>
              <a:ext uri="{FF2B5EF4-FFF2-40B4-BE49-F238E27FC236}">
                <a16:creationId xmlns:a16="http://schemas.microsoft.com/office/drawing/2014/main" id="{5CD81326-3341-8F40-BD23-4D1931FECFCF}"/>
              </a:ext>
            </a:extLst>
          </p:cNvPr>
          <p:cNvPicPr>
            <a:picLocks noChangeAspect="1"/>
          </p:cNvPicPr>
          <p:nvPr/>
        </p:nvPicPr>
        <p:blipFill rotWithShape="1">
          <a:blip r:embed="rId2">
            <a:extLst>
              <a:ext uri="{28A0092B-C50C-407E-A947-70E740481C1C}">
                <a14:useLocalDpi xmlns:a14="http://schemas.microsoft.com/office/drawing/2010/main" val="0"/>
              </a:ext>
            </a:extLst>
          </a:blip>
          <a:srcRect t="3507" r="-1" b="-1"/>
          <a:stretch/>
        </p:blipFill>
        <p:spPr>
          <a:xfrm>
            <a:off x="728560" y="511293"/>
            <a:ext cx="472662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Box 3">
            <a:extLst>
              <a:ext uri="{FF2B5EF4-FFF2-40B4-BE49-F238E27FC236}">
                <a16:creationId xmlns:a16="http://schemas.microsoft.com/office/drawing/2014/main" id="{45E9B415-48FD-CA4F-AE0B-3051D06DCD0E}"/>
              </a:ext>
            </a:extLst>
          </p:cNvPr>
          <p:cNvSpPr txBox="1"/>
          <p:nvPr/>
        </p:nvSpPr>
        <p:spPr>
          <a:xfrm>
            <a:off x="6004602" y="404121"/>
            <a:ext cx="5793146" cy="577284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2400" dirty="0"/>
              <a:t>All programs will be held at air-conditioned facilities.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Programs will be offered from July 6th through August 5</a:t>
            </a:r>
            <a:r>
              <a:rPr lang="en-US" sz="2400" baseline="30000" dirty="0"/>
              <a:t>th</a:t>
            </a:r>
            <a:r>
              <a:rPr lang="en-US" sz="2400" dirty="0"/>
              <a:t>.</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Transportation will be provided to students that reside 2.0 miles and beyond for K-8. (for eligible programs).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Online registration will be required.</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Summer Brochure will be made available online on June 15, 2021.</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503765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87681-0595-574C-9D60-DEA804782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0"/>
            <a:ext cx="8128000" cy="6858000"/>
          </a:xfrm>
          <a:prstGeom prst="rect">
            <a:avLst/>
          </a:prstGeom>
        </p:spPr>
      </p:pic>
    </p:spTree>
    <p:extLst>
      <p:ext uri="{BB962C8B-B14F-4D97-AF65-F5344CB8AC3E}">
        <p14:creationId xmlns:p14="http://schemas.microsoft.com/office/powerpoint/2010/main" val="12677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6558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E08771-C9E8-48C6-988E-540713A4A4AF}"/>
              </a:ext>
            </a:extLst>
          </p:cNvPr>
          <p:cNvSpPr txBox="1"/>
          <p:nvPr/>
        </p:nvSpPr>
        <p:spPr>
          <a:xfrm>
            <a:off x="111760" y="5760719"/>
            <a:ext cx="12192000" cy="923330"/>
          </a:xfrm>
          <a:prstGeom prst="rect">
            <a:avLst/>
          </a:prstGeom>
          <a:noFill/>
        </p:spPr>
        <p:txBody>
          <a:bodyPr wrap="square" rtlCol="0">
            <a:spAutoFit/>
          </a:bodyPr>
          <a:lstStyle/>
          <a:p>
            <a:pPr algn="ctr"/>
            <a:r>
              <a:rPr lang="en-US" sz="5400" b="1" dirty="0">
                <a:solidFill>
                  <a:schemeClr val="bg1"/>
                </a:solidFill>
                <a:latin typeface="Tw Cen MT" panose="020B0602020104020603" pitchFamily="34" charset="0"/>
              </a:rPr>
              <a:t>June 2021</a:t>
            </a:r>
          </a:p>
        </p:txBody>
      </p:sp>
      <p:sp>
        <p:nvSpPr>
          <p:cNvPr id="4" name="TextBox 3">
            <a:extLst>
              <a:ext uri="{FF2B5EF4-FFF2-40B4-BE49-F238E27FC236}">
                <a16:creationId xmlns:a16="http://schemas.microsoft.com/office/drawing/2014/main" id="{7F38F132-5022-4261-A3ED-BF146BBF1904}"/>
              </a:ext>
            </a:extLst>
          </p:cNvPr>
          <p:cNvSpPr txBox="1"/>
          <p:nvPr/>
        </p:nvSpPr>
        <p:spPr>
          <a:xfrm>
            <a:off x="0" y="4831822"/>
            <a:ext cx="12192000" cy="1200329"/>
          </a:xfrm>
          <a:prstGeom prst="rect">
            <a:avLst/>
          </a:prstGeom>
          <a:noFill/>
        </p:spPr>
        <p:txBody>
          <a:bodyPr wrap="square" rtlCol="0">
            <a:spAutoFit/>
          </a:bodyPr>
          <a:lstStyle/>
          <a:p>
            <a:pPr algn="ctr"/>
            <a:r>
              <a:rPr lang="en-US" sz="7200" dirty="0">
                <a:solidFill>
                  <a:schemeClr val="bg1"/>
                </a:solidFill>
                <a:latin typeface="Tw Cen MT Condensed Extra Bold" panose="020B0803020202020204" pitchFamily="34" charset="0"/>
              </a:rPr>
              <a:t>ANNOUNCEMENTS</a:t>
            </a:r>
          </a:p>
        </p:txBody>
      </p:sp>
      <p:pic>
        <p:nvPicPr>
          <p:cNvPr id="5" name="Picture 4" descr="Logo, company name&#10;&#10;Description automatically generated">
            <a:extLst>
              <a:ext uri="{FF2B5EF4-FFF2-40B4-BE49-F238E27FC236}">
                <a16:creationId xmlns:a16="http://schemas.microsoft.com/office/drawing/2014/main" id="{2B6988E8-9226-4ED3-88CF-4853853C2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7255" y="395987"/>
            <a:ext cx="6261010" cy="4900284"/>
          </a:xfrm>
          <a:prstGeom prst="rect">
            <a:avLst/>
          </a:prstGeom>
        </p:spPr>
      </p:pic>
    </p:spTree>
    <p:extLst>
      <p:ext uri="{BB962C8B-B14F-4D97-AF65-F5344CB8AC3E}">
        <p14:creationId xmlns:p14="http://schemas.microsoft.com/office/powerpoint/2010/main" val="542691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91ACAF8-0C68-4794-A330-31536796AE09}"/>
              </a:ext>
            </a:extLst>
          </p:cNvPr>
          <p:cNvSpPr txBox="1"/>
          <p:nvPr/>
        </p:nvSpPr>
        <p:spPr>
          <a:xfrm>
            <a:off x="0" y="294461"/>
            <a:ext cx="12192000"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latin typeface="Tw Cen MT" panose="020B0602020104020603" pitchFamily="34" charset="0"/>
                <a:ea typeface="+mn-ea"/>
                <a:cs typeface="+mn-cs"/>
              </a:rPr>
              <a:t>8</a:t>
            </a:r>
            <a:r>
              <a:rPr kumimoji="0" lang="en-US" sz="5400" b="1" i="0" u="none" strike="noStrike" kern="1200" cap="none" normalizeH="0" baseline="30000" noProof="0" dirty="0">
                <a:ln>
                  <a:noFill/>
                </a:ln>
                <a:solidFill>
                  <a:prstClr val="white"/>
                </a:solidFill>
                <a:effectLst/>
                <a:uLnTx/>
                <a:uFillTx/>
                <a:latin typeface="Tw Cen MT" panose="020B0602020104020603" pitchFamily="34" charset="0"/>
                <a:ea typeface="+mn-ea"/>
                <a:cs typeface="+mn-cs"/>
              </a:rPr>
              <a:t>th</a:t>
            </a:r>
            <a:r>
              <a:rPr kumimoji="0" lang="en-US" sz="5400" b="1" i="0" u="none" strike="noStrike" kern="1200" cap="none" normalizeH="0" baseline="0" noProof="0" dirty="0">
                <a:ln>
                  <a:noFill/>
                </a:ln>
                <a:solidFill>
                  <a:prstClr val="white"/>
                </a:solidFill>
                <a:effectLst/>
                <a:uLnTx/>
                <a:uFillTx/>
                <a:latin typeface="Tw Cen MT" panose="020B0602020104020603" pitchFamily="34" charset="0"/>
                <a:ea typeface="+mn-ea"/>
                <a:cs typeface="+mn-cs"/>
              </a:rPr>
              <a:t> Grade Promotion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latin typeface="Tw Cen MT" panose="020B0602020104020603" pitchFamily="34" charset="0"/>
                <a:ea typeface="+mn-ea"/>
                <a:cs typeface="+mn-cs"/>
              </a:rPr>
              <a:t>High School Graduation/ Class Award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normalizeH="0" baseline="0" noProof="0" dirty="0">
                <a:ln>
                  <a:noFill/>
                </a:ln>
                <a:solidFill>
                  <a:prstClr val="white"/>
                </a:solidFill>
                <a:effectLst/>
                <a:uLnTx/>
                <a:uFillTx/>
                <a:latin typeface="Tw Cen MT" panose="020B0602020104020603" pitchFamily="34" charset="0"/>
                <a:ea typeface="+mn-ea"/>
                <a:cs typeface="+mn-cs"/>
              </a:rPr>
              <a:t>Ceremonies Schedule</a:t>
            </a:r>
          </a:p>
        </p:txBody>
      </p:sp>
      <p:pic>
        <p:nvPicPr>
          <p:cNvPr id="4" name="Picture 3" descr="A picture containing person, building, outdoor, people&#10;&#10;Description automatically generated">
            <a:extLst>
              <a:ext uri="{FF2B5EF4-FFF2-40B4-BE49-F238E27FC236}">
                <a16:creationId xmlns:a16="http://schemas.microsoft.com/office/drawing/2014/main" id="{7FF7DBAB-DE6E-4D98-86E3-46437AA99919}"/>
              </a:ext>
            </a:extLst>
          </p:cNvPr>
          <p:cNvPicPr>
            <a:picLocks noChangeAspect="1"/>
          </p:cNvPicPr>
          <p:nvPr/>
        </p:nvPicPr>
        <p:blipFill rotWithShape="1">
          <a:blip r:embed="rId2">
            <a:extLst>
              <a:ext uri="{28A0092B-C50C-407E-A947-70E740481C1C}">
                <a14:useLocalDpi xmlns:a14="http://schemas.microsoft.com/office/drawing/2010/main" val="0"/>
              </a:ext>
            </a:extLst>
          </a:blip>
          <a:srcRect t="21298" r="18177"/>
          <a:stretch/>
        </p:blipFill>
        <p:spPr>
          <a:xfrm>
            <a:off x="6164474" y="3031009"/>
            <a:ext cx="5508970" cy="3532529"/>
          </a:xfrm>
          <a:prstGeom prst="rect">
            <a:avLst/>
          </a:prstGeom>
        </p:spPr>
      </p:pic>
      <p:pic>
        <p:nvPicPr>
          <p:cNvPr id="5" name="Picture 4">
            <a:extLst>
              <a:ext uri="{FF2B5EF4-FFF2-40B4-BE49-F238E27FC236}">
                <a16:creationId xmlns:a16="http://schemas.microsoft.com/office/drawing/2014/main" id="{428B080F-1148-42BB-8A4E-1BD7A1CB97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9906" y="3027552"/>
            <a:ext cx="5303979" cy="3535986"/>
          </a:xfrm>
          <a:prstGeom prst="rect">
            <a:avLst/>
          </a:prstGeom>
        </p:spPr>
      </p:pic>
    </p:spTree>
    <p:extLst>
      <p:ext uri="{BB962C8B-B14F-4D97-AF65-F5344CB8AC3E}">
        <p14:creationId xmlns:p14="http://schemas.microsoft.com/office/powerpoint/2010/main" val="3817812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23F3EB-2D39-4917-9D13-9C9243EA20E4}"/>
              </a:ext>
            </a:extLst>
          </p:cNvPr>
          <p:cNvGraphicFramePr>
            <a:graphicFrameLocks noGrp="1"/>
          </p:cNvGraphicFramePr>
          <p:nvPr/>
        </p:nvGraphicFramePr>
        <p:xfrm>
          <a:off x="514405" y="2162227"/>
          <a:ext cx="11163190" cy="4401312"/>
        </p:xfrm>
        <a:graphic>
          <a:graphicData uri="http://schemas.openxmlformats.org/drawingml/2006/table">
            <a:tbl>
              <a:tblPr firstRow="1" bandRow="1">
                <a:tableStyleId>{5C22544A-7EE6-4342-B048-85BDC9FD1C3A}</a:tableStyleId>
              </a:tblPr>
              <a:tblGrid>
                <a:gridCol w="11163190">
                  <a:extLst>
                    <a:ext uri="{9D8B030D-6E8A-4147-A177-3AD203B41FA5}">
                      <a16:colId xmlns:a16="http://schemas.microsoft.com/office/drawing/2014/main" val="884349123"/>
                    </a:ext>
                  </a:extLst>
                </a:gridCol>
              </a:tblGrid>
              <a:tr h="550164">
                <a:tc>
                  <a:txBody>
                    <a:bodyPr/>
                    <a:lstStyle/>
                    <a:p>
                      <a:pPr algn="ctr"/>
                      <a:r>
                        <a:rPr lang="en-US" sz="2800" dirty="0"/>
                        <a:t>School</a:t>
                      </a:r>
                    </a:p>
                  </a:txBody>
                  <a:tcPr/>
                </a:tc>
                <a:extLst>
                  <a:ext uri="{0D108BD9-81ED-4DB2-BD59-A6C34878D82A}">
                    <a16:rowId xmlns:a16="http://schemas.microsoft.com/office/drawing/2014/main" val="603882386"/>
                  </a:ext>
                </a:extLst>
              </a:tr>
              <a:tr h="550164">
                <a:tc>
                  <a:txBody>
                    <a:bodyPr/>
                    <a:lstStyle/>
                    <a:p>
                      <a:pPr algn="ctr" fontAlgn="b"/>
                      <a:r>
                        <a:rPr lang="fr-FR" sz="2800" b="0" i="0" u="none" strike="noStrike" dirty="0">
                          <a:solidFill>
                            <a:srgbClr val="000000"/>
                          </a:solidFill>
                          <a:effectLst/>
                          <a:latin typeface="Calibri" panose="020F0502020204030204" pitchFamily="34" charset="0"/>
                        </a:rPr>
                        <a:t>Toussaint L’Ouverture – Marquis de Lafayette School No.  6</a:t>
                      </a:r>
                    </a:p>
                  </a:txBody>
                  <a:tcPr marL="6350" marR="6350" marT="6350" marB="0" anchor="b"/>
                </a:tc>
                <a:extLst>
                  <a:ext uri="{0D108BD9-81ED-4DB2-BD59-A6C34878D82A}">
                    <a16:rowId xmlns:a16="http://schemas.microsoft.com/office/drawing/2014/main" val="1363106245"/>
                  </a:ext>
                </a:extLst>
              </a:tr>
              <a:tr h="550164">
                <a:tc>
                  <a:txBody>
                    <a:bodyPr/>
                    <a:lstStyle/>
                    <a:p>
                      <a:pPr algn="ctr" fontAlgn="b"/>
                      <a:r>
                        <a:rPr lang="en-US" sz="2800" b="0" i="0" u="none" strike="noStrike" dirty="0">
                          <a:solidFill>
                            <a:srgbClr val="000000"/>
                          </a:solidFill>
                          <a:effectLst/>
                          <a:latin typeface="Calibri" panose="020F0502020204030204" pitchFamily="34" charset="0"/>
                        </a:rPr>
                        <a:t>Benjamin Franklin School No. 13</a:t>
                      </a:r>
                    </a:p>
                  </a:txBody>
                  <a:tcPr marL="6350" marR="6350" marT="6350" marB="0" anchor="b"/>
                </a:tc>
                <a:extLst>
                  <a:ext uri="{0D108BD9-81ED-4DB2-BD59-A6C34878D82A}">
                    <a16:rowId xmlns:a16="http://schemas.microsoft.com/office/drawing/2014/main" val="2991854910"/>
                  </a:ext>
                </a:extLst>
              </a:tr>
              <a:tr h="550164">
                <a:tc>
                  <a:txBody>
                    <a:bodyPr/>
                    <a:lstStyle/>
                    <a:p>
                      <a:pPr algn="ctr" fontAlgn="b"/>
                      <a:r>
                        <a:rPr lang="en-US" sz="2800" b="0" i="0" u="none" strike="noStrike" dirty="0">
                          <a:solidFill>
                            <a:srgbClr val="000000"/>
                          </a:solidFill>
                          <a:effectLst/>
                          <a:latin typeface="Calibri" panose="020F0502020204030204" pitchFamily="34" charset="0"/>
                        </a:rPr>
                        <a:t>Christopher Columbus School No. 15</a:t>
                      </a:r>
                    </a:p>
                  </a:txBody>
                  <a:tcPr marL="6350" marR="6350" marT="6350" marB="0" anchor="b"/>
                </a:tc>
                <a:extLst>
                  <a:ext uri="{0D108BD9-81ED-4DB2-BD59-A6C34878D82A}">
                    <a16:rowId xmlns:a16="http://schemas.microsoft.com/office/drawing/2014/main" val="392529664"/>
                  </a:ext>
                </a:extLst>
              </a:tr>
              <a:tr h="550164">
                <a:tc>
                  <a:txBody>
                    <a:bodyPr/>
                    <a:lstStyle/>
                    <a:p>
                      <a:pPr algn="ctr" fontAlgn="b"/>
                      <a:r>
                        <a:rPr lang="en-US" sz="2800" b="0" i="0" u="none" strike="noStrike" dirty="0">
                          <a:solidFill>
                            <a:srgbClr val="000000"/>
                          </a:solidFill>
                          <a:effectLst/>
                          <a:latin typeface="Calibri" panose="020F0502020204030204" pitchFamily="34" charset="0"/>
                        </a:rPr>
                        <a:t>Dr. Antonia Pantoja School No.27</a:t>
                      </a:r>
                    </a:p>
                  </a:txBody>
                  <a:tcPr marL="6350" marR="6350" marT="6350" marB="0" anchor="b"/>
                </a:tc>
                <a:extLst>
                  <a:ext uri="{0D108BD9-81ED-4DB2-BD59-A6C34878D82A}">
                    <a16:rowId xmlns:a16="http://schemas.microsoft.com/office/drawing/2014/main" val="3769984518"/>
                  </a:ext>
                </a:extLst>
              </a:tr>
              <a:tr h="550164">
                <a:tc>
                  <a:txBody>
                    <a:bodyPr/>
                    <a:lstStyle/>
                    <a:p>
                      <a:pPr algn="ctr" fontAlgn="b"/>
                      <a:r>
                        <a:rPr lang="es-ES" sz="2800" b="0" i="0" u="none" strike="noStrike" dirty="0">
                          <a:solidFill>
                            <a:srgbClr val="000000"/>
                          </a:solidFill>
                          <a:effectLst/>
                          <a:latin typeface="Calibri" panose="020F0502020204030204" pitchFamily="34" charset="0"/>
                        </a:rPr>
                        <a:t>Juan Pablo Duarte – José Julián Martí School No. 28</a:t>
                      </a:r>
                    </a:p>
                  </a:txBody>
                  <a:tcPr marL="6350" marR="6350" marT="6350" marB="0" anchor="b"/>
                </a:tc>
                <a:extLst>
                  <a:ext uri="{0D108BD9-81ED-4DB2-BD59-A6C34878D82A}">
                    <a16:rowId xmlns:a16="http://schemas.microsoft.com/office/drawing/2014/main" val="2983878227"/>
                  </a:ext>
                </a:extLst>
              </a:tr>
              <a:tr h="550164">
                <a:tc>
                  <a:txBody>
                    <a:bodyPr/>
                    <a:lstStyle/>
                    <a:p>
                      <a:pPr algn="ctr" fontAlgn="b"/>
                      <a:r>
                        <a:rPr lang="en-US" sz="2800" b="0" i="0" u="none" strike="noStrike" dirty="0">
                          <a:solidFill>
                            <a:srgbClr val="000000"/>
                          </a:solidFill>
                          <a:effectLst/>
                          <a:latin typeface="Calibri" panose="020F0502020204030204" pitchFamily="34" charset="0"/>
                        </a:rPr>
                        <a:t>Dr. Albert Einstein Academy School No. 29 </a:t>
                      </a:r>
                    </a:p>
                  </a:txBody>
                  <a:tcPr marL="6350" marR="6350" marT="6350" marB="0" anchor="b"/>
                </a:tc>
                <a:extLst>
                  <a:ext uri="{0D108BD9-81ED-4DB2-BD59-A6C34878D82A}">
                    <a16:rowId xmlns:a16="http://schemas.microsoft.com/office/drawing/2014/main" val="592009064"/>
                  </a:ext>
                </a:extLst>
              </a:tr>
              <a:tr h="550164">
                <a:tc>
                  <a:txBody>
                    <a:bodyPr/>
                    <a:lstStyle/>
                    <a:p>
                      <a:pPr algn="ctr" fontAlgn="b"/>
                      <a:r>
                        <a:rPr lang="en-US" sz="2800" b="0" i="0" u="none" strike="noStrike" dirty="0" err="1">
                          <a:solidFill>
                            <a:srgbClr val="000000"/>
                          </a:solidFill>
                          <a:effectLst/>
                          <a:latin typeface="Calibri" panose="020F0502020204030204" pitchFamily="34" charset="0"/>
                        </a:rPr>
                        <a:t>Chessie</a:t>
                      </a:r>
                      <a:r>
                        <a:rPr lang="en-US" sz="2800" b="0" i="0" u="none" strike="noStrike" dirty="0">
                          <a:solidFill>
                            <a:srgbClr val="000000"/>
                          </a:solidFill>
                          <a:effectLst/>
                          <a:latin typeface="Calibri" panose="020F0502020204030204" pitchFamily="34" charset="0"/>
                        </a:rPr>
                        <a:t> </a:t>
                      </a:r>
                      <a:r>
                        <a:rPr lang="en-US" sz="2800" b="0" i="0" u="none" strike="noStrike" dirty="0" err="1">
                          <a:solidFill>
                            <a:srgbClr val="000000"/>
                          </a:solidFill>
                          <a:effectLst/>
                          <a:latin typeface="Calibri" panose="020F0502020204030204" pitchFamily="34" charset="0"/>
                        </a:rPr>
                        <a:t>Dentley</a:t>
                      </a:r>
                      <a:r>
                        <a:rPr lang="en-US" sz="2800" b="0" i="0" u="none" strike="noStrike" dirty="0">
                          <a:solidFill>
                            <a:srgbClr val="000000"/>
                          </a:solidFill>
                          <a:effectLst/>
                          <a:latin typeface="Calibri" panose="020F0502020204030204" pitchFamily="34" charset="0"/>
                        </a:rPr>
                        <a:t> Roberts Academy School No. 30</a:t>
                      </a:r>
                    </a:p>
                  </a:txBody>
                  <a:tcPr marL="6350" marR="6350" marT="6350" marB="0" anchor="b"/>
                </a:tc>
                <a:extLst>
                  <a:ext uri="{0D108BD9-81ED-4DB2-BD59-A6C34878D82A}">
                    <a16:rowId xmlns:a16="http://schemas.microsoft.com/office/drawing/2014/main" val="4043543282"/>
                  </a:ext>
                </a:extLst>
              </a:tr>
            </a:tbl>
          </a:graphicData>
        </a:graphic>
      </p:graphicFrame>
      <p:sp>
        <p:nvSpPr>
          <p:cNvPr id="9" name="TextBox 8">
            <a:extLst>
              <a:ext uri="{FF2B5EF4-FFF2-40B4-BE49-F238E27FC236}">
                <a16:creationId xmlns:a16="http://schemas.microsoft.com/office/drawing/2014/main" id="{D91ACAF8-0C68-4794-A330-31536796AE09}"/>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8</a:t>
            </a:r>
            <a:r>
              <a:rPr kumimoji="0" lang="en-US" sz="5400" b="1" i="0" u="none" strike="noStrike" kern="1200" cap="none" spc="0" normalizeH="0" baseline="30000" noProof="0" dirty="0">
                <a:ln>
                  <a:noFill/>
                </a:ln>
                <a:solidFill>
                  <a:prstClr val="white"/>
                </a:solidFill>
                <a:effectLst/>
                <a:uLnTx/>
                <a:uFillTx/>
                <a:latin typeface="Tw Cen MT" panose="020B0602020104020603" pitchFamily="34" charset="0"/>
                <a:ea typeface="+mn-ea"/>
                <a:cs typeface="+mn-cs"/>
              </a:rPr>
              <a:t>th</a:t>
            </a: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Grade Promotion Ceremonies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Tuesday, June 22, 2021 – 9:00 am</a:t>
            </a:r>
          </a:p>
        </p:txBody>
      </p:sp>
    </p:spTree>
    <p:extLst>
      <p:ext uri="{BB962C8B-B14F-4D97-AF65-F5344CB8AC3E}">
        <p14:creationId xmlns:p14="http://schemas.microsoft.com/office/powerpoint/2010/main" val="636589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23F3EB-2D39-4917-9D13-9C9243EA20E4}"/>
              </a:ext>
            </a:extLst>
          </p:cNvPr>
          <p:cNvGraphicFramePr>
            <a:graphicFrameLocks noGrp="1"/>
          </p:cNvGraphicFramePr>
          <p:nvPr>
            <p:extLst>
              <p:ext uri="{D42A27DB-BD31-4B8C-83A1-F6EECF244321}">
                <p14:modId xmlns:p14="http://schemas.microsoft.com/office/powerpoint/2010/main" val="2612074473"/>
              </p:ext>
            </p:extLst>
          </p:nvPr>
        </p:nvGraphicFramePr>
        <p:xfrm>
          <a:off x="514405" y="2162227"/>
          <a:ext cx="11163190" cy="4401312"/>
        </p:xfrm>
        <a:graphic>
          <a:graphicData uri="http://schemas.openxmlformats.org/drawingml/2006/table">
            <a:tbl>
              <a:tblPr firstRow="1" bandRow="1">
                <a:tableStyleId>{5C22544A-7EE6-4342-B048-85BDC9FD1C3A}</a:tableStyleId>
              </a:tblPr>
              <a:tblGrid>
                <a:gridCol w="11163190">
                  <a:extLst>
                    <a:ext uri="{9D8B030D-6E8A-4147-A177-3AD203B41FA5}">
                      <a16:colId xmlns:a16="http://schemas.microsoft.com/office/drawing/2014/main" val="884349123"/>
                    </a:ext>
                  </a:extLst>
                </a:gridCol>
              </a:tblGrid>
              <a:tr h="550164">
                <a:tc>
                  <a:txBody>
                    <a:bodyPr/>
                    <a:lstStyle/>
                    <a:p>
                      <a:pPr algn="ctr"/>
                      <a:r>
                        <a:rPr lang="en-US" sz="2800" dirty="0"/>
                        <a:t>School</a:t>
                      </a:r>
                    </a:p>
                  </a:txBody>
                  <a:tcPr/>
                </a:tc>
                <a:extLst>
                  <a:ext uri="{0D108BD9-81ED-4DB2-BD59-A6C34878D82A}">
                    <a16:rowId xmlns:a16="http://schemas.microsoft.com/office/drawing/2014/main" val="603882386"/>
                  </a:ext>
                </a:extLst>
              </a:tr>
              <a:tr h="550164">
                <a:tc>
                  <a:txBody>
                    <a:bodyPr/>
                    <a:lstStyle/>
                    <a:p>
                      <a:pPr algn="ctr" fontAlgn="b"/>
                      <a:r>
                        <a:rPr lang="en-US" sz="2800" b="0" i="0" u="none" strike="noStrike" dirty="0">
                          <a:solidFill>
                            <a:srgbClr val="000000"/>
                          </a:solidFill>
                          <a:effectLst/>
                          <a:latin typeface="Calibri" panose="020F0502020204030204" pitchFamily="34" charset="0"/>
                        </a:rPr>
                        <a:t>George Washington Academy School No. 1</a:t>
                      </a:r>
                    </a:p>
                  </a:txBody>
                  <a:tcPr marL="6350" marR="6350" marT="6350" marB="0" anchor="b"/>
                </a:tc>
                <a:extLst>
                  <a:ext uri="{0D108BD9-81ED-4DB2-BD59-A6C34878D82A}">
                    <a16:rowId xmlns:a16="http://schemas.microsoft.com/office/drawing/2014/main" val="1363106245"/>
                  </a:ext>
                </a:extLst>
              </a:tr>
              <a:tr h="550164">
                <a:tc>
                  <a:txBody>
                    <a:bodyPr/>
                    <a:lstStyle/>
                    <a:p>
                      <a:pPr algn="ctr" fontAlgn="b"/>
                      <a:r>
                        <a:rPr lang="pt-BR" sz="2800" b="0" i="0" u="none" strike="noStrike" dirty="0">
                          <a:solidFill>
                            <a:srgbClr val="000000"/>
                          </a:solidFill>
                          <a:effectLst/>
                          <a:latin typeface="Calibri" panose="020F0502020204030204" pitchFamily="34" charset="0"/>
                        </a:rPr>
                        <a:t>Abraham Lincoln School No. 14</a:t>
                      </a:r>
                    </a:p>
                  </a:txBody>
                  <a:tcPr marL="6350" marR="6350" marT="6350" marB="0" anchor="b"/>
                </a:tc>
                <a:extLst>
                  <a:ext uri="{0D108BD9-81ED-4DB2-BD59-A6C34878D82A}">
                    <a16:rowId xmlns:a16="http://schemas.microsoft.com/office/drawing/2014/main" val="2991854910"/>
                  </a:ext>
                </a:extLst>
              </a:tr>
              <a:tr h="550164">
                <a:tc>
                  <a:txBody>
                    <a:bodyPr/>
                    <a:lstStyle/>
                    <a:p>
                      <a:pPr algn="ctr" fontAlgn="b"/>
                      <a:r>
                        <a:rPr lang="en-US" sz="2800" b="0" i="0" u="none" strike="noStrike" dirty="0">
                          <a:solidFill>
                            <a:srgbClr val="000000"/>
                          </a:solidFill>
                          <a:effectLst/>
                          <a:latin typeface="Calibri" panose="020F0502020204030204" pitchFamily="34" charset="0"/>
                        </a:rPr>
                        <a:t>Madison – Monroe School No. 16</a:t>
                      </a:r>
                    </a:p>
                  </a:txBody>
                  <a:tcPr marL="6350" marR="6350" marT="6350" marB="0" anchor="b"/>
                </a:tc>
                <a:extLst>
                  <a:ext uri="{0D108BD9-81ED-4DB2-BD59-A6C34878D82A}">
                    <a16:rowId xmlns:a16="http://schemas.microsoft.com/office/drawing/2014/main" val="392529664"/>
                  </a:ext>
                </a:extLst>
              </a:tr>
              <a:tr h="550164">
                <a:tc>
                  <a:txBody>
                    <a:bodyPr/>
                    <a:lstStyle/>
                    <a:p>
                      <a:pPr algn="ctr" fontAlgn="b"/>
                      <a:r>
                        <a:rPr lang="en-US" sz="2800" b="0" i="0" u="none" strike="noStrike" dirty="0">
                          <a:solidFill>
                            <a:srgbClr val="000000"/>
                          </a:solidFill>
                          <a:effectLst/>
                          <a:latin typeface="Calibri" panose="020F0502020204030204" pitchFamily="34" charset="0"/>
                        </a:rPr>
                        <a:t>Robert Morris School No. 18 </a:t>
                      </a:r>
                    </a:p>
                  </a:txBody>
                  <a:tcPr marL="6350" marR="6350" marT="6350" marB="0" anchor="b"/>
                </a:tc>
                <a:extLst>
                  <a:ext uri="{0D108BD9-81ED-4DB2-BD59-A6C34878D82A}">
                    <a16:rowId xmlns:a16="http://schemas.microsoft.com/office/drawing/2014/main" val="3769984518"/>
                  </a:ext>
                </a:extLst>
              </a:tr>
              <a:tr h="550164">
                <a:tc>
                  <a:txBody>
                    <a:bodyPr/>
                    <a:lstStyle/>
                    <a:p>
                      <a:pPr algn="ctr" fontAlgn="b"/>
                      <a:r>
                        <a:rPr lang="en-US" sz="2800" b="0" i="0" u="none" strike="noStrike" dirty="0">
                          <a:solidFill>
                            <a:srgbClr val="000000"/>
                          </a:solidFill>
                          <a:effectLst/>
                          <a:latin typeface="Calibri" panose="020F0502020204030204" pitchFamily="34" charset="0"/>
                        </a:rPr>
                        <a:t>Woodrow Wilson School No. 19</a:t>
                      </a:r>
                    </a:p>
                  </a:txBody>
                  <a:tcPr marL="6350" marR="6350" marT="6350" marB="0" anchor="b"/>
                </a:tc>
                <a:extLst>
                  <a:ext uri="{0D108BD9-81ED-4DB2-BD59-A6C34878D82A}">
                    <a16:rowId xmlns:a16="http://schemas.microsoft.com/office/drawing/2014/main" val="2983878227"/>
                  </a:ext>
                </a:extLst>
              </a:tr>
              <a:tr h="550164">
                <a:tc>
                  <a:txBody>
                    <a:bodyPr/>
                    <a:lstStyle/>
                    <a:p>
                      <a:pPr algn="ctr" fontAlgn="b"/>
                      <a:r>
                        <a:rPr lang="en-US" sz="2800" b="0" i="0" u="none" strike="noStrike" dirty="0">
                          <a:solidFill>
                            <a:srgbClr val="000000"/>
                          </a:solidFill>
                          <a:effectLst/>
                          <a:latin typeface="Calibri" panose="020F0502020204030204" pitchFamily="34" charset="0"/>
                        </a:rPr>
                        <a:t>Victor </a:t>
                      </a:r>
                      <a:r>
                        <a:rPr lang="en-US" sz="2800" b="0" i="0" u="none" strike="noStrike" dirty="0" err="1">
                          <a:solidFill>
                            <a:srgbClr val="000000"/>
                          </a:solidFill>
                          <a:effectLst/>
                          <a:latin typeface="Calibri" panose="020F0502020204030204" pitchFamily="34" charset="0"/>
                        </a:rPr>
                        <a:t>Mravlag</a:t>
                      </a:r>
                      <a:r>
                        <a:rPr lang="en-US" sz="2800" b="0" i="0" u="none" strike="noStrike" dirty="0">
                          <a:solidFill>
                            <a:srgbClr val="000000"/>
                          </a:solidFill>
                          <a:effectLst/>
                          <a:latin typeface="Calibri" panose="020F0502020204030204" pitchFamily="34" charset="0"/>
                        </a:rPr>
                        <a:t> School 21</a:t>
                      </a:r>
                    </a:p>
                  </a:txBody>
                  <a:tcPr marL="6350" marR="6350" marT="6350" marB="0" anchor="b"/>
                </a:tc>
                <a:extLst>
                  <a:ext uri="{0D108BD9-81ED-4DB2-BD59-A6C34878D82A}">
                    <a16:rowId xmlns:a16="http://schemas.microsoft.com/office/drawing/2014/main" val="592009064"/>
                  </a:ext>
                </a:extLst>
              </a:tr>
              <a:tr h="550164">
                <a:tc>
                  <a:txBody>
                    <a:bodyPr/>
                    <a:lstStyle/>
                    <a:p>
                      <a:pPr algn="ctr" fontAlgn="b"/>
                      <a:r>
                        <a:rPr lang="pt-BR" sz="2800" b="0" i="0" u="none" strike="noStrike" dirty="0">
                          <a:solidFill>
                            <a:srgbClr val="000000"/>
                          </a:solidFill>
                          <a:effectLst/>
                          <a:latin typeface="Calibri" panose="020F0502020204030204" pitchFamily="34" charset="0"/>
                        </a:rPr>
                        <a:t>Dr. Orlando Edreira Academy School No. 26</a:t>
                      </a:r>
                    </a:p>
                  </a:txBody>
                  <a:tcPr marL="6350" marR="6350" marT="6350" marB="0" anchor="b"/>
                </a:tc>
                <a:extLst>
                  <a:ext uri="{0D108BD9-81ED-4DB2-BD59-A6C34878D82A}">
                    <a16:rowId xmlns:a16="http://schemas.microsoft.com/office/drawing/2014/main" val="4043543282"/>
                  </a:ext>
                </a:extLst>
              </a:tr>
            </a:tbl>
          </a:graphicData>
        </a:graphic>
      </p:graphicFrame>
      <p:sp>
        <p:nvSpPr>
          <p:cNvPr id="9" name="TextBox 8">
            <a:extLst>
              <a:ext uri="{FF2B5EF4-FFF2-40B4-BE49-F238E27FC236}">
                <a16:creationId xmlns:a16="http://schemas.microsoft.com/office/drawing/2014/main" id="{D91ACAF8-0C68-4794-A330-31536796AE09}"/>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8</a:t>
            </a:r>
            <a:r>
              <a:rPr kumimoji="0" lang="en-US" sz="5400" b="1" i="0" u="none" strike="noStrike" kern="1200" cap="none" spc="0" normalizeH="0" baseline="30000" noProof="0" dirty="0">
                <a:ln>
                  <a:noFill/>
                </a:ln>
                <a:solidFill>
                  <a:prstClr val="white"/>
                </a:solidFill>
                <a:effectLst/>
                <a:uLnTx/>
                <a:uFillTx/>
                <a:latin typeface="Tw Cen MT" panose="020B0602020104020603" pitchFamily="34" charset="0"/>
                <a:ea typeface="+mn-ea"/>
                <a:cs typeface="+mn-cs"/>
              </a:rPr>
              <a:t>th</a:t>
            </a: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Grade Promotion Ceremonies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Wednesday, June 23, 2021 – 9:00 am</a:t>
            </a:r>
          </a:p>
        </p:txBody>
      </p:sp>
    </p:spTree>
    <p:extLst>
      <p:ext uri="{BB962C8B-B14F-4D97-AF65-F5344CB8AC3E}">
        <p14:creationId xmlns:p14="http://schemas.microsoft.com/office/powerpoint/2010/main" val="13118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23F3EB-2D39-4917-9D13-9C9243EA20E4}"/>
              </a:ext>
            </a:extLst>
          </p:cNvPr>
          <p:cNvGraphicFramePr>
            <a:graphicFrameLocks noGrp="1"/>
          </p:cNvGraphicFramePr>
          <p:nvPr>
            <p:extLst>
              <p:ext uri="{D42A27DB-BD31-4B8C-83A1-F6EECF244321}">
                <p14:modId xmlns:p14="http://schemas.microsoft.com/office/powerpoint/2010/main" val="3389874925"/>
              </p:ext>
            </p:extLst>
          </p:nvPr>
        </p:nvGraphicFramePr>
        <p:xfrm>
          <a:off x="514405" y="2418705"/>
          <a:ext cx="11163190" cy="3851148"/>
        </p:xfrm>
        <a:graphic>
          <a:graphicData uri="http://schemas.openxmlformats.org/drawingml/2006/table">
            <a:tbl>
              <a:tblPr firstRow="1" bandRow="1">
                <a:tableStyleId>{5C22544A-7EE6-4342-B048-85BDC9FD1C3A}</a:tableStyleId>
              </a:tblPr>
              <a:tblGrid>
                <a:gridCol w="11163190">
                  <a:extLst>
                    <a:ext uri="{9D8B030D-6E8A-4147-A177-3AD203B41FA5}">
                      <a16:colId xmlns:a16="http://schemas.microsoft.com/office/drawing/2014/main" val="884349123"/>
                    </a:ext>
                  </a:extLst>
                </a:gridCol>
              </a:tblGrid>
              <a:tr h="550164">
                <a:tc>
                  <a:txBody>
                    <a:bodyPr/>
                    <a:lstStyle/>
                    <a:p>
                      <a:pPr algn="ctr"/>
                      <a:r>
                        <a:rPr lang="en-US" sz="2800" dirty="0"/>
                        <a:t>School</a:t>
                      </a:r>
                    </a:p>
                  </a:txBody>
                  <a:tcPr/>
                </a:tc>
                <a:extLst>
                  <a:ext uri="{0D108BD9-81ED-4DB2-BD59-A6C34878D82A}">
                    <a16:rowId xmlns:a16="http://schemas.microsoft.com/office/drawing/2014/main" val="603882386"/>
                  </a:ext>
                </a:extLst>
              </a:tr>
              <a:tr h="550164">
                <a:tc>
                  <a:txBody>
                    <a:bodyPr/>
                    <a:lstStyle/>
                    <a:p>
                      <a:pPr algn="ctr" fontAlgn="b"/>
                      <a:r>
                        <a:rPr lang="en-US" sz="2800" b="0" i="0" u="none" strike="noStrike" dirty="0">
                          <a:solidFill>
                            <a:srgbClr val="000000"/>
                          </a:solidFill>
                          <a:effectLst/>
                          <a:latin typeface="Calibri" panose="020F0502020204030204" pitchFamily="34" charset="0"/>
                        </a:rPr>
                        <a:t>Nicholas S. </a:t>
                      </a:r>
                      <a:r>
                        <a:rPr lang="en-US" sz="2800" b="0" i="0" u="none" strike="noStrike" dirty="0" err="1">
                          <a:solidFill>
                            <a:srgbClr val="000000"/>
                          </a:solidFill>
                          <a:effectLst/>
                          <a:latin typeface="Calibri" panose="020F0502020204030204" pitchFamily="34" charset="0"/>
                        </a:rPr>
                        <a:t>LaCorte</a:t>
                      </a:r>
                      <a:r>
                        <a:rPr lang="en-US" sz="2800" b="0" i="0" u="none" strike="noStrike" dirty="0">
                          <a:solidFill>
                            <a:srgbClr val="000000"/>
                          </a:solidFill>
                          <a:effectLst/>
                          <a:latin typeface="Calibri" panose="020F0502020204030204" pitchFamily="34" charset="0"/>
                        </a:rPr>
                        <a:t> – Peterstown School No. 3</a:t>
                      </a:r>
                    </a:p>
                  </a:txBody>
                  <a:tcPr marL="6350" marR="6350" marT="6350" marB="0" anchor="b"/>
                </a:tc>
                <a:extLst>
                  <a:ext uri="{0D108BD9-81ED-4DB2-BD59-A6C34878D82A}">
                    <a16:rowId xmlns:a16="http://schemas.microsoft.com/office/drawing/2014/main" val="1363106245"/>
                  </a:ext>
                </a:extLst>
              </a:tr>
              <a:tr h="550164">
                <a:tc>
                  <a:txBody>
                    <a:bodyPr/>
                    <a:lstStyle/>
                    <a:p>
                      <a:pPr algn="ctr" fontAlgn="b"/>
                      <a:r>
                        <a:rPr lang="en-US" sz="2800" b="0" i="0" u="none" strike="noStrike" dirty="0">
                          <a:solidFill>
                            <a:srgbClr val="000000"/>
                          </a:solidFill>
                          <a:effectLst/>
                          <a:latin typeface="Calibri" panose="020F0502020204030204" pitchFamily="34" charset="0"/>
                        </a:rPr>
                        <a:t>Joseph </a:t>
                      </a:r>
                      <a:r>
                        <a:rPr lang="en-US" sz="2800" b="0" i="0" u="none" strike="noStrike" dirty="0" err="1">
                          <a:solidFill>
                            <a:srgbClr val="000000"/>
                          </a:solidFill>
                          <a:effectLst/>
                          <a:latin typeface="Calibri" panose="020F0502020204030204" pitchFamily="34" charset="0"/>
                        </a:rPr>
                        <a:t>Battin</a:t>
                      </a:r>
                      <a:r>
                        <a:rPr lang="en-US" sz="2800" b="0" i="0" u="none" strike="noStrike" dirty="0">
                          <a:solidFill>
                            <a:srgbClr val="000000"/>
                          </a:solidFill>
                          <a:effectLst/>
                          <a:latin typeface="Calibri" panose="020F0502020204030204" pitchFamily="34" charset="0"/>
                        </a:rPr>
                        <a:t> School No. 4</a:t>
                      </a:r>
                    </a:p>
                  </a:txBody>
                  <a:tcPr marL="6350" marR="6350" marT="6350" marB="0" anchor="b"/>
                </a:tc>
                <a:extLst>
                  <a:ext uri="{0D108BD9-81ED-4DB2-BD59-A6C34878D82A}">
                    <a16:rowId xmlns:a16="http://schemas.microsoft.com/office/drawing/2014/main" val="2991854910"/>
                  </a:ext>
                </a:extLst>
              </a:tr>
              <a:tr h="550164">
                <a:tc>
                  <a:txBody>
                    <a:bodyPr/>
                    <a:lstStyle/>
                    <a:p>
                      <a:pPr algn="ctr" fontAlgn="b"/>
                      <a:r>
                        <a:rPr lang="en-US" sz="2800" b="0" i="0" u="none" strike="noStrike" dirty="0">
                          <a:solidFill>
                            <a:srgbClr val="000000"/>
                          </a:solidFill>
                          <a:effectLst/>
                          <a:latin typeface="Calibri" panose="020F0502020204030204" pitchFamily="34" charset="0"/>
                        </a:rPr>
                        <a:t>Terence C. Reilly School No. 7</a:t>
                      </a:r>
                    </a:p>
                  </a:txBody>
                  <a:tcPr marL="6350" marR="6350" marT="6350" marB="0" anchor="b"/>
                </a:tc>
                <a:extLst>
                  <a:ext uri="{0D108BD9-81ED-4DB2-BD59-A6C34878D82A}">
                    <a16:rowId xmlns:a16="http://schemas.microsoft.com/office/drawing/2014/main" val="392529664"/>
                  </a:ext>
                </a:extLst>
              </a:tr>
              <a:tr h="550164">
                <a:tc>
                  <a:txBody>
                    <a:bodyPr/>
                    <a:lstStyle/>
                    <a:p>
                      <a:pPr algn="ctr" fontAlgn="b"/>
                      <a:r>
                        <a:rPr lang="en-US" sz="2800" b="0" i="0" u="none" strike="noStrike" dirty="0">
                          <a:solidFill>
                            <a:srgbClr val="000000"/>
                          </a:solidFill>
                          <a:effectLst/>
                          <a:latin typeface="Calibri" panose="020F0502020204030204" pitchFamily="34" charset="0"/>
                        </a:rPr>
                        <a:t>iPrep Academy School No. 8</a:t>
                      </a:r>
                    </a:p>
                  </a:txBody>
                  <a:tcPr marL="6350" marR="6350" marT="6350" marB="0" anchor="b"/>
                </a:tc>
                <a:extLst>
                  <a:ext uri="{0D108BD9-81ED-4DB2-BD59-A6C34878D82A}">
                    <a16:rowId xmlns:a16="http://schemas.microsoft.com/office/drawing/2014/main" val="3769984518"/>
                  </a:ext>
                </a:extLst>
              </a:tr>
              <a:tr h="550164">
                <a:tc>
                  <a:txBody>
                    <a:bodyPr/>
                    <a:lstStyle/>
                    <a:p>
                      <a:pPr algn="ctr" fontAlgn="b"/>
                      <a:r>
                        <a:rPr lang="en-US" sz="2800" b="0" i="0" u="none" strike="noStrike" dirty="0">
                          <a:solidFill>
                            <a:srgbClr val="000000"/>
                          </a:solidFill>
                          <a:effectLst/>
                          <a:latin typeface="Calibri" panose="020F0502020204030204" pitchFamily="34" charset="0"/>
                        </a:rPr>
                        <a:t>John Marshall School No. 20</a:t>
                      </a:r>
                    </a:p>
                  </a:txBody>
                  <a:tcPr marL="6350" marR="6350" marT="6350" marB="0" anchor="b"/>
                </a:tc>
                <a:extLst>
                  <a:ext uri="{0D108BD9-81ED-4DB2-BD59-A6C34878D82A}">
                    <a16:rowId xmlns:a16="http://schemas.microsoft.com/office/drawing/2014/main" val="2983878227"/>
                  </a:ext>
                </a:extLst>
              </a:tr>
              <a:tr h="550164">
                <a:tc>
                  <a:txBody>
                    <a:bodyPr/>
                    <a:lstStyle/>
                    <a:p>
                      <a:pPr algn="ctr" fontAlgn="b"/>
                      <a:r>
                        <a:rPr lang="en-US" sz="2800" b="0" i="0" u="none" strike="noStrike" dirty="0">
                          <a:solidFill>
                            <a:srgbClr val="000000"/>
                          </a:solidFill>
                          <a:effectLst/>
                          <a:latin typeface="Calibri" panose="020F0502020204030204" pitchFamily="34" charset="0"/>
                        </a:rPr>
                        <a:t>Sonia Sotomayor School No. 25</a:t>
                      </a:r>
                    </a:p>
                  </a:txBody>
                  <a:tcPr marL="6350" marR="6350" marT="6350" marB="0" anchor="b"/>
                </a:tc>
                <a:extLst>
                  <a:ext uri="{0D108BD9-81ED-4DB2-BD59-A6C34878D82A}">
                    <a16:rowId xmlns:a16="http://schemas.microsoft.com/office/drawing/2014/main" val="592009064"/>
                  </a:ext>
                </a:extLst>
              </a:tr>
            </a:tbl>
          </a:graphicData>
        </a:graphic>
      </p:graphicFrame>
      <p:sp>
        <p:nvSpPr>
          <p:cNvPr id="9" name="TextBox 8">
            <a:extLst>
              <a:ext uri="{FF2B5EF4-FFF2-40B4-BE49-F238E27FC236}">
                <a16:creationId xmlns:a16="http://schemas.microsoft.com/office/drawing/2014/main" id="{D91ACAF8-0C68-4794-A330-31536796AE09}"/>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8</a:t>
            </a:r>
            <a:r>
              <a:rPr kumimoji="0" lang="en-US" sz="5400" b="1" i="0" u="none" strike="noStrike" kern="1200" cap="none" spc="0" normalizeH="0" baseline="30000" noProof="0" dirty="0">
                <a:ln>
                  <a:noFill/>
                </a:ln>
                <a:solidFill>
                  <a:prstClr val="white"/>
                </a:solidFill>
                <a:effectLst/>
                <a:uLnTx/>
                <a:uFillTx/>
                <a:latin typeface="Tw Cen MT" panose="020B0602020104020603" pitchFamily="34" charset="0"/>
                <a:ea typeface="+mn-ea"/>
                <a:cs typeface="+mn-cs"/>
              </a:rPr>
              <a:t>th</a:t>
            </a: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Grade Promotion Ceremonies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Wednesday, June 23, 2021 – 1:00 pm</a:t>
            </a:r>
          </a:p>
        </p:txBody>
      </p:sp>
    </p:spTree>
    <p:extLst>
      <p:ext uri="{BB962C8B-B14F-4D97-AF65-F5344CB8AC3E}">
        <p14:creationId xmlns:p14="http://schemas.microsoft.com/office/powerpoint/2010/main" val="14696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23F3EB-2D39-4917-9D13-9C9243EA20E4}"/>
              </a:ext>
            </a:extLst>
          </p:cNvPr>
          <p:cNvGraphicFramePr>
            <a:graphicFrameLocks noGrp="1"/>
          </p:cNvGraphicFramePr>
          <p:nvPr>
            <p:extLst>
              <p:ext uri="{D42A27DB-BD31-4B8C-83A1-F6EECF244321}">
                <p14:modId xmlns:p14="http://schemas.microsoft.com/office/powerpoint/2010/main" val="3897827411"/>
              </p:ext>
            </p:extLst>
          </p:nvPr>
        </p:nvGraphicFramePr>
        <p:xfrm>
          <a:off x="514405" y="2441007"/>
          <a:ext cx="11163190" cy="3851148"/>
        </p:xfrm>
        <a:graphic>
          <a:graphicData uri="http://schemas.openxmlformats.org/drawingml/2006/table">
            <a:tbl>
              <a:tblPr firstRow="1" bandRow="1">
                <a:tableStyleId>{5C22544A-7EE6-4342-B048-85BDC9FD1C3A}</a:tableStyleId>
              </a:tblPr>
              <a:tblGrid>
                <a:gridCol w="11163190">
                  <a:extLst>
                    <a:ext uri="{9D8B030D-6E8A-4147-A177-3AD203B41FA5}">
                      <a16:colId xmlns:a16="http://schemas.microsoft.com/office/drawing/2014/main" val="884349123"/>
                    </a:ext>
                  </a:extLst>
                </a:gridCol>
              </a:tblGrid>
              <a:tr h="550164">
                <a:tc>
                  <a:txBody>
                    <a:bodyPr/>
                    <a:lstStyle/>
                    <a:p>
                      <a:pPr algn="ctr"/>
                      <a:r>
                        <a:rPr lang="en-US" sz="2800" dirty="0"/>
                        <a:t>School</a:t>
                      </a:r>
                    </a:p>
                  </a:txBody>
                  <a:tcPr/>
                </a:tc>
                <a:extLst>
                  <a:ext uri="{0D108BD9-81ED-4DB2-BD59-A6C34878D82A}">
                    <a16:rowId xmlns:a16="http://schemas.microsoft.com/office/drawing/2014/main" val="603882386"/>
                  </a:ext>
                </a:extLst>
              </a:tr>
              <a:tr h="550164">
                <a:tc>
                  <a:txBody>
                    <a:bodyPr/>
                    <a:lstStyle/>
                    <a:p>
                      <a:pPr algn="ctr" fontAlgn="b"/>
                      <a:r>
                        <a:rPr lang="en-US" sz="2800" b="0" i="0" u="none" strike="noStrike" dirty="0">
                          <a:solidFill>
                            <a:srgbClr val="000000"/>
                          </a:solidFill>
                          <a:effectLst/>
                          <a:latin typeface="Calibri" panose="020F0502020204030204" pitchFamily="34" charset="0"/>
                        </a:rPr>
                        <a:t>Winfield Scott School No. 2</a:t>
                      </a:r>
                    </a:p>
                  </a:txBody>
                  <a:tcPr marL="6350" marR="6350" marT="6350" marB="0" anchor="b"/>
                </a:tc>
                <a:extLst>
                  <a:ext uri="{0D108BD9-81ED-4DB2-BD59-A6C34878D82A}">
                    <a16:rowId xmlns:a16="http://schemas.microsoft.com/office/drawing/2014/main" val="1363106245"/>
                  </a:ext>
                </a:extLst>
              </a:tr>
              <a:tr h="550164">
                <a:tc>
                  <a:txBody>
                    <a:bodyPr/>
                    <a:lstStyle/>
                    <a:p>
                      <a:pPr algn="ctr" fontAlgn="b"/>
                      <a:r>
                        <a:rPr lang="en-US" sz="2800" b="0" i="0" u="none" strike="noStrike" dirty="0">
                          <a:solidFill>
                            <a:srgbClr val="000000"/>
                          </a:solidFill>
                          <a:effectLst/>
                          <a:latin typeface="Calibri" panose="020F0502020204030204" pitchFamily="34" charset="0"/>
                        </a:rPr>
                        <a:t>Mabel G. Holmes School No. 5</a:t>
                      </a:r>
                    </a:p>
                  </a:txBody>
                  <a:tcPr marL="6350" marR="6350" marT="6350" marB="0" anchor="b"/>
                </a:tc>
                <a:extLst>
                  <a:ext uri="{0D108BD9-81ED-4DB2-BD59-A6C34878D82A}">
                    <a16:rowId xmlns:a16="http://schemas.microsoft.com/office/drawing/2014/main" val="2991854910"/>
                  </a:ext>
                </a:extLst>
              </a:tr>
              <a:tr h="550164">
                <a:tc>
                  <a:txBody>
                    <a:bodyPr/>
                    <a:lstStyle/>
                    <a:p>
                      <a:pPr algn="ctr" fontAlgn="b"/>
                      <a:r>
                        <a:rPr lang="en-US" sz="2800" b="0" i="0" u="none" strike="noStrike" dirty="0">
                          <a:solidFill>
                            <a:srgbClr val="000000"/>
                          </a:solidFill>
                          <a:effectLst/>
                          <a:latin typeface="Calibri" panose="020F0502020204030204" pitchFamily="34" charset="0"/>
                        </a:rPr>
                        <a:t>Jerome Dunn Academy School No. 9</a:t>
                      </a:r>
                    </a:p>
                  </a:txBody>
                  <a:tcPr marL="6350" marR="6350" marT="6350" marB="0" anchor="b"/>
                </a:tc>
                <a:extLst>
                  <a:ext uri="{0D108BD9-81ED-4DB2-BD59-A6C34878D82A}">
                    <a16:rowId xmlns:a16="http://schemas.microsoft.com/office/drawing/2014/main" val="392529664"/>
                  </a:ext>
                </a:extLst>
              </a:tr>
              <a:tr h="550164">
                <a:tc>
                  <a:txBody>
                    <a:bodyPr/>
                    <a:lstStyle/>
                    <a:p>
                      <a:pPr algn="ctr" fontAlgn="b"/>
                      <a:r>
                        <a:rPr lang="en-US" sz="2800" b="0" i="0" u="none" strike="noStrike" dirty="0" err="1">
                          <a:solidFill>
                            <a:srgbClr val="000000"/>
                          </a:solidFill>
                          <a:effectLst/>
                          <a:latin typeface="Calibri" panose="020F0502020204030204" pitchFamily="34" charset="0"/>
                        </a:rPr>
                        <a:t>Elmora</a:t>
                      </a:r>
                      <a:r>
                        <a:rPr lang="en-US" sz="2800" b="0" i="0" u="none" strike="noStrike" dirty="0">
                          <a:solidFill>
                            <a:srgbClr val="000000"/>
                          </a:solidFill>
                          <a:effectLst/>
                          <a:latin typeface="Calibri" panose="020F0502020204030204" pitchFamily="34" charset="0"/>
                        </a:rPr>
                        <a:t> School No. 12</a:t>
                      </a:r>
                    </a:p>
                  </a:txBody>
                  <a:tcPr marL="6350" marR="6350" marT="6350" marB="0" anchor="b"/>
                </a:tc>
                <a:extLst>
                  <a:ext uri="{0D108BD9-81ED-4DB2-BD59-A6C34878D82A}">
                    <a16:rowId xmlns:a16="http://schemas.microsoft.com/office/drawing/2014/main" val="3769984518"/>
                  </a:ext>
                </a:extLst>
              </a:tr>
              <a:tr h="550164">
                <a:tc>
                  <a:txBody>
                    <a:bodyPr/>
                    <a:lstStyle/>
                    <a:p>
                      <a:pPr algn="ctr" fontAlgn="b"/>
                      <a:r>
                        <a:rPr lang="en-US" sz="2800" b="0" i="0" u="none" strike="noStrike" dirty="0">
                          <a:solidFill>
                            <a:srgbClr val="000000"/>
                          </a:solidFill>
                          <a:effectLst/>
                          <a:latin typeface="Calibri" panose="020F0502020204030204" pitchFamily="34" charset="0"/>
                        </a:rPr>
                        <a:t>William F. Halloran School No. 22</a:t>
                      </a:r>
                    </a:p>
                  </a:txBody>
                  <a:tcPr marL="6350" marR="6350" marT="6350" marB="0" anchor="b"/>
                </a:tc>
                <a:extLst>
                  <a:ext uri="{0D108BD9-81ED-4DB2-BD59-A6C34878D82A}">
                    <a16:rowId xmlns:a16="http://schemas.microsoft.com/office/drawing/2014/main" val="2983878227"/>
                  </a:ext>
                </a:extLst>
              </a:tr>
              <a:tr h="550164">
                <a:tc>
                  <a:txBody>
                    <a:bodyPr/>
                    <a:lstStyle/>
                    <a:p>
                      <a:pPr algn="ctr" fontAlgn="b"/>
                      <a:r>
                        <a:rPr lang="en-US" sz="2800" b="0" i="0" u="none" strike="noStrike" dirty="0">
                          <a:solidFill>
                            <a:srgbClr val="000000"/>
                          </a:solidFill>
                          <a:effectLst/>
                          <a:latin typeface="Calibri" panose="020F0502020204030204" pitchFamily="34" charset="0"/>
                        </a:rPr>
                        <a:t>Nicholas Murray Butler School No. 23</a:t>
                      </a:r>
                    </a:p>
                  </a:txBody>
                  <a:tcPr marL="6350" marR="6350" marT="6350" marB="0" anchor="b"/>
                </a:tc>
                <a:extLst>
                  <a:ext uri="{0D108BD9-81ED-4DB2-BD59-A6C34878D82A}">
                    <a16:rowId xmlns:a16="http://schemas.microsoft.com/office/drawing/2014/main" val="592009064"/>
                  </a:ext>
                </a:extLst>
              </a:tr>
            </a:tbl>
          </a:graphicData>
        </a:graphic>
      </p:graphicFrame>
      <p:sp>
        <p:nvSpPr>
          <p:cNvPr id="9" name="TextBox 8">
            <a:extLst>
              <a:ext uri="{FF2B5EF4-FFF2-40B4-BE49-F238E27FC236}">
                <a16:creationId xmlns:a16="http://schemas.microsoft.com/office/drawing/2014/main" id="{D91ACAF8-0C68-4794-A330-31536796AE09}"/>
              </a:ext>
            </a:extLst>
          </p:cNvPr>
          <p:cNvSpPr txBox="1"/>
          <p:nvPr/>
        </p:nvSpPr>
        <p:spPr>
          <a:xfrm>
            <a:off x="0" y="294461"/>
            <a:ext cx="12192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8</a:t>
            </a:r>
            <a:r>
              <a:rPr kumimoji="0" lang="en-US" sz="5400" b="1" i="0" u="none" strike="noStrike" kern="1200" cap="none" spc="0" normalizeH="0" baseline="30000" noProof="0" dirty="0">
                <a:ln>
                  <a:noFill/>
                </a:ln>
                <a:solidFill>
                  <a:prstClr val="white"/>
                </a:solidFill>
                <a:effectLst/>
                <a:uLnTx/>
                <a:uFillTx/>
                <a:latin typeface="Tw Cen MT" panose="020B0602020104020603" pitchFamily="34" charset="0"/>
                <a:ea typeface="+mn-ea"/>
                <a:cs typeface="+mn-cs"/>
              </a:rPr>
              <a:t>th</a:t>
            </a: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 Grade Promotion Ceremonies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Thursday, June 24, 2021 – 9:00 am</a:t>
            </a:r>
          </a:p>
        </p:txBody>
      </p:sp>
    </p:spTree>
    <p:extLst>
      <p:ext uri="{BB962C8B-B14F-4D97-AF65-F5344CB8AC3E}">
        <p14:creationId xmlns:p14="http://schemas.microsoft.com/office/powerpoint/2010/main" val="3075861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23F3EB-2D39-4917-9D13-9C9243EA20E4}"/>
              </a:ext>
            </a:extLst>
          </p:cNvPr>
          <p:cNvGraphicFramePr>
            <a:graphicFrameLocks noGrp="1"/>
          </p:cNvGraphicFramePr>
          <p:nvPr>
            <p:extLst>
              <p:ext uri="{D42A27DB-BD31-4B8C-83A1-F6EECF244321}">
                <p14:modId xmlns:p14="http://schemas.microsoft.com/office/powerpoint/2010/main" val="1217570369"/>
              </p:ext>
            </p:extLst>
          </p:nvPr>
        </p:nvGraphicFramePr>
        <p:xfrm>
          <a:off x="284480" y="1965029"/>
          <a:ext cx="11673841" cy="4401312"/>
        </p:xfrm>
        <a:graphic>
          <a:graphicData uri="http://schemas.openxmlformats.org/drawingml/2006/table">
            <a:tbl>
              <a:tblPr firstRow="1" bandRow="1">
                <a:tableStyleId>{5C22544A-7EE6-4342-B048-85BDC9FD1C3A}</a:tableStyleId>
              </a:tblPr>
              <a:tblGrid>
                <a:gridCol w="7609840">
                  <a:extLst>
                    <a:ext uri="{9D8B030D-6E8A-4147-A177-3AD203B41FA5}">
                      <a16:colId xmlns:a16="http://schemas.microsoft.com/office/drawing/2014/main" val="884349123"/>
                    </a:ext>
                  </a:extLst>
                </a:gridCol>
                <a:gridCol w="1402080">
                  <a:extLst>
                    <a:ext uri="{9D8B030D-6E8A-4147-A177-3AD203B41FA5}">
                      <a16:colId xmlns:a16="http://schemas.microsoft.com/office/drawing/2014/main" val="1059990029"/>
                    </a:ext>
                  </a:extLst>
                </a:gridCol>
                <a:gridCol w="1249680">
                  <a:extLst>
                    <a:ext uri="{9D8B030D-6E8A-4147-A177-3AD203B41FA5}">
                      <a16:colId xmlns:a16="http://schemas.microsoft.com/office/drawing/2014/main" val="2318259620"/>
                    </a:ext>
                  </a:extLst>
                </a:gridCol>
                <a:gridCol w="1412241">
                  <a:extLst>
                    <a:ext uri="{9D8B030D-6E8A-4147-A177-3AD203B41FA5}">
                      <a16:colId xmlns:a16="http://schemas.microsoft.com/office/drawing/2014/main" val="2078649869"/>
                    </a:ext>
                  </a:extLst>
                </a:gridCol>
              </a:tblGrid>
              <a:tr h="550164">
                <a:tc>
                  <a:txBody>
                    <a:bodyPr/>
                    <a:lstStyle/>
                    <a:p>
                      <a:pPr algn="ctr"/>
                      <a:r>
                        <a:rPr lang="en-US" sz="2800" dirty="0"/>
                        <a:t>High School</a:t>
                      </a:r>
                    </a:p>
                  </a:txBody>
                  <a:tcPr/>
                </a:tc>
                <a:tc>
                  <a:txBody>
                    <a:bodyPr/>
                    <a:lstStyle/>
                    <a:p>
                      <a:pPr algn="ctr"/>
                      <a:r>
                        <a:rPr lang="en-US" sz="2800" dirty="0"/>
                        <a:t>*Date</a:t>
                      </a:r>
                    </a:p>
                  </a:txBody>
                  <a:tcPr/>
                </a:tc>
                <a:tc>
                  <a:txBody>
                    <a:bodyPr/>
                    <a:lstStyle/>
                    <a:p>
                      <a:pPr algn="ctr"/>
                      <a:r>
                        <a:rPr lang="en-US" sz="2800" dirty="0"/>
                        <a:t>Time</a:t>
                      </a:r>
                    </a:p>
                  </a:txBody>
                  <a:tcPr/>
                </a:tc>
                <a:tc>
                  <a:txBody>
                    <a:bodyPr/>
                    <a:lstStyle/>
                    <a:p>
                      <a:pPr algn="ctr"/>
                      <a:r>
                        <a:rPr lang="en-US" sz="2800" dirty="0"/>
                        <a:t>Arrival</a:t>
                      </a:r>
                    </a:p>
                  </a:txBody>
                  <a:tcPr/>
                </a:tc>
                <a:extLst>
                  <a:ext uri="{0D108BD9-81ED-4DB2-BD59-A6C34878D82A}">
                    <a16:rowId xmlns:a16="http://schemas.microsoft.com/office/drawing/2014/main" val="603882386"/>
                  </a:ext>
                </a:extLst>
              </a:tr>
              <a:tr h="550164">
                <a:tc>
                  <a:txBody>
                    <a:bodyPr/>
                    <a:lstStyle/>
                    <a:p>
                      <a:pPr algn="ctr" fontAlgn="b"/>
                      <a:r>
                        <a:rPr lang="en-US" sz="2800" b="0" i="0" u="none" strike="noStrike" dirty="0">
                          <a:solidFill>
                            <a:srgbClr val="000000"/>
                          </a:solidFill>
                          <a:effectLst/>
                          <a:latin typeface="Calibri" panose="020F0502020204030204" pitchFamily="34" charset="0"/>
                        </a:rPr>
                        <a:t>John E. Dwyer Technology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25</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9:00am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8:00am</a:t>
                      </a:r>
                    </a:p>
                  </a:txBody>
                  <a:tcPr marL="6350" marR="6350" marT="6350" marB="0" anchor="b"/>
                </a:tc>
                <a:extLst>
                  <a:ext uri="{0D108BD9-81ED-4DB2-BD59-A6C34878D82A}">
                    <a16:rowId xmlns:a16="http://schemas.microsoft.com/office/drawing/2014/main" val="4129756747"/>
                  </a:ext>
                </a:extLst>
              </a:tr>
              <a:tr h="550164">
                <a:tc>
                  <a:txBody>
                    <a:bodyPr/>
                    <a:lstStyle/>
                    <a:p>
                      <a:pPr algn="ctr" fontAlgn="b"/>
                      <a:r>
                        <a:rPr lang="en-US" sz="2800" b="0" i="0" u="none" strike="noStrike" dirty="0">
                          <a:solidFill>
                            <a:srgbClr val="000000"/>
                          </a:solidFill>
                          <a:effectLst/>
                          <a:latin typeface="Calibri" panose="020F0502020204030204" pitchFamily="34" charset="0"/>
                        </a:rPr>
                        <a:t>Elizabeth High School – Frank J. </a:t>
                      </a:r>
                      <a:r>
                        <a:rPr lang="en-US" sz="2800" b="0" i="0" u="none" strike="noStrike" dirty="0" err="1">
                          <a:solidFill>
                            <a:srgbClr val="000000"/>
                          </a:solidFill>
                          <a:effectLst/>
                          <a:latin typeface="Calibri" panose="020F0502020204030204" pitchFamily="34" charset="0"/>
                        </a:rPr>
                        <a:t>Cicarell</a:t>
                      </a:r>
                      <a:r>
                        <a:rPr lang="en-US" sz="2800" b="0" i="0" u="none" strike="noStrike" dirty="0">
                          <a:solidFill>
                            <a:srgbClr val="000000"/>
                          </a:solidFill>
                          <a:effectLst/>
                          <a:latin typeface="Calibri" panose="020F0502020204030204" pitchFamily="34" charset="0"/>
                        </a:rPr>
                        <a:t>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25</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1:00pm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12:00pm</a:t>
                      </a:r>
                    </a:p>
                  </a:txBody>
                  <a:tcPr marL="6350" marR="6350" marT="6350" marB="0" anchor="b"/>
                </a:tc>
                <a:extLst>
                  <a:ext uri="{0D108BD9-81ED-4DB2-BD59-A6C34878D82A}">
                    <a16:rowId xmlns:a16="http://schemas.microsoft.com/office/drawing/2014/main" val="4184934667"/>
                  </a:ext>
                </a:extLst>
              </a:tr>
              <a:tr h="550164">
                <a:tc>
                  <a:txBody>
                    <a:bodyPr/>
                    <a:lstStyle/>
                    <a:p>
                      <a:pPr algn="ctr" fontAlgn="b"/>
                      <a:r>
                        <a:rPr lang="en-US" sz="2800" b="0" i="0" u="none" strike="noStrike" dirty="0">
                          <a:solidFill>
                            <a:srgbClr val="000000"/>
                          </a:solidFill>
                          <a:effectLst/>
                          <a:latin typeface="Calibri" panose="020F0502020204030204" pitchFamily="34" charset="0"/>
                        </a:rPr>
                        <a:t>J. Christian Bollwage Finance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25</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5:00pm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4:00pm</a:t>
                      </a:r>
                    </a:p>
                  </a:txBody>
                  <a:tcPr marL="6350" marR="6350" marT="6350" marB="0" anchor="b"/>
                </a:tc>
                <a:extLst>
                  <a:ext uri="{0D108BD9-81ED-4DB2-BD59-A6C34878D82A}">
                    <a16:rowId xmlns:a16="http://schemas.microsoft.com/office/drawing/2014/main" val="4041786740"/>
                  </a:ext>
                </a:extLst>
              </a:tr>
              <a:tr h="550164">
                <a:tc>
                  <a:txBody>
                    <a:bodyPr/>
                    <a:lstStyle/>
                    <a:p>
                      <a:pPr algn="ctr" fontAlgn="b"/>
                      <a:r>
                        <a:rPr lang="en-US" sz="2800" b="0" i="0" u="none" strike="noStrike" dirty="0">
                          <a:solidFill>
                            <a:srgbClr val="000000"/>
                          </a:solidFill>
                          <a:effectLst/>
                          <a:latin typeface="Calibri" panose="020F0502020204030204" pitchFamily="34" charset="0"/>
                        </a:rPr>
                        <a:t>Alexander Hamilton Preparatory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28</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9:00 am</a:t>
                      </a:r>
                    </a:p>
                  </a:txBody>
                  <a:tcPr marL="6350" marR="6350" marT="635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8:00am</a:t>
                      </a:r>
                    </a:p>
                  </a:txBody>
                  <a:tcPr marL="6350" marR="6350" marT="6350" marB="0" anchor="b"/>
                </a:tc>
                <a:extLst>
                  <a:ext uri="{0D108BD9-81ED-4DB2-BD59-A6C34878D82A}">
                    <a16:rowId xmlns:a16="http://schemas.microsoft.com/office/drawing/2014/main" val="970221825"/>
                  </a:ext>
                </a:extLst>
              </a:tr>
              <a:tr h="550164">
                <a:tc>
                  <a:txBody>
                    <a:bodyPr/>
                    <a:lstStyle/>
                    <a:p>
                      <a:pPr algn="ctr" fontAlgn="b"/>
                      <a:r>
                        <a:rPr lang="en-US" sz="2800" b="0" i="0" u="none" strike="noStrike" dirty="0">
                          <a:solidFill>
                            <a:srgbClr val="000000"/>
                          </a:solidFill>
                          <a:effectLst/>
                          <a:latin typeface="Calibri" panose="020F0502020204030204" pitchFamily="34" charset="0"/>
                        </a:rPr>
                        <a:t>Thomas Jefferson Arts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28</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1:00pm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12:00pm</a:t>
                      </a:r>
                    </a:p>
                  </a:txBody>
                  <a:tcPr marL="6350" marR="6350" marT="6350" marB="0" anchor="b"/>
                </a:tc>
                <a:extLst>
                  <a:ext uri="{0D108BD9-81ED-4DB2-BD59-A6C34878D82A}">
                    <a16:rowId xmlns:a16="http://schemas.microsoft.com/office/drawing/2014/main" val="2671625181"/>
                  </a:ext>
                </a:extLst>
              </a:tr>
              <a:tr h="550164">
                <a:tc>
                  <a:txBody>
                    <a:bodyPr/>
                    <a:lstStyle/>
                    <a:p>
                      <a:pPr algn="ctr" fontAlgn="b"/>
                      <a:r>
                        <a:rPr lang="en-US" sz="2600" b="0" i="0" u="none" strike="noStrike" spc="-100" baseline="0" dirty="0">
                          <a:solidFill>
                            <a:srgbClr val="000000"/>
                          </a:solidFill>
                          <a:effectLst/>
                          <a:latin typeface="Calibri" panose="020F0502020204030204" pitchFamily="34" charset="0"/>
                        </a:rPr>
                        <a:t>Admiral William F. Halsey, Jr. Health &amp; Public Safety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29</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9:00am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8:00am</a:t>
                      </a:r>
                    </a:p>
                  </a:txBody>
                  <a:tcPr marL="6350" marR="6350" marT="6350" marB="0" anchor="b"/>
                </a:tc>
                <a:extLst>
                  <a:ext uri="{0D108BD9-81ED-4DB2-BD59-A6C34878D82A}">
                    <a16:rowId xmlns:a16="http://schemas.microsoft.com/office/drawing/2014/main" val="1054892743"/>
                  </a:ext>
                </a:extLst>
              </a:tr>
              <a:tr h="550164">
                <a:tc>
                  <a:txBody>
                    <a:bodyPr/>
                    <a:lstStyle/>
                    <a:p>
                      <a:pPr algn="ctr" fontAlgn="b"/>
                      <a:r>
                        <a:rPr lang="en-US" sz="2800" b="0" i="0" u="none" strike="noStrike" dirty="0">
                          <a:solidFill>
                            <a:srgbClr val="000000"/>
                          </a:solidFill>
                          <a:effectLst/>
                          <a:latin typeface="Calibri" panose="020F0502020204030204" pitchFamily="34" charset="0"/>
                        </a:rPr>
                        <a:t>Thomas A. Edison Career and Technical Academy</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June 29</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1:00pm</a:t>
                      </a:r>
                    </a:p>
                  </a:txBody>
                  <a:tcPr marL="6350" marR="6350" marT="6350" marB="0" anchor="b"/>
                </a:tc>
                <a:tc>
                  <a:txBody>
                    <a:bodyPr/>
                    <a:lstStyle/>
                    <a:p>
                      <a:pPr algn="ctr" fontAlgn="b"/>
                      <a:r>
                        <a:rPr lang="en-US" sz="2800" b="0" i="0" u="none" strike="noStrike" dirty="0">
                          <a:solidFill>
                            <a:srgbClr val="000000"/>
                          </a:solidFill>
                          <a:effectLst/>
                          <a:latin typeface="Calibri" panose="020F0502020204030204" pitchFamily="34" charset="0"/>
                        </a:rPr>
                        <a:t>12:00pm</a:t>
                      </a:r>
                    </a:p>
                  </a:txBody>
                  <a:tcPr marL="6350" marR="6350" marT="6350" marB="0" anchor="b"/>
                </a:tc>
                <a:extLst>
                  <a:ext uri="{0D108BD9-81ED-4DB2-BD59-A6C34878D82A}">
                    <a16:rowId xmlns:a16="http://schemas.microsoft.com/office/drawing/2014/main" val="2664615571"/>
                  </a:ext>
                </a:extLst>
              </a:tr>
            </a:tbl>
          </a:graphicData>
        </a:graphic>
      </p:graphicFrame>
      <p:sp>
        <p:nvSpPr>
          <p:cNvPr id="9" name="TextBox 8">
            <a:extLst>
              <a:ext uri="{FF2B5EF4-FFF2-40B4-BE49-F238E27FC236}">
                <a16:creationId xmlns:a16="http://schemas.microsoft.com/office/drawing/2014/main" id="{D91ACAF8-0C68-4794-A330-31536796AE09}"/>
              </a:ext>
            </a:extLst>
          </p:cNvPr>
          <p:cNvSpPr txBox="1"/>
          <p:nvPr/>
        </p:nvSpPr>
        <p:spPr>
          <a:xfrm>
            <a:off x="-30481" y="0"/>
            <a:ext cx="12192000" cy="169277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300" normalizeH="0" noProof="0" dirty="0">
                <a:ln>
                  <a:noFill/>
                </a:ln>
                <a:solidFill>
                  <a:prstClr val="white"/>
                </a:solidFill>
                <a:effectLst/>
                <a:uLnTx/>
                <a:uFillTx/>
                <a:latin typeface="Tw Cen MT" panose="020B0602020104020603" pitchFamily="34" charset="0"/>
                <a:ea typeface="+mn-ea"/>
                <a:cs typeface="+mn-cs"/>
              </a:rPr>
              <a:t>High School Graduation/ Class Award Ceremonies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Tw Cen MT" panose="020B0602020104020603" pitchFamily="34" charset="0"/>
                <a:ea typeface="+mn-ea"/>
                <a:cs typeface="+mn-cs"/>
              </a:rPr>
              <a:t>Dunn Sports Center</a:t>
            </a:r>
          </a:p>
        </p:txBody>
      </p:sp>
    </p:spTree>
    <p:extLst>
      <p:ext uri="{BB962C8B-B14F-4D97-AF65-F5344CB8AC3E}">
        <p14:creationId xmlns:p14="http://schemas.microsoft.com/office/powerpoint/2010/main" val="311935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B657AF4C-2182-E54E-B1FF-EC1225A3FE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36" y="0"/>
            <a:ext cx="11982127" cy="6858000"/>
          </a:xfrm>
          <a:prstGeom prst="rect">
            <a:avLst/>
          </a:prstGeom>
        </p:spPr>
      </p:pic>
    </p:spTree>
    <p:extLst>
      <p:ext uri="{BB962C8B-B14F-4D97-AF65-F5344CB8AC3E}">
        <p14:creationId xmlns:p14="http://schemas.microsoft.com/office/powerpoint/2010/main" val="394497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BEB283BC-C40E-BF44-A715-FB3AD923E82E}"/>
              </a:ext>
            </a:extLst>
          </p:cNvPr>
          <p:cNvPicPr>
            <a:picLocks noChangeAspect="1"/>
          </p:cNvPicPr>
          <p:nvPr/>
        </p:nvPicPr>
        <p:blipFill rotWithShape="1">
          <a:blip r:embed="rId2">
            <a:extLst>
              <a:ext uri="{28A0092B-C50C-407E-A947-70E740481C1C}">
                <a14:useLocalDpi xmlns:a14="http://schemas.microsoft.com/office/drawing/2010/main" val="0"/>
              </a:ext>
            </a:extLst>
          </a:blip>
          <a:srcRect b="2985"/>
          <a:stretch/>
        </p:blipFill>
        <p:spPr>
          <a:xfrm>
            <a:off x="0" y="1"/>
            <a:ext cx="12192000" cy="6858000"/>
          </a:xfrm>
          <a:prstGeom prst="rect">
            <a:avLst/>
          </a:prstGeom>
        </p:spPr>
      </p:pic>
    </p:spTree>
    <p:extLst>
      <p:ext uri="{BB962C8B-B14F-4D97-AF65-F5344CB8AC3E}">
        <p14:creationId xmlns:p14="http://schemas.microsoft.com/office/powerpoint/2010/main" val="283116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556E4E745EEA45B90855EC43570DDD" ma:contentTypeVersion="13" ma:contentTypeDescription="Create a new document." ma:contentTypeScope="" ma:versionID="b551d20627c9817880da31422e23f7ce">
  <xsd:schema xmlns:xsd="http://www.w3.org/2001/XMLSchema" xmlns:xs="http://www.w3.org/2001/XMLSchema" xmlns:p="http://schemas.microsoft.com/office/2006/metadata/properties" xmlns:ns3="9dcadb02-6322-4139-bb44-b2c20202a446" xmlns:ns4="32d7d0ef-a60d-419d-95e5-e6b26cf7463c" targetNamespace="http://schemas.microsoft.com/office/2006/metadata/properties" ma:root="true" ma:fieldsID="2a3c33d904cf8c32f32e9d030cead054" ns3:_="" ns4:_="">
    <xsd:import namespace="9dcadb02-6322-4139-bb44-b2c20202a446"/>
    <xsd:import namespace="32d7d0ef-a60d-419d-95e5-e6b26cf746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cadb02-6322-4139-bb44-b2c20202a44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7d0ef-a60d-419d-95e5-e6b26cf7463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62958-D8E0-4D4E-B11E-976EEDE20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cadb02-6322-4139-bb44-b2c20202a446"/>
    <ds:schemaRef ds:uri="32d7d0ef-a60d-419d-95e5-e6b26cf746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FB67C4-9F0D-411D-B4F5-FAE56905598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8BF9497-1A45-4BE5-8FAE-7A51FA3A80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1481</TotalTime>
  <Words>1199</Words>
  <Application>Microsoft Macintosh PowerPoint</Application>
  <PresentationFormat>Widescreen</PresentationFormat>
  <Paragraphs>144</Paragraphs>
  <Slides>16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TimesNewRomanPSMT</vt:lpstr>
      <vt:lpstr>Tw Cen MT</vt:lpstr>
      <vt:lpstr>Tw Cen MT Condensed Extra 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Sedelmaier, Mike</dc:creator>
  <cp:lastModifiedBy>Hugelmeyer, Olga</cp:lastModifiedBy>
  <cp:revision>31</cp:revision>
  <dcterms:created xsi:type="dcterms:W3CDTF">2020-09-17T18:46:13Z</dcterms:created>
  <dcterms:modified xsi:type="dcterms:W3CDTF">2021-06-10T21:53:32Z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0x010100F3556E4E745EEA45B90855EC43570DDD</vt:lpwstr>
  </property>
</Properties>
</file>