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31"/>
  </p:notesMasterIdLst>
  <p:sldIdLst>
    <p:sldId id="825" r:id="rId5"/>
    <p:sldId id="880" r:id="rId6"/>
    <p:sldId id="881" r:id="rId7"/>
    <p:sldId id="882" r:id="rId8"/>
    <p:sldId id="883" r:id="rId9"/>
    <p:sldId id="884" r:id="rId10"/>
    <p:sldId id="878" r:id="rId11"/>
    <p:sldId id="879" r:id="rId12"/>
    <p:sldId id="877" r:id="rId13"/>
    <p:sldId id="872" r:id="rId14"/>
    <p:sldId id="873" r:id="rId15"/>
    <p:sldId id="875" r:id="rId16"/>
    <p:sldId id="874" r:id="rId17"/>
    <p:sldId id="876" r:id="rId18"/>
    <p:sldId id="886" r:id="rId19"/>
    <p:sldId id="888" r:id="rId20"/>
    <p:sldId id="889" r:id="rId21"/>
    <p:sldId id="865" r:id="rId22"/>
    <p:sldId id="843" r:id="rId23"/>
    <p:sldId id="867" r:id="rId24"/>
    <p:sldId id="866" r:id="rId25"/>
    <p:sldId id="869" r:id="rId26"/>
    <p:sldId id="870" r:id="rId27"/>
    <p:sldId id="868" r:id="rId28"/>
    <p:sldId id="871" r:id="rId29"/>
    <p:sldId id="887" r:id="rId3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E2A624"/>
    <a:srgbClr val="EFAD18"/>
    <a:srgbClr val="4E82C2"/>
    <a:srgbClr val="4B9DFF"/>
    <a:srgbClr val="4998F8"/>
    <a:srgbClr val="4590EA"/>
    <a:srgbClr val="61A3F7"/>
    <a:srgbClr val="5590D9"/>
    <a:srgbClr val="D5CA6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6" autoAdjust="0"/>
    <p:restoredTop sz="91742"/>
  </p:normalViewPr>
  <p:slideViewPr>
    <p:cSldViewPr snapToGrid="0" snapToObjects="1">
      <p:cViewPr varScale="1">
        <p:scale>
          <a:sx n="104" d="100"/>
          <a:sy n="104" d="100"/>
        </p:scale>
        <p:origin x="189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9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1E2746E-6DCB-F242-AFA5-17F5A26299EA}" type="datetimeFigureOut">
              <a:rPr lang="en-US" smtClean="0"/>
              <a:t>8/4/21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C894CAF-B752-3846-9FAB-5627BED7D169}" type="slidenum">
              <a:rPr lang="en-US" smtClean="0"/>
              <a:t>‹#›</a:t>
            </a:fld>
            <a:endParaRPr lang="en-US" dirty="0"/>
          </a:p>
        </p:txBody>
      </p:sp>
    </p:spTree>
    <p:extLst>
      <p:ext uri="{BB962C8B-B14F-4D97-AF65-F5344CB8AC3E}">
        <p14:creationId xmlns:p14="http://schemas.microsoft.com/office/powerpoint/2010/main" val="9137996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894CAF-B752-3846-9FAB-5627BED7D169}" type="slidenum">
              <a:rPr lang="en-US" smtClean="0"/>
              <a:t>1</a:t>
            </a:fld>
            <a:endParaRPr lang="en-US" dirty="0"/>
          </a:p>
        </p:txBody>
      </p:sp>
    </p:spTree>
    <p:extLst>
      <p:ext uri="{BB962C8B-B14F-4D97-AF65-F5344CB8AC3E}">
        <p14:creationId xmlns:p14="http://schemas.microsoft.com/office/powerpoint/2010/main" val="4018084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Medium"/>
            </a:endParaRPr>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Medium"/>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474AE962-F0F6-114C-9332-E5A8918759F1}" type="datetimeFigureOut">
              <a:rPr lang="en-US" smtClean="0">
                <a:solidFill>
                  <a:srgbClr val="EEECE1"/>
                </a:solidFill>
                <a:latin typeface="Franklin Gothic Medium"/>
              </a:rPr>
              <a:pPr/>
              <a:t>8/4/21</a:t>
            </a:fld>
            <a:endParaRPr lang="en-US">
              <a:solidFill>
                <a:srgbClr val="EEECE1"/>
              </a:solidFill>
              <a:latin typeface="Franklin Gothic Medium"/>
            </a:endParaRPr>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2754ED01-E2A0-4C1E-8E21-014B99041579}" type="slidenum">
              <a:rPr lang="en-US" smtClean="0">
                <a:latin typeface="Franklin Gothic Medium"/>
              </a:rPr>
              <a:pPr/>
              <a:t>‹#›</a:t>
            </a:fld>
            <a:endParaRPr lang="en-US">
              <a:latin typeface="Franklin Gothic Medium"/>
            </a:endParaRPr>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solidFill>
                <a:srgbClr val="EEECE1"/>
              </a:solidFill>
              <a:latin typeface="Franklin Gothic Medium"/>
            </a:endParaRPr>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4AE962-F0F6-114C-9332-E5A8918759F1}" type="datetimeFigureOut">
              <a:rPr lang="en-US" smtClean="0">
                <a:solidFill>
                  <a:srgbClr val="1F497D"/>
                </a:solidFill>
                <a:latin typeface="Franklin Gothic Medium"/>
              </a:rPr>
              <a:pPr/>
              <a:t>8/4/21</a:t>
            </a:fld>
            <a:endParaRPr lang="en-US">
              <a:solidFill>
                <a:srgbClr val="1F497D"/>
              </a:solidFill>
              <a:latin typeface="Franklin Gothic Medium"/>
            </a:endParaRPr>
          </a:p>
        </p:txBody>
      </p:sp>
      <p:sp>
        <p:nvSpPr>
          <p:cNvPr id="5" name="Footer Placeholder 4"/>
          <p:cNvSpPr>
            <a:spLocks noGrp="1"/>
          </p:cNvSpPr>
          <p:nvPr>
            <p:ph type="ftr" sz="quarter" idx="11"/>
          </p:nvPr>
        </p:nvSpPr>
        <p:spPr/>
        <p:txBody>
          <a:bodyPr/>
          <a:lstStyle/>
          <a:p>
            <a:endParaRPr lang="en-US">
              <a:solidFill>
                <a:srgbClr val="1F497D"/>
              </a:solidFill>
              <a:latin typeface="Franklin Gothic Medium"/>
            </a:endParaRPr>
          </a:p>
        </p:txBody>
      </p:sp>
      <p:sp>
        <p:nvSpPr>
          <p:cNvPr id="6" name="Slide Number Placeholder 5"/>
          <p:cNvSpPr>
            <a:spLocks noGrp="1"/>
          </p:cNvSpPr>
          <p:nvPr>
            <p:ph type="sldNum" sz="quarter" idx="12"/>
          </p:nvPr>
        </p:nvSpPr>
        <p:spPr/>
        <p:txBody>
          <a:bodyPr/>
          <a:lstStyle/>
          <a:p>
            <a:fld id="{356A72F1-C897-1647-9CE8-BFFB19418015}" type="slidenum">
              <a:rPr lang="en-US" smtClean="0">
                <a:solidFill>
                  <a:srgbClr val="1F497D"/>
                </a:solidFill>
                <a:latin typeface="Franklin Gothic Medium"/>
              </a:rPr>
              <a:pPr/>
              <a:t>‹#›</a:t>
            </a:fld>
            <a:endParaRPr lang="en-US">
              <a:solidFill>
                <a:srgbClr val="1F497D"/>
              </a:solidFill>
              <a:latin typeface="Franklin Gothic Medium"/>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Medium"/>
            </a:endParaRPr>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Medium"/>
            </a:endParaRPr>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AE962-F0F6-114C-9332-E5A8918759F1}" type="datetimeFigureOut">
              <a:rPr lang="en-US" smtClean="0">
                <a:solidFill>
                  <a:srgbClr val="1F497D"/>
                </a:solidFill>
                <a:latin typeface="Franklin Gothic Medium"/>
              </a:rPr>
              <a:pPr/>
              <a:t>8/4/21</a:t>
            </a:fld>
            <a:endParaRPr lang="en-US">
              <a:solidFill>
                <a:srgbClr val="1F497D"/>
              </a:solidFill>
              <a:latin typeface="Franklin Gothic Medium"/>
            </a:endParaRPr>
          </a:p>
        </p:txBody>
      </p:sp>
      <p:sp>
        <p:nvSpPr>
          <p:cNvPr id="5" name="Footer Placeholder 4"/>
          <p:cNvSpPr>
            <a:spLocks noGrp="1"/>
          </p:cNvSpPr>
          <p:nvPr>
            <p:ph type="ftr" sz="quarter" idx="11"/>
          </p:nvPr>
        </p:nvSpPr>
        <p:spPr/>
        <p:txBody>
          <a:bodyPr/>
          <a:lstStyle/>
          <a:p>
            <a:endParaRPr lang="en-US">
              <a:solidFill>
                <a:srgbClr val="1F497D"/>
              </a:solidFill>
              <a:latin typeface="Franklin Gothic Medium"/>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356A72F1-C897-1647-9CE8-BFFB19418015}" type="slidenum">
              <a:rPr lang="en-US" smtClean="0">
                <a:solidFill>
                  <a:srgbClr val="EEECE1"/>
                </a:solidFill>
                <a:latin typeface="Franklin Gothic Medium"/>
              </a:rPr>
              <a:pPr/>
              <a:t>‹#›</a:t>
            </a:fld>
            <a:endParaRPr lang="en-US">
              <a:solidFill>
                <a:srgbClr val="EEECE1"/>
              </a:solidFill>
              <a:latin typeface="Franklin Gothic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2868" y="1"/>
            <a:ext cx="2571751" cy="6857999"/>
          </a:xfrm>
          <a:prstGeom prst="rect">
            <a:avLst/>
          </a:prstGeom>
        </p:spPr>
        <p:txBody>
          <a:bodyPr anchor="ctr"/>
          <a:lstStyle>
            <a:lvl1pPr>
              <a:defRPr sz="3600" b="1">
                <a:solidFill>
                  <a:schemeClr val="bg1"/>
                </a:solidFill>
                <a:latin typeface="+mn-lt"/>
              </a:defRPr>
            </a:lvl1pPr>
          </a:lstStyle>
          <a:p>
            <a:r>
              <a:rPr lang="en-US" dirty="0"/>
              <a:t>Click to edit Master title style</a:t>
            </a:r>
          </a:p>
        </p:txBody>
      </p:sp>
      <p:sp>
        <p:nvSpPr>
          <p:cNvPr id="4" name="Text Placeholder 3"/>
          <p:cNvSpPr>
            <a:spLocks noGrp="1"/>
          </p:cNvSpPr>
          <p:nvPr>
            <p:ph type="body" sz="quarter" idx="10"/>
          </p:nvPr>
        </p:nvSpPr>
        <p:spPr>
          <a:xfrm>
            <a:off x="2793207" y="57150"/>
            <a:ext cx="6279356" cy="6743700"/>
          </a:xfrm>
          <a:prstGeom prst="rect">
            <a:avLst/>
          </a:prstGeom>
        </p:spPr>
        <p:txBody>
          <a:bodyPr anchor="ctr"/>
          <a:lstStyle>
            <a:lvl1pPr>
              <a:defRPr sz="4400"/>
            </a:lvl1pPr>
            <a:lvl2pPr>
              <a:defRPr sz="4000"/>
            </a:lvl2pPr>
            <a:lvl3pPr>
              <a:defRPr sz="36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a:xfrm>
            <a:off x="7015163" y="64216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8F0EC-FC9C-4238-896F-44ACA83D8630}" type="slidenum">
              <a:rPr lang="en-US" smtClean="0">
                <a:solidFill>
                  <a:prstClr val="black">
                    <a:tint val="75000"/>
                  </a:prstClr>
                </a:solidFill>
                <a:latin typeface="Franklin Gothic Medium"/>
              </a:rPr>
              <a:pPr/>
              <a:t>‹#›</a:t>
            </a:fld>
            <a:endParaRPr lang="en-US">
              <a:solidFill>
                <a:prstClr val="black">
                  <a:tint val="75000"/>
                </a:prstClr>
              </a:solidFill>
              <a:latin typeface="Franklin Gothic Medium"/>
            </a:endParaRPr>
          </a:p>
        </p:txBody>
      </p:sp>
    </p:spTree>
    <p:extLst>
      <p:ext uri="{BB962C8B-B14F-4D97-AF65-F5344CB8AC3E}">
        <p14:creationId xmlns:p14="http://schemas.microsoft.com/office/powerpoint/2010/main" val="3480160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6443662" y="1"/>
            <a:ext cx="2571751" cy="6857999"/>
          </a:xfrm>
          <a:prstGeom prst="rect">
            <a:avLst/>
          </a:prstGeom>
        </p:spPr>
        <p:txBody>
          <a:bodyPr anchor="ctr"/>
          <a:lstStyle>
            <a:lvl1pPr>
              <a:defRPr sz="3600" b="1">
                <a:solidFill>
                  <a:schemeClr val="bg1"/>
                </a:solidFill>
                <a:latin typeface="+mn-lt"/>
              </a:defRPr>
            </a:lvl1pPr>
          </a:lstStyle>
          <a:p>
            <a:r>
              <a:rPr lang="en-US" dirty="0"/>
              <a:t>Click to edit Master title style</a:t>
            </a:r>
          </a:p>
        </p:txBody>
      </p:sp>
      <p:sp>
        <p:nvSpPr>
          <p:cNvPr id="9" name="Text Placeholder 3"/>
          <p:cNvSpPr>
            <a:spLocks noGrp="1"/>
          </p:cNvSpPr>
          <p:nvPr>
            <p:ph type="body" sz="quarter" idx="11"/>
          </p:nvPr>
        </p:nvSpPr>
        <p:spPr>
          <a:xfrm>
            <a:off x="-7144" y="57150"/>
            <a:ext cx="6329363" cy="6743700"/>
          </a:xfrm>
          <a:prstGeom prst="rect">
            <a:avLst/>
          </a:prstGeom>
        </p:spPr>
        <p:txBody>
          <a:bodyPr anchor="ctr"/>
          <a:lstStyle>
            <a:lvl1pPr>
              <a:defRPr sz="4400"/>
            </a:lvl1pPr>
            <a:lvl2pPr>
              <a:defRPr sz="4000"/>
            </a:lvl2pPr>
            <a:lvl3pPr>
              <a:defRPr sz="36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
          <p:cNvSpPr>
            <a:spLocks noGrp="1"/>
          </p:cNvSpPr>
          <p:nvPr>
            <p:ph type="sldNum" sz="quarter" idx="4"/>
          </p:nvPr>
        </p:nvSpPr>
        <p:spPr>
          <a:xfrm>
            <a:off x="7015163" y="64216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8F0EC-FC9C-4238-896F-44ACA83D8630}" type="slidenum">
              <a:rPr lang="en-US" smtClean="0">
                <a:solidFill>
                  <a:prstClr val="black">
                    <a:tint val="75000"/>
                  </a:prstClr>
                </a:solidFill>
                <a:latin typeface="Franklin Gothic Medium"/>
              </a:rPr>
              <a:pPr/>
              <a:t>‹#›</a:t>
            </a:fld>
            <a:endParaRPr lang="en-US">
              <a:solidFill>
                <a:prstClr val="black">
                  <a:tint val="75000"/>
                </a:prstClr>
              </a:solidFill>
              <a:latin typeface="Franklin Gothic Medium"/>
            </a:endParaRPr>
          </a:p>
        </p:txBody>
      </p:sp>
    </p:spTree>
    <p:extLst>
      <p:ext uri="{BB962C8B-B14F-4D97-AF65-F5344CB8AC3E}">
        <p14:creationId xmlns:p14="http://schemas.microsoft.com/office/powerpoint/2010/main" val="3296430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017"/>
        <p:cNvGrpSpPr/>
        <p:nvPr/>
      </p:nvGrpSpPr>
      <p:grpSpPr>
        <a:xfrm>
          <a:off x="0" y="0"/>
          <a:ext cx="0" cy="0"/>
          <a:chOff x="0" y="0"/>
          <a:chExt cx="0" cy="0"/>
        </a:xfrm>
      </p:grpSpPr>
      <p:sp>
        <p:nvSpPr>
          <p:cNvPr id="1018" name="Shape 1018"/>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1" i="0" u="none" strike="noStrike" cap="none">
                <a:solidFill>
                  <a:schemeClr val="dk1"/>
                </a:solidFill>
                <a:latin typeface="Franklin Gothic Book" pitchFamily="34" charset="0"/>
                <a:ea typeface="Franklin Gothic Book" pitchFamily="34" charset="0"/>
                <a:cs typeface="Franklin Gothic Book" pitchFamily="34" charset="0"/>
                <a:sym typeface="Source Sans Pro"/>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Source Sans Pro"/>
                <a:ea typeface="Source Sans Pro"/>
                <a:cs typeface="Source Sans Pro"/>
                <a:sym typeface="Source Sans Pro"/>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Source Sans Pro"/>
                <a:ea typeface="Source Sans Pro"/>
                <a:cs typeface="Source Sans Pro"/>
                <a:sym typeface="Source Sans Pro"/>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Source Sans Pro"/>
                <a:ea typeface="Source Sans Pro"/>
                <a:cs typeface="Source Sans Pro"/>
                <a:sym typeface="Source Sans Pro"/>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Source Sans Pro"/>
                <a:ea typeface="Source Sans Pro"/>
                <a:cs typeface="Source Sans Pro"/>
                <a:sym typeface="Source Sans Pro"/>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Source Sans Pro"/>
                <a:ea typeface="Source Sans Pro"/>
                <a:cs typeface="Source Sans Pro"/>
                <a:sym typeface="Source Sans Pro"/>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Source Sans Pro"/>
                <a:ea typeface="Source Sans Pro"/>
                <a:cs typeface="Source Sans Pro"/>
                <a:sym typeface="Source Sans Pro"/>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Source Sans Pro"/>
                <a:ea typeface="Source Sans Pro"/>
                <a:cs typeface="Source Sans Pro"/>
                <a:sym typeface="Source Sans Pro"/>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dirty="0"/>
          </a:p>
        </p:txBody>
      </p:sp>
      <p:sp>
        <p:nvSpPr>
          <p:cNvPr id="1019" name="Shape 1019"/>
          <p:cNvSpPr txBox="1">
            <a:spLocks noGrp="1"/>
          </p:cNvSpPr>
          <p:nvPr>
            <p:ph type="title"/>
          </p:nvPr>
        </p:nvSpPr>
        <p:spPr>
          <a:xfrm>
            <a:off x="457200" y="274637"/>
            <a:ext cx="8229600" cy="1143200"/>
          </a:xfrm>
          <a:prstGeom prst="rect">
            <a:avLst/>
          </a:prstGeom>
          <a:solidFill>
            <a:schemeClr val="accent1"/>
          </a:solidFill>
          <a:ln>
            <a:noFill/>
          </a:ln>
        </p:spPr>
        <p:txBody>
          <a:bodyPr lIns="91425" tIns="91425" rIns="91425" bIns="91425" anchor="ctr" anchorCtr="0"/>
          <a:lstStyle>
            <a:lvl1pPr marL="0" marR="0" lvl="0" indent="0" algn="ctr" rtl="0">
              <a:spcBef>
                <a:spcPts val="0"/>
              </a:spcBef>
              <a:spcAft>
                <a:spcPts val="0"/>
              </a:spcAft>
              <a:buNone/>
              <a:defRPr sz="4000" b="0" i="0" u="none" strike="noStrike" cap="none">
                <a:solidFill>
                  <a:schemeClr val="lt1"/>
                </a:solidFill>
                <a:latin typeface="Franklin Gothic Book" pitchFamily="34" charset="0"/>
                <a:ea typeface="Franklin Gothic Book" pitchFamily="34" charset="0"/>
                <a:cs typeface="Franklin Gothic Book" pitchFamily="34" charset="0"/>
                <a:sym typeface="Source Sans Pro"/>
              </a:defRPr>
            </a:lvl1pPr>
            <a:lvl2pPr marL="0" marR="0" lvl="1" indent="0" algn="ctr" rtl="0">
              <a:spcBef>
                <a:spcPts val="0"/>
              </a:spcBef>
              <a:spcAft>
                <a:spcPts val="0"/>
              </a:spcAft>
              <a:buNone/>
              <a:defRPr sz="4000" b="0" i="0" u="none" strike="noStrike" cap="none">
                <a:solidFill>
                  <a:schemeClr val="lt1"/>
                </a:solidFill>
                <a:latin typeface="Source Sans Pro"/>
                <a:ea typeface="Source Sans Pro"/>
                <a:cs typeface="Source Sans Pro"/>
                <a:sym typeface="Source Sans Pro"/>
              </a:defRPr>
            </a:lvl2pPr>
            <a:lvl3pPr marL="0" marR="0" lvl="2" indent="0" algn="ctr" rtl="0">
              <a:spcBef>
                <a:spcPts val="0"/>
              </a:spcBef>
              <a:spcAft>
                <a:spcPts val="0"/>
              </a:spcAft>
              <a:buNone/>
              <a:defRPr sz="4000" b="0" i="0" u="none" strike="noStrike" cap="none">
                <a:solidFill>
                  <a:schemeClr val="lt1"/>
                </a:solidFill>
                <a:latin typeface="Source Sans Pro"/>
                <a:ea typeface="Source Sans Pro"/>
                <a:cs typeface="Source Sans Pro"/>
                <a:sym typeface="Source Sans Pro"/>
              </a:defRPr>
            </a:lvl3pPr>
            <a:lvl4pPr marL="0" marR="0" lvl="3" indent="0" algn="ctr" rtl="0">
              <a:spcBef>
                <a:spcPts val="0"/>
              </a:spcBef>
              <a:spcAft>
                <a:spcPts val="0"/>
              </a:spcAft>
              <a:buNone/>
              <a:defRPr sz="4000" b="0" i="0" u="none" strike="noStrike" cap="none">
                <a:solidFill>
                  <a:schemeClr val="lt1"/>
                </a:solidFill>
                <a:latin typeface="Source Sans Pro"/>
                <a:ea typeface="Source Sans Pro"/>
                <a:cs typeface="Source Sans Pro"/>
                <a:sym typeface="Source Sans Pro"/>
              </a:defRPr>
            </a:lvl4pPr>
            <a:lvl5pPr marL="0" marR="0" lvl="4" indent="0" algn="ctr" rtl="0">
              <a:spcBef>
                <a:spcPts val="0"/>
              </a:spcBef>
              <a:spcAft>
                <a:spcPts val="0"/>
              </a:spcAft>
              <a:buNone/>
              <a:defRPr sz="4000" b="0" i="0" u="none" strike="noStrike" cap="none">
                <a:solidFill>
                  <a:schemeClr val="lt1"/>
                </a:solidFill>
                <a:latin typeface="Source Sans Pro"/>
                <a:ea typeface="Source Sans Pro"/>
                <a:cs typeface="Source Sans Pro"/>
                <a:sym typeface="Source Sans Pro"/>
              </a:defRPr>
            </a:lvl5pPr>
            <a:lvl6pPr marL="457200" marR="0" lvl="5" indent="0" algn="ctr" rtl="0">
              <a:spcBef>
                <a:spcPts val="0"/>
              </a:spcBef>
              <a:spcAft>
                <a:spcPts val="0"/>
              </a:spcAft>
              <a:buNone/>
              <a:defRPr sz="4000" b="0" i="0" u="none" strike="noStrike" cap="none">
                <a:solidFill>
                  <a:schemeClr val="lt1"/>
                </a:solidFill>
                <a:latin typeface="Source Sans Pro"/>
                <a:ea typeface="Source Sans Pro"/>
                <a:cs typeface="Source Sans Pro"/>
                <a:sym typeface="Source Sans Pro"/>
              </a:defRPr>
            </a:lvl6pPr>
            <a:lvl7pPr marL="914400" marR="0" lvl="6" indent="0" algn="ctr" rtl="0">
              <a:spcBef>
                <a:spcPts val="0"/>
              </a:spcBef>
              <a:spcAft>
                <a:spcPts val="0"/>
              </a:spcAft>
              <a:buNone/>
              <a:defRPr sz="4000" b="0" i="0" u="none" strike="noStrike" cap="none">
                <a:solidFill>
                  <a:schemeClr val="lt1"/>
                </a:solidFill>
                <a:latin typeface="Source Sans Pro"/>
                <a:ea typeface="Source Sans Pro"/>
                <a:cs typeface="Source Sans Pro"/>
                <a:sym typeface="Source Sans Pro"/>
              </a:defRPr>
            </a:lvl7pPr>
            <a:lvl8pPr marL="1371600" marR="0" lvl="7" indent="0" algn="ctr" rtl="0">
              <a:spcBef>
                <a:spcPts val="0"/>
              </a:spcBef>
              <a:spcAft>
                <a:spcPts val="0"/>
              </a:spcAft>
              <a:buNone/>
              <a:defRPr sz="4000" b="0" i="0" u="none" strike="noStrike" cap="none">
                <a:solidFill>
                  <a:schemeClr val="lt1"/>
                </a:solidFill>
                <a:latin typeface="Source Sans Pro"/>
                <a:ea typeface="Source Sans Pro"/>
                <a:cs typeface="Source Sans Pro"/>
                <a:sym typeface="Source Sans Pro"/>
              </a:defRPr>
            </a:lvl8pPr>
            <a:lvl9pPr marL="1828800" marR="0" lvl="8" indent="0" algn="ctr" rtl="0">
              <a:spcBef>
                <a:spcPts val="0"/>
              </a:spcBef>
              <a:spcAft>
                <a:spcPts val="0"/>
              </a:spcAft>
              <a:buNone/>
              <a:defRPr sz="4000" b="0" i="0" u="none" strike="noStrike" cap="none">
                <a:solidFill>
                  <a:schemeClr val="lt1"/>
                </a:solidFill>
                <a:latin typeface="Source Sans Pro"/>
                <a:ea typeface="Source Sans Pro"/>
                <a:cs typeface="Source Sans Pro"/>
                <a:sym typeface="Source Sans Pro"/>
              </a:defRPr>
            </a:lvl9pPr>
          </a:lstStyle>
          <a:p>
            <a:endParaRPr dirty="0"/>
          </a:p>
        </p:txBody>
      </p:sp>
    </p:spTree>
    <p:extLst>
      <p:ext uri="{BB962C8B-B14F-4D97-AF65-F5344CB8AC3E}">
        <p14:creationId xmlns:p14="http://schemas.microsoft.com/office/powerpoint/2010/main" val="3102769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AE962-F0F6-114C-9332-E5A8918759F1}" type="datetimeFigureOut">
              <a:rPr lang="en-US" smtClean="0">
                <a:solidFill>
                  <a:srgbClr val="1F497D"/>
                </a:solidFill>
                <a:latin typeface="Franklin Gothic Medium"/>
              </a:rPr>
              <a:pPr/>
              <a:t>8/4/21</a:t>
            </a:fld>
            <a:endParaRPr lang="en-US">
              <a:solidFill>
                <a:srgbClr val="1F497D"/>
              </a:solidFill>
              <a:latin typeface="Franklin Gothic Medium"/>
            </a:endParaRPr>
          </a:p>
        </p:txBody>
      </p:sp>
      <p:sp>
        <p:nvSpPr>
          <p:cNvPr id="5" name="Footer Placeholder 4"/>
          <p:cNvSpPr>
            <a:spLocks noGrp="1"/>
          </p:cNvSpPr>
          <p:nvPr>
            <p:ph type="ftr" sz="quarter" idx="11"/>
          </p:nvPr>
        </p:nvSpPr>
        <p:spPr/>
        <p:txBody>
          <a:bodyPr/>
          <a:lstStyle/>
          <a:p>
            <a:endParaRPr lang="en-US">
              <a:solidFill>
                <a:srgbClr val="1F497D"/>
              </a:solidFill>
              <a:latin typeface="Franklin Gothic Medium"/>
            </a:endParaRPr>
          </a:p>
        </p:txBody>
      </p:sp>
      <p:sp>
        <p:nvSpPr>
          <p:cNvPr id="6" name="Slide Number Placeholder 5"/>
          <p:cNvSpPr>
            <a:spLocks noGrp="1"/>
          </p:cNvSpPr>
          <p:nvPr>
            <p:ph type="sldNum" sz="quarter" idx="12"/>
          </p:nvPr>
        </p:nvSpPr>
        <p:spPr/>
        <p:txBody>
          <a:bodyPr/>
          <a:lstStyle/>
          <a:p>
            <a:fld id="{356A72F1-C897-1647-9CE8-BFFB19418015}" type="slidenum">
              <a:rPr lang="en-US" smtClean="0">
                <a:solidFill>
                  <a:srgbClr val="1F497D"/>
                </a:solidFill>
                <a:latin typeface="Franklin Gothic Medium"/>
              </a:rPr>
              <a:pPr/>
              <a:t>‹#›</a:t>
            </a:fld>
            <a:endParaRPr lang="en-US">
              <a:solidFill>
                <a:srgbClr val="1F497D"/>
              </a:solidFill>
              <a:latin typeface="Franklin Gothic Medium"/>
            </a:endParaRPr>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Medium"/>
            </a:endParaRPr>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Medium"/>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474AE962-F0F6-114C-9332-E5A8918759F1}" type="datetimeFigureOut">
              <a:rPr lang="en-US" smtClean="0">
                <a:latin typeface="Franklin Gothic Medium"/>
              </a:rPr>
              <a:pPr/>
              <a:t>8/4/21</a:t>
            </a:fld>
            <a:endParaRPr lang="en-US">
              <a:latin typeface="Franklin Gothic Medium"/>
            </a:endParaRPr>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356A72F1-C897-1647-9CE8-BFFB19418015}" type="slidenum">
              <a:rPr lang="en-US" smtClean="0">
                <a:solidFill>
                  <a:srgbClr val="EEECE1"/>
                </a:solidFill>
                <a:latin typeface="Franklin Gothic Medium"/>
              </a:rPr>
              <a:pPr/>
              <a:t>‹#›</a:t>
            </a:fld>
            <a:endParaRPr lang="en-US">
              <a:solidFill>
                <a:srgbClr val="EEECE1"/>
              </a:solidFill>
              <a:latin typeface="Franklin Gothic Medium"/>
            </a:endParaRPr>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latin typeface="Franklin Gothic Medium"/>
            </a:endParaRP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4AE962-F0F6-114C-9332-E5A8918759F1}" type="datetimeFigureOut">
              <a:rPr lang="en-US" smtClean="0">
                <a:solidFill>
                  <a:srgbClr val="1F497D"/>
                </a:solidFill>
                <a:latin typeface="Franklin Gothic Medium"/>
              </a:rPr>
              <a:pPr/>
              <a:t>8/4/21</a:t>
            </a:fld>
            <a:endParaRPr lang="en-US">
              <a:solidFill>
                <a:srgbClr val="1F497D"/>
              </a:solidFill>
              <a:latin typeface="Franklin Gothic Medium"/>
            </a:endParaRPr>
          </a:p>
        </p:txBody>
      </p:sp>
      <p:sp>
        <p:nvSpPr>
          <p:cNvPr id="6" name="Footer Placeholder 5"/>
          <p:cNvSpPr>
            <a:spLocks noGrp="1"/>
          </p:cNvSpPr>
          <p:nvPr>
            <p:ph type="ftr" sz="quarter" idx="11"/>
          </p:nvPr>
        </p:nvSpPr>
        <p:spPr/>
        <p:txBody>
          <a:bodyPr/>
          <a:lstStyle/>
          <a:p>
            <a:endParaRPr lang="en-US">
              <a:solidFill>
                <a:srgbClr val="1F497D"/>
              </a:solidFill>
              <a:latin typeface="Franklin Gothic Medium"/>
            </a:endParaRPr>
          </a:p>
        </p:txBody>
      </p:sp>
      <p:sp>
        <p:nvSpPr>
          <p:cNvPr id="7" name="Slide Number Placeholder 6"/>
          <p:cNvSpPr>
            <a:spLocks noGrp="1"/>
          </p:cNvSpPr>
          <p:nvPr>
            <p:ph type="sldNum" sz="quarter" idx="12"/>
          </p:nvPr>
        </p:nvSpPr>
        <p:spPr/>
        <p:txBody>
          <a:bodyPr/>
          <a:lstStyle/>
          <a:p>
            <a:fld id="{356A72F1-C897-1647-9CE8-BFFB19418015}" type="slidenum">
              <a:rPr lang="en-US" smtClean="0">
                <a:solidFill>
                  <a:srgbClr val="1F497D"/>
                </a:solidFill>
                <a:latin typeface="Franklin Gothic Medium"/>
              </a:rPr>
              <a:pPr/>
              <a:t>‹#›</a:t>
            </a:fld>
            <a:endParaRPr lang="en-US">
              <a:solidFill>
                <a:srgbClr val="1F497D"/>
              </a:solidFill>
              <a:latin typeface="Franklin Gothic Medium"/>
            </a:endParaRPr>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4AE962-F0F6-114C-9332-E5A8918759F1}" type="datetimeFigureOut">
              <a:rPr lang="en-US" smtClean="0">
                <a:solidFill>
                  <a:srgbClr val="1F497D"/>
                </a:solidFill>
                <a:latin typeface="Franklin Gothic Medium"/>
              </a:rPr>
              <a:pPr/>
              <a:t>8/4/21</a:t>
            </a:fld>
            <a:endParaRPr lang="en-US">
              <a:solidFill>
                <a:srgbClr val="1F497D"/>
              </a:solidFill>
              <a:latin typeface="Franklin Gothic Medium"/>
            </a:endParaRPr>
          </a:p>
        </p:txBody>
      </p:sp>
      <p:sp>
        <p:nvSpPr>
          <p:cNvPr id="8" name="Footer Placeholder 7"/>
          <p:cNvSpPr>
            <a:spLocks noGrp="1"/>
          </p:cNvSpPr>
          <p:nvPr>
            <p:ph type="ftr" sz="quarter" idx="11"/>
          </p:nvPr>
        </p:nvSpPr>
        <p:spPr/>
        <p:txBody>
          <a:bodyPr/>
          <a:lstStyle/>
          <a:p>
            <a:endParaRPr lang="en-US">
              <a:solidFill>
                <a:srgbClr val="1F497D"/>
              </a:solidFill>
              <a:latin typeface="Franklin Gothic Medium"/>
            </a:endParaRPr>
          </a:p>
        </p:txBody>
      </p:sp>
      <p:sp>
        <p:nvSpPr>
          <p:cNvPr id="9" name="Slide Number Placeholder 8"/>
          <p:cNvSpPr>
            <a:spLocks noGrp="1"/>
          </p:cNvSpPr>
          <p:nvPr>
            <p:ph type="sldNum" sz="quarter" idx="12"/>
          </p:nvPr>
        </p:nvSpPr>
        <p:spPr/>
        <p:txBody>
          <a:bodyPr/>
          <a:lstStyle/>
          <a:p>
            <a:fld id="{356A72F1-C897-1647-9CE8-BFFB19418015}" type="slidenum">
              <a:rPr lang="en-US" smtClean="0">
                <a:solidFill>
                  <a:srgbClr val="1F497D"/>
                </a:solidFill>
                <a:latin typeface="Franklin Gothic Medium"/>
              </a:rPr>
              <a:pPr/>
              <a:t>‹#›</a:t>
            </a:fld>
            <a:endParaRPr lang="en-US">
              <a:solidFill>
                <a:srgbClr val="1F497D"/>
              </a:solidFill>
              <a:latin typeface="Franklin Gothic Medium"/>
            </a:endParaRPr>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74AE962-F0F6-114C-9332-E5A8918759F1}" type="datetimeFigureOut">
              <a:rPr lang="en-US" smtClean="0">
                <a:solidFill>
                  <a:srgbClr val="1F497D"/>
                </a:solidFill>
                <a:latin typeface="Franklin Gothic Medium"/>
              </a:rPr>
              <a:pPr/>
              <a:t>8/4/21</a:t>
            </a:fld>
            <a:endParaRPr lang="en-US">
              <a:solidFill>
                <a:srgbClr val="1F497D"/>
              </a:solidFill>
              <a:latin typeface="Franklin Gothic Medium"/>
            </a:endParaRPr>
          </a:p>
        </p:txBody>
      </p:sp>
      <p:sp>
        <p:nvSpPr>
          <p:cNvPr id="4" name="Footer Placeholder 3"/>
          <p:cNvSpPr>
            <a:spLocks noGrp="1"/>
          </p:cNvSpPr>
          <p:nvPr>
            <p:ph type="ftr" sz="quarter" idx="11"/>
          </p:nvPr>
        </p:nvSpPr>
        <p:spPr/>
        <p:txBody>
          <a:bodyPr/>
          <a:lstStyle/>
          <a:p>
            <a:endParaRPr lang="en-US">
              <a:solidFill>
                <a:srgbClr val="1F497D"/>
              </a:solidFill>
              <a:latin typeface="Franklin Gothic Medium"/>
            </a:endParaRPr>
          </a:p>
        </p:txBody>
      </p:sp>
      <p:sp>
        <p:nvSpPr>
          <p:cNvPr id="5" name="Slide Number Placeholder 4"/>
          <p:cNvSpPr>
            <a:spLocks noGrp="1"/>
          </p:cNvSpPr>
          <p:nvPr>
            <p:ph type="sldNum" sz="quarter" idx="12"/>
          </p:nvPr>
        </p:nvSpPr>
        <p:spPr/>
        <p:txBody>
          <a:bodyPr/>
          <a:lstStyle/>
          <a:p>
            <a:fld id="{356A72F1-C897-1647-9CE8-BFFB19418015}" type="slidenum">
              <a:rPr lang="en-US" smtClean="0">
                <a:solidFill>
                  <a:srgbClr val="1F497D"/>
                </a:solidFill>
                <a:latin typeface="Franklin Gothic Medium"/>
              </a:rPr>
              <a:pPr/>
              <a:t>‹#›</a:t>
            </a:fld>
            <a:endParaRPr lang="en-US">
              <a:solidFill>
                <a:srgbClr val="1F497D"/>
              </a:solidFill>
              <a:latin typeface="Franklin Gothic Medium"/>
            </a:endParaRPr>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Medium"/>
            </a:endParaRPr>
          </a:p>
        </p:txBody>
      </p:sp>
      <p:sp>
        <p:nvSpPr>
          <p:cNvPr id="2" name="Date Placeholder 1"/>
          <p:cNvSpPr>
            <a:spLocks noGrp="1"/>
          </p:cNvSpPr>
          <p:nvPr>
            <p:ph type="dt" sz="half" idx="10"/>
          </p:nvPr>
        </p:nvSpPr>
        <p:spPr/>
        <p:txBody>
          <a:bodyPr/>
          <a:lstStyle/>
          <a:p>
            <a:fld id="{474AE962-F0F6-114C-9332-E5A8918759F1}" type="datetimeFigureOut">
              <a:rPr lang="en-US" smtClean="0">
                <a:solidFill>
                  <a:srgbClr val="1F497D"/>
                </a:solidFill>
                <a:latin typeface="Franklin Gothic Medium"/>
              </a:rPr>
              <a:pPr/>
              <a:t>8/4/21</a:t>
            </a:fld>
            <a:endParaRPr lang="en-US">
              <a:solidFill>
                <a:srgbClr val="1F497D"/>
              </a:solidFill>
              <a:latin typeface="Franklin Gothic Medium"/>
            </a:endParaRPr>
          </a:p>
        </p:txBody>
      </p:sp>
      <p:sp>
        <p:nvSpPr>
          <p:cNvPr id="3" name="Footer Placeholder 2"/>
          <p:cNvSpPr>
            <a:spLocks noGrp="1"/>
          </p:cNvSpPr>
          <p:nvPr>
            <p:ph type="ftr" sz="quarter" idx="11"/>
          </p:nvPr>
        </p:nvSpPr>
        <p:spPr/>
        <p:txBody>
          <a:bodyPr/>
          <a:lstStyle/>
          <a:p>
            <a:endParaRPr lang="en-US">
              <a:solidFill>
                <a:srgbClr val="1F497D"/>
              </a:solidFill>
              <a:latin typeface="Franklin Gothic Medium"/>
            </a:endParaRPr>
          </a:p>
        </p:txBody>
      </p:sp>
      <p:sp>
        <p:nvSpPr>
          <p:cNvPr id="4" name="Slide Number Placeholder 3"/>
          <p:cNvSpPr>
            <a:spLocks noGrp="1"/>
          </p:cNvSpPr>
          <p:nvPr>
            <p:ph type="sldNum" sz="quarter" idx="12"/>
          </p:nvPr>
        </p:nvSpPr>
        <p:spPr/>
        <p:txBody>
          <a:bodyPr/>
          <a:lstStyle/>
          <a:p>
            <a:fld id="{356A72F1-C897-1647-9CE8-BFFB19418015}" type="slidenum">
              <a:rPr lang="en-US" smtClean="0">
                <a:solidFill>
                  <a:srgbClr val="1F497D"/>
                </a:solidFill>
                <a:latin typeface="Franklin Gothic Medium"/>
              </a:rPr>
              <a:pPr/>
              <a:t>‹#›</a:t>
            </a:fld>
            <a:endParaRPr lang="en-US">
              <a:solidFill>
                <a:srgbClr val="1F497D"/>
              </a:solidFill>
              <a:latin typeface="Franklin Gothic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Medium"/>
            </a:endParaRPr>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Medium"/>
            </a:endParaRPr>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Medium"/>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4AE962-F0F6-114C-9332-E5A8918759F1}" type="datetimeFigureOut">
              <a:rPr lang="en-US" smtClean="0">
                <a:solidFill>
                  <a:srgbClr val="1F497D"/>
                </a:solidFill>
                <a:latin typeface="Franklin Gothic Medium"/>
              </a:rPr>
              <a:pPr/>
              <a:t>8/4/21</a:t>
            </a:fld>
            <a:endParaRPr lang="en-US">
              <a:solidFill>
                <a:srgbClr val="1F497D"/>
              </a:solidFill>
              <a:latin typeface="Franklin Gothic Medium"/>
            </a:endParaRPr>
          </a:p>
        </p:txBody>
      </p:sp>
      <p:sp>
        <p:nvSpPr>
          <p:cNvPr id="6" name="Footer Placeholder 5"/>
          <p:cNvSpPr>
            <a:spLocks noGrp="1"/>
          </p:cNvSpPr>
          <p:nvPr>
            <p:ph type="ftr" sz="quarter" idx="11"/>
          </p:nvPr>
        </p:nvSpPr>
        <p:spPr/>
        <p:txBody>
          <a:bodyPr/>
          <a:lstStyle/>
          <a:p>
            <a:endParaRPr lang="en-US">
              <a:solidFill>
                <a:srgbClr val="1F497D"/>
              </a:solidFill>
              <a:latin typeface="Franklin Gothic Medium"/>
            </a:endParaRP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2754ED01-E2A0-4C1E-8E21-014B99041579}" type="slidenum">
              <a:rPr lang="en-US" smtClean="0">
                <a:latin typeface="Franklin Gothic Medium"/>
              </a:rPr>
              <a:pPr/>
              <a:t>‹#›</a:t>
            </a:fld>
            <a:endParaRPr lang="en-US" dirty="0">
              <a:latin typeface="Franklin Gothic Medium"/>
            </a:endParaRP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Medium"/>
            </a:endParaRPr>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Medium"/>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4AE962-F0F6-114C-9332-E5A8918759F1}" type="datetimeFigureOut">
              <a:rPr lang="en-US" smtClean="0">
                <a:solidFill>
                  <a:srgbClr val="EEECE1"/>
                </a:solidFill>
                <a:latin typeface="Franklin Gothic Medium"/>
              </a:rPr>
              <a:pPr/>
              <a:t>8/4/21</a:t>
            </a:fld>
            <a:endParaRPr lang="en-US">
              <a:solidFill>
                <a:srgbClr val="EEECE1"/>
              </a:solidFill>
              <a:latin typeface="Franklin Gothic Medium"/>
            </a:endParaRPr>
          </a:p>
        </p:txBody>
      </p:sp>
      <p:sp>
        <p:nvSpPr>
          <p:cNvPr id="6" name="Footer Placeholder 5"/>
          <p:cNvSpPr>
            <a:spLocks noGrp="1"/>
          </p:cNvSpPr>
          <p:nvPr>
            <p:ph type="ftr" sz="quarter" idx="11"/>
          </p:nvPr>
        </p:nvSpPr>
        <p:spPr/>
        <p:txBody>
          <a:bodyPr/>
          <a:lstStyle/>
          <a:p>
            <a:endParaRPr lang="en-US">
              <a:solidFill>
                <a:srgbClr val="EEECE1"/>
              </a:solidFill>
              <a:latin typeface="Franklin Gothic Medium"/>
            </a:endParaRPr>
          </a:p>
        </p:txBody>
      </p:sp>
      <p:sp>
        <p:nvSpPr>
          <p:cNvPr id="7" name="Slide Number Placeholder 6"/>
          <p:cNvSpPr>
            <a:spLocks noGrp="1"/>
          </p:cNvSpPr>
          <p:nvPr>
            <p:ph type="sldNum" sz="quarter" idx="12"/>
          </p:nvPr>
        </p:nvSpPr>
        <p:spPr/>
        <p:txBody>
          <a:bodyPr/>
          <a:lstStyle/>
          <a:p>
            <a:fld id="{356A72F1-C897-1647-9CE8-BFFB19418015}" type="slidenum">
              <a:rPr lang="en-US" smtClean="0">
                <a:solidFill>
                  <a:srgbClr val="EEECE1"/>
                </a:solidFill>
                <a:latin typeface="Franklin Gothic Medium"/>
              </a:rPr>
              <a:pPr/>
              <a:t>‹#›</a:t>
            </a:fld>
            <a:endParaRPr lang="en-US">
              <a:solidFill>
                <a:srgbClr val="EEECE1"/>
              </a:solidFill>
              <a:latin typeface="Franklin Gothic Medium"/>
            </a:endParaRP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Medium"/>
            </a:endParaRPr>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Medium"/>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474AE962-F0F6-114C-9332-E5A8918759F1}" type="datetimeFigureOut">
              <a:rPr lang="en-US" smtClean="0">
                <a:solidFill>
                  <a:srgbClr val="1F497D"/>
                </a:solidFill>
                <a:latin typeface="Franklin Gothic Medium"/>
              </a:rPr>
              <a:pPr/>
              <a:t>8/4/21</a:t>
            </a:fld>
            <a:endParaRPr lang="en-US">
              <a:solidFill>
                <a:srgbClr val="1F497D"/>
              </a:solidFill>
              <a:latin typeface="Franklin Gothic Medium"/>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solidFill>
                <a:srgbClr val="1F497D"/>
              </a:solidFill>
              <a:latin typeface="Franklin Gothic Medium"/>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356A72F1-C897-1647-9CE8-BFFB19418015}" type="slidenum">
              <a:rPr lang="en-US" smtClean="0">
                <a:solidFill>
                  <a:srgbClr val="1F497D"/>
                </a:solidFill>
                <a:latin typeface="Franklin Gothic Medium"/>
              </a:rPr>
              <a:pPr/>
              <a:t>‹#›</a:t>
            </a:fld>
            <a:endParaRPr lang="en-US">
              <a:solidFill>
                <a:srgbClr val="1F497D"/>
              </a:solidFill>
              <a:latin typeface="Franklin Gothic Medium"/>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7" r:id="rId14"/>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6959013" y="3989779"/>
            <a:ext cx="2082245" cy="1828800"/>
          </a:xfrm>
        </p:spPr>
        <p:txBody>
          <a:bodyPr>
            <a:normAutofit/>
          </a:bodyPr>
          <a:lstStyle/>
          <a:p>
            <a:pPr algn="ctr"/>
            <a:r>
              <a:rPr lang="en-US" sz="1400" b="1" dirty="0">
                <a:solidFill>
                  <a:srgbClr val="FFC000"/>
                </a:solidFill>
              </a:rPr>
              <a:t>October 1, 2020</a:t>
            </a:r>
          </a:p>
        </p:txBody>
      </p:sp>
      <p:sp>
        <p:nvSpPr>
          <p:cNvPr id="7" name="Title 6"/>
          <p:cNvSpPr>
            <a:spLocks noGrp="1"/>
          </p:cNvSpPr>
          <p:nvPr>
            <p:ph type="title"/>
          </p:nvPr>
        </p:nvSpPr>
        <p:spPr>
          <a:xfrm>
            <a:off x="847492" y="189572"/>
            <a:ext cx="5844183" cy="3166946"/>
          </a:xfrm>
        </p:spPr>
        <p:txBody>
          <a:bodyPr>
            <a:normAutofit/>
          </a:bodyPr>
          <a:lstStyle/>
          <a:p>
            <a:pPr algn="ctr"/>
            <a:r>
              <a:rPr lang="en-US" sz="3200" i="1" cap="none" dirty="0">
                <a:solidFill>
                  <a:schemeClr val="bg1"/>
                </a:solidFill>
              </a:rPr>
              <a:t>Reopening Together Plan </a:t>
            </a:r>
            <a:br>
              <a:rPr lang="en-US" sz="3200" i="1" cap="none" dirty="0">
                <a:solidFill>
                  <a:schemeClr val="bg1"/>
                </a:solidFill>
              </a:rPr>
            </a:br>
            <a:r>
              <a:rPr lang="en-US" sz="3200" i="1" cap="none" dirty="0">
                <a:solidFill>
                  <a:schemeClr val="bg1"/>
                </a:solidFill>
              </a:rPr>
              <a:t>Update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99" y="3523784"/>
            <a:ext cx="6703155" cy="3207215"/>
          </a:xfrm>
          <a:prstGeom prst="rect">
            <a:avLst/>
          </a:prstGeom>
        </p:spPr>
      </p:pic>
    </p:spTree>
    <p:extLst>
      <p:ext uri="{BB962C8B-B14F-4D97-AF65-F5344CB8AC3E}">
        <p14:creationId xmlns:p14="http://schemas.microsoft.com/office/powerpoint/2010/main" val="3490820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B661F1-F985-8244-A192-B99C58A6C933}"/>
              </a:ext>
            </a:extLst>
          </p:cNvPr>
          <p:cNvSpPr>
            <a:spLocks noGrp="1"/>
          </p:cNvSpPr>
          <p:nvPr>
            <p:ph idx="1"/>
          </p:nvPr>
        </p:nvSpPr>
        <p:spPr/>
        <p:txBody>
          <a:bodyPr/>
          <a:lstStyle/>
          <a:p>
            <a:pPr marL="45720" indent="0">
              <a:buNone/>
            </a:pPr>
            <a:br>
              <a:rPr lang="en-US" dirty="0"/>
            </a:br>
            <a:endParaRPr lang="en-US" dirty="0"/>
          </a:p>
        </p:txBody>
      </p:sp>
      <p:sp>
        <p:nvSpPr>
          <p:cNvPr id="3" name="Title 2">
            <a:extLst>
              <a:ext uri="{FF2B5EF4-FFF2-40B4-BE49-F238E27FC236}">
                <a16:creationId xmlns:a16="http://schemas.microsoft.com/office/drawing/2014/main" id="{2DA03211-8518-0E4A-959A-88981B195D6F}"/>
              </a:ext>
            </a:extLst>
          </p:cNvPr>
          <p:cNvSpPr>
            <a:spLocks noGrp="1"/>
          </p:cNvSpPr>
          <p:nvPr>
            <p:ph type="title"/>
          </p:nvPr>
        </p:nvSpPr>
        <p:spPr/>
        <p:txBody>
          <a:bodyPr/>
          <a:lstStyle/>
          <a:p>
            <a:r>
              <a:rPr lang="en-US" dirty="0"/>
              <a:t>HVAC Maintenance</a:t>
            </a:r>
          </a:p>
        </p:txBody>
      </p:sp>
      <p:pic>
        <p:nvPicPr>
          <p:cNvPr id="5" name="Picture 4" descr="Text&#10;&#10;Description automatically generated">
            <a:extLst>
              <a:ext uri="{FF2B5EF4-FFF2-40B4-BE49-F238E27FC236}">
                <a16:creationId xmlns:a16="http://schemas.microsoft.com/office/drawing/2014/main" id="{5D8CE5B1-DD03-0C49-854C-272299928B1A}"/>
              </a:ext>
            </a:extLst>
          </p:cNvPr>
          <p:cNvPicPr>
            <a:picLocks noChangeAspect="1"/>
          </p:cNvPicPr>
          <p:nvPr/>
        </p:nvPicPr>
        <p:blipFill>
          <a:blip r:embed="rId2"/>
          <a:stretch>
            <a:fillRect/>
          </a:stretch>
        </p:blipFill>
        <p:spPr>
          <a:xfrm>
            <a:off x="190499" y="1535009"/>
            <a:ext cx="8788892" cy="1774577"/>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3CED616E-DB8A-8348-A915-C4F16C55F8A7}"/>
              </a:ext>
            </a:extLst>
          </p:cNvPr>
          <p:cNvPicPr>
            <a:picLocks noChangeAspect="1"/>
          </p:cNvPicPr>
          <p:nvPr/>
        </p:nvPicPr>
        <p:blipFill>
          <a:blip r:embed="rId3"/>
          <a:stretch>
            <a:fillRect/>
          </a:stretch>
        </p:blipFill>
        <p:spPr>
          <a:xfrm>
            <a:off x="190499" y="3223460"/>
            <a:ext cx="8407151" cy="4591470"/>
          </a:xfrm>
          <a:prstGeom prst="rect">
            <a:avLst/>
          </a:prstGeom>
        </p:spPr>
      </p:pic>
    </p:spTree>
    <p:extLst>
      <p:ext uri="{BB962C8B-B14F-4D97-AF65-F5344CB8AC3E}">
        <p14:creationId xmlns:p14="http://schemas.microsoft.com/office/powerpoint/2010/main" val="2133540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A3A29B64-2F21-0342-9B62-D99DABC38FDF}"/>
              </a:ext>
            </a:extLst>
          </p:cNvPr>
          <p:cNvPicPr>
            <a:picLocks noGrp="1" noChangeAspect="1"/>
          </p:cNvPicPr>
          <p:nvPr>
            <p:ph idx="1"/>
          </p:nvPr>
        </p:nvPicPr>
        <p:blipFill>
          <a:blip r:embed="rId2"/>
          <a:stretch>
            <a:fillRect/>
          </a:stretch>
        </p:blipFill>
        <p:spPr>
          <a:xfrm>
            <a:off x="1414464" y="1719263"/>
            <a:ext cx="6815136" cy="5638800"/>
          </a:xfrm>
        </p:spPr>
      </p:pic>
      <p:sp>
        <p:nvSpPr>
          <p:cNvPr id="3" name="Title 2">
            <a:extLst>
              <a:ext uri="{FF2B5EF4-FFF2-40B4-BE49-F238E27FC236}">
                <a16:creationId xmlns:a16="http://schemas.microsoft.com/office/drawing/2014/main" id="{D2A13C07-1EDC-6444-B836-8D7FB5F5E31B}"/>
              </a:ext>
            </a:extLst>
          </p:cNvPr>
          <p:cNvSpPr>
            <a:spLocks noGrp="1"/>
          </p:cNvSpPr>
          <p:nvPr>
            <p:ph type="title"/>
          </p:nvPr>
        </p:nvSpPr>
        <p:spPr/>
        <p:txBody>
          <a:bodyPr/>
          <a:lstStyle/>
          <a:p>
            <a:r>
              <a:rPr lang="en-US" dirty="0"/>
              <a:t>HVAC Maintenance</a:t>
            </a:r>
          </a:p>
        </p:txBody>
      </p:sp>
    </p:spTree>
    <p:extLst>
      <p:ext uri="{BB962C8B-B14F-4D97-AF65-F5344CB8AC3E}">
        <p14:creationId xmlns:p14="http://schemas.microsoft.com/office/powerpoint/2010/main" val="216371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uilding, outdoor, road, truck&#10;&#10;Description automatically generated">
            <a:extLst>
              <a:ext uri="{FF2B5EF4-FFF2-40B4-BE49-F238E27FC236}">
                <a16:creationId xmlns:a16="http://schemas.microsoft.com/office/drawing/2014/main" id="{D88FC6DF-4AF0-1E49-9CBE-32EDB6F23BF4}"/>
              </a:ext>
            </a:extLst>
          </p:cNvPr>
          <p:cNvPicPr>
            <a:picLocks noGrp="1" noChangeAspect="1"/>
          </p:cNvPicPr>
          <p:nvPr>
            <p:ph idx="1"/>
          </p:nvPr>
        </p:nvPicPr>
        <p:blipFill>
          <a:blip r:embed="rId2"/>
          <a:stretch>
            <a:fillRect/>
          </a:stretch>
        </p:blipFill>
        <p:spPr>
          <a:xfrm>
            <a:off x="381000" y="1735028"/>
            <a:ext cx="8381260" cy="6005841"/>
          </a:xfrm>
        </p:spPr>
      </p:pic>
      <p:sp>
        <p:nvSpPr>
          <p:cNvPr id="3" name="Title 2">
            <a:extLst>
              <a:ext uri="{FF2B5EF4-FFF2-40B4-BE49-F238E27FC236}">
                <a16:creationId xmlns:a16="http://schemas.microsoft.com/office/drawing/2014/main" id="{F4A73D3C-BE2E-FA4A-BDD0-99F9B460B520}"/>
              </a:ext>
            </a:extLst>
          </p:cNvPr>
          <p:cNvSpPr>
            <a:spLocks noGrp="1"/>
          </p:cNvSpPr>
          <p:nvPr>
            <p:ph type="title"/>
          </p:nvPr>
        </p:nvSpPr>
        <p:spPr/>
        <p:txBody>
          <a:bodyPr/>
          <a:lstStyle/>
          <a:p>
            <a:r>
              <a:rPr lang="en-US" dirty="0"/>
              <a:t>Sanitizing and disinfecting schools</a:t>
            </a:r>
          </a:p>
        </p:txBody>
      </p:sp>
    </p:spTree>
    <p:extLst>
      <p:ext uri="{BB962C8B-B14F-4D97-AF65-F5344CB8AC3E}">
        <p14:creationId xmlns:p14="http://schemas.microsoft.com/office/powerpoint/2010/main" val="1424671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uilding, truck, road, outdoor&#10;&#10;Description automatically generated">
            <a:extLst>
              <a:ext uri="{FF2B5EF4-FFF2-40B4-BE49-F238E27FC236}">
                <a16:creationId xmlns:a16="http://schemas.microsoft.com/office/drawing/2014/main" id="{E03180C2-C08C-8349-800D-037660140626}"/>
              </a:ext>
            </a:extLst>
          </p:cNvPr>
          <p:cNvPicPr>
            <a:picLocks noGrp="1" noChangeAspect="1"/>
          </p:cNvPicPr>
          <p:nvPr>
            <p:ph idx="1"/>
          </p:nvPr>
        </p:nvPicPr>
        <p:blipFill>
          <a:blip r:embed="rId2"/>
          <a:stretch>
            <a:fillRect/>
          </a:stretch>
        </p:blipFill>
        <p:spPr>
          <a:xfrm>
            <a:off x="173420" y="1529254"/>
            <a:ext cx="8844455" cy="5186855"/>
          </a:xfrm>
        </p:spPr>
      </p:pic>
      <p:sp>
        <p:nvSpPr>
          <p:cNvPr id="3" name="Title 2">
            <a:extLst>
              <a:ext uri="{FF2B5EF4-FFF2-40B4-BE49-F238E27FC236}">
                <a16:creationId xmlns:a16="http://schemas.microsoft.com/office/drawing/2014/main" id="{285A5385-242B-5346-9CA0-1F37DED06C7A}"/>
              </a:ext>
            </a:extLst>
          </p:cNvPr>
          <p:cNvSpPr>
            <a:spLocks noGrp="1"/>
          </p:cNvSpPr>
          <p:nvPr>
            <p:ph type="title"/>
          </p:nvPr>
        </p:nvSpPr>
        <p:spPr/>
        <p:txBody>
          <a:bodyPr/>
          <a:lstStyle/>
          <a:p>
            <a:r>
              <a:rPr lang="en-US" dirty="0"/>
              <a:t>Sanitizing and disinfecting schools</a:t>
            </a:r>
          </a:p>
        </p:txBody>
      </p:sp>
    </p:spTree>
    <p:extLst>
      <p:ext uri="{BB962C8B-B14F-4D97-AF65-F5344CB8AC3E}">
        <p14:creationId xmlns:p14="http://schemas.microsoft.com/office/powerpoint/2010/main" val="2658534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floor, indoor, ceiling, building&#10;&#10;Description automatically generated">
            <a:extLst>
              <a:ext uri="{FF2B5EF4-FFF2-40B4-BE49-F238E27FC236}">
                <a16:creationId xmlns:a16="http://schemas.microsoft.com/office/drawing/2014/main" id="{BA8A2B30-1700-1D46-A68A-30FC135FC453}"/>
              </a:ext>
            </a:extLst>
          </p:cNvPr>
          <p:cNvPicPr>
            <a:picLocks noGrp="1" noChangeAspect="1"/>
          </p:cNvPicPr>
          <p:nvPr>
            <p:ph idx="1"/>
          </p:nvPr>
        </p:nvPicPr>
        <p:blipFill>
          <a:blip r:embed="rId2"/>
          <a:stretch>
            <a:fillRect/>
          </a:stretch>
        </p:blipFill>
        <p:spPr>
          <a:xfrm>
            <a:off x="132327" y="1470833"/>
            <a:ext cx="4439303" cy="6869071"/>
          </a:xfrm>
        </p:spPr>
      </p:pic>
      <p:sp>
        <p:nvSpPr>
          <p:cNvPr id="3" name="Title 2">
            <a:extLst>
              <a:ext uri="{FF2B5EF4-FFF2-40B4-BE49-F238E27FC236}">
                <a16:creationId xmlns:a16="http://schemas.microsoft.com/office/drawing/2014/main" id="{E6BDD179-4747-F244-8BEB-E98153B99E88}"/>
              </a:ext>
            </a:extLst>
          </p:cNvPr>
          <p:cNvSpPr>
            <a:spLocks noGrp="1"/>
          </p:cNvSpPr>
          <p:nvPr>
            <p:ph type="title"/>
          </p:nvPr>
        </p:nvSpPr>
        <p:spPr/>
        <p:txBody>
          <a:bodyPr/>
          <a:lstStyle/>
          <a:p>
            <a:r>
              <a:rPr lang="en-US" dirty="0"/>
              <a:t>Sanitizing and disinfecting schools</a:t>
            </a:r>
          </a:p>
        </p:txBody>
      </p:sp>
      <p:pic>
        <p:nvPicPr>
          <p:cNvPr id="8" name="Picture 7" descr="A green and white tiled floor&#10;&#10;Description automatically generated">
            <a:extLst>
              <a:ext uri="{FF2B5EF4-FFF2-40B4-BE49-F238E27FC236}">
                <a16:creationId xmlns:a16="http://schemas.microsoft.com/office/drawing/2014/main" id="{E7D36AB9-AFCE-5F4E-B55D-7C7A53A0BBBE}"/>
              </a:ext>
            </a:extLst>
          </p:cNvPr>
          <p:cNvPicPr>
            <a:picLocks noChangeAspect="1"/>
          </p:cNvPicPr>
          <p:nvPr/>
        </p:nvPicPr>
        <p:blipFill>
          <a:blip r:embed="rId3"/>
          <a:stretch>
            <a:fillRect/>
          </a:stretch>
        </p:blipFill>
        <p:spPr>
          <a:xfrm>
            <a:off x="4571630" y="1470833"/>
            <a:ext cx="4572370" cy="6869071"/>
          </a:xfrm>
          <a:prstGeom prst="rect">
            <a:avLst/>
          </a:prstGeom>
        </p:spPr>
      </p:pic>
    </p:spTree>
    <p:extLst>
      <p:ext uri="{BB962C8B-B14F-4D97-AF65-F5344CB8AC3E}">
        <p14:creationId xmlns:p14="http://schemas.microsoft.com/office/powerpoint/2010/main" val="3705532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832FA96-AC5F-C84F-9A5C-D4903115B4F0}"/>
              </a:ext>
            </a:extLst>
          </p:cNvPr>
          <p:cNvSpPr>
            <a:spLocks noGrp="1"/>
          </p:cNvSpPr>
          <p:nvPr>
            <p:ph type="subTitle" idx="1"/>
          </p:nvPr>
        </p:nvSpPr>
        <p:spPr/>
        <p:txBody>
          <a:bodyPr/>
          <a:lstStyle/>
          <a:p>
            <a:r>
              <a:rPr lang="en-US" dirty="0"/>
              <a:t>Plant &amp; Property</a:t>
            </a:r>
          </a:p>
        </p:txBody>
      </p:sp>
      <p:sp>
        <p:nvSpPr>
          <p:cNvPr id="3" name="Title 2">
            <a:extLst>
              <a:ext uri="{FF2B5EF4-FFF2-40B4-BE49-F238E27FC236}">
                <a16:creationId xmlns:a16="http://schemas.microsoft.com/office/drawing/2014/main" id="{50A2A2B0-EEB5-CE4C-8033-009696ED6759}"/>
              </a:ext>
            </a:extLst>
          </p:cNvPr>
          <p:cNvSpPr>
            <a:spLocks noGrp="1"/>
          </p:cNvSpPr>
          <p:nvPr>
            <p:ph type="title"/>
          </p:nvPr>
        </p:nvSpPr>
        <p:spPr/>
        <p:txBody>
          <a:bodyPr/>
          <a:lstStyle/>
          <a:p>
            <a:pPr algn="ctr"/>
            <a:r>
              <a:rPr lang="en-US" sz="4400" dirty="0"/>
              <a:t>Q&amp;A </a:t>
            </a:r>
          </a:p>
        </p:txBody>
      </p:sp>
    </p:spTree>
    <p:extLst>
      <p:ext uri="{BB962C8B-B14F-4D97-AF65-F5344CB8AC3E}">
        <p14:creationId xmlns:p14="http://schemas.microsoft.com/office/powerpoint/2010/main" val="311623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06F93-7CFB-624D-A491-5B0353560CC2}"/>
              </a:ext>
            </a:extLst>
          </p:cNvPr>
          <p:cNvSpPr>
            <a:spLocks noGrp="1"/>
          </p:cNvSpPr>
          <p:nvPr>
            <p:ph type="title"/>
          </p:nvPr>
        </p:nvSpPr>
        <p:spPr/>
        <p:txBody>
          <a:bodyPr/>
          <a:lstStyle/>
          <a:p>
            <a:r>
              <a:rPr lang="en-US" dirty="0"/>
              <a:t>Outcome of two-week closure</a:t>
            </a:r>
            <a:br>
              <a:rPr lang="en-US" dirty="0"/>
            </a:br>
            <a:r>
              <a:rPr lang="en-US" dirty="0"/>
              <a:t>9/21 /20– 10/2/20</a:t>
            </a:r>
          </a:p>
        </p:txBody>
      </p:sp>
      <p:sp>
        <p:nvSpPr>
          <p:cNvPr id="3" name="TextBox 2">
            <a:extLst>
              <a:ext uri="{FF2B5EF4-FFF2-40B4-BE49-F238E27FC236}">
                <a16:creationId xmlns:a16="http://schemas.microsoft.com/office/drawing/2014/main" id="{99DCCAEE-EDA1-DE43-B8B5-8B7A0E2ECF21}"/>
              </a:ext>
            </a:extLst>
          </p:cNvPr>
          <p:cNvSpPr txBox="1"/>
          <p:nvPr/>
        </p:nvSpPr>
        <p:spPr>
          <a:xfrm flipH="1">
            <a:off x="146755" y="1998133"/>
            <a:ext cx="8615504" cy="3693319"/>
          </a:xfrm>
          <a:prstGeom prst="rect">
            <a:avLst/>
          </a:prstGeom>
          <a:noFill/>
        </p:spPr>
        <p:txBody>
          <a:bodyPr wrap="square" rtlCol="0">
            <a:spAutoFit/>
          </a:bodyPr>
          <a:lstStyle/>
          <a:p>
            <a:r>
              <a:rPr lang="en-US" dirty="0"/>
              <a:t>Summary of COVID Positive Cases:</a:t>
            </a:r>
          </a:p>
          <a:p>
            <a:r>
              <a:rPr lang="en-US" dirty="0"/>
              <a:t>School 87 – All Direct Contacts were Negative</a:t>
            </a:r>
          </a:p>
          <a:p>
            <a:r>
              <a:rPr lang="en-US" dirty="0"/>
              <a:t>School 28 – All Direct Contacts were Negative</a:t>
            </a:r>
          </a:p>
          <a:p>
            <a:r>
              <a:rPr lang="en-US" dirty="0"/>
              <a:t>School 5 – All Direct Contacts were Negative</a:t>
            </a:r>
          </a:p>
          <a:p>
            <a:r>
              <a:rPr lang="en-US" dirty="0"/>
              <a:t>School 18 – Presumed COVID Positive Case was negative and all presumed direct contacts were negative</a:t>
            </a:r>
          </a:p>
          <a:p>
            <a:r>
              <a:rPr lang="en-US" dirty="0"/>
              <a:t>Hardware Department - Presumed COVID Positive Case was negative and all presumed Direct Contacts were Negative</a:t>
            </a:r>
          </a:p>
          <a:p>
            <a:r>
              <a:rPr lang="en-US" dirty="0"/>
              <a:t>School 3 – All Direct Contacts were Negative</a:t>
            </a:r>
          </a:p>
          <a:p>
            <a:r>
              <a:rPr lang="en-US" dirty="0"/>
              <a:t>School 7 – The Direct Contact was Negative</a:t>
            </a:r>
          </a:p>
          <a:p>
            <a:r>
              <a:rPr lang="en-US" dirty="0"/>
              <a:t>Dwyer  - Direct Contact was Negative</a:t>
            </a:r>
          </a:p>
          <a:p>
            <a:r>
              <a:rPr lang="en-US" dirty="0"/>
              <a:t>School 22 – Test Results pending</a:t>
            </a:r>
          </a:p>
          <a:p>
            <a:endParaRPr lang="en-US" dirty="0"/>
          </a:p>
        </p:txBody>
      </p:sp>
    </p:spTree>
    <p:extLst>
      <p:ext uri="{BB962C8B-B14F-4D97-AF65-F5344CB8AC3E}">
        <p14:creationId xmlns:p14="http://schemas.microsoft.com/office/powerpoint/2010/main" val="7083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D3EB5-BA09-4D4C-9156-4475C9637026}"/>
              </a:ext>
            </a:extLst>
          </p:cNvPr>
          <p:cNvSpPr>
            <a:spLocks noGrp="1"/>
          </p:cNvSpPr>
          <p:nvPr>
            <p:ph type="title"/>
          </p:nvPr>
        </p:nvSpPr>
        <p:spPr/>
        <p:txBody>
          <a:bodyPr/>
          <a:lstStyle/>
          <a:p>
            <a:r>
              <a:rPr lang="en-US" dirty="0"/>
              <a:t>Discussion with Health Experts</a:t>
            </a:r>
          </a:p>
        </p:txBody>
      </p:sp>
      <p:sp>
        <p:nvSpPr>
          <p:cNvPr id="3" name="TextBox 2">
            <a:extLst>
              <a:ext uri="{FF2B5EF4-FFF2-40B4-BE49-F238E27FC236}">
                <a16:creationId xmlns:a16="http://schemas.microsoft.com/office/drawing/2014/main" id="{1C9673AC-D447-F043-ACE0-BFC2CA21A282}"/>
              </a:ext>
            </a:extLst>
          </p:cNvPr>
          <p:cNvSpPr txBox="1"/>
          <p:nvPr/>
        </p:nvSpPr>
        <p:spPr>
          <a:xfrm>
            <a:off x="158044" y="2032000"/>
            <a:ext cx="4842288" cy="369332"/>
          </a:xfrm>
          <a:prstGeom prst="rect">
            <a:avLst/>
          </a:prstGeom>
          <a:noFill/>
        </p:spPr>
        <p:txBody>
          <a:bodyPr wrap="none" rtlCol="0">
            <a:spAutoFit/>
          </a:bodyPr>
          <a:lstStyle/>
          <a:p>
            <a:r>
              <a:rPr lang="en-US" dirty="0"/>
              <a:t>Recommendation for Monday, October 5, 2020</a:t>
            </a:r>
          </a:p>
        </p:txBody>
      </p:sp>
    </p:spTree>
    <p:extLst>
      <p:ext uri="{BB962C8B-B14F-4D97-AF65-F5344CB8AC3E}">
        <p14:creationId xmlns:p14="http://schemas.microsoft.com/office/powerpoint/2010/main" val="2439162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3EDDF-28D8-8742-A7FB-B86D1A1EB909}"/>
              </a:ext>
            </a:extLst>
          </p:cNvPr>
          <p:cNvSpPr>
            <a:spLocks noGrp="1"/>
          </p:cNvSpPr>
          <p:nvPr>
            <p:ph type="title"/>
          </p:nvPr>
        </p:nvSpPr>
        <p:spPr/>
        <p:txBody>
          <a:bodyPr/>
          <a:lstStyle/>
          <a:p>
            <a:r>
              <a:rPr lang="en-US" dirty="0"/>
              <a:t>Proposed update to the Reopening Together Plan </a:t>
            </a:r>
          </a:p>
        </p:txBody>
      </p:sp>
      <p:sp>
        <p:nvSpPr>
          <p:cNvPr id="4" name="Rectangle 3">
            <a:extLst>
              <a:ext uri="{FF2B5EF4-FFF2-40B4-BE49-F238E27FC236}">
                <a16:creationId xmlns:a16="http://schemas.microsoft.com/office/drawing/2014/main" id="{7603B1DB-0B1D-B749-BBA4-62590869267E}"/>
              </a:ext>
            </a:extLst>
          </p:cNvPr>
          <p:cNvSpPr/>
          <p:nvPr/>
        </p:nvSpPr>
        <p:spPr>
          <a:xfrm>
            <a:off x="128954" y="1775826"/>
            <a:ext cx="8633306" cy="4524315"/>
          </a:xfrm>
          <a:prstGeom prst="rect">
            <a:avLst/>
          </a:prstGeom>
        </p:spPr>
        <p:txBody>
          <a:bodyPr wrap="square">
            <a:spAutoFit/>
          </a:bodyPr>
          <a:lstStyle/>
          <a:p>
            <a:r>
              <a:rPr lang="en-US" sz="2800" dirty="0"/>
              <a:t>Rolling Reopening Dates:</a:t>
            </a:r>
          </a:p>
          <a:p>
            <a:endParaRPr lang="en-US" sz="2800" dirty="0"/>
          </a:p>
          <a:p>
            <a:r>
              <a:rPr lang="en-US" sz="2800" dirty="0"/>
              <a:t>Monday, November 9: In-person special education services can resume as a hybrid model at pilot schools.</a:t>
            </a:r>
          </a:p>
          <a:p>
            <a:endParaRPr lang="en-US" sz="2800" dirty="0"/>
          </a:p>
          <a:p>
            <a:r>
              <a:rPr lang="en-US" sz="2800" dirty="0"/>
              <a:t>Monday, December 7: In-person special education services can resume as a hybrid model at additional pilot schools.</a:t>
            </a:r>
            <a:br>
              <a:rPr lang="en-US" sz="2800" dirty="0"/>
            </a:br>
            <a:endParaRPr lang="en-US" sz="2800" dirty="0"/>
          </a:p>
          <a:p>
            <a:endParaRPr lang="en-US" dirty="0"/>
          </a:p>
          <a:p>
            <a:endParaRPr lang="en-US" dirty="0"/>
          </a:p>
        </p:txBody>
      </p:sp>
    </p:spTree>
    <p:extLst>
      <p:ext uri="{BB962C8B-B14F-4D97-AF65-F5344CB8AC3E}">
        <p14:creationId xmlns:p14="http://schemas.microsoft.com/office/powerpoint/2010/main" val="932522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3966C5-C7CB-4E71-BD32-2AC1F57043D9}"/>
              </a:ext>
            </a:extLst>
          </p:cNvPr>
          <p:cNvSpPr>
            <a:spLocks noGrp="1"/>
          </p:cNvSpPr>
          <p:nvPr>
            <p:ph type="title"/>
          </p:nvPr>
        </p:nvSpPr>
        <p:spPr/>
        <p:txBody>
          <a:bodyPr anchor="ctr">
            <a:normAutofit fontScale="90000"/>
          </a:bodyPr>
          <a:lstStyle/>
          <a:p>
            <a:r>
              <a:rPr lang="en-US" dirty="0"/>
              <a:t>Proposed update to the Reopening Together Plan </a:t>
            </a:r>
          </a:p>
        </p:txBody>
      </p:sp>
      <p:sp>
        <p:nvSpPr>
          <p:cNvPr id="2" name="TextBox 1">
            <a:extLst>
              <a:ext uri="{FF2B5EF4-FFF2-40B4-BE49-F238E27FC236}">
                <a16:creationId xmlns:a16="http://schemas.microsoft.com/office/drawing/2014/main" id="{6F4326D7-7BF7-49D3-9944-0CB151765A68}"/>
              </a:ext>
            </a:extLst>
          </p:cNvPr>
          <p:cNvSpPr txBox="1"/>
          <p:nvPr/>
        </p:nvSpPr>
        <p:spPr>
          <a:xfrm>
            <a:off x="175105" y="1818874"/>
            <a:ext cx="8804771" cy="5078313"/>
          </a:xfrm>
          <a:prstGeom prst="rect">
            <a:avLst/>
          </a:prstGeom>
          <a:noFill/>
        </p:spPr>
        <p:txBody>
          <a:bodyPr wrap="square" rtlCol="0">
            <a:spAutoFit/>
          </a:bodyPr>
          <a:lstStyle/>
          <a:p>
            <a:r>
              <a:rPr lang="en-US" sz="2400" dirty="0"/>
              <a:t>The updated plan, will include a phased-in approach:</a:t>
            </a:r>
          </a:p>
          <a:p>
            <a:r>
              <a:rPr lang="en-US" sz="2400" dirty="0"/>
              <a:t>Students that receive special education services</a:t>
            </a:r>
          </a:p>
          <a:p>
            <a:endParaRPr lang="en-US" sz="2400" dirty="0"/>
          </a:p>
          <a:p>
            <a:r>
              <a:rPr lang="en-US" sz="2400" dirty="0"/>
              <a:t>On November 9, in-person special education services can resume as a hybrid model.</a:t>
            </a:r>
            <a:br>
              <a:rPr lang="en-US" sz="2400" dirty="0"/>
            </a:br>
            <a:endParaRPr lang="en-US" sz="2400" dirty="0"/>
          </a:p>
          <a:p>
            <a:r>
              <a:rPr lang="en-US" sz="2400" dirty="0"/>
              <a:t>We will share which special education services are in the November 9 reopening group as soon as possible with our team members and families. </a:t>
            </a:r>
          </a:p>
          <a:p>
            <a:endParaRPr lang="en-US" sz="2400" dirty="0"/>
          </a:p>
          <a:p>
            <a:r>
              <a:rPr lang="en-US" sz="2400" b="1" dirty="0"/>
              <a:t>Please note, that a fully virtual option will continue to be available for all families who chose this option.</a:t>
            </a:r>
            <a:endParaRPr lang="en-US" sz="2400" dirty="0"/>
          </a:p>
          <a:p>
            <a:endParaRPr lang="en-US" dirty="0"/>
          </a:p>
          <a:p>
            <a:endParaRPr lang="en-US" b="1" dirty="0"/>
          </a:p>
        </p:txBody>
      </p:sp>
    </p:spTree>
    <p:extLst>
      <p:ext uri="{BB962C8B-B14F-4D97-AF65-F5344CB8AC3E}">
        <p14:creationId xmlns:p14="http://schemas.microsoft.com/office/powerpoint/2010/main" val="3876058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letter&#10;&#10;Description automatically generated">
            <a:extLst>
              <a:ext uri="{FF2B5EF4-FFF2-40B4-BE49-F238E27FC236}">
                <a16:creationId xmlns:a16="http://schemas.microsoft.com/office/drawing/2014/main" id="{68DB0C19-8317-5E4A-9971-913157C8227B}"/>
              </a:ext>
            </a:extLst>
          </p:cNvPr>
          <p:cNvPicPr>
            <a:picLocks noGrp="1" noChangeAspect="1"/>
          </p:cNvPicPr>
          <p:nvPr>
            <p:ph idx="1"/>
          </p:nvPr>
        </p:nvPicPr>
        <p:blipFill>
          <a:blip r:embed="rId2"/>
          <a:stretch>
            <a:fillRect/>
          </a:stretch>
        </p:blipFill>
        <p:spPr>
          <a:xfrm>
            <a:off x="157656" y="1719262"/>
            <a:ext cx="8986344" cy="5343689"/>
          </a:xfrm>
        </p:spPr>
      </p:pic>
      <p:sp>
        <p:nvSpPr>
          <p:cNvPr id="3" name="Title 2">
            <a:extLst>
              <a:ext uri="{FF2B5EF4-FFF2-40B4-BE49-F238E27FC236}">
                <a16:creationId xmlns:a16="http://schemas.microsoft.com/office/drawing/2014/main" id="{A1B9B9A7-2498-3841-B6EF-52FA09420763}"/>
              </a:ext>
            </a:extLst>
          </p:cNvPr>
          <p:cNvSpPr>
            <a:spLocks noGrp="1"/>
          </p:cNvSpPr>
          <p:nvPr>
            <p:ph type="title"/>
          </p:nvPr>
        </p:nvSpPr>
        <p:spPr/>
        <p:txBody>
          <a:bodyPr/>
          <a:lstStyle/>
          <a:p>
            <a:r>
              <a:rPr lang="en-US" dirty="0"/>
              <a:t>Reopening Together Plan 2020 </a:t>
            </a:r>
            <a:br>
              <a:rPr lang="en-US" dirty="0"/>
            </a:br>
            <a:r>
              <a:rPr lang="en-US" dirty="0"/>
              <a:t>(p.44-47)</a:t>
            </a:r>
          </a:p>
        </p:txBody>
      </p:sp>
    </p:spTree>
    <p:extLst>
      <p:ext uri="{BB962C8B-B14F-4D97-AF65-F5344CB8AC3E}">
        <p14:creationId xmlns:p14="http://schemas.microsoft.com/office/powerpoint/2010/main" val="4228867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BDF4B8-7477-3641-9952-2266AEC54757}"/>
              </a:ext>
            </a:extLst>
          </p:cNvPr>
          <p:cNvSpPr>
            <a:spLocks noGrp="1"/>
          </p:cNvSpPr>
          <p:nvPr>
            <p:ph type="title"/>
          </p:nvPr>
        </p:nvSpPr>
        <p:spPr/>
        <p:txBody>
          <a:bodyPr/>
          <a:lstStyle/>
          <a:p>
            <a:r>
              <a:rPr lang="en-US" dirty="0"/>
              <a:t>Autism Hybrid Model</a:t>
            </a:r>
          </a:p>
        </p:txBody>
      </p:sp>
      <p:sp>
        <p:nvSpPr>
          <p:cNvPr id="4" name="Rectangle 1">
            <a:extLst>
              <a:ext uri="{FF2B5EF4-FFF2-40B4-BE49-F238E27FC236}">
                <a16:creationId xmlns:a16="http://schemas.microsoft.com/office/drawing/2014/main" id="{D5AEDC82-2415-AE41-B81B-51BD2ED39BF4}"/>
              </a:ext>
            </a:extLst>
          </p:cNvPr>
          <p:cNvSpPr>
            <a:spLocks noGrp="1" noChangeArrowheads="1"/>
          </p:cNvSpPr>
          <p:nvPr>
            <p:ph idx="1"/>
          </p:nvPr>
        </p:nvSpPr>
        <p:spPr bwMode="auto">
          <a:xfrm>
            <a:off x="248859" y="1767007"/>
            <a:ext cx="8407893"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Autism Hybrid Program would allow students with an IEP the opportunity to be in school every other day for approximately 4 hours.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This would allow the teacher the opportunity to address each student’s individual needs to the greatest extend possible.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BB6C1065-6346-2E4F-AADB-F1DB6757F0A2}"/>
              </a:ext>
            </a:extLst>
          </p:cNvPr>
          <p:cNvGraphicFramePr>
            <a:graphicFrameLocks noGrp="1"/>
          </p:cNvGraphicFramePr>
          <p:nvPr>
            <p:extLst>
              <p:ext uri="{D42A27DB-BD31-4B8C-83A1-F6EECF244321}">
                <p14:modId xmlns:p14="http://schemas.microsoft.com/office/powerpoint/2010/main" val="3180561019"/>
              </p:ext>
            </p:extLst>
          </p:nvPr>
        </p:nvGraphicFramePr>
        <p:xfrm>
          <a:off x="760290" y="4391600"/>
          <a:ext cx="5937250" cy="488379"/>
        </p:xfrm>
        <a:graphic>
          <a:graphicData uri="http://schemas.openxmlformats.org/drawingml/2006/table">
            <a:tbl>
              <a:tblPr firstRow="1" firstCol="1" bandRow="1">
                <a:tableStyleId>{5C22544A-7EE6-4342-B048-85BDC9FD1C3A}</a:tableStyleId>
              </a:tblPr>
              <a:tblGrid>
                <a:gridCol w="565150">
                  <a:extLst>
                    <a:ext uri="{9D8B030D-6E8A-4147-A177-3AD203B41FA5}">
                      <a16:colId xmlns:a16="http://schemas.microsoft.com/office/drawing/2014/main" val="3381847729"/>
                    </a:ext>
                  </a:extLst>
                </a:gridCol>
                <a:gridCol w="563880">
                  <a:extLst>
                    <a:ext uri="{9D8B030D-6E8A-4147-A177-3AD203B41FA5}">
                      <a16:colId xmlns:a16="http://schemas.microsoft.com/office/drawing/2014/main" val="1826343029"/>
                    </a:ext>
                  </a:extLst>
                </a:gridCol>
                <a:gridCol w="744855">
                  <a:extLst>
                    <a:ext uri="{9D8B030D-6E8A-4147-A177-3AD203B41FA5}">
                      <a16:colId xmlns:a16="http://schemas.microsoft.com/office/drawing/2014/main" val="2670580832"/>
                    </a:ext>
                  </a:extLst>
                </a:gridCol>
                <a:gridCol w="611505">
                  <a:extLst>
                    <a:ext uri="{9D8B030D-6E8A-4147-A177-3AD203B41FA5}">
                      <a16:colId xmlns:a16="http://schemas.microsoft.com/office/drawing/2014/main" val="3717374658"/>
                    </a:ext>
                  </a:extLst>
                </a:gridCol>
                <a:gridCol w="454025">
                  <a:extLst>
                    <a:ext uri="{9D8B030D-6E8A-4147-A177-3AD203B41FA5}">
                      <a16:colId xmlns:a16="http://schemas.microsoft.com/office/drawing/2014/main" val="1167526872"/>
                    </a:ext>
                  </a:extLst>
                </a:gridCol>
                <a:gridCol w="576580">
                  <a:extLst>
                    <a:ext uri="{9D8B030D-6E8A-4147-A177-3AD203B41FA5}">
                      <a16:colId xmlns:a16="http://schemas.microsoft.com/office/drawing/2014/main" val="36341779"/>
                    </a:ext>
                  </a:extLst>
                </a:gridCol>
                <a:gridCol w="575945">
                  <a:extLst>
                    <a:ext uri="{9D8B030D-6E8A-4147-A177-3AD203B41FA5}">
                      <a16:colId xmlns:a16="http://schemas.microsoft.com/office/drawing/2014/main" val="2438191231"/>
                    </a:ext>
                  </a:extLst>
                </a:gridCol>
                <a:gridCol w="755015">
                  <a:extLst>
                    <a:ext uri="{9D8B030D-6E8A-4147-A177-3AD203B41FA5}">
                      <a16:colId xmlns:a16="http://schemas.microsoft.com/office/drawing/2014/main" val="4202497362"/>
                    </a:ext>
                  </a:extLst>
                </a:gridCol>
                <a:gridCol w="622935">
                  <a:extLst>
                    <a:ext uri="{9D8B030D-6E8A-4147-A177-3AD203B41FA5}">
                      <a16:colId xmlns:a16="http://schemas.microsoft.com/office/drawing/2014/main" val="877114058"/>
                    </a:ext>
                  </a:extLst>
                </a:gridCol>
                <a:gridCol w="467360">
                  <a:extLst>
                    <a:ext uri="{9D8B030D-6E8A-4147-A177-3AD203B41FA5}">
                      <a16:colId xmlns:a16="http://schemas.microsoft.com/office/drawing/2014/main" val="1108293986"/>
                    </a:ext>
                  </a:extLst>
                </a:gridCol>
              </a:tblGrid>
              <a:tr h="0">
                <a:tc>
                  <a:txBody>
                    <a:bodyPr/>
                    <a:lstStyle/>
                    <a:p>
                      <a:pPr marL="0" marR="0">
                        <a:lnSpc>
                          <a:spcPct val="107000"/>
                        </a:lnSpc>
                        <a:spcBef>
                          <a:spcPts val="0"/>
                        </a:spcBef>
                        <a:spcAft>
                          <a:spcPts val="0"/>
                        </a:spcAft>
                      </a:pPr>
                      <a:r>
                        <a:rPr lang="en-US" sz="1000">
                          <a:effectLst/>
                        </a:rPr>
                        <a:t>Monday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rPr>
                        <a:t>Tuesday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rPr>
                        <a:t>Wednesday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rPr>
                        <a:t>Thursday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rPr>
                        <a:t>Friday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rPr>
                        <a:t>Monday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rPr>
                        <a:t>Tuesday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rPr>
                        <a:t>Wednesday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rPr>
                        <a:t>Thursday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rPr>
                        <a:t>Friday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4131827"/>
                  </a:ext>
                </a:extLst>
              </a:tr>
              <a:tr h="0">
                <a:tc>
                  <a:txBody>
                    <a:bodyPr/>
                    <a:lstStyle/>
                    <a:p>
                      <a:pPr marL="0" marR="0">
                        <a:lnSpc>
                          <a:spcPct val="107000"/>
                        </a:lnSpc>
                        <a:spcBef>
                          <a:spcPts val="0"/>
                        </a:spcBef>
                        <a:spcAft>
                          <a:spcPts val="0"/>
                        </a:spcAft>
                      </a:pPr>
                      <a:r>
                        <a:rPr lang="en-US" sz="1100">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56352"/>
                  </a:ext>
                </a:extLst>
              </a:tr>
            </a:tbl>
          </a:graphicData>
        </a:graphic>
      </p:graphicFrame>
      <p:sp>
        <p:nvSpPr>
          <p:cNvPr id="8" name="Rectangle 2">
            <a:extLst>
              <a:ext uri="{FF2B5EF4-FFF2-40B4-BE49-F238E27FC236}">
                <a16:creationId xmlns:a16="http://schemas.microsoft.com/office/drawing/2014/main" id="{E126AE5B-A70B-6D48-BB1E-6E5A691CC3B2}"/>
              </a:ext>
            </a:extLst>
          </p:cNvPr>
          <p:cNvSpPr>
            <a:spLocks noChangeArrowheads="1"/>
          </p:cNvSpPr>
          <p:nvPr/>
        </p:nvSpPr>
        <p:spPr bwMode="auto">
          <a:xfrm>
            <a:off x="248860" y="3212220"/>
            <a:ext cx="8895140" cy="281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Sample Biweekly Schedule</a:t>
            </a:r>
            <a:endPar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*Students electing hybrid instructional model</a:t>
            </a:r>
          </a:p>
          <a:p>
            <a:pPr defTabSz="914400" eaLnBrk="0" fontAlgn="base" hangingPunct="0">
              <a:spcBef>
                <a:spcPct val="0"/>
              </a:spcBef>
              <a:spcAft>
                <a:spcPct val="0"/>
              </a:spcAft>
            </a:pPr>
            <a:r>
              <a:rPr lang="en-US" altLang="en-US" sz="1200" dirty="0">
                <a:latin typeface="Calibri" panose="020F0502020204030204" pitchFamily="34" charset="0"/>
                <a:ea typeface="Calibri" panose="020F0502020204030204" pitchFamily="34" charset="0"/>
                <a:cs typeface="Times New Roman" panose="02020603050405020304" pitchFamily="18" charset="0"/>
              </a:rPr>
              <a:t>In person Instruction</a:t>
            </a:r>
            <a:endPar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teacher will teach in person on A day and virtually on B day)</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 Day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Sample Biweekly Schedule</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*Students electing to get virtual instructional model</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Teacher: Ms. Brady will teach the students who choose virtual instruction every day</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Students will remain virtual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82447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8600BFB-A8A1-434E-9F6E-6FC34826AD7E}"/>
              </a:ext>
            </a:extLst>
          </p:cNvPr>
          <p:cNvGraphicFramePr>
            <a:graphicFrameLocks noGrp="1"/>
          </p:cNvGraphicFramePr>
          <p:nvPr>
            <p:ph idx="1"/>
            <p:extLst>
              <p:ext uri="{D42A27DB-BD31-4B8C-83A1-F6EECF244321}">
                <p14:modId xmlns:p14="http://schemas.microsoft.com/office/powerpoint/2010/main" val="2554823768"/>
              </p:ext>
            </p:extLst>
          </p:nvPr>
        </p:nvGraphicFramePr>
        <p:xfrm>
          <a:off x="281354" y="1547446"/>
          <a:ext cx="8639908" cy="4141871"/>
        </p:xfrm>
        <a:graphic>
          <a:graphicData uri="http://schemas.openxmlformats.org/drawingml/2006/table">
            <a:tbl>
              <a:tblPr firstRow="1" firstCol="1" bandRow="1">
                <a:tableStyleId>{5C22544A-7EE6-4342-B048-85BDC9FD1C3A}</a:tableStyleId>
              </a:tblPr>
              <a:tblGrid>
                <a:gridCol w="4246735">
                  <a:extLst>
                    <a:ext uri="{9D8B030D-6E8A-4147-A177-3AD203B41FA5}">
                      <a16:colId xmlns:a16="http://schemas.microsoft.com/office/drawing/2014/main" val="2916392094"/>
                    </a:ext>
                  </a:extLst>
                </a:gridCol>
                <a:gridCol w="4393173">
                  <a:extLst>
                    <a:ext uri="{9D8B030D-6E8A-4147-A177-3AD203B41FA5}">
                      <a16:colId xmlns:a16="http://schemas.microsoft.com/office/drawing/2014/main" val="864872722"/>
                    </a:ext>
                  </a:extLst>
                </a:gridCol>
              </a:tblGrid>
              <a:tr h="229130">
                <a:tc>
                  <a:txBody>
                    <a:bodyPr/>
                    <a:lstStyle/>
                    <a:p>
                      <a:pPr marL="0" marR="0" algn="ctr">
                        <a:lnSpc>
                          <a:spcPct val="107000"/>
                        </a:lnSpc>
                        <a:spcBef>
                          <a:spcPts val="0"/>
                        </a:spcBef>
                        <a:spcAft>
                          <a:spcPts val="0"/>
                        </a:spcAft>
                      </a:pPr>
                      <a:r>
                        <a:rPr lang="en-US" sz="1200">
                          <a:effectLst/>
                        </a:rPr>
                        <a:t>Pros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a:effectLst/>
                        </a:rPr>
                        <a:t>Cons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1417641"/>
                  </a:ext>
                </a:extLst>
              </a:tr>
              <a:tr h="1094237">
                <a:tc>
                  <a:txBody>
                    <a:bodyPr/>
                    <a:lstStyle/>
                    <a:p>
                      <a:pPr marL="0" marR="0">
                        <a:lnSpc>
                          <a:spcPct val="107000"/>
                        </a:lnSpc>
                        <a:spcBef>
                          <a:spcPts val="0"/>
                        </a:spcBef>
                        <a:spcAft>
                          <a:spcPts val="0"/>
                        </a:spcAft>
                      </a:pPr>
                      <a:r>
                        <a:rPr lang="en-US" sz="1100">
                          <a:effectLst/>
                        </a:rPr>
                        <a:t>Provide students with direct instruction, allows levels of prompting and support that cannot be done via virtual instruction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Parents electing in-person OR virtual could possibly have a change in teacher for their child.  This could potentially disrupt students who elect to come to school or stay home.  Change in teacher during the school year is challenging for students with Autism.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410328"/>
                  </a:ext>
                </a:extLst>
              </a:tr>
              <a:tr h="431106">
                <a:tc>
                  <a:txBody>
                    <a:bodyPr/>
                    <a:lstStyle/>
                    <a:p>
                      <a:pPr marL="0" marR="0">
                        <a:lnSpc>
                          <a:spcPct val="107000"/>
                        </a:lnSpc>
                        <a:spcBef>
                          <a:spcPts val="0"/>
                        </a:spcBef>
                        <a:spcAft>
                          <a:spcPts val="0"/>
                        </a:spcAft>
                      </a:pPr>
                      <a:r>
                        <a:rPr lang="en-US" sz="1100">
                          <a:effectLst/>
                        </a:rPr>
                        <a:t>In-person instruction allows related services to be in-person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Potential for additional teachers to request leave.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0468070"/>
                  </a:ext>
                </a:extLst>
              </a:tr>
              <a:tr h="652175">
                <a:tc>
                  <a:txBody>
                    <a:bodyPr/>
                    <a:lstStyle/>
                    <a:p>
                      <a:pPr marL="0" marR="0">
                        <a:lnSpc>
                          <a:spcPct val="107000"/>
                        </a:lnSpc>
                        <a:spcBef>
                          <a:spcPts val="0"/>
                        </a:spcBef>
                        <a:spcAft>
                          <a:spcPts val="0"/>
                        </a:spcAft>
                      </a:pPr>
                      <a:r>
                        <a:rPr lang="en-US" sz="1100">
                          <a:effectLst/>
                        </a:rPr>
                        <a:t>In-person instruction allows teachers and related service providers to address student regression and address IEP goals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Safety – student programming includes bathroom goals and changing students in bathroom, sometimes dealing with bodily fluids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91925603"/>
                  </a:ext>
                </a:extLst>
              </a:tr>
              <a:tr h="873167">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Safety – students in Autism program sometimes become aggressive and bite staff, students also sometimes need to be physically restrained using Handle with Care.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6642580"/>
                  </a:ext>
                </a:extLst>
              </a:tr>
              <a:tr h="431028">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Teacher/Staff to Student ratio per IEP (classroom size and social distancing)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3610676"/>
                  </a:ext>
                </a:extLst>
              </a:tr>
              <a:tr h="431028">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Accountability of teacher to address IEP and Programming Goals to ensure student progress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0101349"/>
                  </a:ext>
                </a:extLst>
              </a:tr>
            </a:tbl>
          </a:graphicData>
        </a:graphic>
      </p:graphicFrame>
      <p:sp>
        <p:nvSpPr>
          <p:cNvPr id="3" name="Title 2">
            <a:extLst>
              <a:ext uri="{FF2B5EF4-FFF2-40B4-BE49-F238E27FC236}">
                <a16:creationId xmlns:a16="http://schemas.microsoft.com/office/drawing/2014/main" id="{21457E6C-A18E-AE4A-A714-0988309C662D}"/>
              </a:ext>
            </a:extLst>
          </p:cNvPr>
          <p:cNvSpPr>
            <a:spLocks noGrp="1"/>
          </p:cNvSpPr>
          <p:nvPr>
            <p:ph type="title"/>
          </p:nvPr>
        </p:nvSpPr>
        <p:spPr/>
        <p:txBody>
          <a:bodyPr/>
          <a:lstStyle/>
          <a:p>
            <a:r>
              <a:rPr lang="en-US" dirty="0"/>
              <a:t>Autism Hybrid Model</a:t>
            </a:r>
          </a:p>
        </p:txBody>
      </p:sp>
    </p:spTree>
    <p:extLst>
      <p:ext uri="{BB962C8B-B14F-4D97-AF65-F5344CB8AC3E}">
        <p14:creationId xmlns:p14="http://schemas.microsoft.com/office/powerpoint/2010/main" val="570973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0F3971FA-DB54-1243-987E-DDF86A753FE4}"/>
              </a:ext>
            </a:extLst>
          </p:cNvPr>
          <p:cNvGraphicFramePr>
            <a:graphicFrameLocks noChangeAspect="1"/>
          </p:cNvGraphicFramePr>
          <p:nvPr>
            <p:extLst>
              <p:ext uri="{D42A27DB-BD31-4B8C-83A1-F6EECF244321}">
                <p14:modId xmlns:p14="http://schemas.microsoft.com/office/powerpoint/2010/main" val="1920080495"/>
              </p:ext>
            </p:extLst>
          </p:nvPr>
        </p:nvGraphicFramePr>
        <p:xfrm>
          <a:off x="0" y="187568"/>
          <a:ext cx="8487508" cy="6447693"/>
        </p:xfrm>
        <a:graphic>
          <a:graphicData uri="http://schemas.openxmlformats.org/presentationml/2006/ole">
            <mc:AlternateContent xmlns:mc="http://schemas.openxmlformats.org/markup-compatibility/2006">
              <mc:Choice xmlns:v="urn:schemas-microsoft-com:vml" Requires="v">
                <p:oleObj spid="_x0000_s3126" name="Worksheet" r:id="rId3" imgW="19900900" imgH="11518900" progId="Excel.Sheet.12">
                  <p:embed/>
                </p:oleObj>
              </mc:Choice>
              <mc:Fallback>
                <p:oleObj name="Worksheet" r:id="rId3" imgW="19900900" imgH="11518900" progId="Excel.Sheet.12">
                  <p:embed/>
                  <p:pic>
                    <p:nvPicPr>
                      <p:cNvPr id="0" name=""/>
                      <p:cNvPicPr/>
                      <p:nvPr/>
                    </p:nvPicPr>
                    <p:blipFill>
                      <a:blip r:embed="rId4"/>
                      <a:stretch>
                        <a:fillRect/>
                      </a:stretch>
                    </p:blipFill>
                    <p:spPr>
                      <a:xfrm>
                        <a:off x="0" y="187568"/>
                        <a:ext cx="8487508" cy="6447693"/>
                      </a:xfrm>
                      <a:prstGeom prst="rect">
                        <a:avLst/>
                      </a:prstGeom>
                    </p:spPr>
                  </p:pic>
                </p:oleObj>
              </mc:Fallback>
            </mc:AlternateContent>
          </a:graphicData>
        </a:graphic>
      </p:graphicFrame>
    </p:spTree>
    <p:extLst>
      <p:ext uri="{BB962C8B-B14F-4D97-AF65-F5344CB8AC3E}">
        <p14:creationId xmlns:p14="http://schemas.microsoft.com/office/powerpoint/2010/main" val="2143165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461CFDE1-EEEA-9744-BFD3-D7915C7F532D}"/>
              </a:ext>
            </a:extLst>
          </p:cNvPr>
          <p:cNvPicPr>
            <a:picLocks noChangeAspect="1"/>
          </p:cNvPicPr>
          <p:nvPr/>
        </p:nvPicPr>
        <p:blipFill>
          <a:blip r:embed="rId2"/>
          <a:stretch>
            <a:fillRect/>
          </a:stretch>
        </p:blipFill>
        <p:spPr>
          <a:xfrm>
            <a:off x="-187569" y="0"/>
            <a:ext cx="9331569" cy="6142891"/>
          </a:xfrm>
          <a:prstGeom prst="rect">
            <a:avLst/>
          </a:prstGeom>
        </p:spPr>
      </p:pic>
    </p:spTree>
    <p:extLst>
      <p:ext uri="{BB962C8B-B14F-4D97-AF65-F5344CB8AC3E}">
        <p14:creationId xmlns:p14="http://schemas.microsoft.com/office/powerpoint/2010/main" val="366314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390B4B-8D04-6A4A-B170-3C8E7FA86078}"/>
              </a:ext>
            </a:extLst>
          </p:cNvPr>
          <p:cNvSpPr>
            <a:spLocks noGrp="1"/>
          </p:cNvSpPr>
          <p:nvPr>
            <p:ph idx="1"/>
          </p:nvPr>
        </p:nvSpPr>
        <p:spPr/>
        <p:txBody>
          <a:bodyPr/>
          <a:lstStyle/>
          <a:p>
            <a:pPr marL="45720" indent="0">
              <a:buNone/>
            </a:pPr>
            <a:r>
              <a:rPr lang="en-US" dirty="0">
                <a:solidFill>
                  <a:schemeClr val="tx1"/>
                </a:solidFill>
              </a:rPr>
              <a:t>Next Steps:</a:t>
            </a:r>
          </a:p>
          <a:p>
            <a:endParaRPr lang="en-US" dirty="0">
              <a:solidFill>
                <a:schemeClr val="tx1"/>
              </a:solidFill>
            </a:endParaRPr>
          </a:p>
          <a:p>
            <a:pPr lvl="0"/>
            <a:r>
              <a:rPr lang="en-US" dirty="0">
                <a:solidFill>
                  <a:schemeClr val="tx1"/>
                </a:solidFill>
              </a:rPr>
              <a:t>Speak to teachers to present the Hybrid Model </a:t>
            </a:r>
          </a:p>
          <a:p>
            <a:pPr lvl="0"/>
            <a:r>
              <a:rPr lang="en-US" dirty="0">
                <a:solidFill>
                  <a:schemeClr val="tx1"/>
                </a:solidFill>
              </a:rPr>
              <a:t>Pole students/parents</a:t>
            </a:r>
          </a:p>
          <a:p>
            <a:pPr lvl="0"/>
            <a:r>
              <a:rPr lang="en-US" dirty="0">
                <a:solidFill>
                  <a:schemeClr val="tx1"/>
                </a:solidFill>
              </a:rPr>
              <a:t>Rework rosters of students based on choice</a:t>
            </a:r>
          </a:p>
          <a:p>
            <a:pPr lvl="0"/>
            <a:r>
              <a:rPr lang="en-US" dirty="0">
                <a:solidFill>
                  <a:schemeClr val="tx1"/>
                </a:solidFill>
              </a:rPr>
              <a:t>Order all materials needed so that students can each have their own materials</a:t>
            </a:r>
          </a:p>
          <a:p>
            <a:pPr lvl="0"/>
            <a:r>
              <a:rPr lang="en-US" dirty="0">
                <a:solidFill>
                  <a:schemeClr val="tx1"/>
                </a:solidFill>
              </a:rPr>
              <a:t>Meet with teachers/PAs/CDAs</a:t>
            </a:r>
          </a:p>
          <a:p>
            <a:endParaRPr lang="en-US" dirty="0"/>
          </a:p>
        </p:txBody>
      </p:sp>
      <p:sp>
        <p:nvSpPr>
          <p:cNvPr id="3" name="Title 2">
            <a:extLst>
              <a:ext uri="{FF2B5EF4-FFF2-40B4-BE49-F238E27FC236}">
                <a16:creationId xmlns:a16="http://schemas.microsoft.com/office/drawing/2014/main" id="{98DDB4B7-478F-3842-9FCE-271C99320C08}"/>
              </a:ext>
            </a:extLst>
          </p:cNvPr>
          <p:cNvSpPr>
            <a:spLocks noGrp="1"/>
          </p:cNvSpPr>
          <p:nvPr>
            <p:ph type="title"/>
          </p:nvPr>
        </p:nvSpPr>
        <p:spPr/>
        <p:txBody>
          <a:bodyPr/>
          <a:lstStyle/>
          <a:p>
            <a:r>
              <a:rPr lang="en-US" dirty="0"/>
              <a:t>Autism Hybrid Model</a:t>
            </a:r>
          </a:p>
        </p:txBody>
      </p:sp>
    </p:spTree>
    <p:extLst>
      <p:ext uri="{BB962C8B-B14F-4D97-AF65-F5344CB8AC3E}">
        <p14:creationId xmlns:p14="http://schemas.microsoft.com/office/powerpoint/2010/main" val="2409867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0CA9-25FF-2B45-A8A5-FDCC93D7AE1F}"/>
              </a:ext>
            </a:extLst>
          </p:cNvPr>
          <p:cNvSpPr>
            <a:spLocks noGrp="1"/>
          </p:cNvSpPr>
          <p:nvPr>
            <p:ph type="title"/>
          </p:nvPr>
        </p:nvSpPr>
        <p:spPr/>
        <p:txBody>
          <a:bodyPr/>
          <a:lstStyle/>
          <a:p>
            <a:r>
              <a:rPr lang="en-US" dirty="0"/>
              <a:t>Proposed update to the Reopening Together Plan </a:t>
            </a:r>
          </a:p>
        </p:txBody>
      </p:sp>
      <p:sp>
        <p:nvSpPr>
          <p:cNvPr id="3" name="TextBox 2">
            <a:extLst>
              <a:ext uri="{FF2B5EF4-FFF2-40B4-BE49-F238E27FC236}">
                <a16:creationId xmlns:a16="http://schemas.microsoft.com/office/drawing/2014/main" id="{051E6E63-912A-A447-8692-22F1DA137DC3}"/>
              </a:ext>
            </a:extLst>
          </p:cNvPr>
          <p:cNvSpPr txBox="1"/>
          <p:nvPr/>
        </p:nvSpPr>
        <p:spPr>
          <a:xfrm>
            <a:off x="234462" y="1910861"/>
            <a:ext cx="8721969" cy="3970318"/>
          </a:xfrm>
          <a:prstGeom prst="rect">
            <a:avLst/>
          </a:prstGeom>
          <a:noFill/>
        </p:spPr>
        <p:txBody>
          <a:bodyPr wrap="square" rtlCol="0">
            <a:spAutoFit/>
          </a:bodyPr>
          <a:lstStyle/>
          <a:p>
            <a:endParaRPr lang="en-US" dirty="0"/>
          </a:p>
          <a:p>
            <a:r>
              <a:rPr lang="en-US" dirty="0"/>
              <a:t>On December 7 in-person special education services can resume as a hybrid model.</a:t>
            </a:r>
            <a:br>
              <a:rPr lang="en-US" dirty="0"/>
            </a:br>
            <a:endParaRPr lang="en-US" dirty="0"/>
          </a:p>
          <a:p>
            <a:r>
              <a:rPr lang="en-US" dirty="0"/>
              <a:t>We will share which special education services are in the December 1 reopening group as soon as possible with our team members and families. </a:t>
            </a:r>
          </a:p>
          <a:p>
            <a:endParaRPr lang="en-US" dirty="0"/>
          </a:p>
          <a:p>
            <a:r>
              <a:rPr lang="en-US" b="1" dirty="0"/>
              <a:t>Please note, that a fully virtual option will continue to be available for all families who chose this option.</a:t>
            </a:r>
            <a:endParaRPr lang="en-US" dirty="0"/>
          </a:p>
          <a:p>
            <a:endParaRPr lang="en-US" dirty="0"/>
          </a:p>
          <a:p>
            <a:r>
              <a:rPr lang="en-US" dirty="0"/>
              <a:t>In-person special education services can resume as a hybrid model at additional pilot schools.</a:t>
            </a:r>
          </a:p>
          <a:p>
            <a:pPr marL="285750" indent="-285750">
              <a:buFont typeface="Arial" panose="020B0604020202020204" pitchFamily="34" charset="0"/>
              <a:buChar char="•"/>
            </a:pPr>
            <a:r>
              <a:rPr lang="en-US" dirty="0"/>
              <a:t>Multiple Disabilities Program -74 students</a:t>
            </a:r>
          </a:p>
          <a:p>
            <a:pPr marL="285750" indent="-285750">
              <a:buFont typeface="Arial" panose="020B0604020202020204" pitchFamily="34" charset="0"/>
              <a:buChar char="•"/>
            </a:pPr>
            <a:r>
              <a:rPr lang="en-US" dirty="0"/>
              <a:t>Moderate Cognitive Program – 142 students</a:t>
            </a:r>
          </a:p>
          <a:p>
            <a:pPr marL="285750" indent="-285750">
              <a:buFont typeface="Arial" panose="020B0604020202020204" pitchFamily="34" charset="0"/>
              <a:buChar char="•"/>
            </a:pPr>
            <a:r>
              <a:rPr lang="en-US" dirty="0"/>
              <a:t>Learning Language Disabilities – Severe -132 students</a:t>
            </a:r>
          </a:p>
        </p:txBody>
      </p:sp>
    </p:spTree>
    <p:extLst>
      <p:ext uri="{BB962C8B-B14F-4D97-AF65-F5344CB8AC3E}">
        <p14:creationId xmlns:p14="http://schemas.microsoft.com/office/powerpoint/2010/main" val="667670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31AD0B0-5AA4-2848-B8DB-150D8E251F8A}"/>
              </a:ext>
            </a:extLst>
          </p:cNvPr>
          <p:cNvSpPr>
            <a:spLocks noGrp="1"/>
          </p:cNvSpPr>
          <p:nvPr>
            <p:ph type="subTitle" idx="1"/>
          </p:nvPr>
        </p:nvSpPr>
        <p:spPr/>
        <p:txBody>
          <a:bodyPr/>
          <a:lstStyle/>
          <a:p>
            <a:r>
              <a:rPr lang="en-US" dirty="0"/>
              <a:t>Special Services</a:t>
            </a:r>
          </a:p>
        </p:txBody>
      </p:sp>
      <p:sp>
        <p:nvSpPr>
          <p:cNvPr id="3" name="Title 2">
            <a:extLst>
              <a:ext uri="{FF2B5EF4-FFF2-40B4-BE49-F238E27FC236}">
                <a16:creationId xmlns:a16="http://schemas.microsoft.com/office/drawing/2014/main" id="{0E8118D4-CDDF-1444-BC9F-166BC17C40FD}"/>
              </a:ext>
            </a:extLst>
          </p:cNvPr>
          <p:cNvSpPr>
            <a:spLocks noGrp="1"/>
          </p:cNvSpPr>
          <p:nvPr>
            <p:ph type="title"/>
          </p:nvPr>
        </p:nvSpPr>
        <p:spPr/>
        <p:txBody>
          <a:bodyPr/>
          <a:lstStyle/>
          <a:p>
            <a:pPr algn="ctr"/>
            <a:r>
              <a:rPr lang="en-US" dirty="0"/>
              <a:t>Q&amp;A </a:t>
            </a:r>
          </a:p>
        </p:txBody>
      </p:sp>
    </p:spTree>
    <p:extLst>
      <p:ext uri="{BB962C8B-B14F-4D97-AF65-F5344CB8AC3E}">
        <p14:creationId xmlns:p14="http://schemas.microsoft.com/office/powerpoint/2010/main" val="3301462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 letter&#10;&#10;Description automatically generated">
            <a:extLst>
              <a:ext uri="{FF2B5EF4-FFF2-40B4-BE49-F238E27FC236}">
                <a16:creationId xmlns:a16="http://schemas.microsoft.com/office/drawing/2014/main" id="{236F1B38-8AC9-0D4E-B7FE-4D22AC33A77F}"/>
              </a:ext>
            </a:extLst>
          </p:cNvPr>
          <p:cNvPicPr>
            <a:picLocks noGrp="1" noChangeAspect="1"/>
          </p:cNvPicPr>
          <p:nvPr>
            <p:ph idx="1"/>
          </p:nvPr>
        </p:nvPicPr>
        <p:blipFill>
          <a:blip r:embed="rId2"/>
          <a:stretch>
            <a:fillRect/>
          </a:stretch>
        </p:blipFill>
        <p:spPr>
          <a:xfrm>
            <a:off x="141890" y="1719263"/>
            <a:ext cx="9159765" cy="4571178"/>
          </a:xfrm>
        </p:spPr>
      </p:pic>
      <p:sp>
        <p:nvSpPr>
          <p:cNvPr id="3" name="Title 2">
            <a:extLst>
              <a:ext uri="{FF2B5EF4-FFF2-40B4-BE49-F238E27FC236}">
                <a16:creationId xmlns:a16="http://schemas.microsoft.com/office/drawing/2014/main" id="{157F3495-CD87-2C43-A72F-5AC01DF7D2ED}"/>
              </a:ext>
            </a:extLst>
          </p:cNvPr>
          <p:cNvSpPr>
            <a:spLocks noGrp="1"/>
          </p:cNvSpPr>
          <p:nvPr>
            <p:ph type="title"/>
          </p:nvPr>
        </p:nvSpPr>
        <p:spPr/>
        <p:txBody>
          <a:bodyPr/>
          <a:lstStyle/>
          <a:p>
            <a:r>
              <a:rPr lang="en-US" dirty="0"/>
              <a:t>Reopening Together Plan 2020</a:t>
            </a:r>
          </a:p>
        </p:txBody>
      </p:sp>
    </p:spTree>
    <p:extLst>
      <p:ext uri="{BB962C8B-B14F-4D97-AF65-F5344CB8AC3E}">
        <p14:creationId xmlns:p14="http://schemas.microsoft.com/office/powerpoint/2010/main" val="2083835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9B52A685-47B0-FB41-98BA-A06300A42879}"/>
              </a:ext>
            </a:extLst>
          </p:cNvPr>
          <p:cNvPicPr>
            <a:picLocks noGrp="1" noChangeAspect="1"/>
          </p:cNvPicPr>
          <p:nvPr>
            <p:ph idx="1"/>
          </p:nvPr>
        </p:nvPicPr>
        <p:blipFill>
          <a:blip r:embed="rId2"/>
          <a:stretch>
            <a:fillRect/>
          </a:stretch>
        </p:blipFill>
        <p:spPr>
          <a:xfrm>
            <a:off x="283039" y="1608904"/>
            <a:ext cx="8797159" cy="4406900"/>
          </a:xfrm>
        </p:spPr>
      </p:pic>
      <p:sp>
        <p:nvSpPr>
          <p:cNvPr id="3" name="Title 2">
            <a:extLst>
              <a:ext uri="{FF2B5EF4-FFF2-40B4-BE49-F238E27FC236}">
                <a16:creationId xmlns:a16="http://schemas.microsoft.com/office/drawing/2014/main" id="{C42B0DCE-36AB-FF43-A373-9C63876E9D3A}"/>
              </a:ext>
            </a:extLst>
          </p:cNvPr>
          <p:cNvSpPr>
            <a:spLocks noGrp="1"/>
          </p:cNvSpPr>
          <p:nvPr>
            <p:ph type="title"/>
          </p:nvPr>
        </p:nvSpPr>
        <p:spPr/>
        <p:txBody>
          <a:bodyPr/>
          <a:lstStyle/>
          <a:p>
            <a:r>
              <a:rPr lang="en-US" dirty="0"/>
              <a:t>Reopening Together Plan 2020</a:t>
            </a:r>
          </a:p>
        </p:txBody>
      </p:sp>
    </p:spTree>
    <p:extLst>
      <p:ext uri="{BB962C8B-B14F-4D97-AF65-F5344CB8AC3E}">
        <p14:creationId xmlns:p14="http://schemas.microsoft.com/office/powerpoint/2010/main" val="768933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14B80CA2-4D91-214B-BB8C-795EE6A34703}"/>
              </a:ext>
            </a:extLst>
          </p:cNvPr>
          <p:cNvPicPr>
            <a:picLocks noGrp="1" noChangeAspect="1"/>
          </p:cNvPicPr>
          <p:nvPr>
            <p:ph idx="1"/>
          </p:nvPr>
        </p:nvPicPr>
        <p:blipFill>
          <a:blip r:embed="rId2"/>
          <a:stretch>
            <a:fillRect/>
          </a:stretch>
        </p:blipFill>
        <p:spPr>
          <a:xfrm>
            <a:off x="191814" y="1906298"/>
            <a:ext cx="8407400" cy="3045404"/>
          </a:xfrm>
        </p:spPr>
      </p:pic>
      <p:sp>
        <p:nvSpPr>
          <p:cNvPr id="3" name="Title 2">
            <a:extLst>
              <a:ext uri="{FF2B5EF4-FFF2-40B4-BE49-F238E27FC236}">
                <a16:creationId xmlns:a16="http://schemas.microsoft.com/office/drawing/2014/main" id="{9228D8D7-E414-5248-8B8E-8124BFC09B21}"/>
              </a:ext>
            </a:extLst>
          </p:cNvPr>
          <p:cNvSpPr>
            <a:spLocks noGrp="1"/>
          </p:cNvSpPr>
          <p:nvPr>
            <p:ph type="title"/>
          </p:nvPr>
        </p:nvSpPr>
        <p:spPr/>
        <p:txBody>
          <a:bodyPr/>
          <a:lstStyle/>
          <a:p>
            <a:r>
              <a:rPr lang="en-US" dirty="0"/>
              <a:t>Reopening Together Plan 2020</a:t>
            </a:r>
          </a:p>
        </p:txBody>
      </p:sp>
    </p:spTree>
    <p:extLst>
      <p:ext uri="{BB962C8B-B14F-4D97-AF65-F5344CB8AC3E}">
        <p14:creationId xmlns:p14="http://schemas.microsoft.com/office/powerpoint/2010/main" val="3634401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8693E4-62E9-A74D-8858-BCF88AC0699E}"/>
              </a:ext>
            </a:extLst>
          </p:cNvPr>
          <p:cNvSpPr>
            <a:spLocks noGrp="1"/>
          </p:cNvSpPr>
          <p:nvPr>
            <p:ph type="title"/>
          </p:nvPr>
        </p:nvSpPr>
        <p:spPr/>
        <p:txBody>
          <a:bodyPr/>
          <a:lstStyle/>
          <a:p>
            <a:r>
              <a:rPr lang="en-US" dirty="0"/>
              <a:t>Reopening Together Plan 2020</a:t>
            </a:r>
          </a:p>
        </p:txBody>
      </p:sp>
      <p:pic>
        <p:nvPicPr>
          <p:cNvPr id="9" name="Content Placeholder 8" descr="Text, letter&#10;&#10;Description automatically generated">
            <a:extLst>
              <a:ext uri="{FF2B5EF4-FFF2-40B4-BE49-F238E27FC236}">
                <a16:creationId xmlns:a16="http://schemas.microsoft.com/office/drawing/2014/main" id="{CE38C6D7-57A7-594C-B27D-8B4DD91AFD64}"/>
              </a:ext>
            </a:extLst>
          </p:cNvPr>
          <p:cNvPicPr>
            <a:picLocks noGrp="1" noChangeAspect="1"/>
          </p:cNvPicPr>
          <p:nvPr>
            <p:ph idx="1"/>
          </p:nvPr>
        </p:nvPicPr>
        <p:blipFill>
          <a:blip r:embed="rId2"/>
          <a:stretch>
            <a:fillRect/>
          </a:stretch>
        </p:blipFill>
        <p:spPr>
          <a:xfrm>
            <a:off x="188816" y="1593138"/>
            <a:ext cx="8765627" cy="4728833"/>
          </a:xfrm>
        </p:spPr>
      </p:pic>
    </p:spTree>
    <p:extLst>
      <p:ext uri="{BB962C8B-B14F-4D97-AF65-F5344CB8AC3E}">
        <p14:creationId xmlns:p14="http://schemas.microsoft.com/office/powerpoint/2010/main" val="3704578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E72C7-1097-2441-A1DC-7664A970C644}"/>
              </a:ext>
            </a:extLst>
          </p:cNvPr>
          <p:cNvSpPr>
            <a:spLocks noGrp="1"/>
          </p:cNvSpPr>
          <p:nvPr>
            <p:ph type="title"/>
          </p:nvPr>
        </p:nvSpPr>
        <p:spPr/>
        <p:txBody>
          <a:bodyPr/>
          <a:lstStyle/>
          <a:p>
            <a:r>
              <a:rPr lang="en-US" dirty="0"/>
              <a:t>CARES ACT Funding July 2020</a:t>
            </a:r>
          </a:p>
        </p:txBody>
      </p:sp>
      <p:sp>
        <p:nvSpPr>
          <p:cNvPr id="4" name="Rectangle 3">
            <a:extLst>
              <a:ext uri="{FF2B5EF4-FFF2-40B4-BE49-F238E27FC236}">
                <a16:creationId xmlns:a16="http://schemas.microsoft.com/office/drawing/2014/main" id="{0A548E6C-8033-C44B-9714-1623F05CA914}"/>
              </a:ext>
            </a:extLst>
          </p:cNvPr>
          <p:cNvSpPr/>
          <p:nvPr/>
        </p:nvSpPr>
        <p:spPr>
          <a:xfrm>
            <a:off x="157654" y="1555552"/>
            <a:ext cx="8986345" cy="4801314"/>
          </a:xfrm>
          <a:prstGeom prst="rect">
            <a:avLst/>
          </a:prstGeom>
        </p:spPr>
        <p:txBody>
          <a:bodyPr wrap="square">
            <a:spAutoFit/>
          </a:bodyPr>
          <a:lstStyle/>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1500                                      KN95 masks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50 cases                               </a:t>
            </a:r>
            <a:r>
              <a:rPr lang="en-US"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Brutabs</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3.34 grams bleach alternative effervescent tabs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50 cases                               </a:t>
            </a:r>
            <a:r>
              <a:rPr lang="en-US"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Brutabs</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13.1 grams bleach alternative effervescent tabs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600                                         AAA batteries for Thermostats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830 boxes                           3 Layer Ear Loop Disp. Masks 50 per box</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15 Cases                              Latex small gloves 10 boxes of 100 per case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95 Cases                              Latex medium gloves 10 boxes of 100 per case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130 Cases                            Latex large gloves 10 boxes of 100 per case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58 Cases                              Latex X-large gloves 10 boxes of 100 per case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145 Cases                            Nitrile medium gloves 10 boxes of 100 per case for nurses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120 Cases                            Nitrile Large gloves 10 boxes of 100 per case for nurses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28 Cases                              Nitrile X-large gloves 10 boxes of 100 per case for nurses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100                                         ¼” clear acrylic sneeze guard 48 x 24</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25 Cases                              Vinyl small gloves 10 boxes of 100 per case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55 Cases                              Vinyl medium gloves 10 boxes of 100 per case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90 Cases                              Vinyl large gloves 10 boxes of 100 per case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70 Cases                              Vinyl X-large gloves 10 boxes of 100 per case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9915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3200B-68F9-1F4D-BDD9-515C9EC7937A}"/>
              </a:ext>
            </a:extLst>
          </p:cNvPr>
          <p:cNvSpPr>
            <a:spLocks noGrp="1"/>
          </p:cNvSpPr>
          <p:nvPr>
            <p:ph type="title"/>
          </p:nvPr>
        </p:nvSpPr>
        <p:spPr/>
        <p:txBody>
          <a:bodyPr/>
          <a:lstStyle/>
          <a:p>
            <a:r>
              <a:rPr lang="en-US" dirty="0"/>
              <a:t>CARES ACT Funding July 2020</a:t>
            </a:r>
          </a:p>
        </p:txBody>
      </p:sp>
      <p:sp>
        <p:nvSpPr>
          <p:cNvPr id="3" name="Rectangle 2">
            <a:extLst>
              <a:ext uri="{FF2B5EF4-FFF2-40B4-BE49-F238E27FC236}">
                <a16:creationId xmlns:a16="http://schemas.microsoft.com/office/drawing/2014/main" id="{B5FAAF7F-F072-8040-92EF-671026737F83}"/>
              </a:ext>
            </a:extLst>
          </p:cNvPr>
          <p:cNvSpPr/>
          <p:nvPr/>
        </p:nvSpPr>
        <p:spPr>
          <a:xfrm>
            <a:off x="141890" y="1694079"/>
            <a:ext cx="9207062" cy="3785652"/>
          </a:xfrm>
          <a:prstGeom prst="rect">
            <a:avLst/>
          </a:prstGeom>
        </p:spPr>
        <p:txBody>
          <a:bodyPr wrap="square">
            <a:spAutoFit/>
          </a:bodyPr>
          <a:lstStyle/>
          <a:p>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4000                                     Buckets antiseptic wipes 900 per bucket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600                                       Protective Eye Goggles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3130 cases                          Gallons of Gel Hand sanitizer</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910                                       Containers antiseptic wipes 160 per container</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250                                       One Gallon handheld sprayers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800                                       Isolation Gowns for Nurses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1500                                     AA Batteries for Thermometers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25,000                                  Cotton reusable masks with Logo Adult size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10,500                                  Cotton Reusable masks with Logo Children size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2,750                                    Reusable Full-Face Shield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626                                        Non-Contact forehead thermometer</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200                                        Disposable full-face shields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6633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a room&#10;&#10;Description automatically generated">
            <a:extLst>
              <a:ext uri="{FF2B5EF4-FFF2-40B4-BE49-F238E27FC236}">
                <a16:creationId xmlns:a16="http://schemas.microsoft.com/office/drawing/2014/main" id="{A7366D73-BB83-5F4E-8B89-9BE032E934AF}"/>
              </a:ext>
            </a:extLst>
          </p:cNvPr>
          <p:cNvPicPr>
            <a:picLocks noGrp="1" noChangeAspect="1"/>
          </p:cNvPicPr>
          <p:nvPr>
            <p:ph idx="1"/>
          </p:nvPr>
        </p:nvPicPr>
        <p:blipFill rotWithShape="1">
          <a:blip r:embed="rId2"/>
          <a:srcRect t="19433" r="-1" b="41252"/>
          <a:stretch/>
        </p:blipFill>
        <p:spPr>
          <a:xfrm>
            <a:off x="141890" y="1560786"/>
            <a:ext cx="8797157" cy="5155324"/>
          </a:xfrm>
          <a:noFill/>
        </p:spPr>
      </p:pic>
      <p:sp>
        <p:nvSpPr>
          <p:cNvPr id="12" name="Title 3">
            <a:extLst>
              <a:ext uri="{FF2B5EF4-FFF2-40B4-BE49-F238E27FC236}">
                <a16:creationId xmlns:a16="http://schemas.microsoft.com/office/drawing/2014/main" id="{80FC5270-39B2-48B9-92AC-06BE53484F02}"/>
              </a:ext>
            </a:extLst>
          </p:cNvPr>
          <p:cNvSpPr>
            <a:spLocks noGrp="1"/>
          </p:cNvSpPr>
          <p:nvPr>
            <p:ph type="title"/>
          </p:nvPr>
        </p:nvSpPr>
        <p:spPr>
          <a:xfrm>
            <a:off x="381000" y="355847"/>
            <a:ext cx="8381260" cy="1054394"/>
          </a:xfrm>
        </p:spPr>
        <p:txBody>
          <a:bodyPr anchor="ctr">
            <a:normAutofit fontScale="90000"/>
          </a:bodyPr>
          <a:lstStyle/>
          <a:p>
            <a:r>
              <a:rPr lang="en-US" dirty="0"/>
              <a:t>100 Electrostatic backpack sprayers</a:t>
            </a:r>
            <a:br>
              <a:rPr lang="en-US" dirty="0"/>
            </a:br>
            <a:endParaRPr lang="en-US" dirty="0"/>
          </a:p>
        </p:txBody>
      </p:sp>
    </p:spTree>
    <p:extLst>
      <p:ext uri="{BB962C8B-B14F-4D97-AF65-F5344CB8AC3E}">
        <p14:creationId xmlns:p14="http://schemas.microsoft.com/office/powerpoint/2010/main" val="15274832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6087C17B4C634581BA1812417B7BA2" ma:contentTypeVersion="41" ma:contentTypeDescription="Create a new document." ma:contentTypeScope="" ma:versionID="70e873fff5449df49949553e5a8a09ee">
  <xsd:schema xmlns:xsd="http://www.w3.org/2001/XMLSchema" xmlns:xs="http://www.w3.org/2001/XMLSchema" xmlns:p="http://schemas.microsoft.com/office/2006/metadata/properties" xmlns:ns1="http://schemas.microsoft.com/sharepoint/v3" xmlns:ns3="ac1515ff-ee3e-47a3-8d92-6d9982774dc1" xmlns:ns4="12eacedc-1fbe-4a6e-828f-8ab2945169ff" targetNamespace="http://schemas.microsoft.com/office/2006/metadata/properties" ma:root="true" ma:fieldsID="6e3304ebedcca5dcd1212a264e1376d6" ns1:_="" ns3:_="" ns4:_="">
    <xsd:import namespace="http://schemas.microsoft.com/sharepoint/v3"/>
    <xsd:import namespace="ac1515ff-ee3e-47a3-8d92-6d9982774dc1"/>
    <xsd:import namespace="12eacedc-1fbe-4a6e-828f-8ab2945169ff"/>
    <xsd:element name="properties">
      <xsd:complexType>
        <xsd:sequence>
          <xsd:element name="documentManagement">
            <xsd:complexType>
              <xsd:all>
                <xsd:element ref="ns1:_ip_UnifiedCompliancePolicyProperties" minOccurs="0"/>
                <xsd:element ref="ns1:_ip_UnifiedCompliancePolicyUIAction" minOccurs="0"/>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NotebookType" minOccurs="0"/>
                <xsd:element ref="ns4:FolderType" minOccurs="0"/>
                <xsd:element ref="ns4:CultureName" minOccurs="0"/>
                <xsd:element ref="ns4:AppVersion" minOccurs="0"/>
                <xsd:element ref="ns4:TeamsChannelId" minOccurs="0"/>
                <xsd:element ref="ns4:Owner" minOccurs="0"/>
                <xsd:element ref="ns4:DefaultSectionNames" minOccurs="0"/>
                <xsd:element ref="ns4:Templates"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Leaders" minOccurs="0"/>
                <xsd:element ref="ns4:Members" minOccurs="0"/>
                <xsd:element ref="ns4:Member_Groups" minOccurs="0"/>
                <xsd:element ref="ns4:Invited_Leaders" minOccurs="0"/>
                <xsd:element ref="ns4:Invited_Members" minOccurs="0"/>
                <xsd:element ref="ns4:Has_Leaders_Only_SectionGroup"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ath_Settings" minOccurs="0"/>
                <xsd:element ref="ns4:Distribution_Groups" minOccurs="0"/>
                <xsd:element ref="ns4:LMS_Mappings" minOccurs="0"/>
                <xsd:element ref="ns4: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1515ff-ee3e-47a3-8d92-6d9982774dc1"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eacedc-1fbe-4a6e-828f-8ab2945169ff"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NotebookType" ma:index="18" nillable="true" ma:displayName="Notebook Type" ma:internalName="NotebookType">
      <xsd:simpleType>
        <xsd:restriction base="dms:Text"/>
      </xsd:simpleType>
    </xsd:element>
    <xsd:element name="FolderType" ma:index="19" nillable="true" ma:displayName="Folder Type" ma:internalName="FolderType">
      <xsd:simpleType>
        <xsd:restriction base="dms:Text"/>
      </xsd:simpleType>
    </xsd:element>
    <xsd:element name="CultureName" ma:index="20" nillable="true" ma:displayName="Culture Name" ma:internalName="CultureName">
      <xsd:simpleType>
        <xsd:restriction base="dms:Text"/>
      </xsd:simpleType>
    </xsd:element>
    <xsd:element name="AppVersion" ma:index="21" nillable="true" ma:displayName="App Version" ma:internalName="AppVersion">
      <xsd:simpleType>
        <xsd:restriction base="dms:Text"/>
      </xsd:simpleType>
    </xsd:element>
    <xsd:element name="TeamsChannelId" ma:index="22" nillable="true" ma:displayName="Teams Channel Id" ma:internalName="TeamsChannelId">
      <xsd:simpleType>
        <xsd:restriction base="dms:Text"/>
      </xsd:simpleType>
    </xsd:element>
    <xsd:element name="Owner" ma:index="2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4" nillable="true" ma:displayName="Default Section Names" ma:internalName="DefaultSectionNames">
      <xsd:simpleType>
        <xsd:restriction base="dms:Note">
          <xsd:maxLength value="255"/>
        </xsd:restriction>
      </xsd:simpleType>
    </xsd:element>
    <xsd:element name="Templates" ma:index="25" nillable="true" ma:displayName="Templates" ma:internalName="Templates">
      <xsd:simpleType>
        <xsd:restriction base="dms:Note">
          <xsd:maxLength value="255"/>
        </xsd:restriction>
      </xsd:simpleType>
    </xsd:element>
    <xsd:element name="Teachers" ma:index="26"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7"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9" nillable="true" ma:displayName="Invited Teachers" ma:internalName="Invited_Teachers">
      <xsd:simpleType>
        <xsd:restriction base="dms:Note">
          <xsd:maxLength value="255"/>
        </xsd:restriction>
      </xsd:simpleType>
    </xsd:element>
    <xsd:element name="Invited_Students" ma:index="30" nillable="true" ma:displayName="Invited Students" ma:internalName="Invited_Students">
      <xsd:simpleType>
        <xsd:restriction base="dms:Note">
          <xsd:maxLength value="255"/>
        </xsd:restriction>
      </xsd:simpleType>
    </xsd:element>
    <xsd:element name="Self_Registration_Enabled" ma:index="31" nillable="true" ma:displayName="Self Registration Enabled" ma:internalName="Self_Registration_Enabled">
      <xsd:simpleType>
        <xsd:restriction base="dms:Boolean"/>
      </xsd:simpleType>
    </xsd:element>
    <xsd:element name="Has_Teacher_Only_SectionGroup" ma:index="32" nillable="true" ma:displayName="Has Teacher Only SectionGroup" ma:internalName="Has_Teacher_Only_SectionGroup">
      <xsd:simpleType>
        <xsd:restriction base="dms:Boolean"/>
      </xsd:simpleType>
    </xsd:element>
    <xsd:element name="Is_Collaboration_Space_Locked" ma:index="33" nillable="true" ma:displayName="Is Collaboration Space Locked" ma:internalName="Is_Collaboration_Space_Locked">
      <xsd:simpleType>
        <xsd:restriction base="dms:Boolean"/>
      </xsd:simpleType>
    </xsd:element>
    <xsd:element name="Leaders" ma:index="34"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35"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36"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37" nillable="true" ma:displayName="Invited Leaders" ma:internalName="Invited_Leaders">
      <xsd:simpleType>
        <xsd:restriction base="dms:Note">
          <xsd:maxLength value="255"/>
        </xsd:restriction>
      </xsd:simpleType>
    </xsd:element>
    <xsd:element name="Invited_Members" ma:index="38" nillable="true" ma:displayName="Invited Members" ma:internalName="Invited_Members">
      <xsd:simpleType>
        <xsd:restriction base="dms:Note">
          <xsd:maxLength value="255"/>
        </xsd:restriction>
      </xsd:simpleType>
    </xsd:element>
    <xsd:element name="Has_Leaders_Only_SectionGroup" ma:index="39" nillable="true" ma:displayName="Has Leaders Only SectionGroup" ma:internalName="Has_Leaders_Only_SectionGroup">
      <xsd:simpleType>
        <xsd:restriction base="dms:Boolean"/>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Location" ma:index="42" nillable="true" ma:displayName="Location" ma:internalName="MediaServiceLocation" ma:readOnly="true">
      <xsd:simpleType>
        <xsd:restriction base="dms:Text"/>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ath_Settings" ma:index="45" nillable="true" ma:displayName="Math Settings" ma:internalName="Math_Settings">
      <xsd:simpleType>
        <xsd:restriction base="dms:Text"/>
      </xsd:simpleType>
    </xsd:element>
    <xsd:element name="Distribution_Groups" ma:index="46" nillable="true" ma:displayName="Distribution Groups" ma:internalName="Distribution_Groups">
      <xsd:simpleType>
        <xsd:restriction base="dms:Note">
          <xsd:maxLength value="255"/>
        </xsd:restriction>
      </xsd:simpleType>
    </xsd:element>
    <xsd:element name="LMS_Mappings" ma:index="47" nillable="true" ma:displayName="LMS Mappings" ma:internalName="LMS_Mappings">
      <xsd:simpleType>
        <xsd:restriction base="dms:Note">
          <xsd:maxLength value="255"/>
        </xsd:restriction>
      </xsd:simpleType>
    </xsd:element>
    <xsd:element name="IsNotebookLocked" ma:index="48" nillable="true" ma:displayName="Is Notebook Locked" ma:internalName="IsNotebookLock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udents xmlns="12eacedc-1fbe-4a6e-828f-8ab2945169ff">
      <UserInfo>
        <DisplayName/>
        <AccountId xsi:nil="true"/>
        <AccountType/>
      </UserInfo>
    </Students>
    <_ip_UnifiedCompliancePolicyUIAction xmlns="http://schemas.microsoft.com/sharepoint/v3" xsi:nil="true"/>
    <Self_Registration_Enabled xmlns="12eacedc-1fbe-4a6e-828f-8ab2945169ff" xsi:nil="true"/>
    <Has_Leaders_Only_SectionGroup xmlns="12eacedc-1fbe-4a6e-828f-8ab2945169ff" xsi:nil="true"/>
    <Invited_Members xmlns="12eacedc-1fbe-4a6e-828f-8ab2945169ff" xsi:nil="true"/>
    <NotebookType xmlns="12eacedc-1fbe-4a6e-828f-8ab2945169ff" xsi:nil="true"/>
    <CultureName xmlns="12eacedc-1fbe-4a6e-828f-8ab2945169ff" xsi:nil="true"/>
    <Has_Teacher_Only_SectionGroup xmlns="12eacedc-1fbe-4a6e-828f-8ab2945169ff" xsi:nil="true"/>
    <Members xmlns="12eacedc-1fbe-4a6e-828f-8ab2945169ff">
      <UserInfo>
        <DisplayName/>
        <AccountId xsi:nil="true"/>
        <AccountType/>
      </UserInfo>
    </Members>
    <Is_Collaboration_Space_Locked xmlns="12eacedc-1fbe-4a6e-828f-8ab2945169ff" xsi:nil="true"/>
    <AppVersion xmlns="12eacedc-1fbe-4a6e-828f-8ab2945169ff" xsi:nil="true"/>
    <Invited_Leaders xmlns="12eacedc-1fbe-4a6e-828f-8ab2945169ff" xsi:nil="true"/>
    <IsNotebookLocked xmlns="12eacedc-1fbe-4a6e-828f-8ab2945169ff" xsi:nil="true"/>
    <Owner xmlns="12eacedc-1fbe-4a6e-828f-8ab2945169ff">
      <UserInfo>
        <DisplayName/>
        <AccountId xsi:nil="true"/>
        <AccountType/>
      </UserInfo>
    </Owner>
    <Teachers xmlns="12eacedc-1fbe-4a6e-828f-8ab2945169ff">
      <UserInfo>
        <DisplayName/>
        <AccountId xsi:nil="true"/>
        <AccountType/>
      </UserInfo>
    </Teachers>
    <Distribution_Groups xmlns="12eacedc-1fbe-4a6e-828f-8ab2945169ff" xsi:nil="true"/>
    <Member_Groups xmlns="12eacedc-1fbe-4a6e-828f-8ab2945169ff">
      <UserInfo>
        <DisplayName/>
        <AccountId xsi:nil="true"/>
        <AccountType/>
      </UserInfo>
    </Member_Groups>
    <_ip_UnifiedCompliancePolicyProperties xmlns="http://schemas.microsoft.com/sharepoint/v3" xsi:nil="true"/>
    <TeamsChannelId xmlns="12eacedc-1fbe-4a6e-828f-8ab2945169ff" xsi:nil="true"/>
    <Math_Settings xmlns="12eacedc-1fbe-4a6e-828f-8ab2945169ff" xsi:nil="true"/>
    <LMS_Mappings xmlns="12eacedc-1fbe-4a6e-828f-8ab2945169ff" xsi:nil="true"/>
    <FolderType xmlns="12eacedc-1fbe-4a6e-828f-8ab2945169ff" xsi:nil="true"/>
    <Student_Groups xmlns="12eacedc-1fbe-4a6e-828f-8ab2945169ff">
      <UserInfo>
        <DisplayName/>
        <AccountId xsi:nil="true"/>
        <AccountType/>
      </UserInfo>
    </Student_Groups>
    <Leaders xmlns="12eacedc-1fbe-4a6e-828f-8ab2945169ff">
      <UserInfo>
        <DisplayName/>
        <AccountId xsi:nil="true"/>
        <AccountType/>
      </UserInfo>
    </Leaders>
    <Templates xmlns="12eacedc-1fbe-4a6e-828f-8ab2945169ff" xsi:nil="true"/>
    <DefaultSectionNames xmlns="12eacedc-1fbe-4a6e-828f-8ab2945169ff" xsi:nil="true"/>
    <Invited_Teachers xmlns="12eacedc-1fbe-4a6e-828f-8ab2945169ff" xsi:nil="true"/>
    <Invited_Students xmlns="12eacedc-1fbe-4a6e-828f-8ab2945169f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E04797-39B4-471F-8216-C3FABFF579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c1515ff-ee3e-47a3-8d92-6d9982774dc1"/>
    <ds:schemaRef ds:uri="12eacedc-1fbe-4a6e-828f-8ab2945169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EE68B2-1D39-4982-9988-99C648102EDB}">
  <ds:schemaRefs>
    <ds:schemaRef ds:uri="http://schemas.microsoft.com/office/2006/documentManagement/types"/>
    <ds:schemaRef ds:uri="http://purl.org/dc/elements/1.1/"/>
    <ds:schemaRef ds:uri="ac1515ff-ee3e-47a3-8d92-6d9982774dc1"/>
    <ds:schemaRef ds:uri="http://purl.org/dc/dcmitype/"/>
    <ds:schemaRef ds:uri="http://purl.org/dc/term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12eacedc-1fbe-4a6e-828f-8ab2945169ff"/>
    <ds:schemaRef ds:uri="http://www.w3.org/XML/1998/namespace"/>
  </ds:schemaRefs>
</ds:datastoreItem>
</file>

<file path=customXml/itemProps3.xml><?xml version="1.0" encoding="utf-8"?>
<ds:datastoreItem xmlns:ds="http://schemas.openxmlformats.org/officeDocument/2006/customXml" ds:itemID="{D02C716A-43AA-4B37-97B2-C387B4F644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TotalTime>
  <Words>1018</Words>
  <Application>Microsoft Macintosh PowerPoint</Application>
  <PresentationFormat>On-screen Show (4:3)</PresentationFormat>
  <Paragraphs>157</Paragraphs>
  <Slides>26</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Arial</vt:lpstr>
      <vt:lpstr>Calibri</vt:lpstr>
      <vt:lpstr>Franklin Gothic Book</vt:lpstr>
      <vt:lpstr>Franklin Gothic Medium</vt:lpstr>
      <vt:lpstr>Source Sans Pro</vt:lpstr>
      <vt:lpstr>Times New Roman</vt:lpstr>
      <vt:lpstr>Wingdings</vt:lpstr>
      <vt:lpstr>Wingdings 2</vt:lpstr>
      <vt:lpstr>Grid</vt:lpstr>
      <vt:lpstr>Worksheet</vt:lpstr>
      <vt:lpstr>Reopening Together Plan  Update </vt:lpstr>
      <vt:lpstr>Reopening Together Plan 2020  (p.44-47)</vt:lpstr>
      <vt:lpstr>Reopening Together Plan 2020</vt:lpstr>
      <vt:lpstr>Reopening Together Plan 2020</vt:lpstr>
      <vt:lpstr>Reopening Together Plan 2020</vt:lpstr>
      <vt:lpstr>Reopening Together Plan 2020</vt:lpstr>
      <vt:lpstr>CARES ACT Funding July 2020</vt:lpstr>
      <vt:lpstr>CARES ACT Funding July 2020</vt:lpstr>
      <vt:lpstr>100 Electrostatic backpack sprayers </vt:lpstr>
      <vt:lpstr>HVAC Maintenance</vt:lpstr>
      <vt:lpstr>HVAC Maintenance</vt:lpstr>
      <vt:lpstr>Sanitizing and disinfecting schools</vt:lpstr>
      <vt:lpstr>Sanitizing and disinfecting schools</vt:lpstr>
      <vt:lpstr>Sanitizing and disinfecting schools</vt:lpstr>
      <vt:lpstr>Q&amp;A </vt:lpstr>
      <vt:lpstr>Outcome of two-week closure 9/21 /20– 10/2/20</vt:lpstr>
      <vt:lpstr>Discussion with Health Experts</vt:lpstr>
      <vt:lpstr>Proposed update to the Reopening Together Plan </vt:lpstr>
      <vt:lpstr>Proposed update to the Reopening Together Plan </vt:lpstr>
      <vt:lpstr>Autism Hybrid Model</vt:lpstr>
      <vt:lpstr>Autism Hybrid Model</vt:lpstr>
      <vt:lpstr>PowerPoint Presentation</vt:lpstr>
      <vt:lpstr>PowerPoint Presentation</vt:lpstr>
      <vt:lpstr>Autism Hybrid Model</vt:lpstr>
      <vt:lpstr>Proposed update to the Reopening Together Plan </vt:lpstr>
      <vt:lpstr>Q&amp;A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Reopening Together Plan  Update </dc:title>
  <dc:creator>Hugelmeyer, Olga</dc:creator>
  <cp:lastModifiedBy>Hugelmeyer, Olga</cp:lastModifiedBy>
  <cp:revision>24</cp:revision>
  <dcterms:created xsi:type="dcterms:W3CDTF">2020-10-01T19:28:32Z</dcterms:created>
  <dcterms:modified xsi:type="dcterms:W3CDTF">2021-08-04T14:26:14Z</dcterms:modified>
</cp:coreProperties>
</file>