
<file path=[Content_Types].xml><?xml version="1.0" encoding="utf-8"?>
<Types xmlns="http://schemas.openxmlformats.org/package/2006/content-types">
  <Default Extension="bin" ContentType="application/vnd.openxmlformats-officedocument.oleObject"/>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drawings/drawing2.xml" ContentType="application/vnd.openxmlformats-officedocument.drawingml.chartshapes+xml"/>
  <Override PartName="/ppt/charts/chart8.xml" ContentType="application/vnd.openxmlformats-officedocument.drawingml.chart+xml"/>
  <Override PartName="/ppt/drawings/drawing3.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3" r:id="rId6"/>
    <p:sldMasterId id="2147483685" r:id="rId7"/>
  </p:sldMasterIdLst>
  <p:notesMasterIdLst>
    <p:notesMasterId r:id="rId73"/>
  </p:notesMasterIdLst>
  <p:handoutMasterIdLst>
    <p:handoutMasterId r:id="rId74"/>
  </p:handoutMasterIdLst>
  <p:sldIdLst>
    <p:sldId id="2563" r:id="rId8"/>
    <p:sldId id="2457" r:id="rId9"/>
    <p:sldId id="2565" r:id="rId10"/>
    <p:sldId id="2566" r:id="rId11"/>
    <p:sldId id="2176" r:id="rId12"/>
    <p:sldId id="2567" r:id="rId13"/>
    <p:sldId id="2571" r:id="rId14"/>
    <p:sldId id="2572" r:id="rId15"/>
    <p:sldId id="2614" r:id="rId16"/>
    <p:sldId id="2573" r:id="rId17"/>
    <p:sldId id="2575" r:id="rId18"/>
    <p:sldId id="2526" r:id="rId19"/>
    <p:sldId id="2527" r:id="rId20"/>
    <p:sldId id="2574" r:id="rId21"/>
    <p:sldId id="1861" r:id="rId22"/>
    <p:sldId id="1859" r:id="rId23"/>
    <p:sldId id="2594" r:id="rId24"/>
    <p:sldId id="1860" r:id="rId25"/>
    <p:sldId id="2595" r:id="rId26"/>
    <p:sldId id="2550" r:id="rId27"/>
    <p:sldId id="2596" r:id="rId28"/>
    <p:sldId id="1556" r:id="rId29"/>
    <p:sldId id="2620" r:id="rId30"/>
    <p:sldId id="1558" r:id="rId31"/>
    <p:sldId id="2615" r:id="rId32"/>
    <p:sldId id="1680" r:id="rId33"/>
    <p:sldId id="1559" r:id="rId34"/>
    <p:sldId id="1560" r:id="rId35"/>
    <p:sldId id="2172" r:id="rId36"/>
    <p:sldId id="1561" r:id="rId37"/>
    <p:sldId id="1562" r:id="rId38"/>
    <p:sldId id="1563" r:id="rId39"/>
    <p:sldId id="1630" r:id="rId40"/>
    <p:sldId id="2597" r:id="rId41"/>
    <p:sldId id="1565" r:id="rId42"/>
    <p:sldId id="2173" r:id="rId43"/>
    <p:sldId id="2174" r:id="rId44"/>
    <p:sldId id="2175" r:id="rId45"/>
    <p:sldId id="2598" r:id="rId46"/>
    <p:sldId id="1566" r:id="rId47"/>
    <p:sldId id="2616" r:id="rId48"/>
    <p:sldId id="2617" r:id="rId49"/>
    <p:sldId id="2599" r:id="rId50"/>
    <p:sldId id="2543" r:id="rId51"/>
    <p:sldId id="2539" r:id="rId52"/>
    <p:sldId id="2391" r:id="rId53"/>
    <p:sldId id="2536" r:id="rId54"/>
    <p:sldId id="2604" r:id="rId55"/>
    <p:sldId id="2612" r:id="rId56"/>
    <p:sldId id="2542" r:id="rId57"/>
    <p:sldId id="2607" r:id="rId58"/>
    <p:sldId id="2544" r:id="rId59"/>
    <p:sldId id="2608" r:id="rId60"/>
    <p:sldId id="2609" r:id="rId61"/>
    <p:sldId id="2618" r:id="rId62"/>
    <p:sldId id="2619" r:id="rId63"/>
    <p:sldId id="2611" r:id="rId64"/>
    <p:sldId id="2610" r:id="rId65"/>
    <p:sldId id="2605" r:id="rId66"/>
    <p:sldId id="2540" r:id="rId67"/>
    <p:sldId id="2606" r:id="rId68"/>
    <p:sldId id="2622" r:id="rId69"/>
    <p:sldId id="2533" r:id="rId70"/>
    <p:sldId id="2600" r:id="rId71"/>
    <p:sldId id="2601" r:id="rId7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B8B22F-306C-42FB-A1F3-7464678A0700}">
          <p14:sldIdLst/>
        </p14:section>
        <p14:section name="Untitled Section" id="{69EC7385-0FEE-4D5A-8DEF-AC5CA3203D3F}">
          <p14:sldIdLst>
            <p14:sldId id="2563"/>
            <p14:sldId id="2457"/>
            <p14:sldId id="2565"/>
            <p14:sldId id="2566"/>
            <p14:sldId id="2176"/>
            <p14:sldId id="2567"/>
            <p14:sldId id="2571"/>
            <p14:sldId id="2572"/>
            <p14:sldId id="2614"/>
            <p14:sldId id="2573"/>
            <p14:sldId id="2575"/>
            <p14:sldId id="2526"/>
            <p14:sldId id="2527"/>
            <p14:sldId id="2574"/>
            <p14:sldId id="1861"/>
            <p14:sldId id="1859"/>
            <p14:sldId id="2594"/>
            <p14:sldId id="1860"/>
            <p14:sldId id="2595"/>
            <p14:sldId id="2550"/>
            <p14:sldId id="2596"/>
            <p14:sldId id="1556"/>
            <p14:sldId id="2620"/>
            <p14:sldId id="1558"/>
            <p14:sldId id="2615"/>
            <p14:sldId id="1680"/>
            <p14:sldId id="1559"/>
            <p14:sldId id="1560"/>
            <p14:sldId id="2172"/>
            <p14:sldId id="1561"/>
            <p14:sldId id="1562"/>
            <p14:sldId id="1563"/>
            <p14:sldId id="1630"/>
            <p14:sldId id="2597"/>
            <p14:sldId id="1565"/>
            <p14:sldId id="2173"/>
            <p14:sldId id="2174"/>
            <p14:sldId id="2175"/>
            <p14:sldId id="2598"/>
            <p14:sldId id="1566"/>
            <p14:sldId id="2616"/>
            <p14:sldId id="2617"/>
            <p14:sldId id="2599"/>
            <p14:sldId id="2543"/>
            <p14:sldId id="2539"/>
            <p14:sldId id="2391"/>
            <p14:sldId id="2536"/>
            <p14:sldId id="2604"/>
            <p14:sldId id="2612"/>
            <p14:sldId id="2542"/>
            <p14:sldId id="2607"/>
            <p14:sldId id="2544"/>
            <p14:sldId id="2608"/>
            <p14:sldId id="2609"/>
            <p14:sldId id="2618"/>
            <p14:sldId id="2619"/>
            <p14:sldId id="2611"/>
            <p14:sldId id="2610"/>
            <p14:sldId id="2605"/>
            <p14:sldId id="2540"/>
            <p14:sldId id="2606"/>
            <p14:sldId id="2622"/>
            <p14:sldId id="2533"/>
            <p14:sldId id="2600"/>
            <p14:sldId id="260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86"/>
    <a:srgbClr val="00B0F0"/>
    <a:srgbClr val="9521B0"/>
    <a:srgbClr val="000000"/>
    <a:srgbClr val="437E39"/>
    <a:srgbClr val="365585"/>
    <a:srgbClr val="616D85"/>
    <a:srgbClr val="00BDF4"/>
    <a:srgbClr val="131313"/>
    <a:srgbClr val="C698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23" autoAdjust="0"/>
    <p:restoredTop sz="94279" autoAdjust="0"/>
  </p:normalViewPr>
  <p:slideViewPr>
    <p:cSldViewPr>
      <p:cViewPr varScale="1">
        <p:scale>
          <a:sx n="151" d="100"/>
          <a:sy n="151" d="100"/>
        </p:scale>
        <p:origin x="1472"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13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Race/Ethnicity</c:v>
                </c:pt>
              </c:strCache>
            </c:strRef>
          </c:tx>
          <c:dPt>
            <c:idx val="0"/>
            <c:bubble3D val="0"/>
            <c:spPr>
              <a:solidFill>
                <a:schemeClr val="accent2"/>
              </a:solidFill>
              <a:ln w="19050">
                <a:solidFill>
                  <a:prstClr val="black"/>
                </a:solidFill>
              </a:ln>
              <a:effectLst/>
            </c:spPr>
            <c:extLst>
              <c:ext xmlns:c16="http://schemas.microsoft.com/office/drawing/2014/chart" uri="{C3380CC4-5D6E-409C-BE32-E72D297353CC}">
                <c16:uniqueId val="{00000001-5237-421B-83BD-E043B2575E92}"/>
              </c:ext>
            </c:extLst>
          </c:dPt>
          <c:dPt>
            <c:idx val="1"/>
            <c:bubble3D val="0"/>
            <c:spPr>
              <a:solidFill>
                <a:srgbClr val="EEBC35"/>
              </a:solidFill>
              <a:ln w="19050">
                <a:solidFill>
                  <a:prstClr val="black"/>
                </a:solidFill>
              </a:ln>
              <a:effectLst/>
            </c:spPr>
            <c:extLst>
              <c:ext xmlns:c16="http://schemas.microsoft.com/office/drawing/2014/chart" uri="{C3380CC4-5D6E-409C-BE32-E72D297353CC}">
                <c16:uniqueId val="{00000003-5237-421B-83BD-E043B2575E92}"/>
              </c:ext>
            </c:extLst>
          </c:dPt>
          <c:dPt>
            <c:idx val="2"/>
            <c:bubble3D val="0"/>
            <c:spPr>
              <a:solidFill>
                <a:srgbClr val="365585"/>
              </a:solidFill>
              <a:ln w="19050">
                <a:solidFill>
                  <a:prstClr val="black"/>
                </a:solidFill>
              </a:ln>
              <a:effectLst/>
            </c:spPr>
            <c:extLst>
              <c:ext xmlns:c16="http://schemas.microsoft.com/office/drawing/2014/chart" uri="{C3380CC4-5D6E-409C-BE32-E72D297353CC}">
                <c16:uniqueId val="{00000005-5237-421B-83BD-E043B2575E92}"/>
              </c:ext>
            </c:extLst>
          </c:dPt>
          <c:dPt>
            <c:idx val="3"/>
            <c:bubble3D val="0"/>
            <c:spPr>
              <a:solidFill>
                <a:schemeClr val="accent1">
                  <a:tint val="77000"/>
                </a:schemeClr>
              </a:solidFill>
              <a:ln w="19050">
                <a:solidFill>
                  <a:prstClr val="black"/>
                </a:solidFill>
              </a:ln>
              <a:effectLst/>
            </c:spPr>
            <c:extLst>
              <c:ext xmlns:c16="http://schemas.microsoft.com/office/drawing/2014/chart" uri="{C3380CC4-5D6E-409C-BE32-E72D297353CC}">
                <c16:uniqueId val="{00000007-5237-421B-83BD-E043B2575E92}"/>
              </c:ext>
            </c:extLst>
          </c:dPt>
          <c:dPt>
            <c:idx val="4"/>
            <c:bubble3D val="0"/>
            <c:spPr>
              <a:solidFill>
                <a:srgbClr val="F8E4AA"/>
              </a:solidFill>
              <a:ln w="19050">
                <a:solidFill>
                  <a:prstClr val="black"/>
                </a:solidFill>
              </a:ln>
              <a:effectLst/>
            </c:spPr>
            <c:extLst>
              <c:ext xmlns:c16="http://schemas.microsoft.com/office/drawing/2014/chart" uri="{C3380CC4-5D6E-409C-BE32-E72D297353CC}">
                <c16:uniqueId val="{00000009-5237-421B-83BD-E043B2575E92}"/>
              </c:ext>
            </c:extLst>
          </c:dPt>
          <c:dLbls>
            <c:dLbl>
              <c:idx val="0"/>
              <c:layout>
                <c:manualLayout>
                  <c:x val="0.25119216084740997"/>
                  <c:y val="1.5346194216222088E-2"/>
                </c:manualLayout>
              </c:layout>
              <c:tx>
                <c:rich>
                  <a:bodyPr/>
                  <a:lstStyle/>
                  <a:p>
                    <a:fld id="{953BE818-8696-4953-AD24-AFA1C53ED310}" type="CATEGORYNAME">
                      <a:rPr lang="en-US" sz="1200"/>
                      <a:pPr/>
                      <a:t>[CATEGORY NAME]</a:t>
                    </a:fld>
                    <a:r>
                      <a:rPr lang="en-US" sz="1200" baseline="0" dirty="0"/>
                      <a:t>
1.8%</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237-421B-83BD-E043B2575E92}"/>
                </c:ext>
              </c:extLst>
            </c:dLbl>
            <c:dLbl>
              <c:idx val="1"/>
              <c:layout>
                <c:manualLayout>
                  <c:x val="2.6030450221666935E-2"/>
                  <c:y val="0.17788336832072582"/>
                </c:manualLayout>
              </c:layout>
              <c:tx>
                <c:rich>
                  <a:bodyPr rot="0" spcFirstLastPara="1" vertOverflow="clip" horzOverflow="clip" vert="horz" wrap="square" lIns="38100" tIns="19050" rIns="38100" bIns="19050" anchor="ctr" anchorCtr="1">
                    <a:spAutoFit/>
                  </a:bodyPr>
                  <a:lstStyle/>
                  <a:p>
                    <a:pPr>
                      <a:defRPr sz="1400" b="1" i="1" u="none" strike="noStrike" kern="1200" baseline="0">
                        <a:solidFill>
                          <a:schemeClr val="dk1">
                            <a:lumMod val="65000"/>
                            <a:lumOff val="35000"/>
                          </a:schemeClr>
                        </a:solidFill>
                        <a:latin typeface="+mn-lt"/>
                        <a:ea typeface="+mn-ea"/>
                        <a:cs typeface="+mn-cs"/>
                      </a:defRPr>
                    </a:pPr>
                    <a:fld id="{E40E0577-C6F1-43D2-9BA7-0F1348341D3A}" type="CATEGORYNAME">
                      <a:rPr lang="en-US"/>
                      <a:pPr>
                        <a:defRPr sz="1400" b="1" i="1"/>
                      </a:pPr>
                      <a:t>[CATEGORY NAME]</a:t>
                    </a:fld>
                    <a:r>
                      <a:rPr lang="en-US" baseline="0" dirty="0"/>
                      <a:t>
</a:t>
                    </a:r>
                    <a:r>
                      <a:rPr lang="en-US" sz="1200" baseline="0" dirty="0"/>
                      <a:t>17.0%</a:t>
                    </a:r>
                  </a:p>
                </c:rich>
              </c:tx>
              <c:spPr>
                <a:solidFill>
                  <a:prstClr val="white"/>
                </a:solidFill>
                <a:ln w="9525" cap="flat" cmpd="sng" algn="ctr">
                  <a:solidFill>
                    <a:prstClr val="black">
                      <a:lumMod val="25000"/>
                      <a:lumOff val="75000"/>
                    </a:prst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400" b="1" i="1"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22844"/>
                        <a:gd name="adj2" fmla="val 28007"/>
                      </a:avLst>
                    </a:prstGeom>
                    <a:noFill/>
                    <a:ln>
                      <a:noFill/>
                    </a:ln>
                  </c15:spPr>
                  <c15:dlblFieldTable/>
                  <c15:showDataLabelsRange val="0"/>
                </c:ext>
                <c:ext xmlns:c16="http://schemas.microsoft.com/office/drawing/2014/chart" uri="{C3380CC4-5D6E-409C-BE32-E72D297353CC}">
                  <c16:uniqueId val="{00000003-5237-421B-83BD-E043B2575E92}"/>
                </c:ext>
              </c:extLst>
            </c:dLbl>
            <c:dLbl>
              <c:idx val="2"/>
              <c:layout>
                <c:manualLayout>
                  <c:x val="0.22838272896050427"/>
                  <c:y val="-0.24017282256693112"/>
                </c:manualLayout>
              </c:layout>
              <c:tx>
                <c:rich>
                  <a:bodyPr rot="0" spcFirstLastPara="1" vertOverflow="clip" horzOverflow="clip" vert="horz" wrap="square" lIns="38100" tIns="19050" rIns="38100" bIns="19050" anchor="ctr" anchorCtr="1">
                    <a:spAutoFit/>
                  </a:bodyPr>
                  <a:lstStyle/>
                  <a:p>
                    <a:pPr>
                      <a:defRPr sz="1400" b="1" i="1" u="none" strike="noStrike" kern="1200" baseline="0">
                        <a:solidFill>
                          <a:schemeClr val="dk1">
                            <a:lumMod val="65000"/>
                            <a:lumOff val="35000"/>
                          </a:schemeClr>
                        </a:solidFill>
                        <a:latin typeface="+mn-lt"/>
                        <a:ea typeface="+mn-ea"/>
                        <a:cs typeface="+mn-cs"/>
                      </a:defRPr>
                    </a:pPr>
                    <a:fld id="{E9517535-2135-4E7F-AE85-283DF407CAB8}" type="CATEGORYNAME">
                      <a:rPr lang="en-US" sz="1200"/>
                      <a:pPr>
                        <a:defRPr sz="1400" b="1" i="1"/>
                      </a:pPr>
                      <a:t>[CATEGORY NAME]</a:t>
                    </a:fld>
                    <a:r>
                      <a:rPr lang="en-US" sz="1200" baseline="0" dirty="0"/>
                      <a:t>
73.4%</a:t>
                    </a:r>
                  </a:p>
                </c:rich>
              </c:tx>
              <c:spPr>
                <a:xfrm>
                  <a:off x="1612802" y="1542787"/>
                  <a:ext cx="1001376" cy="472566"/>
                </a:xfrm>
                <a:solidFill>
                  <a:prstClr val="white"/>
                </a:solidFill>
                <a:ln w="9525" cap="flat" cmpd="sng" algn="ctr">
                  <a:solidFill>
                    <a:prstClr val="black">
                      <a:lumMod val="25000"/>
                      <a:lumOff val="75000"/>
                    </a:prst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400" b="1" i="1"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9561"/>
                        <a:gd name="adj2" fmla="val 88790"/>
                      </a:avLst>
                    </a:prstGeom>
                    <a:noFill/>
                    <a:ln>
                      <a:noFill/>
                    </a:ln>
                  </c15:spPr>
                  <c15:layout>
                    <c:manualLayout>
                      <c:w val="0.24260555011654503"/>
                      <c:h val="0.17816688684594686"/>
                    </c:manualLayout>
                  </c15:layout>
                  <c15:dlblFieldTable/>
                  <c15:showDataLabelsRange val="0"/>
                </c:ext>
                <c:ext xmlns:c16="http://schemas.microsoft.com/office/drawing/2014/chart" uri="{C3380CC4-5D6E-409C-BE32-E72D297353CC}">
                  <c16:uniqueId val="{00000005-5237-421B-83BD-E043B2575E92}"/>
                </c:ext>
              </c:extLst>
            </c:dLbl>
            <c:dLbl>
              <c:idx val="3"/>
              <c:layout>
                <c:manualLayout>
                  <c:x val="-0.17452100972262499"/>
                  <c:y val="0.34789909756656651"/>
                </c:manualLayout>
              </c:layout>
              <c:tx>
                <c:rich>
                  <a:bodyPr/>
                  <a:lstStyle/>
                  <a:p>
                    <a:r>
                      <a:rPr lang="en-US" sz="1200" dirty="0"/>
                      <a:t>OTHER</a:t>
                    </a:r>
                    <a:r>
                      <a:rPr lang="en-US" sz="1200" baseline="0" dirty="0"/>
                      <a:t>
0.2%</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5237-421B-83BD-E043B2575E92}"/>
                </c:ext>
              </c:extLst>
            </c:dLbl>
            <c:dLbl>
              <c:idx val="4"/>
              <c:layout>
                <c:manualLayout>
                  <c:x val="-0.24107560127716204"/>
                  <c:y val="0.15800879510659091"/>
                </c:manualLayout>
              </c:layout>
              <c:tx>
                <c:rich>
                  <a:bodyPr rot="0" spcFirstLastPara="1" vertOverflow="clip" horzOverflow="clip" vert="horz" wrap="square" lIns="38100" tIns="19050" rIns="38100" bIns="19050" anchor="ctr" anchorCtr="1">
                    <a:spAutoFit/>
                  </a:bodyPr>
                  <a:lstStyle/>
                  <a:p>
                    <a:pPr>
                      <a:defRPr sz="1400" b="1" i="1" u="none" strike="noStrike" kern="1200" baseline="0">
                        <a:solidFill>
                          <a:schemeClr val="dk1">
                            <a:lumMod val="65000"/>
                            <a:lumOff val="35000"/>
                          </a:schemeClr>
                        </a:solidFill>
                        <a:latin typeface="+mn-lt"/>
                        <a:ea typeface="+mn-ea"/>
                        <a:cs typeface="+mn-cs"/>
                      </a:defRPr>
                    </a:pPr>
                    <a:fld id="{81AB6305-226A-477C-8034-9856C15C449B}" type="CATEGORYNAME">
                      <a:rPr lang="en-US" sz="1200"/>
                      <a:pPr>
                        <a:defRPr sz="1400" b="1" i="1"/>
                      </a:pPr>
                      <a:t>[CATEGORY NAME]</a:t>
                    </a:fld>
                    <a:r>
                      <a:rPr lang="en-US" sz="1200" baseline="0" dirty="0"/>
                      <a:t>
7.6%</a:t>
                    </a:r>
                  </a:p>
                </c:rich>
              </c:tx>
              <c:spPr>
                <a:solidFill>
                  <a:prstClr val="white"/>
                </a:solidFill>
                <a:ln w="9525" cap="flat" cmpd="sng" algn="ctr">
                  <a:solidFill>
                    <a:prstClr val="black">
                      <a:lumMod val="25000"/>
                      <a:lumOff val="75000"/>
                    </a:prst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400" b="1" i="1"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34261"/>
                        <a:gd name="adj2" fmla="val 3820"/>
                      </a:avLst>
                    </a:prstGeom>
                    <a:noFill/>
                    <a:ln>
                      <a:noFill/>
                    </a:ln>
                  </c15:spPr>
                  <c15:dlblFieldTable/>
                  <c15:showDataLabelsRange val="0"/>
                </c:ext>
                <c:ext xmlns:c16="http://schemas.microsoft.com/office/drawing/2014/chart" uri="{C3380CC4-5D6E-409C-BE32-E72D297353CC}">
                  <c16:uniqueId val="{00000009-5237-421B-83BD-E043B2575E92}"/>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1" i="1"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ASIAN</c:v>
                </c:pt>
                <c:pt idx="1">
                  <c:v>BLACK</c:v>
                </c:pt>
                <c:pt idx="2">
                  <c:v>HISPANIC</c:v>
                </c:pt>
                <c:pt idx="3">
                  <c:v>PACIFIC_ISLD</c:v>
                </c:pt>
                <c:pt idx="4">
                  <c:v>WHITE</c:v>
                </c:pt>
              </c:strCache>
            </c:strRef>
          </c:cat>
          <c:val>
            <c:numRef>
              <c:f>Sheet1!$B$2:$B$6</c:f>
              <c:numCache>
                <c:formatCode>General</c:formatCode>
                <c:ptCount val="5"/>
                <c:pt idx="0">
                  <c:v>1.6</c:v>
                </c:pt>
                <c:pt idx="1">
                  <c:v>18.2</c:v>
                </c:pt>
                <c:pt idx="2">
                  <c:v>72</c:v>
                </c:pt>
                <c:pt idx="3">
                  <c:v>0.2</c:v>
                </c:pt>
                <c:pt idx="4">
                  <c:v>8</c:v>
                </c:pt>
              </c:numCache>
            </c:numRef>
          </c:val>
          <c:extLst>
            <c:ext xmlns:c16="http://schemas.microsoft.com/office/drawing/2014/chart" uri="{C3380CC4-5D6E-409C-BE32-E72D297353CC}">
              <c16:uniqueId val="{0000000A-5237-421B-83BD-E043B2575E9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HIGH SCHOOL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High School</c:v>
                </c:pt>
              </c:strCache>
            </c:strRef>
          </c:tx>
          <c:spPr>
            <a:ln w="28575" cap="rnd">
              <a:solidFill>
                <a:srgbClr val="365585"/>
              </a:solidFill>
              <a:round/>
            </a:ln>
            <a:effectLst/>
          </c:spPr>
          <c:marker>
            <c:symbol val="circle"/>
            <c:size val="5"/>
            <c:spPr>
              <a:solidFill>
                <a:schemeClr val="accent1"/>
              </a:solidFill>
              <a:ln w="9525">
                <a:solidFill>
                  <a:schemeClr val="accent1"/>
                </a:solidFill>
              </a:ln>
              <a:effectLst/>
            </c:spPr>
          </c:marker>
          <c:cat>
            <c:strRef>
              <c:f>Sheet1!$A$2:$A$11</c:f>
              <c:strCache>
                <c:ptCount val="10"/>
                <c:pt idx="0">
                  <c:v>11-12</c:v>
                </c:pt>
                <c:pt idx="1">
                  <c:v>12-13</c:v>
                </c:pt>
                <c:pt idx="2">
                  <c:v>13-14</c:v>
                </c:pt>
                <c:pt idx="3">
                  <c:v>14-15</c:v>
                </c:pt>
                <c:pt idx="4">
                  <c:v>15-16</c:v>
                </c:pt>
                <c:pt idx="5">
                  <c:v>16-17</c:v>
                </c:pt>
                <c:pt idx="6">
                  <c:v>17-18</c:v>
                </c:pt>
                <c:pt idx="7">
                  <c:v>18-19</c:v>
                </c:pt>
                <c:pt idx="8">
                  <c:v>19-20</c:v>
                </c:pt>
                <c:pt idx="9">
                  <c:v>20-21</c:v>
                </c:pt>
              </c:strCache>
            </c:strRef>
          </c:cat>
          <c:val>
            <c:numRef>
              <c:f>Sheet1!$B$2:$B$11</c:f>
              <c:numCache>
                <c:formatCode>#,##0</c:formatCode>
                <c:ptCount val="10"/>
                <c:pt idx="0">
                  <c:v>4945</c:v>
                </c:pt>
                <c:pt idx="1">
                  <c:v>5210</c:v>
                </c:pt>
                <c:pt idx="2">
                  <c:v>5466</c:v>
                </c:pt>
                <c:pt idx="3">
                  <c:v>5919</c:v>
                </c:pt>
                <c:pt idx="4">
                  <c:v>6105</c:v>
                </c:pt>
                <c:pt idx="5">
                  <c:v>6459</c:v>
                </c:pt>
                <c:pt idx="6">
                  <c:v>6754</c:v>
                </c:pt>
                <c:pt idx="7">
                  <c:v>7032</c:v>
                </c:pt>
                <c:pt idx="8">
                  <c:v>7308</c:v>
                </c:pt>
                <c:pt idx="9">
                  <c:v>7538</c:v>
                </c:pt>
              </c:numCache>
            </c:numRef>
          </c:val>
          <c:smooth val="0"/>
          <c:extLst>
            <c:ext xmlns:c16="http://schemas.microsoft.com/office/drawing/2014/chart" uri="{C3380CC4-5D6E-409C-BE32-E72D297353CC}">
              <c16:uniqueId val="{00000000-5B5A-40AC-A03B-2FFC88D5000F}"/>
            </c:ext>
          </c:extLst>
        </c:ser>
        <c:dLbls>
          <c:showLegendKey val="0"/>
          <c:showVal val="0"/>
          <c:showCatName val="0"/>
          <c:showSerName val="0"/>
          <c:showPercent val="0"/>
          <c:showBubbleSize val="0"/>
        </c:dLbls>
        <c:marker val="1"/>
        <c:smooth val="0"/>
        <c:axId val="781303520"/>
        <c:axId val="946543008"/>
      </c:lineChart>
      <c:catAx>
        <c:axId val="7813035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46543008"/>
        <c:crosses val="autoZero"/>
        <c:auto val="1"/>
        <c:lblAlgn val="ctr"/>
        <c:lblOffset val="100"/>
        <c:noMultiLvlLbl val="0"/>
      </c:catAx>
      <c:valAx>
        <c:axId val="946543008"/>
        <c:scaling>
          <c:orientation val="minMax"/>
          <c:max val="8500"/>
          <c:min val="4500"/>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1303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a:solidFill>
        <a:srgbClr val="365585"/>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TOTAL POPULATION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Total Pop</c:v>
                </c:pt>
              </c:strCache>
            </c:strRef>
          </c:tx>
          <c:spPr>
            <a:ln w="28575" cap="rnd">
              <a:solidFill>
                <a:srgbClr val="365585"/>
              </a:solidFill>
              <a:round/>
            </a:ln>
            <a:effectLst/>
          </c:spPr>
          <c:marker>
            <c:symbol val="circle"/>
            <c:size val="5"/>
            <c:spPr>
              <a:solidFill>
                <a:schemeClr val="accent1"/>
              </a:solidFill>
              <a:ln w="9525">
                <a:solidFill>
                  <a:schemeClr val="accent1"/>
                </a:solidFill>
              </a:ln>
              <a:effectLst/>
            </c:spPr>
          </c:marker>
          <c:dLbls>
            <c:dLbl>
              <c:idx val="0"/>
              <c:layout>
                <c:manualLayout>
                  <c:x val="5.782312925170062E-2"/>
                  <c:y val="3.6892135348384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651-490E-A036-8E57DE134127}"/>
                </c:ext>
              </c:extLst>
            </c:dLbl>
            <c:dLbl>
              <c:idx val="1"/>
              <c:layout>
                <c:manualLayout>
                  <c:x val="0.13945578231292516"/>
                  <c:y val="2.53633430520143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651-490E-A036-8E57DE134127}"/>
                </c:ext>
              </c:extLst>
            </c:dLbl>
            <c:dLbl>
              <c:idx val="2"/>
              <c:layout>
                <c:manualLayout>
                  <c:x val="4.4217687074829932E-2"/>
                  <c:y val="0.11759368142297613"/>
                </c:manualLayout>
              </c:layout>
              <c:showLegendKey val="0"/>
              <c:showVal val="1"/>
              <c:showCatName val="0"/>
              <c:showSerName val="0"/>
              <c:showPercent val="0"/>
              <c:showBubbleSize val="0"/>
              <c:extLst>
                <c:ext xmlns:c15="http://schemas.microsoft.com/office/drawing/2012/chart" uri="{CE6537A1-D6FC-4f65-9D91-7224C49458BB}">
                  <c15:layout>
                    <c:manualLayout>
                      <c:w val="0.14908163265306124"/>
                      <c:h val="4.407466372691541E-2"/>
                    </c:manualLayout>
                  </c15:layout>
                </c:ext>
                <c:ext xmlns:c16="http://schemas.microsoft.com/office/drawing/2014/chart" uri="{C3380CC4-5D6E-409C-BE32-E72D297353CC}">
                  <c16:uniqueId val="{00000007-6651-490E-A036-8E57DE134127}"/>
                </c:ext>
              </c:extLst>
            </c:dLbl>
            <c:dLbl>
              <c:idx val="3"/>
              <c:layout>
                <c:manualLayout>
                  <c:x val="3.4013605442176869E-3"/>
                  <c:y val="0.106064889126605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651-490E-A036-8E57DE134127}"/>
                </c:ext>
              </c:extLst>
            </c:dLbl>
            <c:dLbl>
              <c:idx val="4"/>
              <c:layout>
                <c:manualLayout>
                  <c:x val="3.4013605442176249E-3"/>
                  <c:y val="6.91727537782212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651-490E-A036-8E57DE134127}"/>
                </c:ext>
              </c:extLst>
            </c:dLbl>
            <c:dLbl>
              <c:idx val="5"/>
              <c:layout>
                <c:manualLayout>
                  <c:x val="-1.020408163265306E-2"/>
                  <c:y val="5.3032444563302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651-490E-A036-8E57DE134127}"/>
                </c:ext>
              </c:extLst>
            </c:dLbl>
            <c:dLbl>
              <c:idx val="6"/>
              <c:layout>
                <c:manualLayout>
                  <c:x val="4.2199830953334329E-2"/>
                  <c:y val="3.81925522654639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651-490E-A036-8E57DE134127}"/>
                </c:ext>
              </c:extLst>
            </c:dLbl>
            <c:dLbl>
              <c:idx val="7"/>
              <c:layout>
                <c:manualLayout>
                  <c:x val="-0.35714285714285721"/>
                  <c:y val="-2.3057584592740439E-2"/>
                </c:manualLayout>
              </c:layout>
              <c:tx>
                <c:rich>
                  <a:bodyPr/>
                  <a:lstStyle/>
                  <a:p>
                    <a:r>
                      <a:rPr lang="en-US" dirty="0"/>
                      <a:t>28,717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6651-490E-A036-8E57DE134127}"/>
                </c:ext>
              </c:extLst>
            </c:dLbl>
            <c:dLbl>
              <c:idx val="8"/>
              <c:layout>
                <c:manualLayout>
                  <c:x val="-0.19456937586191567"/>
                  <c:y val="-3.9015729449571102E-2"/>
                </c:manualLayout>
              </c:layout>
              <c:tx>
                <c:rich>
                  <a:bodyPr/>
                  <a:lstStyle/>
                  <a:p>
                    <a:r>
                      <a:rPr lang="en-US" dirty="0"/>
                      <a:t>29102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6651-490E-A036-8E57DE134127}"/>
                </c:ext>
              </c:extLst>
            </c:dLbl>
            <c:dLbl>
              <c:idx val="9"/>
              <c:layout>
                <c:manualLayout>
                  <c:x val="-4.5428399839850628E-2"/>
                  <c:y val="-0.15339892657553508"/>
                </c:manualLayout>
              </c:layout>
              <c:tx>
                <c:rich>
                  <a:bodyPr/>
                  <a:lstStyle/>
                  <a:p>
                    <a:r>
                      <a:rPr lang="en-US" dirty="0"/>
                      <a:t>28,148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6651-490E-A036-8E57DE134127}"/>
                </c:ext>
              </c:extLst>
            </c:dLbl>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11-12</c:v>
                </c:pt>
                <c:pt idx="1">
                  <c:v>12-13</c:v>
                </c:pt>
                <c:pt idx="2">
                  <c:v>13-14</c:v>
                </c:pt>
                <c:pt idx="3">
                  <c:v>14-15</c:v>
                </c:pt>
                <c:pt idx="4">
                  <c:v>15-16</c:v>
                </c:pt>
                <c:pt idx="5">
                  <c:v>16-17</c:v>
                </c:pt>
                <c:pt idx="6">
                  <c:v>17-18</c:v>
                </c:pt>
                <c:pt idx="7">
                  <c:v>18-19</c:v>
                </c:pt>
                <c:pt idx="8">
                  <c:v>19-20</c:v>
                </c:pt>
                <c:pt idx="9">
                  <c:v>20-21</c:v>
                </c:pt>
              </c:strCache>
            </c:strRef>
          </c:cat>
          <c:val>
            <c:numRef>
              <c:f>Sheet1!$B$2:$B$11</c:f>
              <c:numCache>
                <c:formatCode>#,##0</c:formatCode>
                <c:ptCount val="10"/>
                <c:pt idx="0">
                  <c:v>23391</c:v>
                </c:pt>
                <c:pt idx="1">
                  <c:v>24112</c:v>
                </c:pt>
                <c:pt idx="2">
                  <c:v>26201</c:v>
                </c:pt>
                <c:pt idx="3">
                  <c:v>27127</c:v>
                </c:pt>
                <c:pt idx="4">
                  <c:v>27417</c:v>
                </c:pt>
                <c:pt idx="5">
                  <c:v>27970</c:v>
                </c:pt>
                <c:pt idx="6">
                  <c:v>28557</c:v>
                </c:pt>
                <c:pt idx="7">
                  <c:v>28717</c:v>
                </c:pt>
                <c:pt idx="8">
                  <c:v>29102</c:v>
                </c:pt>
                <c:pt idx="9">
                  <c:v>28148</c:v>
                </c:pt>
              </c:numCache>
            </c:numRef>
          </c:val>
          <c:smooth val="0"/>
          <c:extLst>
            <c:ext xmlns:c16="http://schemas.microsoft.com/office/drawing/2014/chart" uri="{C3380CC4-5D6E-409C-BE32-E72D297353CC}">
              <c16:uniqueId val="{00000000-6651-490E-A036-8E57DE134127}"/>
            </c:ext>
          </c:extLst>
        </c:ser>
        <c:dLbls>
          <c:showLegendKey val="0"/>
          <c:showVal val="0"/>
          <c:showCatName val="0"/>
          <c:showSerName val="0"/>
          <c:showPercent val="0"/>
          <c:showBubbleSize val="0"/>
        </c:dLbls>
        <c:marker val="1"/>
        <c:smooth val="0"/>
        <c:axId val="781303520"/>
        <c:axId val="946543008"/>
      </c:lineChart>
      <c:catAx>
        <c:axId val="781303520"/>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46543008"/>
        <c:crosses val="autoZero"/>
        <c:auto val="1"/>
        <c:lblAlgn val="ctr"/>
        <c:lblOffset val="100"/>
        <c:noMultiLvlLbl val="0"/>
      </c:catAx>
      <c:valAx>
        <c:axId val="946543008"/>
        <c:scaling>
          <c:orientation val="minMax"/>
          <c:max val="30000"/>
          <c:min val="20000"/>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130352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a:solidFill>
        <a:srgbClr val="365585"/>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SPECIAL</a:t>
            </a:r>
            <a:r>
              <a:rPr lang="en-US" baseline="0" dirty="0"/>
              <a:t> EDUCATION</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Special Ed</c:v>
                </c:pt>
              </c:strCache>
            </c:strRef>
          </c:tx>
          <c:spPr>
            <a:ln w="28575" cap="rnd">
              <a:solidFill>
                <a:srgbClr val="365585"/>
              </a:solidFill>
              <a:round/>
            </a:ln>
            <a:effectLst/>
          </c:spPr>
          <c:marker>
            <c:symbol val="circle"/>
            <c:size val="5"/>
            <c:spPr>
              <a:solidFill>
                <a:schemeClr val="accent1"/>
              </a:solidFill>
              <a:ln w="9525">
                <a:solidFill>
                  <a:schemeClr val="accent1"/>
                </a:solidFill>
              </a:ln>
              <a:effectLst/>
            </c:spPr>
          </c:marker>
          <c:cat>
            <c:strRef>
              <c:f>Sheet1!$A$2:$A$11</c:f>
              <c:strCache>
                <c:ptCount val="10"/>
                <c:pt idx="0">
                  <c:v>11-12</c:v>
                </c:pt>
                <c:pt idx="1">
                  <c:v>12-13</c:v>
                </c:pt>
                <c:pt idx="2">
                  <c:v>13-14</c:v>
                </c:pt>
                <c:pt idx="3">
                  <c:v>14-15</c:v>
                </c:pt>
                <c:pt idx="4">
                  <c:v>15-16</c:v>
                </c:pt>
                <c:pt idx="5">
                  <c:v>16-17</c:v>
                </c:pt>
                <c:pt idx="6">
                  <c:v>17-18</c:v>
                </c:pt>
                <c:pt idx="7">
                  <c:v>18-19</c:v>
                </c:pt>
                <c:pt idx="8">
                  <c:v>19-20</c:v>
                </c:pt>
                <c:pt idx="9">
                  <c:v>20-21</c:v>
                </c:pt>
              </c:strCache>
            </c:strRef>
          </c:cat>
          <c:val>
            <c:numRef>
              <c:f>Sheet1!$B$2:$B$11</c:f>
              <c:numCache>
                <c:formatCode>#,##0</c:formatCode>
                <c:ptCount val="10"/>
                <c:pt idx="0">
                  <c:v>2225</c:v>
                </c:pt>
                <c:pt idx="1">
                  <c:v>2342</c:v>
                </c:pt>
                <c:pt idx="2">
                  <c:v>2477</c:v>
                </c:pt>
                <c:pt idx="3">
                  <c:v>2680</c:v>
                </c:pt>
                <c:pt idx="4">
                  <c:v>2880</c:v>
                </c:pt>
                <c:pt idx="5">
                  <c:v>3041</c:v>
                </c:pt>
                <c:pt idx="6">
                  <c:v>3131</c:v>
                </c:pt>
                <c:pt idx="7">
                  <c:v>3257</c:v>
                </c:pt>
                <c:pt idx="8">
                  <c:v>3688</c:v>
                </c:pt>
                <c:pt idx="9">
                  <c:v>3351</c:v>
                </c:pt>
              </c:numCache>
            </c:numRef>
          </c:val>
          <c:smooth val="0"/>
          <c:extLst>
            <c:ext xmlns:c16="http://schemas.microsoft.com/office/drawing/2014/chart" uri="{C3380CC4-5D6E-409C-BE32-E72D297353CC}">
              <c16:uniqueId val="{00000000-EE86-403B-90E8-A41797E514EC}"/>
            </c:ext>
          </c:extLst>
        </c:ser>
        <c:dLbls>
          <c:showLegendKey val="0"/>
          <c:showVal val="0"/>
          <c:showCatName val="0"/>
          <c:showSerName val="0"/>
          <c:showPercent val="0"/>
          <c:showBubbleSize val="0"/>
        </c:dLbls>
        <c:marker val="1"/>
        <c:smooth val="0"/>
        <c:axId val="781303520"/>
        <c:axId val="946543008"/>
      </c:lineChart>
      <c:catAx>
        <c:axId val="7813035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46543008"/>
        <c:crosses val="autoZero"/>
        <c:auto val="1"/>
        <c:lblAlgn val="ctr"/>
        <c:lblOffset val="100"/>
        <c:noMultiLvlLbl val="0"/>
      </c:catAx>
      <c:valAx>
        <c:axId val="946543008"/>
        <c:scaling>
          <c:orientation val="minMax"/>
          <c:max val="4000"/>
          <c:min val="2000"/>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1303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a:solidFill>
        <a:srgbClr val="365585"/>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ENGLISH</a:t>
            </a:r>
            <a:r>
              <a:rPr lang="en-US" baseline="0" dirty="0"/>
              <a:t> LANGUAGE LEARNERS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4570040196932"/>
          <c:y val="0.21277037750174399"/>
          <c:w val="0.83156894074394383"/>
          <c:h val="0.32065837927844787"/>
        </c:manualLayout>
      </c:layout>
      <c:lineChart>
        <c:grouping val="standard"/>
        <c:varyColors val="0"/>
        <c:ser>
          <c:idx val="0"/>
          <c:order val="0"/>
          <c:tx>
            <c:strRef>
              <c:f>Sheet1!$B$1</c:f>
              <c:strCache>
                <c:ptCount val="1"/>
                <c:pt idx="0">
                  <c:v>LEP</c:v>
                </c:pt>
              </c:strCache>
            </c:strRef>
          </c:tx>
          <c:spPr>
            <a:ln w="28575" cap="rnd">
              <a:solidFill>
                <a:srgbClr val="365585"/>
              </a:solidFill>
              <a:round/>
            </a:ln>
            <a:effectLst/>
          </c:spPr>
          <c:marker>
            <c:symbol val="circle"/>
            <c:size val="5"/>
            <c:spPr>
              <a:solidFill>
                <a:schemeClr val="accent1"/>
              </a:solidFill>
              <a:ln w="9525">
                <a:solidFill>
                  <a:schemeClr val="accent1"/>
                </a:solidFill>
              </a:ln>
              <a:effectLst/>
            </c:spPr>
          </c:marker>
          <c:cat>
            <c:strRef>
              <c:f>Sheet1!$A$2:$A$11</c:f>
              <c:strCache>
                <c:ptCount val="10"/>
                <c:pt idx="0">
                  <c:v>11-12</c:v>
                </c:pt>
                <c:pt idx="1">
                  <c:v>12-13</c:v>
                </c:pt>
                <c:pt idx="2">
                  <c:v>13-14</c:v>
                </c:pt>
                <c:pt idx="3">
                  <c:v>14-15</c:v>
                </c:pt>
                <c:pt idx="4">
                  <c:v>15-16</c:v>
                </c:pt>
                <c:pt idx="5">
                  <c:v>16-17</c:v>
                </c:pt>
                <c:pt idx="6">
                  <c:v>17-18</c:v>
                </c:pt>
                <c:pt idx="7">
                  <c:v>18-19</c:v>
                </c:pt>
                <c:pt idx="8">
                  <c:v>19-20</c:v>
                </c:pt>
                <c:pt idx="9">
                  <c:v>20-21</c:v>
                </c:pt>
              </c:strCache>
            </c:strRef>
          </c:cat>
          <c:val>
            <c:numRef>
              <c:f>Sheet1!$B$2:$B$11</c:f>
              <c:numCache>
                <c:formatCode>#,##0</c:formatCode>
                <c:ptCount val="10"/>
                <c:pt idx="0">
                  <c:v>2941</c:v>
                </c:pt>
                <c:pt idx="1">
                  <c:v>3293</c:v>
                </c:pt>
                <c:pt idx="2">
                  <c:v>3640</c:v>
                </c:pt>
                <c:pt idx="3">
                  <c:v>3421</c:v>
                </c:pt>
                <c:pt idx="4">
                  <c:v>3831</c:v>
                </c:pt>
                <c:pt idx="5">
                  <c:v>4601</c:v>
                </c:pt>
                <c:pt idx="6">
                  <c:v>4962</c:v>
                </c:pt>
                <c:pt idx="7">
                  <c:v>5117</c:v>
                </c:pt>
                <c:pt idx="8">
                  <c:v>5107</c:v>
                </c:pt>
                <c:pt idx="9">
                  <c:v>5933</c:v>
                </c:pt>
              </c:numCache>
            </c:numRef>
          </c:val>
          <c:smooth val="0"/>
          <c:extLst>
            <c:ext xmlns:c16="http://schemas.microsoft.com/office/drawing/2014/chart" uri="{C3380CC4-5D6E-409C-BE32-E72D297353CC}">
              <c16:uniqueId val="{00000000-B2F6-49E0-B4B0-82F75913F4CD}"/>
            </c:ext>
          </c:extLst>
        </c:ser>
        <c:dLbls>
          <c:showLegendKey val="0"/>
          <c:showVal val="0"/>
          <c:showCatName val="0"/>
          <c:showSerName val="0"/>
          <c:showPercent val="0"/>
          <c:showBubbleSize val="0"/>
        </c:dLbls>
        <c:marker val="1"/>
        <c:smooth val="0"/>
        <c:axId val="781303520"/>
        <c:axId val="946543008"/>
      </c:lineChart>
      <c:catAx>
        <c:axId val="7813035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46543008"/>
        <c:crosses val="autoZero"/>
        <c:auto val="1"/>
        <c:lblAlgn val="ctr"/>
        <c:lblOffset val="100"/>
        <c:noMultiLvlLbl val="0"/>
      </c:catAx>
      <c:valAx>
        <c:axId val="946543008"/>
        <c:scaling>
          <c:orientation val="minMax"/>
          <c:max val="8000"/>
          <c:min val="2500"/>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1303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a:solidFill>
        <a:srgbClr val="365585"/>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140"/>
      <c:rAngAx val="0"/>
      <c:perspective val="0"/>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196570428696413"/>
          <c:y val="0.16639476437994272"/>
          <c:w val="0.5460599334073255"/>
          <c:h val="0.60358890701468193"/>
        </c:manualLayout>
      </c:layout>
      <c:pie3DChart>
        <c:varyColors val="1"/>
        <c:ser>
          <c:idx val="0"/>
          <c:order val="0"/>
          <c:tx>
            <c:v>PERCENT OF TOTAL</c:v>
          </c:tx>
          <c:explosion val="31"/>
          <c:dPt>
            <c:idx val="0"/>
            <c:bubble3D val="0"/>
            <c:explosion val="9"/>
            <c:spPr>
              <a:solidFill>
                <a:schemeClr val="accent2"/>
              </a:solidFill>
              <a:ln>
                <a:noFill/>
              </a:ln>
              <a:effectLst/>
              <a:sp3d/>
            </c:spPr>
            <c:extLst>
              <c:ext xmlns:c16="http://schemas.microsoft.com/office/drawing/2014/chart" uri="{C3380CC4-5D6E-409C-BE32-E72D297353CC}">
                <c16:uniqueId val="{00000001-8CAD-4E8A-96E3-68614DBE0ADA}"/>
              </c:ext>
            </c:extLst>
          </c:dPt>
          <c:dPt>
            <c:idx val="1"/>
            <c:bubble3D val="0"/>
            <c:spPr>
              <a:solidFill>
                <a:schemeClr val="accent4"/>
              </a:solidFill>
              <a:ln>
                <a:noFill/>
              </a:ln>
              <a:effectLst/>
              <a:sp3d/>
            </c:spPr>
            <c:extLst>
              <c:ext xmlns:c16="http://schemas.microsoft.com/office/drawing/2014/chart" uri="{C3380CC4-5D6E-409C-BE32-E72D297353CC}">
                <c16:uniqueId val="{00000003-8CAD-4E8A-96E3-68614DBE0ADA}"/>
              </c:ext>
            </c:extLst>
          </c:dPt>
          <c:dPt>
            <c:idx val="2"/>
            <c:bubble3D val="0"/>
            <c:spPr>
              <a:solidFill>
                <a:schemeClr val="accent6"/>
              </a:solidFill>
              <a:ln>
                <a:noFill/>
              </a:ln>
              <a:effectLst/>
              <a:sp3d/>
            </c:spPr>
            <c:extLst>
              <c:ext xmlns:c16="http://schemas.microsoft.com/office/drawing/2014/chart" uri="{C3380CC4-5D6E-409C-BE32-E72D297353CC}">
                <c16:uniqueId val="{00000005-8CAD-4E8A-96E3-68614DBE0ADA}"/>
              </c:ext>
            </c:extLst>
          </c:dPt>
          <c:dPt>
            <c:idx val="3"/>
            <c:bubble3D val="0"/>
            <c:spPr>
              <a:solidFill>
                <a:schemeClr val="accent2">
                  <a:lumMod val="60000"/>
                </a:schemeClr>
              </a:solidFill>
              <a:ln>
                <a:noFill/>
              </a:ln>
              <a:effectLst/>
              <a:sp3d/>
            </c:spPr>
            <c:extLst>
              <c:ext xmlns:c16="http://schemas.microsoft.com/office/drawing/2014/chart" uri="{C3380CC4-5D6E-409C-BE32-E72D297353CC}">
                <c16:uniqueId val="{00000007-8CAD-4E8A-96E3-68614DBE0ADA}"/>
              </c:ext>
            </c:extLst>
          </c:dPt>
          <c:dPt>
            <c:idx val="4"/>
            <c:bubble3D val="0"/>
            <c:explosion val="8"/>
            <c:spPr>
              <a:solidFill>
                <a:schemeClr val="accent4">
                  <a:lumMod val="60000"/>
                </a:schemeClr>
              </a:solidFill>
              <a:ln>
                <a:noFill/>
              </a:ln>
              <a:effectLst/>
              <a:sp3d/>
            </c:spPr>
            <c:extLst>
              <c:ext xmlns:c16="http://schemas.microsoft.com/office/drawing/2014/chart" uri="{C3380CC4-5D6E-409C-BE32-E72D297353CC}">
                <c16:uniqueId val="{00000009-8CAD-4E8A-96E3-68614DBE0ADA}"/>
              </c:ext>
            </c:extLst>
          </c:dPt>
          <c:dPt>
            <c:idx val="5"/>
            <c:bubble3D val="0"/>
            <c:explosion val="12"/>
            <c:spPr>
              <a:solidFill>
                <a:schemeClr val="accent6">
                  <a:lumMod val="60000"/>
                </a:schemeClr>
              </a:solidFill>
              <a:ln>
                <a:noFill/>
              </a:ln>
              <a:effectLst/>
              <a:sp3d/>
            </c:spPr>
            <c:extLst>
              <c:ext xmlns:c16="http://schemas.microsoft.com/office/drawing/2014/chart" uri="{C3380CC4-5D6E-409C-BE32-E72D297353CC}">
                <c16:uniqueId val="{0000000B-8CAD-4E8A-96E3-68614DBE0ADA}"/>
              </c:ext>
            </c:extLst>
          </c:dPt>
          <c:dLbls>
            <c:dLbl>
              <c:idx val="0"/>
              <c:layout>
                <c:manualLayout>
                  <c:x val="0.14423394575678031"/>
                  <c:y val="4.5242653491842769E-2"/>
                </c:manualLayout>
              </c:layout>
              <c:tx>
                <c:rich>
                  <a:bodyPr rot="0" spcFirstLastPara="1" vertOverflow="ellipsis" vert="horz" wrap="square" anchor="ctr" anchorCtr="1"/>
                  <a:lstStyle/>
                  <a:p>
                    <a:pPr>
                      <a:defRPr sz="1200" b="1" i="0" u="none" strike="noStrike" kern="1200" baseline="0">
                        <a:solidFill>
                          <a:srgbClr val="000000"/>
                        </a:solidFill>
                        <a:latin typeface="Arial"/>
                        <a:ea typeface="Arial"/>
                        <a:cs typeface="Arial"/>
                      </a:defRPr>
                    </a:pPr>
                    <a:r>
                      <a:rPr lang="en-US"/>
                      <a:t>Local Levy: 
General Fund
$59,813,124</a:t>
                    </a:r>
                  </a:p>
                </c:rich>
              </c:tx>
              <c:spPr>
                <a:noFill/>
                <a:ln w="25400">
                  <a:noFill/>
                </a:ln>
                <a:effectLst/>
              </c:spPr>
              <c:txPr>
                <a:bodyPr rot="0" spcFirstLastPara="1" vertOverflow="ellipsis" vert="horz" wrap="square" anchor="ctr" anchorCtr="1"/>
                <a:lstStyle/>
                <a:p>
                  <a:pPr>
                    <a:defRPr sz="1200" b="1" i="0" u="none" strike="noStrike" kern="1200" baseline="0">
                      <a:solidFill>
                        <a:srgbClr val="000000"/>
                      </a:solidFill>
                      <a:latin typeface="Arial"/>
                      <a:ea typeface="Arial"/>
                      <a:cs typeface="Arial"/>
                    </a:defRPr>
                  </a:pPr>
                  <a:endParaRPr lang="en-US"/>
                </a:p>
              </c:txPr>
              <c:dLblPos val="bestFit"/>
              <c:showLegendKey val="0"/>
              <c:showVal val="1"/>
              <c:showCatName val="0"/>
              <c:showSerName val="1"/>
              <c:showPercent val="1"/>
              <c:showBubbleSize val="0"/>
              <c:extLst>
                <c:ext xmlns:c15="http://schemas.microsoft.com/office/drawing/2012/chart" uri="{CE6537A1-D6FC-4f65-9D91-7224C49458BB}">
                  <c15:layout>
                    <c:manualLayout>
                      <c:w val="0.20051851851851848"/>
                      <c:h val="9.6764791655944968E-2"/>
                    </c:manualLayout>
                  </c15:layout>
                  <c15:showDataLabelsRange val="1"/>
                </c:ext>
                <c:ext xmlns:c16="http://schemas.microsoft.com/office/drawing/2014/chart" uri="{C3380CC4-5D6E-409C-BE32-E72D297353CC}">
                  <c16:uniqueId val="{00000001-8CAD-4E8A-96E3-68614DBE0ADA}"/>
                </c:ext>
              </c:extLst>
            </c:dLbl>
            <c:dLbl>
              <c:idx val="1"/>
              <c:layout>
                <c:manualLayout>
                  <c:x val="0.13877935258092738"/>
                  <c:y val="9.5253632511622319E-2"/>
                </c:manualLayout>
              </c:layout>
              <c:tx>
                <c:rich>
                  <a:bodyPr rot="0" spcFirstLastPara="1" vertOverflow="ellipsis" vert="horz" wrap="square" anchor="ctr" anchorCtr="1"/>
                  <a:lstStyle/>
                  <a:p>
                    <a:pPr>
                      <a:defRPr sz="1200" b="1" i="0" u="none" strike="noStrike" kern="1200" baseline="0">
                        <a:solidFill>
                          <a:srgbClr val="000000"/>
                        </a:solidFill>
                        <a:latin typeface="Arial"/>
                        <a:ea typeface="Arial"/>
                        <a:cs typeface="Arial"/>
                      </a:defRPr>
                    </a:pPr>
                    <a:r>
                      <a:rPr lang="en-US"/>
                      <a:t>Local Levy
 Debt Service
$0</a:t>
                    </a:r>
                  </a:p>
                </c:rich>
              </c:tx>
              <c:spPr>
                <a:noFill/>
                <a:ln w="25400">
                  <a:noFill/>
                </a:ln>
                <a:effectLst/>
              </c:spPr>
              <c:txPr>
                <a:bodyPr rot="0" spcFirstLastPara="1" vertOverflow="ellipsis" vert="horz" wrap="square" anchor="ctr" anchorCtr="1"/>
                <a:lstStyle/>
                <a:p>
                  <a:pPr>
                    <a:defRPr sz="1200" b="1" i="0" u="none" strike="noStrike" kern="1200" baseline="0">
                      <a:solidFill>
                        <a:srgbClr val="000000"/>
                      </a:solidFill>
                      <a:latin typeface="Arial"/>
                      <a:ea typeface="Arial"/>
                      <a:cs typeface="Arial"/>
                    </a:defRPr>
                  </a:pPr>
                  <a:endParaRPr lang="en-US"/>
                </a:p>
              </c:txPr>
              <c:dLblPos val="bestFit"/>
              <c:showLegendKey val="0"/>
              <c:showVal val="1"/>
              <c:showCatName val="0"/>
              <c:showSerName val="1"/>
              <c:showPercent val="1"/>
              <c:showBubbleSize val="0"/>
              <c:extLst>
                <c:ext xmlns:c15="http://schemas.microsoft.com/office/drawing/2012/chart" uri="{CE6537A1-D6FC-4f65-9D91-7224C49458BB}">
                  <c15:showDataLabelsRange val="1"/>
                </c:ext>
                <c:ext xmlns:c16="http://schemas.microsoft.com/office/drawing/2014/chart" uri="{C3380CC4-5D6E-409C-BE32-E72D297353CC}">
                  <c16:uniqueId val="{00000003-8CAD-4E8A-96E3-68614DBE0ADA}"/>
                </c:ext>
              </c:extLst>
            </c:dLbl>
            <c:dLbl>
              <c:idx val="2"/>
              <c:layout>
                <c:manualLayout>
                  <c:x val="0.53164363888476229"/>
                  <c:y val="-0.11988919003395378"/>
                </c:manualLayout>
              </c:layout>
              <c:tx>
                <c:rich>
                  <a:bodyPr rot="0" spcFirstLastPara="1" vertOverflow="ellipsis" vert="horz" wrap="square" anchor="ctr" anchorCtr="1"/>
                  <a:lstStyle/>
                  <a:p>
                    <a:pPr>
                      <a:defRPr sz="1200" b="1" i="0" u="none" strike="noStrike" kern="1200" baseline="0">
                        <a:solidFill>
                          <a:srgbClr val="000000"/>
                        </a:solidFill>
                        <a:latin typeface="Arial"/>
                        <a:ea typeface="Arial"/>
                        <a:cs typeface="Arial"/>
                      </a:defRPr>
                    </a:pPr>
                    <a:r>
                      <a:rPr lang="en-US"/>
                      <a:t>Balance Appropriation
$12,725,637</a:t>
                    </a:r>
                  </a:p>
                </c:rich>
              </c:tx>
              <c:spPr>
                <a:noFill/>
                <a:ln w="25400">
                  <a:noFill/>
                </a:ln>
                <a:effectLst/>
              </c:spPr>
              <c:txPr>
                <a:bodyPr rot="0" spcFirstLastPara="1" vertOverflow="ellipsis" vert="horz" wrap="square" anchor="ctr" anchorCtr="1"/>
                <a:lstStyle/>
                <a:p>
                  <a:pPr>
                    <a:defRPr sz="1200" b="1" i="0" u="none" strike="noStrike" kern="1200" baseline="0">
                      <a:solidFill>
                        <a:srgbClr val="000000"/>
                      </a:solidFill>
                      <a:latin typeface="Arial"/>
                      <a:ea typeface="Arial"/>
                      <a:cs typeface="Arial"/>
                    </a:defRPr>
                  </a:pPr>
                  <a:endParaRPr lang="en-US"/>
                </a:p>
              </c:txPr>
              <c:dLblPos val="bestFit"/>
              <c:showLegendKey val="0"/>
              <c:showVal val="1"/>
              <c:showCatName val="0"/>
              <c:showSerName val="1"/>
              <c:showPercent val="1"/>
              <c:showBubbleSize val="0"/>
              <c:extLst>
                <c:ext xmlns:c15="http://schemas.microsoft.com/office/drawing/2012/chart" uri="{CE6537A1-D6FC-4f65-9D91-7224C49458BB}">
                  <c15:showDataLabelsRange val="1"/>
                </c:ext>
                <c:ext xmlns:c16="http://schemas.microsoft.com/office/drawing/2014/chart" uri="{C3380CC4-5D6E-409C-BE32-E72D297353CC}">
                  <c16:uniqueId val="{00000005-8CAD-4E8A-96E3-68614DBE0ADA}"/>
                </c:ext>
              </c:extLst>
            </c:dLbl>
            <c:dLbl>
              <c:idx val="3"/>
              <c:layout>
                <c:manualLayout>
                  <c:x val="0.10071225096123067"/>
                  <c:y val="0.15338154508826696"/>
                </c:manualLayout>
              </c:layout>
              <c:tx>
                <c:rich>
                  <a:bodyPr rot="0" spcFirstLastPara="1" vertOverflow="ellipsis" vert="horz" wrap="square" anchor="ctr" anchorCtr="1"/>
                  <a:lstStyle/>
                  <a:p>
                    <a:pPr>
                      <a:defRPr sz="1200" b="1" i="0" u="none" strike="noStrike" kern="1200" baseline="0">
                        <a:solidFill>
                          <a:srgbClr val="000000"/>
                        </a:solidFill>
                        <a:latin typeface="Arial"/>
                        <a:ea typeface="Arial"/>
                        <a:cs typeface="Arial"/>
                      </a:defRPr>
                    </a:pPr>
                    <a:r>
                      <a:rPr lang="en-US"/>
                      <a:t>Federal Aid
$19,858,758</a:t>
                    </a:r>
                  </a:p>
                </c:rich>
              </c:tx>
              <c:spPr>
                <a:noFill/>
                <a:ln w="25400">
                  <a:noFill/>
                </a:ln>
                <a:effectLst/>
              </c:spPr>
              <c:txPr>
                <a:bodyPr rot="0" spcFirstLastPara="1" vertOverflow="ellipsis" vert="horz" wrap="square" anchor="ctr" anchorCtr="1"/>
                <a:lstStyle/>
                <a:p>
                  <a:pPr>
                    <a:defRPr sz="1200" b="1" i="0" u="none" strike="noStrike" kern="1200" baseline="0">
                      <a:solidFill>
                        <a:srgbClr val="000000"/>
                      </a:solidFill>
                      <a:latin typeface="Arial"/>
                      <a:ea typeface="Arial"/>
                      <a:cs typeface="Arial"/>
                    </a:defRPr>
                  </a:pPr>
                  <a:endParaRPr lang="en-US"/>
                </a:p>
              </c:txPr>
              <c:dLblPos val="bestFit"/>
              <c:showLegendKey val="0"/>
              <c:showVal val="1"/>
              <c:showCatName val="0"/>
              <c:showSerName val="1"/>
              <c:showPercent val="1"/>
              <c:showBubbleSize val="0"/>
              <c:extLst>
                <c:ext xmlns:c15="http://schemas.microsoft.com/office/drawing/2012/chart" uri="{CE6537A1-D6FC-4f65-9D91-7224C49458BB}">
                  <c15:layout>
                    <c:manualLayout>
                      <c:w val="0.13591846019247594"/>
                      <c:h val="6.66884531590414E-2"/>
                    </c:manualLayout>
                  </c15:layout>
                  <c15:showDataLabelsRange val="1"/>
                </c:ext>
                <c:ext xmlns:c16="http://schemas.microsoft.com/office/drawing/2014/chart" uri="{C3380CC4-5D6E-409C-BE32-E72D297353CC}">
                  <c16:uniqueId val="{00000007-8CAD-4E8A-96E3-68614DBE0ADA}"/>
                </c:ext>
              </c:extLst>
            </c:dLbl>
            <c:dLbl>
              <c:idx val="4"/>
              <c:layout>
                <c:manualLayout>
                  <c:x val="-0.10700381572564092"/>
                  <c:y val="0.64652270981371229"/>
                </c:manualLayout>
              </c:layout>
              <c:tx>
                <c:rich>
                  <a:bodyPr rot="0" spcFirstLastPara="1" vertOverflow="ellipsis" vert="horz" wrap="square" anchor="ctr" anchorCtr="1"/>
                  <a:lstStyle/>
                  <a:p>
                    <a:pPr>
                      <a:defRPr sz="1200" b="1" i="0" u="none" strike="noStrike" kern="1200" baseline="0">
                        <a:solidFill>
                          <a:srgbClr val="000000"/>
                        </a:solidFill>
                        <a:latin typeface="Arial"/>
                        <a:ea typeface="Arial"/>
                        <a:cs typeface="Arial"/>
                      </a:defRPr>
                    </a:pPr>
                    <a:r>
                      <a:rPr lang="en-US"/>
                      <a:t>Miscellaneous Revenue
$1,041,428</a:t>
                    </a:r>
                  </a:p>
                  <a:p>
                    <a:pPr>
                      <a:defRPr sz="1200" b="1" i="0" u="none" strike="noStrike" baseline="0">
                        <a:solidFill>
                          <a:srgbClr val="000000"/>
                        </a:solidFill>
                        <a:latin typeface="Arial"/>
                        <a:ea typeface="Arial"/>
                        <a:cs typeface="Arial"/>
                      </a:defRPr>
                    </a:pPr>
                    <a:endParaRPr lang="en-US"/>
                  </a:p>
                </c:rich>
              </c:tx>
              <c:spPr>
                <a:noFill/>
                <a:ln w="25400">
                  <a:noFill/>
                </a:ln>
                <a:effectLst/>
              </c:spPr>
              <c:txPr>
                <a:bodyPr rot="0" spcFirstLastPara="1" vertOverflow="ellipsis" vert="horz" wrap="square" anchor="ctr" anchorCtr="1"/>
                <a:lstStyle/>
                <a:p>
                  <a:pPr>
                    <a:defRPr sz="1200" b="1" i="0" u="none" strike="noStrike" kern="1200" baseline="0">
                      <a:solidFill>
                        <a:srgbClr val="000000"/>
                      </a:solidFill>
                      <a:latin typeface="Arial"/>
                      <a:ea typeface="Arial"/>
                      <a:cs typeface="Arial"/>
                    </a:defRPr>
                  </a:pPr>
                  <a:endParaRPr lang="en-US"/>
                </a:p>
              </c:txPr>
              <c:dLblPos val="bestFit"/>
              <c:showLegendKey val="0"/>
              <c:showVal val="1"/>
              <c:showCatName val="0"/>
              <c:showSerName val="1"/>
              <c:showPercent val="1"/>
              <c:showBubbleSize val="0"/>
              <c:extLst>
                <c:ext xmlns:c15="http://schemas.microsoft.com/office/drawing/2012/chart" uri="{CE6537A1-D6FC-4f65-9D91-7224C49458BB}">
                  <c15:showDataLabelsRange val="1"/>
                </c:ext>
                <c:ext xmlns:c16="http://schemas.microsoft.com/office/drawing/2014/chart" uri="{C3380CC4-5D6E-409C-BE32-E72D297353CC}">
                  <c16:uniqueId val="{00000009-8CAD-4E8A-96E3-68614DBE0ADA}"/>
                </c:ext>
              </c:extLst>
            </c:dLbl>
            <c:dLbl>
              <c:idx val="5"/>
              <c:layout>
                <c:manualLayout>
                  <c:x val="-0.26658761941635262"/>
                  <c:y val="-0.3898082766331038"/>
                </c:manualLayout>
              </c:layout>
              <c:tx>
                <c:rich>
                  <a:bodyPr rot="0" spcFirstLastPara="1" vertOverflow="ellipsis" vert="horz" wrap="square" anchor="ctr" anchorCtr="1"/>
                  <a:lstStyle/>
                  <a:p>
                    <a:pPr>
                      <a:defRPr sz="1200" b="1" i="0" u="none" strike="noStrike" kern="1200" baseline="0">
                        <a:solidFill>
                          <a:srgbClr val="FFFFFF"/>
                        </a:solidFill>
                        <a:latin typeface="Arial"/>
                        <a:ea typeface="Arial"/>
                        <a:cs typeface="Arial"/>
                      </a:defRPr>
                    </a:pPr>
                    <a:r>
                      <a:rPr lang="en-US" dirty="0"/>
                      <a:t>State Aid
$503,237,026</a:t>
                    </a:r>
                  </a:p>
                  <a:p>
                    <a:pPr>
                      <a:defRPr sz="1200" b="1" i="0" u="none" strike="noStrike" baseline="0">
                        <a:solidFill>
                          <a:srgbClr val="FFFFFF"/>
                        </a:solidFill>
                        <a:latin typeface="Arial"/>
                        <a:ea typeface="Arial"/>
                        <a:cs typeface="Arial"/>
                      </a:defRPr>
                    </a:pPr>
                    <a:endParaRPr lang="en-US" dirty="0"/>
                  </a:p>
                </c:rich>
              </c:tx>
              <c:spPr>
                <a:noFill/>
                <a:ln w="25400">
                  <a:noFill/>
                </a:ln>
                <a:effectLst/>
              </c:spPr>
              <c:txPr>
                <a:bodyPr rot="0" spcFirstLastPara="1" vertOverflow="ellipsis" vert="horz" wrap="square" anchor="ctr" anchorCtr="1"/>
                <a:lstStyle/>
                <a:p>
                  <a:pPr>
                    <a:defRPr sz="1200" b="1" i="0" u="none" strike="noStrike" kern="1200" baseline="0">
                      <a:solidFill>
                        <a:srgbClr val="FFFFFF"/>
                      </a:solidFill>
                      <a:latin typeface="Arial"/>
                      <a:ea typeface="Arial"/>
                      <a:cs typeface="Arial"/>
                    </a:defRPr>
                  </a:pPr>
                  <a:endParaRPr lang="en-US"/>
                </a:p>
              </c:txPr>
              <c:dLblPos val="bestFit"/>
              <c:showLegendKey val="0"/>
              <c:showVal val="1"/>
              <c:showCatName val="0"/>
              <c:showSerName val="1"/>
              <c:showPercent val="1"/>
              <c:showBubbleSize val="0"/>
              <c:extLst>
                <c:ext xmlns:c15="http://schemas.microsoft.com/office/drawing/2012/chart" uri="{CE6537A1-D6FC-4f65-9D91-7224C49458BB}">
                  <c15:layout>
                    <c:manualLayout>
                      <c:w val="0.21247407407407404"/>
                      <c:h val="0.11244008714596949"/>
                    </c:manualLayout>
                  </c15:layout>
                  <c15:showDataLabelsRange val="1"/>
                </c:ext>
                <c:ext xmlns:c16="http://schemas.microsoft.com/office/drawing/2014/chart" uri="{C3380CC4-5D6E-409C-BE32-E72D297353CC}">
                  <c16:uniqueId val="{0000000B-8CAD-4E8A-96E3-68614DBE0ADA}"/>
                </c:ext>
              </c:extLst>
            </c:dLbl>
            <c:spPr>
              <a:noFill/>
              <a:ln w="25400">
                <a:noFill/>
              </a:ln>
              <a:effectLst/>
            </c:spPr>
            <c:txPr>
              <a:bodyPr rot="0" spcFirstLastPara="1" vertOverflow="ellipsis" vert="horz" wrap="square" anchor="ctr" anchorCtr="1"/>
              <a:lstStyle/>
              <a:p>
                <a:pPr algn="ctr" rtl="0">
                  <a:defRPr sz="1200" b="0" i="0" u="none" strike="noStrike" kern="1200" baseline="0">
                    <a:solidFill>
                      <a:srgbClr val="000000"/>
                    </a:solidFill>
                    <a:latin typeface="Arial"/>
                    <a:ea typeface="Arial"/>
                    <a:cs typeface="Arial"/>
                  </a:defRPr>
                </a:pPr>
                <a:endParaRPr lang="en-US"/>
              </a:p>
            </c:txPr>
            <c:dLblPos val="outEnd"/>
            <c:showLegendKey val="0"/>
            <c:showVal val="1"/>
            <c:showCatName val="1"/>
            <c:showSerName val="1"/>
            <c:showPercent val="1"/>
            <c:showBubbleSize val="0"/>
            <c:showLeaderLines val="0"/>
            <c:extLst>
              <c:ext xmlns:c15="http://schemas.microsoft.com/office/drawing/2012/chart" uri="{CE6537A1-D6FC-4f65-9D91-7224C49458BB}">
                <c15:showDataLabelsRange val="1"/>
              </c:ext>
            </c:extLst>
          </c:dLbls>
          <c:cat>
            <c:strRef>
              <c:f>revenue!$A$16:$A$21</c:f>
              <c:strCache>
                <c:ptCount val="6"/>
                <c:pt idx="0">
                  <c:v>Local Taxes General Fund</c:v>
                </c:pt>
                <c:pt idx="1">
                  <c:v>Local Taxes Debt Service</c:v>
                </c:pt>
                <c:pt idx="2">
                  <c:v>Federal Aid</c:v>
                </c:pt>
                <c:pt idx="3">
                  <c:v>Misc. Revenue</c:v>
                </c:pt>
                <c:pt idx="4">
                  <c:v>State Aid</c:v>
                </c:pt>
                <c:pt idx="5">
                  <c:v>Balance Appropriation</c:v>
                </c:pt>
              </c:strCache>
            </c:strRef>
          </c:cat>
          <c:val>
            <c:numRef>
              <c:f>revenue!$B$16:$B$21</c:f>
              <c:numCache>
                <c:formatCode>0.00%</c:formatCode>
                <c:ptCount val="6"/>
                <c:pt idx="0">
                  <c:v>0.10024389569311516</c:v>
                </c:pt>
                <c:pt idx="1">
                  <c:v>0</c:v>
                </c:pt>
                <c:pt idx="2">
                  <c:v>3.3282315525716671E-2</c:v>
                </c:pt>
                <c:pt idx="3">
                  <c:v>1.7453828327691017E-3</c:v>
                </c:pt>
                <c:pt idx="4">
                  <c:v>0.8434008553583906</c:v>
                </c:pt>
                <c:pt idx="5">
                  <c:v>2.1327550590008425E-2</c:v>
                </c:pt>
              </c:numCache>
            </c:numRef>
          </c:val>
          <c:extLst>
            <c:ext xmlns:c15="http://schemas.microsoft.com/office/drawing/2012/chart" uri="{02D57815-91ED-43cb-92C2-25804820EDAC}">
              <c15:datalabelsRange>
                <c15:f>revenue!$B$2:$B$7</c15:f>
                <c15:dlblRangeCache>
                  <c:ptCount val="6"/>
                  <c:pt idx="0">
                    <c:v> $59,813,124 </c:v>
                  </c:pt>
                  <c:pt idx="1">
                    <c:v> $-   </c:v>
                  </c:pt>
                  <c:pt idx="2">
                    <c:v> $19,858,758 </c:v>
                  </c:pt>
                  <c:pt idx="3">
                    <c:v> $1,041,428 </c:v>
                  </c:pt>
                  <c:pt idx="4">
                    <c:v> $503,237,026 </c:v>
                  </c:pt>
                  <c:pt idx="5">
                    <c:v> $12,725,637 </c:v>
                  </c:pt>
                </c15:dlblRangeCache>
              </c15:datalabelsRange>
            </c:ext>
            <c:ext xmlns:c16="http://schemas.microsoft.com/office/drawing/2014/chart" uri="{C3380CC4-5D6E-409C-BE32-E72D297353CC}">
              <c16:uniqueId val="{0000000C-8CAD-4E8A-96E3-68614DBE0ADA}"/>
            </c:ext>
          </c:extLst>
        </c:ser>
        <c:ser>
          <c:idx val="1"/>
          <c:order val="1"/>
          <c:tx>
            <c:v>REVENUES</c:v>
          </c:tx>
          <c:dPt>
            <c:idx val="0"/>
            <c:bubble3D val="0"/>
            <c:spPr>
              <a:solidFill>
                <a:schemeClr val="accent2"/>
              </a:solidFill>
              <a:ln>
                <a:noFill/>
              </a:ln>
              <a:effectLst/>
              <a:sp3d/>
            </c:spPr>
          </c:dPt>
          <c:dPt>
            <c:idx val="1"/>
            <c:bubble3D val="0"/>
            <c:spPr>
              <a:solidFill>
                <a:schemeClr val="accent4"/>
              </a:solidFill>
              <a:ln>
                <a:noFill/>
              </a:ln>
              <a:effectLst/>
              <a:sp3d/>
            </c:spPr>
          </c:dPt>
          <c:dPt>
            <c:idx val="2"/>
            <c:bubble3D val="0"/>
            <c:spPr>
              <a:solidFill>
                <a:schemeClr val="accent6"/>
              </a:solidFill>
              <a:ln>
                <a:noFill/>
              </a:ln>
              <a:effectLst/>
              <a:sp3d/>
            </c:spPr>
          </c:dPt>
          <c:dPt>
            <c:idx val="3"/>
            <c:bubble3D val="0"/>
            <c:spPr>
              <a:solidFill>
                <a:schemeClr val="accent2">
                  <a:lumMod val="60000"/>
                </a:schemeClr>
              </a:solidFill>
              <a:ln>
                <a:noFill/>
              </a:ln>
              <a:effectLst/>
              <a:sp3d/>
            </c:spPr>
          </c:dPt>
          <c:dPt>
            <c:idx val="4"/>
            <c:bubble3D val="0"/>
            <c:spPr>
              <a:solidFill>
                <a:schemeClr val="accent4">
                  <a:lumMod val="60000"/>
                </a:schemeClr>
              </a:solidFill>
              <a:ln>
                <a:noFill/>
              </a:ln>
              <a:effectLst/>
              <a:sp3d/>
            </c:spPr>
          </c:dPt>
          <c:dPt>
            <c:idx val="5"/>
            <c:bubble3D val="0"/>
            <c:spPr>
              <a:solidFill>
                <a:schemeClr val="accent6">
                  <a:lumMod val="60000"/>
                </a:schemeClr>
              </a:solidFill>
              <a:ln>
                <a:noFill/>
              </a:ln>
              <a:effectLst/>
              <a:sp3d/>
            </c:spPr>
          </c:dPt>
          <c:val>
            <c:numRef>
              <c:f>revenue!$A$2:$A$7</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D-8CAD-4E8A-96E3-68614DBE0ADA}"/>
            </c:ext>
          </c:extLst>
        </c:ser>
        <c:dLbls>
          <c:showLegendKey val="0"/>
          <c:showVal val="0"/>
          <c:showCatName val="0"/>
          <c:showSerName val="0"/>
          <c:showPercent val="0"/>
          <c:showBubbleSize val="0"/>
          <c:showLeaderLines val="0"/>
        </c:dLbls>
      </c:pie3DChart>
      <c:spPr>
        <a:noFill/>
        <a:ln w="25400">
          <a:noFill/>
        </a:ln>
        <a:effectLst/>
      </c:spPr>
    </c:plotArea>
    <c:plotVisOnly val="1"/>
    <c:dispBlanksAs val="zero"/>
    <c:showDLblsOverMax val="0"/>
  </c:chart>
  <c:spPr>
    <a:noFill/>
    <a:ln w="9525" cap="flat" cmpd="sng" algn="ctr">
      <a:noFill/>
      <a:prstDash val="solid"/>
    </a:ln>
    <a:effectLst/>
  </c:spPr>
  <c:txPr>
    <a:bodyPr/>
    <a:lstStyle/>
    <a:p>
      <a:pPr>
        <a:defRPr sz="1200" b="0" i="0" u="none" strike="noStrike" baseline="0">
          <a:solidFill>
            <a:srgbClr val="000000"/>
          </a:solidFill>
          <a:latin typeface="Arial"/>
          <a:ea typeface="Arial"/>
          <a:cs typeface="Arial"/>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15"/>
      <c:rAngAx val="0"/>
      <c:perspective val="0"/>
    </c:view3D>
    <c:floor>
      <c:thickness val="0"/>
    </c:floor>
    <c:sideWall>
      <c:thickness val="0"/>
    </c:sideWall>
    <c:backWall>
      <c:thickness val="0"/>
    </c:backWall>
    <c:plotArea>
      <c:layout>
        <c:manualLayout>
          <c:layoutTarget val="inner"/>
          <c:xMode val="edge"/>
          <c:yMode val="edge"/>
          <c:x val="0.28079911209766928"/>
          <c:y val="0.19099590723055926"/>
          <c:w val="0.43618201997780293"/>
          <c:h val="0.45975443383356068"/>
        </c:manualLayout>
      </c:layout>
      <c:pie3DChart>
        <c:varyColors val="1"/>
        <c:ser>
          <c:idx val="0"/>
          <c:order val="0"/>
          <c:tx>
            <c:strRef>
              <c:f>expenditures!$A$6:$C$6</c:f>
              <c:strCache>
                <c:ptCount val="1"/>
                <c:pt idx="0">
                  <c:v>Instruction  459,327,074  76.98%</c:v>
                </c:pt>
              </c:strCache>
            </c:strRef>
          </c:tx>
          <c:spPr>
            <a:solidFill>
              <a:srgbClr val="8080FF"/>
            </a:solidFill>
            <a:ln w="12700">
              <a:solidFill>
                <a:srgbClr val="000000"/>
              </a:solidFill>
              <a:prstDash val="solid"/>
            </a:ln>
          </c:spPr>
          <c:explosion val="4"/>
          <c:dPt>
            <c:idx val="0"/>
            <c:bubble3D val="0"/>
            <c:explosion val="6"/>
            <c:extLst>
              <c:ext xmlns:c16="http://schemas.microsoft.com/office/drawing/2014/chart" uri="{C3380CC4-5D6E-409C-BE32-E72D297353CC}">
                <c16:uniqueId val="{00000001-E7A7-46B7-8CFA-CBC3756C9B19}"/>
              </c:ext>
            </c:extLst>
          </c:dPt>
          <c:dPt>
            <c:idx val="1"/>
            <c:bubble3D val="0"/>
            <c:explosion val="5"/>
            <c:spPr>
              <a:solidFill>
                <a:srgbClr val="802060"/>
              </a:solidFill>
              <a:ln w="12700">
                <a:solidFill>
                  <a:srgbClr val="000000"/>
                </a:solidFill>
                <a:prstDash val="solid"/>
              </a:ln>
            </c:spPr>
            <c:extLst>
              <c:ext xmlns:c16="http://schemas.microsoft.com/office/drawing/2014/chart" uri="{C3380CC4-5D6E-409C-BE32-E72D297353CC}">
                <c16:uniqueId val="{00000003-E7A7-46B7-8CFA-CBC3756C9B19}"/>
              </c:ext>
            </c:extLst>
          </c:dPt>
          <c:dPt>
            <c:idx val="2"/>
            <c:bubble3D val="0"/>
            <c:spPr>
              <a:solidFill>
                <a:srgbClr val="FFFFC0"/>
              </a:solidFill>
              <a:ln w="12700">
                <a:solidFill>
                  <a:srgbClr val="000000"/>
                </a:solidFill>
                <a:prstDash val="solid"/>
              </a:ln>
            </c:spPr>
            <c:extLst>
              <c:ext xmlns:c16="http://schemas.microsoft.com/office/drawing/2014/chart" uri="{C3380CC4-5D6E-409C-BE32-E72D297353CC}">
                <c16:uniqueId val="{00000005-E7A7-46B7-8CFA-CBC3756C9B19}"/>
              </c:ext>
            </c:extLst>
          </c:dPt>
          <c:dPt>
            <c:idx val="3"/>
            <c:bubble3D val="0"/>
            <c:spPr>
              <a:solidFill>
                <a:srgbClr val="A0E0E0"/>
              </a:solidFill>
              <a:ln w="12700">
                <a:solidFill>
                  <a:srgbClr val="000000"/>
                </a:solidFill>
                <a:prstDash val="solid"/>
              </a:ln>
            </c:spPr>
            <c:extLst>
              <c:ext xmlns:c16="http://schemas.microsoft.com/office/drawing/2014/chart" uri="{C3380CC4-5D6E-409C-BE32-E72D297353CC}">
                <c16:uniqueId val="{00000007-E7A7-46B7-8CFA-CBC3756C9B19}"/>
              </c:ext>
            </c:extLst>
          </c:dPt>
          <c:dLbls>
            <c:dLbl>
              <c:idx val="0"/>
              <c:layout>
                <c:manualLayout>
                  <c:x val="1.1794186104095441E-2"/>
                  <c:y val="-5.7580933351953134E-2"/>
                </c:manualLayout>
              </c:layout>
              <c:tx>
                <c:rich>
                  <a:bodyPr/>
                  <a:lstStyle/>
                  <a:p>
                    <a:pPr>
                      <a:defRPr sz="1200" b="0" i="0" u="none" strike="noStrike" baseline="0">
                        <a:solidFill>
                          <a:srgbClr val="000000"/>
                        </a:solidFill>
                        <a:latin typeface="Arial"/>
                        <a:ea typeface="Arial"/>
                        <a:cs typeface="Arial"/>
                      </a:defRPr>
                    </a:pPr>
                    <a:r>
                      <a:rPr lang="en-US"/>
                      <a:t>Administration  
$20,024,929</a:t>
                    </a:r>
                  </a:p>
                </c:rich>
              </c:tx>
              <c:spPr>
                <a:noFill/>
                <a:ln w="25400">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7A7-46B7-8CFA-CBC3756C9B19}"/>
                </c:ext>
              </c:extLst>
            </c:dLbl>
            <c:dLbl>
              <c:idx val="1"/>
              <c:layout>
                <c:manualLayout>
                  <c:x val="8.4927158799933664E-2"/>
                  <c:y val="-3.5726905214610812E-2"/>
                </c:manualLayout>
              </c:layout>
              <c:tx>
                <c:rich>
                  <a:bodyPr/>
                  <a:lstStyle/>
                  <a:p>
                    <a:pPr>
                      <a:defRPr sz="1200" b="0" i="0" u="none" strike="noStrike" baseline="0">
                        <a:solidFill>
                          <a:srgbClr val="000000"/>
                        </a:solidFill>
                        <a:latin typeface="Arial"/>
                        <a:ea typeface="Arial"/>
                        <a:cs typeface="Arial"/>
                      </a:defRPr>
                    </a:pPr>
                    <a:r>
                      <a:rPr lang="en-US"/>
                      <a:t>Operation and Maintenance of Plant
$56,561,866</a:t>
                    </a:r>
                  </a:p>
                </c:rich>
              </c:tx>
              <c:spPr>
                <a:noFill/>
                <a:ln w="25400">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7A7-46B7-8CFA-CBC3756C9B19}"/>
                </c:ext>
              </c:extLst>
            </c:dLbl>
            <c:dLbl>
              <c:idx val="2"/>
              <c:layout>
                <c:manualLayout>
                  <c:x val="0.10237350741812111"/>
                  <c:y val="-1.0519455872927229E-2"/>
                </c:manualLayout>
              </c:layout>
              <c:tx>
                <c:rich>
                  <a:bodyPr/>
                  <a:lstStyle/>
                  <a:p>
                    <a:pPr>
                      <a:defRPr sz="1200" b="0" i="0" u="none" strike="noStrike" baseline="0">
                        <a:solidFill>
                          <a:srgbClr val="000000"/>
                        </a:solidFill>
                        <a:latin typeface="Arial"/>
                        <a:ea typeface="Arial"/>
                        <a:cs typeface="Arial"/>
                      </a:defRPr>
                    </a:pPr>
                    <a:r>
                      <a:rPr lang="en-US"/>
                      <a:t>Other
$60,762,104</a:t>
                    </a:r>
                  </a:p>
                </c:rich>
              </c:tx>
              <c:spPr>
                <a:noFill/>
                <a:ln w="25400">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7A7-46B7-8CFA-CBC3756C9B19}"/>
                </c:ext>
              </c:extLst>
            </c:dLbl>
            <c:dLbl>
              <c:idx val="3"/>
              <c:layout>
                <c:manualLayout>
                  <c:x val="-0.12393054086885097"/>
                  <c:y val="-0.15717638296577191"/>
                </c:manualLayout>
              </c:layout>
              <c:tx>
                <c:rich>
                  <a:bodyPr/>
                  <a:lstStyle/>
                  <a:p>
                    <a:pPr>
                      <a:defRPr sz="1200" b="0" i="0" u="none" strike="noStrike" baseline="0">
                        <a:solidFill>
                          <a:srgbClr val="000000"/>
                        </a:solidFill>
                        <a:latin typeface="Arial"/>
                        <a:ea typeface="Arial"/>
                        <a:cs typeface="Arial"/>
                      </a:defRPr>
                    </a:pPr>
                    <a:r>
                      <a:rPr lang="en-US"/>
                      <a:t>Instruction , Contribution to Whole School Reform, and Other Programs for Our Students
$459,327,074</a:t>
                    </a:r>
                  </a:p>
                </c:rich>
              </c:tx>
              <c:spPr>
                <a:noFill/>
                <a:ln w="25400">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7A7-46B7-8CFA-CBC3756C9B19}"/>
                </c:ext>
              </c:extLst>
            </c:dLbl>
            <c:dLbl>
              <c:idx val="4"/>
              <c:tx>
                <c:rich>
                  <a:bodyPr/>
                  <a:lstStyle/>
                  <a:p>
                    <a:r>
                      <a:t>Contribution to Whole School Reform
$70,632,298</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E7A7-46B7-8CFA-CBC3756C9B19}"/>
                </c:ext>
              </c:extLst>
            </c:dLbl>
            <c:numFmt formatCode="0%" sourceLinked="0"/>
            <c:spPr>
              <a:noFill/>
              <a:ln w="25400">
                <a:noFill/>
              </a:ln>
            </c:spPr>
            <c:txPr>
              <a:bodyPr/>
              <a:lstStyle/>
              <a:p>
                <a:pPr>
                  <a:defRPr sz="1200" b="0" i="0" u="none" strike="noStrike" baseline="0">
                    <a:solidFill>
                      <a:srgbClr val="000000"/>
                    </a:solidFill>
                    <a:latin typeface="Arial"/>
                    <a:ea typeface="Arial"/>
                    <a:cs typeface="Arial"/>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expenditures!$A$3:$A$6</c:f>
              <c:strCache>
                <c:ptCount val="4"/>
                <c:pt idx="0">
                  <c:v>1. Administration</c:v>
                </c:pt>
                <c:pt idx="1">
                  <c:v>2. Operation and maintenance of Plant</c:v>
                </c:pt>
                <c:pt idx="2">
                  <c:v>3. Other</c:v>
                </c:pt>
                <c:pt idx="3">
                  <c:v>Instruction</c:v>
                </c:pt>
              </c:strCache>
            </c:strRef>
          </c:cat>
          <c:val>
            <c:numRef>
              <c:f>expenditures!$B$3:$B$6</c:f>
              <c:numCache>
                <c:formatCode>_(* #,##0_);_(* \(#,##0\);_(* "-"??_);_(@_)</c:formatCode>
                <c:ptCount val="4"/>
                <c:pt idx="0" formatCode="_(&quot;$&quot;* #,##0_);_(&quot;$&quot;* \(#,##0\);_(&quot;$&quot;* &quot;-&quot;??_);_(@_)">
                  <c:v>20024929</c:v>
                </c:pt>
                <c:pt idx="1">
                  <c:v>56561866</c:v>
                </c:pt>
                <c:pt idx="2">
                  <c:v>60762104</c:v>
                </c:pt>
                <c:pt idx="3">
                  <c:v>459327074</c:v>
                </c:pt>
              </c:numCache>
            </c:numRef>
          </c:val>
          <c:extLst>
            <c:ext xmlns:c16="http://schemas.microsoft.com/office/drawing/2014/chart" uri="{C3380CC4-5D6E-409C-BE32-E72D297353CC}">
              <c16:uniqueId val="{00000009-E7A7-46B7-8CFA-CBC3756C9B19}"/>
            </c:ext>
          </c:extLst>
        </c:ser>
        <c:ser>
          <c:idx val="1"/>
          <c:order val="1"/>
          <c:spPr>
            <a:solidFill>
              <a:srgbClr val="802060"/>
            </a:solidFill>
            <a:ln w="12700">
              <a:solidFill>
                <a:srgbClr val="000000"/>
              </a:solidFill>
              <a:prstDash val="solid"/>
            </a:ln>
          </c:spPr>
          <c:explosion val="4"/>
          <c:dPt>
            <c:idx val="0"/>
            <c:bubble3D val="0"/>
            <c:spPr>
              <a:solidFill>
                <a:srgbClr val="8080FF"/>
              </a:solidFill>
              <a:ln w="12700">
                <a:solidFill>
                  <a:srgbClr val="000000"/>
                </a:solidFill>
                <a:prstDash val="solid"/>
              </a:ln>
            </c:spPr>
            <c:extLst>
              <c:ext xmlns:c16="http://schemas.microsoft.com/office/drawing/2014/chart" uri="{C3380CC4-5D6E-409C-BE32-E72D297353CC}">
                <c16:uniqueId val="{0000000B-E7A7-46B7-8CFA-CBC3756C9B19}"/>
              </c:ext>
            </c:extLst>
          </c:dPt>
          <c:dPt>
            <c:idx val="2"/>
            <c:bubble3D val="0"/>
            <c:spPr>
              <a:solidFill>
                <a:srgbClr val="FFFFC0"/>
              </a:solidFill>
              <a:ln w="12700">
                <a:solidFill>
                  <a:srgbClr val="000000"/>
                </a:solidFill>
                <a:prstDash val="solid"/>
              </a:ln>
            </c:spPr>
            <c:extLst>
              <c:ext xmlns:c16="http://schemas.microsoft.com/office/drawing/2014/chart" uri="{C3380CC4-5D6E-409C-BE32-E72D297353CC}">
                <c16:uniqueId val="{0000000D-E7A7-46B7-8CFA-CBC3756C9B19}"/>
              </c:ext>
            </c:extLst>
          </c:dPt>
          <c:dPt>
            <c:idx val="3"/>
            <c:bubble3D val="0"/>
            <c:spPr>
              <a:solidFill>
                <a:srgbClr val="A0E0E0"/>
              </a:solidFill>
              <a:ln w="12700">
                <a:solidFill>
                  <a:srgbClr val="000000"/>
                </a:solidFill>
                <a:prstDash val="solid"/>
              </a:ln>
            </c:spPr>
            <c:extLst>
              <c:ext xmlns:c16="http://schemas.microsoft.com/office/drawing/2014/chart" uri="{C3380CC4-5D6E-409C-BE32-E72D297353CC}">
                <c16:uniqueId val="{0000000F-E7A7-46B7-8CFA-CBC3756C9B19}"/>
              </c:ext>
            </c:extLst>
          </c:dPt>
          <c:dLbls>
            <c:numFmt formatCode="0%" sourceLinked="0"/>
            <c:spPr>
              <a:noFill/>
              <a:ln w="25400">
                <a:noFill/>
              </a:ln>
            </c:spPr>
            <c:txPr>
              <a:bodyPr/>
              <a:lstStyle/>
              <a:p>
                <a:pPr>
                  <a:defRPr sz="1200" b="0" i="0" u="none" strike="noStrike" baseline="0">
                    <a:solidFill>
                      <a:srgbClr val="000000"/>
                    </a:solidFill>
                    <a:latin typeface="Arial"/>
                    <a:ea typeface="Arial"/>
                    <a:cs typeface="Aria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expenditures!$A$3:$A$6</c:f>
              <c:strCache>
                <c:ptCount val="4"/>
                <c:pt idx="0">
                  <c:v>1. Administration</c:v>
                </c:pt>
                <c:pt idx="1">
                  <c:v>2. Operation and maintenance of Plant</c:v>
                </c:pt>
                <c:pt idx="2">
                  <c:v>3. Other</c:v>
                </c:pt>
                <c:pt idx="3">
                  <c:v>Instruction</c:v>
                </c:pt>
              </c:strCache>
            </c:strRef>
          </c:cat>
          <c:val>
            <c:numRef>
              <c:f>expenditures!$C$3:$C$6</c:f>
              <c:numCache>
                <c:formatCode>0.00%</c:formatCode>
                <c:ptCount val="4"/>
                <c:pt idx="0">
                  <c:v>3.3560810064661342E-2</c:v>
                </c:pt>
                <c:pt idx="1">
                  <c:v>9.479494492733663E-2</c:v>
                </c:pt>
                <c:pt idx="2">
                  <c:v>0.10183434016036708</c:v>
                </c:pt>
                <c:pt idx="3">
                  <c:v>0.7698099048476349</c:v>
                </c:pt>
              </c:numCache>
            </c:numRef>
          </c:val>
          <c:extLst>
            <c:ext xmlns:c16="http://schemas.microsoft.com/office/drawing/2014/chart" uri="{C3380CC4-5D6E-409C-BE32-E72D297353CC}">
              <c16:uniqueId val="{00000010-E7A7-46B7-8CFA-CBC3756C9B19}"/>
            </c:ext>
          </c:extLst>
        </c:ser>
        <c:dLbls>
          <c:showLegendKey val="0"/>
          <c:showVal val="0"/>
          <c:showCatName val="0"/>
          <c:showSerName val="0"/>
          <c:showPercent val="0"/>
          <c:showBubbleSize val="0"/>
          <c:showLeaderLines val="0"/>
        </c:dLbls>
      </c:pie3DChart>
      <c:spPr>
        <a:noFill/>
        <a:ln w="25400">
          <a:noFill/>
        </a:ln>
      </c:spPr>
    </c:plotArea>
    <c:plotVisOnly val="1"/>
    <c:dispBlanksAs val="zero"/>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50"/>
      <c:rAngAx val="0"/>
      <c:perspective val="0"/>
    </c:view3D>
    <c:floor>
      <c:thickness val="0"/>
    </c:floor>
    <c:sideWall>
      <c:thickness val="0"/>
    </c:sideWall>
    <c:backWall>
      <c:thickness val="0"/>
    </c:backWall>
    <c:plotArea>
      <c:layout>
        <c:manualLayout>
          <c:layoutTarget val="inner"/>
          <c:xMode val="edge"/>
          <c:yMode val="edge"/>
          <c:x val="0.20661985957873621"/>
          <c:y val="0.39967373572593817"/>
          <c:w val="0.59779338014042127"/>
          <c:h val="0.38499184339314863"/>
        </c:manualLayout>
      </c:layout>
      <c:pie3DChart>
        <c:varyColors val="1"/>
        <c:ser>
          <c:idx val="0"/>
          <c:order val="0"/>
          <c:spPr>
            <a:solidFill>
              <a:srgbClr val="8080FF"/>
            </a:solidFill>
            <a:ln w="12700">
              <a:solidFill>
                <a:srgbClr val="000000"/>
              </a:solidFill>
              <a:prstDash val="solid"/>
            </a:ln>
          </c:spPr>
          <c:explosion val="10"/>
          <c:dPt>
            <c:idx val="1"/>
            <c:bubble3D val="0"/>
            <c:spPr>
              <a:solidFill>
                <a:srgbClr val="802060"/>
              </a:solidFill>
              <a:ln w="12700">
                <a:solidFill>
                  <a:srgbClr val="000000"/>
                </a:solidFill>
                <a:prstDash val="solid"/>
              </a:ln>
            </c:spPr>
            <c:extLst>
              <c:ext xmlns:c16="http://schemas.microsoft.com/office/drawing/2014/chart" uri="{C3380CC4-5D6E-409C-BE32-E72D297353CC}">
                <c16:uniqueId val="{00000001-4A86-4B48-8AEF-11B4073B19A4}"/>
              </c:ext>
            </c:extLst>
          </c:dPt>
          <c:dPt>
            <c:idx val="2"/>
            <c:bubble3D val="0"/>
            <c:spPr>
              <a:solidFill>
                <a:srgbClr val="FFFFC0"/>
              </a:solidFill>
              <a:ln w="12700">
                <a:solidFill>
                  <a:srgbClr val="000000"/>
                </a:solidFill>
                <a:prstDash val="solid"/>
              </a:ln>
            </c:spPr>
            <c:extLst>
              <c:ext xmlns:c16="http://schemas.microsoft.com/office/drawing/2014/chart" uri="{C3380CC4-5D6E-409C-BE32-E72D297353CC}">
                <c16:uniqueId val="{00000003-4A86-4B48-8AEF-11B4073B19A4}"/>
              </c:ext>
            </c:extLst>
          </c:dPt>
          <c:dPt>
            <c:idx val="3"/>
            <c:bubble3D val="0"/>
            <c:spPr>
              <a:solidFill>
                <a:srgbClr val="A0E0E0"/>
              </a:solidFill>
              <a:ln w="12700">
                <a:solidFill>
                  <a:srgbClr val="000000"/>
                </a:solidFill>
                <a:prstDash val="solid"/>
              </a:ln>
            </c:spPr>
            <c:extLst>
              <c:ext xmlns:c16="http://schemas.microsoft.com/office/drawing/2014/chart" uri="{C3380CC4-5D6E-409C-BE32-E72D297353CC}">
                <c16:uniqueId val="{00000005-4A86-4B48-8AEF-11B4073B19A4}"/>
              </c:ext>
            </c:extLst>
          </c:dPt>
          <c:dPt>
            <c:idx val="4"/>
            <c:bubble3D val="0"/>
            <c:spPr>
              <a:solidFill>
                <a:srgbClr val="600080"/>
              </a:solidFill>
              <a:ln w="12700">
                <a:solidFill>
                  <a:srgbClr val="000000"/>
                </a:solidFill>
                <a:prstDash val="solid"/>
              </a:ln>
            </c:spPr>
            <c:extLst>
              <c:ext xmlns:c16="http://schemas.microsoft.com/office/drawing/2014/chart" uri="{C3380CC4-5D6E-409C-BE32-E72D297353CC}">
                <c16:uniqueId val="{00000007-4A86-4B48-8AEF-11B4073B19A4}"/>
              </c:ext>
            </c:extLst>
          </c:dPt>
          <c:dPt>
            <c:idx val="5"/>
            <c:bubble3D val="0"/>
            <c:spPr>
              <a:solidFill>
                <a:srgbClr val="FF8080"/>
              </a:solidFill>
              <a:ln w="12700">
                <a:solidFill>
                  <a:srgbClr val="000000"/>
                </a:solidFill>
                <a:prstDash val="solid"/>
              </a:ln>
            </c:spPr>
            <c:extLst>
              <c:ext xmlns:c16="http://schemas.microsoft.com/office/drawing/2014/chart" uri="{C3380CC4-5D6E-409C-BE32-E72D297353CC}">
                <c16:uniqueId val="{00000009-4A86-4B48-8AEF-11B4073B19A4}"/>
              </c:ext>
            </c:extLst>
          </c:dPt>
          <c:dLbls>
            <c:dLbl>
              <c:idx val="0"/>
              <c:layout>
                <c:manualLayout>
                  <c:x val="-8.3434134424270223E-2"/>
                  <c:y val="2.9501654870628873E-2"/>
                </c:manualLayout>
              </c:layout>
              <c:tx>
                <c:rich>
                  <a:bodyPr/>
                  <a:lstStyle/>
                  <a:p>
                    <a:r>
                      <a:rPr lang="en-US"/>
                      <a:t>Classroom Instruction
$10,818</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4A86-4B48-8AEF-11B4073B19A4}"/>
                </c:ext>
              </c:extLst>
            </c:dLbl>
            <c:dLbl>
              <c:idx val="1"/>
              <c:layout>
                <c:manualLayout>
                  <c:x val="-0.10638771958921386"/>
                  <c:y val="-3.8273111456500232E-2"/>
                </c:manualLayout>
              </c:layout>
              <c:tx>
                <c:rich>
                  <a:bodyPr/>
                  <a:lstStyle/>
                  <a:p>
                    <a:r>
                      <a:rPr lang="en-US"/>
                      <a:t>Other
$72</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A86-4B48-8AEF-11B4073B19A4}"/>
                </c:ext>
              </c:extLst>
            </c:dLbl>
            <c:dLbl>
              <c:idx val="2"/>
              <c:layout>
                <c:manualLayout>
                  <c:x val="-5.6718080751440678E-2"/>
                  <c:y val="-0.10037139321695715"/>
                </c:manualLayout>
              </c:layout>
              <c:tx>
                <c:rich>
                  <a:bodyPr/>
                  <a:lstStyle/>
                  <a:p>
                    <a:r>
                      <a:rPr lang="en-US"/>
                      <a:t>Operations and Maintenance of Plant
$2,599</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A86-4B48-8AEF-11B4073B19A4}"/>
                </c:ext>
              </c:extLst>
            </c:dLbl>
            <c:dLbl>
              <c:idx val="3"/>
              <c:layout>
                <c:manualLayout>
                  <c:x val="0.12853278997096271"/>
                  <c:y val="-6.3891279495446457E-2"/>
                </c:manualLayout>
              </c:layout>
              <c:tx>
                <c:rich>
                  <a:bodyPr/>
                  <a:lstStyle/>
                  <a:p>
                    <a:r>
                      <a:rPr lang="en-US"/>
                      <a:t>
</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A86-4B48-8AEF-11B4073B19A4}"/>
                </c:ext>
              </c:extLst>
            </c:dLbl>
            <c:dLbl>
              <c:idx val="4"/>
              <c:delete val="1"/>
              <c:extLst>
                <c:ext xmlns:c15="http://schemas.microsoft.com/office/drawing/2012/chart" uri="{CE6537A1-D6FC-4f65-9D91-7224C49458BB}"/>
                <c:ext xmlns:c16="http://schemas.microsoft.com/office/drawing/2014/chart" uri="{C3380CC4-5D6E-409C-BE32-E72D297353CC}">
                  <c16:uniqueId val="{00000007-4A86-4B48-8AEF-11B4073B19A4}"/>
                </c:ext>
              </c:extLst>
            </c:dLbl>
            <c:dLbl>
              <c:idx val="5"/>
              <c:layout>
                <c:manualLayout>
                  <c:x val="7.5272852678771207E-2"/>
                  <c:y val="7.0448078166411854E-2"/>
                </c:manualLayout>
              </c:layout>
              <c:tx>
                <c:rich>
                  <a:bodyPr/>
                  <a:lstStyle/>
                  <a:p>
                    <a:r>
                      <a:rPr lang="en-US"/>
                      <a:t>Administration
$1,536</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4A86-4B48-8AEF-11B4073B19A4}"/>
                </c:ext>
              </c:extLst>
            </c:dLbl>
            <c:spPr>
              <a:noFill/>
              <a:ln w="25400">
                <a:noFill/>
              </a:ln>
            </c:spPr>
            <c:txPr>
              <a:bodyPr/>
              <a:lstStyle/>
              <a:p>
                <a:pPr>
                  <a:defRPr sz="900" b="0" i="0" u="none" strike="noStrike" baseline="0">
                    <a:solidFill>
                      <a:srgbClr val="000000"/>
                    </a:solidFill>
                    <a:latin typeface="Arial"/>
                    <a:ea typeface="Arial"/>
                    <a:cs typeface="Arial"/>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'per pupil cost'!$A$3:$A$8</c:f>
              <c:strCache>
                <c:ptCount val="6"/>
                <c:pt idx="0">
                  <c:v>Classroom Instruction</c:v>
                </c:pt>
                <c:pt idx="1">
                  <c:v>Other</c:v>
                </c:pt>
                <c:pt idx="2">
                  <c:v>Operations and Maintenance of Plant</c:v>
                </c:pt>
                <c:pt idx="3">
                  <c:v>Extracurricular</c:v>
                </c:pt>
                <c:pt idx="4">
                  <c:v>Support Services</c:v>
                </c:pt>
                <c:pt idx="5">
                  <c:v>Administration</c:v>
                </c:pt>
              </c:strCache>
            </c:strRef>
          </c:cat>
          <c:val>
            <c:numRef>
              <c:f>'per pupil cost'!$B$3:$B$8</c:f>
              <c:numCache>
                <c:formatCode>#,##0</c:formatCode>
                <c:ptCount val="6"/>
                <c:pt idx="0">
                  <c:v>10818</c:v>
                </c:pt>
                <c:pt idx="1">
                  <c:v>72</c:v>
                </c:pt>
                <c:pt idx="2">
                  <c:v>2599</c:v>
                </c:pt>
                <c:pt idx="3">
                  <c:v>142</c:v>
                </c:pt>
                <c:pt idx="4">
                  <c:v>2656</c:v>
                </c:pt>
                <c:pt idx="5">
                  <c:v>1536</c:v>
                </c:pt>
              </c:numCache>
            </c:numRef>
          </c:val>
          <c:extLst>
            <c:ext xmlns:c16="http://schemas.microsoft.com/office/drawing/2014/chart" uri="{C3380CC4-5D6E-409C-BE32-E72D297353CC}">
              <c16:uniqueId val="{0000000B-4A86-4B48-8AEF-11B4073B19A4}"/>
            </c:ext>
          </c:extLst>
        </c:ser>
        <c:dLbls>
          <c:showLegendKey val="0"/>
          <c:showVal val="0"/>
          <c:showCatName val="0"/>
          <c:showSerName val="0"/>
          <c:showPercent val="0"/>
          <c:showBubbleSize val="0"/>
          <c:showLeaderLines val="0"/>
        </c:dLbls>
      </c:pie3DChart>
      <c:spPr>
        <a:noFill/>
        <a:ln w="25400">
          <a:noFill/>
        </a:ln>
      </c:spPr>
    </c:plotArea>
    <c:plotVisOnly val="1"/>
    <c:dispBlanksAs val="zero"/>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5AF5E1-1A8F-429D-A091-E085E03459EF}"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DBB8FC28-6FD2-45F0-8FD8-A0F1E6D1E2C0}">
      <dgm:prSet/>
      <dgm:spPr/>
      <dgm:t>
        <a:bodyPr/>
        <a:lstStyle/>
        <a:p>
          <a:pPr>
            <a:lnSpc>
              <a:spcPct val="100000"/>
            </a:lnSpc>
            <a:defRPr b="1"/>
          </a:pPr>
          <a:r>
            <a:rPr lang="en-US"/>
            <a:t>Nurture</a:t>
          </a:r>
        </a:p>
      </dgm:t>
    </dgm:pt>
    <dgm:pt modelId="{5D4C4533-8866-4466-AC12-4A19B05F20BD}" type="parTrans" cxnId="{163E6B58-5CEB-48D8-A718-9E4D29E86796}">
      <dgm:prSet/>
      <dgm:spPr/>
      <dgm:t>
        <a:bodyPr/>
        <a:lstStyle/>
        <a:p>
          <a:endParaRPr lang="en-US"/>
        </a:p>
      </dgm:t>
    </dgm:pt>
    <dgm:pt modelId="{BEAF38D2-D59D-4717-92F1-85FBF8CD014F}" type="sibTrans" cxnId="{163E6B58-5CEB-48D8-A718-9E4D29E86796}">
      <dgm:prSet/>
      <dgm:spPr/>
      <dgm:t>
        <a:bodyPr/>
        <a:lstStyle/>
        <a:p>
          <a:endParaRPr lang="en-US"/>
        </a:p>
      </dgm:t>
    </dgm:pt>
    <dgm:pt modelId="{C703980D-7304-4B72-8CE4-9C103EB9448B}">
      <dgm:prSet/>
      <dgm:spPr/>
      <dgm:t>
        <a:bodyPr/>
        <a:lstStyle/>
        <a:p>
          <a:pPr>
            <a:lnSpc>
              <a:spcPct val="100000"/>
            </a:lnSpc>
          </a:pPr>
          <a:r>
            <a:rPr lang="en-US" dirty="0"/>
            <a:t>Nurture students’ social/emotional development and overall well-being</a:t>
          </a:r>
        </a:p>
      </dgm:t>
    </dgm:pt>
    <dgm:pt modelId="{D3E1CA7C-057A-4007-ADEF-D99A24E58303}" type="parTrans" cxnId="{F347B065-2BB1-4061-8C7E-6BDC7EA78843}">
      <dgm:prSet/>
      <dgm:spPr/>
      <dgm:t>
        <a:bodyPr/>
        <a:lstStyle/>
        <a:p>
          <a:endParaRPr lang="en-US"/>
        </a:p>
      </dgm:t>
    </dgm:pt>
    <dgm:pt modelId="{DAE89833-D7CA-4590-BC0E-F09E4ABADB25}" type="sibTrans" cxnId="{F347B065-2BB1-4061-8C7E-6BDC7EA78843}">
      <dgm:prSet/>
      <dgm:spPr/>
      <dgm:t>
        <a:bodyPr/>
        <a:lstStyle/>
        <a:p>
          <a:endParaRPr lang="en-US"/>
        </a:p>
      </dgm:t>
    </dgm:pt>
    <dgm:pt modelId="{79346AAA-9E69-4F16-BBF8-1C0360D4AE65}">
      <dgm:prSet/>
      <dgm:spPr/>
      <dgm:t>
        <a:bodyPr/>
        <a:lstStyle/>
        <a:p>
          <a:pPr>
            <a:lnSpc>
              <a:spcPct val="100000"/>
            </a:lnSpc>
            <a:defRPr b="1"/>
          </a:pPr>
          <a:r>
            <a:rPr lang="en-US"/>
            <a:t>Strengthen</a:t>
          </a:r>
        </a:p>
      </dgm:t>
    </dgm:pt>
    <dgm:pt modelId="{2B73CC91-2B03-402C-AAED-8302A7E9AC0D}" type="parTrans" cxnId="{3EE6BFD5-9916-4C28-8A4D-7067ED16957E}">
      <dgm:prSet/>
      <dgm:spPr/>
      <dgm:t>
        <a:bodyPr/>
        <a:lstStyle/>
        <a:p>
          <a:endParaRPr lang="en-US"/>
        </a:p>
      </dgm:t>
    </dgm:pt>
    <dgm:pt modelId="{D750750F-9EE1-4F19-8EE9-206D3A0C1659}" type="sibTrans" cxnId="{3EE6BFD5-9916-4C28-8A4D-7067ED16957E}">
      <dgm:prSet/>
      <dgm:spPr/>
      <dgm:t>
        <a:bodyPr/>
        <a:lstStyle/>
        <a:p>
          <a:endParaRPr lang="en-US"/>
        </a:p>
      </dgm:t>
    </dgm:pt>
    <dgm:pt modelId="{CAE618D5-B560-4753-AA85-7D7AA8215E53}">
      <dgm:prSet/>
      <dgm:spPr/>
      <dgm:t>
        <a:bodyPr/>
        <a:lstStyle/>
        <a:p>
          <a:pPr>
            <a:lnSpc>
              <a:spcPct val="100000"/>
            </a:lnSpc>
          </a:pPr>
          <a:r>
            <a:rPr lang="en-US"/>
            <a:t>Strengthen educational access and opportunities for all students in our diverse community</a:t>
          </a:r>
        </a:p>
      </dgm:t>
    </dgm:pt>
    <dgm:pt modelId="{2BA69A27-AF88-4A13-97CF-1F2664CBD3CB}" type="parTrans" cxnId="{ECC08D26-31A1-460A-9B31-2637D3DE3053}">
      <dgm:prSet/>
      <dgm:spPr/>
      <dgm:t>
        <a:bodyPr/>
        <a:lstStyle/>
        <a:p>
          <a:endParaRPr lang="en-US"/>
        </a:p>
      </dgm:t>
    </dgm:pt>
    <dgm:pt modelId="{D6BC6444-84E4-4B14-A85C-7BE9D95B9137}" type="sibTrans" cxnId="{ECC08D26-31A1-460A-9B31-2637D3DE3053}">
      <dgm:prSet/>
      <dgm:spPr/>
      <dgm:t>
        <a:bodyPr/>
        <a:lstStyle/>
        <a:p>
          <a:endParaRPr lang="en-US"/>
        </a:p>
      </dgm:t>
    </dgm:pt>
    <dgm:pt modelId="{5FA8BEFB-96E6-47DA-B95E-B5C3B032ED02}">
      <dgm:prSet/>
      <dgm:spPr/>
      <dgm:t>
        <a:bodyPr/>
        <a:lstStyle/>
        <a:p>
          <a:pPr>
            <a:lnSpc>
              <a:spcPct val="100000"/>
            </a:lnSpc>
            <a:defRPr b="1"/>
          </a:pPr>
          <a:r>
            <a:rPr lang="en-US"/>
            <a:t>Empower</a:t>
          </a:r>
        </a:p>
      </dgm:t>
    </dgm:pt>
    <dgm:pt modelId="{9D99E3CD-8B39-4F3C-809D-F1D917724D4B}" type="parTrans" cxnId="{337258B4-B8B7-44F3-8249-796A7FBC15B1}">
      <dgm:prSet/>
      <dgm:spPr/>
      <dgm:t>
        <a:bodyPr/>
        <a:lstStyle/>
        <a:p>
          <a:endParaRPr lang="en-US"/>
        </a:p>
      </dgm:t>
    </dgm:pt>
    <dgm:pt modelId="{C1EEB85D-8D12-46BC-B8D7-3BF8681C7D62}" type="sibTrans" cxnId="{337258B4-B8B7-44F3-8249-796A7FBC15B1}">
      <dgm:prSet/>
      <dgm:spPr/>
      <dgm:t>
        <a:bodyPr/>
        <a:lstStyle/>
        <a:p>
          <a:endParaRPr lang="en-US"/>
        </a:p>
      </dgm:t>
    </dgm:pt>
    <dgm:pt modelId="{A2D5A9EB-4EAA-4855-A000-A7F85E6AC3C3}">
      <dgm:prSet/>
      <dgm:spPr/>
      <dgm:t>
        <a:bodyPr/>
        <a:lstStyle/>
        <a:p>
          <a:pPr>
            <a:lnSpc>
              <a:spcPct val="100000"/>
            </a:lnSpc>
          </a:pPr>
          <a:r>
            <a:rPr lang="en-US" dirty="0"/>
            <a:t>Empower students to become lifelong contributors of our community</a:t>
          </a:r>
        </a:p>
      </dgm:t>
    </dgm:pt>
    <dgm:pt modelId="{344D5012-BA0C-4B80-A267-9DC32953B04F}" type="parTrans" cxnId="{77E1B124-2FFF-4B1B-A55E-D6784423F6D0}">
      <dgm:prSet/>
      <dgm:spPr/>
      <dgm:t>
        <a:bodyPr/>
        <a:lstStyle/>
        <a:p>
          <a:endParaRPr lang="en-US"/>
        </a:p>
      </dgm:t>
    </dgm:pt>
    <dgm:pt modelId="{AE0BB06C-2CF1-405A-A3B7-7345475C93D9}" type="sibTrans" cxnId="{77E1B124-2FFF-4B1B-A55E-D6784423F6D0}">
      <dgm:prSet/>
      <dgm:spPr/>
      <dgm:t>
        <a:bodyPr/>
        <a:lstStyle/>
        <a:p>
          <a:endParaRPr lang="en-US"/>
        </a:p>
      </dgm:t>
    </dgm:pt>
    <dgm:pt modelId="{7DB5A3E3-0FE9-4F0E-891F-9BF598D854E2}" type="pres">
      <dgm:prSet presAssocID="{105AF5E1-1A8F-429D-A091-E085E03459EF}" presName="root" presStyleCnt="0">
        <dgm:presLayoutVars>
          <dgm:dir/>
          <dgm:resizeHandles val="exact"/>
        </dgm:presLayoutVars>
      </dgm:prSet>
      <dgm:spPr/>
    </dgm:pt>
    <dgm:pt modelId="{62D4BE97-BE9C-4E8B-8D26-C6E6D76BD46C}" type="pres">
      <dgm:prSet presAssocID="{DBB8FC28-6FD2-45F0-8FD8-A0F1E6D1E2C0}" presName="compNode" presStyleCnt="0"/>
      <dgm:spPr/>
    </dgm:pt>
    <dgm:pt modelId="{4919C918-FB70-4403-A5BF-C912953602E8}" type="pres">
      <dgm:prSet presAssocID="{DBB8FC28-6FD2-45F0-8FD8-A0F1E6D1E2C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nections"/>
        </a:ext>
      </dgm:extLst>
    </dgm:pt>
    <dgm:pt modelId="{32C11067-2E21-43D9-9DCA-98114CA89531}" type="pres">
      <dgm:prSet presAssocID="{DBB8FC28-6FD2-45F0-8FD8-A0F1E6D1E2C0}" presName="iconSpace" presStyleCnt="0"/>
      <dgm:spPr/>
    </dgm:pt>
    <dgm:pt modelId="{4D07C385-2086-41F4-9D33-9F5DDAAE5EF3}" type="pres">
      <dgm:prSet presAssocID="{DBB8FC28-6FD2-45F0-8FD8-A0F1E6D1E2C0}" presName="parTx" presStyleLbl="revTx" presStyleIdx="0" presStyleCnt="6">
        <dgm:presLayoutVars>
          <dgm:chMax val="0"/>
          <dgm:chPref val="0"/>
        </dgm:presLayoutVars>
      </dgm:prSet>
      <dgm:spPr/>
    </dgm:pt>
    <dgm:pt modelId="{1079BA96-3896-4696-A738-AC9D1C6FB65B}" type="pres">
      <dgm:prSet presAssocID="{DBB8FC28-6FD2-45F0-8FD8-A0F1E6D1E2C0}" presName="txSpace" presStyleCnt="0"/>
      <dgm:spPr/>
    </dgm:pt>
    <dgm:pt modelId="{1D064BE2-BD0D-4AE2-BC77-DFD72AEB07A6}" type="pres">
      <dgm:prSet presAssocID="{DBB8FC28-6FD2-45F0-8FD8-A0F1E6D1E2C0}" presName="desTx" presStyleLbl="revTx" presStyleIdx="1" presStyleCnt="6">
        <dgm:presLayoutVars/>
      </dgm:prSet>
      <dgm:spPr/>
    </dgm:pt>
    <dgm:pt modelId="{2595019C-923B-458A-8D0A-7ADD59C30160}" type="pres">
      <dgm:prSet presAssocID="{BEAF38D2-D59D-4717-92F1-85FBF8CD014F}" presName="sibTrans" presStyleCnt="0"/>
      <dgm:spPr/>
    </dgm:pt>
    <dgm:pt modelId="{933787B4-D831-4545-8E8C-3ECC26ECDCA2}" type="pres">
      <dgm:prSet presAssocID="{79346AAA-9E69-4F16-BBF8-1C0360D4AE65}" presName="compNode" presStyleCnt="0"/>
      <dgm:spPr/>
    </dgm:pt>
    <dgm:pt modelId="{86328459-4F0F-4D29-A4F7-07D09A118C0A}" type="pres">
      <dgm:prSet presAssocID="{79346AAA-9E69-4F16-BBF8-1C0360D4AE6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B80C40E3-38EC-4A77-BDA8-A0DFC401DE4B}" type="pres">
      <dgm:prSet presAssocID="{79346AAA-9E69-4F16-BBF8-1C0360D4AE65}" presName="iconSpace" presStyleCnt="0"/>
      <dgm:spPr/>
    </dgm:pt>
    <dgm:pt modelId="{5D2B6105-1952-428C-BF3D-9345217A9AA6}" type="pres">
      <dgm:prSet presAssocID="{79346AAA-9E69-4F16-BBF8-1C0360D4AE65}" presName="parTx" presStyleLbl="revTx" presStyleIdx="2" presStyleCnt="6">
        <dgm:presLayoutVars>
          <dgm:chMax val="0"/>
          <dgm:chPref val="0"/>
        </dgm:presLayoutVars>
      </dgm:prSet>
      <dgm:spPr/>
    </dgm:pt>
    <dgm:pt modelId="{C8E2A0B9-3F78-418E-832E-3D7AF17B3ECE}" type="pres">
      <dgm:prSet presAssocID="{79346AAA-9E69-4F16-BBF8-1C0360D4AE65}" presName="txSpace" presStyleCnt="0"/>
      <dgm:spPr/>
    </dgm:pt>
    <dgm:pt modelId="{AFAF402D-8CAA-46C6-A7B3-DF30027DDD57}" type="pres">
      <dgm:prSet presAssocID="{79346AAA-9E69-4F16-BBF8-1C0360D4AE65}" presName="desTx" presStyleLbl="revTx" presStyleIdx="3" presStyleCnt="6">
        <dgm:presLayoutVars/>
      </dgm:prSet>
      <dgm:spPr/>
    </dgm:pt>
    <dgm:pt modelId="{953C8ECD-7735-4232-8B68-B0D8B0531C64}" type="pres">
      <dgm:prSet presAssocID="{D750750F-9EE1-4F19-8EE9-206D3A0C1659}" presName="sibTrans" presStyleCnt="0"/>
      <dgm:spPr/>
    </dgm:pt>
    <dgm:pt modelId="{A22AE420-0013-4005-9167-3AC27856121D}" type="pres">
      <dgm:prSet presAssocID="{5FA8BEFB-96E6-47DA-B95E-B5C3B032ED02}" presName="compNode" presStyleCnt="0"/>
      <dgm:spPr/>
    </dgm:pt>
    <dgm:pt modelId="{5EF046F9-6A30-4BA1-8565-1700D00587E8}" type="pres">
      <dgm:prSet presAssocID="{5FA8BEFB-96E6-47DA-B95E-B5C3B032ED0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757485E5-BE4A-43CE-984F-0E49FD5E80F6}" type="pres">
      <dgm:prSet presAssocID="{5FA8BEFB-96E6-47DA-B95E-B5C3B032ED02}" presName="iconSpace" presStyleCnt="0"/>
      <dgm:spPr/>
    </dgm:pt>
    <dgm:pt modelId="{D94F994E-E6AE-487F-97F4-2D9117895D05}" type="pres">
      <dgm:prSet presAssocID="{5FA8BEFB-96E6-47DA-B95E-B5C3B032ED02}" presName="parTx" presStyleLbl="revTx" presStyleIdx="4" presStyleCnt="6">
        <dgm:presLayoutVars>
          <dgm:chMax val="0"/>
          <dgm:chPref val="0"/>
        </dgm:presLayoutVars>
      </dgm:prSet>
      <dgm:spPr/>
    </dgm:pt>
    <dgm:pt modelId="{62D877F7-E682-46B8-B6AB-2CF8FC33ED4A}" type="pres">
      <dgm:prSet presAssocID="{5FA8BEFB-96E6-47DA-B95E-B5C3B032ED02}" presName="txSpace" presStyleCnt="0"/>
      <dgm:spPr/>
    </dgm:pt>
    <dgm:pt modelId="{D5F1A652-0C09-4368-9B58-00EA9122F668}" type="pres">
      <dgm:prSet presAssocID="{5FA8BEFB-96E6-47DA-B95E-B5C3B032ED02}" presName="desTx" presStyleLbl="revTx" presStyleIdx="5" presStyleCnt="6">
        <dgm:presLayoutVars/>
      </dgm:prSet>
      <dgm:spPr/>
    </dgm:pt>
  </dgm:ptLst>
  <dgm:cxnLst>
    <dgm:cxn modelId="{5AC65206-1C0C-0742-A24F-3C143BB1E6B2}" type="presOf" srcId="{5FA8BEFB-96E6-47DA-B95E-B5C3B032ED02}" destId="{D94F994E-E6AE-487F-97F4-2D9117895D05}" srcOrd="0" destOrd="0" presId="urn:microsoft.com/office/officeart/2018/5/layout/CenteredIconLabelDescriptionList"/>
    <dgm:cxn modelId="{FA32E607-9B36-BA43-8227-365749C4A56E}" type="presOf" srcId="{79346AAA-9E69-4F16-BBF8-1C0360D4AE65}" destId="{5D2B6105-1952-428C-BF3D-9345217A9AA6}" srcOrd="0" destOrd="0" presId="urn:microsoft.com/office/officeart/2018/5/layout/CenteredIconLabelDescriptionList"/>
    <dgm:cxn modelId="{52300B0C-3A6A-E146-A8D6-D9E85F72B565}" type="presOf" srcId="{C703980D-7304-4B72-8CE4-9C103EB9448B}" destId="{1D064BE2-BD0D-4AE2-BC77-DFD72AEB07A6}" srcOrd="0" destOrd="0" presId="urn:microsoft.com/office/officeart/2018/5/layout/CenteredIconLabelDescriptionList"/>
    <dgm:cxn modelId="{77E1B124-2FFF-4B1B-A55E-D6784423F6D0}" srcId="{5FA8BEFB-96E6-47DA-B95E-B5C3B032ED02}" destId="{A2D5A9EB-4EAA-4855-A000-A7F85E6AC3C3}" srcOrd="0" destOrd="0" parTransId="{344D5012-BA0C-4B80-A267-9DC32953B04F}" sibTransId="{AE0BB06C-2CF1-405A-A3B7-7345475C93D9}"/>
    <dgm:cxn modelId="{ECC08D26-31A1-460A-9B31-2637D3DE3053}" srcId="{79346AAA-9E69-4F16-BBF8-1C0360D4AE65}" destId="{CAE618D5-B560-4753-AA85-7D7AA8215E53}" srcOrd="0" destOrd="0" parTransId="{2BA69A27-AF88-4A13-97CF-1F2664CBD3CB}" sibTransId="{D6BC6444-84E4-4B14-A85C-7BE9D95B9137}"/>
    <dgm:cxn modelId="{78DDBB4B-0D32-AF49-AB33-2B51204005B7}" type="presOf" srcId="{DBB8FC28-6FD2-45F0-8FD8-A0F1E6D1E2C0}" destId="{4D07C385-2086-41F4-9D33-9F5DDAAE5EF3}" srcOrd="0" destOrd="0" presId="urn:microsoft.com/office/officeart/2018/5/layout/CenteredIconLabelDescriptionList"/>
    <dgm:cxn modelId="{163E6B58-5CEB-48D8-A718-9E4D29E86796}" srcId="{105AF5E1-1A8F-429D-A091-E085E03459EF}" destId="{DBB8FC28-6FD2-45F0-8FD8-A0F1E6D1E2C0}" srcOrd="0" destOrd="0" parTransId="{5D4C4533-8866-4466-AC12-4A19B05F20BD}" sibTransId="{BEAF38D2-D59D-4717-92F1-85FBF8CD014F}"/>
    <dgm:cxn modelId="{F347B065-2BB1-4061-8C7E-6BDC7EA78843}" srcId="{DBB8FC28-6FD2-45F0-8FD8-A0F1E6D1E2C0}" destId="{C703980D-7304-4B72-8CE4-9C103EB9448B}" srcOrd="0" destOrd="0" parTransId="{D3E1CA7C-057A-4007-ADEF-D99A24E58303}" sibTransId="{DAE89833-D7CA-4590-BC0E-F09E4ABADB25}"/>
    <dgm:cxn modelId="{B46179AE-A06C-1743-9846-B571F6AFDCAC}" type="presOf" srcId="{105AF5E1-1A8F-429D-A091-E085E03459EF}" destId="{7DB5A3E3-0FE9-4F0E-891F-9BF598D854E2}" srcOrd="0" destOrd="0" presId="urn:microsoft.com/office/officeart/2018/5/layout/CenteredIconLabelDescriptionList"/>
    <dgm:cxn modelId="{40413FB2-0E24-6E4B-8A17-93FE131F6ED9}" type="presOf" srcId="{CAE618D5-B560-4753-AA85-7D7AA8215E53}" destId="{AFAF402D-8CAA-46C6-A7B3-DF30027DDD57}" srcOrd="0" destOrd="0" presId="urn:microsoft.com/office/officeart/2018/5/layout/CenteredIconLabelDescriptionList"/>
    <dgm:cxn modelId="{337258B4-B8B7-44F3-8249-796A7FBC15B1}" srcId="{105AF5E1-1A8F-429D-A091-E085E03459EF}" destId="{5FA8BEFB-96E6-47DA-B95E-B5C3B032ED02}" srcOrd="2" destOrd="0" parTransId="{9D99E3CD-8B39-4F3C-809D-F1D917724D4B}" sibTransId="{C1EEB85D-8D12-46BC-B8D7-3BF8681C7D62}"/>
    <dgm:cxn modelId="{6CC439C6-9DFE-DB40-BBFF-FDD0BE76038D}" type="presOf" srcId="{A2D5A9EB-4EAA-4855-A000-A7F85E6AC3C3}" destId="{D5F1A652-0C09-4368-9B58-00EA9122F668}" srcOrd="0" destOrd="0" presId="urn:microsoft.com/office/officeart/2018/5/layout/CenteredIconLabelDescriptionList"/>
    <dgm:cxn modelId="{3EE6BFD5-9916-4C28-8A4D-7067ED16957E}" srcId="{105AF5E1-1A8F-429D-A091-E085E03459EF}" destId="{79346AAA-9E69-4F16-BBF8-1C0360D4AE65}" srcOrd="1" destOrd="0" parTransId="{2B73CC91-2B03-402C-AAED-8302A7E9AC0D}" sibTransId="{D750750F-9EE1-4F19-8EE9-206D3A0C1659}"/>
    <dgm:cxn modelId="{99357EFA-AD96-3141-8A3F-2E4E529AE6B4}" type="presParOf" srcId="{7DB5A3E3-0FE9-4F0E-891F-9BF598D854E2}" destId="{62D4BE97-BE9C-4E8B-8D26-C6E6D76BD46C}" srcOrd="0" destOrd="0" presId="urn:microsoft.com/office/officeart/2018/5/layout/CenteredIconLabelDescriptionList"/>
    <dgm:cxn modelId="{1D4C041B-A85A-DE4C-8140-A1FCFE1C2F74}" type="presParOf" srcId="{62D4BE97-BE9C-4E8B-8D26-C6E6D76BD46C}" destId="{4919C918-FB70-4403-A5BF-C912953602E8}" srcOrd="0" destOrd="0" presId="urn:microsoft.com/office/officeart/2018/5/layout/CenteredIconLabelDescriptionList"/>
    <dgm:cxn modelId="{E291E2F5-0A54-624A-A300-E665B77139DA}" type="presParOf" srcId="{62D4BE97-BE9C-4E8B-8D26-C6E6D76BD46C}" destId="{32C11067-2E21-43D9-9DCA-98114CA89531}" srcOrd="1" destOrd="0" presId="urn:microsoft.com/office/officeart/2018/5/layout/CenteredIconLabelDescriptionList"/>
    <dgm:cxn modelId="{3D6F935D-7C66-7F48-8364-8855F8511A7D}" type="presParOf" srcId="{62D4BE97-BE9C-4E8B-8D26-C6E6D76BD46C}" destId="{4D07C385-2086-41F4-9D33-9F5DDAAE5EF3}" srcOrd="2" destOrd="0" presId="urn:microsoft.com/office/officeart/2018/5/layout/CenteredIconLabelDescriptionList"/>
    <dgm:cxn modelId="{5D0731FD-6C69-A947-9C60-2B53805F7F12}" type="presParOf" srcId="{62D4BE97-BE9C-4E8B-8D26-C6E6D76BD46C}" destId="{1079BA96-3896-4696-A738-AC9D1C6FB65B}" srcOrd="3" destOrd="0" presId="urn:microsoft.com/office/officeart/2018/5/layout/CenteredIconLabelDescriptionList"/>
    <dgm:cxn modelId="{BDAEA0A9-0331-0148-922E-C44258FD2729}" type="presParOf" srcId="{62D4BE97-BE9C-4E8B-8D26-C6E6D76BD46C}" destId="{1D064BE2-BD0D-4AE2-BC77-DFD72AEB07A6}" srcOrd="4" destOrd="0" presId="urn:microsoft.com/office/officeart/2018/5/layout/CenteredIconLabelDescriptionList"/>
    <dgm:cxn modelId="{EE42E471-E7E1-8B4D-BEDD-FB307CEDB552}" type="presParOf" srcId="{7DB5A3E3-0FE9-4F0E-891F-9BF598D854E2}" destId="{2595019C-923B-458A-8D0A-7ADD59C30160}" srcOrd="1" destOrd="0" presId="urn:microsoft.com/office/officeart/2018/5/layout/CenteredIconLabelDescriptionList"/>
    <dgm:cxn modelId="{8C38517E-7590-8043-A26F-0A3D99490FDC}" type="presParOf" srcId="{7DB5A3E3-0FE9-4F0E-891F-9BF598D854E2}" destId="{933787B4-D831-4545-8E8C-3ECC26ECDCA2}" srcOrd="2" destOrd="0" presId="urn:microsoft.com/office/officeart/2018/5/layout/CenteredIconLabelDescriptionList"/>
    <dgm:cxn modelId="{20F3EAF5-E6C3-B44F-9B25-9511EF07D27A}" type="presParOf" srcId="{933787B4-D831-4545-8E8C-3ECC26ECDCA2}" destId="{86328459-4F0F-4D29-A4F7-07D09A118C0A}" srcOrd="0" destOrd="0" presId="urn:microsoft.com/office/officeart/2018/5/layout/CenteredIconLabelDescriptionList"/>
    <dgm:cxn modelId="{990293B1-1C19-3543-96F4-7F5E2D09B68D}" type="presParOf" srcId="{933787B4-D831-4545-8E8C-3ECC26ECDCA2}" destId="{B80C40E3-38EC-4A77-BDA8-A0DFC401DE4B}" srcOrd="1" destOrd="0" presId="urn:microsoft.com/office/officeart/2018/5/layout/CenteredIconLabelDescriptionList"/>
    <dgm:cxn modelId="{9FB380DC-892D-6842-808B-A955ADAE3B6E}" type="presParOf" srcId="{933787B4-D831-4545-8E8C-3ECC26ECDCA2}" destId="{5D2B6105-1952-428C-BF3D-9345217A9AA6}" srcOrd="2" destOrd="0" presId="urn:microsoft.com/office/officeart/2018/5/layout/CenteredIconLabelDescriptionList"/>
    <dgm:cxn modelId="{EC013606-98CF-504D-B5E0-F340C9BAC4A7}" type="presParOf" srcId="{933787B4-D831-4545-8E8C-3ECC26ECDCA2}" destId="{C8E2A0B9-3F78-418E-832E-3D7AF17B3ECE}" srcOrd="3" destOrd="0" presId="urn:microsoft.com/office/officeart/2018/5/layout/CenteredIconLabelDescriptionList"/>
    <dgm:cxn modelId="{D99F96E9-E6B6-AD4E-B009-A5D289AC7291}" type="presParOf" srcId="{933787B4-D831-4545-8E8C-3ECC26ECDCA2}" destId="{AFAF402D-8CAA-46C6-A7B3-DF30027DDD57}" srcOrd="4" destOrd="0" presId="urn:microsoft.com/office/officeart/2018/5/layout/CenteredIconLabelDescriptionList"/>
    <dgm:cxn modelId="{0B0A4F8E-BB13-7A47-AE50-FE17C8EDF9AE}" type="presParOf" srcId="{7DB5A3E3-0FE9-4F0E-891F-9BF598D854E2}" destId="{953C8ECD-7735-4232-8B68-B0D8B0531C64}" srcOrd="3" destOrd="0" presId="urn:microsoft.com/office/officeart/2018/5/layout/CenteredIconLabelDescriptionList"/>
    <dgm:cxn modelId="{F3786761-5424-2541-AF5D-95A44DB4275D}" type="presParOf" srcId="{7DB5A3E3-0FE9-4F0E-891F-9BF598D854E2}" destId="{A22AE420-0013-4005-9167-3AC27856121D}" srcOrd="4" destOrd="0" presId="urn:microsoft.com/office/officeart/2018/5/layout/CenteredIconLabelDescriptionList"/>
    <dgm:cxn modelId="{708AA180-2F42-F642-8B0F-9C7E7AB0D86C}" type="presParOf" srcId="{A22AE420-0013-4005-9167-3AC27856121D}" destId="{5EF046F9-6A30-4BA1-8565-1700D00587E8}" srcOrd="0" destOrd="0" presId="urn:microsoft.com/office/officeart/2018/5/layout/CenteredIconLabelDescriptionList"/>
    <dgm:cxn modelId="{69A0DD10-059C-AE49-9B1D-A91EBEE932E3}" type="presParOf" srcId="{A22AE420-0013-4005-9167-3AC27856121D}" destId="{757485E5-BE4A-43CE-984F-0E49FD5E80F6}" srcOrd="1" destOrd="0" presId="urn:microsoft.com/office/officeart/2018/5/layout/CenteredIconLabelDescriptionList"/>
    <dgm:cxn modelId="{0E7AC7FC-EF93-BE49-A1DE-9199DE0937BF}" type="presParOf" srcId="{A22AE420-0013-4005-9167-3AC27856121D}" destId="{D94F994E-E6AE-487F-97F4-2D9117895D05}" srcOrd="2" destOrd="0" presId="urn:microsoft.com/office/officeart/2018/5/layout/CenteredIconLabelDescriptionList"/>
    <dgm:cxn modelId="{26527F7F-BDAF-4247-B836-2ADA2491E052}" type="presParOf" srcId="{A22AE420-0013-4005-9167-3AC27856121D}" destId="{62D877F7-E682-46B8-B6AB-2CF8FC33ED4A}" srcOrd="3" destOrd="0" presId="urn:microsoft.com/office/officeart/2018/5/layout/CenteredIconLabelDescriptionList"/>
    <dgm:cxn modelId="{D5645A5E-56F1-8441-AA40-D3A4F6632EAB}" type="presParOf" srcId="{A22AE420-0013-4005-9167-3AC27856121D}" destId="{D5F1A652-0C09-4368-9B58-00EA9122F668}"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FD37C3-8CA5-4FAC-A23D-FA4899BE4C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8D52B5D-22FE-4A74-B69A-F6C83249A35C}">
      <dgm:prSet/>
      <dgm:spPr>
        <a:solidFill>
          <a:srgbClr val="0070C0"/>
        </a:solidFill>
      </dgm:spPr>
      <dgm:t>
        <a:bodyPr/>
        <a:lstStyle/>
        <a:p>
          <a:r>
            <a:rPr lang="en-US" b="1" dirty="0"/>
            <a:t>The 2021-2022 Budget and tax levy proposed is in accordance with the rules and regulations as promulgated by the New Jersey Department of Education.</a:t>
          </a:r>
          <a:endParaRPr lang="en-US" dirty="0"/>
        </a:p>
      </dgm:t>
    </dgm:pt>
    <dgm:pt modelId="{1411EAB5-F3BD-46F5-98E1-ED8DE8287B6E}" type="parTrans" cxnId="{84817924-264A-40DB-9823-3E2ADD667340}">
      <dgm:prSet/>
      <dgm:spPr/>
      <dgm:t>
        <a:bodyPr/>
        <a:lstStyle/>
        <a:p>
          <a:endParaRPr lang="en-US"/>
        </a:p>
      </dgm:t>
    </dgm:pt>
    <dgm:pt modelId="{3FADDDF6-DDC7-49E7-A483-ED9A5B78C330}" type="sibTrans" cxnId="{84817924-264A-40DB-9823-3E2ADD667340}">
      <dgm:prSet/>
      <dgm:spPr/>
      <dgm:t>
        <a:bodyPr/>
        <a:lstStyle/>
        <a:p>
          <a:endParaRPr lang="en-US"/>
        </a:p>
      </dgm:t>
    </dgm:pt>
    <dgm:pt modelId="{B1329EC6-4717-4822-BEAA-A67248CC9E55}">
      <dgm:prSet/>
      <dgm:spPr>
        <a:solidFill>
          <a:srgbClr val="0070C0"/>
        </a:solidFill>
      </dgm:spPr>
      <dgm:t>
        <a:bodyPr/>
        <a:lstStyle/>
        <a:p>
          <a:r>
            <a:rPr lang="en-US" b="1" dirty="0"/>
            <a:t>EPS prepares its budget following instructions incorporated into the Budget Guidelines and Electronic Data Collection Manual published by the NJDOE Office of School Finance.</a:t>
          </a:r>
          <a:endParaRPr lang="en-US" dirty="0"/>
        </a:p>
      </dgm:t>
    </dgm:pt>
    <dgm:pt modelId="{9D679E79-93B4-404D-8B14-FC037F4CD8F5}" type="parTrans" cxnId="{F244391E-CE76-45B3-BF26-3D40B8172FC3}">
      <dgm:prSet/>
      <dgm:spPr/>
      <dgm:t>
        <a:bodyPr/>
        <a:lstStyle/>
        <a:p>
          <a:endParaRPr lang="en-US"/>
        </a:p>
      </dgm:t>
    </dgm:pt>
    <dgm:pt modelId="{27DFC8A2-3A0A-4F1A-912A-0EE726EAF946}" type="sibTrans" cxnId="{F244391E-CE76-45B3-BF26-3D40B8172FC3}">
      <dgm:prSet/>
      <dgm:spPr/>
      <dgm:t>
        <a:bodyPr/>
        <a:lstStyle/>
        <a:p>
          <a:endParaRPr lang="en-US"/>
        </a:p>
      </dgm:t>
    </dgm:pt>
    <dgm:pt modelId="{8946AC13-E807-4CE3-8097-AC25FC9DAA95}">
      <dgm:prSet/>
      <dgm:spPr>
        <a:solidFill>
          <a:srgbClr val="0070C0"/>
        </a:solidFill>
      </dgm:spPr>
      <dgm:t>
        <a:bodyPr/>
        <a:lstStyle/>
        <a:p>
          <a:endParaRPr lang="en-US" dirty="0"/>
        </a:p>
      </dgm:t>
    </dgm:pt>
    <dgm:pt modelId="{2C8EB7CD-BF5D-440C-9406-8ADF208F42DA}" type="parTrans" cxnId="{08066333-B101-47AE-8386-931636BAB4A2}">
      <dgm:prSet/>
      <dgm:spPr/>
      <dgm:t>
        <a:bodyPr/>
        <a:lstStyle/>
        <a:p>
          <a:endParaRPr lang="en-US"/>
        </a:p>
      </dgm:t>
    </dgm:pt>
    <dgm:pt modelId="{62B7D2B6-114A-43D8-9634-0D6812AEC0C8}" type="sibTrans" cxnId="{08066333-B101-47AE-8386-931636BAB4A2}">
      <dgm:prSet/>
      <dgm:spPr/>
      <dgm:t>
        <a:bodyPr/>
        <a:lstStyle/>
        <a:p>
          <a:endParaRPr lang="en-US"/>
        </a:p>
      </dgm:t>
    </dgm:pt>
    <dgm:pt modelId="{56167B6D-66AC-4D8B-B9D4-6296464F3A45}">
      <dgm:prSet/>
      <dgm:spPr>
        <a:solidFill>
          <a:srgbClr val="0070C0"/>
        </a:solidFill>
      </dgm:spPr>
      <dgm:t>
        <a:bodyPr/>
        <a:lstStyle/>
        <a:p>
          <a:r>
            <a:rPr lang="en-US" b="1" dirty="0"/>
            <a:t>The instructions </a:t>
          </a:r>
          <a:r>
            <a:rPr lang="en-US" b="1" u="sng" dirty="0"/>
            <a:t>ensure</a:t>
          </a:r>
          <a:r>
            <a:rPr lang="en-US" b="1" dirty="0"/>
            <a:t> that budgets and information submitted for approval to the Executive County Superintendent and Business Administrator are complete and correct.</a:t>
          </a:r>
          <a:endParaRPr lang="en-US" dirty="0"/>
        </a:p>
      </dgm:t>
    </dgm:pt>
    <dgm:pt modelId="{71E72612-6C67-493A-941F-387906B91F9D}" type="parTrans" cxnId="{8AC9661F-DC40-4AF7-8652-6442886C5DAC}">
      <dgm:prSet/>
      <dgm:spPr/>
      <dgm:t>
        <a:bodyPr/>
        <a:lstStyle/>
        <a:p>
          <a:endParaRPr lang="en-US"/>
        </a:p>
      </dgm:t>
    </dgm:pt>
    <dgm:pt modelId="{959B2F5E-9191-49E6-8418-714453873B96}" type="sibTrans" cxnId="{8AC9661F-DC40-4AF7-8652-6442886C5DAC}">
      <dgm:prSet/>
      <dgm:spPr/>
      <dgm:t>
        <a:bodyPr/>
        <a:lstStyle/>
        <a:p>
          <a:endParaRPr lang="en-US"/>
        </a:p>
      </dgm:t>
    </dgm:pt>
    <dgm:pt modelId="{E5E6E28C-02BF-FB4B-8829-E307D6EDF216}" type="pres">
      <dgm:prSet presAssocID="{C0FD37C3-8CA5-4FAC-A23D-FA4899BE4CAE}" presName="linear" presStyleCnt="0">
        <dgm:presLayoutVars>
          <dgm:animLvl val="lvl"/>
          <dgm:resizeHandles val="exact"/>
        </dgm:presLayoutVars>
      </dgm:prSet>
      <dgm:spPr/>
    </dgm:pt>
    <dgm:pt modelId="{EAD45499-AFBF-254E-BBC7-7A49F4DAD2E4}" type="pres">
      <dgm:prSet presAssocID="{88D52B5D-22FE-4A74-B69A-F6C83249A35C}" presName="parentText" presStyleLbl="node1" presStyleIdx="0" presStyleCnt="4">
        <dgm:presLayoutVars>
          <dgm:chMax val="0"/>
          <dgm:bulletEnabled val="1"/>
        </dgm:presLayoutVars>
      </dgm:prSet>
      <dgm:spPr/>
    </dgm:pt>
    <dgm:pt modelId="{17B2680A-FF56-B245-B728-065E89C6E16F}" type="pres">
      <dgm:prSet presAssocID="{3FADDDF6-DDC7-49E7-A483-ED9A5B78C330}" presName="spacer" presStyleCnt="0"/>
      <dgm:spPr/>
    </dgm:pt>
    <dgm:pt modelId="{9EBAA99A-ECD5-DC40-B409-D399A03D2949}" type="pres">
      <dgm:prSet presAssocID="{B1329EC6-4717-4822-BEAA-A67248CC9E55}" presName="parentText" presStyleLbl="node1" presStyleIdx="1" presStyleCnt="4" custLinFactY="16855" custLinFactNeighborY="100000">
        <dgm:presLayoutVars>
          <dgm:chMax val="0"/>
          <dgm:bulletEnabled val="1"/>
        </dgm:presLayoutVars>
      </dgm:prSet>
      <dgm:spPr/>
    </dgm:pt>
    <dgm:pt modelId="{9749337A-4B8A-B542-8CEE-1CA9823A5C30}" type="pres">
      <dgm:prSet presAssocID="{27DFC8A2-3A0A-4F1A-912A-0EE726EAF946}" presName="spacer" presStyleCnt="0"/>
      <dgm:spPr/>
    </dgm:pt>
    <dgm:pt modelId="{D229E56C-2D1B-5043-B365-C8688D803449}" type="pres">
      <dgm:prSet presAssocID="{8946AC13-E807-4CE3-8097-AC25FC9DAA95}" presName="parentText" presStyleLbl="node1" presStyleIdx="2" presStyleCnt="4" custLinFactY="51990" custLinFactNeighborY="100000">
        <dgm:presLayoutVars>
          <dgm:chMax val="0"/>
          <dgm:bulletEnabled val="1"/>
        </dgm:presLayoutVars>
      </dgm:prSet>
      <dgm:spPr/>
    </dgm:pt>
    <dgm:pt modelId="{0BEFB25B-10E6-AC41-BC1E-459051C6E5B7}" type="pres">
      <dgm:prSet presAssocID="{62B7D2B6-114A-43D8-9634-0D6812AEC0C8}" presName="spacer" presStyleCnt="0"/>
      <dgm:spPr/>
    </dgm:pt>
    <dgm:pt modelId="{BA4CCBDB-168A-FD4D-BD69-FA5F30A70A4A}" type="pres">
      <dgm:prSet presAssocID="{56167B6D-66AC-4D8B-B9D4-6296464F3A45}" presName="parentText" presStyleLbl="node1" presStyleIdx="3" presStyleCnt="4" custLinFactY="-42773" custLinFactNeighborX="1131" custLinFactNeighborY="-100000">
        <dgm:presLayoutVars>
          <dgm:chMax val="0"/>
          <dgm:bulletEnabled val="1"/>
        </dgm:presLayoutVars>
      </dgm:prSet>
      <dgm:spPr/>
    </dgm:pt>
  </dgm:ptLst>
  <dgm:cxnLst>
    <dgm:cxn modelId="{F244391E-CE76-45B3-BF26-3D40B8172FC3}" srcId="{C0FD37C3-8CA5-4FAC-A23D-FA4899BE4CAE}" destId="{B1329EC6-4717-4822-BEAA-A67248CC9E55}" srcOrd="1" destOrd="0" parTransId="{9D679E79-93B4-404D-8B14-FC037F4CD8F5}" sibTransId="{27DFC8A2-3A0A-4F1A-912A-0EE726EAF946}"/>
    <dgm:cxn modelId="{8AC9661F-DC40-4AF7-8652-6442886C5DAC}" srcId="{C0FD37C3-8CA5-4FAC-A23D-FA4899BE4CAE}" destId="{56167B6D-66AC-4D8B-B9D4-6296464F3A45}" srcOrd="3" destOrd="0" parTransId="{71E72612-6C67-493A-941F-387906B91F9D}" sibTransId="{959B2F5E-9191-49E6-8418-714453873B96}"/>
    <dgm:cxn modelId="{84817924-264A-40DB-9823-3E2ADD667340}" srcId="{C0FD37C3-8CA5-4FAC-A23D-FA4899BE4CAE}" destId="{88D52B5D-22FE-4A74-B69A-F6C83249A35C}" srcOrd="0" destOrd="0" parTransId="{1411EAB5-F3BD-46F5-98E1-ED8DE8287B6E}" sibTransId="{3FADDDF6-DDC7-49E7-A483-ED9A5B78C330}"/>
    <dgm:cxn modelId="{08066333-B101-47AE-8386-931636BAB4A2}" srcId="{C0FD37C3-8CA5-4FAC-A23D-FA4899BE4CAE}" destId="{8946AC13-E807-4CE3-8097-AC25FC9DAA95}" srcOrd="2" destOrd="0" parTransId="{2C8EB7CD-BF5D-440C-9406-8ADF208F42DA}" sibTransId="{62B7D2B6-114A-43D8-9634-0D6812AEC0C8}"/>
    <dgm:cxn modelId="{E11DDD3F-723E-2544-9855-1DCC5527A7B5}" type="presOf" srcId="{88D52B5D-22FE-4A74-B69A-F6C83249A35C}" destId="{EAD45499-AFBF-254E-BBC7-7A49F4DAD2E4}" srcOrd="0" destOrd="0" presId="urn:microsoft.com/office/officeart/2005/8/layout/vList2"/>
    <dgm:cxn modelId="{A99B5144-4BD9-0B45-8EAA-19F30D454D1D}" type="presOf" srcId="{56167B6D-66AC-4D8B-B9D4-6296464F3A45}" destId="{BA4CCBDB-168A-FD4D-BD69-FA5F30A70A4A}" srcOrd="0" destOrd="0" presId="urn:microsoft.com/office/officeart/2005/8/layout/vList2"/>
    <dgm:cxn modelId="{2BD3D149-E1A4-354D-86E7-956465B7BE85}" type="presOf" srcId="{C0FD37C3-8CA5-4FAC-A23D-FA4899BE4CAE}" destId="{E5E6E28C-02BF-FB4B-8829-E307D6EDF216}" srcOrd="0" destOrd="0" presId="urn:microsoft.com/office/officeart/2005/8/layout/vList2"/>
    <dgm:cxn modelId="{F4D909AF-A351-734C-B59D-922849858FB4}" type="presOf" srcId="{B1329EC6-4717-4822-BEAA-A67248CC9E55}" destId="{9EBAA99A-ECD5-DC40-B409-D399A03D2949}" srcOrd="0" destOrd="0" presId="urn:microsoft.com/office/officeart/2005/8/layout/vList2"/>
    <dgm:cxn modelId="{40EA60E3-575E-DE48-AC52-B1B849B10216}" type="presOf" srcId="{8946AC13-E807-4CE3-8097-AC25FC9DAA95}" destId="{D229E56C-2D1B-5043-B365-C8688D803449}" srcOrd="0" destOrd="0" presId="urn:microsoft.com/office/officeart/2005/8/layout/vList2"/>
    <dgm:cxn modelId="{BB116105-D829-8A4F-8AEB-A6B7669FFDD7}" type="presParOf" srcId="{E5E6E28C-02BF-FB4B-8829-E307D6EDF216}" destId="{EAD45499-AFBF-254E-BBC7-7A49F4DAD2E4}" srcOrd="0" destOrd="0" presId="urn:microsoft.com/office/officeart/2005/8/layout/vList2"/>
    <dgm:cxn modelId="{B2FE63EC-9B57-F247-BE5F-EADDFC8A88F8}" type="presParOf" srcId="{E5E6E28C-02BF-FB4B-8829-E307D6EDF216}" destId="{17B2680A-FF56-B245-B728-065E89C6E16F}" srcOrd="1" destOrd="0" presId="urn:microsoft.com/office/officeart/2005/8/layout/vList2"/>
    <dgm:cxn modelId="{B8082340-DBEF-F44A-ACBD-0B8CBA8D297D}" type="presParOf" srcId="{E5E6E28C-02BF-FB4B-8829-E307D6EDF216}" destId="{9EBAA99A-ECD5-DC40-B409-D399A03D2949}" srcOrd="2" destOrd="0" presId="urn:microsoft.com/office/officeart/2005/8/layout/vList2"/>
    <dgm:cxn modelId="{46CA474C-2646-1545-9F48-6CC0D03F40FE}" type="presParOf" srcId="{E5E6E28C-02BF-FB4B-8829-E307D6EDF216}" destId="{9749337A-4B8A-B542-8CEE-1CA9823A5C30}" srcOrd="3" destOrd="0" presId="urn:microsoft.com/office/officeart/2005/8/layout/vList2"/>
    <dgm:cxn modelId="{DF2F3708-D455-5846-ACEB-1398B591AB5B}" type="presParOf" srcId="{E5E6E28C-02BF-FB4B-8829-E307D6EDF216}" destId="{D229E56C-2D1B-5043-B365-C8688D803449}" srcOrd="4" destOrd="0" presId="urn:microsoft.com/office/officeart/2005/8/layout/vList2"/>
    <dgm:cxn modelId="{2DC5E617-F7A0-8540-A39E-F82CDAE76C2B}" type="presParOf" srcId="{E5E6E28C-02BF-FB4B-8829-E307D6EDF216}" destId="{0BEFB25B-10E6-AC41-BC1E-459051C6E5B7}" srcOrd="5" destOrd="0" presId="urn:microsoft.com/office/officeart/2005/8/layout/vList2"/>
    <dgm:cxn modelId="{BBEAA561-5327-CE4A-AF8A-086562A7CB26}" type="presParOf" srcId="{E5E6E28C-02BF-FB4B-8829-E307D6EDF216}" destId="{BA4CCBDB-168A-FD4D-BD69-FA5F30A70A4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9C918-FB70-4403-A5BF-C912953602E8}">
      <dsp:nvSpPr>
        <dsp:cNvPr id="0" name=""/>
        <dsp:cNvSpPr/>
      </dsp:nvSpPr>
      <dsp:spPr>
        <a:xfrm>
          <a:off x="846478" y="1311732"/>
          <a:ext cx="906609" cy="9066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07C385-2086-41F4-9D33-9F5DDAAE5EF3}">
      <dsp:nvSpPr>
        <dsp:cNvPr id="0" name=""/>
        <dsp:cNvSpPr/>
      </dsp:nvSpPr>
      <dsp:spPr>
        <a:xfrm>
          <a:off x="4626" y="2323900"/>
          <a:ext cx="2590312" cy="388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defRPr b="1"/>
          </a:pPr>
          <a:r>
            <a:rPr lang="en-US" sz="2600" kern="1200"/>
            <a:t>Nurture</a:t>
          </a:r>
        </a:p>
      </dsp:txBody>
      <dsp:txXfrm>
        <a:off x="4626" y="2323900"/>
        <a:ext cx="2590312" cy="388546"/>
      </dsp:txXfrm>
    </dsp:sp>
    <dsp:sp modelId="{1D064BE2-BD0D-4AE2-BC77-DFD72AEB07A6}">
      <dsp:nvSpPr>
        <dsp:cNvPr id="0" name=""/>
        <dsp:cNvSpPr/>
      </dsp:nvSpPr>
      <dsp:spPr>
        <a:xfrm>
          <a:off x="4626" y="2761543"/>
          <a:ext cx="2590312" cy="1005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Nurture students’ social/emotional development and overall well-being</a:t>
          </a:r>
        </a:p>
      </dsp:txBody>
      <dsp:txXfrm>
        <a:off x="4626" y="2761543"/>
        <a:ext cx="2590312" cy="1005036"/>
      </dsp:txXfrm>
    </dsp:sp>
    <dsp:sp modelId="{86328459-4F0F-4D29-A4F7-07D09A118C0A}">
      <dsp:nvSpPr>
        <dsp:cNvPr id="0" name=""/>
        <dsp:cNvSpPr/>
      </dsp:nvSpPr>
      <dsp:spPr>
        <a:xfrm>
          <a:off x="3890095" y="1311732"/>
          <a:ext cx="906609" cy="9066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2B6105-1952-428C-BF3D-9345217A9AA6}">
      <dsp:nvSpPr>
        <dsp:cNvPr id="0" name=""/>
        <dsp:cNvSpPr/>
      </dsp:nvSpPr>
      <dsp:spPr>
        <a:xfrm>
          <a:off x="3048243" y="2323900"/>
          <a:ext cx="2590312" cy="388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defRPr b="1"/>
          </a:pPr>
          <a:r>
            <a:rPr lang="en-US" sz="2600" kern="1200"/>
            <a:t>Strengthen</a:t>
          </a:r>
        </a:p>
      </dsp:txBody>
      <dsp:txXfrm>
        <a:off x="3048243" y="2323900"/>
        <a:ext cx="2590312" cy="388546"/>
      </dsp:txXfrm>
    </dsp:sp>
    <dsp:sp modelId="{AFAF402D-8CAA-46C6-A7B3-DF30027DDD57}">
      <dsp:nvSpPr>
        <dsp:cNvPr id="0" name=""/>
        <dsp:cNvSpPr/>
      </dsp:nvSpPr>
      <dsp:spPr>
        <a:xfrm>
          <a:off x="3048243" y="2761543"/>
          <a:ext cx="2590312" cy="1005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Strengthen educational access and opportunities for all students in our diverse community</a:t>
          </a:r>
        </a:p>
      </dsp:txBody>
      <dsp:txXfrm>
        <a:off x="3048243" y="2761543"/>
        <a:ext cx="2590312" cy="1005036"/>
      </dsp:txXfrm>
    </dsp:sp>
    <dsp:sp modelId="{5EF046F9-6A30-4BA1-8565-1700D00587E8}">
      <dsp:nvSpPr>
        <dsp:cNvPr id="0" name=""/>
        <dsp:cNvSpPr/>
      </dsp:nvSpPr>
      <dsp:spPr>
        <a:xfrm>
          <a:off x="6933712" y="1311732"/>
          <a:ext cx="906609" cy="9066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4F994E-E6AE-487F-97F4-2D9117895D05}">
      <dsp:nvSpPr>
        <dsp:cNvPr id="0" name=""/>
        <dsp:cNvSpPr/>
      </dsp:nvSpPr>
      <dsp:spPr>
        <a:xfrm>
          <a:off x="6091860" y="2323900"/>
          <a:ext cx="2590312" cy="388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defRPr b="1"/>
          </a:pPr>
          <a:r>
            <a:rPr lang="en-US" sz="2600" kern="1200"/>
            <a:t>Empower</a:t>
          </a:r>
        </a:p>
      </dsp:txBody>
      <dsp:txXfrm>
        <a:off x="6091860" y="2323900"/>
        <a:ext cx="2590312" cy="388546"/>
      </dsp:txXfrm>
    </dsp:sp>
    <dsp:sp modelId="{D5F1A652-0C09-4368-9B58-00EA9122F668}">
      <dsp:nvSpPr>
        <dsp:cNvPr id="0" name=""/>
        <dsp:cNvSpPr/>
      </dsp:nvSpPr>
      <dsp:spPr>
        <a:xfrm>
          <a:off x="6091860" y="2761543"/>
          <a:ext cx="2590312" cy="1005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Empower students to become lifelong contributors of our community</a:t>
          </a:r>
        </a:p>
      </dsp:txBody>
      <dsp:txXfrm>
        <a:off x="6091860" y="2761543"/>
        <a:ext cx="2590312" cy="10050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45499-AFBF-254E-BBC7-7A49F4DAD2E4}">
      <dsp:nvSpPr>
        <dsp:cNvPr id="0" name=""/>
        <dsp:cNvSpPr/>
      </dsp:nvSpPr>
      <dsp:spPr>
        <a:xfrm>
          <a:off x="0" y="94922"/>
          <a:ext cx="8420100" cy="126477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The 2021-2022 Budget and tax levy proposed is in accordance with the rules and regulations as promulgated by the New Jersey Department of Education.</a:t>
          </a:r>
          <a:endParaRPr lang="en-US" sz="2300" kern="1200" dirty="0"/>
        </a:p>
      </dsp:txBody>
      <dsp:txXfrm>
        <a:off x="61741" y="156663"/>
        <a:ext cx="8296618" cy="1141288"/>
      </dsp:txXfrm>
    </dsp:sp>
    <dsp:sp modelId="{9EBAA99A-ECD5-DC40-B409-D399A03D2949}">
      <dsp:nvSpPr>
        <dsp:cNvPr id="0" name=""/>
        <dsp:cNvSpPr/>
      </dsp:nvSpPr>
      <dsp:spPr>
        <a:xfrm>
          <a:off x="0" y="1705349"/>
          <a:ext cx="8420100" cy="126477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EPS prepares its budget following instructions incorporated into the Budget Guidelines and Electronic Data Collection Manual published by the NJDOE Office of School Finance.</a:t>
          </a:r>
          <a:endParaRPr lang="en-US" sz="2300" kern="1200" dirty="0"/>
        </a:p>
      </dsp:txBody>
      <dsp:txXfrm>
        <a:off x="61741" y="1767090"/>
        <a:ext cx="8296618" cy="1141288"/>
      </dsp:txXfrm>
    </dsp:sp>
    <dsp:sp modelId="{D229E56C-2D1B-5043-B365-C8688D803449}">
      <dsp:nvSpPr>
        <dsp:cNvPr id="0" name=""/>
        <dsp:cNvSpPr/>
      </dsp:nvSpPr>
      <dsp:spPr>
        <a:xfrm>
          <a:off x="0" y="3480736"/>
          <a:ext cx="8420100" cy="126477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endParaRPr lang="en-US" sz="2300" kern="1200" dirty="0"/>
        </a:p>
      </dsp:txBody>
      <dsp:txXfrm>
        <a:off x="61741" y="3542477"/>
        <a:ext cx="8296618" cy="1141288"/>
      </dsp:txXfrm>
    </dsp:sp>
    <dsp:sp modelId="{BA4CCBDB-168A-FD4D-BD69-FA5F30A70A4A}">
      <dsp:nvSpPr>
        <dsp:cNvPr id="0" name=""/>
        <dsp:cNvSpPr/>
      </dsp:nvSpPr>
      <dsp:spPr>
        <a:xfrm>
          <a:off x="0" y="3480732"/>
          <a:ext cx="8420100" cy="126477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The instructions </a:t>
          </a:r>
          <a:r>
            <a:rPr lang="en-US" sz="2300" b="1" u="sng" kern="1200" dirty="0"/>
            <a:t>ensure</a:t>
          </a:r>
          <a:r>
            <a:rPr lang="en-US" sz="2300" b="1" kern="1200" dirty="0"/>
            <a:t> that budgets and information submitted for approval to the Executive County Superintendent and Business Administrator are complete and correct.</a:t>
          </a:r>
          <a:endParaRPr lang="en-US" sz="2300" kern="1200" dirty="0"/>
        </a:p>
      </dsp:txBody>
      <dsp:txXfrm>
        <a:off x="61741" y="3542473"/>
        <a:ext cx="8296618" cy="1141288"/>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2.xml.rels><?xml version="1.0" encoding="UTF-8" standalone="yes"?>
<Relationships xmlns="http://schemas.openxmlformats.org/package/2006/relationships"><Relationship Id="rId1" Type="http://schemas.openxmlformats.org/officeDocument/2006/relationships/image" Target="../media/image35.gif"/></Relationships>
</file>

<file path=ppt/drawings/drawing1.xml><?xml version="1.0" encoding="utf-8"?>
<c:userShapes xmlns:c="http://schemas.openxmlformats.org/drawingml/2006/chart">
  <cdr:relSizeAnchor xmlns:cdr="http://schemas.openxmlformats.org/drawingml/2006/chartDrawing">
    <cdr:from>
      <cdr:x>0.059</cdr:x>
      <cdr:y>0.12</cdr:y>
    </cdr:from>
    <cdr:to>
      <cdr:x>0.22875</cdr:x>
      <cdr:y>0.244</cdr:y>
    </cdr:to>
    <cdr:sp macro="" textlink="">
      <cdr:nvSpPr>
        <cdr:cNvPr id="1025" name="Text 1"/>
        <cdr:cNvSpPr txBox="1">
          <a:spLocks xmlns:a="http://schemas.openxmlformats.org/drawingml/2006/main" noChangeArrowheads="1"/>
        </cdr:cNvSpPr>
      </cdr:nvSpPr>
      <cdr:spPr bwMode="auto">
        <a:xfrm xmlns:a="http://schemas.openxmlformats.org/drawingml/2006/main">
          <a:off x="506339" y="700659"/>
          <a:ext cx="1456799" cy="724014"/>
        </a:xfrm>
        <a:prstGeom xmlns:a="http://schemas.openxmlformats.org/drawingml/2006/main" prst="rect">
          <a:avLst/>
        </a:prstGeom>
        <a:noFill xmlns:a="http://schemas.openxmlformats.org/drawingml/2006/main"/>
        <a:ln xmlns:a="http://schemas.openxmlformats.org/drawingml/2006/main" w="9525">
          <a:solidFill>
            <a:srgbClr val="000000"/>
          </a:solidFill>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Lst>
      </cdr:spPr>
      <cdr:txBody>
        <a:bodyPr xmlns:a="http://schemas.openxmlformats.org/drawingml/2006/main" vertOverflow="clip" wrap="square" lIns="36576" tIns="27432" rIns="36576" bIns="0" anchor="t" upright="1"/>
        <a:lstStyle xmlns:a="http://schemas.openxmlformats.org/drawingml/2006/main"/>
        <a:p xmlns:a="http://schemas.openxmlformats.org/drawingml/2006/main">
          <a:pPr algn="ctr" rtl="0">
            <a:defRPr sz="1000"/>
          </a:pPr>
          <a:r>
            <a:rPr lang="en-US" sz="1400" b="1" i="0" u="none" strike="noStrike" baseline="0">
              <a:solidFill>
                <a:srgbClr val="000000"/>
              </a:solidFill>
              <a:latin typeface="Arial"/>
              <a:cs typeface="Arial"/>
            </a:rPr>
            <a:t>TOTAL BUDGET</a:t>
          </a:r>
        </a:p>
        <a:p xmlns:a="http://schemas.openxmlformats.org/drawingml/2006/main">
          <a:pPr algn="ctr" rtl="0">
            <a:defRPr sz="1000"/>
          </a:pPr>
          <a:r>
            <a:rPr lang="en-US" sz="1400" b="1" i="0" u="none" strike="noStrike" baseline="0">
              <a:solidFill>
                <a:srgbClr val="000000"/>
              </a:solidFill>
              <a:latin typeface="Arial"/>
              <a:cs typeface="Arial"/>
            </a:rPr>
            <a:t>$596,675,973</a:t>
          </a:r>
        </a:p>
        <a:p xmlns:a="http://schemas.openxmlformats.org/drawingml/2006/main">
          <a:pPr algn="ctr" rtl="0">
            <a:defRPr sz="1000"/>
          </a:pPr>
          <a:endParaRPr lang="en-US" sz="1400" b="1" i="0" u="none" strike="noStrike" baseline="0">
            <a:solidFill>
              <a:srgbClr val="000000"/>
            </a:solidFill>
            <a:latin typeface="Arial"/>
            <a:cs typeface="Arial"/>
          </a:endParaRPr>
        </a:p>
      </cdr:txBody>
    </cdr:sp>
  </cdr:relSizeAnchor>
  <cdr:relSizeAnchor xmlns:cdr="http://schemas.openxmlformats.org/drawingml/2006/chartDrawing">
    <cdr:from>
      <cdr:x>0.6173</cdr:x>
      <cdr:y>0.69127</cdr:y>
    </cdr:from>
    <cdr:to>
      <cdr:x>0.7418</cdr:x>
      <cdr:y>0.75202</cdr:y>
    </cdr:to>
    <cdr:sp macro="" textlink="">
      <cdr:nvSpPr>
        <cdr:cNvPr id="1039" name="Line 15"/>
        <cdr:cNvSpPr>
          <a:spLocks xmlns:a="http://schemas.openxmlformats.org/drawingml/2006/main" noChangeShapeType="1"/>
        </cdr:cNvSpPr>
      </cdr:nvSpPr>
      <cdr:spPr bwMode="auto">
        <a:xfrm xmlns:a="http://schemas.openxmlformats.org/drawingml/2006/main" flipH="1" flipV="1">
          <a:off x="5293402" y="4031397"/>
          <a:ext cx="1067592" cy="354284"/>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0.68741</cdr:x>
      <cdr:y>0.6427</cdr:y>
    </cdr:from>
    <cdr:to>
      <cdr:x>0.79407</cdr:x>
      <cdr:y>0.64706</cdr:y>
    </cdr:to>
    <cdr:sp macro="" textlink="">
      <cdr:nvSpPr>
        <cdr:cNvPr id="1040" name="Line 16"/>
        <cdr:cNvSpPr>
          <a:spLocks xmlns:a="http://schemas.openxmlformats.org/drawingml/2006/main" noChangeShapeType="1"/>
        </cdr:cNvSpPr>
      </cdr:nvSpPr>
      <cdr:spPr bwMode="auto">
        <a:xfrm xmlns:a="http://schemas.openxmlformats.org/drawingml/2006/main" flipH="1" flipV="1">
          <a:off x="5892798" y="3746500"/>
          <a:ext cx="914401" cy="2540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0.49215</cdr:x>
      <cdr:y>0.80053</cdr:y>
    </cdr:from>
    <cdr:to>
      <cdr:x>0.49364</cdr:x>
      <cdr:y>0.88767</cdr:y>
    </cdr:to>
    <cdr:sp macro="" textlink="">
      <cdr:nvSpPr>
        <cdr:cNvPr id="1042" name="Line 18"/>
        <cdr:cNvSpPr>
          <a:spLocks xmlns:a="http://schemas.openxmlformats.org/drawingml/2006/main" noChangeShapeType="1"/>
        </cdr:cNvSpPr>
      </cdr:nvSpPr>
      <cdr:spPr bwMode="auto">
        <a:xfrm xmlns:a="http://schemas.openxmlformats.org/drawingml/2006/main" flipH="1" flipV="1">
          <a:off x="4220168" y="4668562"/>
          <a:ext cx="12777" cy="508187"/>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0.51111</cdr:x>
      <cdr:y>0.72331</cdr:y>
    </cdr:from>
    <cdr:to>
      <cdr:x>0.6015</cdr:x>
      <cdr:y>0.829</cdr:y>
    </cdr:to>
    <cdr:sp macro="" textlink="">
      <cdr:nvSpPr>
        <cdr:cNvPr id="1044" name="Line 20"/>
        <cdr:cNvSpPr>
          <a:spLocks xmlns:a="http://schemas.openxmlformats.org/drawingml/2006/main" noChangeShapeType="1"/>
        </cdr:cNvSpPr>
      </cdr:nvSpPr>
      <cdr:spPr bwMode="auto">
        <a:xfrm xmlns:a="http://schemas.openxmlformats.org/drawingml/2006/main" flipH="1" flipV="1">
          <a:off x="4381499" y="4216400"/>
          <a:ext cx="774859" cy="61609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0.31472</cdr:x>
      <cdr:y>0.72022</cdr:y>
    </cdr:from>
    <cdr:to>
      <cdr:x>0.39873</cdr:x>
      <cdr:y>0.76847</cdr:y>
    </cdr:to>
    <cdr:sp macro="" textlink="">
      <cdr:nvSpPr>
        <cdr:cNvPr id="1049" name="Line 25"/>
        <cdr:cNvSpPr>
          <a:spLocks xmlns:a="http://schemas.openxmlformats.org/drawingml/2006/main" noChangeShapeType="1"/>
        </cdr:cNvSpPr>
      </cdr:nvSpPr>
      <cdr:spPr bwMode="auto">
        <a:xfrm xmlns:a="http://schemas.openxmlformats.org/drawingml/2006/main" flipV="1">
          <a:off x="2698779" y="4200215"/>
          <a:ext cx="720304" cy="281386"/>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0.5055</cdr:x>
      <cdr:y>0.53475</cdr:y>
    </cdr:from>
    <cdr:to>
      <cdr:x>0.602</cdr:x>
      <cdr:y>0.62125</cdr:y>
    </cdr:to>
    <cdr:sp macro="" textlink="">
      <cdr:nvSpPr>
        <cdr:cNvPr id="1050" name="Text Box 26"/>
        <cdr:cNvSpPr txBox="1">
          <a:spLocks xmlns:a="http://schemas.openxmlformats.org/drawingml/2006/main" noChangeArrowheads="1"/>
        </cdr:cNvSpPr>
      </cdr:nvSpPr>
      <cdr:spPr bwMode="auto">
        <a:xfrm xmlns:a="http://schemas.openxmlformats.org/drawingml/2006/main">
          <a:off x="4338214" y="3122312"/>
          <a:ext cx="828165" cy="50505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r>
            <a:rPr lang="en-US" sz="1400" b="1" i="0" u="none" strike="noStrike" baseline="0">
              <a:solidFill>
                <a:srgbClr val="000000"/>
              </a:solidFill>
              <a:latin typeface="Arial"/>
              <a:cs typeface="Arial"/>
            </a:rPr>
            <a:t>10.0%</a:t>
          </a:r>
        </a:p>
      </cdr:txBody>
    </cdr:sp>
  </cdr:relSizeAnchor>
  <cdr:relSizeAnchor xmlns:cdr="http://schemas.openxmlformats.org/drawingml/2006/chartDrawing">
    <cdr:from>
      <cdr:x>0.43725</cdr:x>
      <cdr:y>0.32578</cdr:y>
    </cdr:from>
    <cdr:to>
      <cdr:x>0.56161</cdr:x>
      <cdr:y>0.40425</cdr:y>
    </cdr:to>
    <cdr:sp macro="" textlink="">
      <cdr:nvSpPr>
        <cdr:cNvPr id="1051" name="Text Box 27"/>
        <cdr:cNvSpPr txBox="1">
          <a:spLocks xmlns:a="http://schemas.openxmlformats.org/drawingml/2006/main" noChangeArrowheads="1"/>
        </cdr:cNvSpPr>
      </cdr:nvSpPr>
      <cdr:spPr bwMode="auto">
        <a:xfrm xmlns:a="http://schemas.openxmlformats.org/drawingml/2006/main">
          <a:off x="3749436" y="1899920"/>
          <a:ext cx="1066404" cy="45760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36576" tIns="27432" rIns="36576" bIns="0" anchor="t" upright="1"/>
        <a:lstStyle xmlns:a="http://schemas.openxmlformats.org/drawingml/2006/main"/>
        <a:p xmlns:a="http://schemas.openxmlformats.org/drawingml/2006/main">
          <a:pPr algn="ctr" rtl="0">
            <a:defRPr sz="1000"/>
          </a:pPr>
          <a:r>
            <a:rPr lang="en-US" sz="1400" b="1" i="0" u="none" strike="noStrike" baseline="0" dirty="0">
              <a:solidFill>
                <a:srgbClr val="FFFFFF"/>
              </a:solidFill>
              <a:latin typeface="Arial"/>
              <a:cs typeface="Arial"/>
            </a:rPr>
            <a:t>84.4%</a:t>
          </a:r>
        </a:p>
        <a:p xmlns:a="http://schemas.openxmlformats.org/drawingml/2006/main">
          <a:pPr algn="ctr" rtl="0">
            <a:defRPr sz="1000"/>
          </a:pPr>
          <a:endParaRPr lang="en-US" sz="1400" b="1" i="0" u="none" strike="noStrike" baseline="0" dirty="0">
            <a:solidFill>
              <a:srgbClr val="FFFFFF"/>
            </a:solidFill>
            <a:latin typeface="Arial"/>
            <a:cs typeface="Arial"/>
          </a:endParaRPr>
        </a:p>
      </cdr:txBody>
    </cdr:sp>
  </cdr:relSizeAnchor>
  <cdr:relSizeAnchor xmlns:cdr="http://schemas.openxmlformats.org/drawingml/2006/chartDrawing">
    <cdr:from>
      <cdr:x>0</cdr:x>
      <cdr:y>0</cdr:y>
    </cdr:from>
    <cdr:to>
      <cdr:x>0.1035</cdr:x>
      <cdr:y>0.105</cdr:y>
    </cdr:to>
    <cdr:sp macro="" textlink="">
      <cdr:nvSpPr>
        <cdr:cNvPr id="1052" name="Text Box 28"/>
        <cdr:cNvSpPr txBox="1">
          <a:spLocks xmlns:a="http://schemas.openxmlformats.org/drawingml/2006/main" noChangeArrowheads="1"/>
        </cdr:cNvSpPr>
      </cdr:nvSpPr>
      <cdr:spPr bwMode="auto">
        <a:xfrm xmlns:a="http://schemas.openxmlformats.org/drawingml/2006/main">
          <a:off x="0" y="0"/>
          <a:ext cx="888240" cy="61307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0.696</cdr:x>
      <cdr:y>0.58551</cdr:y>
    </cdr:from>
    <cdr:to>
      <cdr:x>0.76118</cdr:x>
      <cdr:y>0.63976</cdr:y>
    </cdr:to>
    <cdr:sp macro="" textlink="">
      <cdr:nvSpPr>
        <cdr:cNvPr id="1053" name="Text Box 29"/>
        <cdr:cNvSpPr txBox="1">
          <a:spLocks xmlns:a="http://schemas.openxmlformats.org/drawingml/2006/main" noChangeArrowheads="1"/>
        </cdr:cNvSpPr>
      </cdr:nvSpPr>
      <cdr:spPr bwMode="auto">
        <a:xfrm xmlns:a="http://schemas.openxmlformats.org/drawingml/2006/main">
          <a:off x="5968219" y="3414588"/>
          <a:ext cx="558921" cy="31637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US" sz="1400" b="1" i="0" u="none" strike="noStrike" baseline="0">
              <a:solidFill>
                <a:srgbClr val="000000"/>
              </a:solidFill>
              <a:latin typeface="Arial"/>
              <a:cs typeface="Arial"/>
            </a:rPr>
            <a:t>2.1%</a:t>
          </a:r>
          <a:endParaRPr lang="en-US" sz="1400" b="0" i="0" u="none" strike="noStrike" baseline="0">
            <a:solidFill>
              <a:srgbClr val="000000"/>
            </a:solidFill>
            <a:latin typeface="Arial"/>
            <a:cs typeface="Arial"/>
          </a:endParaRPr>
        </a:p>
        <a:p xmlns:a="http://schemas.openxmlformats.org/drawingml/2006/main">
          <a:pPr algn="l" rtl="0">
            <a:defRPr sz="1000"/>
          </a:pPr>
          <a:r>
            <a:rPr lang="en-US" sz="1400" b="1" i="0" u="none" strike="noStrike" baseline="0">
              <a:solidFill>
                <a:srgbClr val="FFFFFF"/>
              </a:solidFill>
              <a:latin typeface="Arial"/>
              <a:cs typeface="Arial"/>
            </a:rPr>
            <a:t>  0000.4%0.40  0.4</a:t>
          </a:r>
        </a:p>
        <a:p xmlns:a="http://schemas.openxmlformats.org/drawingml/2006/main">
          <a:pPr algn="l" rtl="0">
            <a:defRPr sz="1000"/>
          </a:pPr>
          <a:endParaRPr lang="en-US" sz="1400" b="1" i="0" u="none" strike="noStrike" baseline="0">
            <a:solidFill>
              <a:srgbClr val="FFFFFF"/>
            </a:solidFill>
            <a:latin typeface="Arial"/>
            <a:cs typeface="Arial"/>
          </a:endParaRPr>
        </a:p>
      </cdr:txBody>
    </cdr:sp>
  </cdr:relSizeAnchor>
  <cdr:relSizeAnchor xmlns:cdr="http://schemas.openxmlformats.org/drawingml/2006/chartDrawing">
    <cdr:from>
      <cdr:x>0.46593</cdr:x>
      <cdr:y>0.67821</cdr:y>
    </cdr:from>
    <cdr:to>
      <cdr:x>0.53407</cdr:x>
      <cdr:y>0.84597</cdr:y>
    </cdr:to>
    <cdr:sp macro="" textlink="">
      <cdr:nvSpPr>
        <cdr:cNvPr id="1054" name="Text Box 30"/>
        <cdr:cNvSpPr txBox="1">
          <a:spLocks xmlns:a="http://schemas.openxmlformats.org/drawingml/2006/main" noChangeArrowheads="1"/>
        </cdr:cNvSpPr>
      </cdr:nvSpPr>
      <cdr:spPr bwMode="auto">
        <a:xfrm xmlns:a="http://schemas.openxmlformats.org/drawingml/2006/main">
          <a:off x="3995368" y="3955197"/>
          <a:ext cx="584303" cy="97834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US" sz="1400" b="1" i="0" u="none" strike="noStrike" baseline="0" dirty="0">
              <a:solidFill>
                <a:srgbClr val="000000"/>
              </a:solidFill>
              <a:latin typeface="Arial"/>
              <a:cs typeface="Arial"/>
            </a:rPr>
            <a:t> </a:t>
          </a:r>
        </a:p>
        <a:p xmlns:a="http://schemas.openxmlformats.org/drawingml/2006/main">
          <a:pPr algn="l" rtl="0">
            <a:defRPr sz="1000"/>
          </a:pPr>
          <a:endParaRPr lang="en-US" sz="1400" b="1" i="0" u="none" strike="noStrike" baseline="0" dirty="0">
            <a:solidFill>
              <a:srgbClr val="000000"/>
            </a:solidFill>
            <a:latin typeface="Arial"/>
            <a:cs typeface="Arial"/>
          </a:endParaRPr>
        </a:p>
        <a:p xmlns:a="http://schemas.openxmlformats.org/drawingml/2006/main">
          <a:pPr algn="l" rtl="0">
            <a:defRPr sz="1000"/>
          </a:pPr>
          <a:r>
            <a:rPr lang="en-US" sz="1400" b="1" i="0" u="none" strike="noStrike" baseline="0" dirty="0">
              <a:solidFill>
                <a:srgbClr val="000000"/>
              </a:solidFill>
              <a:latin typeface="Arial"/>
              <a:cs typeface="Arial"/>
            </a:rPr>
            <a:t>3.3%</a:t>
          </a:r>
        </a:p>
      </cdr:txBody>
    </cdr:sp>
  </cdr:relSizeAnchor>
  <cdr:relSizeAnchor xmlns:cdr="http://schemas.openxmlformats.org/drawingml/2006/chartDrawing">
    <cdr:from>
      <cdr:x>0.38231</cdr:x>
      <cdr:y>0.67821</cdr:y>
    </cdr:from>
    <cdr:to>
      <cdr:x>0.48157</cdr:x>
      <cdr:y>0.73703</cdr:y>
    </cdr:to>
    <cdr:sp macro="" textlink="">
      <cdr:nvSpPr>
        <cdr:cNvPr id="1055" name="Text Box 31"/>
        <cdr:cNvSpPr txBox="1">
          <a:spLocks xmlns:a="http://schemas.openxmlformats.org/drawingml/2006/main" noChangeArrowheads="1"/>
        </cdr:cNvSpPr>
      </cdr:nvSpPr>
      <cdr:spPr bwMode="auto">
        <a:xfrm xmlns:a="http://schemas.openxmlformats.org/drawingml/2006/main">
          <a:off x="3278319" y="3955197"/>
          <a:ext cx="851159" cy="34302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US" sz="1400" b="1" i="0" u="none" strike="noStrike" baseline="0" dirty="0">
              <a:solidFill>
                <a:srgbClr val="000000"/>
              </a:solidFill>
              <a:latin typeface="Arial"/>
              <a:cs typeface="Arial"/>
            </a:rPr>
            <a:t>  0.2%</a:t>
          </a:r>
        </a:p>
      </cdr:txBody>
    </cdr:sp>
  </cdr:relSizeAnchor>
</c:userShapes>
</file>

<file path=ppt/drawings/drawing2.xml><?xml version="1.0" encoding="utf-8"?>
<c:userShapes xmlns:c="http://schemas.openxmlformats.org/drawingml/2006/chart">
  <cdr:relSizeAnchor xmlns:cdr="http://schemas.openxmlformats.org/drawingml/2006/chartDrawing">
    <cdr:from>
      <cdr:x>0.032</cdr:x>
      <cdr:y>0.108</cdr:y>
    </cdr:from>
    <cdr:to>
      <cdr:x>0.13975</cdr:x>
      <cdr:y>0.194</cdr:y>
    </cdr:to>
    <cdr:sp macro="" textlink="">
      <cdr:nvSpPr>
        <cdr:cNvPr id="5122" name="Text Box 2"/>
        <cdr:cNvSpPr txBox="1">
          <a:spLocks xmlns:a="http://schemas.openxmlformats.org/drawingml/2006/main" noChangeArrowheads="1"/>
        </cdr:cNvSpPr>
      </cdr:nvSpPr>
      <cdr:spPr bwMode="auto">
        <a:xfrm xmlns:a="http://schemas.openxmlformats.org/drawingml/2006/main">
          <a:off x="274625" y="754037"/>
          <a:ext cx="924713" cy="60043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0.715</cdr:x>
      <cdr:y>0.335</cdr:y>
    </cdr:from>
    <cdr:to>
      <cdr:x>0.79425</cdr:x>
      <cdr:y>0.34625</cdr:y>
    </cdr:to>
    <cdr:sp macro="" textlink="">
      <cdr:nvSpPr>
        <cdr:cNvPr id="5125" name="Line 5"/>
        <cdr:cNvSpPr>
          <a:spLocks xmlns:a="http://schemas.openxmlformats.org/drawingml/2006/main" noChangeShapeType="1"/>
        </cdr:cNvSpPr>
      </cdr:nvSpPr>
      <cdr:spPr bwMode="auto">
        <a:xfrm xmlns:a="http://schemas.openxmlformats.org/drawingml/2006/main" flipH="1">
          <a:off x="6142584" y="2338911"/>
          <a:ext cx="680126" cy="80291"/>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0.19725</cdr:x>
      <cdr:y>0.403</cdr:y>
    </cdr:from>
    <cdr:to>
      <cdr:x>0.26675</cdr:x>
      <cdr:y>0.403</cdr:y>
    </cdr:to>
    <cdr:sp macro="" textlink="">
      <cdr:nvSpPr>
        <cdr:cNvPr id="5127" name="Line 7"/>
        <cdr:cNvSpPr>
          <a:spLocks xmlns:a="http://schemas.openxmlformats.org/drawingml/2006/main" noChangeShapeType="1"/>
        </cdr:cNvSpPr>
      </cdr:nvSpPr>
      <cdr:spPr bwMode="auto">
        <a:xfrm xmlns:a="http://schemas.openxmlformats.org/drawingml/2006/main" flipV="1">
          <a:off x="1699241" y="2813675"/>
          <a:ext cx="596451" cy="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0.01975</cdr:x>
      <cdr:y>0.1335</cdr:y>
    </cdr:from>
    <cdr:to>
      <cdr:x>0.20875</cdr:x>
      <cdr:y>0.2255</cdr:y>
    </cdr:to>
    <cdr:sp macro="" textlink="">
      <cdr:nvSpPr>
        <cdr:cNvPr id="5134" name="Rectangle 14"/>
        <cdr:cNvSpPr>
          <a:spLocks xmlns:a="http://schemas.openxmlformats.org/drawingml/2006/main" noChangeArrowheads="1"/>
        </cdr:cNvSpPr>
      </cdr:nvSpPr>
      <cdr:spPr bwMode="auto">
        <a:xfrm xmlns:a="http://schemas.openxmlformats.org/drawingml/2006/main">
          <a:off x="169495" y="932074"/>
          <a:ext cx="1628439" cy="642328"/>
        </a:xfrm>
        <a:prstGeom xmlns:a="http://schemas.openxmlformats.org/drawingml/2006/main" prst="rect">
          <a:avLst/>
        </a:prstGeom>
        <a:solidFill xmlns:a="http://schemas.openxmlformats.org/drawingml/2006/main">
          <a:srgbClr val="FFFFFF"/>
        </a:solidFill>
        <a:ln xmlns:a="http://schemas.openxmlformats.org/drawingml/2006/main" w="9525">
          <a:solidFill>
            <a:srgbClr val="993366"/>
          </a:solidFill>
          <a:miter lim="800000"/>
          <a:headEnd/>
          <a:tailEnd/>
        </a:ln>
      </cdr:spPr>
      <cdr:txBody>
        <a:bodyPr xmlns:a="http://schemas.openxmlformats.org/drawingml/2006/main" vertOverflow="clip" wrap="square" lIns="36576" tIns="27432" rIns="36576" bIns="0" anchor="t" upright="1"/>
        <a:lstStyle xmlns:a="http://schemas.openxmlformats.org/drawingml/2006/main"/>
        <a:p xmlns:a="http://schemas.openxmlformats.org/drawingml/2006/main">
          <a:pPr algn="ctr" rtl="0">
            <a:defRPr sz="1000"/>
          </a:pPr>
          <a:endParaRPr lang="en-US" sz="1200" b="1" i="0" u="none" strike="noStrike" baseline="0">
            <a:solidFill>
              <a:srgbClr val="000000"/>
            </a:solidFill>
            <a:latin typeface="Arial"/>
            <a:cs typeface="Arial"/>
          </a:endParaRPr>
        </a:p>
        <a:p xmlns:a="http://schemas.openxmlformats.org/drawingml/2006/main">
          <a:pPr algn="ctr" rtl="0">
            <a:defRPr sz="1000"/>
          </a:pPr>
          <a:r>
            <a:rPr lang="en-US" sz="1200" b="1" i="0" u="none" strike="noStrike" baseline="0">
              <a:solidFill>
                <a:srgbClr val="000000"/>
              </a:solidFill>
              <a:latin typeface="Arial"/>
              <a:cs typeface="Arial"/>
            </a:rPr>
            <a:t>TOTAL BUDGET</a:t>
          </a:r>
        </a:p>
        <a:p xmlns:a="http://schemas.openxmlformats.org/drawingml/2006/main">
          <a:pPr algn="ctr" rtl="0">
            <a:defRPr sz="1000"/>
          </a:pPr>
          <a:r>
            <a:rPr lang="en-US" sz="1200" b="1" i="0" u="none" strike="noStrike" baseline="0">
              <a:solidFill>
                <a:srgbClr val="000000"/>
              </a:solidFill>
              <a:latin typeface="Arial"/>
              <a:cs typeface="Arial"/>
            </a:rPr>
            <a:t>$596,675,973</a:t>
          </a:r>
        </a:p>
        <a:p xmlns:a="http://schemas.openxmlformats.org/drawingml/2006/main">
          <a:pPr algn="ctr" rtl="0">
            <a:defRPr sz="1000"/>
          </a:pPr>
          <a:endParaRPr lang="en-US" sz="1200" b="1" i="0" u="none" strike="noStrike" baseline="0">
            <a:solidFill>
              <a:srgbClr val="000000"/>
            </a:solidFill>
            <a:latin typeface="Arial"/>
            <a:cs typeface="Arial"/>
          </a:endParaRPr>
        </a:p>
        <a:p xmlns:a="http://schemas.openxmlformats.org/drawingml/2006/main">
          <a:pPr algn="ctr" rtl="0">
            <a:defRPr sz="1000"/>
          </a:pPr>
          <a:endParaRPr lang="en-US" sz="1200" b="1" i="0" u="none" strike="noStrike" baseline="0">
            <a:solidFill>
              <a:srgbClr val="000000"/>
            </a:solidFill>
            <a:latin typeface="Arial"/>
            <a:cs typeface="Arial"/>
          </a:endParaRPr>
        </a:p>
      </cdr:txBody>
    </cdr:sp>
  </cdr:relSizeAnchor>
  <cdr:relSizeAnchor xmlns:cdr="http://schemas.openxmlformats.org/drawingml/2006/chartDrawing">
    <cdr:from>
      <cdr:x>0.35964</cdr:x>
      <cdr:y>0.359</cdr:y>
    </cdr:from>
    <cdr:to>
      <cdr:x>0.4545</cdr:x>
      <cdr:y>0.43689</cdr:y>
    </cdr:to>
    <cdr:sp macro="" textlink="">
      <cdr:nvSpPr>
        <cdr:cNvPr id="5137" name="Text Box 17"/>
        <cdr:cNvSpPr txBox="1">
          <a:spLocks xmlns:a="http://schemas.openxmlformats.org/drawingml/2006/main" noChangeArrowheads="1"/>
        </cdr:cNvSpPr>
      </cdr:nvSpPr>
      <cdr:spPr bwMode="auto">
        <a:xfrm xmlns:a="http://schemas.openxmlformats.org/drawingml/2006/main">
          <a:off x="3076938" y="2496650"/>
          <a:ext cx="811592" cy="54170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2860" rIns="36576" bIns="22860" anchor="ctr" upright="1"/>
        <a:lstStyle xmlns:a="http://schemas.openxmlformats.org/drawingml/2006/main"/>
        <a:p xmlns:a="http://schemas.openxmlformats.org/drawingml/2006/main">
          <a:pPr algn="ctr" rtl="0">
            <a:defRPr sz="1000"/>
          </a:pPr>
          <a:endParaRPr lang="en-US" sz="1200" b="0" i="0" u="none" strike="noStrike" baseline="0" dirty="0">
            <a:solidFill>
              <a:srgbClr val="000000"/>
            </a:solidFill>
            <a:latin typeface="Arial"/>
            <a:cs typeface="Arial"/>
          </a:endParaRPr>
        </a:p>
        <a:p xmlns:a="http://schemas.openxmlformats.org/drawingml/2006/main">
          <a:pPr algn="ctr" rtl="0">
            <a:defRPr sz="1000"/>
          </a:pPr>
          <a:r>
            <a:rPr lang="en-US" sz="1200" b="1" i="0" u="none" strike="noStrike" baseline="0" dirty="0">
              <a:solidFill>
                <a:srgbClr val="000000"/>
              </a:solidFill>
              <a:latin typeface="Arial"/>
              <a:cs typeface="Arial"/>
            </a:rPr>
            <a:t>76.9.0%</a:t>
          </a:r>
        </a:p>
      </cdr:txBody>
    </cdr:sp>
  </cdr:relSizeAnchor>
  <cdr:relSizeAnchor xmlns:cdr="http://schemas.openxmlformats.org/drawingml/2006/chartDrawing">
    <cdr:from>
      <cdr:x>0.6425</cdr:x>
      <cdr:y>0.61798</cdr:y>
    </cdr:from>
    <cdr:to>
      <cdr:x>0.9665</cdr:x>
      <cdr:y>0.83273</cdr:y>
    </cdr:to>
    <cdr:sp macro="" textlink="">
      <cdr:nvSpPr>
        <cdr:cNvPr id="5138" name="Rectangle 18"/>
        <cdr:cNvSpPr>
          <a:spLocks xmlns:a="http://schemas.openxmlformats.org/drawingml/2006/main" noChangeArrowheads="1"/>
        </cdr:cNvSpPr>
      </cdr:nvSpPr>
      <cdr:spPr bwMode="auto">
        <a:xfrm xmlns:a="http://schemas.openxmlformats.org/drawingml/2006/main">
          <a:off x="5497010" y="4191000"/>
          <a:ext cx="2772021" cy="1456391"/>
        </a:xfrm>
        <a:prstGeom xmlns:a="http://schemas.openxmlformats.org/drawingml/2006/main" prst="rect">
          <a:avLst/>
        </a:prstGeom>
        <a:solidFill xmlns:a="http://schemas.openxmlformats.org/drawingml/2006/main">
          <a:srgbClr val="FFFFFF"/>
        </a:solidFill>
        <a:ln xmlns:a="http://schemas.openxmlformats.org/drawingml/2006/main" w="9525">
          <a:solidFill>
            <a:srgbClr val="993366"/>
          </a:solidFill>
          <a:miter lim="800000"/>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0.24775</cdr:x>
      <cdr:y>0.77475</cdr:y>
    </cdr:from>
    <cdr:to>
      <cdr:x>0.31775</cdr:x>
      <cdr:y>0.959</cdr:y>
    </cdr:to>
    <cdr:sp macro="" textlink="">
      <cdr:nvSpPr>
        <cdr:cNvPr id="5139" name="Text Box 19"/>
        <cdr:cNvSpPr txBox="1">
          <a:spLocks xmlns:a="http://schemas.openxmlformats.org/drawingml/2006/main" noChangeArrowheads="1"/>
        </cdr:cNvSpPr>
      </cdr:nvSpPr>
      <cdr:spPr bwMode="auto">
        <a:xfrm xmlns:a="http://schemas.openxmlformats.org/drawingml/2006/main">
          <a:off x="2134779" y="5409169"/>
          <a:ext cx="600741" cy="128640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0.6515</cdr:x>
      <cdr:y>0.69325</cdr:y>
    </cdr:from>
    <cdr:to>
      <cdr:x>0.837</cdr:x>
      <cdr:y>0.8695</cdr:y>
    </cdr:to>
    <cdr:sp macro="" textlink="">
      <cdr:nvSpPr>
        <cdr:cNvPr id="5140" name="Text Box 20"/>
        <cdr:cNvSpPr txBox="1">
          <a:spLocks xmlns:a="http://schemas.openxmlformats.org/drawingml/2006/main" noChangeArrowheads="1"/>
        </cdr:cNvSpPr>
      </cdr:nvSpPr>
      <cdr:spPr bwMode="auto">
        <a:xfrm xmlns:a="http://schemas.openxmlformats.org/drawingml/2006/main">
          <a:off x="5599771" y="4840150"/>
          <a:ext cx="1589820" cy="122880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lnSpc>
              <a:spcPts val="1200"/>
            </a:lnSpc>
            <a:defRPr sz="1000"/>
          </a:pPr>
          <a:r>
            <a:rPr lang="en-US" sz="1100" b="0" i="0" u="none" strike="noStrike" baseline="0" dirty="0">
              <a:solidFill>
                <a:srgbClr val="000000"/>
              </a:solidFill>
              <a:latin typeface="Times New Roman"/>
              <a:cs typeface="Times New Roman"/>
            </a:rPr>
            <a:t>Community Services</a:t>
          </a:r>
        </a:p>
        <a:p xmlns:a="http://schemas.openxmlformats.org/drawingml/2006/main">
          <a:pPr algn="l" rtl="0">
            <a:lnSpc>
              <a:spcPts val="1200"/>
            </a:lnSpc>
            <a:defRPr sz="1000"/>
          </a:pPr>
          <a:r>
            <a:rPr lang="en-US" sz="1100" b="0" i="0" u="none" strike="noStrike" baseline="0" dirty="0">
              <a:solidFill>
                <a:srgbClr val="000000"/>
              </a:solidFill>
              <a:latin typeface="Times New Roman"/>
              <a:cs typeface="Times New Roman"/>
            </a:rPr>
            <a:t>Employee Benefits</a:t>
          </a:r>
        </a:p>
        <a:p xmlns:a="http://schemas.openxmlformats.org/drawingml/2006/main">
          <a:pPr algn="l" rtl="0">
            <a:lnSpc>
              <a:spcPts val="1200"/>
            </a:lnSpc>
            <a:defRPr sz="1000"/>
          </a:pPr>
          <a:r>
            <a:rPr lang="en-US" sz="1100" b="0" i="0" u="none" strike="noStrike" baseline="0" dirty="0">
              <a:solidFill>
                <a:srgbClr val="000000"/>
              </a:solidFill>
              <a:latin typeface="Times New Roman"/>
              <a:cs typeface="Times New Roman"/>
            </a:rPr>
            <a:t>Transportation</a:t>
          </a:r>
        </a:p>
        <a:p xmlns:a="http://schemas.openxmlformats.org/drawingml/2006/main">
          <a:pPr algn="l" rtl="0">
            <a:lnSpc>
              <a:spcPts val="1200"/>
            </a:lnSpc>
            <a:defRPr sz="1000"/>
          </a:pPr>
          <a:r>
            <a:rPr lang="en-US" sz="1100" b="0" i="0" u="none" strike="noStrike" baseline="0" dirty="0">
              <a:solidFill>
                <a:srgbClr val="000000"/>
              </a:solidFill>
              <a:latin typeface="Times New Roman"/>
              <a:cs typeface="Times New Roman"/>
            </a:rPr>
            <a:t>Capital Outlay</a:t>
          </a:r>
        </a:p>
        <a:p xmlns:a="http://schemas.openxmlformats.org/drawingml/2006/main">
          <a:pPr algn="l" rtl="0">
            <a:lnSpc>
              <a:spcPts val="1100"/>
            </a:lnSpc>
            <a:defRPr sz="1000"/>
          </a:pPr>
          <a:r>
            <a:rPr lang="en-US" sz="1100" b="0" i="0" u="none" strike="noStrike" baseline="0" dirty="0">
              <a:solidFill>
                <a:srgbClr val="000000"/>
              </a:solidFill>
              <a:latin typeface="Times New Roman"/>
              <a:cs typeface="Times New Roman"/>
            </a:rPr>
            <a:t>Debt Service</a:t>
          </a:r>
        </a:p>
        <a:p xmlns:a="http://schemas.openxmlformats.org/drawingml/2006/main">
          <a:pPr algn="l" rtl="0">
            <a:lnSpc>
              <a:spcPts val="1200"/>
            </a:lnSpc>
            <a:defRPr sz="1000"/>
          </a:pPr>
          <a:endParaRPr lang="en-US" sz="1100" b="0" i="0" u="none" strike="noStrike" baseline="0" dirty="0">
            <a:solidFill>
              <a:srgbClr val="000000"/>
            </a:solidFill>
            <a:latin typeface="Times New Roman"/>
            <a:cs typeface="Times New Roman"/>
          </a:endParaRPr>
        </a:p>
        <a:p xmlns:a="http://schemas.openxmlformats.org/drawingml/2006/main">
          <a:pPr algn="l" rtl="0">
            <a:lnSpc>
              <a:spcPts val="1100"/>
            </a:lnSpc>
            <a:defRPr sz="1000"/>
          </a:pPr>
          <a:endParaRPr lang="en-US" sz="1100" b="0" i="0" u="none" strike="noStrike" baseline="0" dirty="0">
            <a:solidFill>
              <a:srgbClr val="000000"/>
            </a:solidFill>
            <a:latin typeface="Times New Roman"/>
            <a:cs typeface="Times New Roman"/>
          </a:endParaRPr>
        </a:p>
        <a:p xmlns:a="http://schemas.openxmlformats.org/drawingml/2006/main">
          <a:pPr algn="l" rtl="0">
            <a:lnSpc>
              <a:spcPts val="1200"/>
            </a:lnSpc>
            <a:defRPr sz="1000"/>
          </a:pPr>
          <a:endParaRPr lang="en-US" sz="1100" b="0" i="0" u="none" strike="noStrike" baseline="0" dirty="0">
            <a:solidFill>
              <a:srgbClr val="000000"/>
            </a:solidFill>
            <a:latin typeface="Times New Roman"/>
            <a:cs typeface="Times New Roman"/>
          </a:endParaRPr>
        </a:p>
        <a:p xmlns:a="http://schemas.openxmlformats.org/drawingml/2006/main">
          <a:pPr algn="l" rtl="0">
            <a:lnSpc>
              <a:spcPts val="1100"/>
            </a:lnSpc>
            <a:defRPr sz="1000"/>
          </a:pPr>
          <a:endParaRPr lang="en-US" sz="1100" b="0" i="0" u="none" strike="noStrike" baseline="0" dirty="0">
            <a:solidFill>
              <a:srgbClr val="000000"/>
            </a:solidFill>
            <a:latin typeface="Times New Roman"/>
            <a:cs typeface="Times New Roman"/>
          </a:endParaRPr>
        </a:p>
      </cdr:txBody>
    </cdr:sp>
  </cdr:relSizeAnchor>
  <cdr:relSizeAnchor xmlns:cdr="http://schemas.openxmlformats.org/drawingml/2006/chartDrawing">
    <cdr:from>
      <cdr:x>0.825</cdr:x>
      <cdr:y>0.69325</cdr:y>
    </cdr:from>
    <cdr:to>
      <cdr:x>0.9365</cdr:x>
      <cdr:y>0.85825</cdr:y>
    </cdr:to>
    <cdr:sp macro="" textlink="">
      <cdr:nvSpPr>
        <cdr:cNvPr id="5141" name="Text Box 21"/>
        <cdr:cNvSpPr txBox="1">
          <a:spLocks xmlns:a="http://schemas.openxmlformats.org/drawingml/2006/main" noChangeArrowheads="1"/>
        </cdr:cNvSpPr>
      </cdr:nvSpPr>
      <cdr:spPr bwMode="auto">
        <a:xfrm xmlns:a="http://schemas.openxmlformats.org/drawingml/2006/main">
          <a:off x="7086607" y="4840150"/>
          <a:ext cx="952605" cy="115200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0" tIns="27432" rIns="27432" bIns="0" anchor="t" upright="1"/>
        <a:lstStyle xmlns:a="http://schemas.openxmlformats.org/drawingml/2006/main"/>
        <a:p xmlns:a="http://schemas.openxmlformats.org/drawingml/2006/main">
          <a:pPr algn="r" rtl="0">
            <a:defRPr sz="1000"/>
          </a:pPr>
          <a:r>
            <a:rPr lang="en-US" sz="1100" b="0" i="0" u="none" strike="noStrike" baseline="0" dirty="0">
              <a:solidFill>
                <a:srgbClr val="000000"/>
              </a:solidFill>
              <a:latin typeface="Times New Roman"/>
              <a:cs typeface="Times New Roman"/>
            </a:rPr>
            <a:t>562,500</a:t>
          </a:r>
        </a:p>
        <a:p xmlns:a="http://schemas.openxmlformats.org/drawingml/2006/main">
          <a:pPr algn="r" rtl="0">
            <a:defRPr sz="1000"/>
          </a:pPr>
          <a:r>
            <a:rPr lang="en-US" sz="1100" b="0" i="0" u="none" strike="noStrike" baseline="0" dirty="0">
              <a:solidFill>
                <a:srgbClr val="000000"/>
              </a:solidFill>
              <a:latin typeface="Times New Roman"/>
              <a:cs typeface="Times New Roman"/>
            </a:rPr>
            <a:t>30,304,972</a:t>
          </a:r>
        </a:p>
        <a:p xmlns:a="http://schemas.openxmlformats.org/drawingml/2006/main">
          <a:pPr algn="r" rtl="0">
            <a:defRPr sz="1000"/>
          </a:pPr>
          <a:r>
            <a:rPr lang="en-US" sz="1100" b="0" i="0" u="none" strike="noStrike" baseline="0" dirty="0">
              <a:solidFill>
                <a:srgbClr val="000000"/>
              </a:solidFill>
              <a:latin typeface="Times New Roman"/>
              <a:cs typeface="Times New Roman"/>
            </a:rPr>
            <a:t>29,733,150</a:t>
          </a:r>
        </a:p>
        <a:p xmlns:a="http://schemas.openxmlformats.org/drawingml/2006/main">
          <a:pPr algn="r" rtl="0">
            <a:defRPr sz="1000"/>
          </a:pPr>
          <a:r>
            <a:rPr lang="en-US" sz="1100" b="0" i="0" u="none" strike="noStrike" baseline="0" dirty="0">
              <a:solidFill>
                <a:srgbClr val="000000"/>
              </a:solidFill>
              <a:latin typeface="Times New Roman"/>
              <a:cs typeface="Times New Roman"/>
            </a:rPr>
            <a:t>161,482</a:t>
          </a:r>
        </a:p>
        <a:p xmlns:a="http://schemas.openxmlformats.org/drawingml/2006/main">
          <a:pPr algn="r" rtl="0">
            <a:defRPr sz="1000"/>
          </a:pPr>
          <a:r>
            <a:rPr lang="en-US" sz="1100" b="0" i="0" u="none" strike="noStrike" baseline="0" dirty="0">
              <a:solidFill>
                <a:srgbClr val="000000"/>
              </a:solidFill>
              <a:latin typeface="Times New Roman"/>
              <a:cs typeface="Times New Roman"/>
            </a:rPr>
            <a:t>0</a:t>
          </a:r>
        </a:p>
        <a:p xmlns:a="http://schemas.openxmlformats.org/drawingml/2006/main">
          <a:pPr algn="r" rtl="0">
            <a:defRPr sz="1000"/>
          </a:pPr>
          <a:endParaRPr lang="en-US" sz="1100" b="0" i="0" u="none" strike="noStrike" baseline="0" dirty="0">
            <a:solidFill>
              <a:srgbClr val="000000"/>
            </a:solidFill>
            <a:latin typeface="Times New Roman"/>
            <a:cs typeface="Times New Roman"/>
          </a:endParaRPr>
        </a:p>
      </cdr:txBody>
    </cdr:sp>
  </cdr:relSizeAnchor>
  <cdr:relSizeAnchor xmlns:cdr="http://schemas.openxmlformats.org/drawingml/2006/chartDrawing">
    <cdr:from>
      <cdr:x>0.01975</cdr:x>
      <cdr:y>0.66875</cdr:y>
    </cdr:from>
    <cdr:to>
      <cdr:x>0.385</cdr:x>
      <cdr:y>0.9845</cdr:y>
    </cdr:to>
    <cdr:sp macro="" textlink="">
      <cdr:nvSpPr>
        <cdr:cNvPr id="5142" name="Rectangle 22"/>
        <cdr:cNvSpPr>
          <a:spLocks xmlns:a="http://schemas.openxmlformats.org/drawingml/2006/main" noChangeArrowheads="1"/>
        </cdr:cNvSpPr>
      </cdr:nvSpPr>
      <cdr:spPr bwMode="auto">
        <a:xfrm xmlns:a="http://schemas.openxmlformats.org/drawingml/2006/main">
          <a:off x="169495" y="4670841"/>
          <a:ext cx="3143167" cy="2204511"/>
        </a:xfrm>
        <a:prstGeom xmlns:a="http://schemas.openxmlformats.org/drawingml/2006/main" prst="rect">
          <a:avLst/>
        </a:prstGeom>
        <a:solidFill xmlns:a="http://schemas.openxmlformats.org/drawingml/2006/main">
          <a:srgbClr val="FFFFFF"/>
        </a:solidFill>
        <a:ln xmlns:a="http://schemas.openxmlformats.org/drawingml/2006/main" w="9525">
          <a:solidFill>
            <a:srgbClr val="993366"/>
          </a:solidFill>
          <a:miter lim="800000"/>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0.032</cdr:x>
      <cdr:y>0.67975</cdr:y>
    </cdr:from>
    <cdr:to>
      <cdr:x>0.23525</cdr:x>
      <cdr:y>0.96625</cdr:y>
    </cdr:to>
    <cdr:sp macro="" textlink="">
      <cdr:nvSpPr>
        <cdr:cNvPr id="5143" name="Text Box 23"/>
        <cdr:cNvSpPr txBox="1">
          <a:spLocks xmlns:a="http://schemas.openxmlformats.org/drawingml/2006/main" noChangeArrowheads="1"/>
        </cdr:cNvSpPr>
      </cdr:nvSpPr>
      <cdr:spPr bwMode="auto">
        <a:xfrm xmlns:a="http://schemas.openxmlformats.org/drawingml/2006/main">
          <a:off x="274625" y="4745896"/>
          <a:ext cx="1752878" cy="200029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en-US" sz="1100" b="0" i="0" u="none" strike="noStrike" baseline="0">
              <a:solidFill>
                <a:srgbClr val="000000"/>
              </a:solidFill>
              <a:latin typeface="Times New Roman"/>
              <a:cs typeface="Times New Roman"/>
            </a:rPr>
            <a:t>Regular</a:t>
          </a:r>
        </a:p>
        <a:p xmlns:a="http://schemas.openxmlformats.org/drawingml/2006/main">
          <a:pPr algn="l" rtl="0">
            <a:defRPr sz="1000"/>
          </a:pPr>
          <a:r>
            <a:rPr lang="en-US" sz="1100" b="0" i="0" u="none" strike="noStrike" baseline="0">
              <a:solidFill>
                <a:srgbClr val="000000"/>
              </a:solidFill>
              <a:latin typeface="Times New Roman"/>
              <a:cs typeface="Times New Roman"/>
            </a:rPr>
            <a:t>Support Services</a:t>
          </a:r>
        </a:p>
        <a:p xmlns:a="http://schemas.openxmlformats.org/drawingml/2006/main">
          <a:pPr algn="l" rtl="0">
            <a:defRPr sz="1000"/>
          </a:pPr>
          <a:r>
            <a:rPr lang="en-US" sz="1100" b="0" i="0" u="none" strike="noStrike" baseline="0">
              <a:solidFill>
                <a:srgbClr val="000000"/>
              </a:solidFill>
              <a:latin typeface="Times New Roman"/>
              <a:cs typeface="Times New Roman"/>
            </a:rPr>
            <a:t>Special Education</a:t>
          </a:r>
        </a:p>
        <a:p xmlns:a="http://schemas.openxmlformats.org/drawingml/2006/main">
          <a:pPr algn="l" rtl="0">
            <a:defRPr sz="1000"/>
          </a:pPr>
          <a:r>
            <a:rPr lang="en-US" sz="1100" b="0" i="0" u="none" strike="noStrike" baseline="0">
              <a:solidFill>
                <a:srgbClr val="000000"/>
              </a:solidFill>
              <a:latin typeface="Times New Roman"/>
              <a:cs typeface="Times New Roman"/>
            </a:rPr>
            <a:t>Cocurricular Athletics</a:t>
          </a:r>
        </a:p>
        <a:p xmlns:a="http://schemas.openxmlformats.org/drawingml/2006/main">
          <a:pPr algn="l" rtl="0">
            <a:defRPr sz="1000"/>
          </a:pPr>
          <a:r>
            <a:rPr lang="en-US" sz="1100" b="0" i="0" u="none" strike="noStrike" baseline="0">
              <a:solidFill>
                <a:srgbClr val="000000"/>
              </a:solidFill>
              <a:latin typeface="Times New Roman"/>
              <a:cs typeface="Times New Roman"/>
            </a:rPr>
            <a:t>State and Federal</a:t>
          </a:r>
        </a:p>
        <a:p xmlns:a="http://schemas.openxmlformats.org/drawingml/2006/main">
          <a:pPr algn="l" rtl="0">
            <a:defRPr sz="1000"/>
          </a:pPr>
          <a:r>
            <a:rPr lang="en-US" sz="1100" b="0" i="0" u="none" strike="noStrike" baseline="0">
              <a:solidFill>
                <a:srgbClr val="000000"/>
              </a:solidFill>
              <a:latin typeface="Times New Roman"/>
              <a:cs typeface="Times New Roman"/>
            </a:rPr>
            <a:t>   Programs</a:t>
          </a:r>
        </a:p>
        <a:p xmlns:a="http://schemas.openxmlformats.org/drawingml/2006/main">
          <a:pPr algn="l" rtl="0">
            <a:defRPr sz="1000"/>
          </a:pPr>
          <a:r>
            <a:rPr lang="en-US" sz="1100" b="0" i="0" u="none" strike="noStrike" baseline="0">
              <a:solidFill>
                <a:srgbClr val="000000"/>
              </a:solidFill>
              <a:latin typeface="Times New Roman"/>
              <a:cs typeface="Times New Roman"/>
            </a:rPr>
            <a:t>Contribution to Whole School Reform</a:t>
          </a:r>
        </a:p>
        <a:p xmlns:a="http://schemas.openxmlformats.org/drawingml/2006/main">
          <a:pPr algn="l" rtl="0">
            <a:defRPr sz="1000"/>
          </a:pPr>
          <a:r>
            <a:rPr lang="en-US" sz="1100" b="0" i="0" u="none" strike="noStrike" baseline="0">
              <a:solidFill>
                <a:srgbClr val="000000"/>
              </a:solidFill>
              <a:latin typeface="Times New Roman"/>
              <a:cs typeface="Times New Roman"/>
            </a:rPr>
            <a:t>Special Schools                                 </a:t>
          </a:r>
        </a:p>
        <a:p xmlns:a="http://schemas.openxmlformats.org/drawingml/2006/main">
          <a:pPr algn="l" rtl="0">
            <a:defRPr sz="1000"/>
          </a:pPr>
          <a:endParaRPr lang="en-US" sz="1100" b="0" i="0" u="none" strike="noStrike" baseline="0">
            <a:solidFill>
              <a:srgbClr val="000000"/>
            </a:solidFill>
            <a:latin typeface="Times New Roman"/>
            <a:cs typeface="Times New Roman"/>
          </a:endParaRPr>
        </a:p>
        <a:p xmlns:a="http://schemas.openxmlformats.org/drawingml/2006/main">
          <a:pPr algn="l" rtl="0">
            <a:defRPr sz="1000"/>
          </a:pPr>
          <a:endParaRPr lang="en-US" sz="1100" b="0" i="0" u="none" strike="noStrike" baseline="0">
            <a:solidFill>
              <a:srgbClr val="000000"/>
            </a:solidFill>
            <a:latin typeface="Times New Roman"/>
            <a:cs typeface="Times New Roman"/>
          </a:endParaRPr>
        </a:p>
      </cdr:txBody>
    </cdr:sp>
  </cdr:relSizeAnchor>
  <cdr:relSizeAnchor xmlns:cdr="http://schemas.openxmlformats.org/drawingml/2006/chartDrawing">
    <cdr:from>
      <cdr:x>0.18</cdr:x>
      <cdr:y>0.7395</cdr:y>
    </cdr:from>
    <cdr:to>
      <cdr:x>0.29075</cdr:x>
      <cdr:y>0.93725</cdr:y>
    </cdr:to>
    <cdr:sp macro="" textlink="">
      <cdr:nvSpPr>
        <cdr:cNvPr id="5144" name="Text Box 24"/>
        <cdr:cNvSpPr txBox="1">
          <a:spLocks xmlns:a="http://schemas.openxmlformats.org/drawingml/2006/main" noChangeArrowheads="1"/>
        </cdr:cNvSpPr>
      </cdr:nvSpPr>
      <cdr:spPr bwMode="auto">
        <a:xfrm xmlns:a="http://schemas.openxmlformats.org/drawingml/2006/main">
          <a:off x="1551201" y="5163060"/>
          <a:ext cx="952605" cy="138065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0.20875</cdr:x>
      <cdr:y>0.67975</cdr:y>
    </cdr:from>
    <cdr:to>
      <cdr:x>0.33625</cdr:x>
      <cdr:y>0.96725</cdr:y>
    </cdr:to>
    <cdr:sp macro="" textlink="">
      <cdr:nvSpPr>
        <cdr:cNvPr id="5145" name="Text Box 25"/>
        <cdr:cNvSpPr txBox="1">
          <a:spLocks xmlns:a="http://schemas.openxmlformats.org/drawingml/2006/main" noChangeArrowheads="1"/>
        </cdr:cNvSpPr>
      </cdr:nvSpPr>
      <cdr:spPr bwMode="auto">
        <a:xfrm xmlns:a="http://schemas.openxmlformats.org/drawingml/2006/main">
          <a:off x="1797934" y="4745896"/>
          <a:ext cx="1096354" cy="200902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0" tIns="27432" rIns="27432" bIns="0" anchor="t" upright="1"/>
        <a:lstStyle xmlns:a="http://schemas.openxmlformats.org/drawingml/2006/main"/>
        <a:p xmlns:a="http://schemas.openxmlformats.org/drawingml/2006/main">
          <a:pPr algn="r" rtl="0">
            <a:defRPr sz="1000"/>
          </a:pPr>
          <a:r>
            <a:rPr lang="en-US" sz="1100" b="0" i="0" u="none" strike="noStrike" baseline="0" dirty="0">
              <a:solidFill>
                <a:srgbClr val="000000"/>
              </a:solidFill>
              <a:latin typeface="Times New Roman"/>
              <a:cs typeface="Times New Roman"/>
            </a:rPr>
            <a:t>28,763,809</a:t>
          </a:r>
        </a:p>
        <a:p xmlns:a="http://schemas.openxmlformats.org/drawingml/2006/main">
          <a:pPr algn="r" rtl="0">
            <a:defRPr sz="1000"/>
          </a:pPr>
          <a:r>
            <a:rPr lang="en-US" sz="1100" b="0" i="0" u="none" strike="noStrike" baseline="0" dirty="0">
              <a:solidFill>
                <a:srgbClr val="000000"/>
              </a:solidFill>
              <a:latin typeface="Times New Roman"/>
              <a:cs typeface="Times New Roman"/>
            </a:rPr>
            <a:t>41,651,573</a:t>
          </a:r>
        </a:p>
        <a:p xmlns:a="http://schemas.openxmlformats.org/drawingml/2006/main">
          <a:pPr algn="r" rtl="0">
            <a:defRPr sz="1000"/>
          </a:pPr>
          <a:r>
            <a:rPr lang="en-US" sz="1100" b="0" i="0" u="none" strike="noStrike" baseline="0" dirty="0">
              <a:solidFill>
                <a:srgbClr val="000000"/>
              </a:solidFill>
              <a:latin typeface="Times New Roman"/>
              <a:cs typeface="Times New Roman"/>
            </a:rPr>
            <a:t>36,164,464</a:t>
          </a:r>
        </a:p>
        <a:p xmlns:a="http://schemas.openxmlformats.org/drawingml/2006/main">
          <a:pPr algn="r" rtl="0">
            <a:defRPr sz="1000"/>
          </a:pPr>
          <a:r>
            <a:rPr lang="en-US" sz="1100" b="0" i="0" u="none" strike="noStrike" baseline="0" dirty="0">
              <a:solidFill>
                <a:srgbClr val="000000"/>
              </a:solidFill>
              <a:latin typeface="Times New Roman"/>
              <a:cs typeface="Times New Roman"/>
            </a:rPr>
            <a:t>2,859,038</a:t>
          </a:r>
        </a:p>
        <a:p xmlns:a="http://schemas.openxmlformats.org/drawingml/2006/main">
          <a:pPr algn="r" rtl="0">
            <a:defRPr sz="1000"/>
          </a:pPr>
          <a:r>
            <a:rPr lang="en-US" sz="1100" b="0" i="0" u="none" strike="noStrike" baseline="0" dirty="0">
              <a:solidFill>
                <a:srgbClr val="000000"/>
              </a:solidFill>
              <a:latin typeface="Times New Roman"/>
              <a:cs typeface="Times New Roman"/>
            </a:rPr>
            <a:t>61,700,965</a:t>
          </a:r>
        </a:p>
        <a:p xmlns:a="http://schemas.openxmlformats.org/drawingml/2006/main">
          <a:pPr algn="r" rtl="0">
            <a:defRPr sz="1000"/>
          </a:pPr>
          <a:endParaRPr lang="en-US" sz="1100" b="0" i="0" u="none" strike="noStrike" baseline="0" dirty="0">
            <a:solidFill>
              <a:srgbClr val="000000"/>
            </a:solidFill>
            <a:latin typeface="Times New Roman"/>
            <a:cs typeface="Times New Roman"/>
          </a:endParaRPr>
        </a:p>
        <a:p xmlns:a="http://schemas.openxmlformats.org/drawingml/2006/main">
          <a:pPr algn="r" rtl="0">
            <a:defRPr sz="1000"/>
          </a:pPr>
          <a:r>
            <a:rPr lang="en-US" sz="1100" b="0" i="0" u="none" strike="noStrike" baseline="0" dirty="0">
              <a:solidFill>
                <a:srgbClr val="000000"/>
              </a:solidFill>
              <a:latin typeface="Times New Roman"/>
              <a:cs typeface="Times New Roman"/>
            </a:rPr>
            <a:t>287,549,784</a:t>
          </a:r>
        </a:p>
        <a:p xmlns:a="http://schemas.openxmlformats.org/drawingml/2006/main">
          <a:pPr algn="r" rtl="0">
            <a:defRPr sz="1000"/>
          </a:pPr>
          <a:endParaRPr lang="en-US" sz="1100" b="0" i="0" u="none" strike="noStrike" baseline="0" dirty="0">
            <a:solidFill>
              <a:srgbClr val="000000"/>
            </a:solidFill>
            <a:latin typeface="Times New Roman"/>
            <a:cs typeface="Times New Roman"/>
          </a:endParaRPr>
        </a:p>
        <a:p xmlns:a="http://schemas.openxmlformats.org/drawingml/2006/main">
          <a:pPr algn="r" rtl="0">
            <a:defRPr sz="1000"/>
          </a:pPr>
          <a:r>
            <a:rPr lang="en-US" sz="1100" b="0" i="0" u="none" strike="noStrike" baseline="0" dirty="0">
              <a:solidFill>
                <a:srgbClr val="000000"/>
              </a:solidFill>
              <a:latin typeface="Times New Roman"/>
              <a:cs typeface="Times New Roman"/>
            </a:rPr>
            <a:t>637,441</a:t>
          </a:r>
        </a:p>
        <a:p xmlns:a="http://schemas.openxmlformats.org/drawingml/2006/main">
          <a:pPr algn="r" rtl="0">
            <a:defRPr sz="1000"/>
          </a:pPr>
          <a:endParaRPr lang="en-US" sz="1100" b="0" i="0" u="none" strike="noStrike" baseline="0" dirty="0">
            <a:solidFill>
              <a:srgbClr val="000000"/>
            </a:solidFill>
            <a:latin typeface="Times New Roman"/>
            <a:cs typeface="Times New Roman"/>
          </a:endParaRPr>
        </a:p>
        <a:p xmlns:a="http://schemas.openxmlformats.org/drawingml/2006/main">
          <a:pPr algn="r" rtl="0">
            <a:defRPr sz="1000"/>
          </a:pPr>
          <a:endParaRPr lang="en-US" sz="1100" b="0" i="0" u="none" strike="noStrike" baseline="0" dirty="0">
            <a:solidFill>
              <a:srgbClr val="000000"/>
            </a:solidFill>
            <a:latin typeface="Times New Roman"/>
            <a:cs typeface="Times New Roman"/>
          </a:endParaRPr>
        </a:p>
        <a:p xmlns:a="http://schemas.openxmlformats.org/drawingml/2006/main">
          <a:pPr algn="r" rtl="0">
            <a:defRPr sz="1000"/>
          </a:pPr>
          <a:endParaRPr lang="en-US" sz="1100" b="0" i="0" u="none" strike="noStrike" baseline="0" dirty="0">
            <a:solidFill>
              <a:srgbClr val="000000"/>
            </a:solidFill>
            <a:latin typeface="Times New Roman"/>
            <a:cs typeface="Times New Roman"/>
          </a:endParaRPr>
        </a:p>
      </cdr:txBody>
    </cdr:sp>
  </cdr:relSizeAnchor>
  <cdr:relSizeAnchor xmlns:cdr="http://schemas.openxmlformats.org/drawingml/2006/chartDrawing">
    <cdr:from>
      <cdr:x>0.67575</cdr:x>
      <cdr:y>0.22075</cdr:y>
    </cdr:from>
    <cdr:to>
      <cdr:x>0.75275</cdr:x>
      <cdr:y>0.2495</cdr:y>
    </cdr:to>
    <cdr:sp macro="" textlink="">
      <cdr:nvSpPr>
        <cdr:cNvPr id="5146" name="Line 26"/>
        <cdr:cNvSpPr>
          <a:spLocks xmlns:a="http://schemas.openxmlformats.org/drawingml/2006/main" noChangeShapeType="1"/>
        </cdr:cNvSpPr>
      </cdr:nvSpPr>
      <cdr:spPr bwMode="auto">
        <a:xfrm xmlns:a="http://schemas.openxmlformats.org/drawingml/2006/main" flipH="1">
          <a:off x="5805740" y="1542983"/>
          <a:ext cx="660816" cy="198982"/>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0.1165</cdr:x>
      <cdr:y>0.56625</cdr:y>
    </cdr:from>
    <cdr:to>
      <cdr:x>0.1165</cdr:x>
      <cdr:y>0.65225</cdr:y>
    </cdr:to>
    <cdr:sp macro="" textlink="">
      <cdr:nvSpPr>
        <cdr:cNvPr id="5148" name="Line 28"/>
        <cdr:cNvSpPr>
          <a:spLocks xmlns:a="http://schemas.openxmlformats.org/drawingml/2006/main" noChangeShapeType="1"/>
        </cdr:cNvSpPr>
      </cdr:nvSpPr>
      <cdr:spPr bwMode="auto">
        <a:xfrm xmlns:a="http://schemas.openxmlformats.org/drawingml/2006/main">
          <a:off x="999806" y="3953458"/>
          <a:ext cx="0" cy="600437"/>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0.867</cdr:x>
      <cdr:y>0.37997</cdr:y>
    </cdr:from>
    <cdr:to>
      <cdr:x>0.8692</cdr:x>
      <cdr:y>0.609</cdr:y>
    </cdr:to>
    <cdr:sp macro="" textlink="">
      <cdr:nvSpPr>
        <cdr:cNvPr id="5149" name="Line 29"/>
        <cdr:cNvSpPr>
          <a:spLocks xmlns:a="http://schemas.openxmlformats.org/drawingml/2006/main" noChangeShapeType="1"/>
        </cdr:cNvSpPr>
      </cdr:nvSpPr>
      <cdr:spPr bwMode="auto">
        <a:xfrm xmlns:a="http://schemas.openxmlformats.org/drawingml/2006/main" flipH="1">
          <a:off x="7432358" y="2652532"/>
          <a:ext cx="18845" cy="1598885"/>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0.58235</cdr:x>
      <cdr:y>0.16393</cdr:y>
    </cdr:from>
    <cdr:to>
      <cdr:x>0.62935</cdr:x>
      <cdr:y>0.19843</cdr:y>
    </cdr:to>
    <cdr:sp macro="" textlink="">
      <cdr:nvSpPr>
        <cdr:cNvPr id="5150" name="Line 30"/>
        <cdr:cNvSpPr>
          <a:spLocks xmlns:a="http://schemas.openxmlformats.org/drawingml/2006/main" noChangeShapeType="1"/>
        </cdr:cNvSpPr>
      </cdr:nvSpPr>
      <cdr:spPr bwMode="auto">
        <a:xfrm xmlns:a="http://schemas.openxmlformats.org/drawingml/2006/main" flipH="1">
          <a:off x="4992155" y="1144402"/>
          <a:ext cx="402908" cy="240844"/>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0.5065</cdr:x>
      <cdr:y>0.18135</cdr:y>
    </cdr:from>
    <cdr:to>
      <cdr:x>0.63825</cdr:x>
      <cdr:y>0.2815</cdr:y>
    </cdr:to>
    <cdr:sp macro="" textlink="">
      <cdr:nvSpPr>
        <cdr:cNvPr id="5152" name="Text Box 32"/>
        <cdr:cNvSpPr txBox="1">
          <a:spLocks xmlns:a="http://schemas.openxmlformats.org/drawingml/2006/main" noChangeArrowheads="1"/>
        </cdr:cNvSpPr>
      </cdr:nvSpPr>
      <cdr:spPr bwMode="auto">
        <a:xfrm xmlns:a="http://schemas.openxmlformats.org/drawingml/2006/main">
          <a:off x="4341971" y="1265981"/>
          <a:ext cx="1129427" cy="69916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r>
            <a:rPr lang="en-US" sz="1200" b="1" i="0" u="none" strike="noStrike" baseline="0">
              <a:solidFill>
                <a:srgbClr val="FFFFFF"/>
              </a:solidFill>
              <a:latin typeface="Arial"/>
              <a:cs typeface="Arial"/>
            </a:rPr>
            <a:t>3.4%</a:t>
          </a:r>
        </a:p>
      </cdr:txBody>
    </cdr:sp>
  </cdr:relSizeAnchor>
  <cdr:relSizeAnchor xmlns:cdr="http://schemas.openxmlformats.org/drawingml/2006/chartDrawing">
    <cdr:from>
      <cdr:x>0.61175</cdr:x>
      <cdr:y>0.306</cdr:y>
    </cdr:from>
    <cdr:to>
      <cdr:x>0.69075</cdr:x>
      <cdr:y>0.3825</cdr:y>
    </cdr:to>
    <cdr:sp macro="" textlink="">
      <cdr:nvSpPr>
        <cdr:cNvPr id="5154" name="Text Box 34"/>
        <cdr:cNvSpPr txBox="1">
          <a:spLocks xmlns:a="http://schemas.openxmlformats.org/drawingml/2006/main" noChangeArrowheads="1"/>
        </cdr:cNvSpPr>
      </cdr:nvSpPr>
      <cdr:spPr bwMode="auto">
        <a:xfrm xmlns:a="http://schemas.openxmlformats.org/drawingml/2006/main">
          <a:off x="5258636" y="2136438"/>
          <a:ext cx="675834" cy="53411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2860" rIns="36576" bIns="22860" anchor="ctr" upright="1"/>
        <a:lstStyle xmlns:a="http://schemas.openxmlformats.org/drawingml/2006/main"/>
        <a:p xmlns:a="http://schemas.openxmlformats.org/drawingml/2006/main">
          <a:pPr algn="ctr" rtl="0">
            <a:defRPr sz="1000"/>
          </a:pPr>
          <a:endParaRPr lang="en-US" sz="1200" b="0" i="0" u="none" strike="noStrike" baseline="0" dirty="0">
            <a:solidFill>
              <a:srgbClr val="000000"/>
            </a:solidFill>
            <a:latin typeface="Arial"/>
            <a:cs typeface="Arial"/>
          </a:endParaRPr>
        </a:p>
        <a:p xmlns:a="http://schemas.openxmlformats.org/drawingml/2006/main">
          <a:pPr algn="ctr" rtl="0">
            <a:defRPr sz="1000"/>
          </a:pPr>
          <a:r>
            <a:rPr lang="en-US" sz="1200" b="0" i="0" u="none" strike="noStrike" baseline="0" dirty="0">
              <a:solidFill>
                <a:srgbClr val="000000"/>
              </a:solidFill>
              <a:latin typeface="Arial"/>
              <a:cs typeface="Arial"/>
            </a:rPr>
            <a:t>10.2</a:t>
          </a:r>
          <a:r>
            <a:rPr lang="en-US" sz="1200" b="1" i="0" u="none" strike="noStrike" baseline="0" dirty="0">
              <a:solidFill>
                <a:srgbClr val="000000"/>
              </a:solidFill>
              <a:latin typeface="Arial"/>
              <a:cs typeface="Arial"/>
            </a:rPr>
            <a:t>%</a:t>
          </a:r>
        </a:p>
      </cdr:txBody>
    </cdr:sp>
  </cdr:relSizeAnchor>
  <cdr:relSizeAnchor xmlns:cdr="http://schemas.openxmlformats.org/drawingml/2006/chartDrawing">
    <cdr:from>
      <cdr:x>0.5725</cdr:x>
      <cdr:y>0.2485</cdr:y>
    </cdr:from>
    <cdr:to>
      <cdr:x>0.65125</cdr:x>
      <cdr:y>0.30275</cdr:y>
    </cdr:to>
    <cdr:sp macro="" textlink="">
      <cdr:nvSpPr>
        <cdr:cNvPr id="5155" name="Text Box 35"/>
        <cdr:cNvSpPr txBox="1">
          <a:spLocks xmlns:a="http://schemas.openxmlformats.org/drawingml/2006/main" noChangeArrowheads="1"/>
        </cdr:cNvSpPr>
      </cdr:nvSpPr>
      <cdr:spPr bwMode="auto">
        <a:xfrm xmlns:a="http://schemas.openxmlformats.org/drawingml/2006/main">
          <a:off x="4921791" y="1734984"/>
          <a:ext cx="675835" cy="38050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r>
            <a:rPr lang="en-US" sz="1200" b="1" i="0" u="none" strike="noStrike" baseline="0">
              <a:solidFill>
                <a:srgbClr val="FFFFFF"/>
              </a:solidFill>
              <a:latin typeface="Arial"/>
              <a:cs typeface="Arial"/>
            </a:rPr>
            <a:t>9.5%</a:t>
          </a:r>
        </a:p>
      </cdr:txBody>
    </cdr:sp>
  </cdr:relSizeAnchor>
  <cdr:relSizeAnchor xmlns:cdr="http://schemas.openxmlformats.org/drawingml/2006/chartDrawing">
    <cdr:from>
      <cdr:x>0.5</cdr:x>
      <cdr:y>0.83219</cdr:y>
    </cdr:from>
    <cdr:to>
      <cdr:x>0.85251</cdr:x>
      <cdr:y>1</cdr:y>
    </cdr:to>
    <cdr:pic>
      <cdr:nvPicPr>
        <cdr:cNvPr id="22" name="Picture 21">
          <a:extLst xmlns:a="http://schemas.openxmlformats.org/drawingml/2006/main">
            <a:ext uri="{FF2B5EF4-FFF2-40B4-BE49-F238E27FC236}">
              <a16:creationId xmlns:a16="http://schemas.microsoft.com/office/drawing/2014/main" id="{518B4867-64E5-6540-A1BB-D14E12DC096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cstate="screen">
          <a:extLst>
            <a:ext uri="{28A0092B-C50C-407E-A947-70E740481C1C}">
              <a14:useLocalDpi xmlns:a14="http://schemas.microsoft.com/office/drawing/2010/main"/>
            </a:ext>
          </a:extLst>
        </a:blip>
        <a:stretch xmlns:a="http://schemas.openxmlformats.org/drawingml/2006/main">
          <a:fillRect/>
        </a:stretch>
      </cdr:blipFill>
      <cdr:spPr>
        <a:xfrm xmlns:a="http://schemas.openxmlformats.org/drawingml/2006/main">
          <a:off x="4277810" y="5643779"/>
          <a:ext cx="3015954" cy="1138021"/>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0.41275</cdr:x>
      <cdr:y>0.83475</cdr:y>
    </cdr:from>
    <cdr:to>
      <cdr:x>0.63975</cdr:x>
      <cdr:y>0.91525</cdr:y>
    </cdr:to>
    <cdr:sp macro="" textlink="">
      <cdr:nvSpPr>
        <cdr:cNvPr id="25601" name="Rectangle 1"/>
        <cdr:cNvSpPr>
          <a:spLocks xmlns:a="http://schemas.openxmlformats.org/drawingml/2006/main" noChangeArrowheads="1"/>
        </cdr:cNvSpPr>
      </cdr:nvSpPr>
      <cdr:spPr bwMode="auto">
        <a:xfrm xmlns:a="http://schemas.openxmlformats.org/drawingml/2006/main">
          <a:off x="3919649" y="4873959"/>
          <a:ext cx="2155689" cy="470026"/>
        </a:xfrm>
        <a:prstGeom xmlns:a="http://schemas.openxmlformats.org/drawingml/2006/main" prst="rect">
          <a:avLst/>
        </a:prstGeom>
        <a:solidFill xmlns:a="http://schemas.openxmlformats.org/drawingml/2006/main">
          <a:srgbClr val="FFFFFF"/>
        </a:solidFill>
        <a:ln xmlns:a="http://schemas.openxmlformats.org/drawingml/2006/main" w="38100">
          <a:solidFill>
            <a:srgbClr val="0000FF"/>
          </a:solidFill>
          <a:miter lim="800000"/>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0.41275</cdr:x>
      <cdr:y>0.83475</cdr:y>
    </cdr:from>
    <cdr:to>
      <cdr:x>0.6385</cdr:x>
      <cdr:y>0.94725</cdr:y>
    </cdr:to>
    <cdr:sp macro="" textlink="">
      <cdr:nvSpPr>
        <cdr:cNvPr id="25602" name="Text Box 2"/>
        <cdr:cNvSpPr txBox="1">
          <a:spLocks xmlns:a="http://schemas.openxmlformats.org/drawingml/2006/main" noChangeArrowheads="1"/>
        </cdr:cNvSpPr>
      </cdr:nvSpPr>
      <cdr:spPr bwMode="auto">
        <a:xfrm xmlns:a="http://schemas.openxmlformats.org/drawingml/2006/main">
          <a:off x="3919649" y="4873959"/>
          <a:ext cx="2143818" cy="65686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2860" rIns="36576" bIns="0" anchor="t" upright="1"/>
        <a:lstStyle xmlns:a="http://schemas.openxmlformats.org/drawingml/2006/main"/>
        <a:p xmlns:a="http://schemas.openxmlformats.org/drawingml/2006/main">
          <a:pPr algn="ctr" rtl="0">
            <a:defRPr sz="1000"/>
          </a:pPr>
          <a:r>
            <a:rPr lang="en-US" sz="1200" b="0" i="0" u="none" strike="noStrike" baseline="0">
              <a:solidFill>
                <a:srgbClr val="000000"/>
              </a:solidFill>
              <a:latin typeface="Arial"/>
              <a:cs typeface="Arial"/>
            </a:rPr>
            <a:t>Comparative Per Pupil Cost</a:t>
          </a:r>
        </a:p>
        <a:p xmlns:a="http://schemas.openxmlformats.org/drawingml/2006/main">
          <a:pPr algn="ctr" rtl="0">
            <a:defRPr sz="1000"/>
          </a:pPr>
          <a:r>
            <a:rPr lang="en-US" sz="1200" b="0" i="0" u="none" strike="noStrike" baseline="0">
              <a:solidFill>
                <a:srgbClr val="000000"/>
              </a:solidFill>
              <a:latin typeface="Arial"/>
              <a:cs typeface="Arial"/>
            </a:rPr>
            <a:t>$17,823</a:t>
          </a:r>
        </a:p>
      </cdr:txBody>
    </cdr:sp>
  </cdr:relSizeAnchor>
  <cdr:relSizeAnchor xmlns:cdr="http://schemas.openxmlformats.org/drawingml/2006/chartDrawing">
    <cdr:from>
      <cdr:x>0.0095</cdr:x>
      <cdr:y>0.0415</cdr:y>
    </cdr:from>
    <cdr:to>
      <cdr:x>0.3253</cdr:x>
      <cdr:y>0.27015</cdr:y>
    </cdr:to>
    <cdr:sp macro="" textlink="">
      <cdr:nvSpPr>
        <cdr:cNvPr id="25603" name="Rectangle 3"/>
        <cdr:cNvSpPr>
          <a:spLocks xmlns:a="http://schemas.openxmlformats.org/drawingml/2006/main" noChangeArrowheads="1"/>
        </cdr:cNvSpPr>
      </cdr:nvSpPr>
      <cdr:spPr bwMode="auto">
        <a:xfrm xmlns:a="http://schemas.openxmlformats.org/drawingml/2006/main">
          <a:off x="90126" y="241916"/>
          <a:ext cx="2995974" cy="1332884"/>
        </a:xfrm>
        <a:prstGeom xmlns:a="http://schemas.openxmlformats.org/drawingml/2006/main" prst="rect">
          <a:avLst/>
        </a:prstGeom>
        <a:solidFill xmlns:a="http://schemas.openxmlformats.org/drawingml/2006/main">
          <a:srgbClr val="FFFFFF"/>
        </a:solidFill>
        <a:ln xmlns:a="http://schemas.openxmlformats.org/drawingml/2006/main" w="9525">
          <a:solidFill>
            <a:srgbClr val="0000FF"/>
          </a:solidFill>
          <a:miter lim="800000"/>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0.0375</cdr:x>
      <cdr:y>0.05675</cdr:y>
    </cdr:from>
    <cdr:to>
      <cdr:x>0.29225</cdr:x>
      <cdr:y>0.2885</cdr:y>
    </cdr:to>
    <cdr:sp macro="" textlink="">
      <cdr:nvSpPr>
        <cdr:cNvPr id="25604" name="Text Box 4"/>
        <cdr:cNvSpPr txBox="1">
          <a:spLocks xmlns:a="http://schemas.openxmlformats.org/drawingml/2006/main" noChangeArrowheads="1"/>
        </cdr:cNvSpPr>
      </cdr:nvSpPr>
      <cdr:spPr bwMode="auto">
        <a:xfrm xmlns:a="http://schemas.openxmlformats.org/drawingml/2006/main">
          <a:off x="356116" y="331353"/>
          <a:ext cx="2419214" cy="135314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900" b="0" i="0" u="none" strike="noStrike" baseline="0">
              <a:solidFill>
                <a:srgbClr val="000000"/>
              </a:solidFill>
              <a:latin typeface="Arial"/>
              <a:cs typeface="Arial"/>
            </a:rPr>
            <a:t>Per Pupil Costs are calculated using total current expense exclusive of tuition, transportation, and judgments against the District, plus the restricted entitlement aides under SFRA.  The groupings are consistent with the State Department of Education's</a:t>
          </a:r>
        </a:p>
        <a:p xmlns:a="http://schemas.openxmlformats.org/drawingml/2006/main">
          <a:pPr algn="l" rtl="0">
            <a:defRPr sz="1000"/>
          </a:pPr>
          <a:r>
            <a:rPr lang="en-US" sz="900" b="0" i="0" u="none" strike="noStrike" baseline="0">
              <a:solidFill>
                <a:srgbClr val="000000"/>
              </a:solidFill>
              <a:latin typeface="Arial"/>
              <a:cs typeface="Arial"/>
            </a:rPr>
            <a:t>Comparative Spending Guide published by the State Department of Education.</a:t>
          </a:r>
        </a:p>
      </cdr:txBody>
    </cdr:sp>
  </cdr:relSizeAnchor>
  <cdr:relSizeAnchor xmlns:cdr="http://schemas.openxmlformats.org/drawingml/2006/chartDrawing">
    <cdr:from>
      <cdr:x>0.1395</cdr:x>
      <cdr:y>0.64275</cdr:y>
    </cdr:from>
    <cdr:to>
      <cdr:x>0.18725</cdr:x>
      <cdr:y>0.67475</cdr:y>
    </cdr:to>
    <cdr:sp macro="" textlink="">
      <cdr:nvSpPr>
        <cdr:cNvPr id="25605" name="Line 5"/>
        <cdr:cNvSpPr>
          <a:spLocks xmlns:a="http://schemas.openxmlformats.org/drawingml/2006/main" noChangeShapeType="1"/>
        </cdr:cNvSpPr>
      </cdr:nvSpPr>
      <cdr:spPr bwMode="auto">
        <a:xfrm xmlns:a="http://schemas.openxmlformats.org/drawingml/2006/main" flipV="1">
          <a:off x="1324751" y="3752905"/>
          <a:ext cx="453455" cy="186842"/>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0.72034</cdr:x>
      <cdr:y>0.73362</cdr:y>
    </cdr:from>
    <cdr:to>
      <cdr:x>0.78814</cdr:x>
      <cdr:y>0.77975</cdr:y>
    </cdr:to>
    <cdr:sp macro="" textlink="">
      <cdr:nvSpPr>
        <cdr:cNvPr id="25606" name="Line 6"/>
        <cdr:cNvSpPr>
          <a:spLocks xmlns:a="http://schemas.openxmlformats.org/drawingml/2006/main" noChangeShapeType="1"/>
        </cdr:cNvSpPr>
      </cdr:nvSpPr>
      <cdr:spPr bwMode="auto">
        <a:xfrm xmlns:a="http://schemas.openxmlformats.org/drawingml/2006/main" flipH="1" flipV="1">
          <a:off x="6477000" y="4277434"/>
          <a:ext cx="609600" cy="268989"/>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0.66578</cdr:x>
      <cdr:y>0.37461</cdr:y>
    </cdr:from>
    <cdr:to>
      <cdr:x>0.71478</cdr:x>
      <cdr:y>0.41382</cdr:y>
    </cdr:to>
    <cdr:sp macro="" textlink="">
      <cdr:nvSpPr>
        <cdr:cNvPr id="25607" name="Line 7"/>
        <cdr:cNvSpPr>
          <a:spLocks xmlns:a="http://schemas.openxmlformats.org/drawingml/2006/main" noChangeShapeType="1"/>
        </cdr:cNvSpPr>
      </cdr:nvSpPr>
      <cdr:spPr bwMode="auto">
        <a:xfrm xmlns:a="http://schemas.openxmlformats.org/drawingml/2006/main" flipH="1">
          <a:off x="5986448" y="2184224"/>
          <a:ext cx="440587" cy="22860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0.49327</cdr:x>
      <cdr:y>0.38768</cdr:y>
    </cdr:from>
    <cdr:to>
      <cdr:x>0.54127</cdr:x>
      <cdr:y>0.42943</cdr:y>
    </cdr:to>
    <cdr:sp macro="" textlink="">
      <cdr:nvSpPr>
        <cdr:cNvPr id="25609" name="Line 9"/>
        <cdr:cNvSpPr>
          <a:spLocks xmlns:a="http://schemas.openxmlformats.org/drawingml/2006/main" noChangeShapeType="1"/>
        </cdr:cNvSpPr>
      </cdr:nvSpPr>
      <cdr:spPr bwMode="auto">
        <a:xfrm xmlns:a="http://schemas.openxmlformats.org/drawingml/2006/main">
          <a:off x="4435245" y="2260424"/>
          <a:ext cx="431597" cy="243427"/>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0.807</cdr:x>
      <cdr:y>0.483</cdr:y>
    </cdr:from>
    <cdr:to>
      <cdr:x>0.8935</cdr:x>
      <cdr:y>0.52675</cdr:y>
    </cdr:to>
    <cdr:sp macro="" textlink="">
      <cdr:nvSpPr>
        <cdr:cNvPr id="25610" name="Line 10"/>
        <cdr:cNvSpPr>
          <a:spLocks xmlns:a="http://schemas.openxmlformats.org/drawingml/2006/main" noChangeShapeType="1"/>
        </cdr:cNvSpPr>
      </cdr:nvSpPr>
      <cdr:spPr bwMode="auto">
        <a:xfrm xmlns:a="http://schemas.openxmlformats.org/drawingml/2006/main" flipH="1">
          <a:off x="7663615" y="2820152"/>
          <a:ext cx="821441" cy="255449"/>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0.1755</cdr:x>
      <cdr:y>0.90075</cdr:y>
    </cdr:from>
    <cdr:to>
      <cdr:x>0.308</cdr:x>
      <cdr:y>0.948</cdr:y>
    </cdr:to>
    <cdr:sp macro="" textlink="">
      <cdr:nvSpPr>
        <cdr:cNvPr id="25612" name="Text Box 12"/>
        <cdr:cNvSpPr txBox="1">
          <a:spLocks xmlns:a="http://schemas.openxmlformats.org/drawingml/2006/main" noChangeArrowheads="1"/>
        </cdr:cNvSpPr>
      </cdr:nvSpPr>
      <cdr:spPr bwMode="auto">
        <a:xfrm xmlns:a="http://schemas.openxmlformats.org/drawingml/2006/main">
          <a:off x="1666623" y="5259322"/>
          <a:ext cx="1258276" cy="27588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0.00275</cdr:x>
      <cdr:y>0.74775</cdr:y>
    </cdr:from>
    <cdr:to>
      <cdr:x>0.20339</cdr:x>
      <cdr:y>0.82125</cdr:y>
    </cdr:to>
    <cdr:sp macro="" textlink="">
      <cdr:nvSpPr>
        <cdr:cNvPr id="25613" name="Rectangle 13"/>
        <cdr:cNvSpPr>
          <a:spLocks xmlns:a="http://schemas.openxmlformats.org/drawingml/2006/main" noChangeArrowheads="1"/>
        </cdr:cNvSpPr>
      </cdr:nvSpPr>
      <cdr:spPr bwMode="auto">
        <a:xfrm xmlns:a="http://schemas.openxmlformats.org/drawingml/2006/main">
          <a:off x="24726" y="4359819"/>
          <a:ext cx="1804073" cy="428548"/>
        </a:xfrm>
        <a:prstGeom xmlns:a="http://schemas.openxmlformats.org/drawingml/2006/main" prst="rect">
          <a:avLst/>
        </a:prstGeom>
        <a:solidFill xmlns:a="http://schemas.openxmlformats.org/drawingml/2006/main">
          <a:srgbClr val="FFFFFF"/>
        </a:solidFill>
        <a:ln xmlns:a="http://schemas.openxmlformats.org/drawingml/2006/main" w="9525">
          <a:solidFill>
            <a:srgbClr val="0000FF"/>
          </a:solidFill>
          <a:miter lim="800000"/>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0.01552</cdr:x>
      <cdr:y>0.73856</cdr:y>
    </cdr:from>
    <cdr:to>
      <cdr:x>0.22464</cdr:x>
      <cdr:y>0.85116</cdr:y>
    </cdr:to>
    <cdr:sp macro="" textlink="">
      <cdr:nvSpPr>
        <cdr:cNvPr id="25614" name="Text Box 14"/>
        <cdr:cNvSpPr txBox="1">
          <a:spLocks xmlns:a="http://schemas.openxmlformats.org/drawingml/2006/main" noChangeArrowheads="1"/>
        </cdr:cNvSpPr>
      </cdr:nvSpPr>
      <cdr:spPr bwMode="auto">
        <a:xfrm xmlns:a="http://schemas.openxmlformats.org/drawingml/2006/main">
          <a:off x="139565" y="4306265"/>
          <a:ext cx="1880274" cy="65652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endParaRPr lang="en-US" sz="800" b="0" i="0" u="none" strike="noStrike" baseline="0" dirty="0">
            <a:solidFill>
              <a:srgbClr val="000000"/>
            </a:solidFill>
            <a:latin typeface="Arial"/>
            <a:cs typeface="Arial"/>
          </a:endParaRPr>
        </a:p>
        <a:p xmlns:a="http://schemas.openxmlformats.org/drawingml/2006/main">
          <a:pPr algn="l" rtl="0">
            <a:defRPr sz="1000"/>
          </a:pPr>
          <a:r>
            <a:rPr lang="en-US" sz="800" b="0" i="0" u="none" strike="noStrike" baseline="0" dirty="0">
              <a:solidFill>
                <a:srgbClr val="000000"/>
              </a:solidFill>
              <a:latin typeface="Arial"/>
              <a:cs typeface="Arial"/>
            </a:rPr>
            <a:t>Teacher,</a:t>
          </a:r>
          <a:r>
            <a:rPr lang="en-US" sz="800" b="0" i="0" u="none" strike="noStrike" dirty="0">
              <a:solidFill>
                <a:srgbClr val="000000"/>
              </a:solidFill>
              <a:latin typeface="Arial"/>
              <a:cs typeface="Arial"/>
            </a:rPr>
            <a:t> </a:t>
          </a:r>
          <a:r>
            <a:rPr lang="en-US" sz="800" b="0" i="0" u="none" strike="noStrike" baseline="0" dirty="0">
              <a:solidFill>
                <a:srgbClr val="000000"/>
              </a:solidFill>
              <a:latin typeface="Arial"/>
              <a:cs typeface="Arial"/>
            </a:rPr>
            <a:t>Aide Salaries and Benefits</a:t>
          </a:r>
        </a:p>
        <a:p xmlns:a="http://schemas.openxmlformats.org/drawingml/2006/main">
          <a:pPr algn="l" rtl="0">
            <a:defRPr sz="1000"/>
          </a:pPr>
          <a:r>
            <a:rPr lang="en-US" sz="800" b="0" i="0" u="none" strike="noStrike" baseline="0" dirty="0">
              <a:solidFill>
                <a:srgbClr val="000000"/>
              </a:solidFill>
              <a:latin typeface="Arial"/>
              <a:cs typeface="Arial"/>
            </a:rPr>
            <a:t>Supplies &amp; Textbooks </a:t>
          </a:r>
        </a:p>
      </cdr:txBody>
    </cdr:sp>
  </cdr:relSizeAnchor>
  <cdr:relSizeAnchor xmlns:cdr="http://schemas.openxmlformats.org/drawingml/2006/chartDrawing">
    <cdr:from>
      <cdr:x>0.77075</cdr:x>
      <cdr:y>0.83475</cdr:y>
    </cdr:from>
    <cdr:to>
      <cdr:x>0.9265</cdr:x>
      <cdr:y>0.96325</cdr:y>
    </cdr:to>
    <cdr:sp macro="" textlink="">
      <cdr:nvSpPr>
        <cdr:cNvPr id="25615" name="Rectangle 15"/>
        <cdr:cNvSpPr>
          <a:spLocks xmlns:a="http://schemas.openxmlformats.org/drawingml/2006/main" noChangeArrowheads="1"/>
        </cdr:cNvSpPr>
      </cdr:nvSpPr>
      <cdr:spPr bwMode="auto">
        <a:xfrm xmlns:a="http://schemas.openxmlformats.org/drawingml/2006/main">
          <a:off x="7319370" y="4873959"/>
          <a:ext cx="1479068" cy="750289"/>
        </a:xfrm>
        <a:prstGeom xmlns:a="http://schemas.openxmlformats.org/drawingml/2006/main" prst="rect">
          <a:avLst/>
        </a:prstGeom>
        <a:solidFill xmlns:a="http://schemas.openxmlformats.org/drawingml/2006/main">
          <a:srgbClr val="FFFFFF"/>
        </a:solidFill>
        <a:ln xmlns:a="http://schemas.openxmlformats.org/drawingml/2006/main" w="9525">
          <a:solidFill>
            <a:srgbClr val="0000FF"/>
          </a:solidFill>
          <a:miter lim="800000"/>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0.76425</cdr:x>
      <cdr:y>0.83475</cdr:y>
    </cdr:from>
    <cdr:to>
      <cdr:x>0.93275</cdr:x>
      <cdr:y>0.9635</cdr:y>
    </cdr:to>
    <cdr:sp macro="" textlink="">
      <cdr:nvSpPr>
        <cdr:cNvPr id="25616" name="Text Box 16"/>
        <cdr:cNvSpPr txBox="1">
          <a:spLocks xmlns:a="http://schemas.openxmlformats.org/drawingml/2006/main" noChangeArrowheads="1"/>
        </cdr:cNvSpPr>
      </cdr:nvSpPr>
      <cdr:spPr bwMode="auto">
        <a:xfrm xmlns:a="http://schemas.openxmlformats.org/drawingml/2006/main">
          <a:off x="7257643" y="4873959"/>
          <a:ext cx="1600147" cy="75174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800" b="0" i="0" u="none" strike="noStrike" baseline="0">
              <a:solidFill>
                <a:srgbClr val="000000"/>
              </a:solidFill>
              <a:latin typeface="Arial"/>
              <a:cs typeface="Arial"/>
            </a:rPr>
            <a:t>Central Administration</a:t>
          </a:r>
        </a:p>
        <a:p xmlns:a="http://schemas.openxmlformats.org/drawingml/2006/main">
          <a:pPr algn="ctr" rtl="0">
            <a:defRPr sz="1000"/>
          </a:pPr>
          <a:r>
            <a:rPr lang="en-US" sz="800" b="0" i="0" u="none" strike="noStrike" baseline="0">
              <a:solidFill>
                <a:srgbClr val="000000"/>
              </a:solidFill>
              <a:latin typeface="Arial"/>
              <a:cs typeface="Arial"/>
            </a:rPr>
            <a:t>School Administration</a:t>
          </a:r>
        </a:p>
        <a:p xmlns:a="http://schemas.openxmlformats.org/drawingml/2006/main">
          <a:pPr algn="ctr" rtl="0">
            <a:defRPr sz="1000"/>
          </a:pPr>
          <a:r>
            <a:rPr lang="en-US" sz="800" b="0" i="0" u="none" strike="noStrike" baseline="0">
              <a:solidFill>
                <a:srgbClr val="000000"/>
              </a:solidFill>
              <a:latin typeface="Arial"/>
              <a:cs typeface="Arial"/>
            </a:rPr>
            <a:t>Business Services</a:t>
          </a:r>
        </a:p>
        <a:p xmlns:a="http://schemas.openxmlformats.org/drawingml/2006/main">
          <a:pPr algn="ctr" rtl="0">
            <a:defRPr sz="1000"/>
          </a:pPr>
          <a:r>
            <a:rPr lang="en-US" sz="800" b="0" i="0" u="none" strike="noStrike" baseline="0">
              <a:solidFill>
                <a:srgbClr val="000000"/>
              </a:solidFill>
              <a:latin typeface="Arial"/>
              <a:cs typeface="Arial"/>
            </a:rPr>
            <a:t>Human Resources</a:t>
          </a:r>
        </a:p>
        <a:p xmlns:a="http://schemas.openxmlformats.org/drawingml/2006/main">
          <a:pPr algn="ctr" rtl="0">
            <a:defRPr sz="1000"/>
          </a:pPr>
          <a:r>
            <a:rPr lang="en-US" sz="800" b="0" i="0" u="none" strike="noStrike" baseline="0">
              <a:solidFill>
                <a:srgbClr val="000000"/>
              </a:solidFill>
              <a:latin typeface="Arial"/>
              <a:cs typeface="Arial"/>
            </a:rPr>
            <a:t>Telephone &amp; Postage</a:t>
          </a:r>
        </a:p>
      </cdr:txBody>
    </cdr:sp>
  </cdr:relSizeAnchor>
  <cdr:relSizeAnchor xmlns:cdr="http://schemas.openxmlformats.org/drawingml/2006/chartDrawing">
    <cdr:from>
      <cdr:x>0.843</cdr:x>
      <cdr:y>0.538</cdr:y>
    </cdr:from>
    <cdr:to>
      <cdr:x>0.9995</cdr:x>
      <cdr:y>0.7215</cdr:y>
    </cdr:to>
    <cdr:sp macro="" textlink="">
      <cdr:nvSpPr>
        <cdr:cNvPr id="25617" name="Rectangle 17"/>
        <cdr:cNvSpPr>
          <a:spLocks xmlns:a="http://schemas.openxmlformats.org/drawingml/2006/main" noChangeArrowheads="1"/>
        </cdr:cNvSpPr>
      </cdr:nvSpPr>
      <cdr:spPr bwMode="auto">
        <a:xfrm xmlns:a="http://schemas.openxmlformats.org/drawingml/2006/main">
          <a:off x="8005486" y="3141288"/>
          <a:ext cx="1486191" cy="1071424"/>
        </a:xfrm>
        <a:prstGeom xmlns:a="http://schemas.openxmlformats.org/drawingml/2006/main" prst="rect">
          <a:avLst/>
        </a:prstGeom>
        <a:solidFill xmlns:a="http://schemas.openxmlformats.org/drawingml/2006/main">
          <a:srgbClr val="FFFFFF"/>
        </a:solidFill>
        <a:ln xmlns:a="http://schemas.openxmlformats.org/drawingml/2006/main" w="9525">
          <a:solidFill>
            <a:srgbClr val="0000FF"/>
          </a:solidFill>
          <a:miter lim="800000"/>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0.84625</cdr:x>
      <cdr:y>0.54</cdr:y>
    </cdr:from>
    <cdr:to>
      <cdr:x>0.99875</cdr:x>
      <cdr:y>0.7195</cdr:y>
    </cdr:to>
    <cdr:sp macro="" textlink="">
      <cdr:nvSpPr>
        <cdr:cNvPr id="25618" name="Text Box 18"/>
        <cdr:cNvSpPr txBox="1">
          <a:spLocks xmlns:a="http://schemas.openxmlformats.org/drawingml/2006/main" noChangeArrowheads="1"/>
        </cdr:cNvSpPr>
      </cdr:nvSpPr>
      <cdr:spPr bwMode="auto">
        <a:xfrm xmlns:a="http://schemas.openxmlformats.org/drawingml/2006/main">
          <a:off x="8036350" y="3152966"/>
          <a:ext cx="1448204" cy="104806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800" b="0" i="0" u="none" strike="noStrike" baseline="0">
              <a:solidFill>
                <a:srgbClr val="000000"/>
              </a:solidFill>
              <a:latin typeface="Arial"/>
              <a:cs typeface="Arial"/>
            </a:rPr>
            <a:t>Attendance</a:t>
          </a:r>
        </a:p>
        <a:p xmlns:a="http://schemas.openxmlformats.org/drawingml/2006/main">
          <a:pPr algn="ctr" rtl="0">
            <a:defRPr sz="1000"/>
          </a:pPr>
          <a:r>
            <a:rPr lang="en-US" sz="800" b="0" i="0" u="none" strike="noStrike" baseline="0">
              <a:solidFill>
                <a:srgbClr val="000000"/>
              </a:solidFill>
              <a:latin typeface="Arial"/>
              <a:cs typeface="Arial"/>
            </a:rPr>
            <a:t>Health Services</a:t>
          </a:r>
        </a:p>
        <a:p xmlns:a="http://schemas.openxmlformats.org/drawingml/2006/main">
          <a:pPr algn="ctr" rtl="0">
            <a:defRPr sz="1000"/>
          </a:pPr>
          <a:r>
            <a:rPr lang="en-US" sz="800" b="0" i="0" u="none" strike="noStrike" baseline="0">
              <a:solidFill>
                <a:srgbClr val="000000"/>
              </a:solidFill>
              <a:latin typeface="Arial"/>
              <a:cs typeface="Arial"/>
            </a:rPr>
            <a:t>Guidance Services ,Child Study Teams,</a:t>
          </a:r>
        </a:p>
        <a:p xmlns:a="http://schemas.openxmlformats.org/drawingml/2006/main">
          <a:pPr algn="ctr" rtl="0">
            <a:defRPr sz="1000"/>
          </a:pPr>
          <a:r>
            <a:rPr lang="en-US" sz="800" b="0" i="0" u="none" strike="noStrike" baseline="0">
              <a:solidFill>
                <a:srgbClr val="000000"/>
              </a:solidFill>
              <a:latin typeface="Arial"/>
              <a:cs typeface="Arial"/>
            </a:rPr>
            <a:t>Educational Media/Library     </a:t>
          </a:r>
        </a:p>
        <a:p xmlns:a="http://schemas.openxmlformats.org/drawingml/2006/main">
          <a:pPr algn="ctr" rtl="0">
            <a:defRPr sz="1000"/>
          </a:pPr>
          <a:r>
            <a:rPr lang="en-US" sz="800" b="0" i="0" u="none" strike="noStrike" baseline="0">
              <a:solidFill>
                <a:srgbClr val="000000"/>
              </a:solidFill>
              <a:latin typeface="Arial"/>
              <a:cs typeface="Arial"/>
            </a:rPr>
            <a:t> Services,</a:t>
          </a:r>
        </a:p>
        <a:p xmlns:a="http://schemas.openxmlformats.org/drawingml/2006/main">
          <a:pPr algn="ctr" rtl="0">
            <a:defRPr sz="1000"/>
          </a:pPr>
          <a:r>
            <a:rPr lang="en-US" sz="800" b="0" i="0" u="none" strike="noStrike" baseline="0">
              <a:solidFill>
                <a:srgbClr val="000000"/>
              </a:solidFill>
              <a:latin typeface="Arial"/>
              <a:cs typeface="Arial"/>
            </a:rPr>
            <a:t>Professional Development</a:t>
          </a:r>
        </a:p>
        <a:p xmlns:a="http://schemas.openxmlformats.org/drawingml/2006/main">
          <a:pPr algn="ctr" rtl="0">
            <a:lnSpc>
              <a:spcPts val="800"/>
            </a:lnSpc>
            <a:defRPr sz="1000"/>
          </a:pPr>
          <a:endParaRPr lang="en-US" sz="800" b="0" i="0" u="none" strike="noStrike" baseline="0">
            <a:solidFill>
              <a:srgbClr val="000000"/>
            </a:solidFill>
            <a:latin typeface="Arial"/>
            <a:cs typeface="Arial"/>
          </a:endParaRPr>
        </a:p>
        <a:p xmlns:a="http://schemas.openxmlformats.org/drawingml/2006/main">
          <a:pPr algn="ctr" rtl="0">
            <a:defRPr sz="1000"/>
          </a:pPr>
          <a:endParaRPr lang="en-US" sz="800" b="0" i="0" u="none" strike="noStrike" baseline="0">
            <a:solidFill>
              <a:srgbClr val="000000"/>
            </a:solidFill>
            <a:latin typeface="Arial"/>
            <a:cs typeface="Arial"/>
          </a:endParaRPr>
        </a:p>
        <a:p xmlns:a="http://schemas.openxmlformats.org/drawingml/2006/main">
          <a:pPr algn="ctr" rtl="0">
            <a:lnSpc>
              <a:spcPts val="800"/>
            </a:lnSpc>
            <a:defRPr sz="1000"/>
          </a:pPr>
          <a:endParaRPr lang="en-US" sz="800" b="0" i="0" u="none" strike="noStrike" baseline="0">
            <a:solidFill>
              <a:srgbClr val="000000"/>
            </a:solidFill>
            <a:latin typeface="Arial"/>
            <a:cs typeface="Arial"/>
          </a:endParaRPr>
        </a:p>
      </cdr:txBody>
    </cdr:sp>
  </cdr:relSizeAnchor>
  <cdr:relSizeAnchor xmlns:cdr="http://schemas.openxmlformats.org/drawingml/2006/chartDrawing">
    <cdr:from>
      <cdr:x>0.84575</cdr:x>
      <cdr:y>0.2935</cdr:y>
    </cdr:from>
    <cdr:to>
      <cdr:x>0.97975</cdr:x>
      <cdr:y>0.40675</cdr:y>
    </cdr:to>
    <cdr:sp macro="" textlink="">
      <cdr:nvSpPr>
        <cdr:cNvPr id="25619" name="Rectangle 19"/>
        <cdr:cNvSpPr>
          <a:spLocks xmlns:a="http://schemas.openxmlformats.org/drawingml/2006/main" noChangeArrowheads="1"/>
        </cdr:cNvSpPr>
      </cdr:nvSpPr>
      <cdr:spPr bwMode="auto">
        <a:xfrm xmlns:a="http://schemas.openxmlformats.org/drawingml/2006/main">
          <a:off x="8031601" y="1713695"/>
          <a:ext cx="1272521" cy="661247"/>
        </a:xfrm>
        <a:prstGeom xmlns:a="http://schemas.openxmlformats.org/drawingml/2006/main" prst="rect">
          <a:avLst/>
        </a:prstGeom>
        <a:solidFill xmlns:a="http://schemas.openxmlformats.org/drawingml/2006/main">
          <a:srgbClr val="FFFFFF"/>
        </a:solidFill>
        <a:ln xmlns:a="http://schemas.openxmlformats.org/drawingml/2006/main" w="9525">
          <a:solidFill>
            <a:srgbClr val="0000FF"/>
          </a:solidFill>
          <a:miter lim="800000"/>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0.85041</cdr:x>
      <cdr:y>0.2962</cdr:y>
    </cdr:from>
    <cdr:to>
      <cdr:x>0.98291</cdr:x>
      <cdr:y>0.4317</cdr:y>
    </cdr:to>
    <cdr:sp macro="" textlink="">
      <cdr:nvSpPr>
        <cdr:cNvPr id="25620" name="Text Box 20"/>
        <cdr:cNvSpPr txBox="1">
          <a:spLocks xmlns:a="http://schemas.openxmlformats.org/drawingml/2006/main" noChangeArrowheads="1"/>
        </cdr:cNvSpPr>
      </cdr:nvSpPr>
      <cdr:spPr bwMode="auto">
        <a:xfrm xmlns:a="http://schemas.openxmlformats.org/drawingml/2006/main">
          <a:off x="7646508" y="1727024"/>
          <a:ext cx="1191387" cy="79004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800" b="0" i="0" u="none" strike="noStrike" baseline="0">
              <a:solidFill>
                <a:srgbClr val="000000"/>
              </a:solidFill>
              <a:latin typeface="Arial"/>
              <a:cs typeface="Arial"/>
            </a:rPr>
            <a:t>Athletics</a:t>
          </a:r>
        </a:p>
        <a:p xmlns:a="http://schemas.openxmlformats.org/drawingml/2006/main">
          <a:pPr algn="l" rtl="0">
            <a:defRPr sz="1000"/>
          </a:pPr>
          <a:r>
            <a:rPr lang="en-US" sz="800" b="0" i="0" u="none" strike="noStrike" baseline="0">
              <a:solidFill>
                <a:srgbClr val="000000"/>
              </a:solidFill>
              <a:latin typeface="Arial"/>
              <a:cs typeface="Arial"/>
            </a:rPr>
            <a:t>Cocurricular  Extracurricular Activities</a:t>
          </a:r>
        </a:p>
        <a:p xmlns:a="http://schemas.openxmlformats.org/drawingml/2006/main">
          <a:pPr algn="l" rtl="0">
            <a:defRPr sz="1000"/>
          </a:pPr>
          <a:r>
            <a:rPr lang="en-US" sz="800" b="0" i="0" u="none" strike="noStrike" baseline="0">
              <a:solidFill>
                <a:srgbClr val="000000"/>
              </a:solidFill>
              <a:latin typeface="Arial"/>
              <a:cs typeface="Arial"/>
            </a:rPr>
            <a:t>              $142</a:t>
          </a:r>
        </a:p>
      </cdr:txBody>
    </cdr:sp>
  </cdr:relSizeAnchor>
  <cdr:relSizeAnchor xmlns:cdr="http://schemas.openxmlformats.org/drawingml/2006/chartDrawing">
    <cdr:from>
      <cdr:x>0.6405</cdr:x>
      <cdr:y>0.118</cdr:y>
    </cdr:from>
    <cdr:to>
      <cdr:x>0.79525</cdr:x>
      <cdr:y>0.273</cdr:y>
    </cdr:to>
    <cdr:sp macro="" textlink="">
      <cdr:nvSpPr>
        <cdr:cNvPr id="25621" name="Rectangle 21"/>
        <cdr:cNvSpPr>
          <a:spLocks xmlns:a="http://schemas.openxmlformats.org/drawingml/2006/main" noChangeArrowheads="1"/>
        </cdr:cNvSpPr>
      </cdr:nvSpPr>
      <cdr:spPr bwMode="auto">
        <a:xfrm xmlns:a="http://schemas.openxmlformats.org/drawingml/2006/main">
          <a:off x="6082460" y="688981"/>
          <a:ext cx="1469572" cy="905018"/>
        </a:xfrm>
        <a:prstGeom xmlns:a="http://schemas.openxmlformats.org/drawingml/2006/main" prst="rect">
          <a:avLst/>
        </a:prstGeom>
        <a:solidFill xmlns:a="http://schemas.openxmlformats.org/drawingml/2006/main">
          <a:srgbClr val="FFFFFF"/>
        </a:solidFill>
        <a:ln xmlns:a="http://schemas.openxmlformats.org/drawingml/2006/main" w="9525">
          <a:solidFill>
            <a:srgbClr val="0000FF"/>
          </a:solidFill>
          <a:miter lim="800000"/>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0.63925</cdr:x>
      <cdr:y>0.118</cdr:y>
    </cdr:from>
    <cdr:to>
      <cdr:x>0.79375</cdr:x>
      <cdr:y>0.27125</cdr:y>
    </cdr:to>
    <cdr:sp macro="" textlink="">
      <cdr:nvSpPr>
        <cdr:cNvPr id="25622" name="Text Box 22"/>
        <cdr:cNvSpPr txBox="1">
          <a:spLocks xmlns:a="http://schemas.openxmlformats.org/drawingml/2006/main" noChangeArrowheads="1"/>
        </cdr:cNvSpPr>
      </cdr:nvSpPr>
      <cdr:spPr bwMode="auto">
        <a:xfrm xmlns:a="http://schemas.openxmlformats.org/drawingml/2006/main">
          <a:off x="6070590" y="688981"/>
          <a:ext cx="1467197" cy="89480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800" b="0" i="0" u="none" strike="noStrike" baseline="0">
              <a:solidFill>
                <a:srgbClr val="000000"/>
              </a:solidFill>
              <a:latin typeface="Arial"/>
              <a:cs typeface="Arial"/>
            </a:rPr>
            <a:t>Cleaning, repair,  and </a:t>
          </a:r>
        </a:p>
        <a:p xmlns:a="http://schemas.openxmlformats.org/drawingml/2006/main">
          <a:pPr algn="ctr" rtl="0">
            <a:defRPr sz="1000"/>
          </a:pPr>
          <a:r>
            <a:rPr lang="en-US" sz="800" b="0" i="0" u="none" strike="noStrike" baseline="0">
              <a:solidFill>
                <a:srgbClr val="000000"/>
              </a:solidFill>
              <a:latin typeface="Arial"/>
              <a:cs typeface="Arial"/>
            </a:rPr>
            <a:t> maintenance services and</a:t>
          </a:r>
        </a:p>
        <a:p xmlns:a="http://schemas.openxmlformats.org/drawingml/2006/main">
          <a:pPr algn="ctr" rtl="0">
            <a:defRPr sz="1000"/>
          </a:pPr>
          <a:r>
            <a:rPr lang="en-US" sz="800" b="0" i="0" u="none" strike="noStrike" baseline="0">
              <a:solidFill>
                <a:srgbClr val="000000"/>
              </a:solidFill>
              <a:latin typeface="Arial"/>
              <a:cs typeface="Arial"/>
            </a:rPr>
            <a:t>  supplies</a:t>
          </a:r>
        </a:p>
        <a:p xmlns:a="http://schemas.openxmlformats.org/drawingml/2006/main">
          <a:pPr algn="ctr" rtl="0">
            <a:defRPr sz="1000"/>
          </a:pPr>
          <a:r>
            <a:rPr lang="en-US" sz="800" b="0" i="0" u="none" strike="noStrike" baseline="0">
              <a:solidFill>
                <a:srgbClr val="000000"/>
              </a:solidFill>
              <a:latin typeface="Arial"/>
              <a:cs typeface="Arial"/>
            </a:rPr>
            <a:t>Utilities, insurance, custodial, security, and maintenance salaries and benefits</a:t>
          </a:r>
        </a:p>
        <a:p xmlns:a="http://schemas.openxmlformats.org/drawingml/2006/main">
          <a:pPr algn="ctr" rtl="0">
            <a:defRPr sz="1000"/>
          </a:pPr>
          <a:endParaRPr lang="en-US" sz="800" b="0" i="0" u="none" strike="noStrike" baseline="0">
            <a:solidFill>
              <a:srgbClr val="000000"/>
            </a:solidFill>
            <a:latin typeface="Arial"/>
            <a:cs typeface="Arial"/>
          </a:endParaRPr>
        </a:p>
      </cdr:txBody>
    </cdr:sp>
  </cdr:relSizeAnchor>
  <cdr:relSizeAnchor xmlns:cdr="http://schemas.openxmlformats.org/drawingml/2006/chartDrawing">
    <cdr:from>
      <cdr:x>0.38825</cdr:x>
      <cdr:y>0.20675</cdr:y>
    </cdr:from>
    <cdr:to>
      <cdr:x>0.5025</cdr:x>
      <cdr:y>0.30975</cdr:y>
    </cdr:to>
    <cdr:sp macro="" textlink="">
      <cdr:nvSpPr>
        <cdr:cNvPr id="25623" name="Rectangle 23"/>
        <cdr:cNvSpPr>
          <a:spLocks xmlns:a="http://schemas.openxmlformats.org/drawingml/2006/main" noChangeArrowheads="1"/>
        </cdr:cNvSpPr>
      </cdr:nvSpPr>
      <cdr:spPr bwMode="auto">
        <a:xfrm xmlns:a="http://schemas.openxmlformats.org/drawingml/2006/main">
          <a:off x="3686987" y="1207177"/>
          <a:ext cx="1084967" cy="601399"/>
        </a:xfrm>
        <a:prstGeom xmlns:a="http://schemas.openxmlformats.org/drawingml/2006/main" prst="rect">
          <a:avLst/>
        </a:prstGeom>
        <a:solidFill xmlns:a="http://schemas.openxmlformats.org/drawingml/2006/main">
          <a:srgbClr val="FFFFFF"/>
        </a:solidFill>
        <a:ln xmlns:a="http://schemas.openxmlformats.org/drawingml/2006/main" w="9525">
          <a:solidFill>
            <a:srgbClr val="0000FF"/>
          </a:solid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800" b="0" i="0" u="none" strike="noStrike" baseline="0">
              <a:solidFill>
                <a:srgbClr val="000000"/>
              </a:solidFill>
              <a:latin typeface="Arial"/>
              <a:cs typeface="Arial"/>
            </a:rPr>
            <a:t>Equipment Costs</a:t>
          </a:r>
        </a:p>
        <a:p xmlns:a="http://schemas.openxmlformats.org/drawingml/2006/main">
          <a:pPr algn="ctr" rtl="0">
            <a:defRPr sz="1000"/>
          </a:pPr>
          <a:r>
            <a:rPr lang="en-US" sz="800" b="0" i="0" u="none" strike="noStrike" baseline="0">
              <a:solidFill>
                <a:srgbClr val="000000"/>
              </a:solidFill>
              <a:latin typeface="Arial"/>
              <a:cs typeface="Arial"/>
            </a:rPr>
            <a:t>Community</a:t>
          </a:r>
        </a:p>
        <a:p xmlns:a="http://schemas.openxmlformats.org/drawingml/2006/main">
          <a:pPr algn="ctr" rtl="0">
            <a:defRPr sz="1000"/>
          </a:pPr>
          <a:r>
            <a:rPr lang="en-US" sz="800" b="0" i="0" u="none" strike="noStrike" baseline="0">
              <a:solidFill>
                <a:srgbClr val="000000"/>
              </a:solidFill>
              <a:latin typeface="Arial"/>
              <a:cs typeface="Arial"/>
            </a:rPr>
            <a:t>Services and</a:t>
          </a:r>
        </a:p>
        <a:p xmlns:a="http://schemas.openxmlformats.org/drawingml/2006/main">
          <a:pPr algn="ctr" rtl="0">
            <a:defRPr sz="1000"/>
          </a:pPr>
          <a:r>
            <a:rPr lang="en-US" sz="800" b="0" i="0" u="none" strike="noStrike" baseline="0">
              <a:solidFill>
                <a:srgbClr val="000000"/>
              </a:solidFill>
              <a:latin typeface="Arial"/>
              <a:cs typeface="Arial"/>
            </a:rPr>
            <a:t>Special Schools</a:t>
          </a:r>
        </a:p>
      </cdr:txBody>
    </cdr:sp>
  </cdr:relSizeAnchor>
  <cdr:relSizeAnchor xmlns:cdr="http://schemas.openxmlformats.org/drawingml/2006/chartDrawing">
    <cdr:from>
      <cdr:x>0.77966</cdr:x>
      <cdr:y>0.4175</cdr:y>
    </cdr:from>
    <cdr:to>
      <cdr:x>0.88225</cdr:x>
      <cdr:y>0.47917</cdr:y>
    </cdr:to>
    <cdr:sp macro="" textlink="">
      <cdr:nvSpPr>
        <cdr:cNvPr id="25625" name="Line 25"/>
        <cdr:cNvSpPr>
          <a:spLocks xmlns:a="http://schemas.openxmlformats.org/drawingml/2006/main" noChangeShapeType="1"/>
        </cdr:cNvSpPr>
      </cdr:nvSpPr>
      <cdr:spPr bwMode="auto">
        <a:xfrm xmlns:a="http://schemas.openxmlformats.org/drawingml/2006/main" flipH="1">
          <a:off x="7010399" y="2434269"/>
          <a:ext cx="922439" cy="359555"/>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0.8815</cdr:x>
      <cdr:y>0.44375</cdr:y>
    </cdr:from>
    <cdr:to>
      <cdr:x>0.99175</cdr:x>
      <cdr:y>0.509</cdr:y>
    </cdr:to>
    <cdr:sp macro="" textlink="">
      <cdr:nvSpPr>
        <cdr:cNvPr id="25626" name="Text Box 26"/>
        <cdr:cNvSpPr txBox="1">
          <a:spLocks xmlns:a="http://schemas.openxmlformats.org/drawingml/2006/main" noChangeArrowheads="1"/>
        </cdr:cNvSpPr>
      </cdr:nvSpPr>
      <cdr:spPr bwMode="auto">
        <a:xfrm xmlns:a="http://schemas.openxmlformats.org/drawingml/2006/main">
          <a:off x="8371099" y="2590979"/>
          <a:ext cx="1046980" cy="38098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US" sz="800" b="0" i="0" u="none" strike="noStrike" baseline="0">
              <a:solidFill>
                <a:srgbClr val="000000"/>
              </a:solidFill>
              <a:latin typeface="Arial"/>
              <a:cs typeface="Arial"/>
            </a:rPr>
            <a:t>Support Services</a:t>
          </a:r>
        </a:p>
        <a:p xmlns:a="http://schemas.openxmlformats.org/drawingml/2006/main">
          <a:pPr algn="ctr" rtl="0">
            <a:defRPr sz="1000"/>
          </a:pPr>
          <a:r>
            <a:rPr lang="en-US" sz="800" b="0" i="0" u="none" strike="noStrike" baseline="0">
              <a:solidFill>
                <a:srgbClr val="000000"/>
              </a:solidFill>
              <a:latin typeface="Arial"/>
              <a:cs typeface="Arial"/>
            </a:rPr>
            <a:t>$2,656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2" tIns="46966" rIns="93932" bIns="46966" rtlCol="0"/>
          <a:lstStyle>
            <a:lvl1pPr algn="l">
              <a:defRPr sz="1200"/>
            </a:lvl1pPr>
          </a:lstStyle>
          <a:p>
            <a:endParaRPr lang="en-US" dirty="0"/>
          </a:p>
        </p:txBody>
      </p:sp>
      <p:sp>
        <p:nvSpPr>
          <p:cNvPr id="3" name="Date Placeholder 2"/>
          <p:cNvSpPr>
            <a:spLocks noGrp="1"/>
          </p:cNvSpPr>
          <p:nvPr>
            <p:ph type="dt" sz="quarter" idx="1"/>
          </p:nvPr>
        </p:nvSpPr>
        <p:spPr>
          <a:xfrm>
            <a:off x="4008705" y="0"/>
            <a:ext cx="3066733" cy="468154"/>
          </a:xfrm>
          <a:prstGeom prst="rect">
            <a:avLst/>
          </a:prstGeom>
        </p:spPr>
        <p:txBody>
          <a:bodyPr vert="horz" lIns="93932" tIns="46966" rIns="93932" bIns="46966" rtlCol="0"/>
          <a:lstStyle>
            <a:lvl1pPr algn="r">
              <a:defRPr sz="1200"/>
            </a:lvl1pPr>
          </a:lstStyle>
          <a:p>
            <a:fld id="{6E6657D2-383E-4F2C-B7E4-3E7BD49665C1}" type="datetimeFigureOut">
              <a:rPr lang="en-US" smtClean="0"/>
              <a:t>5/6/21</a:t>
            </a:fld>
            <a:endParaRPr lang="en-US" dirty="0"/>
          </a:p>
        </p:txBody>
      </p:sp>
      <p:sp>
        <p:nvSpPr>
          <p:cNvPr id="4" name="Footer Placeholder 3"/>
          <p:cNvSpPr>
            <a:spLocks noGrp="1"/>
          </p:cNvSpPr>
          <p:nvPr>
            <p:ph type="ftr" sz="quarter" idx="2"/>
          </p:nvPr>
        </p:nvSpPr>
        <p:spPr>
          <a:xfrm>
            <a:off x="0" y="8893297"/>
            <a:ext cx="3066733" cy="468154"/>
          </a:xfrm>
          <a:prstGeom prst="rect">
            <a:avLst/>
          </a:prstGeom>
        </p:spPr>
        <p:txBody>
          <a:bodyPr vert="horz" lIns="93932" tIns="46966" rIns="93932" bIns="4696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5" y="8893297"/>
            <a:ext cx="3066733" cy="468154"/>
          </a:xfrm>
          <a:prstGeom prst="rect">
            <a:avLst/>
          </a:prstGeom>
        </p:spPr>
        <p:txBody>
          <a:bodyPr vert="horz" lIns="93932" tIns="46966" rIns="93932" bIns="46966" rtlCol="0" anchor="b"/>
          <a:lstStyle>
            <a:lvl1pPr algn="r">
              <a:defRPr sz="1200"/>
            </a:lvl1pPr>
          </a:lstStyle>
          <a:p>
            <a:fld id="{A1CAEF71-947A-4BDB-A968-5DC06261BD87}" type="slidenum">
              <a:rPr lang="en-US" smtClean="0"/>
              <a:t>‹#›</a:t>
            </a:fld>
            <a:endParaRPr lang="en-US" dirty="0"/>
          </a:p>
        </p:txBody>
      </p:sp>
    </p:spTree>
    <p:extLst>
      <p:ext uri="{BB962C8B-B14F-4D97-AF65-F5344CB8AC3E}">
        <p14:creationId xmlns:p14="http://schemas.microsoft.com/office/powerpoint/2010/main" val="128741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2" tIns="46966" rIns="93932" bIns="46966" rtlCol="0"/>
          <a:lstStyle>
            <a:lvl1pPr algn="l">
              <a:defRPr sz="1200"/>
            </a:lvl1pPr>
          </a:lstStyle>
          <a:p>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93932" tIns="46966" rIns="93932" bIns="46966" rtlCol="0"/>
          <a:lstStyle>
            <a:lvl1pPr algn="r">
              <a:defRPr sz="1200"/>
            </a:lvl1pPr>
          </a:lstStyle>
          <a:p>
            <a:fld id="{057C5F17-00EE-4CDE-A5CC-C9493A367D23}" type="datetimeFigureOut">
              <a:rPr lang="en-US" smtClean="0"/>
              <a:t>5/6/21</a:t>
            </a:fld>
            <a:endParaRPr lang="en-US" dirty="0"/>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2" tIns="46966" rIns="93932" bIns="46966"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2" tIns="46966" rIns="93932" bIns="469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8154"/>
          </a:xfrm>
          <a:prstGeom prst="rect">
            <a:avLst/>
          </a:prstGeom>
        </p:spPr>
        <p:txBody>
          <a:bodyPr vert="horz" lIns="93932" tIns="46966" rIns="93932" bIns="4696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8154"/>
          </a:xfrm>
          <a:prstGeom prst="rect">
            <a:avLst/>
          </a:prstGeom>
        </p:spPr>
        <p:txBody>
          <a:bodyPr vert="horz" lIns="93932" tIns="46966" rIns="93932" bIns="46966" rtlCol="0" anchor="b"/>
          <a:lstStyle>
            <a:lvl1pPr algn="r">
              <a:defRPr sz="1200"/>
            </a:lvl1pPr>
          </a:lstStyle>
          <a:p>
            <a:fld id="{71A4FC45-D48B-46A9-9E8D-34D8E1B4DC2D}" type="slidenum">
              <a:rPr lang="en-US" smtClean="0"/>
              <a:t>‹#›</a:t>
            </a:fld>
            <a:endParaRPr lang="en-US" dirty="0"/>
          </a:p>
        </p:txBody>
      </p:sp>
    </p:spTree>
    <p:extLst>
      <p:ext uri="{BB962C8B-B14F-4D97-AF65-F5344CB8AC3E}">
        <p14:creationId xmlns:p14="http://schemas.microsoft.com/office/powerpoint/2010/main" val="487980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807">
              <a:defRPr/>
            </a:pPr>
            <a:r>
              <a:rPr lang="en-US" dirty="0"/>
              <a:t>This evening  we will present to you the 2014-2015 budget of the Elizabeth Board of Education. A budget that has allowed us to maintain the educational improvement efforts we have put in place in recent budgets, and sustain the  strong academic progress our students are making. </a:t>
            </a:r>
          </a:p>
          <a:p>
            <a:pPr defTabSz="921807">
              <a:defRPr/>
            </a:pPr>
            <a:endParaRPr lang="en-US" dirty="0"/>
          </a:p>
          <a:p>
            <a:pPr defTabSz="921807">
              <a:defRPr/>
            </a:pPr>
            <a:r>
              <a:rPr lang="en-US" dirty="0"/>
              <a:t>Providing an equal educational opportunity for all students requires funding public schools at levels sufficient to provide a rigorous curriculum, in a broad range of subject areas, delivered by well trained teachers, and supported by effective school and district leaders. This also requires sufficient funds for schools serving our </a:t>
            </a:r>
          </a:p>
          <a:p>
            <a:pPr defTabSz="921807">
              <a:defRPr/>
            </a:pPr>
            <a:r>
              <a:rPr lang="en-US" dirty="0"/>
              <a:t>high numbers of low-income students, English-language learners, and students with special needs. We have worked diligently to craft a budget that prioritizes and protects school-based instructional positions, and closely aligns our resources with our ambitious educational aspirations.</a:t>
            </a:r>
          </a:p>
          <a:p>
            <a:pPr defTabSz="921807">
              <a:defRPr/>
            </a:pPr>
            <a:endParaRPr lang="en-US" dirty="0"/>
          </a:p>
          <a:p>
            <a:pPr defTabSz="921807">
              <a:defRPr/>
            </a:pPr>
            <a:r>
              <a:rPr lang="en-US" dirty="0"/>
              <a:t>Over the past several years, we have seen both tremendous change and strong academic progress at Elizabeth Public Schools. By most academic measures we continue to see impressive gains in student learning and success. This budget recommendation firmly supports our instructional priorities and continues to tightly align our resources to our district promise and goals. With this proposed budget, we will be able to sustain the great work happening in our classrooms to ensure that every child can achieve excellence.</a:t>
            </a:r>
          </a:p>
        </p:txBody>
      </p:sp>
      <p:sp>
        <p:nvSpPr>
          <p:cNvPr id="4" name="Slide Number Placeholder 3"/>
          <p:cNvSpPr>
            <a:spLocks noGrp="1"/>
          </p:cNvSpPr>
          <p:nvPr>
            <p:ph type="sldNum" sz="quarter" idx="10"/>
          </p:nvPr>
        </p:nvSpPr>
        <p:spPr/>
        <p:txBody>
          <a:bodyPr/>
          <a:lstStyle/>
          <a:p>
            <a:fld id="{71A4FC45-D48B-46A9-9E8D-34D8E1B4DC2D}" type="slidenum">
              <a:rPr lang="en-US" smtClean="0"/>
              <a:t>1</a:t>
            </a:fld>
            <a:endParaRPr lang="en-US" dirty="0"/>
          </a:p>
        </p:txBody>
      </p:sp>
    </p:spTree>
    <p:extLst>
      <p:ext uri="{BB962C8B-B14F-4D97-AF65-F5344CB8AC3E}">
        <p14:creationId xmlns:p14="http://schemas.microsoft.com/office/powerpoint/2010/main" val="2233454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1807" rtl="0" eaLnBrk="1" fontAlgn="auto" latinLnBrk="0" hangingPunct="1">
              <a:lnSpc>
                <a:spcPct val="100000"/>
              </a:lnSpc>
              <a:spcBef>
                <a:spcPts val="0"/>
              </a:spcBef>
              <a:spcAft>
                <a:spcPts val="0"/>
              </a:spcAft>
              <a:buClrTx/>
              <a:buSzTx/>
              <a:buFontTx/>
              <a:buNone/>
              <a:tabLst/>
              <a:defRPr/>
            </a:pPr>
            <a:fld id="{71A4FC45-D48B-46A9-9E8D-34D8E1B4DC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180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765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4FC45-D48B-46A9-9E8D-34D8E1B4DC2D}" type="slidenum">
              <a:rPr lang="en-US" smtClean="0"/>
              <a:t>37</a:t>
            </a:fld>
            <a:endParaRPr lang="en-US" dirty="0"/>
          </a:p>
        </p:txBody>
      </p:sp>
    </p:spTree>
    <p:extLst>
      <p:ext uri="{BB962C8B-B14F-4D97-AF65-F5344CB8AC3E}">
        <p14:creationId xmlns:p14="http://schemas.microsoft.com/office/powerpoint/2010/main" val="1594032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1807" rtl="0" eaLnBrk="1" fontAlgn="auto" latinLnBrk="0" hangingPunct="1">
              <a:lnSpc>
                <a:spcPct val="100000"/>
              </a:lnSpc>
              <a:spcBef>
                <a:spcPts val="0"/>
              </a:spcBef>
              <a:spcAft>
                <a:spcPts val="0"/>
              </a:spcAft>
              <a:buClrTx/>
              <a:buSzTx/>
              <a:buFontTx/>
              <a:buNone/>
              <a:tabLst/>
              <a:defRPr/>
            </a:pPr>
            <a:fld id="{71A4FC45-D48B-46A9-9E8D-34D8E1B4DC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180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759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1807" rtl="0" eaLnBrk="1" fontAlgn="auto" latinLnBrk="0" hangingPunct="1">
              <a:lnSpc>
                <a:spcPct val="100000"/>
              </a:lnSpc>
              <a:spcBef>
                <a:spcPts val="0"/>
              </a:spcBef>
              <a:spcAft>
                <a:spcPts val="0"/>
              </a:spcAft>
              <a:buClrTx/>
              <a:buSzTx/>
              <a:buFontTx/>
              <a:buNone/>
              <a:tabLst/>
              <a:defRPr/>
            </a:pPr>
            <a:fld id="{71A4FC45-D48B-46A9-9E8D-34D8E1B4DC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180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770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1807" rtl="0" eaLnBrk="1" fontAlgn="auto" latinLnBrk="0" hangingPunct="1">
              <a:lnSpc>
                <a:spcPct val="100000"/>
              </a:lnSpc>
              <a:spcBef>
                <a:spcPts val="0"/>
              </a:spcBef>
              <a:spcAft>
                <a:spcPts val="0"/>
              </a:spcAft>
              <a:buClrTx/>
              <a:buSzTx/>
              <a:buFontTx/>
              <a:buNone/>
              <a:tabLst/>
              <a:defRPr/>
            </a:pPr>
            <a:fld id="{71A4FC45-D48B-46A9-9E8D-34D8E1B4DC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180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1324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College readiness 30%  - college curriculum 10% (AP EXAMS – multiple exams – qualifying scores)  Math and Reading proficiency &amp; performance  20% underserved student performance 10</a:t>
            </a:r>
            <a:r>
              <a:rPr lang="en-US"/>
              <a:t>%  Graduation </a:t>
            </a:r>
            <a:r>
              <a:rPr lang="en-US" dirty="0"/>
              <a:t>rate 10%</a:t>
            </a:r>
          </a:p>
        </p:txBody>
      </p:sp>
      <p:sp>
        <p:nvSpPr>
          <p:cNvPr id="4" name="Slide Number Placeholder 3"/>
          <p:cNvSpPr>
            <a:spLocks noGrp="1"/>
          </p:cNvSpPr>
          <p:nvPr>
            <p:ph type="sldNum" sz="quarter" idx="5"/>
          </p:nvPr>
        </p:nvSpPr>
        <p:spPr/>
        <p:txBody>
          <a:bodyPr/>
          <a:lstStyle/>
          <a:p>
            <a:fld id="{71A4FC45-D48B-46A9-9E8D-34D8E1B4DC2D}" type="slidenum">
              <a:rPr lang="en-US" smtClean="0"/>
              <a:t>47</a:t>
            </a:fld>
            <a:endParaRPr lang="en-US" dirty="0"/>
          </a:p>
        </p:txBody>
      </p:sp>
    </p:spTree>
    <p:extLst>
      <p:ext uri="{BB962C8B-B14F-4D97-AF65-F5344CB8AC3E}">
        <p14:creationId xmlns:p14="http://schemas.microsoft.com/office/powerpoint/2010/main" val="3502642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Jersey Scholastic Coaches Association</a:t>
            </a:r>
          </a:p>
        </p:txBody>
      </p:sp>
      <p:sp>
        <p:nvSpPr>
          <p:cNvPr id="4" name="Slide Number Placeholder 3"/>
          <p:cNvSpPr>
            <a:spLocks noGrp="1"/>
          </p:cNvSpPr>
          <p:nvPr>
            <p:ph type="sldNum" sz="quarter" idx="5"/>
          </p:nvPr>
        </p:nvSpPr>
        <p:spPr/>
        <p:txBody>
          <a:bodyPr/>
          <a:lstStyle/>
          <a:p>
            <a:fld id="{71A4FC45-D48B-46A9-9E8D-34D8E1B4DC2D}" type="slidenum">
              <a:rPr lang="en-US" smtClean="0"/>
              <a:t>53</a:t>
            </a:fld>
            <a:endParaRPr lang="en-US" dirty="0"/>
          </a:p>
        </p:txBody>
      </p:sp>
    </p:spTree>
    <p:extLst>
      <p:ext uri="{BB962C8B-B14F-4D97-AF65-F5344CB8AC3E}">
        <p14:creationId xmlns:p14="http://schemas.microsoft.com/office/powerpoint/2010/main" val="1370338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1807">
              <a:defRPr/>
            </a:pPr>
            <a:fld id="{71A4FC45-D48B-46A9-9E8D-34D8E1B4DC2D}" type="slidenum">
              <a:rPr lang="en-US">
                <a:solidFill>
                  <a:prstClr val="black"/>
                </a:solidFill>
                <a:latin typeface="Calibri"/>
              </a:rPr>
              <a:pPr defTabSz="921807">
                <a:defRPr/>
              </a:pPr>
              <a:t>63</a:t>
            </a:fld>
            <a:endParaRPr lang="en-US" dirty="0">
              <a:solidFill>
                <a:prstClr val="black"/>
              </a:solidFill>
              <a:latin typeface="Calibri"/>
            </a:endParaRPr>
          </a:p>
        </p:txBody>
      </p:sp>
    </p:spTree>
    <p:extLst>
      <p:ext uri="{BB962C8B-B14F-4D97-AF65-F5344CB8AC3E}">
        <p14:creationId xmlns:p14="http://schemas.microsoft.com/office/powerpoint/2010/main" val="2024244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1807" rtl="0" eaLnBrk="1" fontAlgn="auto" latinLnBrk="0" hangingPunct="1">
              <a:lnSpc>
                <a:spcPct val="100000"/>
              </a:lnSpc>
              <a:spcBef>
                <a:spcPts val="0"/>
              </a:spcBef>
              <a:spcAft>
                <a:spcPts val="0"/>
              </a:spcAft>
              <a:buClrTx/>
              <a:buSzTx/>
              <a:buFontTx/>
              <a:buNone/>
              <a:tabLst/>
              <a:defRPr/>
            </a:pPr>
            <a:fld id="{71A4FC45-D48B-46A9-9E8D-34D8E1B4DC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1807"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7700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807">
              <a:defRPr/>
            </a:pPr>
            <a:r>
              <a:rPr lang="en-US" dirty="0"/>
              <a:t>This evening  we will present to you the 2014-2015 budget of the Elizabeth Board of Education. A budget that has allowed us to maintain the educational improvement efforts we have put in place in recent budgets, and sustain the  strong academic progress our students are making. </a:t>
            </a:r>
          </a:p>
          <a:p>
            <a:pPr defTabSz="921807">
              <a:defRPr/>
            </a:pPr>
            <a:endParaRPr lang="en-US" dirty="0"/>
          </a:p>
          <a:p>
            <a:pPr defTabSz="921807">
              <a:defRPr/>
            </a:pPr>
            <a:r>
              <a:rPr lang="en-US" dirty="0"/>
              <a:t>Providing an equal educational opportunity for all students requires funding public schools at levels sufficient to provide a rigorous curriculum, in a broad range of subject areas, delivered by well trained teachers, and supported by effective school and district leaders. This also requires sufficient funds for schools serving our </a:t>
            </a:r>
          </a:p>
          <a:p>
            <a:pPr defTabSz="921807">
              <a:defRPr/>
            </a:pPr>
            <a:r>
              <a:rPr lang="en-US" dirty="0"/>
              <a:t>high numbers of low-income students, English-language learners, and students with special needs. We have worked diligently to craft a budget that prioritizes and protects school-based instructional positions, and closely aligns our resources with our ambitious educational aspirations.</a:t>
            </a:r>
          </a:p>
          <a:p>
            <a:pPr defTabSz="921807">
              <a:defRPr/>
            </a:pPr>
            <a:endParaRPr lang="en-US" dirty="0"/>
          </a:p>
          <a:p>
            <a:pPr defTabSz="921807">
              <a:defRPr/>
            </a:pPr>
            <a:r>
              <a:rPr lang="en-US" dirty="0"/>
              <a:t>Over the past several years, we have seen both tremendous change and strong academic progress at Elizabeth Public Schools. By most academic measures we continue to see impressive gains in student learning and success. This budget recommendation firmly supports our instructional priorities and continues to tightly align our resources to our district promise and goals. With this proposed budget, we will be able to sustain the great work happening in our classrooms to ensure that every child can achieve excellence.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4FC45-D48B-46A9-9E8D-34D8E1B4DC2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457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1807">
              <a:defRPr/>
            </a:pPr>
            <a:fld id="{71A4FC45-D48B-46A9-9E8D-34D8E1B4DC2D}" type="slidenum">
              <a:rPr lang="en-US">
                <a:solidFill>
                  <a:prstClr val="black"/>
                </a:solidFill>
                <a:latin typeface="Calibri"/>
              </a:rPr>
              <a:pPr defTabSz="921807">
                <a:defRPr/>
              </a:pPr>
              <a:t>2</a:t>
            </a:fld>
            <a:endParaRPr lang="en-US" dirty="0">
              <a:solidFill>
                <a:prstClr val="black"/>
              </a:solidFill>
              <a:latin typeface="Calibri"/>
            </a:endParaRPr>
          </a:p>
        </p:txBody>
      </p:sp>
    </p:spTree>
    <p:extLst>
      <p:ext uri="{BB962C8B-B14F-4D97-AF65-F5344CB8AC3E}">
        <p14:creationId xmlns:p14="http://schemas.microsoft.com/office/powerpoint/2010/main" val="3458193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4FC45-D48B-46A9-9E8D-34D8E1B4DC2D}" type="slidenum">
              <a:rPr lang="en-US" smtClean="0"/>
              <a:t>9</a:t>
            </a:fld>
            <a:endParaRPr lang="en-US" dirty="0"/>
          </a:p>
        </p:txBody>
      </p:sp>
    </p:spTree>
    <p:extLst>
      <p:ext uri="{BB962C8B-B14F-4D97-AF65-F5344CB8AC3E}">
        <p14:creationId xmlns:p14="http://schemas.microsoft.com/office/powerpoint/2010/main" val="877702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807">
              <a:defRPr/>
            </a:pPr>
            <a:r>
              <a:rPr lang="en-US" dirty="0"/>
              <a:t>This evening  we will present to you the 2014-2015 budget of the Elizabeth Board of Education. A budget that has allowed us to maintain the educational improvement efforts we have put in place in recent budgets, and sustain the  strong academic progress our students are making. </a:t>
            </a:r>
          </a:p>
          <a:p>
            <a:pPr defTabSz="921807">
              <a:defRPr/>
            </a:pPr>
            <a:endParaRPr lang="en-US" dirty="0"/>
          </a:p>
          <a:p>
            <a:pPr defTabSz="921807">
              <a:defRPr/>
            </a:pPr>
            <a:r>
              <a:rPr lang="en-US" dirty="0"/>
              <a:t>Providing an equal educational opportunity for all students requires funding public schools at levels sufficient to provide a rigorous curriculum, in a broad range of subject areas, delivered by well trained teachers, and supported by effective school and district leaders. This also requires sufficient funds for schools serving our </a:t>
            </a:r>
          </a:p>
          <a:p>
            <a:pPr defTabSz="921807">
              <a:defRPr/>
            </a:pPr>
            <a:r>
              <a:rPr lang="en-US" dirty="0"/>
              <a:t>high numbers of low-income students, English-language learners, and students with special needs. We have worked diligently to craft a budget that prioritizes and protects school-based instructional positions, and closely aligns our resources with our ambitious educational aspirations.</a:t>
            </a:r>
          </a:p>
          <a:p>
            <a:pPr defTabSz="921807">
              <a:defRPr/>
            </a:pPr>
            <a:endParaRPr lang="en-US" dirty="0"/>
          </a:p>
          <a:p>
            <a:pPr defTabSz="921807">
              <a:defRPr/>
            </a:pPr>
            <a:r>
              <a:rPr lang="en-US" dirty="0"/>
              <a:t>Over the past several years, we have seen both tremendous change and strong academic progress at Elizabeth Public Schools. By most academic measures we continue to see impressive gains in student learning and success. This budget recommendation firmly supports our instructional priorities and continues to tightly align our resources to our district promise and goals. With this proposed budget, we will be able to sustain the great work happening in our classrooms to ensure that every child can achieve excellence.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4FC45-D48B-46A9-9E8D-34D8E1B4DC2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524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1807">
              <a:defRPr/>
            </a:pPr>
            <a:fld id="{71A4FC45-D48B-46A9-9E8D-34D8E1B4DC2D}" type="slidenum">
              <a:rPr lang="en-US">
                <a:solidFill>
                  <a:prstClr val="black"/>
                </a:solidFill>
                <a:latin typeface="Calibri"/>
              </a:rPr>
              <a:pPr defTabSz="921807">
                <a:defRPr/>
              </a:pPr>
              <a:t>12</a:t>
            </a:fld>
            <a:endParaRPr lang="en-US" dirty="0">
              <a:solidFill>
                <a:prstClr val="black"/>
              </a:solidFill>
              <a:latin typeface="Calibri"/>
            </a:endParaRPr>
          </a:p>
        </p:txBody>
      </p:sp>
    </p:spTree>
    <p:extLst>
      <p:ext uri="{BB962C8B-B14F-4D97-AF65-F5344CB8AC3E}">
        <p14:creationId xmlns:p14="http://schemas.microsoft.com/office/powerpoint/2010/main" val="2837065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1807">
              <a:defRPr/>
            </a:pPr>
            <a:fld id="{71A4FC45-D48B-46A9-9E8D-34D8E1B4DC2D}" type="slidenum">
              <a:rPr lang="en-US">
                <a:solidFill>
                  <a:prstClr val="black"/>
                </a:solidFill>
                <a:latin typeface="Calibri"/>
              </a:rPr>
              <a:pPr defTabSz="921807">
                <a:defRPr/>
              </a:pPr>
              <a:t>13</a:t>
            </a:fld>
            <a:endParaRPr lang="en-US" dirty="0">
              <a:solidFill>
                <a:prstClr val="black"/>
              </a:solidFill>
              <a:latin typeface="Calibri"/>
            </a:endParaRPr>
          </a:p>
        </p:txBody>
      </p:sp>
    </p:spTree>
    <p:extLst>
      <p:ext uri="{BB962C8B-B14F-4D97-AF65-F5344CB8AC3E}">
        <p14:creationId xmlns:p14="http://schemas.microsoft.com/office/powerpoint/2010/main" val="442989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1807" rtl="0" eaLnBrk="1" fontAlgn="auto" latinLnBrk="0" hangingPunct="1">
              <a:lnSpc>
                <a:spcPct val="100000"/>
              </a:lnSpc>
              <a:spcBef>
                <a:spcPts val="0"/>
              </a:spcBef>
              <a:spcAft>
                <a:spcPts val="0"/>
              </a:spcAft>
              <a:buClrTx/>
              <a:buSzTx/>
              <a:buFontTx/>
              <a:buNone/>
              <a:tabLst/>
              <a:defRPr/>
            </a:pPr>
            <a:fld id="{71A4FC45-D48B-46A9-9E8D-34D8E1B4DC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180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6441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4FC45-D48B-46A9-9E8D-34D8E1B4DC2D}" type="slidenum">
              <a:rPr lang="en-US" smtClean="0"/>
              <a:t>22</a:t>
            </a:fld>
            <a:endParaRPr lang="en-US" dirty="0"/>
          </a:p>
        </p:txBody>
      </p:sp>
    </p:spTree>
    <p:extLst>
      <p:ext uri="{BB962C8B-B14F-4D97-AF65-F5344CB8AC3E}">
        <p14:creationId xmlns:p14="http://schemas.microsoft.com/office/powerpoint/2010/main" val="1237938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AVID – K-8 Total of 19 schools and 6 high schools including Bollwage as our new site</a:t>
            </a:r>
          </a:p>
        </p:txBody>
      </p:sp>
      <p:sp>
        <p:nvSpPr>
          <p:cNvPr id="4" name="Slide Number Placeholder 3"/>
          <p:cNvSpPr>
            <a:spLocks noGrp="1"/>
          </p:cNvSpPr>
          <p:nvPr>
            <p:ph type="sldNum" sz="quarter" idx="5"/>
          </p:nvPr>
        </p:nvSpPr>
        <p:spPr/>
        <p:txBody>
          <a:bodyPr/>
          <a:lstStyle/>
          <a:p>
            <a:fld id="{71A4FC45-D48B-46A9-9E8D-34D8E1B4DC2D}" type="slidenum">
              <a:rPr lang="en-US" smtClean="0"/>
              <a:t>29</a:t>
            </a:fld>
            <a:endParaRPr lang="en-US" dirty="0"/>
          </a:p>
        </p:txBody>
      </p:sp>
    </p:spTree>
    <p:extLst>
      <p:ext uri="{BB962C8B-B14F-4D97-AF65-F5344CB8AC3E}">
        <p14:creationId xmlns:p14="http://schemas.microsoft.com/office/powerpoint/2010/main" val="1187575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C08CD9-B5D3-4AD4-81A5-770EB31E01D2}" type="datetime1">
              <a:rPr lang="en-US" smtClean="0"/>
              <a:t>5/6/21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1720358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289649-788D-4366-A2E0-5747B4D11D57}" type="datetime1">
              <a:rPr lang="en-US" smtClean="0"/>
              <a:t>5/6/21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22853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7EBE04-B381-4BDA-B8AC-71AC101A603B}" type="datetime1">
              <a:rPr lang="en-US" smtClean="0"/>
              <a:t>5/6/21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3531734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1460054-24AF-AA4B-8BA5-F4296EF1651F}" type="datetime1">
              <a:rPr lang="en-US" smtClean="0"/>
              <a:t>5/6/21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967229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6A571B-41B6-D649-9307-56C90A65B61A}" type="datetime1">
              <a:rPr lang="en-US" smtClean="0"/>
              <a:t>5/6/21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3919206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CB8BBBF-70CA-364D-B1FD-4E441ED2BDBA}" type="datetime1">
              <a:rPr lang="en-US" smtClean="0"/>
              <a:t>5/6/21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3626068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D75E3E8-9949-F84F-ABC4-92395BB7EEAC}" type="datetime1">
              <a:rPr lang="en-US" smtClean="0"/>
              <a:t>5/6/21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1499600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E07A3BE6-6C2E-1548-91F3-9DF1BDC57C21}" type="datetime1">
              <a:rPr lang="en-US" smtClean="0"/>
              <a:t>5/6/21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EE8B38-0758-464A-A961-6662A8974270}"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93562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C6E507-E0DD-0C4C-BF50-741AE448C6DB}" type="datetime1">
              <a:rPr lang="en-US" smtClean="0"/>
              <a:t>5/6/21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2850211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B38EA6-8649-FA48-B09D-0245430764B4}" type="datetime1">
              <a:rPr lang="en-US" smtClean="0"/>
              <a:t>5/6/21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2847320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1E858B04-B7B4-204B-B44D-9C666EE32A97}" type="datetime1">
              <a:rPr lang="en-US" smtClean="0"/>
              <a:t>5/6/21</a:t>
            </a:fld>
            <a:endParaRPr lang="en-US" dirty="0"/>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chemeClr val="tx1">
                    <a:alpha val="70000"/>
                  </a:schemeClr>
                </a:solidFill>
              </a:defRPr>
            </a:lvl1pPr>
          </a:lstStyle>
          <a:p>
            <a:endParaRPr lang="en-US" dirty="0"/>
          </a:p>
        </p:txBody>
      </p:sp>
      <p:sp>
        <p:nvSpPr>
          <p:cNvPr id="11" name="Slide Number Placeholder 10"/>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4239406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57D919-E103-4087-B51A-787F65EF8587}" type="datetime1">
              <a:rPr lang="en-US" smtClean="0"/>
              <a:t>5/6/21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1053213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F14ADA6C-AE20-C845-85FE-A04016040455}" type="datetime1">
              <a:rPr lang="en-US" smtClean="0"/>
              <a:t>5/6/21</a:t>
            </a:fld>
            <a:endParaRPr 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chemeClr val="tx1">
                    <a:alpha val="70000"/>
                  </a:schemeClr>
                </a:solidFill>
              </a:defRPr>
            </a:lvl1pPr>
          </a:lstStyle>
          <a:p>
            <a:endParaRPr lang="en-US" dirty="0"/>
          </a:p>
        </p:txBody>
      </p:sp>
      <p:sp>
        <p:nvSpPr>
          <p:cNvPr id="10" name="Slide Number Placeholder 9"/>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1177138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338D12-4991-934C-A285-638018AB8D2E}" type="datetime1">
              <a:rPr lang="en-US" smtClean="0"/>
              <a:t>5/6/21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1986903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FBEAA5-373F-3446-955F-99E4EBDE4B38}" type="datetime1">
              <a:rPr lang="en-US" smtClean="0"/>
              <a:t>5/6/21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853354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C08CD9-B5D3-4AD4-81A5-770EB31E01D2}" type="datetime1">
              <a:rPr lang="en-US" smtClean="0"/>
              <a:t>5/6/21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2821151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57D919-E103-4087-B51A-787F65EF8587}" type="datetime1">
              <a:rPr lang="en-US" smtClean="0"/>
              <a:t>5/6/21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3907947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1B660C-95A2-473F-9F7D-A2816A2D5100}" type="datetime1">
              <a:rPr lang="en-US" smtClean="0"/>
              <a:t>5/6/21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1732316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89ACB4-0779-4C39-B73B-3E59F047D8CC}" type="datetime1">
              <a:rPr lang="en-US" smtClean="0"/>
              <a:t>5/6/21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3478233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E045F0-80E3-4899-8DB8-1B7C9760EE4E}" type="datetime1">
              <a:rPr lang="en-US" smtClean="0"/>
              <a:t>5/6/21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93687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CFD781-1F57-43D0-8B08-A11116E01FF6}" type="datetime1">
              <a:rPr lang="en-US" smtClean="0"/>
              <a:t>5/6/21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2861739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D85DB0-5CE1-4F79-AB27-A2A65E105FF7}" type="datetime1">
              <a:rPr lang="en-US" smtClean="0"/>
              <a:t>5/6/21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1953853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1B660C-95A2-473F-9F7D-A2816A2D5100}" type="datetime1">
              <a:rPr lang="en-US" smtClean="0"/>
              <a:t>5/6/21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4149771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0E0518-CEEF-4AA8-B08A-4408BEDC58C4}" type="datetime1">
              <a:rPr lang="en-US" smtClean="0"/>
              <a:t>5/6/21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996351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853CE1-E15F-47F0-B8A4-A35485DC3C4F}" type="datetime1">
              <a:rPr lang="en-US" smtClean="0"/>
              <a:t>5/6/21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2064021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289649-788D-4366-A2E0-5747B4D11D57}" type="datetime1">
              <a:rPr lang="en-US" smtClean="0"/>
              <a:t>5/6/21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2309797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7EBE04-B381-4BDA-B8AC-71AC101A603B}" type="datetime1">
              <a:rPr lang="en-US" smtClean="0"/>
              <a:t>5/6/21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580854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1460054-24AF-AA4B-8BA5-F4296EF1651F}" type="datetime1">
              <a:rPr lang="en-US" smtClean="0"/>
              <a:t>5/6/21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36772653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6A571B-41B6-D649-9307-56C90A65B61A}" type="datetime1">
              <a:rPr lang="en-US" smtClean="0"/>
              <a:t>5/6/21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1689643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CB8BBBF-70CA-364D-B1FD-4E441ED2BDBA}" type="datetime1">
              <a:rPr lang="en-US" smtClean="0"/>
              <a:t>5/6/21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16371433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D75E3E8-9949-F84F-ABC4-92395BB7EEAC}" type="datetime1">
              <a:rPr lang="en-US" smtClean="0"/>
              <a:t>5/6/21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18829933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E07A3BE6-6C2E-1548-91F3-9DF1BDC57C21}" type="datetime1">
              <a:rPr lang="en-US" smtClean="0"/>
              <a:t>5/6/21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EE8B38-0758-464A-A961-6662A8974270}"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82254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C6E507-E0DD-0C4C-BF50-741AE448C6DB}" type="datetime1">
              <a:rPr lang="en-US" smtClean="0"/>
              <a:t>5/6/21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509562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89ACB4-0779-4C39-B73B-3E59F047D8CC}" type="datetime1">
              <a:rPr lang="en-US" smtClean="0"/>
              <a:t>5/6/21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1594844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B38EA6-8649-FA48-B09D-0245430764B4}" type="datetime1">
              <a:rPr lang="en-US" smtClean="0"/>
              <a:t>5/6/21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3613916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1E858B04-B7B4-204B-B44D-9C666EE32A97}" type="datetime1">
              <a:rPr lang="en-US" smtClean="0"/>
              <a:t>5/6/21</a:t>
            </a:fld>
            <a:endParaRPr lang="en-US" dirty="0"/>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chemeClr val="tx1">
                    <a:alpha val="70000"/>
                  </a:schemeClr>
                </a:solidFill>
              </a:defRPr>
            </a:lvl1pPr>
          </a:lstStyle>
          <a:p>
            <a:endParaRPr lang="en-US" dirty="0"/>
          </a:p>
        </p:txBody>
      </p:sp>
      <p:sp>
        <p:nvSpPr>
          <p:cNvPr id="11" name="Slide Number Placeholder 10"/>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39211042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F14ADA6C-AE20-C845-85FE-A04016040455}" type="datetime1">
              <a:rPr lang="en-US" smtClean="0"/>
              <a:t>5/6/21</a:t>
            </a:fld>
            <a:endParaRPr 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chemeClr val="tx1">
                    <a:alpha val="70000"/>
                  </a:schemeClr>
                </a:solidFill>
              </a:defRPr>
            </a:lvl1pPr>
          </a:lstStyle>
          <a:p>
            <a:endParaRPr lang="en-US" dirty="0"/>
          </a:p>
        </p:txBody>
      </p:sp>
      <p:sp>
        <p:nvSpPr>
          <p:cNvPr id="10" name="Slide Number Placeholder 9"/>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4236073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338D12-4991-934C-A285-638018AB8D2E}" type="datetime1">
              <a:rPr lang="en-US" smtClean="0"/>
              <a:t>5/6/21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2621831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FBEAA5-373F-3446-955F-99E4EBDE4B38}" type="datetime1">
              <a:rPr lang="en-US" smtClean="0"/>
              <a:t>5/6/21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EE8B38-0758-464A-A961-6662A8974270}" type="slidenum">
              <a:rPr lang="en-US" smtClean="0"/>
              <a:t>‹#›</a:t>
            </a:fld>
            <a:endParaRPr lang="en-US" dirty="0"/>
          </a:p>
        </p:txBody>
      </p:sp>
    </p:spTree>
    <p:extLst>
      <p:ext uri="{BB962C8B-B14F-4D97-AF65-F5344CB8AC3E}">
        <p14:creationId xmlns:p14="http://schemas.microsoft.com/office/powerpoint/2010/main" val="763167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E64EEA6A-7048-AF46-9B10-C2CD9CA325DE}" type="datetime1">
              <a:rPr lang="en-US" smtClean="0"/>
              <a:t>5/6/21</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B7C0F3E5-B11F-41EA-85D3-A46B6FA894A8}" type="slidenum">
              <a:rPr lang="en-US"/>
              <a:pPr>
                <a:defRPr/>
              </a:pPr>
              <a:t>‹#›</a:t>
            </a:fld>
            <a:endParaRPr lang="en-US" dirty="0"/>
          </a:p>
        </p:txBody>
      </p:sp>
    </p:spTree>
    <p:extLst>
      <p:ext uri="{BB962C8B-B14F-4D97-AF65-F5344CB8AC3E}">
        <p14:creationId xmlns:p14="http://schemas.microsoft.com/office/powerpoint/2010/main" val="155889002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E045F0-80E3-4899-8DB8-1B7C9760EE4E}" type="datetime1">
              <a:rPr lang="en-US" smtClean="0"/>
              <a:t>5/6/21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1710301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CFD781-1F57-43D0-8B08-A11116E01FF6}" type="datetime1">
              <a:rPr lang="en-US" smtClean="0"/>
              <a:t>5/6/21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806550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D85DB0-5CE1-4F79-AB27-A2A65E105FF7}" type="datetime1">
              <a:rPr lang="en-US" smtClean="0"/>
              <a:t>5/6/21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701586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0E0518-CEEF-4AA8-B08A-4408BEDC58C4}" type="datetime1">
              <a:rPr lang="en-US" smtClean="0"/>
              <a:t>5/6/21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355338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853CE1-E15F-47F0-B8A4-A35485DC3C4F}" type="datetime1">
              <a:rPr lang="en-US" smtClean="0"/>
              <a:t>5/6/21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2687086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4F8D1-E637-4E4C-99F7-1ECA9CA83DB9}" type="datetime1">
              <a:rPr lang="en-US" smtClean="0"/>
              <a:t>5/6/21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5E983-50BF-4DE7-81D7-50F63BA37A08}" type="slidenum">
              <a:rPr lang="en-US" smtClean="0"/>
              <a:t>‹#›</a:t>
            </a:fld>
            <a:endParaRPr lang="en-US" dirty="0"/>
          </a:p>
        </p:txBody>
      </p:sp>
    </p:spTree>
    <p:extLst>
      <p:ext uri="{BB962C8B-B14F-4D97-AF65-F5344CB8AC3E}">
        <p14:creationId xmlns:p14="http://schemas.microsoft.com/office/powerpoint/2010/main" val="3332029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045" y="964692"/>
            <a:ext cx="5937755"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A9CA909B-2E8F-5049-8206-ECF5E8392C3A}" type="datetime1">
              <a:rPr lang="en-US" smtClean="0"/>
              <a:t>5/6/21</a:t>
            </a:fld>
            <a:endParaRPr 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D3B6AAB9-77D9-42AE-AD94-7F5683F4CE57}" type="slidenum">
              <a:rPr lang="en-US" smtClean="0"/>
              <a:t>‹#›</a:t>
            </a:fld>
            <a:endParaRPr lang="en-US" dirty="0"/>
          </a:p>
        </p:txBody>
      </p:sp>
    </p:spTree>
    <p:extLst>
      <p:ext uri="{BB962C8B-B14F-4D97-AF65-F5344CB8AC3E}">
        <p14:creationId xmlns:p14="http://schemas.microsoft.com/office/powerpoint/2010/main" val="1806874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dt="0"/>
  <p:txStyles>
    <p:title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4F8D1-E637-4E4C-99F7-1ECA9CA83DB9}" type="datetime1">
              <a:rPr lang="en-US" smtClean="0"/>
              <a:t>5/6/21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5E983-50BF-4DE7-81D7-50F63BA37A08}" type="slidenum">
              <a:rPr lang="en-US" smtClean="0"/>
              <a:t>‹#›</a:t>
            </a:fld>
            <a:endParaRPr lang="en-US" dirty="0"/>
          </a:p>
        </p:txBody>
      </p:sp>
    </p:spTree>
    <p:extLst>
      <p:ext uri="{BB962C8B-B14F-4D97-AF65-F5344CB8AC3E}">
        <p14:creationId xmlns:p14="http://schemas.microsoft.com/office/powerpoint/2010/main" val="195570777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045" y="964692"/>
            <a:ext cx="5937755"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A9CA909B-2E8F-5049-8206-ECF5E8392C3A}" type="datetime1">
              <a:rPr lang="en-US" smtClean="0"/>
              <a:t>5/6/21</a:t>
            </a:fld>
            <a:endParaRPr 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D3B6AAB9-77D9-42AE-AD94-7F5683F4CE57}" type="slidenum">
              <a:rPr lang="en-US" smtClean="0"/>
              <a:t>‹#›</a:t>
            </a:fld>
            <a:endParaRPr lang="en-US" dirty="0"/>
          </a:p>
        </p:txBody>
      </p:sp>
    </p:spTree>
    <p:extLst>
      <p:ext uri="{BB962C8B-B14F-4D97-AF65-F5344CB8AC3E}">
        <p14:creationId xmlns:p14="http://schemas.microsoft.com/office/powerpoint/2010/main" val="7802597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dt="0"/>
  <p:txStyles>
    <p:title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3.gif"/><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8.xml"/><Relationship Id="rId5" Type="http://schemas.openxmlformats.org/officeDocument/2006/relationships/image" Target="../media/image39.gif"/><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chart" Target="../charts/chart6.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chart" Target="../charts/chart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8.xml"/><Relationship Id="rId5" Type="http://schemas.openxmlformats.org/officeDocument/2006/relationships/image" Target="../media/image40.gif"/><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gif"/><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gif"/><Relationship Id="rId7" Type="http://schemas.openxmlformats.org/officeDocument/2006/relationships/image" Target="../media/image17.gif"/><Relationship Id="rId2" Type="http://schemas.openxmlformats.org/officeDocument/2006/relationships/chart" Target="../charts/chart1.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gif"/><Relationship Id="rId10" Type="http://schemas.openxmlformats.org/officeDocument/2006/relationships/image" Target="../media/image20.gif"/><Relationship Id="rId4" Type="http://schemas.openxmlformats.org/officeDocument/2006/relationships/image" Target="../media/image14.gif"/><Relationship Id="rId9" Type="http://schemas.openxmlformats.org/officeDocument/2006/relationships/image" Target="../media/image19.gif"/></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8.xml"/><Relationship Id="rId5" Type="http://schemas.openxmlformats.org/officeDocument/2006/relationships/chart" Target="../charts/chart5.xml"/><Relationship Id="rId4" Type="http://schemas.openxmlformats.org/officeDocument/2006/relationships/chart" Target="../charts/chart4.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1.gif"/></Relationships>
</file>

<file path=ppt/slides/_rels/slide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gif"/><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gif"/></Relationships>
</file>

<file path=ppt/slides/_rels/slide5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pngimg.com/download/22758" TargetMode="External"/><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gif"/></Relationships>
</file>

<file path=ppt/slides/_rels/slide6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6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3.png"/><Relationship Id="rId1" Type="http://schemas.openxmlformats.org/officeDocument/2006/relationships/slideLayout" Target="../slideLayouts/slideLayout18.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59F541-9FB3-4FB3-88FF-3CE568C1D59C}"/>
              </a:ext>
            </a:extLst>
          </p:cNvPr>
          <p:cNvSpPr/>
          <p:nvPr/>
        </p:nvSpPr>
        <p:spPr>
          <a:xfrm>
            <a:off x="4572000" y="6129786"/>
            <a:ext cx="4572000" cy="646331"/>
          </a:xfrm>
          <a:prstGeom prst="rect">
            <a:avLst/>
          </a:prstGeom>
        </p:spPr>
        <p:txBody>
          <a:bodyPr wrap="square">
            <a:spAutoFit/>
          </a:bodyPr>
          <a:lstStyle/>
          <a:p>
            <a:pPr algn="ctr"/>
            <a:r>
              <a:rPr lang="en-US" sz="3600" kern="0" dirty="0">
                <a:ln w="25400">
                  <a:noFill/>
                </a:ln>
                <a:solidFill>
                  <a:srgbClr val="365585"/>
                </a:solidFill>
                <a:latin typeface="Tw Cen MT Condensed" panose="020B0606020104020203" pitchFamily="34" charset="0"/>
                <a:cs typeface="Arial" charset="0"/>
              </a:rPr>
              <a:t>May 6, 2021 </a:t>
            </a:r>
            <a:endParaRPr lang="en-US" sz="3600" dirty="0">
              <a:ln w="25400">
                <a:noFill/>
              </a:ln>
              <a:solidFill>
                <a:srgbClr val="365585"/>
              </a:solidFill>
              <a:latin typeface="Tw Cen MT Condensed" panose="020B0606020104020203" pitchFamily="34" charset="0"/>
            </a:endParaRPr>
          </a:p>
        </p:txBody>
      </p:sp>
      <p:sp>
        <p:nvSpPr>
          <p:cNvPr id="11" name="Rectangle 10">
            <a:extLst>
              <a:ext uri="{FF2B5EF4-FFF2-40B4-BE49-F238E27FC236}">
                <a16:creationId xmlns:a16="http://schemas.microsoft.com/office/drawing/2014/main" id="{6E424716-712E-4165-97A5-7B469DCAA557}"/>
              </a:ext>
            </a:extLst>
          </p:cNvPr>
          <p:cNvSpPr/>
          <p:nvPr/>
        </p:nvSpPr>
        <p:spPr>
          <a:xfrm>
            <a:off x="4572000" y="4443880"/>
            <a:ext cx="4572000" cy="1569660"/>
          </a:xfrm>
          <a:prstGeom prst="rect">
            <a:avLst/>
          </a:prstGeom>
        </p:spPr>
        <p:txBody>
          <a:bodyPr wrap="square">
            <a:spAutoFit/>
          </a:bodyPr>
          <a:lstStyle/>
          <a:p>
            <a:pPr algn="ctr"/>
            <a:r>
              <a:rPr lang="en-US" sz="2400" kern="0" dirty="0">
                <a:ln w="25400">
                  <a:noFill/>
                </a:ln>
                <a:solidFill>
                  <a:srgbClr val="365585"/>
                </a:solidFill>
                <a:latin typeface="Tw Cen MT Condensed" panose="020B0606020104020203" pitchFamily="34" charset="0"/>
                <a:cs typeface="Arial" charset="0"/>
              </a:rPr>
              <a:t>presented by</a:t>
            </a:r>
          </a:p>
          <a:p>
            <a:pPr algn="ctr"/>
            <a:r>
              <a:rPr lang="en-US" sz="3600" kern="0" dirty="0">
                <a:ln w="25400">
                  <a:noFill/>
                </a:ln>
                <a:solidFill>
                  <a:srgbClr val="365585"/>
                </a:solidFill>
                <a:latin typeface="Tw Cen MT Condensed" panose="020B0606020104020203" pitchFamily="34" charset="0"/>
                <a:cs typeface="Arial" charset="0"/>
              </a:rPr>
              <a:t>Olga Hugelmeyer</a:t>
            </a:r>
          </a:p>
          <a:p>
            <a:pPr algn="ctr"/>
            <a:r>
              <a:rPr lang="en-US" sz="3600" kern="0" dirty="0">
                <a:ln w="25400">
                  <a:noFill/>
                </a:ln>
                <a:solidFill>
                  <a:srgbClr val="365585"/>
                </a:solidFill>
                <a:latin typeface="Tw Cen MT Condensed" panose="020B0606020104020203" pitchFamily="34" charset="0"/>
                <a:cs typeface="Arial" charset="0"/>
              </a:rPr>
              <a:t>Superintendent of Schools</a:t>
            </a:r>
            <a:endParaRPr lang="en-US" sz="3600" dirty="0">
              <a:ln w="25400">
                <a:noFill/>
              </a:ln>
              <a:solidFill>
                <a:srgbClr val="365585"/>
              </a:solidFill>
              <a:latin typeface="Tw Cen MT Condensed" panose="020B0606020104020203" pitchFamily="34" charset="0"/>
            </a:endParaRPr>
          </a:p>
        </p:txBody>
      </p:sp>
      <p:pic>
        <p:nvPicPr>
          <p:cNvPr id="6" name="Picture 5">
            <a:extLst>
              <a:ext uri="{FF2B5EF4-FFF2-40B4-BE49-F238E27FC236}">
                <a16:creationId xmlns:a16="http://schemas.microsoft.com/office/drawing/2014/main" id="{17CCA3C8-DA98-41D3-8773-6AC7C8DA0CD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17687" y="609600"/>
            <a:ext cx="2336627" cy="1828800"/>
          </a:xfrm>
          <a:prstGeom prst="rect">
            <a:avLst/>
          </a:prstGeom>
        </p:spPr>
      </p:pic>
      <p:sp>
        <p:nvSpPr>
          <p:cNvPr id="2" name="Rectangle 1">
            <a:extLst>
              <a:ext uri="{FF2B5EF4-FFF2-40B4-BE49-F238E27FC236}">
                <a16:creationId xmlns:a16="http://schemas.microsoft.com/office/drawing/2014/main" id="{AFE88307-0661-42DD-9926-2617EF371AA6}"/>
              </a:ext>
            </a:extLst>
          </p:cNvPr>
          <p:cNvSpPr/>
          <p:nvPr/>
        </p:nvSpPr>
        <p:spPr>
          <a:xfrm>
            <a:off x="0" y="3429000"/>
            <a:ext cx="4572000" cy="3429000"/>
          </a:xfrm>
          <a:prstGeom prst="rect">
            <a:avLst/>
          </a:prstGeom>
          <a:solidFill>
            <a:srgbClr val="365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8A1F7E-4203-4BAE-B70F-4D76940873CD}"/>
              </a:ext>
            </a:extLst>
          </p:cNvPr>
          <p:cNvSpPr/>
          <p:nvPr/>
        </p:nvSpPr>
        <p:spPr>
          <a:xfrm>
            <a:off x="4572000" y="0"/>
            <a:ext cx="4572000" cy="3429000"/>
          </a:xfrm>
          <a:prstGeom prst="rect">
            <a:avLst/>
          </a:prstGeom>
          <a:solidFill>
            <a:srgbClr val="EEB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text, indoor, floor, person&#10;&#10;Description automatically generated">
            <a:extLst>
              <a:ext uri="{FF2B5EF4-FFF2-40B4-BE49-F238E27FC236}">
                <a16:creationId xmlns:a16="http://schemas.microsoft.com/office/drawing/2014/main" id="{241A19D3-3D82-4E05-B99F-AD3CB6CF7E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97544" y="3637148"/>
            <a:ext cx="4114800" cy="3092355"/>
          </a:xfrm>
          <a:prstGeom prst="rect">
            <a:avLst/>
          </a:prstGeom>
        </p:spPr>
      </p:pic>
      <p:pic>
        <p:nvPicPr>
          <p:cNvPr id="17" name="Picture 16" descr="A picture containing person, outdoor, child&#10;&#10;Description automatically generated">
            <a:extLst>
              <a:ext uri="{FF2B5EF4-FFF2-40B4-BE49-F238E27FC236}">
                <a16:creationId xmlns:a16="http://schemas.microsoft.com/office/drawing/2014/main" id="{88D35A6D-0541-49CD-8F0E-F5CCC54FD3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70798" y="226794"/>
            <a:ext cx="4075658" cy="2971834"/>
          </a:xfrm>
          <a:prstGeom prst="rect">
            <a:avLst/>
          </a:prstGeom>
        </p:spPr>
      </p:pic>
      <p:grpSp>
        <p:nvGrpSpPr>
          <p:cNvPr id="5" name="Group 4">
            <a:extLst>
              <a:ext uri="{FF2B5EF4-FFF2-40B4-BE49-F238E27FC236}">
                <a16:creationId xmlns:a16="http://schemas.microsoft.com/office/drawing/2014/main" id="{77906A31-6E69-4B2C-8C9D-3457DF63BBEE}"/>
              </a:ext>
            </a:extLst>
          </p:cNvPr>
          <p:cNvGrpSpPr/>
          <p:nvPr/>
        </p:nvGrpSpPr>
        <p:grpSpPr>
          <a:xfrm>
            <a:off x="2512686" y="2314665"/>
            <a:ext cx="4118628" cy="2257335"/>
            <a:chOff x="2512686" y="2314665"/>
            <a:chExt cx="4118628" cy="2257335"/>
          </a:xfrm>
        </p:grpSpPr>
        <p:grpSp>
          <p:nvGrpSpPr>
            <p:cNvPr id="4" name="Group 3">
              <a:extLst>
                <a:ext uri="{FF2B5EF4-FFF2-40B4-BE49-F238E27FC236}">
                  <a16:creationId xmlns:a16="http://schemas.microsoft.com/office/drawing/2014/main" id="{17EAF189-8478-4477-8FE9-7B5B0ABC27F1}"/>
                </a:ext>
              </a:extLst>
            </p:cNvPr>
            <p:cNvGrpSpPr/>
            <p:nvPr/>
          </p:nvGrpSpPr>
          <p:grpSpPr>
            <a:xfrm>
              <a:off x="2512686" y="2314665"/>
              <a:ext cx="4118628" cy="2257335"/>
              <a:chOff x="2512686" y="2314665"/>
              <a:chExt cx="4118628" cy="2257335"/>
            </a:xfrm>
            <a:effectLst>
              <a:outerShdw blurRad="127000" dist="76200" dir="5400000" sx="105000" sy="105000" algn="t" rotWithShape="0">
                <a:prstClr val="black">
                  <a:alpha val="40000"/>
                </a:prstClr>
              </a:outerShdw>
            </a:effectLst>
          </p:grpSpPr>
          <p:sp>
            <p:nvSpPr>
              <p:cNvPr id="13" name="Oval 12">
                <a:extLst>
                  <a:ext uri="{FF2B5EF4-FFF2-40B4-BE49-F238E27FC236}">
                    <a16:creationId xmlns:a16="http://schemas.microsoft.com/office/drawing/2014/main" id="{AE26CB04-562F-4D4B-A758-DB86445A1F51}"/>
                  </a:ext>
                </a:extLst>
              </p:cNvPr>
              <p:cNvSpPr/>
              <p:nvPr/>
            </p:nvSpPr>
            <p:spPr>
              <a:xfrm>
                <a:off x="2512686" y="2438400"/>
                <a:ext cx="3505200" cy="2133600"/>
              </a:xfrm>
              <a:prstGeom prst="ellipse">
                <a:avLst/>
              </a:prstGeom>
              <a:solidFill>
                <a:srgbClr val="EEBC3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3FC4A91-8EF5-4AC2-A548-4C1E4F505C95}"/>
                  </a:ext>
                </a:extLst>
              </p:cNvPr>
              <p:cNvSpPr/>
              <p:nvPr/>
            </p:nvSpPr>
            <p:spPr>
              <a:xfrm>
                <a:off x="3126114" y="2314665"/>
                <a:ext cx="3505200" cy="2133600"/>
              </a:xfrm>
              <a:prstGeom prst="ellipse">
                <a:avLst/>
              </a:prstGeom>
              <a:solidFill>
                <a:srgbClr val="36558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52DA819-00A1-4B3F-9EA2-317FE78808B6}"/>
                  </a:ext>
                </a:extLst>
              </p:cNvPr>
              <p:cNvSpPr/>
              <p:nvPr/>
            </p:nvSpPr>
            <p:spPr>
              <a:xfrm>
                <a:off x="2819400" y="2362200"/>
                <a:ext cx="3505200" cy="2133600"/>
              </a:xfrm>
              <a:prstGeom prst="ellipse">
                <a:avLst/>
              </a:prstGeom>
              <a:solidFill>
                <a:schemeClr val="bg1"/>
              </a:solidFill>
              <a:ln w="12700">
                <a:solidFill>
                  <a:srgbClr val="36558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E4464B6F-5B57-404A-8D2E-5A97FB2B3147}"/>
                </a:ext>
              </a:extLst>
            </p:cNvPr>
            <p:cNvSpPr/>
            <p:nvPr/>
          </p:nvSpPr>
          <p:spPr>
            <a:xfrm>
              <a:off x="2907086" y="2526763"/>
              <a:ext cx="3366627" cy="1754326"/>
            </a:xfrm>
            <a:prstGeom prst="rect">
              <a:avLst/>
            </a:prstGeom>
          </p:spPr>
          <p:txBody>
            <a:bodyPr wrap="square">
              <a:spAutoFit/>
            </a:bodyPr>
            <a:lstStyle/>
            <a:p>
              <a:pPr algn="ctr"/>
              <a:r>
                <a:rPr lang="en-US" sz="3600" kern="0" dirty="0">
                  <a:ln w="25400">
                    <a:solidFill>
                      <a:srgbClr val="365585"/>
                    </a:solidFill>
                  </a:ln>
                  <a:solidFill>
                    <a:srgbClr val="FFC000"/>
                  </a:solidFill>
                  <a:effectLst>
                    <a:outerShdw blurRad="38100" dist="38100" dir="2700000" algn="tl">
                      <a:srgbClr val="000000">
                        <a:alpha val="43137"/>
                      </a:srgbClr>
                    </a:outerShdw>
                  </a:effectLst>
                  <a:latin typeface="Tw Cen MT Condensed Extra Bold" panose="020B0803020202020204" pitchFamily="34" charset="0"/>
                  <a:cs typeface="Arial" charset="0"/>
                </a:rPr>
                <a:t>2021-2022</a:t>
              </a:r>
            </a:p>
            <a:p>
              <a:pPr algn="ctr"/>
              <a:r>
                <a:rPr lang="en-US" sz="3600" kern="0" dirty="0">
                  <a:ln w="25400">
                    <a:solidFill>
                      <a:srgbClr val="365585"/>
                    </a:solidFill>
                  </a:ln>
                  <a:solidFill>
                    <a:srgbClr val="FFC000"/>
                  </a:solidFill>
                  <a:effectLst>
                    <a:outerShdw blurRad="38100" dist="38100" dir="2700000" algn="tl">
                      <a:srgbClr val="000000">
                        <a:alpha val="43137"/>
                      </a:srgbClr>
                    </a:outerShdw>
                  </a:effectLst>
                  <a:latin typeface="Tw Cen MT Condensed Extra Bold" panose="020B0803020202020204" pitchFamily="34" charset="0"/>
                  <a:cs typeface="Arial" charset="0"/>
                </a:rPr>
                <a:t>Budget</a:t>
              </a:r>
            </a:p>
            <a:p>
              <a:pPr algn="ctr"/>
              <a:r>
                <a:rPr lang="en-US" sz="3600" kern="0" dirty="0">
                  <a:ln w="25400">
                    <a:solidFill>
                      <a:srgbClr val="365585"/>
                    </a:solidFill>
                  </a:ln>
                  <a:solidFill>
                    <a:srgbClr val="FFC000"/>
                  </a:solidFill>
                  <a:effectLst>
                    <a:outerShdw blurRad="38100" dist="38100" dir="2700000" algn="tl">
                      <a:srgbClr val="000000">
                        <a:alpha val="43137"/>
                      </a:srgbClr>
                    </a:outerShdw>
                  </a:effectLst>
                  <a:latin typeface="Tw Cen MT Condensed Extra Bold" panose="020B0803020202020204" pitchFamily="34" charset="0"/>
                  <a:cs typeface="Arial" charset="0"/>
                </a:rPr>
                <a:t>Presentation</a:t>
              </a:r>
              <a:endParaRPr lang="en-US" sz="3600" dirty="0">
                <a:ln w="25400">
                  <a:solidFill>
                    <a:srgbClr val="365585"/>
                  </a:solidFill>
                </a:ln>
                <a:solidFill>
                  <a:srgbClr val="FFC000"/>
                </a:solidFill>
                <a:effectLst>
                  <a:outerShdw blurRad="38100" dist="38100" dir="2700000" algn="tl">
                    <a:srgbClr val="000000">
                      <a:alpha val="43137"/>
                    </a:srgbClr>
                  </a:outerShdw>
                </a:effectLst>
                <a:latin typeface="Tw Cen MT Condensed Extra Bold" panose="020B0803020202020204" pitchFamily="34" charset="0"/>
              </a:endParaRPr>
            </a:p>
          </p:txBody>
        </p:sp>
      </p:grpSp>
    </p:spTree>
    <p:extLst>
      <p:ext uri="{BB962C8B-B14F-4D97-AF65-F5344CB8AC3E}">
        <p14:creationId xmlns:p14="http://schemas.microsoft.com/office/powerpoint/2010/main" val="3224804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397AD0-B8D4-40A6-A4D6-144385D000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4EE8B38-0758-464A-A961-6662A8974270}"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5" name="TextBox 4">
            <a:extLst>
              <a:ext uri="{FF2B5EF4-FFF2-40B4-BE49-F238E27FC236}">
                <a16:creationId xmlns:a16="http://schemas.microsoft.com/office/drawing/2014/main" id="{C3CC5AA9-887B-44F5-9558-3E3F8AF998FC}"/>
              </a:ext>
            </a:extLst>
          </p:cNvPr>
          <p:cNvSpPr txBox="1"/>
          <p:nvPr/>
        </p:nvSpPr>
        <p:spPr>
          <a:xfrm>
            <a:off x="174171" y="907197"/>
            <a:ext cx="5257800" cy="6001643"/>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100" normalizeH="0" baseline="0" noProof="0" dirty="0">
                <a:ln>
                  <a:noFill/>
                </a:ln>
                <a:solidFill>
                  <a:prstClr val="black"/>
                </a:solidFill>
                <a:effectLst/>
                <a:uLnTx/>
                <a:uFillTx/>
                <a:latin typeface="Calibri"/>
                <a:ea typeface="+mn-ea"/>
                <a:cs typeface="+mn-cs"/>
              </a:rPr>
              <a:t>Opening of district’s eighth high school for 9</a:t>
            </a:r>
            <a:r>
              <a:rPr kumimoji="0" lang="en-US" sz="2000" b="0" i="0" u="none" strike="noStrike" kern="1200" cap="none" spc="-100" normalizeH="0" baseline="30000" noProof="0" dirty="0">
                <a:ln>
                  <a:noFill/>
                </a:ln>
                <a:solidFill>
                  <a:prstClr val="black"/>
                </a:solidFill>
                <a:effectLst/>
                <a:uLnTx/>
                <a:uFillTx/>
                <a:latin typeface="Calibri"/>
                <a:ea typeface="+mn-ea"/>
                <a:cs typeface="+mn-cs"/>
              </a:rPr>
              <a:t>th</a:t>
            </a:r>
            <a:r>
              <a:rPr kumimoji="0" lang="en-US" sz="2000" b="0" i="0" u="none" strike="noStrike" kern="1200" cap="none" spc="-100" normalizeH="0" baseline="0" noProof="0" dirty="0">
                <a:ln>
                  <a:noFill/>
                </a:ln>
                <a:solidFill>
                  <a:prstClr val="black"/>
                </a:solidFill>
                <a:effectLst/>
                <a:uLnTx/>
                <a:uFillTx/>
                <a:latin typeface="Calibri"/>
                <a:ea typeface="+mn-ea"/>
                <a:cs typeface="+mn-cs"/>
              </a:rPr>
              <a:t> &amp; </a:t>
            </a:r>
            <a:r>
              <a:rPr lang="en-US" sz="2000" spc="-100" dirty="0">
                <a:solidFill>
                  <a:prstClr val="black"/>
                </a:solidFill>
                <a:latin typeface="Calibri"/>
              </a:rPr>
              <a:t>10</a:t>
            </a:r>
            <a:r>
              <a:rPr lang="en-US" sz="2000" spc="-100" baseline="30000" dirty="0">
                <a:solidFill>
                  <a:prstClr val="black"/>
                </a:solidFill>
                <a:latin typeface="Calibri"/>
              </a:rPr>
              <a:t>th</a:t>
            </a:r>
            <a:r>
              <a:rPr lang="en-US" sz="2000" spc="-100" dirty="0">
                <a:solidFill>
                  <a:prstClr val="black"/>
                </a:solidFill>
                <a:latin typeface="Calibri"/>
              </a:rPr>
              <a:t> grades – additional 288 seats in 2021-2022. - </a:t>
            </a:r>
            <a:r>
              <a:rPr lang="en-US" sz="2000" b="1" spc="-100" dirty="0">
                <a:solidFill>
                  <a:prstClr val="black"/>
                </a:solidFill>
                <a:latin typeface="Calibri"/>
              </a:rPr>
              <a:t>$2,900,000.</a:t>
            </a:r>
            <a:endParaRPr lang="en-US" sz="2000" spc="-100" dirty="0">
              <a:solidFill>
                <a:prstClr val="black"/>
              </a:solidFill>
              <a:latin typeface="Calibri"/>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spc="-100" dirty="0">
              <a:solidFill>
                <a:prstClr val="black"/>
              </a:solidFill>
              <a:latin typeface="Calibri"/>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spc="-100" dirty="0">
                <a:solidFill>
                  <a:prstClr val="black"/>
                </a:solidFill>
                <a:latin typeface="Calibri"/>
              </a:rPr>
              <a:t>Acquisition of Our Lady of Fatima – School Annex  - additional  14 classrooms for Grades 2 &amp; 3 to assist School 15 and 25 in 2021-2022. - </a:t>
            </a:r>
            <a:r>
              <a:rPr lang="en-US" sz="2000" b="1" spc="-100" dirty="0">
                <a:solidFill>
                  <a:prstClr val="black"/>
                </a:solidFill>
                <a:latin typeface="Calibri"/>
              </a:rPr>
              <a:t>$3,400,000</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spc="-100" dirty="0">
              <a:solidFill>
                <a:prstClr val="black"/>
              </a:solidFill>
              <a:latin typeface="Calibri"/>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spc="-100" dirty="0">
                <a:solidFill>
                  <a:prstClr val="black"/>
                </a:solidFill>
                <a:latin typeface="Calibri"/>
              </a:rPr>
              <a:t>87 New Certified and Non-Certified Positions - </a:t>
            </a:r>
            <a:r>
              <a:rPr lang="en-US" sz="2000" b="1" spc="-100" dirty="0">
                <a:solidFill>
                  <a:prstClr val="black"/>
                </a:solidFill>
                <a:latin typeface="Calibri"/>
              </a:rPr>
              <a:t>$7,305,000.</a:t>
            </a:r>
          </a:p>
          <a:p>
            <a:pPr marL="342900" indent="-342900">
              <a:buFont typeface="Arial" panose="020B0604020202020204" pitchFamily="34" charset="0"/>
              <a:buChar char="•"/>
              <a:defRPr/>
            </a:pPr>
            <a:endParaRPr lang="en-US" sz="2000" spc="-100" dirty="0">
              <a:solidFill>
                <a:prstClr val="black"/>
              </a:solidFill>
              <a:latin typeface="Calibri"/>
            </a:endParaRPr>
          </a:p>
          <a:p>
            <a:pPr marL="342900" indent="-342900">
              <a:buFont typeface="Arial" panose="020B0604020202020204" pitchFamily="34" charset="0"/>
              <a:buChar char="•"/>
              <a:defRPr/>
            </a:pPr>
            <a:r>
              <a:rPr lang="en-US" sz="2000" spc="-100" dirty="0">
                <a:solidFill>
                  <a:prstClr val="black"/>
                </a:solidFill>
                <a:latin typeface="Calibri"/>
              </a:rPr>
              <a:t>Acquisition of property adjacent to Hamilton Preparatory Academy – additional 200 seats in 2022-2023. </a:t>
            </a:r>
            <a:r>
              <a:rPr lang="en-US" sz="2000" b="1" spc="-100" dirty="0">
                <a:solidFill>
                  <a:prstClr val="black"/>
                </a:solidFill>
                <a:latin typeface="Calibri"/>
              </a:rPr>
              <a:t>- $500,000.</a:t>
            </a:r>
          </a:p>
          <a:p>
            <a:pPr marR="0" lvl="0" defTabSz="914400" rtl="0" eaLnBrk="1" fontAlgn="auto" latinLnBrk="0" hangingPunct="1">
              <a:lnSpc>
                <a:spcPct val="100000"/>
              </a:lnSpc>
              <a:spcBef>
                <a:spcPts val="0"/>
              </a:spcBef>
              <a:spcAft>
                <a:spcPts val="0"/>
              </a:spcAft>
              <a:buClrTx/>
              <a:buSzTx/>
              <a:tabLst/>
              <a:defRPr/>
            </a:pPr>
            <a:endParaRPr lang="en-US" sz="2000" spc="-100" dirty="0">
              <a:solidFill>
                <a:prstClr val="black"/>
              </a:solidFill>
              <a:latin typeface="Calibri"/>
            </a:endParaRPr>
          </a:p>
          <a:p>
            <a:pPr marR="0" lvl="0" defTabSz="914400" rtl="0" eaLnBrk="1" fontAlgn="auto" latinLnBrk="0" hangingPunct="1">
              <a:lnSpc>
                <a:spcPct val="100000"/>
              </a:lnSpc>
              <a:spcBef>
                <a:spcPts val="0"/>
              </a:spcBef>
              <a:spcAft>
                <a:spcPts val="0"/>
              </a:spcAft>
              <a:buClrTx/>
              <a:buSzTx/>
              <a:tabLst/>
              <a:defRPr/>
            </a:pPr>
            <a:endParaRPr lang="en-US" sz="2000" spc="-100" dirty="0">
              <a:solidFill>
                <a:prstClr val="black"/>
              </a:solidFill>
              <a:latin typeface="Calibri"/>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spc="-100" dirty="0">
              <a:solidFill>
                <a:prstClr val="black"/>
              </a:solidFill>
              <a:latin typeface="Calibri"/>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10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32103EDE-C74A-453F-9507-93AB6A220BA3}"/>
              </a:ext>
            </a:extLst>
          </p:cNvPr>
          <p:cNvSpPr txBox="1"/>
          <p:nvPr/>
        </p:nvSpPr>
        <p:spPr>
          <a:xfrm>
            <a:off x="52015" y="109713"/>
            <a:ext cx="8839200" cy="646331"/>
          </a:xfrm>
          <a:prstGeom prst="rect">
            <a:avLst/>
          </a:prstGeom>
          <a:noFill/>
        </p:spPr>
        <p:txBody>
          <a:bodyPr wrap="square">
            <a:spAutoFit/>
          </a:bodyPr>
          <a:lstStyle/>
          <a:p>
            <a:pPr>
              <a:defRPr/>
            </a:pPr>
            <a:r>
              <a:rPr lang="en-US" sz="3600" b="1" spc="-100" dirty="0">
                <a:solidFill>
                  <a:srgbClr val="365586"/>
                </a:solidFill>
                <a:latin typeface="Tw Cen MT" panose="020B0602020104020603" pitchFamily="34" charset="0"/>
              </a:rPr>
              <a:t>2021-2022 Budget Highlights</a:t>
            </a:r>
          </a:p>
        </p:txBody>
      </p:sp>
      <p:pic>
        <p:nvPicPr>
          <p:cNvPr id="11" name="Picture 10" descr="Text&#10;&#10;Description automatically generated">
            <a:extLst>
              <a:ext uri="{FF2B5EF4-FFF2-40B4-BE49-F238E27FC236}">
                <a16:creationId xmlns:a16="http://schemas.microsoft.com/office/drawing/2014/main" id="{1BD3E7FD-679D-41B7-A5DA-C01A810E60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1302"/>
          <a:stretch/>
        </p:blipFill>
        <p:spPr>
          <a:xfrm>
            <a:off x="5549816" y="250806"/>
            <a:ext cx="3330514" cy="456663"/>
          </a:xfrm>
          <a:prstGeom prst="rect">
            <a:avLst/>
          </a:prstGeom>
        </p:spPr>
      </p:pic>
      <p:pic>
        <p:nvPicPr>
          <p:cNvPr id="12" name="Picture 11">
            <a:extLst>
              <a:ext uri="{FF2B5EF4-FFF2-40B4-BE49-F238E27FC236}">
                <a16:creationId xmlns:a16="http://schemas.microsoft.com/office/drawing/2014/main" id="{40047133-614B-4875-8AC7-663FB841B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38800" y="3581401"/>
            <a:ext cx="3070426" cy="2514599"/>
          </a:xfrm>
          <a:prstGeom prst="rect">
            <a:avLst/>
          </a:prstGeom>
          <a:ln w="12700">
            <a:solidFill>
              <a:srgbClr val="365585"/>
            </a:solidFill>
          </a:ln>
        </p:spPr>
      </p:pic>
      <p:pic>
        <p:nvPicPr>
          <p:cNvPr id="13" name="Picture 12" descr="A picture containing text, indoor, automaton&#10;&#10;Description automatically generated">
            <a:extLst>
              <a:ext uri="{FF2B5EF4-FFF2-40B4-BE49-F238E27FC236}">
                <a16:creationId xmlns:a16="http://schemas.microsoft.com/office/drawing/2014/main" id="{FB921AE8-9336-4197-AE03-5A84A70A25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5956611" y="669297"/>
            <a:ext cx="2345821" cy="3159409"/>
          </a:xfrm>
          <a:prstGeom prst="rect">
            <a:avLst/>
          </a:prstGeom>
          <a:ln w="12700">
            <a:solidFill>
              <a:srgbClr val="365585"/>
            </a:solidFill>
          </a:ln>
        </p:spPr>
      </p:pic>
    </p:spTree>
    <p:extLst>
      <p:ext uri="{BB962C8B-B14F-4D97-AF65-F5344CB8AC3E}">
        <p14:creationId xmlns:p14="http://schemas.microsoft.com/office/powerpoint/2010/main" val="1751685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E424716-712E-4165-97A5-7B469DCAA557}"/>
              </a:ext>
            </a:extLst>
          </p:cNvPr>
          <p:cNvSpPr/>
          <p:nvPr/>
        </p:nvSpPr>
        <p:spPr>
          <a:xfrm>
            <a:off x="4572000" y="4646474"/>
            <a:ext cx="4572000"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w="25400">
                  <a:noFill/>
                </a:ln>
                <a:solidFill>
                  <a:srgbClr val="365585"/>
                </a:solidFill>
                <a:effectLst/>
                <a:uLnTx/>
                <a:uFillTx/>
                <a:latin typeface="Tw Cen MT Condensed" panose="020B0606020104020203" pitchFamily="34" charset="0"/>
                <a:ea typeface="+mn-ea"/>
                <a:cs typeface="Arial" charset="0"/>
              </a:rPr>
              <a:t>OUR FINANCIALS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w="25400">
                  <a:noFill/>
                </a:ln>
                <a:solidFill>
                  <a:srgbClr val="365585"/>
                </a:solidFill>
                <a:effectLst/>
                <a:uLnTx/>
                <a:uFillTx/>
                <a:latin typeface="Tw Cen MT Condensed" panose="020B0606020104020203" pitchFamily="34" charset="0"/>
                <a:ea typeface="+mn-ea"/>
                <a:cs typeface="Arial" charset="0"/>
              </a:rPr>
              <a:t>OUR DRIVERS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w="25400">
                  <a:noFill/>
                </a:ln>
                <a:solidFill>
                  <a:srgbClr val="365585"/>
                </a:solidFill>
                <a:effectLst/>
                <a:uLnTx/>
                <a:uFillTx/>
                <a:latin typeface="Tw Cen MT Condensed" panose="020B0606020104020203" pitchFamily="34" charset="0"/>
                <a:ea typeface="+mn-ea"/>
                <a:cs typeface="Arial" charset="0"/>
              </a:rPr>
              <a:t>OUR PROGRAMS AND SERVICES</a:t>
            </a:r>
          </a:p>
        </p:txBody>
      </p:sp>
      <p:pic>
        <p:nvPicPr>
          <p:cNvPr id="6" name="Picture 5">
            <a:extLst>
              <a:ext uri="{FF2B5EF4-FFF2-40B4-BE49-F238E27FC236}">
                <a16:creationId xmlns:a16="http://schemas.microsoft.com/office/drawing/2014/main" id="{17CCA3C8-DA98-41D3-8773-6AC7C8DA0CD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17687" y="609600"/>
            <a:ext cx="2336627" cy="1828800"/>
          </a:xfrm>
          <a:prstGeom prst="rect">
            <a:avLst/>
          </a:prstGeom>
        </p:spPr>
      </p:pic>
      <p:sp>
        <p:nvSpPr>
          <p:cNvPr id="2" name="Rectangle 1">
            <a:extLst>
              <a:ext uri="{FF2B5EF4-FFF2-40B4-BE49-F238E27FC236}">
                <a16:creationId xmlns:a16="http://schemas.microsoft.com/office/drawing/2014/main" id="{AFE88307-0661-42DD-9926-2617EF371AA6}"/>
              </a:ext>
            </a:extLst>
          </p:cNvPr>
          <p:cNvSpPr/>
          <p:nvPr/>
        </p:nvSpPr>
        <p:spPr>
          <a:xfrm>
            <a:off x="0" y="3429000"/>
            <a:ext cx="4572000" cy="3429000"/>
          </a:xfrm>
          <a:prstGeom prst="rect">
            <a:avLst/>
          </a:prstGeom>
          <a:solidFill>
            <a:srgbClr val="365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D8A1F7E-4203-4BAE-B70F-4D76940873CD}"/>
              </a:ext>
            </a:extLst>
          </p:cNvPr>
          <p:cNvSpPr/>
          <p:nvPr/>
        </p:nvSpPr>
        <p:spPr>
          <a:xfrm>
            <a:off x="4572000" y="0"/>
            <a:ext cx="4572000" cy="3429000"/>
          </a:xfrm>
          <a:prstGeom prst="rect">
            <a:avLst/>
          </a:prstGeom>
          <a:solidFill>
            <a:srgbClr val="EEB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descr="A picture containing text, indoor, floor, person&#10;&#10;Description automatically generated">
            <a:extLst>
              <a:ext uri="{FF2B5EF4-FFF2-40B4-BE49-F238E27FC236}">
                <a16:creationId xmlns:a16="http://schemas.microsoft.com/office/drawing/2014/main" id="{241A19D3-3D82-4E05-B99F-AD3CB6CF7E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97544" y="3637148"/>
            <a:ext cx="4114800" cy="3092355"/>
          </a:xfrm>
          <a:prstGeom prst="rect">
            <a:avLst/>
          </a:prstGeom>
        </p:spPr>
      </p:pic>
      <p:pic>
        <p:nvPicPr>
          <p:cNvPr id="17" name="Picture 16" descr="A picture containing person, outdoor, child&#10;&#10;Description automatically generated">
            <a:extLst>
              <a:ext uri="{FF2B5EF4-FFF2-40B4-BE49-F238E27FC236}">
                <a16:creationId xmlns:a16="http://schemas.microsoft.com/office/drawing/2014/main" id="{88D35A6D-0541-49CD-8F0E-F5CCC54FD3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70798" y="226794"/>
            <a:ext cx="4075658" cy="2971834"/>
          </a:xfrm>
          <a:prstGeom prst="rect">
            <a:avLst/>
          </a:prstGeom>
        </p:spPr>
      </p:pic>
      <p:grpSp>
        <p:nvGrpSpPr>
          <p:cNvPr id="4" name="Group 3">
            <a:extLst>
              <a:ext uri="{FF2B5EF4-FFF2-40B4-BE49-F238E27FC236}">
                <a16:creationId xmlns:a16="http://schemas.microsoft.com/office/drawing/2014/main" id="{0107271F-5F58-4F4D-9103-FBB594DE3553}"/>
              </a:ext>
            </a:extLst>
          </p:cNvPr>
          <p:cNvGrpSpPr/>
          <p:nvPr/>
        </p:nvGrpSpPr>
        <p:grpSpPr>
          <a:xfrm>
            <a:off x="2512686" y="2314665"/>
            <a:ext cx="4118628" cy="2257335"/>
            <a:chOff x="2512686" y="2314665"/>
            <a:chExt cx="4118628" cy="2257335"/>
          </a:xfrm>
        </p:grpSpPr>
        <p:grpSp>
          <p:nvGrpSpPr>
            <p:cNvPr id="15" name="Group 14">
              <a:extLst>
                <a:ext uri="{FF2B5EF4-FFF2-40B4-BE49-F238E27FC236}">
                  <a16:creationId xmlns:a16="http://schemas.microsoft.com/office/drawing/2014/main" id="{7A9FE9D5-8D5C-45AB-AFBC-AA776C69248F}"/>
                </a:ext>
              </a:extLst>
            </p:cNvPr>
            <p:cNvGrpSpPr/>
            <p:nvPr/>
          </p:nvGrpSpPr>
          <p:grpSpPr>
            <a:xfrm>
              <a:off x="2512686" y="2314665"/>
              <a:ext cx="4118628" cy="2257335"/>
              <a:chOff x="2512686" y="2314665"/>
              <a:chExt cx="4118628" cy="2257335"/>
            </a:xfrm>
            <a:effectLst>
              <a:outerShdw blurRad="127000" dist="76200" dir="5400000" sx="105000" sy="105000" algn="t" rotWithShape="0">
                <a:prstClr val="black">
                  <a:alpha val="40000"/>
                </a:prstClr>
              </a:outerShdw>
            </a:effectLst>
          </p:grpSpPr>
          <p:sp>
            <p:nvSpPr>
              <p:cNvPr id="16" name="Oval 15">
                <a:extLst>
                  <a:ext uri="{FF2B5EF4-FFF2-40B4-BE49-F238E27FC236}">
                    <a16:creationId xmlns:a16="http://schemas.microsoft.com/office/drawing/2014/main" id="{18EC9C53-33D0-4050-B4A5-5291F85D8C4D}"/>
                  </a:ext>
                </a:extLst>
              </p:cNvPr>
              <p:cNvSpPr/>
              <p:nvPr/>
            </p:nvSpPr>
            <p:spPr>
              <a:xfrm>
                <a:off x="2512686" y="2438400"/>
                <a:ext cx="3505200" cy="2133600"/>
              </a:xfrm>
              <a:prstGeom prst="ellipse">
                <a:avLst/>
              </a:prstGeom>
              <a:solidFill>
                <a:srgbClr val="EEBC3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733DEB-4C02-4CB3-AA13-47543D18F199}"/>
                  </a:ext>
                </a:extLst>
              </p:cNvPr>
              <p:cNvSpPr/>
              <p:nvPr/>
            </p:nvSpPr>
            <p:spPr>
              <a:xfrm>
                <a:off x="3126114" y="2314665"/>
                <a:ext cx="3505200" cy="2133600"/>
              </a:xfrm>
              <a:prstGeom prst="ellipse">
                <a:avLst/>
              </a:prstGeom>
              <a:solidFill>
                <a:srgbClr val="36558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403AF90-84E9-4F43-804D-863960C58ED2}"/>
                  </a:ext>
                </a:extLst>
              </p:cNvPr>
              <p:cNvSpPr/>
              <p:nvPr/>
            </p:nvSpPr>
            <p:spPr>
              <a:xfrm>
                <a:off x="2819400" y="2362200"/>
                <a:ext cx="3505200" cy="2133600"/>
              </a:xfrm>
              <a:prstGeom prst="ellipse">
                <a:avLst/>
              </a:prstGeom>
              <a:solidFill>
                <a:schemeClr val="bg1"/>
              </a:solidFill>
              <a:ln w="12700">
                <a:solidFill>
                  <a:srgbClr val="36558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02BAB866-9FA5-4D5B-A203-129C89DE7FFC}"/>
                </a:ext>
              </a:extLst>
            </p:cNvPr>
            <p:cNvSpPr/>
            <p:nvPr/>
          </p:nvSpPr>
          <p:spPr>
            <a:xfrm>
              <a:off x="2907086" y="2526763"/>
              <a:ext cx="3366627" cy="1754326"/>
            </a:xfrm>
            <a:prstGeom prst="rect">
              <a:avLst/>
            </a:prstGeom>
          </p:spPr>
          <p:txBody>
            <a:bodyPr wrap="square">
              <a:spAutoFit/>
            </a:bodyPr>
            <a:lstStyle/>
            <a:p>
              <a:pPr algn="ctr"/>
              <a:r>
                <a:rPr lang="en-US" sz="3600" kern="0" dirty="0">
                  <a:ln w="25400">
                    <a:solidFill>
                      <a:srgbClr val="365585"/>
                    </a:solidFill>
                  </a:ln>
                  <a:solidFill>
                    <a:srgbClr val="FFC000"/>
                  </a:solidFill>
                  <a:effectLst>
                    <a:outerShdw blurRad="38100" dist="38100" dir="2700000" algn="tl">
                      <a:srgbClr val="000000">
                        <a:alpha val="43137"/>
                      </a:srgbClr>
                    </a:outerShdw>
                  </a:effectLst>
                  <a:latin typeface="Tw Cen MT Condensed Extra Bold" panose="020B0803020202020204" pitchFamily="34" charset="0"/>
                  <a:cs typeface="Arial" charset="0"/>
                </a:rPr>
                <a:t>2021-2022</a:t>
              </a:r>
            </a:p>
            <a:p>
              <a:pPr algn="ctr"/>
              <a:r>
                <a:rPr lang="en-US" sz="3600" kern="0" dirty="0">
                  <a:ln w="25400">
                    <a:solidFill>
                      <a:srgbClr val="365585"/>
                    </a:solidFill>
                  </a:ln>
                  <a:solidFill>
                    <a:srgbClr val="FFC000"/>
                  </a:solidFill>
                  <a:effectLst>
                    <a:outerShdw blurRad="38100" dist="38100" dir="2700000" algn="tl">
                      <a:srgbClr val="000000">
                        <a:alpha val="43137"/>
                      </a:srgbClr>
                    </a:outerShdw>
                  </a:effectLst>
                  <a:latin typeface="Tw Cen MT Condensed Extra Bold" panose="020B0803020202020204" pitchFamily="34" charset="0"/>
                  <a:cs typeface="Arial" charset="0"/>
                </a:rPr>
                <a:t>Budget</a:t>
              </a:r>
            </a:p>
            <a:p>
              <a:pPr algn="ctr"/>
              <a:r>
                <a:rPr lang="en-US" sz="3600" kern="0" dirty="0">
                  <a:ln w="25400">
                    <a:solidFill>
                      <a:srgbClr val="365585"/>
                    </a:solidFill>
                  </a:ln>
                  <a:solidFill>
                    <a:srgbClr val="FFC000"/>
                  </a:solidFill>
                  <a:effectLst>
                    <a:outerShdw blurRad="38100" dist="38100" dir="2700000" algn="tl">
                      <a:srgbClr val="000000">
                        <a:alpha val="43137"/>
                      </a:srgbClr>
                    </a:outerShdw>
                  </a:effectLst>
                  <a:latin typeface="Tw Cen MT Condensed Extra Bold" panose="020B0803020202020204" pitchFamily="34" charset="0"/>
                  <a:cs typeface="Arial" charset="0"/>
                </a:rPr>
                <a:t>Presentation</a:t>
              </a:r>
              <a:endParaRPr lang="en-US" sz="3600" dirty="0">
                <a:ln w="25400">
                  <a:solidFill>
                    <a:srgbClr val="365585"/>
                  </a:solidFill>
                </a:ln>
                <a:solidFill>
                  <a:srgbClr val="FFC000"/>
                </a:solidFill>
                <a:effectLst>
                  <a:outerShdw blurRad="38100" dist="38100" dir="2700000" algn="tl">
                    <a:srgbClr val="000000">
                      <a:alpha val="43137"/>
                    </a:srgbClr>
                  </a:outerShdw>
                </a:effectLst>
                <a:latin typeface="Tw Cen MT Condensed Extra Bold" panose="020B0803020202020204" pitchFamily="34" charset="0"/>
              </a:endParaRPr>
            </a:p>
          </p:txBody>
        </p:sp>
      </p:grpSp>
    </p:spTree>
    <p:extLst>
      <p:ext uri="{BB962C8B-B14F-4D97-AF65-F5344CB8AC3E}">
        <p14:creationId xmlns:p14="http://schemas.microsoft.com/office/powerpoint/2010/main" val="1661497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3753B1D-7D1E-43AC-9F99-611A5854666C}"/>
              </a:ext>
            </a:extLst>
          </p:cNvPr>
          <p:cNvSpPr txBox="1"/>
          <p:nvPr/>
        </p:nvSpPr>
        <p:spPr>
          <a:xfrm>
            <a:off x="-12700" y="5257800"/>
            <a:ext cx="9169400" cy="12003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5400">
                  <a:noFill/>
                </a:ln>
                <a:solidFill>
                  <a:srgbClr val="365585"/>
                </a:solidFill>
                <a:uLnTx/>
                <a:uFillTx/>
                <a:latin typeface="Tw Cen MT Condensed Extra Bold" panose="020B0803020202020204" pitchFamily="34" charset="0"/>
                <a:cs typeface="Handwriting - Dakota"/>
              </a:rPr>
              <a:t>OUR FINANCIALS</a:t>
            </a:r>
          </a:p>
        </p:txBody>
      </p:sp>
      <p:pic>
        <p:nvPicPr>
          <p:cNvPr id="15" name="Picture 14">
            <a:extLst>
              <a:ext uri="{FF2B5EF4-FFF2-40B4-BE49-F238E27FC236}">
                <a16:creationId xmlns:a16="http://schemas.microsoft.com/office/drawing/2014/main" id="{1FC5C2C4-FFB4-4071-A382-2FFB49DE38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0884" y="297465"/>
            <a:ext cx="4202232" cy="1585643"/>
          </a:xfrm>
          <a:prstGeom prst="rect">
            <a:avLst/>
          </a:prstGeom>
        </p:spPr>
      </p:pic>
      <p:grpSp>
        <p:nvGrpSpPr>
          <p:cNvPr id="16" name="Group 15">
            <a:extLst>
              <a:ext uri="{FF2B5EF4-FFF2-40B4-BE49-F238E27FC236}">
                <a16:creationId xmlns:a16="http://schemas.microsoft.com/office/drawing/2014/main" id="{7AA51A2F-4D4A-4186-A9B1-CFE4C4DE33CD}"/>
              </a:ext>
            </a:extLst>
          </p:cNvPr>
          <p:cNvGrpSpPr/>
          <p:nvPr/>
        </p:nvGrpSpPr>
        <p:grpSpPr>
          <a:xfrm>
            <a:off x="2512686" y="2300332"/>
            <a:ext cx="4118628" cy="2257335"/>
            <a:chOff x="2512686" y="2314665"/>
            <a:chExt cx="4118628" cy="2257335"/>
          </a:xfrm>
        </p:grpSpPr>
        <p:grpSp>
          <p:nvGrpSpPr>
            <p:cNvPr id="17" name="Group 16">
              <a:extLst>
                <a:ext uri="{FF2B5EF4-FFF2-40B4-BE49-F238E27FC236}">
                  <a16:creationId xmlns:a16="http://schemas.microsoft.com/office/drawing/2014/main" id="{A961EC8D-8713-44D0-8567-20F866D32529}"/>
                </a:ext>
              </a:extLst>
            </p:cNvPr>
            <p:cNvGrpSpPr/>
            <p:nvPr/>
          </p:nvGrpSpPr>
          <p:grpSpPr>
            <a:xfrm>
              <a:off x="2512686" y="2314665"/>
              <a:ext cx="4118628" cy="2257335"/>
              <a:chOff x="2512686" y="2314665"/>
              <a:chExt cx="4118628" cy="2257335"/>
            </a:xfrm>
            <a:effectLst>
              <a:outerShdw blurRad="127000" dist="76200" dir="5400000" sx="105000" sy="105000" algn="t" rotWithShape="0">
                <a:prstClr val="black">
                  <a:alpha val="40000"/>
                </a:prstClr>
              </a:outerShdw>
            </a:effectLst>
          </p:grpSpPr>
          <p:sp>
            <p:nvSpPr>
              <p:cNvPr id="19" name="Oval 18">
                <a:extLst>
                  <a:ext uri="{FF2B5EF4-FFF2-40B4-BE49-F238E27FC236}">
                    <a16:creationId xmlns:a16="http://schemas.microsoft.com/office/drawing/2014/main" id="{026788AA-1526-4187-A103-131C3658AED5}"/>
                  </a:ext>
                </a:extLst>
              </p:cNvPr>
              <p:cNvSpPr/>
              <p:nvPr/>
            </p:nvSpPr>
            <p:spPr>
              <a:xfrm>
                <a:off x="2512686" y="2438400"/>
                <a:ext cx="3505200" cy="2133600"/>
              </a:xfrm>
              <a:prstGeom prst="ellipse">
                <a:avLst/>
              </a:prstGeom>
              <a:solidFill>
                <a:srgbClr val="EEBC35"/>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3BFBA042-8B1F-4973-A197-30CC7F91E9AB}"/>
                  </a:ext>
                </a:extLst>
              </p:cNvPr>
              <p:cNvSpPr/>
              <p:nvPr/>
            </p:nvSpPr>
            <p:spPr>
              <a:xfrm>
                <a:off x="3126114" y="2314665"/>
                <a:ext cx="3505200" cy="2133600"/>
              </a:xfrm>
              <a:prstGeom prst="ellipse">
                <a:avLst/>
              </a:prstGeom>
              <a:solidFill>
                <a:srgbClr val="365585"/>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03033D06-A752-46AF-BA5C-D578D0FEBFBE}"/>
                  </a:ext>
                </a:extLst>
              </p:cNvPr>
              <p:cNvSpPr/>
              <p:nvPr/>
            </p:nvSpPr>
            <p:spPr>
              <a:xfrm>
                <a:off x="2819400" y="2362200"/>
                <a:ext cx="3505200" cy="2133600"/>
              </a:xfrm>
              <a:prstGeom prst="ellipse">
                <a:avLst/>
              </a:prstGeom>
              <a:solidFill>
                <a:sysClr val="window" lastClr="FFFFFF"/>
              </a:solidFill>
              <a:ln w="12700" cap="flat" cmpd="sng" algn="ctr">
                <a:solidFill>
                  <a:srgbClr val="36558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8" name="Rectangle 17">
              <a:extLst>
                <a:ext uri="{FF2B5EF4-FFF2-40B4-BE49-F238E27FC236}">
                  <a16:creationId xmlns:a16="http://schemas.microsoft.com/office/drawing/2014/main" id="{1F7B8C4F-536A-45EA-B49B-CF862D80DBDE}"/>
                </a:ext>
              </a:extLst>
            </p:cNvPr>
            <p:cNvSpPr/>
            <p:nvPr/>
          </p:nvSpPr>
          <p:spPr>
            <a:xfrm>
              <a:off x="2907086" y="2526763"/>
              <a:ext cx="3366627"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2021-2022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Budget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Presentation</a:t>
              </a:r>
              <a:endParaRPr kumimoji="0" lang="en-US" sz="3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mn-cs"/>
              </a:endParaRPr>
            </a:p>
          </p:txBody>
        </p:sp>
      </p:grpSp>
    </p:spTree>
    <p:extLst>
      <p:ext uri="{BB962C8B-B14F-4D97-AF65-F5344CB8AC3E}">
        <p14:creationId xmlns:p14="http://schemas.microsoft.com/office/powerpoint/2010/main" val="148927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98A368-FCB1-443C-AFF6-DDF6718828EE}"/>
              </a:ext>
            </a:extLst>
          </p:cNvPr>
          <p:cNvSpPr/>
          <p:nvPr/>
        </p:nvSpPr>
        <p:spPr>
          <a:xfrm>
            <a:off x="-13827" y="5182850"/>
            <a:ext cx="914400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365585"/>
                </a:solidFill>
                <a:uLnTx/>
                <a:uFillTx/>
                <a:latin typeface="Tw Cen MT Condensed" panose="020B0606020104020203" pitchFamily="34" charset="0"/>
                <a:cs typeface="Handwriting - Dakota"/>
              </a:rPr>
              <a:t>Harold E. Kennedy, Jr.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365585"/>
                </a:solidFill>
                <a:latin typeface="Tw Cen MT Condensed" panose="020B0606020104020203" pitchFamily="34" charset="0"/>
                <a:cs typeface="Handwriting - Dakota"/>
              </a:rPr>
              <a:t>School Business Administrator/Board Secretary</a:t>
            </a:r>
            <a:endParaRPr kumimoji="0" lang="en-US" sz="4400" i="0" u="none" strike="noStrike" kern="1200" cap="none" spc="0" normalizeH="0" baseline="0" noProof="0" dirty="0">
              <a:ln>
                <a:noFill/>
              </a:ln>
              <a:solidFill>
                <a:srgbClr val="365585"/>
              </a:solidFill>
              <a:uLnTx/>
              <a:uFillTx/>
              <a:latin typeface="Tw Cen MT Condensed" panose="020B0606020104020203" pitchFamily="34" charset="0"/>
              <a:cs typeface="Handwriting - Dakota"/>
            </a:endParaRPr>
          </a:p>
        </p:txBody>
      </p:sp>
      <p:pic>
        <p:nvPicPr>
          <p:cNvPr id="2" name="Picture 1">
            <a:extLst>
              <a:ext uri="{FF2B5EF4-FFF2-40B4-BE49-F238E27FC236}">
                <a16:creationId xmlns:a16="http://schemas.microsoft.com/office/drawing/2014/main" id="{C9764D3F-5D48-4514-A28C-69F9A1606566}"/>
              </a:ext>
            </a:extLst>
          </p:cNvPr>
          <p:cNvPicPr>
            <a:picLocks noChangeAspect="1"/>
          </p:cNvPicPr>
          <p:nvPr/>
        </p:nvPicPr>
        <p:blipFill>
          <a:blip r:embed="rId3"/>
          <a:stretch>
            <a:fillRect/>
          </a:stretch>
        </p:blipFill>
        <p:spPr>
          <a:xfrm>
            <a:off x="566581" y="228600"/>
            <a:ext cx="8010838" cy="1987468"/>
          </a:xfrm>
          <a:prstGeom prst="rect">
            <a:avLst/>
          </a:prstGeom>
        </p:spPr>
      </p:pic>
      <p:sp>
        <p:nvSpPr>
          <p:cNvPr id="8" name="TextBox 7">
            <a:extLst>
              <a:ext uri="{FF2B5EF4-FFF2-40B4-BE49-F238E27FC236}">
                <a16:creationId xmlns:a16="http://schemas.microsoft.com/office/drawing/2014/main" id="{6221DBC6-B68E-46C0-AFEF-38CE027797E0}"/>
              </a:ext>
            </a:extLst>
          </p:cNvPr>
          <p:cNvSpPr txBox="1"/>
          <p:nvPr/>
        </p:nvSpPr>
        <p:spPr>
          <a:xfrm>
            <a:off x="0" y="2731644"/>
            <a:ext cx="9169400" cy="17883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auto" latinLnBrk="0" hangingPunct="1">
              <a:lnSpc>
                <a:spcPts val="6600"/>
              </a:lnSpc>
              <a:spcBef>
                <a:spcPts val="0"/>
              </a:spcBef>
              <a:spcAft>
                <a:spcPts val="0"/>
              </a:spcAft>
              <a:buClrTx/>
              <a:buSzTx/>
              <a:buFontTx/>
              <a:buNone/>
              <a:tabLst/>
              <a:defRPr/>
            </a:pPr>
            <a:r>
              <a:rPr kumimoji="0" lang="en-US" sz="7200" b="1" i="0" u="none" strike="noStrike" kern="1200" cap="none" spc="0" normalizeH="0" baseline="0" noProof="0" dirty="0">
                <a:ln w="25400">
                  <a:noFill/>
                </a:ln>
                <a:solidFill>
                  <a:srgbClr val="365585"/>
                </a:solidFill>
                <a:effectLst/>
                <a:uLnTx/>
                <a:uFillTx/>
                <a:latin typeface="Tw Cen MT Condensed Extra Bold" panose="020B0803020202020204" pitchFamily="34" charset="0"/>
                <a:ea typeface="+mn-ea"/>
                <a:cs typeface="Handwriting - Dakota"/>
              </a:rPr>
              <a:t>OUR </a:t>
            </a:r>
            <a:r>
              <a:rPr lang="en-US" sz="7200" b="1" dirty="0">
                <a:ln w="25400">
                  <a:noFill/>
                </a:ln>
                <a:solidFill>
                  <a:srgbClr val="365585"/>
                </a:solidFill>
                <a:latin typeface="Tw Cen MT Condensed Extra Bold" panose="020B0803020202020204" pitchFamily="34" charset="0"/>
                <a:cs typeface="Handwriting - Dakota"/>
              </a:rPr>
              <a:t>FINANCIAL</a:t>
            </a:r>
          </a:p>
          <a:p>
            <a:pPr marL="0" marR="0" lvl="0" indent="0" algn="ctr" defTabSz="914400" rtl="0" eaLnBrk="1" fontAlgn="auto" latinLnBrk="0" hangingPunct="1">
              <a:lnSpc>
                <a:spcPts val="6600"/>
              </a:lnSpc>
              <a:spcBef>
                <a:spcPts val="0"/>
              </a:spcBef>
              <a:spcAft>
                <a:spcPts val="0"/>
              </a:spcAft>
              <a:buClrTx/>
              <a:buSzTx/>
              <a:buFontTx/>
              <a:buNone/>
              <a:tabLst/>
              <a:defRPr/>
            </a:pPr>
            <a:r>
              <a:rPr kumimoji="0" lang="en-US" sz="7200" b="1" i="0" u="none" strike="noStrike" kern="1200" cap="none" spc="0" normalizeH="0" baseline="0" noProof="0" dirty="0">
                <a:ln w="25400">
                  <a:noFill/>
                </a:ln>
                <a:solidFill>
                  <a:srgbClr val="365585"/>
                </a:solidFill>
                <a:effectLst/>
                <a:uLnTx/>
                <a:uFillTx/>
                <a:latin typeface="Tw Cen MT Condensed Extra Bold" panose="020B0803020202020204" pitchFamily="34" charset="0"/>
                <a:ea typeface="+mn-ea"/>
                <a:cs typeface="Handwriting - Dakota"/>
              </a:rPr>
              <a:t>DATA</a:t>
            </a:r>
          </a:p>
        </p:txBody>
      </p:sp>
    </p:spTree>
    <p:extLst>
      <p:ext uri="{BB962C8B-B14F-4D97-AF65-F5344CB8AC3E}">
        <p14:creationId xmlns:p14="http://schemas.microsoft.com/office/powerpoint/2010/main" val="860998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F39B5C7B-17F0-47C7-B98E-CD1475E09578}"/>
              </a:ext>
            </a:extLst>
          </p:cNvPr>
          <p:cNvPicPr>
            <a:picLocks noChangeAspect="1"/>
          </p:cNvPicPr>
          <p:nvPr/>
        </p:nvPicPr>
        <p:blipFill rotWithShape="1">
          <a:blip r:embed="rId2" cstate="screen">
            <a:alphaModFix amt="20000"/>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52" name="TextBox 51">
            <a:extLst>
              <a:ext uri="{FF2B5EF4-FFF2-40B4-BE49-F238E27FC236}">
                <a16:creationId xmlns:a16="http://schemas.microsoft.com/office/drawing/2014/main" id="{8CC8DBF9-F83A-4B6F-9F9F-CAE4E41C0967}"/>
              </a:ext>
            </a:extLst>
          </p:cNvPr>
          <p:cNvSpPr txBox="1"/>
          <p:nvPr/>
        </p:nvSpPr>
        <p:spPr>
          <a:xfrm>
            <a:off x="3915893" y="786586"/>
            <a:ext cx="4770907" cy="2185214"/>
          </a:xfrm>
          <a:prstGeom prst="rect">
            <a:avLst/>
          </a:prstGeom>
          <a:noFill/>
        </p:spPr>
        <p:txBody>
          <a:bodyPr wrap="square">
            <a:spAutoFit/>
          </a:bodyPr>
          <a:lstStyle/>
          <a:p>
            <a:r>
              <a:rPr kumimoji="0" lang="en-US" sz="2000" b="1" i="1" u="none" strike="noStrike" kern="1200" cap="none" spc="0" normalizeH="0" baseline="0" noProof="0" dirty="0">
                <a:ln>
                  <a:noFill/>
                </a:ln>
                <a:solidFill>
                  <a:srgbClr val="00B050"/>
                </a:solidFill>
                <a:effectLst/>
                <a:uLnTx/>
                <a:uFillTx/>
                <a:latin typeface="Calibri"/>
                <a:ea typeface="+mn-ea"/>
                <a:cs typeface="+mn-cs"/>
              </a:rPr>
              <a:t>Phase IV</a:t>
            </a:r>
          </a:p>
          <a:p>
            <a:r>
              <a:rPr kumimoji="0" lang="en-US" sz="2000" b="1" i="1" u="none" strike="noStrike" kern="1200" cap="none" spc="0" normalizeH="0" baseline="0" noProof="0" dirty="0">
                <a:ln>
                  <a:noFill/>
                </a:ln>
                <a:effectLst/>
                <a:uLnTx/>
                <a:uFillTx/>
                <a:latin typeface="Calibri"/>
                <a:ea typeface="+mn-ea"/>
                <a:cs typeface="+mn-cs"/>
              </a:rPr>
              <a:t>Budget Review Process</a:t>
            </a:r>
          </a:p>
          <a:p>
            <a:pPr marL="174625" indent="-166688">
              <a:buFont typeface="Arial" panose="020B0604020202020204" pitchFamily="34" charset="0"/>
              <a:buChar char="•"/>
            </a:pPr>
            <a:r>
              <a:rPr lang="en-US" sz="1600" b="1" dirty="0">
                <a:latin typeface="Calibri"/>
              </a:rPr>
              <a:t>Line by line department budget review </a:t>
            </a:r>
          </a:p>
          <a:p>
            <a:pPr marL="166688" indent="-166688">
              <a:buFont typeface="Arial" panose="020B0604020202020204" pitchFamily="34" charset="0"/>
              <a:buChar char="•"/>
            </a:pPr>
            <a:r>
              <a:rPr lang="en-US" sz="1600" b="1" dirty="0">
                <a:latin typeface="Calibri"/>
              </a:rPr>
              <a:t>Allocation of funds within the school-based budgets based on enrollment, programs and equitable need</a:t>
            </a:r>
          </a:p>
          <a:p>
            <a:pPr marL="166688" indent="-166688">
              <a:buFont typeface="Arial" panose="020B0604020202020204" pitchFamily="34" charset="0"/>
              <a:buChar char="•"/>
            </a:pPr>
            <a:r>
              <a:rPr lang="en-US" sz="1600" b="1" dirty="0">
                <a:latin typeface="Calibri"/>
              </a:rPr>
              <a:t>Review by Financial Consultant</a:t>
            </a:r>
          </a:p>
          <a:p>
            <a:pPr marL="166688" indent="-166688">
              <a:buFont typeface="Arial" panose="020B0604020202020204" pitchFamily="34" charset="0"/>
              <a:buChar char="•"/>
            </a:pPr>
            <a:r>
              <a:rPr lang="en-US" sz="1600" b="1" dirty="0">
                <a:latin typeface="Calibri"/>
              </a:rPr>
              <a:t>Collaboration with and review by the</a:t>
            </a:r>
            <a:br>
              <a:rPr lang="en-US" sz="1600" b="1" dirty="0">
                <a:latin typeface="Calibri"/>
              </a:rPr>
            </a:br>
            <a:r>
              <a:rPr lang="en-US" sz="1600" b="1" dirty="0">
                <a:latin typeface="Calibri"/>
              </a:rPr>
              <a:t>EBOE Finance Committee</a:t>
            </a:r>
            <a:endParaRPr kumimoji="0" lang="en-US" sz="2000" b="1" i="1" u="none" strike="noStrike" kern="1200" cap="none" spc="0" normalizeH="0" baseline="0" noProof="0" dirty="0">
              <a:ln>
                <a:noFill/>
              </a:ln>
              <a:effectLst/>
              <a:uLnTx/>
              <a:uFillTx/>
              <a:latin typeface="Calibri"/>
              <a:ea typeface="+mn-ea"/>
              <a:cs typeface="+mn-cs"/>
            </a:endParaRPr>
          </a:p>
        </p:txBody>
      </p:sp>
      <p:sp>
        <p:nvSpPr>
          <p:cNvPr id="5" name="TextBox 4">
            <a:extLst>
              <a:ext uri="{FF2B5EF4-FFF2-40B4-BE49-F238E27FC236}">
                <a16:creationId xmlns:a16="http://schemas.microsoft.com/office/drawing/2014/main" id="{779C9A74-7A6F-4563-BC97-87BBB677C57B}"/>
              </a:ext>
            </a:extLst>
          </p:cNvPr>
          <p:cNvSpPr txBox="1"/>
          <p:nvPr/>
        </p:nvSpPr>
        <p:spPr>
          <a:xfrm>
            <a:off x="0" y="0"/>
            <a:ext cx="9195993" cy="646331"/>
          </a:xfrm>
          <a:prstGeom prst="rect">
            <a:avLst/>
          </a:prstGeom>
          <a:solidFill>
            <a:srgbClr val="00B050"/>
          </a:solidFill>
        </p:spPr>
        <p:txBody>
          <a:bodyPr wrap="square">
            <a:spAutoFit/>
          </a:bodyPr>
          <a:lstStyle/>
          <a:p>
            <a:pPr algn="ctr">
              <a:defRPr/>
            </a:pPr>
            <a:r>
              <a:rPr lang="en-US" sz="3600" b="1" spc="-100" dirty="0">
                <a:solidFill>
                  <a:schemeClr val="bg1"/>
                </a:solidFill>
                <a:latin typeface="Tw Cen MT" panose="020B0602020104020603" pitchFamily="34" charset="0"/>
              </a:rPr>
              <a:t>Development of an Equity Centered Budget</a:t>
            </a:r>
          </a:p>
        </p:txBody>
      </p:sp>
      <p:pic>
        <p:nvPicPr>
          <p:cNvPr id="7" name="Picture 6" descr="Icon&#10;&#10;Description automatically generated">
            <a:extLst>
              <a:ext uri="{FF2B5EF4-FFF2-40B4-BE49-F238E27FC236}">
                <a16:creationId xmlns:a16="http://schemas.microsoft.com/office/drawing/2014/main" id="{24D70BD9-0721-441F-8E1A-F6FC206782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361805">
            <a:off x="-75311" y="2048820"/>
            <a:ext cx="1289447" cy="1367595"/>
          </a:xfrm>
          <a:prstGeom prst="rect">
            <a:avLst/>
          </a:prstGeom>
        </p:spPr>
      </p:pic>
      <p:sp>
        <p:nvSpPr>
          <p:cNvPr id="8" name="Rectangle 7">
            <a:extLst>
              <a:ext uri="{FF2B5EF4-FFF2-40B4-BE49-F238E27FC236}">
                <a16:creationId xmlns:a16="http://schemas.microsoft.com/office/drawing/2014/main" id="{790E5322-4F24-4417-ACF8-A54FCEC878BA}"/>
              </a:ext>
            </a:extLst>
          </p:cNvPr>
          <p:cNvSpPr/>
          <p:nvPr/>
        </p:nvSpPr>
        <p:spPr>
          <a:xfrm>
            <a:off x="0" y="3276600"/>
            <a:ext cx="9144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0AECDC-2609-437B-AD01-755C1CC198E2}"/>
              </a:ext>
            </a:extLst>
          </p:cNvPr>
          <p:cNvSpPr/>
          <p:nvPr/>
        </p:nvSpPr>
        <p:spPr>
          <a:xfrm>
            <a:off x="76200" y="3577831"/>
            <a:ext cx="3048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A9AC4F-ACC6-4589-A937-C7279C775A23}"/>
              </a:ext>
            </a:extLst>
          </p:cNvPr>
          <p:cNvSpPr/>
          <p:nvPr/>
        </p:nvSpPr>
        <p:spPr>
          <a:xfrm>
            <a:off x="633412" y="3579705"/>
            <a:ext cx="3048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5D5AE8-9B33-4084-B126-4877DC3D5B11}"/>
              </a:ext>
            </a:extLst>
          </p:cNvPr>
          <p:cNvSpPr/>
          <p:nvPr/>
        </p:nvSpPr>
        <p:spPr>
          <a:xfrm>
            <a:off x="1236207" y="3576548"/>
            <a:ext cx="3048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B9EB23-11B6-4410-86CF-AE488048B067}"/>
              </a:ext>
            </a:extLst>
          </p:cNvPr>
          <p:cNvSpPr/>
          <p:nvPr/>
        </p:nvSpPr>
        <p:spPr>
          <a:xfrm>
            <a:off x="1793419" y="3577831"/>
            <a:ext cx="3048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173C32-1B03-45EB-8A30-0035FF69DE9C}"/>
              </a:ext>
            </a:extLst>
          </p:cNvPr>
          <p:cNvSpPr/>
          <p:nvPr/>
        </p:nvSpPr>
        <p:spPr>
          <a:xfrm>
            <a:off x="2402336" y="3578422"/>
            <a:ext cx="3048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D9FFA67-782C-47AF-9BBD-0036B76F19D0}"/>
              </a:ext>
            </a:extLst>
          </p:cNvPr>
          <p:cNvSpPr/>
          <p:nvPr/>
        </p:nvSpPr>
        <p:spPr>
          <a:xfrm>
            <a:off x="2990178" y="3580296"/>
            <a:ext cx="3048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132D12-4087-41BD-91A5-AC133336570F}"/>
              </a:ext>
            </a:extLst>
          </p:cNvPr>
          <p:cNvSpPr/>
          <p:nvPr/>
        </p:nvSpPr>
        <p:spPr>
          <a:xfrm>
            <a:off x="3592973" y="3576548"/>
            <a:ext cx="3048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9E53A42-9515-4F08-B245-E9BC14CEF7BF}"/>
              </a:ext>
            </a:extLst>
          </p:cNvPr>
          <p:cNvSpPr/>
          <p:nvPr/>
        </p:nvSpPr>
        <p:spPr>
          <a:xfrm>
            <a:off x="4150185" y="3578422"/>
            <a:ext cx="3048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3CDBABA-15D0-4EA1-B4D2-F9DB25FD6BC3}"/>
              </a:ext>
            </a:extLst>
          </p:cNvPr>
          <p:cNvSpPr/>
          <p:nvPr/>
        </p:nvSpPr>
        <p:spPr>
          <a:xfrm>
            <a:off x="4755694" y="3577831"/>
            <a:ext cx="3048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CCE9E35-810E-41C1-BB1A-91090ACF2BC8}"/>
              </a:ext>
            </a:extLst>
          </p:cNvPr>
          <p:cNvSpPr/>
          <p:nvPr/>
        </p:nvSpPr>
        <p:spPr>
          <a:xfrm>
            <a:off x="5312906" y="3579705"/>
            <a:ext cx="3048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C84720F-3791-40A0-BC75-9D26CEB66EFD}"/>
              </a:ext>
            </a:extLst>
          </p:cNvPr>
          <p:cNvSpPr/>
          <p:nvPr/>
        </p:nvSpPr>
        <p:spPr>
          <a:xfrm>
            <a:off x="5915701" y="3576548"/>
            <a:ext cx="3048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BE5FD07-6625-4841-A916-AA4F57D9FBCB}"/>
              </a:ext>
            </a:extLst>
          </p:cNvPr>
          <p:cNvSpPr/>
          <p:nvPr/>
        </p:nvSpPr>
        <p:spPr>
          <a:xfrm>
            <a:off x="6472913" y="3577831"/>
            <a:ext cx="3048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7E44A27-BBD3-41FD-8FD5-EC2B801E6F9F}"/>
              </a:ext>
            </a:extLst>
          </p:cNvPr>
          <p:cNvSpPr/>
          <p:nvPr/>
        </p:nvSpPr>
        <p:spPr>
          <a:xfrm>
            <a:off x="7081830" y="3578422"/>
            <a:ext cx="3048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9785389-255F-4A2F-BDD2-A55AF0403A4B}"/>
              </a:ext>
            </a:extLst>
          </p:cNvPr>
          <p:cNvSpPr/>
          <p:nvPr/>
        </p:nvSpPr>
        <p:spPr>
          <a:xfrm>
            <a:off x="7669672" y="3580296"/>
            <a:ext cx="3048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6AF6158-C8F9-4F87-9DE0-06D5D88BBDBE}"/>
              </a:ext>
            </a:extLst>
          </p:cNvPr>
          <p:cNvSpPr/>
          <p:nvPr/>
        </p:nvSpPr>
        <p:spPr>
          <a:xfrm>
            <a:off x="8272467" y="3576548"/>
            <a:ext cx="3048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05C15BF-332E-4699-BA88-BC058D9D49A4}"/>
              </a:ext>
            </a:extLst>
          </p:cNvPr>
          <p:cNvSpPr/>
          <p:nvPr/>
        </p:nvSpPr>
        <p:spPr>
          <a:xfrm>
            <a:off x="8829679" y="3578422"/>
            <a:ext cx="30480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E017C605-1494-4866-84A9-7B2923334C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144966" y="2361150"/>
            <a:ext cx="1075234" cy="1052959"/>
          </a:xfrm>
          <a:prstGeom prst="rect">
            <a:avLst/>
          </a:prstGeom>
        </p:spPr>
      </p:pic>
      <p:sp>
        <p:nvSpPr>
          <p:cNvPr id="43" name="TextBox 42">
            <a:extLst>
              <a:ext uri="{FF2B5EF4-FFF2-40B4-BE49-F238E27FC236}">
                <a16:creationId xmlns:a16="http://schemas.microsoft.com/office/drawing/2014/main" id="{2DC0FF34-159C-4B16-86A5-9D5893432165}"/>
              </a:ext>
            </a:extLst>
          </p:cNvPr>
          <p:cNvSpPr txBox="1"/>
          <p:nvPr/>
        </p:nvSpPr>
        <p:spPr>
          <a:xfrm>
            <a:off x="1161022" y="994714"/>
            <a:ext cx="2496578" cy="1877437"/>
          </a:xfrm>
          <a:prstGeom prst="rect">
            <a:avLst/>
          </a:prstGeom>
          <a:noFill/>
        </p:spPr>
        <p:txBody>
          <a:bodyPr wrap="square">
            <a:spAutoFit/>
          </a:bodyPr>
          <a:lstStyle/>
          <a:p>
            <a:endParaRPr lang="en-US" sz="2000" b="1" i="1" dirty="0">
              <a:latin typeface="Calibri"/>
            </a:endParaRPr>
          </a:p>
          <a:p>
            <a:r>
              <a:rPr lang="en-US" sz="2000" b="1" i="1" dirty="0">
                <a:solidFill>
                  <a:srgbClr val="00B050"/>
                </a:solidFill>
                <a:latin typeface="Calibri"/>
              </a:rPr>
              <a:t>Phase II</a:t>
            </a:r>
            <a:br>
              <a:rPr lang="en-US" sz="2000" b="1" i="1" dirty="0">
                <a:latin typeface="Calibri"/>
              </a:rPr>
            </a:br>
            <a:r>
              <a:rPr lang="en-US" sz="2000" b="1" i="1" dirty="0">
                <a:latin typeface="Calibri"/>
              </a:rPr>
              <a:t>Determine needs</a:t>
            </a:r>
          </a:p>
          <a:p>
            <a:r>
              <a:rPr kumimoji="0" lang="en-US" sz="2000" b="1" i="1" u="none" strike="noStrike" kern="1200" cap="none" spc="-100" normalizeH="0" noProof="0" dirty="0">
                <a:ln>
                  <a:noFill/>
                </a:ln>
                <a:effectLst/>
                <a:uLnTx/>
                <a:uFillTx/>
                <a:latin typeface="Calibri"/>
                <a:ea typeface="+mn-ea"/>
                <a:cs typeface="+mn-cs"/>
              </a:rPr>
              <a:t>based on October 15th </a:t>
            </a:r>
            <a:r>
              <a:rPr kumimoji="0" lang="en-US" sz="2000" b="1" i="1" u="none" strike="noStrike" kern="1200" cap="none" normalizeH="0" noProof="0" dirty="0">
                <a:ln>
                  <a:noFill/>
                </a:ln>
                <a:effectLst/>
                <a:uLnTx/>
                <a:uFillTx/>
                <a:latin typeface="Calibri"/>
                <a:ea typeface="+mn-ea"/>
                <a:cs typeface="+mn-cs"/>
              </a:rPr>
              <a:t>enrollment </a:t>
            </a:r>
          </a:p>
          <a:p>
            <a:pPr marL="174625" indent="-166688">
              <a:buFont typeface="Arial" panose="020B0604020202020204" pitchFamily="34" charset="0"/>
              <a:buChar char="•"/>
            </a:pPr>
            <a:r>
              <a:rPr kumimoji="0" lang="en-US" sz="1600" b="1" i="1" u="none" strike="noStrike" kern="1200" cap="none" spc="0" normalizeH="0" baseline="0" noProof="0" dirty="0">
                <a:ln>
                  <a:noFill/>
                </a:ln>
                <a:effectLst/>
                <a:uLnTx/>
                <a:uFillTx/>
                <a:latin typeface="Calibri"/>
                <a:ea typeface="+mn-ea"/>
                <a:cs typeface="+mn-cs"/>
              </a:rPr>
              <a:t>Class size analysis</a:t>
            </a:r>
          </a:p>
        </p:txBody>
      </p:sp>
      <p:sp>
        <p:nvSpPr>
          <p:cNvPr id="44" name="TextBox 43">
            <a:extLst>
              <a:ext uri="{FF2B5EF4-FFF2-40B4-BE49-F238E27FC236}">
                <a16:creationId xmlns:a16="http://schemas.microsoft.com/office/drawing/2014/main" id="{A96403F0-0F9A-4F78-816C-F6AE3AE3476A}"/>
              </a:ext>
            </a:extLst>
          </p:cNvPr>
          <p:cNvSpPr txBox="1"/>
          <p:nvPr/>
        </p:nvSpPr>
        <p:spPr>
          <a:xfrm>
            <a:off x="2515046" y="4285565"/>
            <a:ext cx="4266754" cy="2431435"/>
          </a:xfrm>
          <a:prstGeom prst="rect">
            <a:avLst/>
          </a:prstGeom>
          <a:noFill/>
        </p:spPr>
        <p:txBody>
          <a:bodyPr wrap="square">
            <a:spAutoFit/>
          </a:bodyPr>
          <a:lstStyle/>
          <a:p>
            <a:r>
              <a:rPr kumimoji="0" lang="en-US" sz="2000" b="1" i="1" u="none" strike="noStrike" kern="1200" cap="none" spc="-110" normalizeH="0" noProof="0" dirty="0">
                <a:ln>
                  <a:noFill/>
                </a:ln>
                <a:solidFill>
                  <a:srgbClr val="00B050"/>
                </a:solidFill>
                <a:effectLst/>
                <a:uLnTx/>
                <a:uFillTx/>
                <a:latin typeface="Calibri"/>
                <a:ea typeface="+mn-ea"/>
                <a:cs typeface="+mn-cs"/>
              </a:rPr>
              <a:t>Phase III</a:t>
            </a:r>
          </a:p>
          <a:p>
            <a:r>
              <a:rPr kumimoji="0" lang="en-US" sz="2000" b="1" i="1" u="none" strike="noStrike" kern="1200" cap="none" spc="-110" normalizeH="0" noProof="0" dirty="0">
                <a:ln>
                  <a:noFill/>
                </a:ln>
                <a:effectLst/>
                <a:uLnTx/>
                <a:uFillTx/>
                <a:latin typeface="Calibri"/>
                <a:ea typeface="+mn-ea"/>
                <a:cs typeface="+mn-cs"/>
              </a:rPr>
              <a:t>Determine priorities, adjust budget</a:t>
            </a:r>
          </a:p>
          <a:p>
            <a:pPr marL="166688" indent="-166688">
              <a:buFont typeface="Arial" panose="020B0604020202020204" pitchFamily="34" charset="0"/>
              <a:buChar char="•"/>
            </a:pPr>
            <a:r>
              <a:rPr lang="en-US" sz="1600" b="1" dirty="0">
                <a:latin typeface="Calibri"/>
              </a:rPr>
              <a:t>Face to Face meetings with all Principals </a:t>
            </a:r>
          </a:p>
          <a:p>
            <a:pPr marL="166688" indent="-166688">
              <a:buFont typeface="Arial" panose="020B0604020202020204" pitchFamily="34" charset="0"/>
              <a:buChar char="•"/>
            </a:pPr>
            <a:r>
              <a:rPr lang="en-US" sz="1600" b="1" dirty="0">
                <a:latin typeface="Calibri"/>
              </a:rPr>
              <a:t>Review of all curricular inventories and requests</a:t>
            </a:r>
          </a:p>
          <a:p>
            <a:pPr marL="166688" indent="-166688">
              <a:buFont typeface="Arial" panose="020B0604020202020204" pitchFamily="34" charset="0"/>
              <a:buChar char="•"/>
            </a:pPr>
            <a:r>
              <a:rPr lang="en-US" sz="1600" b="1" dirty="0">
                <a:latin typeface="Calibri"/>
              </a:rPr>
              <a:t>Face to Face with all Instructional and Operations Directors</a:t>
            </a:r>
          </a:p>
          <a:p>
            <a:pPr marL="166688" indent="-166688">
              <a:buFont typeface="Arial" panose="020B0604020202020204" pitchFamily="34" charset="0"/>
              <a:buChar char="•"/>
            </a:pPr>
            <a:r>
              <a:rPr lang="en-US" sz="1600" b="1" dirty="0">
                <a:latin typeface="Calibri"/>
              </a:rPr>
              <a:t>Comparative Analysis of Expenditures for 2019-2020 vs. Proposed Budgets</a:t>
            </a:r>
            <a:endParaRPr kumimoji="0" lang="en-US" sz="2000" b="1" i="1" u="none" strike="noStrike" kern="1200" cap="none" spc="0" normalizeH="0" baseline="0" noProof="0" dirty="0">
              <a:ln>
                <a:noFill/>
              </a:ln>
              <a:effectLst/>
              <a:uLnTx/>
              <a:uFillTx/>
              <a:latin typeface="Calibri"/>
              <a:ea typeface="+mn-ea"/>
              <a:cs typeface="+mn-cs"/>
            </a:endParaRPr>
          </a:p>
        </p:txBody>
      </p:sp>
      <p:cxnSp>
        <p:nvCxnSpPr>
          <p:cNvPr id="46" name="Straight Connector 45">
            <a:extLst>
              <a:ext uri="{FF2B5EF4-FFF2-40B4-BE49-F238E27FC236}">
                <a16:creationId xmlns:a16="http://schemas.microsoft.com/office/drawing/2014/main" id="{9FB39478-EE5F-4648-A6F6-B38A6B5FC28E}"/>
              </a:ext>
            </a:extLst>
          </p:cNvPr>
          <p:cNvCxnSpPr>
            <a:cxnSpLocks/>
          </p:cNvCxnSpPr>
          <p:nvPr/>
        </p:nvCxnSpPr>
        <p:spPr>
          <a:xfrm>
            <a:off x="2426826" y="2971800"/>
            <a:ext cx="0" cy="34507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9D7B62E-F3F1-4611-ACDF-0BA20856BA96}"/>
              </a:ext>
            </a:extLst>
          </p:cNvPr>
          <p:cNvCxnSpPr>
            <a:cxnSpLocks/>
          </p:cNvCxnSpPr>
          <p:nvPr/>
        </p:nvCxnSpPr>
        <p:spPr>
          <a:xfrm>
            <a:off x="4611477" y="3922931"/>
            <a:ext cx="0" cy="34507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DD425A2-BA73-42B0-90F4-60155FCE307E}"/>
              </a:ext>
            </a:extLst>
          </p:cNvPr>
          <p:cNvCxnSpPr>
            <a:cxnSpLocks/>
          </p:cNvCxnSpPr>
          <p:nvPr/>
        </p:nvCxnSpPr>
        <p:spPr>
          <a:xfrm>
            <a:off x="6281738" y="2971800"/>
            <a:ext cx="0" cy="34507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2CBA429-53B5-4F35-A803-047D8F714900}"/>
              </a:ext>
            </a:extLst>
          </p:cNvPr>
          <p:cNvSpPr txBox="1"/>
          <p:nvPr/>
        </p:nvSpPr>
        <p:spPr>
          <a:xfrm>
            <a:off x="244089" y="4268004"/>
            <a:ext cx="1584711" cy="1323439"/>
          </a:xfrm>
          <a:prstGeom prst="rect">
            <a:avLst/>
          </a:prstGeom>
          <a:noFill/>
        </p:spPr>
        <p:txBody>
          <a:bodyPr wrap="square">
            <a:spAutoFit/>
          </a:bodyPr>
          <a:lstStyle/>
          <a:p>
            <a:pPr algn="ctr"/>
            <a:r>
              <a:rPr kumimoji="0" lang="en-US" sz="2000" b="1" i="1" u="none" strike="noStrike" kern="1200" cap="none" spc="0" normalizeH="0" baseline="0" noProof="0" dirty="0">
                <a:ln>
                  <a:noFill/>
                </a:ln>
                <a:solidFill>
                  <a:srgbClr val="00B050"/>
                </a:solidFill>
                <a:effectLst/>
                <a:uLnTx/>
                <a:uFillTx/>
                <a:latin typeface="Calibri"/>
                <a:ea typeface="+mn-ea"/>
                <a:cs typeface="+mn-cs"/>
              </a:rPr>
              <a:t>Phase I</a:t>
            </a:r>
          </a:p>
          <a:p>
            <a:pPr algn="ctr"/>
            <a:r>
              <a:rPr kumimoji="0" lang="en-US" sz="2000" b="1" i="1" u="none" strike="noStrike" kern="1200" cap="none" spc="0" normalizeH="0" baseline="0" noProof="0" dirty="0">
                <a:ln>
                  <a:noFill/>
                </a:ln>
                <a:effectLst/>
                <a:uLnTx/>
                <a:uFillTx/>
                <a:latin typeface="Calibri"/>
                <a:ea typeface="+mn-ea"/>
                <a:cs typeface="+mn-cs"/>
              </a:rPr>
              <a:t>Gather input</a:t>
            </a:r>
            <a:br>
              <a:rPr kumimoji="0" lang="en-US" sz="2000" b="1" i="1" u="none" strike="noStrike" kern="1200" cap="none" spc="0" normalizeH="0" baseline="0" noProof="0" dirty="0">
                <a:ln>
                  <a:noFill/>
                </a:ln>
                <a:effectLst/>
                <a:uLnTx/>
                <a:uFillTx/>
                <a:latin typeface="Calibri"/>
                <a:ea typeface="+mn-ea"/>
                <a:cs typeface="+mn-cs"/>
              </a:rPr>
            </a:br>
            <a:r>
              <a:rPr kumimoji="0" lang="en-US" sz="2000" b="1" i="1" u="none" strike="noStrike" kern="1200" cap="none" spc="0" normalizeH="0" baseline="0" noProof="0" dirty="0">
                <a:ln>
                  <a:noFill/>
                </a:ln>
                <a:effectLst/>
                <a:uLnTx/>
                <a:uFillTx/>
                <a:latin typeface="Calibri"/>
                <a:ea typeface="+mn-ea"/>
                <a:cs typeface="+mn-cs"/>
              </a:rPr>
              <a:t>from</a:t>
            </a:r>
          </a:p>
          <a:p>
            <a:pPr algn="ctr"/>
            <a:r>
              <a:rPr kumimoji="0" lang="en-US" sz="2000" b="1" i="1" u="none" strike="noStrike" kern="1200" cap="none" spc="0" normalizeH="0" baseline="0" noProof="0" dirty="0">
                <a:ln>
                  <a:noFill/>
                </a:ln>
                <a:effectLst/>
                <a:uLnTx/>
                <a:uFillTx/>
                <a:latin typeface="Calibri"/>
                <a:ea typeface="+mn-ea"/>
                <a:cs typeface="+mn-cs"/>
              </a:rPr>
              <a:t>stakeholders</a:t>
            </a:r>
          </a:p>
        </p:txBody>
      </p:sp>
      <p:cxnSp>
        <p:nvCxnSpPr>
          <p:cNvPr id="51" name="Straight Connector 50">
            <a:extLst>
              <a:ext uri="{FF2B5EF4-FFF2-40B4-BE49-F238E27FC236}">
                <a16:creationId xmlns:a16="http://schemas.microsoft.com/office/drawing/2014/main" id="{6F5000A3-25A1-414F-9ACA-18723030DB5E}"/>
              </a:ext>
            </a:extLst>
          </p:cNvPr>
          <p:cNvCxnSpPr>
            <a:cxnSpLocks/>
          </p:cNvCxnSpPr>
          <p:nvPr/>
        </p:nvCxnSpPr>
        <p:spPr>
          <a:xfrm>
            <a:off x="1034568" y="3905370"/>
            <a:ext cx="0" cy="34507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6ED3ACE-1C91-4DC1-9747-3C37058ED096}"/>
              </a:ext>
            </a:extLst>
          </p:cNvPr>
          <p:cNvSpPr txBox="1"/>
          <p:nvPr/>
        </p:nvSpPr>
        <p:spPr>
          <a:xfrm>
            <a:off x="6850262" y="4268004"/>
            <a:ext cx="1584711" cy="1015663"/>
          </a:xfrm>
          <a:prstGeom prst="rect">
            <a:avLst/>
          </a:prstGeom>
          <a:noFill/>
        </p:spPr>
        <p:txBody>
          <a:bodyPr wrap="square">
            <a:spAutoFit/>
          </a:bodyPr>
          <a:lstStyle/>
          <a:p>
            <a:pPr algn="ctr"/>
            <a:r>
              <a:rPr kumimoji="0" lang="en-US" sz="2000" b="1" i="1" u="none" strike="noStrike" kern="1200" cap="none" spc="0" normalizeH="0" baseline="0" noProof="0" dirty="0">
                <a:ln>
                  <a:noFill/>
                </a:ln>
                <a:solidFill>
                  <a:srgbClr val="00B050"/>
                </a:solidFill>
                <a:effectLst/>
                <a:uLnTx/>
                <a:uFillTx/>
                <a:latin typeface="Calibri"/>
                <a:ea typeface="+mn-ea"/>
                <a:cs typeface="+mn-cs"/>
              </a:rPr>
              <a:t>Phase V</a:t>
            </a:r>
            <a:endParaRPr kumimoji="0" lang="en-US" sz="2000" b="1" i="1" u="none" strike="noStrike" kern="1200" cap="none" spc="0" normalizeH="0" baseline="0" noProof="0" dirty="0">
              <a:ln>
                <a:noFill/>
              </a:ln>
              <a:effectLst/>
              <a:uLnTx/>
              <a:uFillTx/>
              <a:latin typeface="Calibri"/>
              <a:ea typeface="+mn-ea"/>
              <a:cs typeface="+mn-cs"/>
            </a:endParaRPr>
          </a:p>
          <a:p>
            <a:pPr algn="ctr"/>
            <a:r>
              <a:rPr kumimoji="0" lang="en-US" sz="2000" b="1" i="1" u="none" strike="noStrike" kern="1200" cap="none" spc="0" normalizeH="0" baseline="0" noProof="0" dirty="0">
                <a:ln>
                  <a:noFill/>
                </a:ln>
                <a:effectLst/>
                <a:uLnTx/>
                <a:uFillTx/>
                <a:latin typeface="Calibri"/>
                <a:ea typeface="+mn-ea"/>
                <a:cs typeface="+mn-cs"/>
              </a:rPr>
              <a:t>Budget Hearing</a:t>
            </a:r>
          </a:p>
        </p:txBody>
      </p:sp>
      <p:cxnSp>
        <p:nvCxnSpPr>
          <p:cNvPr id="54" name="Straight Connector 53">
            <a:extLst>
              <a:ext uri="{FF2B5EF4-FFF2-40B4-BE49-F238E27FC236}">
                <a16:creationId xmlns:a16="http://schemas.microsoft.com/office/drawing/2014/main" id="{E3E66E93-D05F-4789-877A-D49B5DA326DC}"/>
              </a:ext>
            </a:extLst>
          </p:cNvPr>
          <p:cNvCxnSpPr>
            <a:cxnSpLocks/>
          </p:cNvCxnSpPr>
          <p:nvPr/>
        </p:nvCxnSpPr>
        <p:spPr>
          <a:xfrm>
            <a:off x="7640741" y="3905370"/>
            <a:ext cx="0" cy="34507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Slide Number Placeholder 2">
            <a:extLst>
              <a:ext uri="{FF2B5EF4-FFF2-40B4-BE49-F238E27FC236}">
                <a16:creationId xmlns:a16="http://schemas.microsoft.com/office/drawing/2014/main" id="{D7EDD45C-8EDB-46D1-8B24-8E0BF4FAD7AA}"/>
              </a:ext>
            </a:extLst>
          </p:cNvPr>
          <p:cNvSpPr>
            <a:spLocks noGrp="1"/>
          </p:cNvSpPr>
          <p:nvPr>
            <p:ph type="sldNum" sz="quarter" idx="12"/>
          </p:nvPr>
        </p:nvSpPr>
        <p:spPr>
          <a:xfrm>
            <a:off x="8240112" y="6217920"/>
            <a:ext cx="365760" cy="36576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4EE8B38-0758-464A-A961-6662A8974270}"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616836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06143" y="1285020"/>
            <a:ext cx="4110042"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1" i="1" u="none" strike="noStrike" kern="1200" cap="none" spc="0" normalizeH="0" baseline="0" noProof="0" dirty="0">
              <a:ln>
                <a:noFill/>
              </a:ln>
              <a:solidFill>
                <a:prstClr val="white"/>
              </a:solidFill>
              <a:effectLst/>
              <a:uLnTx/>
              <a:uFillTx/>
              <a:latin typeface="Calibri"/>
              <a:ea typeface="+mn-ea"/>
              <a:cs typeface="+mn-cs"/>
            </a:endParaRPr>
          </a:p>
        </p:txBody>
      </p:sp>
      <p:sp>
        <p:nvSpPr>
          <p:cNvPr id="5" name="Content Placeholder 2"/>
          <p:cNvSpPr txBox="1">
            <a:spLocks/>
          </p:cNvSpPr>
          <p:nvPr/>
        </p:nvSpPr>
        <p:spPr>
          <a:xfrm>
            <a:off x="229905" y="2161162"/>
            <a:ext cx="5350401" cy="489329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1" i="1"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0" y="83403"/>
            <a:ext cx="9144000"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rgbClr val="0F69B0"/>
                </a:solidFill>
                <a:latin typeface="Arial"/>
                <a:ea typeface="Arial"/>
                <a:cs typeface="Arial"/>
              </a:defRPr>
            </a:pPr>
            <a:r>
              <a:rPr kumimoji="0" lang="en-US" sz="2000" b="1" i="0" u="none" strike="noStrike" kern="1200" cap="none" spc="0" normalizeH="0" baseline="0" noProof="0" dirty="0">
                <a:ln>
                  <a:noFill/>
                </a:ln>
                <a:solidFill>
                  <a:srgbClr val="0F69B0"/>
                </a:solidFill>
                <a:effectLst/>
                <a:uLnTx/>
                <a:uFillTx/>
                <a:latin typeface="Handwriting - Dakota"/>
                <a:ea typeface="Arial"/>
                <a:cs typeface="Handwriting - Dakota"/>
              </a:rPr>
              <a:t>Elizabeth Board of Education 
2021 - 2022 Budget </a:t>
            </a:r>
          </a:p>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rgbClr val="0F69B0"/>
                </a:solidFill>
                <a:latin typeface="Arial"/>
                <a:ea typeface="Arial"/>
                <a:cs typeface="Arial"/>
              </a:defRPr>
            </a:pPr>
            <a:r>
              <a:rPr kumimoji="0" lang="en-US" sz="2000" b="1" i="0" u="none" strike="noStrike" kern="1200" cap="none" spc="0" normalizeH="0" baseline="0" noProof="0" dirty="0">
                <a:ln>
                  <a:noFill/>
                </a:ln>
                <a:solidFill>
                  <a:srgbClr val="0F69B0"/>
                </a:solidFill>
                <a:effectLst/>
                <a:uLnTx/>
                <a:uFillTx/>
                <a:latin typeface="Handwriting - Dakota"/>
                <a:ea typeface="Arial"/>
                <a:cs typeface="Handwriting - Dakota"/>
              </a:rPr>
              <a:t>Revenue</a:t>
            </a:r>
            <a:endParaRPr kumimoji="0" lang="en-US" sz="2000" b="1" i="0" u="none" strike="noStrike" kern="1200" cap="none" spc="0" normalizeH="0" baseline="0" noProof="0" dirty="0">
              <a:ln>
                <a:noFill/>
              </a:ln>
              <a:solidFill>
                <a:srgbClr val="0F69B0"/>
              </a:solidFill>
              <a:effectLst/>
              <a:uLnTx/>
              <a:uFillTx/>
              <a:latin typeface="Handwriting - Dakota"/>
              <a:cs typeface="Handwriting - Dakota"/>
            </a:endParaRPr>
          </a:p>
        </p:txBody>
      </p:sp>
      <p:graphicFrame>
        <p:nvGraphicFramePr>
          <p:cNvPr id="7" name="Chart 6">
            <a:extLst>
              <a:ext uri="{FF2B5EF4-FFF2-40B4-BE49-F238E27FC236}">
                <a16:creationId xmlns:a16="http://schemas.microsoft.com/office/drawing/2014/main" id="{00000000-0008-0000-0100-000002000000}"/>
              </a:ext>
            </a:extLst>
          </p:cNvPr>
          <p:cNvGraphicFramePr>
            <a:graphicFrameLocks noGrp="1"/>
          </p:cNvGraphicFramePr>
          <p:nvPr>
            <p:extLst>
              <p:ext uri="{D42A27DB-BD31-4B8C-83A1-F6EECF244321}">
                <p14:modId xmlns:p14="http://schemas.microsoft.com/office/powerpoint/2010/main" val="3052682146"/>
              </p:ext>
            </p:extLst>
          </p:nvPr>
        </p:nvGraphicFramePr>
        <p:xfrm>
          <a:off x="339055" y="83403"/>
          <a:ext cx="8575040" cy="5831840"/>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a:extLst>
              <a:ext uri="{FF2B5EF4-FFF2-40B4-BE49-F238E27FC236}">
                <a16:creationId xmlns:a16="http://schemas.microsoft.com/office/drawing/2014/main" id="{518B4867-64E5-6540-A1BB-D14E12DC09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400" y="5735058"/>
            <a:ext cx="3015954" cy="1138021"/>
          </a:xfrm>
          <a:prstGeom prst="rect">
            <a:avLst/>
          </a:prstGeom>
        </p:spPr>
      </p:pic>
    </p:spTree>
    <p:extLst>
      <p:ext uri="{BB962C8B-B14F-4D97-AF65-F5344CB8AC3E}">
        <p14:creationId xmlns:p14="http://schemas.microsoft.com/office/powerpoint/2010/main" val="3669247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06143" y="1285020"/>
            <a:ext cx="4110042"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1" i="1"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91440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rgbClr val="0F69B0"/>
                </a:solidFill>
                <a:latin typeface="Arial"/>
                <a:ea typeface="Arial"/>
                <a:cs typeface="Arial"/>
              </a:defRPr>
            </a:pPr>
            <a:r>
              <a:rPr kumimoji="0" lang="en-US" sz="2000" b="1" i="0" u="none" strike="noStrike" kern="1200" cap="none" spc="0" normalizeH="0" baseline="0" noProof="0" dirty="0">
                <a:ln>
                  <a:noFill/>
                </a:ln>
                <a:solidFill>
                  <a:srgbClr val="0F69B0"/>
                </a:solidFill>
                <a:effectLst/>
                <a:uLnTx/>
                <a:uFillTx/>
                <a:latin typeface="Handwriting - Dakota"/>
                <a:ea typeface="Arial"/>
                <a:cs typeface="Handwriting - Dakota"/>
              </a:rPr>
              <a:t>Elizabeth Board of Education 
2021 - 2022 Budget Expenditures</a:t>
            </a:r>
            <a:endParaRPr kumimoji="0" lang="en-US" sz="2000" b="1" i="0" u="none" strike="noStrike" kern="1200" cap="none" spc="0" normalizeH="0" baseline="0" noProof="0" dirty="0">
              <a:ln>
                <a:noFill/>
              </a:ln>
              <a:solidFill>
                <a:srgbClr val="0F69B0"/>
              </a:solidFill>
              <a:effectLst/>
              <a:uLnTx/>
              <a:uFillTx/>
              <a:latin typeface="Handwriting - Dakota"/>
              <a:cs typeface="Handwriting - Dakota"/>
            </a:endParaRPr>
          </a:p>
        </p:txBody>
      </p:sp>
      <p:graphicFrame>
        <p:nvGraphicFramePr>
          <p:cNvPr id="6" name="Chart 5">
            <a:extLst>
              <a:ext uri="{FF2B5EF4-FFF2-40B4-BE49-F238E27FC236}">
                <a16:creationId xmlns:a16="http://schemas.microsoft.com/office/drawing/2014/main" id="{00000000-0008-0000-0300-000002000000}"/>
              </a:ext>
            </a:extLst>
          </p:cNvPr>
          <p:cNvGraphicFramePr>
            <a:graphicFrameLocks noGrp="1"/>
          </p:cNvGraphicFramePr>
          <p:nvPr>
            <p:extLst>
              <p:ext uri="{D42A27DB-BD31-4B8C-83A1-F6EECF244321}">
                <p14:modId xmlns:p14="http://schemas.microsoft.com/office/powerpoint/2010/main" val="1351413804"/>
              </p:ext>
            </p:extLst>
          </p:nvPr>
        </p:nvGraphicFramePr>
        <p:xfrm>
          <a:off x="294190" y="76200"/>
          <a:ext cx="8555620" cy="6781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54413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F39B5C7B-17F0-47C7-B98E-CD1475E09578}"/>
              </a:ext>
            </a:extLst>
          </p:cNvPr>
          <p:cNvPicPr>
            <a:picLocks noChangeAspect="1"/>
          </p:cNvPicPr>
          <p:nvPr/>
        </p:nvPicPr>
        <p:blipFill rotWithShape="1">
          <a:blip r:embed="rId2" cstate="screen">
            <a:alphaModFix amt="20000"/>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5" name="TextBox 4">
            <a:extLst>
              <a:ext uri="{FF2B5EF4-FFF2-40B4-BE49-F238E27FC236}">
                <a16:creationId xmlns:a16="http://schemas.microsoft.com/office/drawing/2014/main" id="{779C9A74-7A6F-4563-BC97-87BBB677C57B}"/>
              </a:ext>
            </a:extLst>
          </p:cNvPr>
          <p:cNvSpPr txBox="1"/>
          <p:nvPr/>
        </p:nvSpPr>
        <p:spPr>
          <a:xfrm>
            <a:off x="0" y="0"/>
            <a:ext cx="9195993" cy="646331"/>
          </a:xfrm>
          <a:prstGeom prst="rect">
            <a:avLst/>
          </a:prstGeom>
          <a:solidFill>
            <a:srgbClr val="00B050"/>
          </a:solidFill>
        </p:spPr>
        <p:txBody>
          <a:bodyPr wrap="square">
            <a:spAutoFit/>
          </a:bodyPr>
          <a:lstStyle/>
          <a:p>
            <a:pPr algn="ctr">
              <a:defRPr/>
            </a:pPr>
            <a:r>
              <a:rPr lang="en-US" sz="3600" b="1" spc="-100" dirty="0">
                <a:solidFill>
                  <a:schemeClr val="bg1"/>
                </a:solidFill>
                <a:latin typeface="Tw Cen MT" panose="020B0602020104020603" pitchFamily="34" charset="0"/>
              </a:rPr>
              <a:t>Where does the money go?</a:t>
            </a:r>
          </a:p>
        </p:txBody>
      </p:sp>
      <p:sp>
        <p:nvSpPr>
          <p:cNvPr id="2" name="Rectangle 1">
            <a:extLst>
              <a:ext uri="{FF2B5EF4-FFF2-40B4-BE49-F238E27FC236}">
                <a16:creationId xmlns:a16="http://schemas.microsoft.com/office/drawing/2014/main" id="{18B4BFF6-EC8D-47FB-93F3-7DA943D89D07}"/>
              </a:ext>
            </a:extLst>
          </p:cNvPr>
          <p:cNvSpPr/>
          <p:nvPr/>
        </p:nvSpPr>
        <p:spPr>
          <a:xfrm>
            <a:off x="304800" y="2111829"/>
            <a:ext cx="1981200" cy="3810000"/>
          </a:xfrm>
          <a:prstGeom prst="rect">
            <a:avLst/>
          </a:prstGeom>
          <a:solidFill>
            <a:srgbClr val="365585"/>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01E5A7A-E28D-4FF7-8E70-B8389891EB6D}"/>
              </a:ext>
            </a:extLst>
          </p:cNvPr>
          <p:cNvSpPr/>
          <p:nvPr/>
        </p:nvSpPr>
        <p:spPr>
          <a:xfrm>
            <a:off x="2514541" y="2111829"/>
            <a:ext cx="1981200" cy="3810000"/>
          </a:xfrm>
          <a:prstGeom prst="rect">
            <a:avLst/>
          </a:prstGeom>
          <a:solidFill>
            <a:srgbClr val="7030A0"/>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3339888-5F49-45B5-8684-6086B403D5CF}"/>
              </a:ext>
            </a:extLst>
          </p:cNvPr>
          <p:cNvSpPr/>
          <p:nvPr/>
        </p:nvSpPr>
        <p:spPr>
          <a:xfrm>
            <a:off x="4724282" y="2111829"/>
            <a:ext cx="1981200" cy="3810000"/>
          </a:xfrm>
          <a:prstGeom prst="rect">
            <a:avLst/>
          </a:prstGeom>
          <a:solidFill>
            <a:srgbClr val="FF0000"/>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23FA333-7FDA-406E-971A-08015863712E}"/>
              </a:ext>
            </a:extLst>
          </p:cNvPr>
          <p:cNvSpPr/>
          <p:nvPr/>
        </p:nvSpPr>
        <p:spPr>
          <a:xfrm>
            <a:off x="6934023" y="2111829"/>
            <a:ext cx="1981200" cy="3810000"/>
          </a:xfrm>
          <a:prstGeom prst="rect">
            <a:avLst/>
          </a:prstGeom>
          <a:solidFill>
            <a:srgbClr val="00642D"/>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EE07D276-EC93-43BC-B56F-980007C51D90}"/>
              </a:ext>
            </a:extLst>
          </p:cNvPr>
          <p:cNvSpPr txBox="1"/>
          <p:nvPr/>
        </p:nvSpPr>
        <p:spPr>
          <a:xfrm>
            <a:off x="0" y="1026663"/>
            <a:ext cx="91439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normalizeH="0" baseline="0" noProof="0" dirty="0">
                <a:ln>
                  <a:noFill/>
                </a:ln>
                <a:effectLst/>
                <a:uLnTx/>
                <a:uFillTx/>
                <a:latin typeface="Tw Cen MT" panose="020B0602020104020603" pitchFamily="34" charset="0"/>
                <a:ea typeface="+mn-ea"/>
                <a:cs typeface="+mn-cs"/>
              </a:rPr>
              <a:t>2020-2021 Budget </a:t>
            </a:r>
            <a:r>
              <a:rPr lang="en-US" sz="3600" b="1" dirty="0">
                <a:latin typeface="Tw Cen MT" panose="020B0602020104020603" pitchFamily="34" charset="0"/>
              </a:rPr>
              <a:t>Expenditures</a:t>
            </a:r>
            <a:endParaRPr kumimoji="0" lang="en-US" sz="3600" b="1" i="0" u="none" strike="noStrike" kern="1200" cap="none" normalizeH="0" baseline="0" noProof="0" dirty="0">
              <a:ln>
                <a:noFill/>
              </a:ln>
              <a:effectLst/>
              <a:uLnTx/>
              <a:uFillTx/>
              <a:latin typeface="Tw Cen MT" panose="020B0602020104020603" pitchFamily="34" charset="0"/>
              <a:ea typeface="+mn-ea"/>
              <a:cs typeface="+mn-cs"/>
            </a:endParaRPr>
          </a:p>
        </p:txBody>
      </p:sp>
      <p:sp>
        <p:nvSpPr>
          <p:cNvPr id="6" name="TextBox 5">
            <a:extLst>
              <a:ext uri="{FF2B5EF4-FFF2-40B4-BE49-F238E27FC236}">
                <a16:creationId xmlns:a16="http://schemas.microsoft.com/office/drawing/2014/main" id="{AF917D24-127C-45B0-B936-442EB5CE12EF}"/>
              </a:ext>
            </a:extLst>
          </p:cNvPr>
          <p:cNvSpPr txBox="1"/>
          <p:nvPr/>
        </p:nvSpPr>
        <p:spPr>
          <a:xfrm>
            <a:off x="304565" y="3167627"/>
            <a:ext cx="1981199" cy="461665"/>
          </a:xfrm>
          <a:prstGeom prst="rect">
            <a:avLst/>
          </a:prstGeom>
          <a:noFill/>
        </p:spPr>
        <p:txBody>
          <a:bodyPr wrap="square" rtlCol="0">
            <a:spAutoFit/>
          </a:bodyPr>
          <a:lstStyle/>
          <a:p>
            <a:pPr algn="ctr"/>
            <a:r>
              <a:rPr lang="en-US" sz="2400" dirty="0">
                <a:solidFill>
                  <a:schemeClr val="bg1"/>
                </a:solidFill>
                <a:latin typeface="Tw Cen MT Condensed Extra Bold" panose="020B0803020202020204" pitchFamily="34" charset="0"/>
              </a:rPr>
              <a:t>INSTRUCTION</a:t>
            </a:r>
          </a:p>
        </p:txBody>
      </p:sp>
      <p:sp>
        <p:nvSpPr>
          <p:cNvPr id="40" name="TextBox 39">
            <a:extLst>
              <a:ext uri="{FF2B5EF4-FFF2-40B4-BE49-F238E27FC236}">
                <a16:creationId xmlns:a16="http://schemas.microsoft.com/office/drawing/2014/main" id="{554126E3-9551-478A-97A6-4EB29788339C}"/>
              </a:ext>
            </a:extLst>
          </p:cNvPr>
          <p:cNvSpPr txBox="1"/>
          <p:nvPr/>
        </p:nvSpPr>
        <p:spPr>
          <a:xfrm>
            <a:off x="2514541" y="2438400"/>
            <a:ext cx="1981199" cy="1569660"/>
          </a:xfrm>
          <a:prstGeom prst="rect">
            <a:avLst/>
          </a:prstGeom>
          <a:noFill/>
        </p:spPr>
        <p:txBody>
          <a:bodyPr wrap="square" rtlCol="0">
            <a:spAutoFit/>
          </a:bodyPr>
          <a:lstStyle/>
          <a:p>
            <a:pPr algn="ctr"/>
            <a:r>
              <a:rPr lang="en-US" sz="2400" dirty="0">
                <a:solidFill>
                  <a:schemeClr val="bg1"/>
                </a:solidFill>
                <a:latin typeface="Tw Cen MT Condensed Extra Bold" panose="020B0803020202020204" pitchFamily="34" charset="0"/>
              </a:rPr>
              <a:t>OPERATION AND</a:t>
            </a:r>
          </a:p>
          <a:p>
            <a:pPr algn="ctr"/>
            <a:r>
              <a:rPr lang="en-US" sz="2400" dirty="0">
                <a:solidFill>
                  <a:schemeClr val="bg1"/>
                </a:solidFill>
                <a:latin typeface="Tw Cen MT Condensed Extra Bold" panose="020B0803020202020204" pitchFamily="34" charset="0"/>
              </a:rPr>
              <a:t>MAINTENANCE OF PLANT</a:t>
            </a:r>
          </a:p>
        </p:txBody>
      </p:sp>
      <p:sp>
        <p:nvSpPr>
          <p:cNvPr id="42" name="TextBox 41">
            <a:extLst>
              <a:ext uri="{FF2B5EF4-FFF2-40B4-BE49-F238E27FC236}">
                <a16:creationId xmlns:a16="http://schemas.microsoft.com/office/drawing/2014/main" id="{5A43730C-B54B-4AD9-883D-CF75E1683462}"/>
              </a:ext>
            </a:extLst>
          </p:cNvPr>
          <p:cNvSpPr txBox="1"/>
          <p:nvPr/>
        </p:nvSpPr>
        <p:spPr>
          <a:xfrm>
            <a:off x="4724281" y="3223229"/>
            <a:ext cx="1981199" cy="461665"/>
          </a:xfrm>
          <a:prstGeom prst="rect">
            <a:avLst/>
          </a:prstGeom>
          <a:noFill/>
        </p:spPr>
        <p:txBody>
          <a:bodyPr wrap="square" rtlCol="0">
            <a:spAutoFit/>
          </a:bodyPr>
          <a:lstStyle/>
          <a:p>
            <a:pPr algn="ctr"/>
            <a:r>
              <a:rPr lang="en-US" sz="2400" dirty="0">
                <a:solidFill>
                  <a:schemeClr val="bg1"/>
                </a:solidFill>
                <a:latin typeface="Tw Cen MT Condensed Extra Bold" panose="020B0803020202020204" pitchFamily="34" charset="0"/>
              </a:rPr>
              <a:t>OTHER</a:t>
            </a:r>
          </a:p>
        </p:txBody>
      </p:sp>
      <p:sp>
        <p:nvSpPr>
          <p:cNvPr id="45" name="TextBox 44">
            <a:extLst>
              <a:ext uri="{FF2B5EF4-FFF2-40B4-BE49-F238E27FC236}">
                <a16:creationId xmlns:a16="http://schemas.microsoft.com/office/drawing/2014/main" id="{B4E6649C-65B9-4656-A369-A30E63C53FFA}"/>
              </a:ext>
            </a:extLst>
          </p:cNvPr>
          <p:cNvSpPr txBox="1"/>
          <p:nvPr/>
        </p:nvSpPr>
        <p:spPr>
          <a:xfrm>
            <a:off x="6934257" y="3223230"/>
            <a:ext cx="1981199" cy="461665"/>
          </a:xfrm>
          <a:prstGeom prst="rect">
            <a:avLst/>
          </a:prstGeom>
          <a:noFill/>
        </p:spPr>
        <p:txBody>
          <a:bodyPr wrap="square" rtlCol="0">
            <a:spAutoFit/>
          </a:bodyPr>
          <a:lstStyle/>
          <a:p>
            <a:pPr algn="ctr"/>
            <a:r>
              <a:rPr lang="en-US" sz="2400" spc="-160" dirty="0">
                <a:solidFill>
                  <a:schemeClr val="bg1"/>
                </a:solidFill>
                <a:latin typeface="Tw Cen MT Condensed Extra Bold" panose="020B0803020202020204" pitchFamily="34" charset="0"/>
              </a:rPr>
              <a:t>ADMINISTRATION</a:t>
            </a:r>
          </a:p>
        </p:txBody>
      </p:sp>
      <p:sp>
        <p:nvSpPr>
          <p:cNvPr id="47" name="TextBox 46">
            <a:extLst>
              <a:ext uri="{FF2B5EF4-FFF2-40B4-BE49-F238E27FC236}">
                <a16:creationId xmlns:a16="http://schemas.microsoft.com/office/drawing/2014/main" id="{2955A916-E93A-4BB2-96FB-7945600245A0}"/>
              </a:ext>
            </a:extLst>
          </p:cNvPr>
          <p:cNvSpPr txBox="1"/>
          <p:nvPr/>
        </p:nvSpPr>
        <p:spPr>
          <a:xfrm>
            <a:off x="304564" y="4334631"/>
            <a:ext cx="1981200" cy="923330"/>
          </a:xfrm>
          <a:prstGeom prst="rect">
            <a:avLst/>
          </a:prstGeom>
          <a:noFill/>
        </p:spPr>
        <p:txBody>
          <a:bodyPr wrap="square">
            <a:spAutoFit/>
          </a:bodyPr>
          <a:lstStyle/>
          <a:p>
            <a:pPr algn="ctr"/>
            <a:r>
              <a:rPr kumimoji="0" lang="en-US" sz="5400" b="0" i="0" u="none" strike="noStrike" kern="0" cap="none" spc="0" normalizeH="0" baseline="0" noProof="0" dirty="0">
                <a:ln w="25400">
                  <a:noFill/>
                </a:ln>
                <a:solidFill>
                  <a:schemeClr val="bg1"/>
                </a:solidFill>
                <a:effectLst/>
                <a:uLnTx/>
                <a:uFillTx/>
                <a:latin typeface="Impact" panose="020B0806030902050204" pitchFamily="34" charset="0"/>
                <a:ea typeface="+mn-ea"/>
                <a:cs typeface="Arial" charset="0"/>
              </a:rPr>
              <a:t>76.9%</a:t>
            </a:r>
            <a:endParaRPr lang="en-US" dirty="0">
              <a:solidFill>
                <a:schemeClr val="bg1"/>
              </a:solidFill>
            </a:endParaRPr>
          </a:p>
        </p:txBody>
      </p:sp>
      <p:sp>
        <p:nvSpPr>
          <p:cNvPr id="55" name="TextBox 54">
            <a:extLst>
              <a:ext uri="{FF2B5EF4-FFF2-40B4-BE49-F238E27FC236}">
                <a16:creationId xmlns:a16="http://schemas.microsoft.com/office/drawing/2014/main" id="{84EBBE57-F642-4B57-965D-27E43E81EFB9}"/>
              </a:ext>
            </a:extLst>
          </p:cNvPr>
          <p:cNvSpPr txBox="1"/>
          <p:nvPr/>
        </p:nvSpPr>
        <p:spPr>
          <a:xfrm>
            <a:off x="2540538" y="4334631"/>
            <a:ext cx="1954967" cy="923330"/>
          </a:xfrm>
          <a:prstGeom prst="rect">
            <a:avLst/>
          </a:prstGeom>
          <a:noFill/>
        </p:spPr>
        <p:txBody>
          <a:bodyPr wrap="square">
            <a:spAutoFit/>
          </a:bodyPr>
          <a:lstStyle/>
          <a:p>
            <a:pPr algn="ctr"/>
            <a:r>
              <a:rPr kumimoji="0" lang="en-US" sz="5400" b="0" i="0" u="none" strike="noStrike" kern="0" cap="none" spc="0" normalizeH="0" baseline="0" noProof="0" dirty="0">
                <a:ln w="25400">
                  <a:noFill/>
                </a:ln>
                <a:solidFill>
                  <a:schemeClr val="bg1"/>
                </a:solidFill>
                <a:effectLst/>
                <a:uLnTx/>
                <a:uFillTx/>
                <a:latin typeface="Impact" panose="020B0806030902050204" pitchFamily="34" charset="0"/>
                <a:ea typeface="+mn-ea"/>
                <a:cs typeface="Arial" charset="0"/>
              </a:rPr>
              <a:t>9.5%</a:t>
            </a:r>
            <a:endParaRPr lang="en-US" dirty="0">
              <a:solidFill>
                <a:schemeClr val="bg1"/>
              </a:solidFill>
            </a:endParaRPr>
          </a:p>
        </p:txBody>
      </p:sp>
      <p:sp>
        <p:nvSpPr>
          <p:cNvPr id="56" name="TextBox 55">
            <a:extLst>
              <a:ext uri="{FF2B5EF4-FFF2-40B4-BE49-F238E27FC236}">
                <a16:creationId xmlns:a16="http://schemas.microsoft.com/office/drawing/2014/main" id="{4A66266F-CD22-4526-B4D2-B43BB47B7919}"/>
              </a:ext>
            </a:extLst>
          </p:cNvPr>
          <p:cNvSpPr txBox="1"/>
          <p:nvPr/>
        </p:nvSpPr>
        <p:spPr>
          <a:xfrm>
            <a:off x="4724046" y="4334631"/>
            <a:ext cx="1981200" cy="923330"/>
          </a:xfrm>
          <a:prstGeom prst="rect">
            <a:avLst/>
          </a:prstGeom>
          <a:noFill/>
        </p:spPr>
        <p:txBody>
          <a:bodyPr wrap="square">
            <a:spAutoFit/>
          </a:bodyPr>
          <a:lstStyle/>
          <a:p>
            <a:pPr algn="ctr"/>
            <a:r>
              <a:rPr kumimoji="0" lang="en-US" sz="5400" b="0" i="0" u="none" strike="noStrike" kern="0" cap="none" spc="0" normalizeH="0" baseline="0" noProof="0" dirty="0">
                <a:ln w="25400">
                  <a:noFill/>
                </a:ln>
                <a:solidFill>
                  <a:schemeClr val="bg1"/>
                </a:solidFill>
                <a:effectLst/>
                <a:uLnTx/>
                <a:uFillTx/>
                <a:latin typeface="Impact" panose="020B0806030902050204" pitchFamily="34" charset="0"/>
                <a:ea typeface="+mn-ea"/>
                <a:cs typeface="Arial" charset="0"/>
              </a:rPr>
              <a:t>10.2%</a:t>
            </a:r>
            <a:endParaRPr lang="en-US" dirty="0">
              <a:solidFill>
                <a:schemeClr val="bg1"/>
              </a:solidFill>
            </a:endParaRPr>
          </a:p>
        </p:txBody>
      </p:sp>
      <p:sp>
        <p:nvSpPr>
          <p:cNvPr id="57" name="TextBox 56">
            <a:extLst>
              <a:ext uri="{FF2B5EF4-FFF2-40B4-BE49-F238E27FC236}">
                <a16:creationId xmlns:a16="http://schemas.microsoft.com/office/drawing/2014/main" id="{3BE1C753-75C4-4D1C-993F-A4387AE790CD}"/>
              </a:ext>
            </a:extLst>
          </p:cNvPr>
          <p:cNvSpPr txBox="1"/>
          <p:nvPr/>
        </p:nvSpPr>
        <p:spPr>
          <a:xfrm>
            <a:off x="6934023" y="4334631"/>
            <a:ext cx="1981200" cy="923330"/>
          </a:xfrm>
          <a:prstGeom prst="rect">
            <a:avLst/>
          </a:prstGeom>
          <a:noFill/>
        </p:spPr>
        <p:txBody>
          <a:bodyPr wrap="square">
            <a:spAutoFit/>
          </a:bodyPr>
          <a:lstStyle/>
          <a:p>
            <a:pPr algn="ctr"/>
            <a:r>
              <a:rPr kumimoji="0" lang="en-US" sz="5400" b="0" i="0" u="none" strike="noStrike" kern="0" cap="none" spc="0" normalizeH="0" baseline="0" noProof="0" dirty="0">
                <a:ln w="25400">
                  <a:noFill/>
                </a:ln>
                <a:solidFill>
                  <a:schemeClr val="bg1"/>
                </a:solidFill>
                <a:effectLst/>
                <a:uLnTx/>
                <a:uFillTx/>
                <a:latin typeface="Impact" panose="020B0806030902050204" pitchFamily="34" charset="0"/>
                <a:ea typeface="+mn-ea"/>
                <a:cs typeface="Arial" charset="0"/>
              </a:rPr>
              <a:t>3.4%</a:t>
            </a:r>
            <a:endParaRPr lang="en-US" dirty="0">
              <a:solidFill>
                <a:schemeClr val="bg1"/>
              </a:solidFill>
            </a:endParaRPr>
          </a:p>
        </p:txBody>
      </p:sp>
      <p:sp>
        <p:nvSpPr>
          <p:cNvPr id="18" name="Slide Number Placeholder 2">
            <a:extLst>
              <a:ext uri="{FF2B5EF4-FFF2-40B4-BE49-F238E27FC236}">
                <a16:creationId xmlns:a16="http://schemas.microsoft.com/office/drawing/2014/main" id="{03D3E97E-92AB-4BD0-AB97-1B52AB099436}"/>
              </a:ext>
            </a:extLst>
          </p:cNvPr>
          <p:cNvSpPr>
            <a:spLocks noGrp="1"/>
          </p:cNvSpPr>
          <p:nvPr>
            <p:ph type="sldNum" sz="quarter" idx="12"/>
          </p:nvPr>
        </p:nvSpPr>
        <p:spPr>
          <a:xfrm>
            <a:off x="8240112" y="6217920"/>
            <a:ext cx="365760" cy="36576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4EE8B38-0758-464A-A961-6662A8974270}"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634660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06143" y="1285020"/>
            <a:ext cx="4110042"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1" i="1" u="none" strike="noStrike" kern="1200" cap="none" spc="0" normalizeH="0" baseline="0" noProof="0" dirty="0">
              <a:ln>
                <a:noFill/>
              </a:ln>
              <a:solidFill>
                <a:prstClr val="white"/>
              </a:solidFill>
              <a:effectLst/>
              <a:uLnTx/>
              <a:uFillTx/>
              <a:latin typeface="Calibri"/>
              <a:ea typeface="+mn-ea"/>
              <a:cs typeface="+mn-cs"/>
            </a:endParaRPr>
          </a:p>
        </p:txBody>
      </p:sp>
      <p:sp>
        <p:nvSpPr>
          <p:cNvPr id="5" name="Content Placeholder 2"/>
          <p:cNvSpPr txBox="1">
            <a:spLocks/>
          </p:cNvSpPr>
          <p:nvPr/>
        </p:nvSpPr>
        <p:spPr>
          <a:xfrm>
            <a:off x="229905" y="2161162"/>
            <a:ext cx="5350401" cy="489329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1" i="1"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0" y="0"/>
            <a:ext cx="91440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rgbClr val="0F69B0"/>
                </a:solidFill>
                <a:latin typeface="Arial"/>
                <a:ea typeface="Arial"/>
                <a:cs typeface="Arial"/>
              </a:defRPr>
            </a:pPr>
            <a:r>
              <a:rPr kumimoji="0" lang="en-US" sz="2000" b="1" i="0" u="none" strike="noStrike" kern="1200" cap="none" spc="0" normalizeH="0" baseline="0" noProof="0" dirty="0">
                <a:ln>
                  <a:noFill/>
                </a:ln>
                <a:solidFill>
                  <a:srgbClr val="0F69B0"/>
                </a:solidFill>
                <a:effectLst/>
                <a:uLnTx/>
                <a:uFillTx/>
                <a:latin typeface="Handwriting - Dakota"/>
                <a:ea typeface="Arial"/>
                <a:cs typeface="Handwriting - Dakota"/>
              </a:rPr>
              <a:t>Elizabeth Board of Education 
2021 – 2022 Per Pupil Costs</a:t>
            </a:r>
            <a:endParaRPr kumimoji="0" lang="en-US" sz="2000" b="1" i="0" u="none" strike="noStrike" kern="1200" cap="none" spc="0" normalizeH="0" baseline="0" noProof="0" dirty="0">
              <a:ln>
                <a:noFill/>
              </a:ln>
              <a:solidFill>
                <a:srgbClr val="0F69B0"/>
              </a:solidFill>
              <a:effectLst/>
              <a:uLnTx/>
              <a:uFillTx/>
              <a:latin typeface="Handwriting - Dakota"/>
              <a:cs typeface="Handwriting - Dakota"/>
            </a:endParaRPr>
          </a:p>
        </p:txBody>
      </p:sp>
      <p:graphicFrame>
        <p:nvGraphicFramePr>
          <p:cNvPr id="9" name="Chart 8">
            <a:extLst>
              <a:ext uri="{FF2B5EF4-FFF2-40B4-BE49-F238E27FC236}">
                <a16:creationId xmlns:a16="http://schemas.microsoft.com/office/drawing/2014/main" id="{00000000-0008-0000-0500-000002000000}"/>
              </a:ext>
            </a:extLst>
          </p:cNvPr>
          <p:cNvGraphicFramePr>
            <a:graphicFrameLocks noGrp="1"/>
          </p:cNvGraphicFramePr>
          <p:nvPr/>
        </p:nvGraphicFramePr>
        <p:xfrm>
          <a:off x="76200" y="330376"/>
          <a:ext cx="8991600" cy="5830584"/>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a:extLst>
              <a:ext uri="{FF2B5EF4-FFF2-40B4-BE49-F238E27FC236}">
                <a16:creationId xmlns:a16="http://schemas.microsoft.com/office/drawing/2014/main" id="{3834A086-3B29-7D47-B5D3-6FB1240704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1800" y="5943600"/>
            <a:ext cx="3244554" cy="929479"/>
          </a:xfrm>
          <a:prstGeom prst="rect">
            <a:avLst/>
          </a:prstGeom>
        </p:spPr>
      </p:pic>
    </p:spTree>
    <p:extLst>
      <p:ext uri="{BB962C8B-B14F-4D97-AF65-F5344CB8AC3E}">
        <p14:creationId xmlns:p14="http://schemas.microsoft.com/office/powerpoint/2010/main" val="2497356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F39B5C7B-17F0-47C7-B98E-CD1475E09578}"/>
              </a:ext>
            </a:extLst>
          </p:cNvPr>
          <p:cNvPicPr>
            <a:picLocks noChangeAspect="1"/>
          </p:cNvPicPr>
          <p:nvPr/>
        </p:nvPicPr>
        <p:blipFill rotWithShape="1">
          <a:blip r:embed="rId2" cstate="screen">
            <a:alphaModFix amt="20000"/>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5" name="TextBox 4">
            <a:extLst>
              <a:ext uri="{FF2B5EF4-FFF2-40B4-BE49-F238E27FC236}">
                <a16:creationId xmlns:a16="http://schemas.microsoft.com/office/drawing/2014/main" id="{779C9A74-7A6F-4563-BC97-87BBB677C57B}"/>
              </a:ext>
            </a:extLst>
          </p:cNvPr>
          <p:cNvSpPr txBox="1"/>
          <p:nvPr/>
        </p:nvSpPr>
        <p:spPr>
          <a:xfrm>
            <a:off x="0" y="0"/>
            <a:ext cx="9195993" cy="646331"/>
          </a:xfrm>
          <a:prstGeom prst="rect">
            <a:avLst/>
          </a:prstGeom>
          <a:solidFill>
            <a:srgbClr val="00B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00" normalizeH="0" baseline="0" noProof="0" dirty="0">
                <a:ln>
                  <a:noFill/>
                </a:ln>
                <a:solidFill>
                  <a:srgbClr val="FFFFFF"/>
                </a:solidFill>
                <a:effectLst/>
                <a:uLnTx/>
                <a:uFillTx/>
                <a:latin typeface="Tw Cen MT" panose="020B0602020104020603" pitchFamily="34" charset="0"/>
                <a:ea typeface="+mn-ea"/>
                <a:cs typeface="+mn-cs"/>
              </a:rPr>
              <a:t>How do we compare on a state level</a:t>
            </a:r>
          </a:p>
        </p:txBody>
      </p:sp>
      <p:sp>
        <p:nvSpPr>
          <p:cNvPr id="38" name="TextBox 37">
            <a:extLst>
              <a:ext uri="{FF2B5EF4-FFF2-40B4-BE49-F238E27FC236}">
                <a16:creationId xmlns:a16="http://schemas.microsoft.com/office/drawing/2014/main" id="{EE07D276-EC93-43BC-B56F-980007C51D90}"/>
              </a:ext>
            </a:extLst>
          </p:cNvPr>
          <p:cNvSpPr txBox="1"/>
          <p:nvPr/>
        </p:nvSpPr>
        <p:spPr>
          <a:xfrm>
            <a:off x="0" y="759855"/>
            <a:ext cx="91439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Administrative Cost Per Student</a:t>
            </a:r>
          </a:p>
        </p:txBody>
      </p:sp>
      <p:pic>
        <p:nvPicPr>
          <p:cNvPr id="18" name="Picture 17">
            <a:extLst>
              <a:ext uri="{FF2B5EF4-FFF2-40B4-BE49-F238E27FC236}">
                <a16:creationId xmlns:a16="http://schemas.microsoft.com/office/drawing/2014/main" id="{E1BA8BA5-95C7-4097-ACAA-A36A48C33FF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85063" y="1538732"/>
            <a:ext cx="3581400" cy="2803042"/>
          </a:xfrm>
          <a:prstGeom prst="rect">
            <a:avLst/>
          </a:prstGeom>
        </p:spPr>
      </p:pic>
      <p:pic>
        <p:nvPicPr>
          <p:cNvPr id="8" name="Picture 7">
            <a:extLst>
              <a:ext uri="{FF2B5EF4-FFF2-40B4-BE49-F238E27FC236}">
                <a16:creationId xmlns:a16="http://schemas.microsoft.com/office/drawing/2014/main" id="{B3CD5388-3C17-4F0B-BCF5-2FBF342FE0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4004">
            <a:off x="6037070" y="1409700"/>
            <a:ext cx="1776367" cy="3048000"/>
          </a:xfrm>
          <a:prstGeom prst="rect">
            <a:avLst/>
          </a:prstGeom>
        </p:spPr>
      </p:pic>
      <p:sp>
        <p:nvSpPr>
          <p:cNvPr id="21" name="TextBox 20">
            <a:extLst>
              <a:ext uri="{FF2B5EF4-FFF2-40B4-BE49-F238E27FC236}">
                <a16:creationId xmlns:a16="http://schemas.microsoft.com/office/drawing/2014/main" id="{6FC8BA52-A32A-4529-A147-969B1BACF1BC}"/>
              </a:ext>
            </a:extLst>
          </p:cNvPr>
          <p:cNvSpPr txBox="1"/>
          <p:nvPr/>
        </p:nvSpPr>
        <p:spPr>
          <a:xfrm>
            <a:off x="186506" y="5345777"/>
            <a:ext cx="769620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42D"/>
                </a:solidFill>
                <a:effectLst/>
                <a:uLnTx/>
                <a:uFillTx/>
                <a:latin typeface="Tw Cen MT" panose="020B0602020104020603" pitchFamily="34" charset="0"/>
                <a:ea typeface="+mn-ea"/>
                <a:cs typeface="+mn-cs"/>
              </a:rPr>
              <a:t>Elizabeth Public Schools is </a:t>
            </a:r>
            <a:r>
              <a:rPr kumimoji="0" lang="en-US" sz="2800" b="1" i="0" u="sng" strike="noStrike" kern="1200" cap="none" spc="0" normalizeH="0" baseline="0" noProof="0" dirty="0">
                <a:ln>
                  <a:noFill/>
                </a:ln>
                <a:solidFill>
                  <a:srgbClr val="00642D"/>
                </a:solidFill>
                <a:effectLst/>
                <a:uLnTx/>
                <a:uFillTx/>
                <a:latin typeface="Tw Cen MT" panose="020B0602020104020603" pitchFamily="34" charset="0"/>
                <a:ea typeface="+mn-ea"/>
                <a:cs typeface="+mn-cs"/>
              </a:rPr>
              <a:t>spending less </a:t>
            </a:r>
            <a:r>
              <a:rPr kumimoji="0" lang="en-US" sz="2800" b="1" i="0" u="none" strike="noStrike" kern="1200" cap="none" spc="0" normalizeH="0" baseline="0" noProof="0" dirty="0">
                <a:ln>
                  <a:noFill/>
                </a:ln>
                <a:solidFill>
                  <a:srgbClr val="00642D"/>
                </a:solidFill>
                <a:effectLst/>
                <a:uLnTx/>
                <a:uFillTx/>
                <a:latin typeface="Tw Cen MT" panose="020B0602020104020603" pitchFamily="34" charset="0"/>
                <a:ea typeface="+mn-ea"/>
                <a:cs typeface="+mn-cs"/>
              </a:rPr>
              <a:t>this year per pupil on administrative cost when compared to the New Jersey regional cost!</a:t>
            </a:r>
          </a:p>
        </p:txBody>
      </p:sp>
      <p:sp>
        <p:nvSpPr>
          <p:cNvPr id="22" name="TextBox 21">
            <a:extLst>
              <a:ext uri="{FF2B5EF4-FFF2-40B4-BE49-F238E27FC236}">
                <a16:creationId xmlns:a16="http://schemas.microsoft.com/office/drawing/2014/main" id="{E6879D28-081A-4264-901B-B36D74673350}"/>
              </a:ext>
            </a:extLst>
          </p:cNvPr>
          <p:cNvSpPr txBox="1"/>
          <p:nvPr/>
        </p:nvSpPr>
        <p:spPr>
          <a:xfrm>
            <a:off x="228600" y="4376276"/>
            <a:ext cx="397774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50" normalizeH="0" baseline="0" noProof="0" dirty="0">
                <a:ln w="25400">
                  <a:noFill/>
                </a:ln>
                <a:effectLst/>
                <a:uLnTx/>
                <a:uFillTx/>
                <a:latin typeface="Impact" panose="020B0806030902050204" pitchFamily="34" charset="0"/>
                <a:ea typeface="+mn-ea"/>
                <a:cs typeface="Arial" charset="0"/>
              </a:rPr>
              <a:t>$1,536 </a:t>
            </a:r>
            <a:r>
              <a:rPr lang="en-US" sz="2400" kern="0" spc="-50" dirty="0">
                <a:ln w="25400">
                  <a:noFill/>
                </a:ln>
                <a:latin typeface="Impact" panose="020B0806030902050204" pitchFamily="34" charset="0"/>
                <a:cs typeface="Arial" charset="0"/>
              </a:rPr>
              <a:t>COST </a:t>
            </a:r>
            <a:r>
              <a:rPr kumimoji="0" lang="en-US" sz="2400" b="0" i="0" u="none" strike="noStrike" kern="0" cap="none" spc="-50" normalizeH="0" baseline="0" noProof="0" dirty="0">
                <a:ln w="25400">
                  <a:noFill/>
                </a:ln>
                <a:effectLst/>
                <a:uLnTx/>
                <a:uFillTx/>
                <a:latin typeface="Impact" panose="020B0806030902050204" pitchFamily="34" charset="0"/>
                <a:ea typeface="+mn-ea"/>
                <a:cs typeface="Arial" charset="0"/>
              </a:rPr>
              <a:t>PER STUDENT</a:t>
            </a:r>
            <a:endParaRPr kumimoji="0" lang="en-US" sz="2800" b="0" i="0" u="none" strike="noStrike" kern="0" cap="none" spc="-50" normalizeH="0" baseline="0" noProof="0" dirty="0">
              <a:ln w="25400">
                <a:noFill/>
              </a:ln>
              <a:effectLst/>
              <a:uLnTx/>
              <a:uFillTx/>
              <a:latin typeface="Impact" panose="020B0806030902050204" pitchFamily="34" charset="0"/>
              <a:ea typeface="+mn-ea"/>
              <a:cs typeface="Arial" charset="0"/>
            </a:endParaRPr>
          </a:p>
        </p:txBody>
      </p:sp>
      <p:sp>
        <p:nvSpPr>
          <p:cNvPr id="23" name="TextBox 22">
            <a:extLst>
              <a:ext uri="{FF2B5EF4-FFF2-40B4-BE49-F238E27FC236}">
                <a16:creationId xmlns:a16="http://schemas.microsoft.com/office/drawing/2014/main" id="{134C68B2-D3B1-4718-AC1A-BB1BD8D1A263}"/>
              </a:ext>
            </a:extLst>
          </p:cNvPr>
          <p:cNvSpPr txBox="1"/>
          <p:nvPr/>
        </p:nvSpPr>
        <p:spPr>
          <a:xfrm>
            <a:off x="4206349" y="4370371"/>
            <a:ext cx="476209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100" normalizeH="0" noProof="0" dirty="0">
                <a:ln w="25400">
                  <a:noFill/>
                </a:ln>
                <a:effectLst/>
                <a:uLnTx/>
                <a:uFillTx/>
                <a:latin typeface="Impact" panose="020B0806030902050204" pitchFamily="34" charset="0"/>
                <a:ea typeface="+mn-ea"/>
                <a:cs typeface="Arial" charset="0"/>
              </a:rPr>
              <a:t>$2,252 </a:t>
            </a:r>
            <a:r>
              <a:rPr kumimoji="0" lang="en-US" sz="2400" b="0" i="0" u="none" strike="noStrike" kern="0" cap="none" spc="-100" normalizeH="0" noProof="0" dirty="0">
                <a:ln w="25400">
                  <a:noFill/>
                </a:ln>
                <a:effectLst/>
                <a:uLnTx/>
                <a:uFillTx/>
                <a:latin typeface="Impact" panose="020B0806030902050204" pitchFamily="34" charset="0"/>
                <a:ea typeface="+mn-ea"/>
                <a:cs typeface="Arial" charset="0"/>
              </a:rPr>
              <a:t>REGIONAL COST PER STUDENT</a:t>
            </a:r>
            <a:endParaRPr kumimoji="0" lang="en-US" sz="2800" b="0" i="0" u="none" strike="noStrike" kern="0" cap="none" spc="-100" normalizeH="0" noProof="0" dirty="0">
              <a:ln w="25400">
                <a:noFill/>
              </a:ln>
              <a:effectLst/>
              <a:uLnTx/>
              <a:uFillTx/>
              <a:latin typeface="Impact" panose="020B0806030902050204" pitchFamily="34" charset="0"/>
              <a:ea typeface="+mn-ea"/>
              <a:cs typeface="Arial" charset="0"/>
            </a:endParaRPr>
          </a:p>
        </p:txBody>
      </p:sp>
      <p:sp>
        <p:nvSpPr>
          <p:cNvPr id="11" name="Slide Number Placeholder 2">
            <a:extLst>
              <a:ext uri="{FF2B5EF4-FFF2-40B4-BE49-F238E27FC236}">
                <a16:creationId xmlns:a16="http://schemas.microsoft.com/office/drawing/2014/main" id="{6CBC45B2-670D-462E-B65D-44A9D6F572FD}"/>
              </a:ext>
            </a:extLst>
          </p:cNvPr>
          <p:cNvSpPr>
            <a:spLocks noGrp="1"/>
          </p:cNvSpPr>
          <p:nvPr>
            <p:ph type="sldNum" sz="quarter" idx="12"/>
          </p:nvPr>
        </p:nvSpPr>
        <p:spPr>
          <a:xfrm>
            <a:off x="8240112" y="6217920"/>
            <a:ext cx="365760" cy="36576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4EE8B38-0758-464A-A961-6662A8974270}"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928453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5585"/>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E2FAF09-BB2F-4A7F-8808-5360A1A5DD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6098" y="4999552"/>
            <a:ext cx="994100" cy="1391740"/>
          </a:xfrm>
          <a:prstGeom prst="rect">
            <a:avLst/>
          </a:prstGeom>
        </p:spPr>
      </p:pic>
      <p:pic>
        <p:nvPicPr>
          <p:cNvPr id="42" name="Picture 41">
            <a:extLst>
              <a:ext uri="{FF2B5EF4-FFF2-40B4-BE49-F238E27FC236}">
                <a16:creationId xmlns:a16="http://schemas.microsoft.com/office/drawing/2014/main" id="{35E92672-32FE-4492-9A39-080FEA5709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3342" y="800225"/>
            <a:ext cx="992617" cy="1389663"/>
          </a:xfrm>
          <a:prstGeom prst="rect">
            <a:avLst/>
          </a:prstGeom>
        </p:spPr>
      </p:pic>
      <p:pic>
        <p:nvPicPr>
          <p:cNvPr id="28" name="Picture 27">
            <a:extLst>
              <a:ext uri="{FF2B5EF4-FFF2-40B4-BE49-F238E27FC236}">
                <a16:creationId xmlns:a16="http://schemas.microsoft.com/office/drawing/2014/main" id="{354E1216-BB2D-43E9-BFDD-B800EB06E6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0162" y="3095720"/>
            <a:ext cx="989372" cy="1385120"/>
          </a:xfrm>
          <a:prstGeom prst="rect">
            <a:avLst/>
          </a:prstGeom>
        </p:spPr>
      </p:pic>
      <p:pic>
        <p:nvPicPr>
          <p:cNvPr id="22" name="Picture 21">
            <a:extLst>
              <a:ext uri="{FF2B5EF4-FFF2-40B4-BE49-F238E27FC236}">
                <a16:creationId xmlns:a16="http://schemas.microsoft.com/office/drawing/2014/main" id="{6DBD5971-2B40-4059-A9D8-DD45EC3212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47757" y="3095824"/>
            <a:ext cx="996800" cy="1395521"/>
          </a:xfrm>
          <a:prstGeom prst="rect">
            <a:avLst/>
          </a:prstGeom>
        </p:spPr>
      </p:pic>
      <p:pic>
        <p:nvPicPr>
          <p:cNvPr id="26" name="Picture 25">
            <a:extLst>
              <a:ext uri="{FF2B5EF4-FFF2-40B4-BE49-F238E27FC236}">
                <a16:creationId xmlns:a16="http://schemas.microsoft.com/office/drawing/2014/main" id="{C1F4EF61-B319-4A5F-8DC1-5AD655D9F9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71743" y="3112307"/>
            <a:ext cx="989372" cy="1385122"/>
          </a:xfrm>
          <a:prstGeom prst="rect">
            <a:avLst/>
          </a:prstGeom>
        </p:spPr>
      </p:pic>
      <p:pic>
        <p:nvPicPr>
          <p:cNvPr id="24" name="Picture 23">
            <a:extLst>
              <a:ext uri="{FF2B5EF4-FFF2-40B4-BE49-F238E27FC236}">
                <a16:creationId xmlns:a16="http://schemas.microsoft.com/office/drawing/2014/main" id="{D6ABF190-59A0-46C4-87E1-D25199FAC7D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4703" y="3122616"/>
            <a:ext cx="989371" cy="1385120"/>
          </a:xfrm>
          <a:prstGeom prst="rect">
            <a:avLst/>
          </a:prstGeom>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75024" y="4997122"/>
            <a:ext cx="985658" cy="1379921"/>
          </a:xfrm>
          <a:prstGeom prst="rect">
            <a:avLst/>
          </a:prstGeom>
        </p:spPr>
      </p:pic>
      <p:sp>
        <p:nvSpPr>
          <p:cNvPr id="12" name="Rectangle 11"/>
          <p:cNvSpPr/>
          <p:nvPr/>
        </p:nvSpPr>
        <p:spPr>
          <a:xfrm>
            <a:off x="22034" y="7125"/>
            <a:ext cx="9110949"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w Cen MT Condensed" panose="020B0606020104020203" pitchFamily="34" charset="0"/>
                <a:ea typeface="+mn-ea"/>
                <a:cs typeface="+mn-cs"/>
              </a:rPr>
              <a:t>ELIZABETH BOARD OF EDUCATION</a:t>
            </a:r>
            <a:endParaRPr kumimoji="0" lang="en-US" sz="4000" b="1" i="0" u="none" strike="noStrike" kern="1200" cap="none" spc="0" normalizeH="0" baseline="0" noProof="0" dirty="0">
              <a:ln>
                <a:noFill/>
              </a:ln>
              <a:solidFill>
                <a:prstClr val="white"/>
              </a:solidFill>
              <a:effectLst/>
              <a:uLnTx/>
              <a:uFillTx/>
              <a:latin typeface="Tw Cen MT Condensed" panose="020B0606020104020203" pitchFamily="34" charset="0"/>
              <a:ea typeface="+mn-ea"/>
              <a:cs typeface="Handwriting - Dakota"/>
            </a:endParaRPr>
          </a:p>
        </p:txBody>
      </p:sp>
      <p:sp>
        <p:nvSpPr>
          <p:cNvPr id="15" name="TextBox 14"/>
          <p:cNvSpPr txBox="1"/>
          <p:nvPr/>
        </p:nvSpPr>
        <p:spPr>
          <a:xfrm>
            <a:off x="40868" y="4510780"/>
            <a:ext cx="283704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Nathalie Alcaide-Hernandez</a:t>
            </a:r>
          </a:p>
        </p:txBody>
      </p:sp>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08224" y="807657"/>
            <a:ext cx="989372" cy="1385122"/>
          </a:xfrm>
          <a:prstGeom prst="rect">
            <a:avLst/>
          </a:prstGeom>
        </p:spPr>
      </p:pic>
      <p:pic>
        <p:nvPicPr>
          <p:cNvPr id="29" name="Picture 2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174025" y="4990282"/>
            <a:ext cx="992616" cy="1389663"/>
          </a:xfrm>
          <a:prstGeom prst="rect">
            <a:avLst/>
          </a:prstGeom>
        </p:spPr>
      </p:pic>
      <p:sp>
        <p:nvSpPr>
          <p:cNvPr id="31" name="TextBox 30"/>
          <p:cNvSpPr txBox="1"/>
          <p:nvPr/>
        </p:nvSpPr>
        <p:spPr>
          <a:xfrm>
            <a:off x="4786884" y="4510780"/>
            <a:ext cx="188553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Charlene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Bathelus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TextBox 31"/>
          <p:cNvSpPr txBox="1"/>
          <p:nvPr/>
        </p:nvSpPr>
        <p:spPr>
          <a:xfrm>
            <a:off x="2648641" y="2199606"/>
            <a:ext cx="203557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Jerry D. Jacobs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President</a:t>
            </a:r>
          </a:p>
        </p:txBody>
      </p:sp>
      <p:sp>
        <p:nvSpPr>
          <p:cNvPr id="34" name="TextBox 33"/>
          <p:cNvSpPr txBox="1"/>
          <p:nvPr/>
        </p:nvSpPr>
        <p:spPr>
          <a:xfrm>
            <a:off x="6733458" y="4513824"/>
            <a:ext cx="226790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Maria Z. Carvalho</a:t>
            </a:r>
          </a:p>
        </p:txBody>
      </p:sp>
      <p:sp>
        <p:nvSpPr>
          <p:cNvPr id="35" name="TextBox 34"/>
          <p:cNvSpPr txBox="1"/>
          <p:nvPr/>
        </p:nvSpPr>
        <p:spPr>
          <a:xfrm>
            <a:off x="4545336" y="2199606"/>
            <a:ext cx="21750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Rosa Moreno-Ortega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Vice President</a:t>
            </a:r>
          </a:p>
        </p:txBody>
      </p:sp>
      <p:sp>
        <p:nvSpPr>
          <p:cNvPr id="36" name="TextBox 35"/>
          <p:cNvSpPr txBox="1"/>
          <p:nvPr/>
        </p:nvSpPr>
        <p:spPr>
          <a:xfrm>
            <a:off x="1486890" y="6377044"/>
            <a:ext cx="216489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Iliana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Chevres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TextBox 36"/>
          <p:cNvSpPr txBox="1"/>
          <p:nvPr/>
        </p:nvSpPr>
        <p:spPr>
          <a:xfrm>
            <a:off x="3606027" y="6388012"/>
            <a:ext cx="217753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Stanley Neron</a:t>
            </a:r>
          </a:p>
        </p:txBody>
      </p:sp>
      <p:sp>
        <p:nvSpPr>
          <p:cNvPr id="38" name="TextBox 37"/>
          <p:cNvSpPr txBox="1"/>
          <p:nvPr/>
        </p:nvSpPr>
        <p:spPr>
          <a:xfrm>
            <a:off x="5679086" y="6393599"/>
            <a:ext cx="217753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Stephanie G.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Pestana</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TextBox 38"/>
          <p:cNvSpPr txBox="1"/>
          <p:nvPr/>
        </p:nvSpPr>
        <p:spPr>
          <a:xfrm>
            <a:off x="2742382" y="4513824"/>
            <a:ext cx="192795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Diane Barbosa</a:t>
            </a:r>
          </a:p>
        </p:txBody>
      </p:sp>
    </p:spTree>
    <p:extLst>
      <p:ext uri="{BB962C8B-B14F-4D97-AF65-F5344CB8AC3E}">
        <p14:creationId xmlns:p14="http://schemas.microsoft.com/office/powerpoint/2010/main" val="3442168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C9ACF08-6A41-43F4-BDDF-5C1D799468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1302"/>
          <a:stretch/>
        </p:blipFill>
        <p:spPr>
          <a:xfrm>
            <a:off x="2000250" y="197983"/>
            <a:ext cx="5143500" cy="705250"/>
          </a:xfrm>
          <a:prstGeom prst="rect">
            <a:avLst/>
          </a:prstGeom>
        </p:spPr>
      </p:pic>
      <p:sp>
        <p:nvSpPr>
          <p:cNvPr id="8" name="Slide Number Placeholder 2">
            <a:extLst>
              <a:ext uri="{FF2B5EF4-FFF2-40B4-BE49-F238E27FC236}">
                <a16:creationId xmlns:a16="http://schemas.microsoft.com/office/drawing/2014/main" id="{7578E984-8862-4F61-A02D-7969E552F6E3}"/>
              </a:ext>
            </a:extLst>
          </p:cNvPr>
          <p:cNvSpPr txBox="1">
            <a:spLocks/>
          </p:cNvSpPr>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20</a:t>
            </a:fld>
            <a:endParaRPr lang="en-US" dirty="0">
              <a:latin typeface="Gill Sans MT" panose="020B0502020104020203"/>
            </a:endParaRPr>
          </a:p>
        </p:txBody>
      </p:sp>
      <p:graphicFrame>
        <p:nvGraphicFramePr>
          <p:cNvPr id="10" name="TextBox 1">
            <a:extLst>
              <a:ext uri="{FF2B5EF4-FFF2-40B4-BE49-F238E27FC236}">
                <a16:creationId xmlns:a16="http://schemas.microsoft.com/office/drawing/2014/main" id="{CA6CA171-3CDE-451A-9C2F-A9BE828F32BA}"/>
              </a:ext>
            </a:extLst>
          </p:cNvPr>
          <p:cNvGraphicFramePr/>
          <p:nvPr>
            <p:extLst>
              <p:ext uri="{D42A27DB-BD31-4B8C-83A1-F6EECF244321}">
                <p14:modId xmlns:p14="http://schemas.microsoft.com/office/powerpoint/2010/main" val="3892269840"/>
              </p:ext>
            </p:extLst>
          </p:nvPr>
        </p:nvGraphicFramePr>
        <p:xfrm>
          <a:off x="361950" y="1091267"/>
          <a:ext cx="8420100" cy="544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8914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3753B1D-7D1E-43AC-9F99-611A5854666C}"/>
              </a:ext>
            </a:extLst>
          </p:cNvPr>
          <p:cNvSpPr txBox="1"/>
          <p:nvPr/>
        </p:nvSpPr>
        <p:spPr>
          <a:xfrm>
            <a:off x="0" y="2274838"/>
            <a:ext cx="9169400" cy="17883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auto" latinLnBrk="0" hangingPunct="1">
              <a:lnSpc>
                <a:spcPts val="6600"/>
              </a:lnSpc>
              <a:spcBef>
                <a:spcPts val="0"/>
              </a:spcBef>
              <a:spcAft>
                <a:spcPts val="0"/>
              </a:spcAft>
              <a:buClrTx/>
              <a:buSzTx/>
              <a:buFontTx/>
              <a:buNone/>
              <a:tabLst/>
              <a:defRPr/>
            </a:pPr>
            <a:r>
              <a:rPr kumimoji="0" lang="en-US" sz="7200" b="1" i="0" u="none" strike="noStrike" kern="1200" cap="none" spc="0" normalizeH="0" baseline="0" noProof="0" dirty="0">
                <a:ln w="25400">
                  <a:noFill/>
                </a:ln>
                <a:solidFill>
                  <a:srgbClr val="365585"/>
                </a:solidFill>
                <a:effectLst/>
                <a:uLnTx/>
                <a:uFillTx/>
                <a:latin typeface="Tw Cen MT Condensed Extra Bold" panose="020B0803020202020204" pitchFamily="34" charset="0"/>
                <a:ea typeface="+mn-ea"/>
                <a:cs typeface="Handwriting - Dakota"/>
              </a:rPr>
              <a:t>OUR PROGRAMS</a:t>
            </a:r>
            <a:br>
              <a:rPr kumimoji="0" lang="en-US" sz="7200" b="1" i="0" u="none" strike="noStrike" kern="1200" cap="none" spc="0" normalizeH="0" baseline="0" noProof="0" dirty="0">
                <a:ln w="25400">
                  <a:noFill/>
                </a:ln>
                <a:solidFill>
                  <a:srgbClr val="365585"/>
                </a:solidFill>
                <a:effectLst/>
                <a:uLnTx/>
                <a:uFillTx/>
                <a:latin typeface="Tw Cen MT Condensed Extra Bold" panose="020B0803020202020204" pitchFamily="34" charset="0"/>
                <a:ea typeface="+mn-ea"/>
                <a:cs typeface="Handwriting - Dakota"/>
              </a:rPr>
            </a:br>
            <a:r>
              <a:rPr kumimoji="0" lang="en-US" sz="7200" b="1" i="0" u="none" strike="noStrike" kern="1200" cap="none" spc="0" normalizeH="0" baseline="0" noProof="0" dirty="0">
                <a:ln w="25400">
                  <a:noFill/>
                </a:ln>
                <a:solidFill>
                  <a:srgbClr val="365585"/>
                </a:solidFill>
                <a:effectLst/>
                <a:uLnTx/>
                <a:uFillTx/>
                <a:latin typeface="Tw Cen MT Condensed Extra Bold" panose="020B0803020202020204" pitchFamily="34" charset="0"/>
                <a:ea typeface="+mn-ea"/>
                <a:cs typeface="Handwriting - Dakota"/>
              </a:rPr>
              <a:t>AND SERVICES</a:t>
            </a:r>
          </a:p>
        </p:txBody>
      </p:sp>
      <p:grpSp>
        <p:nvGrpSpPr>
          <p:cNvPr id="8" name="Group 7">
            <a:extLst>
              <a:ext uri="{FF2B5EF4-FFF2-40B4-BE49-F238E27FC236}">
                <a16:creationId xmlns:a16="http://schemas.microsoft.com/office/drawing/2014/main" id="{25353F9C-3BDB-4E9A-B1D7-9425CD4F97B5}"/>
              </a:ext>
            </a:extLst>
          </p:cNvPr>
          <p:cNvGrpSpPr/>
          <p:nvPr/>
        </p:nvGrpSpPr>
        <p:grpSpPr>
          <a:xfrm>
            <a:off x="5337448" y="210378"/>
            <a:ext cx="3076138" cy="1651079"/>
            <a:chOff x="2512686" y="2314665"/>
            <a:chExt cx="4118628" cy="2257335"/>
          </a:xfrm>
        </p:grpSpPr>
        <p:grpSp>
          <p:nvGrpSpPr>
            <p:cNvPr id="9" name="Group 8">
              <a:extLst>
                <a:ext uri="{FF2B5EF4-FFF2-40B4-BE49-F238E27FC236}">
                  <a16:creationId xmlns:a16="http://schemas.microsoft.com/office/drawing/2014/main" id="{700F0490-50D1-46FD-A607-F6A26C8519A6}"/>
                </a:ext>
              </a:extLst>
            </p:cNvPr>
            <p:cNvGrpSpPr/>
            <p:nvPr/>
          </p:nvGrpSpPr>
          <p:grpSpPr>
            <a:xfrm>
              <a:off x="2512686" y="2314665"/>
              <a:ext cx="4118628" cy="2257335"/>
              <a:chOff x="2512686" y="2314665"/>
              <a:chExt cx="4118628" cy="2257335"/>
            </a:xfrm>
            <a:effectLst>
              <a:outerShdw blurRad="127000" dist="76200" dir="5400000" sx="105000" sy="105000" algn="t" rotWithShape="0">
                <a:prstClr val="black">
                  <a:alpha val="40000"/>
                </a:prstClr>
              </a:outerShdw>
            </a:effectLst>
          </p:grpSpPr>
          <p:sp>
            <p:nvSpPr>
              <p:cNvPr id="12" name="Oval 11">
                <a:extLst>
                  <a:ext uri="{FF2B5EF4-FFF2-40B4-BE49-F238E27FC236}">
                    <a16:creationId xmlns:a16="http://schemas.microsoft.com/office/drawing/2014/main" id="{B84C95E0-C786-4AC4-BC7D-0AF4A88A88FD}"/>
                  </a:ext>
                </a:extLst>
              </p:cNvPr>
              <p:cNvSpPr/>
              <p:nvPr/>
            </p:nvSpPr>
            <p:spPr>
              <a:xfrm>
                <a:off x="2512686" y="2438400"/>
                <a:ext cx="3505200" cy="2133600"/>
              </a:xfrm>
              <a:prstGeom prst="ellipse">
                <a:avLst/>
              </a:prstGeom>
              <a:solidFill>
                <a:srgbClr val="EEBC35"/>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F9EC6FBC-AB94-4940-869E-AD0C2241F40A}"/>
                  </a:ext>
                </a:extLst>
              </p:cNvPr>
              <p:cNvSpPr/>
              <p:nvPr/>
            </p:nvSpPr>
            <p:spPr>
              <a:xfrm>
                <a:off x="3126114" y="2314665"/>
                <a:ext cx="3505200" cy="2133600"/>
              </a:xfrm>
              <a:prstGeom prst="ellipse">
                <a:avLst/>
              </a:prstGeom>
              <a:solidFill>
                <a:srgbClr val="365585"/>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5F5CB8D8-D470-4CC9-9628-46B22DF7829B}"/>
                  </a:ext>
                </a:extLst>
              </p:cNvPr>
              <p:cNvSpPr/>
              <p:nvPr/>
            </p:nvSpPr>
            <p:spPr>
              <a:xfrm>
                <a:off x="2819400" y="2362200"/>
                <a:ext cx="3505200" cy="2133600"/>
              </a:xfrm>
              <a:prstGeom prst="ellipse">
                <a:avLst/>
              </a:prstGeom>
              <a:solidFill>
                <a:sysClr val="window" lastClr="FFFFFF"/>
              </a:solidFill>
              <a:ln w="12700" cap="flat" cmpd="sng" algn="ctr">
                <a:solidFill>
                  <a:srgbClr val="36558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1" name="Rectangle 10">
              <a:extLst>
                <a:ext uri="{FF2B5EF4-FFF2-40B4-BE49-F238E27FC236}">
                  <a16:creationId xmlns:a16="http://schemas.microsoft.com/office/drawing/2014/main" id="{B26001F9-080A-4E91-BC95-88630897F340}"/>
                </a:ext>
              </a:extLst>
            </p:cNvPr>
            <p:cNvSpPr/>
            <p:nvPr/>
          </p:nvSpPr>
          <p:spPr>
            <a:xfrm>
              <a:off x="2907086" y="2526763"/>
              <a:ext cx="3366626" cy="1776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2021-2022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Budget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Presentation</a:t>
              </a:r>
              <a:endPar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mn-cs"/>
              </a:endParaRPr>
            </a:p>
          </p:txBody>
        </p:sp>
      </p:grpSp>
      <p:pic>
        <p:nvPicPr>
          <p:cNvPr id="15" name="Picture 14">
            <a:extLst>
              <a:ext uri="{FF2B5EF4-FFF2-40B4-BE49-F238E27FC236}">
                <a16:creationId xmlns:a16="http://schemas.microsoft.com/office/drawing/2014/main" id="{1FC5C2C4-FFB4-4071-A382-2FFB49DE38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686" y="221264"/>
            <a:ext cx="4202232" cy="1585643"/>
          </a:xfrm>
          <a:prstGeom prst="rect">
            <a:avLst/>
          </a:prstGeom>
        </p:spPr>
      </p:pic>
      <p:grpSp>
        <p:nvGrpSpPr>
          <p:cNvPr id="16" name="Group 15">
            <a:extLst>
              <a:ext uri="{FF2B5EF4-FFF2-40B4-BE49-F238E27FC236}">
                <a16:creationId xmlns:a16="http://schemas.microsoft.com/office/drawing/2014/main" id="{21D9E8E1-8CED-454F-95A1-C443D2D1B64C}"/>
              </a:ext>
            </a:extLst>
          </p:cNvPr>
          <p:cNvGrpSpPr/>
          <p:nvPr/>
        </p:nvGrpSpPr>
        <p:grpSpPr>
          <a:xfrm>
            <a:off x="2174272" y="4153861"/>
            <a:ext cx="4820855" cy="2450218"/>
            <a:chOff x="0" y="460430"/>
            <a:chExt cx="3718984" cy="1890188"/>
          </a:xfrm>
        </p:grpSpPr>
        <p:sp>
          <p:nvSpPr>
            <p:cNvPr id="17" name="Rectangle: Rounded Corners 16">
              <a:extLst>
                <a:ext uri="{FF2B5EF4-FFF2-40B4-BE49-F238E27FC236}">
                  <a16:creationId xmlns:a16="http://schemas.microsoft.com/office/drawing/2014/main" id="{09E065D4-DF4E-454B-B39F-28D5531BA37B}"/>
                </a:ext>
              </a:extLst>
            </p:cNvPr>
            <p:cNvSpPr/>
            <p:nvPr/>
          </p:nvSpPr>
          <p:spPr>
            <a:xfrm>
              <a:off x="0" y="460430"/>
              <a:ext cx="3718984" cy="1890188"/>
            </a:xfrm>
            <a:prstGeom prst="roundRect">
              <a:avLst/>
            </a:prstGeom>
            <a:solidFill>
              <a:srgbClr val="365585"/>
            </a:solidFill>
            <a:ln w="25400" cap="flat" cmpd="sng" algn="ctr">
              <a:solidFill>
                <a:sysClr val="window" lastClr="FFFFFF">
                  <a:hueOff val="0"/>
                  <a:satOff val="0"/>
                  <a:lumOff val="0"/>
                  <a:alphaOff val="0"/>
                </a:sysClr>
              </a:solidFill>
              <a:prstDash val="solid"/>
            </a:ln>
            <a:effectLst/>
          </p:spPr>
        </p:sp>
        <p:sp>
          <p:nvSpPr>
            <p:cNvPr id="18" name="Rectangle: Rounded Corners 4">
              <a:extLst>
                <a:ext uri="{FF2B5EF4-FFF2-40B4-BE49-F238E27FC236}">
                  <a16:creationId xmlns:a16="http://schemas.microsoft.com/office/drawing/2014/main" id="{EE1AC2C0-041C-4000-9E26-1F5471D6489C}"/>
                </a:ext>
              </a:extLst>
            </p:cNvPr>
            <p:cNvSpPr txBox="1"/>
            <p:nvPr/>
          </p:nvSpPr>
          <p:spPr>
            <a:xfrm>
              <a:off x="82474" y="545823"/>
              <a:ext cx="3534442" cy="1705646"/>
            </a:xfrm>
            <a:prstGeom prst="rect">
              <a:avLst/>
            </a:prstGeom>
            <a:noFill/>
            <a:ln>
              <a:noFill/>
            </a:ln>
            <a:effectLst/>
          </p:spPr>
          <p:txBody>
            <a:bodyPr spcFirstLastPara="0" vert="horz" wrap="square" lIns="91440" tIns="91440" rIns="91440" bIns="91440"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ysClr val="window" lastClr="FFFFFF"/>
                  </a:solidFill>
                  <a:effectLst/>
                  <a:uLnTx/>
                  <a:uFillTx/>
                  <a:latin typeface="Calibri"/>
                  <a:ea typeface="+mn-ea"/>
                  <a:cs typeface="+mn-cs"/>
                </a:rPr>
                <a:t>Maintaining Our</a:t>
              </a:r>
              <a:br>
                <a:rPr kumimoji="0" lang="en-US" sz="3200" b="1" i="0" u="none" strike="noStrike" kern="1200" cap="none" spc="0" normalizeH="0" baseline="0" noProof="0" dirty="0">
                  <a:ln>
                    <a:noFill/>
                  </a:ln>
                  <a:solidFill>
                    <a:sysClr val="window" lastClr="FFFFFF"/>
                  </a:solidFill>
                  <a:effectLst/>
                  <a:uLnTx/>
                  <a:uFillTx/>
                  <a:latin typeface="Calibri"/>
                  <a:ea typeface="+mn-ea"/>
                  <a:cs typeface="+mn-cs"/>
                </a:rPr>
              </a:br>
              <a:r>
                <a:rPr kumimoji="0" lang="en-US" sz="3200" b="1" i="0" u="none" strike="noStrike" kern="1200" cap="none" spc="0" normalizeH="0" baseline="0" noProof="0" dirty="0">
                  <a:ln>
                    <a:noFill/>
                  </a:ln>
                  <a:solidFill>
                    <a:sysClr val="window" lastClr="FFFFFF"/>
                  </a:solidFill>
                  <a:effectLst/>
                  <a:uLnTx/>
                  <a:uFillTx/>
                  <a:latin typeface="Calibri"/>
                  <a:ea typeface="+mn-ea"/>
                  <a:cs typeface="+mn-cs"/>
                </a:rPr>
                <a:t>School System </a:t>
              </a:r>
            </a:p>
          </p:txBody>
        </p:sp>
      </p:grpSp>
    </p:spTree>
    <p:extLst>
      <p:ext uri="{BB962C8B-B14F-4D97-AF65-F5344CB8AC3E}">
        <p14:creationId xmlns:p14="http://schemas.microsoft.com/office/powerpoint/2010/main" val="2239087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981200" cy="6858000"/>
          </a:xfrm>
          <a:prstGeom prst="rect">
            <a:avLst/>
          </a:prstGeom>
          <a:solidFill>
            <a:srgbClr val="365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981200" y="97905"/>
            <a:ext cx="4648200" cy="1508105"/>
          </a:xfrm>
          <a:prstGeom prst="rect">
            <a:avLst/>
          </a:prstGeom>
          <a:solidFill>
            <a:schemeClr val="bg1">
              <a:alpha val="58000"/>
            </a:schemeClr>
          </a:solidFill>
        </p:spPr>
        <p:txBody>
          <a:bodyPr wrap="square">
            <a:spAutoFit/>
          </a:bodyPr>
          <a:lstStyle/>
          <a:p>
            <a:r>
              <a:rPr lang="en-US" sz="2000" b="1" i="1" dirty="0">
                <a:solidFill>
                  <a:srgbClr val="376092"/>
                </a:solidFill>
              </a:rPr>
              <a:t>Adequate staffing for instruction</a:t>
            </a:r>
          </a:p>
          <a:p>
            <a:r>
              <a:rPr lang="en-US" dirty="0"/>
              <a:t>Teacher to pupil ratio </a:t>
            </a:r>
          </a:p>
          <a:p>
            <a:r>
              <a:rPr lang="en-US" dirty="0"/>
              <a:t>	K – Gr 5 = 1:19</a:t>
            </a:r>
            <a:endParaRPr lang="en-US" sz="1200" dirty="0"/>
          </a:p>
          <a:p>
            <a:pPr lvl="2"/>
            <a:r>
              <a:rPr lang="en-US" dirty="0"/>
              <a:t>Gr 6 – Gr 8 = 1:22</a:t>
            </a:r>
            <a:endParaRPr lang="en-US" sz="1200" dirty="0"/>
          </a:p>
          <a:p>
            <a:pPr lvl="2"/>
            <a:r>
              <a:rPr lang="en-US" dirty="0"/>
              <a:t>Gr 9 – Gr 12 = 1:20</a:t>
            </a:r>
          </a:p>
        </p:txBody>
      </p:sp>
      <p:sp>
        <p:nvSpPr>
          <p:cNvPr id="18" name="TextBox 17"/>
          <p:cNvSpPr txBox="1"/>
          <p:nvPr/>
        </p:nvSpPr>
        <p:spPr>
          <a:xfrm>
            <a:off x="180975" y="6385122"/>
            <a:ext cx="6057900" cy="365125"/>
          </a:xfrm>
          <a:prstGeom prst="rect">
            <a:avLst/>
          </a:prstGeom>
          <a:solidFill>
            <a:srgbClr val="FFCC00"/>
          </a:solidFill>
        </p:spPr>
        <p:txBody>
          <a:bodyPr wrap="square" rtlCol="0">
            <a:spAutoFit/>
          </a:bodyPr>
          <a:lstStyle/>
          <a:p>
            <a:pPr algn="ctr"/>
            <a:endParaRPr lang="en-US" sz="1400" b="1" i="1" dirty="0">
              <a:solidFill>
                <a:schemeClr val="accent1">
                  <a:lumMod val="75000"/>
                </a:schemeClr>
              </a:solidFill>
              <a:latin typeface="Perpetua" pitchFamily="18" charset="0"/>
              <a:cs typeface="Times New Roman" pitchFamily="18" charset="0"/>
            </a:endParaRPr>
          </a:p>
        </p:txBody>
      </p:sp>
      <p:pic>
        <p:nvPicPr>
          <p:cNvPr id="1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7109"/>
          <a:stretch/>
        </p:blipFill>
        <p:spPr bwMode="auto">
          <a:xfrm>
            <a:off x="6238875" y="6017739"/>
            <a:ext cx="1981200" cy="720853"/>
          </a:xfrm>
          <a:prstGeom prst="rect">
            <a:avLst/>
          </a:prstGeom>
          <a:noFill/>
          <a:ln>
            <a:noFill/>
          </a:ln>
          <a:effectLst>
            <a:outerShdw blurRad="50800" dist="50800" dir="5400000" algn="ctr" rotWithShape="0">
              <a:srgbClr val="000000">
                <a:alpha val="3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0" y="0"/>
            <a:ext cx="1981200" cy="4062651"/>
          </a:xfrm>
          <a:prstGeom prst="rect">
            <a:avLst/>
          </a:prstGeom>
        </p:spPr>
        <p:txBody>
          <a:bodyPr wrap="square">
            <a:spAutoFit/>
          </a:bodyPr>
          <a:lstStyle/>
          <a:p>
            <a:pPr algn="ctr" fontAlgn="b"/>
            <a:endParaRPr lang="en-US" b="1" dirty="0">
              <a:solidFill>
                <a:schemeClr val="bg1"/>
              </a:solidFill>
            </a:endParaRPr>
          </a:p>
          <a:p>
            <a:pPr algn="ctr" fontAlgn="b"/>
            <a:endParaRPr lang="en-US" sz="2400" b="1" dirty="0">
              <a:solidFill>
                <a:schemeClr val="bg1"/>
              </a:solidFill>
            </a:endParaRPr>
          </a:p>
          <a:p>
            <a:pPr algn="ctr" fontAlgn="b"/>
            <a:r>
              <a:rPr lang="en-US" sz="2400" b="1" dirty="0">
                <a:solidFill>
                  <a:schemeClr val="bg1"/>
                </a:solidFill>
              </a:rPr>
              <a:t>Maintaining </a:t>
            </a:r>
          </a:p>
          <a:p>
            <a:pPr algn="ctr" fontAlgn="b"/>
            <a:r>
              <a:rPr lang="en-US" sz="2400" b="1" dirty="0">
                <a:solidFill>
                  <a:schemeClr val="bg1"/>
                </a:solidFill>
              </a:rPr>
              <a:t>Our School </a:t>
            </a:r>
          </a:p>
          <a:p>
            <a:pPr algn="ctr" fontAlgn="b"/>
            <a:r>
              <a:rPr lang="en-US" sz="2400" b="1" dirty="0">
                <a:solidFill>
                  <a:schemeClr val="bg1"/>
                </a:solidFill>
              </a:rPr>
              <a:t>System</a:t>
            </a: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8" name="Slide Number Placeholder 2">
            <a:extLst>
              <a:ext uri="{FF2B5EF4-FFF2-40B4-BE49-F238E27FC236}">
                <a16:creationId xmlns:a16="http://schemas.microsoft.com/office/drawing/2014/main" id="{B84AD0CE-073B-4630-BE67-98052EB43E93}"/>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22</a:t>
            </a:fld>
            <a:endParaRPr lang="en-US" dirty="0">
              <a:latin typeface="Gill Sans MT" panose="020B0502020104020203"/>
            </a:endParaRPr>
          </a:p>
        </p:txBody>
      </p:sp>
      <p:sp>
        <p:nvSpPr>
          <p:cNvPr id="6" name="TextBox 5">
            <a:extLst>
              <a:ext uri="{FF2B5EF4-FFF2-40B4-BE49-F238E27FC236}">
                <a16:creationId xmlns:a16="http://schemas.microsoft.com/office/drawing/2014/main" id="{74DE27F3-A868-2741-AA17-7FB7523CF886}"/>
              </a:ext>
            </a:extLst>
          </p:cNvPr>
          <p:cNvSpPr txBox="1"/>
          <p:nvPr/>
        </p:nvSpPr>
        <p:spPr>
          <a:xfrm>
            <a:off x="2276092" y="1700336"/>
            <a:ext cx="2676907" cy="369332"/>
          </a:xfrm>
          <a:prstGeom prst="rect">
            <a:avLst/>
          </a:prstGeom>
          <a:noFill/>
        </p:spPr>
        <p:txBody>
          <a:bodyPr wrap="square" rtlCol="0">
            <a:spAutoFit/>
          </a:bodyPr>
          <a:lstStyle/>
          <a:p>
            <a:r>
              <a:rPr lang="en-US" dirty="0"/>
              <a:t>Certified Positions</a:t>
            </a:r>
          </a:p>
        </p:txBody>
      </p:sp>
      <p:pic>
        <p:nvPicPr>
          <p:cNvPr id="10" name="Picture 9" descr="Table&#10;&#10;Description automatically generated">
            <a:extLst>
              <a:ext uri="{FF2B5EF4-FFF2-40B4-BE49-F238E27FC236}">
                <a16:creationId xmlns:a16="http://schemas.microsoft.com/office/drawing/2014/main" id="{A4297CA3-7500-044F-BC56-79922C4790F0}"/>
              </a:ext>
            </a:extLst>
          </p:cNvPr>
          <p:cNvPicPr>
            <a:picLocks noChangeAspect="1"/>
          </p:cNvPicPr>
          <p:nvPr/>
        </p:nvPicPr>
        <p:blipFill rotWithShape="1">
          <a:blip r:embed="rId4">
            <a:extLst>
              <a:ext uri="{28A0092B-C50C-407E-A947-70E740481C1C}">
                <a14:useLocalDpi xmlns:a14="http://schemas.microsoft.com/office/drawing/2010/main" val="0"/>
              </a:ext>
            </a:extLst>
          </a:blip>
          <a:srcRect t="1546" r="1615"/>
          <a:stretch/>
        </p:blipFill>
        <p:spPr>
          <a:xfrm>
            <a:off x="2368443" y="2157966"/>
            <a:ext cx="4260957" cy="3999837"/>
          </a:xfrm>
          <a:prstGeom prst="rect">
            <a:avLst/>
          </a:prstGeom>
          <a:effectLst>
            <a:outerShdw blurRad="50800" dist="50800" dir="5400000" algn="ctr" rotWithShape="0">
              <a:srgbClr val="000000">
                <a:alpha val="4000"/>
              </a:srgbClr>
            </a:outerShdw>
          </a:effectLst>
        </p:spPr>
      </p:pic>
    </p:spTree>
    <p:extLst>
      <p:ext uri="{BB962C8B-B14F-4D97-AF65-F5344CB8AC3E}">
        <p14:creationId xmlns:p14="http://schemas.microsoft.com/office/powerpoint/2010/main" val="1191171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981200" cy="6858000"/>
          </a:xfrm>
          <a:prstGeom prst="rect">
            <a:avLst/>
          </a:prstGeom>
          <a:solidFill>
            <a:srgbClr val="365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2209800" y="228601"/>
            <a:ext cx="4648200" cy="954107"/>
          </a:xfrm>
          <a:prstGeom prst="rect">
            <a:avLst/>
          </a:prstGeom>
          <a:solidFill>
            <a:schemeClr val="bg1">
              <a:alpha val="58000"/>
            </a:schemeClr>
          </a:solidFill>
        </p:spPr>
        <p:txBody>
          <a:bodyPr wrap="square">
            <a:spAutoFit/>
          </a:bodyPr>
          <a:lstStyle/>
          <a:p>
            <a:r>
              <a:rPr lang="en-US" sz="2000" b="1" i="1" dirty="0">
                <a:solidFill>
                  <a:srgbClr val="376092"/>
                </a:solidFill>
              </a:rPr>
              <a:t>Adequate staffing for instruction</a:t>
            </a:r>
          </a:p>
          <a:p>
            <a:endParaRPr lang="en-US" dirty="0"/>
          </a:p>
          <a:p>
            <a:endParaRPr lang="en-US" dirty="0"/>
          </a:p>
        </p:txBody>
      </p:sp>
      <p:sp>
        <p:nvSpPr>
          <p:cNvPr id="18" name="TextBox 17"/>
          <p:cNvSpPr txBox="1"/>
          <p:nvPr/>
        </p:nvSpPr>
        <p:spPr>
          <a:xfrm>
            <a:off x="180975" y="6385122"/>
            <a:ext cx="6057900" cy="365125"/>
          </a:xfrm>
          <a:prstGeom prst="rect">
            <a:avLst/>
          </a:prstGeom>
          <a:solidFill>
            <a:srgbClr val="FFCC00"/>
          </a:solidFill>
        </p:spPr>
        <p:txBody>
          <a:bodyPr wrap="square" rtlCol="0">
            <a:spAutoFit/>
          </a:bodyPr>
          <a:lstStyle/>
          <a:p>
            <a:pPr algn="ctr"/>
            <a:endParaRPr lang="en-US" sz="1400" b="1" i="1" dirty="0">
              <a:solidFill>
                <a:schemeClr val="accent1">
                  <a:lumMod val="75000"/>
                </a:schemeClr>
              </a:solidFill>
              <a:latin typeface="Perpetua" pitchFamily="18" charset="0"/>
              <a:cs typeface="Times New Roman" pitchFamily="18" charset="0"/>
            </a:endParaRPr>
          </a:p>
        </p:txBody>
      </p:sp>
      <p:pic>
        <p:nvPicPr>
          <p:cNvPr id="19"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7109"/>
          <a:stretch/>
        </p:blipFill>
        <p:spPr bwMode="auto">
          <a:xfrm>
            <a:off x="6238875" y="6066616"/>
            <a:ext cx="1981200" cy="72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0" y="0"/>
            <a:ext cx="1981200" cy="4062651"/>
          </a:xfrm>
          <a:prstGeom prst="rect">
            <a:avLst/>
          </a:prstGeom>
        </p:spPr>
        <p:txBody>
          <a:bodyPr wrap="square">
            <a:spAutoFit/>
          </a:bodyPr>
          <a:lstStyle/>
          <a:p>
            <a:pPr algn="ctr" fontAlgn="b"/>
            <a:endParaRPr lang="en-US" b="1" dirty="0">
              <a:solidFill>
                <a:schemeClr val="bg1"/>
              </a:solidFill>
            </a:endParaRPr>
          </a:p>
          <a:p>
            <a:pPr algn="ctr" fontAlgn="b"/>
            <a:endParaRPr lang="en-US" sz="2400" b="1" dirty="0">
              <a:solidFill>
                <a:schemeClr val="bg1"/>
              </a:solidFill>
            </a:endParaRPr>
          </a:p>
          <a:p>
            <a:pPr algn="ctr" fontAlgn="b"/>
            <a:r>
              <a:rPr lang="en-US" sz="2400" b="1" dirty="0">
                <a:solidFill>
                  <a:schemeClr val="bg1"/>
                </a:solidFill>
              </a:rPr>
              <a:t>Maintaining </a:t>
            </a:r>
          </a:p>
          <a:p>
            <a:pPr algn="ctr" fontAlgn="b"/>
            <a:r>
              <a:rPr lang="en-US" sz="2400" b="1" dirty="0">
                <a:solidFill>
                  <a:schemeClr val="bg1"/>
                </a:solidFill>
              </a:rPr>
              <a:t>Our School </a:t>
            </a:r>
          </a:p>
          <a:p>
            <a:pPr algn="ctr" fontAlgn="b"/>
            <a:r>
              <a:rPr lang="en-US" sz="2400" b="1" dirty="0">
                <a:solidFill>
                  <a:schemeClr val="bg1"/>
                </a:solidFill>
              </a:rPr>
              <a:t>System</a:t>
            </a: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8" name="Slide Number Placeholder 2">
            <a:extLst>
              <a:ext uri="{FF2B5EF4-FFF2-40B4-BE49-F238E27FC236}">
                <a16:creationId xmlns:a16="http://schemas.microsoft.com/office/drawing/2014/main" id="{B84AD0CE-073B-4630-BE67-98052EB43E93}"/>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23</a:t>
            </a:fld>
            <a:endParaRPr lang="en-US" dirty="0">
              <a:latin typeface="Gill Sans MT" panose="020B0502020104020203"/>
            </a:endParaRPr>
          </a:p>
        </p:txBody>
      </p:sp>
      <p:sp>
        <p:nvSpPr>
          <p:cNvPr id="6" name="TextBox 5">
            <a:extLst>
              <a:ext uri="{FF2B5EF4-FFF2-40B4-BE49-F238E27FC236}">
                <a16:creationId xmlns:a16="http://schemas.microsoft.com/office/drawing/2014/main" id="{74DE27F3-A868-2741-AA17-7FB7523CF886}"/>
              </a:ext>
            </a:extLst>
          </p:cNvPr>
          <p:cNvSpPr txBox="1"/>
          <p:nvPr/>
        </p:nvSpPr>
        <p:spPr>
          <a:xfrm>
            <a:off x="2218706" y="998042"/>
            <a:ext cx="3214534" cy="369332"/>
          </a:xfrm>
          <a:prstGeom prst="rect">
            <a:avLst/>
          </a:prstGeom>
          <a:noFill/>
        </p:spPr>
        <p:txBody>
          <a:bodyPr wrap="none" rtlCol="0">
            <a:spAutoFit/>
          </a:bodyPr>
          <a:lstStyle/>
          <a:p>
            <a:r>
              <a:rPr lang="en-US" dirty="0"/>
              <a:t>Non-Certified Certified Positions</a:t>
            </a:r>
          </a:p>
        </p:txBody>
      </p:sp>
      <p:pic>
        <p:nvPicPr>
          <p:cNvPr id="3" name="Picture 2" descr="Table&#10;&#10;Description automatically generated with medium confidence">
            <a:extLst>
              <a:ext uri="{FF2B5EF4-FFF2-40B4-BE49-F238E27FC236}">
                <a16:creationId xmlns:a16="http://schemas.microsoft.com/office/drawing/2014/main" id="{256AE585-0C40-1D44-9B87-7EBEFA23B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370" y="1510120"/>
            <a:ext cx="3340430" cy="3671480"/>
          </a:xfrm>
          <a:prstGeom prst="rect">
            <a:avLst/>
          </a:prstGeom>
        </p:spPr>
      </p:pic>
    </p:spTree>
    <p:extLst>
      <p:ext uri="{BB962C8B-B14F-4D97-AF65-F5344CB8AC3E}">
        <p14:creationId xmlns:p14="http://schemas.microsoft.com/office/powerpoint/2010/main" val="3560052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981200" cy="6858000"/>
          </a:xfrm>
          <a:prstGeom prst="rect">
            <a:avLst/>
          </a:prstGeom>
          <a:solidFill>
            <a:srgbClr val="365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1981200" cy="4062651"/>
          </a:xfrm>
          <a:prstGeom prst="rect">
            <a:avLst/>
          </a:prstGeom>
        </p:spPr>
        <p:txBody>
          <a:bodyPr wrap="square">
            <a:spAutoFit/>
          </a:bodyPr>
          <a:lstStyle/>
          <a:p>
            <a:pPr algn="ctr" fontAlgn="b"/>
            <a:endParaRPr lang="en-US" b="1" dirty="0">
              <a:solidFill>
                <a:schemeClr val="bg1"/>
              </a:solidFill>
            </a:endParaRPr>
          </a:p>
          <a:p>
            <a:pPr algn="ctr" fontAlgn="b"/>
            <a:endParaRPr lang="en-US" sz="2400" b="1" dirty="0">
              <a:solidFill>
                <a:schemeClr val="bg1"/>
              </a:solidFill>
            </a:endParaRPr>
          </a:p>
          <a:p>
            <a:pPr algn="ctr" fontAlgn="b"/>
            <a:r>
              <a:rPr lang="en-US" sz="2400" b="1" dirty="0">
                <a:solidFill>
                  <a:schemeClr val="bg1"/>
                </a:solidFill>
              </a:rPr>
              <a:t>Maintaining </a:t>
            </a:r>
          </a:p>
          <a:p>
            <a:pPr algn="ctr" fontAlgn="b"/>
            <a:r>
              <a:rPr lang="en-US" sz="2400" b="1" dirty="0">
                <a:solidFill>
                  <a:schemeClr val="bg1"/>
                </a:solidFill>
              </a:rPr>
              <a:t>Our School </a:t>
            </a:r>
          </a:p>
          <a:p>
            <a:pPr algn="ctr" fontAlgn="b"/>
            <a:r>
              <a:rPr lang="en-US" sz="2400" b="1" dirty="0">
                <a:solidFill>
                  <a:schemeClr val="bg1"/>
                </a:solidFill>
              </a:rPr>
              <a:t>System</a:t>
            </a: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13" name="Rectangle 12"/>
          <p:cNvSpPr/>
          <p:nvPr/>
        </p:nvSpPr>
        <p:spPr>
          <a:xfrm>
            <a:off x="2133600" y="0"/>
            <a:ext cx="6210300" cy="6401753"/>
          </a:xfrm>
          <a:prstGeom prst="rect">
            <a:avLst/>
          </a:prstGeom>
          <a:ln>
            <a:noFill/>
          </a:ln>
        </p:spPr>
        <p:txBody>
          <a:bodyPr wrap="square">
            <a:spAutoFit/>
          </a:bodyPr>
          <a:lstStyle/>
          <a:p>
            <a:r>
              <a:rPr lang="en-US" sz="2000" b="1" i="1" dirty="0">
                <a:solidFill>
                  <a:srgbClr val="376092"/>
                </a:solidFill>
              </a:rPr>
              <a:t>Safe and Caring Initiatives</a:t>
            </a:r>
            <a:r>
              <a:rPr lang="en-US" sz="2000" b="1" i="1" dirty="0">
                <a:solidFill>
                  <a:schemeClr val="accent1">
                    <a:lumMod val="50000"/>
                  </a:schemeClr>
                </a:solidFill>
              </a:rPr>
              <a:t>:</a:t>
            </a:r>
          </a:p>
          <a:p>
            <a:endParaRPr lang="en-US" dirty="0"/>
          </a:p>
          <a:p>
            <a:r>
              <a:rPr lang="en-US" dirty="0"/>
              <a:t>Contracted services: </a:t>
            </a:r>
            <a:endParaRPr lang="en-US" sz="1200" dirty="0"/>
          </a:p>
          <a:p>
            <a:pPr marL="742950" lvl="1" indent="-285750">
              <a:buFont typeface="Courier New" panose="02070309020205020404" pitchFamily="49" charset="0"/>
              <a:buChar char="o"/>
            </a:pPr>
            <a:r>
              <a:rPr lang="en-US" dirty="0"/>
              <a:t>Nursing </a:t>
            </a:r>
          </a:p>
          <a:p>
            <a:pPr marL="742950" lvl="1" indent="-285750">
              <a:buFont typeface="Courier New" panose="02070309020205020404" pitchFamily="49" charset="0"/>
              <a:buChar char="o"/>
            </a:pPr>
            <a:r>
              <a:rPr lang="en-US" dirty="0"/>
              <a:t>Speech </a:t>
            </a:r>
            <a:endParaRPr lang="en-US" sz="1200" dirty="0"/>
          </a:p>
          <a:p>
            <a:pPr marL="742950" lvl="1" indent="-285750">
              <a:buFont typeface="Courier New" panose="02070309020205020404" pitchFamily="49" charset="0"/>
              <a:buChar char="o"/>
            </a:pPr>
            <a:r>
              <a:rPr lang="en-US" dirty="0"/>
              <a:t>Occupational therapy  &amp;</a:t>
            </a:r>
            <a:r>
              <a:rPr lang="en-US" sz="1200" dirty="0"/>
              <a:t> </a:t>
            </a:r>
            <a:r>
              <a:rPr lang="en-US" dirty="0"/>
              <a:t>Physical therapy </a:t>
            </a:r>
            <a:endParaRPr lang="en-US" sz="1200" dirty="0"/>
          </a:p>
          <a:p>
            <a:pPr marL="742950" lvl="1" indent="-285750">
              <a:buFont typeface="Courier New" panose="02070309020205020404" pitchFamily="49" charset="0"/>
              <a:buChar char="o"/>
            </a:pPr>
            <a:r>
              <a:rPr lang="en-US" dirty="0"/>
              <a:t>Chief Medical Inspector </a:t>
            </a:r>
          </a:p>
          <a:p>
            <a:pPr marL="742950" lvl="1" indent="-285750">
              <a:buFont typeface="Courier New" panose="02070309020205020404" pitchFamily="49" charset="0"/>
              <a:buChar char="o"/>
            </a:pPr>
            <a:r>
              <a:rPr lang="en-US" dirty="0"/>
              <a:t>Behavioral services </a:t>
            </a:r>
          </a:p>
          <a:p>
            <a:pPr marL="742950" lvl="1" indent="-285750">
              <a:buFont typeface="Courier New" panose="02070309020205020404" pitchFamily="49" charset="0"/>
              <a:buChar char="o"/>
            </a:pPr>
            <a:r>
              <a:rPr lang="en-US" dirty="0"/>
              <a:t>Student drug screenings  </a:t>
            </a:r>
          </a:p>
          <a:p>
            <a:pPr lvl="1"/>
            <a:endParaRPr lang="en-US" dirty="0"/>
          </a:p>
          <a:p>
            <a:pPr marL="285750" indent="-285750">
              <a:buFont typeface="Arial" panose="020B0604020202020204" pitchFamily="34" charset="0"/>
              <a:buChar char="•"/>
            </a:pPr>
            <a:r>
              <a:rPr lang="en-US" dirty="0"/>
              <a:t>Substance Abuse Coordinator (SAC) services </a:t>
            </a:r>
          </a:p>
          <a:p>
            <a:pPr marL="285750" indent="-285750">
              <a:buFont typeface="Arial" panose="020B0604020202020204" pitchFamily="34" charset="0"/>
              <a:buChar char="•"/>
            </a:pPr>
            <a:r>
              <a:rPr lang="en-US" dirty="0"/>
              <a:t>Investigators &amp; School Security Guards services </a:t>
            </a:r>
            <a:endParaRPr lang="en-US" sz="1200" dirty="0"/>
          </a:p>
          <a:p>
            <a:pPr marL="285750" indent="-285750">
              <a:buFont typeface="Arial" panose="020B0604020202020204" pitchFamily="34" charset="0"/>
              <a:buChar char="•"/>
            </a:pPr>
            <a:r>
              <a:rPr lang="en-US" dirty="0"/>
              <a:t>School Guidance Counselor services </a:t>
            </a:r>
            <a:endParaRPr lang="en-US" sz="1200" dirty="0"/>
          </a:p>
          <a:p>
            <a:pPr marL="285750" indent="-285750">
              <a:buFont typeface="Arial" panose="020B0604020202020204" pitchFamily="34" charset="0"/>
              <a:buChar char="•"/>
            </a:pPr>
            <a:r>
              <a:rPr lang="en-US" dirty="0"/>
              <a:t>Social Worker services </a:t>
            </a:r>
            <a:endParaRPr lang="en-US" sz="1200" dirty="0"/>
          </a:p>
          <a:p>
            <a:pPr marL="285750" indent="-285750">
              <a:buFont typeface="Arial" panose="020B0604020202020204" pitchFamily="34" charset="0"/>
              <a:buChar char="•"/>
            </a:pPr>
            <a:r>
              <a:rPr lang="en-US" dirty="0"/>
              <a:t>School Nursing services </a:t>
            </a:r>
            <a:endParaRPr lang="en-US" sz="1200" dirty="0"/>
          </a:p>
          <a:p>
            <a:pPr marL="285750" indent="-285750">
              <a:buFont typeface="Arial" panose="020B0604020202020204" pitchFamily="34" charset="0"/>
              <a:buChar char="•"/>
            </a:pPr>
            <a:r>
              <a:rPr lang="en-US" dirty="0"/>
              <a:t>Child study Team (CST) services </a:t>
            </a:r>
            <a:endParaRPr lang="en-US" sz="1200" dirty="0"/>
          </a:p>
          <a:p>
            <a:pPr marL="285750" indent="-285750">
              <a:buFont typeface="Arial" panose="020B0604020202020204" pitchFamily="34" charset="0"/>
              <a:buChar char="•"/>
            </a:pPr>
            <a:r>
              <a:rPr lang="en-US" dirty="0"/>
              <a:t>American Red Cross CPR training </a:t>
            </a:r>
            <a:endParaRPr lang="en-US" sz="1200" dirty="0"/>
          </a:p>
          <a:p>
            <a:pPr marL="285750" indent="-285750">
              <a:buFont typeface="Arial" panose="020B0604020202020204" pitchFamily="34" charset="0"/>
              <a:buChar char="•"/>
            </a:pPr>
            <a:r>
              <a:rPr lang="en-US" dirty="0"/>
              <a:t>Before-school breakfast programs </a:t>
            </a:r>
            <a:endParaRPr lang="en-US" sz="1200" dirty="0"/>
          </a:p>
          <a:p>
            <a:pPr marL="285750" indent="-285750">
              <a:buFont typeface="Arial" panose="020B0604020202020204" pitchFamily="34" charset="0"/>
              <a:buChar char="•"/>
            </a:pPr>
            <a:r>
              <a:rPr lang="en-US" dirty="0"/>
              <a:t>High School Saturday programs </a:t>
            </a:r>
            <a:endParaRPr lang="en-US" sz="1200" dirty="0"/>
          </a:p>
          <a:p>
            <a:pPr marL="285750" indent="-285750">
              <a:buFont typeface="Arial" panose="020B0604020202020204" pitchFamily="34" charset="0"/>
              <a:buChar char="•"/>
            </a:pPr>
            <a:r>
              <a:rPr lang="en-US" dirty="0"/>
              <a:t>Positive Behavior Supports in Schools (PBSIS) supports </a:t>
            </a:r>
            <a:endParaRPr lang="en-US" sz="1200" dirty="0"/>
          </a:p>
          <a:p>
            <a:pPr marL="285750" indent="-285750">
              <a:buFont typeface="Arial" panose="020B0604020202020204" pitchFamily="34" charset="0"/>
              <a:buChar char="•"/>
            </a:pPr>
            <a:r>
              <a:rPr lang="en-US" dirty="0"/>
              <a:t>Recovery High School tuition and transportation </a:t>
            </a:r>
            <a:endParaRPr lang="en-US" sz="1200" dirty="0"/>
          </a:p>
          <a:p>
            <a:pPr marL="285750" indent="-285750">
              <a:buFont typeface="Arial" panose="020B0604020202020204" pitchFamily="34" charset="0"/>
              <a:buChar char="•"/>
            </a:pPr>
            <a:r>
              <a:rPr lang="en-US" dirty="0"/>
              <a:t>Alternative education programs for at-risk learners </a:t>
            </a:r>
          </a:p>
          <a:p>
            <a:pPr lvl="1"/>
            <a:endParaRPr lang="en-US" sz="1200" dirty="0"/>
          </a:p>
        </p:txBody>
      </p:sp>
      <p:sp>
        <p:nvSpPr>
          <p:cNvPr id="9" name="TextBox 8">
            <a:extLst>
              <a:ext uri="{FF2B5EF4-FFF2-40B4-BE49-F238E27FC236}">
                <a16:creationId xmlns:a16="http://schemas.microsoft.com/office/drawing/2014/main" id="{03BD01FF-2A58-48D7-B064-675A4AB0EAD7}"/>
              </a:ext>
            </a:extLst>
          </p:cNvPr>
          <p:cNvSpPr txBox="1"/>
          <p:nvPr/>
        </p:nvSpPr>
        <p:spPr>
          <a:xfrm>
            <a:off x="180975" y="6414506"/>
            <a:ext cx="6057900" cy="365125"/>
          </a:xfrm>
          <a:prstGeom prst="rect">
            <a:avLst/>
          </a:prstGeom>
          <a:solidFill>
            <a:srgbClr val="FFCC00"/>
          </a:solidFill>
        </p:spPr>
        <p:txBody>
          <a:bodyPr wrap="square" rtlCol="0">
            <a:spAutoFit/>
          </a:bodyPr>
          <a:lstStyle/>
          <a:p>
            <a:pPr algn="ctr"/>
            <a:endParaRPr lang="en-US" sz="1400" b="1" i="1" dirty="0">
              <a:solidFill>
                <a:schemeClr val="accent1">
                  <a:lumMod val="75000"/>
                </a:schemeClr>
              </a:solidFill>
              <a:latin typeface="Perpetua" pitchFamily="18" charset="0"/>
              <a:cs typeface="Times New Roman" pitchFamily="18" charset="0"/>
            </a:endParaRPr>
          </a:p>
        </p:txBody>
      </p:sp>
      <p:pic>
        <p:nvPicPr>
          <p:cNvPr id="14" name="Picture 2">
            <a:extLst>
              <a:ext uri="{FF2B5EF4-FFF2-40B4-BE49-F238E27FC236}">
                <a16:creationId xmlns:a16="http://schemas.microsoft.com/office/drawing/2014/main" id="{13E111C9-D9CB-4F26-9752-6CD639CC36C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7109"/>
          <a:stretch/>
        </p:blipFill>
        <p:spPr bwMode="auto">
          <a:xfrm>
            <a:off x="6238875" y="6096000"/>
            <a:ext cx="1981200" cy="72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Slide Number Placeholder 2">
            <a:extLst>
              <a:ext uri="{FF2B5EF4-FFF2-40B4-BE49-F238E27FC236}">
                <a16:creationId xmlns:a16="http://schemas.microsoft.com/office/drawing/2014/main" id="{0CB57FE9-AD3E-4704-A21B-C37FCEAAD79D}"/>
              </a:ext>
            </a:extLst>
          </p:cNvPr>
          <p:cNvSpPr txBox="1">
            <a:spLocks/>
          </p:cNvSpPr>
          <p:nvPr/>
        </p:nvSpPr>
        <p:spPr>
          <a:xfrm>
            <a:off x="8395743" y="6407550"/>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24</a:t>
            </a:fld>
            <a:endParaRPr lang="en-US" dirty="0">
              <a:latin typeface="Gill Sans MT" panose="020B0502020104020203"/>
            </a:endParaRPr>
          </a:p>
        </p:txBody>
      </p:sp>
    </p:spTree>
    <p:extLst>
      <p:ext uri="{BB962C8B-B14F-4D97-AF65-F5344CB8AC3E}">
        <p14:creationId xmlns:p14="http://schemas.microsoft.com/office/powerpoint/2010/main" val="170574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4BF698-4218-48F0-841A-C632159F4832}"/>
              </a:ext>
            </a:extLst>
          </p:cNvPr>
          <p:cNvSpPr/>
          <p:nvPr/>
        </p:nvSpPr>
        <p:spPr>
          <a:xfrm>
            <a:off x="0" y="0"/>
            <a:ext cx="1981200" cy="6858000"/>
          </a:xfrm>
          <a:prstGeom prst="rect">
            <a:avLst/>
          </a:prstGeom>
          <a:solidFill>
            <a:srgbClr val="365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28FFEBE-2C5E-4988-BCE6-62E32715D538}"/>
              </a:ext>
            </a:extLst>
          </p:cNvPr>
          <p:cNvSpPr/>
          <p:nvPr/>
        </p:nvSpPr>
        <p:spPr>
          <a:xfrm>
            <a:off x="0" y="0"/>
            <a:ext cx="1981200" cy="4062651"/>
          </a:xfrm>
          <a:prstGeom prst="rect">
            <a:avLst/>
          </a:prstGeom>
        </p:spPr>
        <p:txBody>
          <a:bodyPr wrap="square">
            <a:spAutoFit/>
          </a:bodyPr>
          <a:lstStyle/>
          <a:p>
            <a:pPr algn="ctr" fontAlgn="b"/>
            <a:endParaRPr lang="en-US" b="1" dirty="0">
              <a:solidFill>
                <a:schemeClr val="bg1"/>
              </a:solidFill>
            </a:endParaRPr>
          </a:p>
          <a:p>
            <a:pPr algn="ctr" fontAlgn="b"/>
            <a:endParaRPr lang="en-US" sz="2400" b="1" dirty="0">
              <a:solidFill>
                <a:schemeClr val="bg1"/>
              </a:solidFill>
            </a:endParaRPr>
          </a:p>
          <a:p>
            <a:pPr algn="ctr" fontAlgn="b"/>
            <a:r>
              <a:rPr lang="en-US" sz="2400" b="1" dirty="0">
                <a:solidFill>
                  <a:schemeClr val="bg1"/>
                </a:solidFill>
              </a:rPr>
              <a:t>Maintaining </a:t>
            </a:r>
          </a:p>
          <a:p>
            <a:pPr algn="ctr" fontAlgn="b"/>
            <a:r>
              <a:rPr lang="en-US" sz="2400" b="1" dirty="0">
                <a:solidFill>
                  <a:schemeClr val="bg1"/>
                </a:solidFill>
              </a:rPr>
              <a:t>Our School </a:t>
            </a:r>
          </a:p>
          <a:p>
            <a:pPr algn="ctr" fontAlgn="b"/>
            <a:r>
              <a:rPr lang="en-US" sz="2400" b="1" dirty="0">
                <a:solidFill>
                  <a:schemeClr val="bg1"/>
                </a:solidFill>
              </a:rPr>
              <a:t>System</a:t>
            </a: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3" name="Content Placeholder 2">
            <a:extLst>
              <a:ext uri="{FF2B5EF4-FFF2-40B4-BE49-F238E27FC236}">
                <a16:creationId xmlns:a16="http://schemas.microsoft.com/office/drawing/2014/main" id="{C5FCF9C0-2C7A-8E48-BCB3-7A69413C8540}"/>
              </a:ext>
            </a:extLst>
          </p:cNvPr>
          <p:cNvSpPr>
            <a:spLocks noGrp="1"/>
          </p:cNvSpPr>
          <p:nvPr>
            <p:ph idx="1"/>
          </p:nvPr>
        </p:nvSpPr>
        <p:spPr>
          <a:xfrm>
            <a:off x="2286000" y="1163040"/>
            <a:ext cx="6858000" cy="4525963"/>
          </a:xfrm>
        </p:spPr>
        <p:txBody>
          <a:bodyPr>
            <a:normAutofit/>
          </a:bodyPr>
          <a:lstStyle/>
          <a:p>
            <a:pPr marL="0" indent="0">
              <a:buNone/>
            </a:pPr>
            <a:r>
              <a:rPr lang="en-US" sz="1800" dirty="0"/>
              <a:t>   </a:t>
            </a:r>
            <a:r>
              <a:rPr lang="en-US" sz="2000" b="1" i="1" dirty="0">
                <a:solidFill>
                  <a:srgbClr val="FF0000"/>
                </a:solidFill>
              </a:rPr>
              <a:t>Impact of CDC Guidelines – 6 feet social distance on busses </a:t>
            </a:r>
          </a:p>
          <a:p>
            <a:pPr marL="0" indent="0">
              <a:buNone/>
            </a:pPr>
            <a:endParaRPr lang="en-US" sz="1800" dirty="0"/>
          </a:p>
          <a:p>
            <a:r>
              <a:rPr lang="en-US" sz="1800" dirty="0"/>
              <a:t>Transportation Eligibility</a:t>
            </a:r>
          </a:p>
          <a:p>
            <a:pPr lvl="1"/>
            <a:r>
              <a:rPr lang="en-US" sz="1800" b="1" dirty="0"/>
              <a:t>2.0 miles and beyond </a:t>
            </a:r>
            <a:r>
              <a:rPr lang="en-US" sz="1800" dirty="0"/>
              <a:t>for </a:t>
            </a:r>
            <a:r>
              <a:rPr lang="en-US" sz="1800" b="1" dirty="0"/>
              <a:t>PK-8 students</a:t>
            </a:r>
          </a:p>
          <a:p>
            <a:pPr lvl="1"/>
            <a:r>
              <a:rPr lang="en-US" sz="1800" b="1" dirty="0"/>
              <a:t>2.5 miles and beyond </a:t>
            </a:r>
            <a:r>
              <a:rPr lang="en-US" sz="1800" dirty="0"/>
              <a:t>for </a:t>
            </a:r>
            <a:r>
              <a:rPr lang="en-US" sz="1800" b="1" dirty="0"/>
              <a:t>9-12 students</a:t>
            </a:r>
          </a:p>
          <a:p>
            <a:pPr lvl="1"/>
            <a:r>
              <a:rPr lang="en-US" sz="1800" dirty="0"/>
              <a:t>students with transportation in their IEP, </a:t>
            </a:r>
          </a:p>
          <a:p>
            <a:pPr marL="457200" lvl="1" indent="0">
              <a:buNone/>
            </a:pPr>
            <a:endParaRPr lang="en-US" sz="1800" b="1" dirty="0"/>
          </a:p>
          <a:p>
            <a:r>
              <a:rPr lang="en-US" sz="1800" dirty="0"/>
              <a:t>Increase from $19.8 million to $29.7 million</a:t>
            </a:r>
          </a:p>
        </p:txBody>
      </p:sp>
      <p:sp>
        <p:nvSpPr>
          <p:cNvPr id="15" name="TextBox 14">
            <a:extLst>
              <a:ext uri="{FF2B5EF4-FFF2-40B4-BE49-F238E27FC236}">
                <a16:creationId xmlns:a16="http://schemas.microsoft.com/office/drawing/2014/main" id="{D26F991D-FFF0-4DAC-94D8-FBB591FC335F}"/>
              </a:ext>
            </a:extLst>
          </p:cNvPr>
          <p:cNvSpPr txBox="1"/>
          <p:nvPr/>
        </p:nvSpPr>
        <p:spPr>
          <a:xfrm>
            <a:off x="180975" y="6414506"/>
            <a:ext cx="6057900" cy="365125"/>
          </a:xfrm>
          <a:prstGeom prst="rect">
            <a:avLst/>
          </a:prstGeom>
          <a:solidFill>
            <a:srgbClr val="FFCC00"/>
          </a:solidFill>
        </p:spPr>
        <p:txBody>
          <a:bodyPr wrap="square" rtlCol="0">
            <a:spAutoFit/>
          </a:bodyPr>
          <a:lstStyle/>
          <a:p>
            <a:pPr algn="ctr"/>
            <a:endParaRPr lang="en-US" sz="1400" b="1" i="1" dirty="0">
              <a:solidFill>
                <a:srgbClr val="4F81BD">
                  <a:lumMod val="75000"/>
                </a:srgbClr>
              </a:solidFill>
              <a:latin typeface="Perpetua" pitchFamily="18" charset="0"/>
              <a:cs typeface="Times New Roman" pitchFamily="18" charset="0"/>
            </a:endParaRPr>
          </a:p>
        </p:txBody>
      </p:sp>
      <p:pic>
        <p:nvPicPr>
          <p:cNvPr id="11" name="Picture 2">
            <a:extLst>
              <a:ext uri="{FF2B5EF4-FFF2-40B4-BE49-F238E27FC236}">
                <a16:creationId xmlns:a16="http://schemas.microsoft.com/office/drawing/2014/main" id="{0655DAA8-F52F-4287-A09B-234BDA99C8C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7109"/>
          <a:stretch/>
        </p:blipFill>
        <p:spPr bwMode="auto">
          <a:xfrm>
            <a:off x="6179688" y="6096000"/>
            <a:ext cx="2040387" cy="72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67DEB148-6588-4738-87CA-C648B012BA81}"/>
              </a:ext>
            </a:extLst>
          </p:cNvPr>
          <p:cNvSpPr txBox="1"/>
          <p:nvPr/>
        </p:nvSpPr>
        <p:spPr>
          <a:xfrm>
            <a:off x="-1600200" y="304800"/>
            <a:ext cx="8891214" cy="400110"/>
          </a:xfrm>
          <a:prstGeom prst="rect">
            <a:avLst/>
          </a:prstGeom>
          <a:noFill/>
        </p:spPr>
        <p:txBody>
          <a:bodyPr wrap="square">
            <a:spAutoFit/>
          </a:bodyPr>
          <a:lstStyle/>
          <a:p>
            <a:pPr algn="ctr">
              <a:defRPr/>
            </a:pPr>
            <a:r>
              <a:rPr lang="en-US" sz="2000" b="1" i="1" spc="-100" dirty="0">
                <a:solidFill>
                  <a:srgbClr val="365586"/>
                </a:solidFill>
                <a:latin typeface="+mj-lt"/>
              </a:rPr>
              <a:t>Transportation</a:t>
            </a:r>
          </a:p>
        </p:txBody>
      </p:sp>
      <p:sp>
        <p:nvSpPr>
          <p:cNvPr id="9" name="Slide Number Placeholder 2">
            <a:extLst>
              <a:ext uri="{FF2B5EF4-FFF2-40B4-BE49-F238E27FC236}">
                <a16:creationId xmlns:a16="http://schemas.microsoft.com/office/drawing/2014/main" id="{3500275C-FFCB-41FA-9A90-7417697A4452}"/>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25</a:t>
            </a:fld>
            <a:endParaRPr lang="en-US" dirty="0">
              <a:latin typeface="Gill Sans MT" panose="020B0502020104020203"/>
            </a:endParaRPr>
          </a:p>
        </p:txBody>
      </p:sp>
    </p:spTree>
    <p:extLst>
      <p:ext uri="{BB962C8B-B14F-4D97-AF65-F5344CB8AC3E}">
        <p14:creationId xmlns:p14="http://schemas.microsoft.com/office/powerpoint/2010/main" val="1485847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A58A6-6C49-6E4E-A23F-572F599A9B93}"/>
              </a:ext>
            </a:extLst>
          </p:cNvPr>
          <p:cNvSpPr/>
          <p:nvPr/>
        </p:nvSpPr>
        <p:spPr>
          <a:xfrm>
            <a:off x="2116667" y="11311"/>
            <a:ext cx="7010400" cy="5047536"/>
          </a:xfrm>
          <a:prstGeom prst="rect">
            <a:avLst/>
          </a:prstGeom>
        </p:spPr>
        <p:txBody>
          <a:bodyPr wrap="square">
            <a:spAutoFit/>
          </a:bodyPr>
          <a:lstStyle/>
          <a:p>
            <a:r>
              <a:rPr lang="en-US" sz="2000" b="1" i="1" dirty="0">
                <a:solidFill>
                  <a:srgbClr val="004486"/>
                </a:solidFill>
              </a:rPr>
              <a:t>Home and School Relationships </a:t>
            </a:r>
          </a:p>
          <a:p>
            <a:endParaRPr lang="en-US" dirty="0"/>
          </a:p>
          <a:p>
            <a:r>
              <a:rPr lang="en-US" dirty="0"/>
              <a:t>Community Services</a:t>
            </a:r>
            <a:endParaRPr lang="en-US" sz="1200" dirty="0"/>
          </a:p>
          <a:p>
            <a:pPr marL="285750" indent="-285750">
              <a:buFont typeface="Arial" panose="020B0604020202020204" pitchFamily="34" charset="0"/>
              <a:buChar char="•"/>
            </a:pPr>
            <a:r>
              <a:rPr lang="en-US" dirty="0"/>
              <a:t>Welcome Centers – Centralized Registration </a:t>
            </a:r>
          </a:p>
          <a:p>
            <a:pPr marL="285750" indent="-285750">
              <a:buFont typeface="Arial" panose="020B0604020202020204" pitchFamily="34" charset="0"/>
              <a:buChar char="•"/>
            </a:pPr>
            <a:r>
              <a:rPr lang="en-US" dirty="0"/>
              <a:t>High School Registration (After School/Saturday/Summer) </a:t>
            </a:r>
            <a:endParaRPr lang="en-US" sz="1200" dirty="0"/>
          </a:p>
          <a:p>
            <a:pPr marL="285750" indent="-285750">
              <a:buFont typeface="Arial" panose="020B0604020202020204" pitchFamily="34" charset="0"/>
              <a:buChar char="•"/>
            </a:pPr>
            <a:r>
              <a:rPr lang="en-US" dirty="0"/>
              <a:t>Community Attendance Liaisons </a:t>
            </a:r>
            <a:endParaRPr lang="en-US" sz="1200" dirty="0"/>
          </a:p>
          <a:p>
            <a:pPr marL="285750" indent="-285750">
              <a:buFont typeface="Arial" panose="020B0604020202020204" pitchFamily="34" charset="0"/>
              <a:buChar char="•"/>
            </a:pPr>
            <a:r>
              <a:rPr lang="en-US" dirty="0"/>
              <a:t>Student Handbooks and Parent Handbooks </a:t>
            </a:r>
            <a:endParaRPr lang="en-US" sz="1200" dirty="0"/>
          </a:p>
          <a:p>
            <a:pPr marL="285750" indent="-285750">
              <a:buFont typeface="Arial" panose="020B0604020202020204" pitchFamily="34" charset="0"/>
              <a:buChar char="•"/>
            </a:pPr>
            <a:r>
              <a:rPr lang="en-US" dirty="0"/>
              <a:t>Communication materials and brochures designed to promote school and district programs available in multiple languages</a:t>
            </a:r>
            <a:endParaRPr lang="en-US" sz="1200" dirty="0"/>
          </a:p>
          <a:p>
            <a:pPr marL="285750" indent="-285750">
              <a:buFont typeface="Arial" panose="020B0604020202020204" pitchFamily="34" charset="0"/>
              <a:buChar char="•"/>
            </a:pPr>
            <a:r>
              <a:rPr lang="en-US" dirty="0"/>
              <a:t>High School Information Sessions</a:t>
            </a:r>
            <a:endParaRPr lang="en-US" sz="1200" dirty="0"/>
          </a:p>
          <a:p>
            <a:pPr marL="285750" indent="-285750">
              <a:buFont typeface="Arial" panose="020B0604020202020204" pitchFamily="34" charset="0"/>
              <a:buChar char="•"/>
            </a:pPr>
            <a:r>
              <a:rPr lang="en-US" dirty="0"/>
              <a:t>Community Education Program </a:t>
            </a:r>
            <a:endParaRPr lang="en-US" sz="1200" dirty="0"/>
          </a:p>
          <a:p>
            <a:pPr marL="285750" indent="-285750">
              <a:buFont typeface="Arial" panose="020B0604020202020204" pitchFamily="34" charset="0"/>
              <a:buChar char="•"/>
            </a:pPr>
            <a:r>
              <a:rPr lang="en-US" dirty="0"/>
              <a:t>Free Application for Federal Student Aid (FAFSA) Seminars </a:t>
            </a:r>
          </a:p>
          <a:p>
            <a:pPr marL="285750" indent="-285750">
              <a:buFont typeface="Arial" panose="020B0604020202020204" pitchFamily="34" charset="0"/>
              <a:buChar char="•"/>
            </a:pPr>
            <a:r>
              <a:rPr lang="en-US" dirty="0"/>
              <a:t> School Events: </a:t>
            </a:r>
            <a:endParaRPr lang="en-US" sz="1200" dirty="0"/>
          </a:p>
          <a:p>
            <a:pPr marL="742950" lvl="1" indent="-285750">
              <a:buFont typeface="Arial" panose="020B0604020202020204" pitchFamily="34" charset="0"/>
              <a:buChar char="•"/>
            </a:pPr>
            <a:r>
              <a:rPr lang="en-US" dirty="0"/>
              <a:t>National Honor Society</a:t>
            </a:r>
            <a:endParaRPr lang="en-US" sz="1200" dirty="0"/>
          </a:p>
          <a:p>
            <a:pPr marL="742950" lvl="1" indent="-285750">
              <a:buFont typeface="Arial" panose="020B0604020202020204" pitchFamily="34" charset="0"/>
              <a:buChar char="•"/>
            </a:pPr>
            <a:r>
              <a:rPr lang="en-US" dirty="0"/>
              <a:t>Back to School Nights</a:t>
            </a:r>
            <a:endParaRPr lang="en-US" sz="1200" dirty="0"/>
          </a:p>
          <a:p>
            <a:pPr marL="742950" lvl="1" indent="-285750">
              <a:buFont typeface="Arial" panose="020B0604020202020204" pitchFamily="34" charset="0"/>
              <a:buChar char="•"/>
            </a:pPr>
            <a:r>
              <a:rPr lang="en-US" dirty="0"/>
              <a:t>Math/Science/Literacy Nights</a:t>
            </a:r>
            <a:endParaRPr lang="en-US" sz="1200" dirty="0"/>
          </a:p>
          <a:p>
            <a:pPr marL="742950" lvl="1" indent="-285750">
              <a:buFont typeface="Arial" panose="020B0604020202020204" pitchFamily="34" charset="0"/>
              <a:buChar char="•"/>
            </a:pPr>
            <a:r>
              <a:rPr lang="en-US" dirty="0"/>
              <a:t>Awards Ceremonies</a:t>
            </a:r>
            <a:endParaRPr lang="en-US" sz="1200" dirty="0"/>
          </a:p>
          <a:p>
            <a:pPr lvl="0"/>
            <a:endParaRPr lang="en-US" sz="1600" dirty="0">
              <a:solidFill>
                <a:schemeClr val="bg1"/>
              </a:solidFill>
            </a:endParaRPr>
          </a:p>
        </p:txBody>
      </p:sp>
      <p:sp>
        <p:nvSpPr>
          <p:cNvPr id="6" name="Rectangle 5">
            <a:extLst>
              <a:ext uri="{FF2B5EF4-FFF2-40B4-BE49-F238E27FC236}">
                <a16:creationId xmlns:a16="http://schemas.microsoft.com/office/drawing/2014/main" id="{21066DF8-49D7-5E4B-8D13-0A19DE310934}"/>
              </a:ext>
            </a:extLst>
          </p:cNvPr>
          <p:cNvSpPr/>
          <p:nvPr/>
        </p:nvSpPr>
        <p:spPr>
          <a:xfrm>
            <a:off x="0" y="0"/>
            <a:ext cx="1981200" cy="6858000"/>
          </a:xfrm>
          <a:prstGeom prst="rect">
            <a:avLst/>
          </a:prstGeom>
          <a:solidFill>
            <a:srgbClr val="365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
            <a:endParaRPr lang="en-US" b="1" dirty="0">
              <a:solidFill>
                <a:schemeClr val="bg1"/>
              </a:solidFill>
            </a:endParaRPr>
          </a:p>
        </p:txBody>
      </p:sp>
      <p:sp>
        <p:nvSpPr>
          <p:cNvPr id="8" name="Rectangle 7">
            <a:extLst>
              <a:ext uri="{FF2B5EF4-FFF2-40B4-BE49-F238E27FC236}">
                <a16:creationId xmlns:a16="http://schemas.microsoft.com/office/drawing/2014/main" id="{B907E6A9-38B0-4739-8B1E-55DEF26FDD2C}"/>
              </a:ext>
            </a:extLst>
          </p:cNvPr>
          <p:cNvSpPr/>
          <p:nvPr/>
        </p:nvSpPr>
        <p:spPr>
          <a:xfrm>
            <a:off x="0" y="0"/>
            <a:ext cx="1981200" cy="4062651"/>
          </a:xfrm>
          <a:prstGeom prst="rect">
            <a:avLst/>
          </a:prstGeom>
        </p:spPr>
        <p:txBody>
          <a:bodyPr wrap="square">
            <a:spAutoFit/>
          </a:bodyPr>
          <a:lstStyle/>
          <a:p>
            <a:pPr algn="ctr" fontAlgn="b"/>
            <a:endParaRPr lang="en-US" b="1" dirty="0">
              <a:solidFill>
                <a:schemeClr val="bg1"/>
              </a:solidFill>
            </a:endParaRPr>
          </a:p>
          <a:p>
            <a:pPr algn="ctr" fontAlgn="b"/>
            <a:endParaRPr lang="en-US" sz="2400" b="1" dirty="0">
              <a:solidFill>
                <a:schemeClr val="bg1"/>
              </a:solidFill>
            </a:endParaRPr>
          </a:p>
          <a:p>
            <a:pPr algn="ctr" fontAlgn="b"/>
            <a:r>
              <a:rPr lang="en-US" sz="2400" b="1" dirty="0">
                <a:solidFill>
                  <a:schemeClr val="bg1"/>
                </a:solidFill>
              </a:rPr>
              <a:t>Maintaining </a:t>
            </a:r>
          </a:p>
          <a:p>
            <a:pPr algn="ctr" fontAlgn="b"/>
            <a:r>
              <a:rPr lang="en-US" sz="2400" b="1" dirty="0">
                <a:solidFill>
                  <a:schemeClr val="bg1"/>
                </a:solidFill>
              </a:rPr>
              <a:t>Our School </a:t>
            </a:r>
          </a:p>
          <a:p>
            <a:pPr algn="ctr" fontAlgn="b"/>
            <a:r>
              <a:rPr lang="en-US" sz="2400" b="1" dirty="0">
                <a:solidFill>
                  <a:schemeClr val="bg1"/>
                </a:solidFill>
              </a:rPr>
              <a:t>System</a:t>
            </a: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11" name="TextBox 10">
            <a:extLst>
              <a:ext uri="{FF2B5EF4-FFF2-40B4-BE49-F238E27FC236}">
                <a16:creationId xmlns:a16="http://schemas.microsoft.com/office/drawing/2014/main" id="{4C135800-5BC7-4B6F-993B-853A80B10DBB}"/>
              </a:ext>
            </a:extLst>
          </p:cNvPr>
          <p:cNvSpPr txBox="1"/>
          <p:nvPr/>
        </p:nvSpPr>
        <p:spPr>
          <a:xfrm>
            <a:off x="180975" y="6385122"/>
            <a:ext cx="6057900" cy="365125"/>
          </a:xfrm>
          <a:prstGeom prst="rect">
            <a:avLst/>
          </a:prstGeom>
          <a:solidFill>
            <a:srgbClr val="FFCC00"/>
          </a:solidFill>
        </p:spPr>
        <p:txBody>
          <a:bodyPr wrap="square" rtlCol="0">
            <a:spAutoFit/>
          </a:bodyPr>
          <a:lstStyle/>
          <a:p>
            <a:pPr algn="ctr"/>
            <a:endParaRPr lang="en-US" sz="1400" b="1" i="1" dirty="0">
              <a:solidFill>
                <a:schemeClr val="accent1">
                  <a:lumMod val="75000"/>
                </a:schemeClr>
              </a:solidFill>
              <a:latin typeface="Perpetua" pitchFamily="18" charset="0"/>
              <a:cs typeface="Times New Roman" pitchFamily="18" charset="0"/>
            </a:endParaRPr>
          </a:p>
        </p:txBody>
      </p:sp>
      <p:pic>
        <p:nvPicPr>
          <p:cNvPr id="12" name="Picture 2">
            <a:extLst>
              <a:ext uri="{FF2B5EF4-FFF2-40B4-BE49-F238E27FC236}">
                <a16:creationId xmlns:a16="http://schemas.microsoft.com/office/drawing/2014/main" id="{0077AFF8-9793-42FD-8ECE-69A3F82D35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7109"/>
          <a:stretch/>
        </p:blipFill>
        <p:spPr bwMode="auto">
          <a:xfrm>
            <a:off x="6238875" y="6066616"/>
            <a:ext cx="1981200" cy="72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Slide Number Placeholder 2">
            <a:extLst>
              <a:ext uri="{FF2B5EF4-FFF2-40B4-BE49-F238E27FC236}">
                <a16:creationId xmlns:a16="http://schemas.microsoft.com/office/drawing/2014/main" id="{743A4FBF-6C8D-4503-B7B4-76B3716B8BC4}"/>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26</a:t>
            </a:fld>
            <a:endParaRPr lang="en-US" dirty="0">
              <a:latin typeface="Gill Sans MT" panose="020B0502020104020203"/>
            </a:endParaRPr>
          </a:p>
        </p:txBody>
      </p:sp>
    </p:spTree>
    <p:extLst>
      <p:ext uri="{BB962C8B-B14F-4D97-AF65-F5344CB8AC3E}">
        <p14:creationId xmlns:p14="http://schemas.microsoft.com/office/powerpoint/2010/main" val="3822386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981200" cy="6858000"/>
          </a:xfrm>
          <a:prstGeom prst="rect">
            <a:avLst/>
          </a:prstGeom>
          <a:solidFill>
            <a:srgbClr val="365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1981200" cy="4062651"/>
          </a:xfrm>
          <a:prstGeom prst="rect">
            <a:avLst/>
          </a:prstGeom>
        </p:spPr>
        <p:txBody>
          <a:bodyPr wrap="square">
            <a:spAutoFit/>
          </a:bodyPr>
          <a:lstStyle/>
          <a:p>
            <a:pPr algn="ctr" fontAlgn="b"/>
            <a:endParaRPr lang="en-US" b="1" dirty="0">
              <a:solidFill>
                <a:schemeClr val="bg1"/>
              </a:solidFill>
            </a:endParaRPr>
          </a:p>
          <a:p>
            <a:pPr algn="ctr" fontAlgn="b"/>
            <a:endParaRPr lang="en-US" sz="2400" b="1" dirty="0">
              <a:solidFill>
                <a:schemeClr val="bg1"/>
              </a:solidFill>
            </a:endParaRPr>
          </a:p>
          <a:p>
            <a:pPr algn="ctr" fontAlgn="b"/>
            <a:r>
              <a:rPr lang="en-US" sz="2400" b="1" dirty="0">
                <a:solidFill>
                  <a:schemeClr val="bg1"/>
                </a:solidFill>
              </a:rPr>
              <a:t>Maintaining </a:t>
            </a:r>
          </a:p>
          <a:p>
            <a:pPr algn="ctr" fontAlgn="b"/>
            <a:r>
              <a:rPr lang="en-US" sz="2400" b="1" dirty="0">
                <a:solidFill>
                  <a:schemeClr val="bg1"/>
                </a:solidFill>
              </a:rPr>
              <a:t>Our School </a:t>
            </a:r>
          </a:p>
          <a:p>
            <a:pPr algn="ctr" fontAlgn="b"/>
            <a:r>
              <a:rPr lang="en-US" sz="2400" b="1" dirty="0">
                <a:solidFill>
                  <a:schemeClr val="bg1"/>
                </a:solidFill>
              </a:rPr>
              <a:t>System</a:t>
            </a: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3" name="Rectangle 2"/>
          <p:cNvSpPr/>
          <p:nvPr/>
        </p:nvSpPr>
        <p:spPr>
          <a:xfrm>
            <a:off x="2514600" y="990600"/>
            <a:ext cx="4572000" cy="369332"/>
          </a:xfrm>
          <a:prstGeom prst="rect">
            <a:avLst/>
          </a:prstGeom>
        </p:spPr>
        <p:txBody>
          <a:bodyPr>
            <a:spAutoFit/>
          </a:bodyPr>
          <a:lstStyle/>
          <a:p>
            <a:r>
              <a:rPr lang="en-US" dirty="0"/>
              <a:t> </a:t>
            </a:r>
          </a:p>
        </p:txBody>
      </p:sp>
      <p:sp>
        <p:nvSpPr>
          <p:cNvPr id="5" name="Rectangle 4"/>
          <p:cNvSpPr/>
          <p:nvPr/>
        </p:nvSpPr>
        <p:spPr>
          <a:xfrm>
            <a:off x="2133600" y="76200"/>
            <a:ext cx="6438900" cy="5201424"/>
          </a:xfrm>
          <a:prstGeom prst="rect">
            <a:avLst/>
          </a:prstGeom>
        </p:spPr>
        <p:txBody>
          <a:bodyPr wrap="square">
            <a:spAutoFit/>
          </a:bodyPr>
          <a:lstStyle/>
          <a:p>
            <a:endParaRPr lang="en-US" sz="800" dirty="0"/>
          </a:p>
          <a:p>
            <a:r>
              <a:rPr lang="en-US" sz="2000" b="1" i="1" dirty="0">
                <a:solidFill>
                  <a:schemeClr val="tx2"/>
                </a:solidFill>
              </a:rPr>
              <a:t>Academic Safety Nets</a:t>
            </a:r>
          </a:p>
          <a:p>
            <a:endParaRPr lang="en-US" b="1" i="1" dirty="0">
              <a:solidFill>
                <a:schemeClr val="tx2"/>
              </a:solidFill>
            </a:endParaRPr>
          </a:p>
          <a:p>
            <a:r>
              <a:rPr lang="en-US" dirty="0"/>
              <a:t>Summer Academics </a:t>
            </a:r>
            <a:endParaRPr lang="en-US" sz="1200" dirty="0"/>
          </a:p>
          <a:p>
            <a:pPr marL="285750" indent="-285750">
              <a:buFont typeface="Arial" panose="020B0604020202020204" pitchFamily="34" charset="0"/>
              <a:buChar char="•"/>
            </a:pPr>
            <a:r>
              <a:rPr lang="en-US" dirty="0"/>
              <a:t>Promotion/Retention program for grades K-8</a:t>
            </a:r>
            <a:endParaRPr lang="en-US" sz="1200" dirty="0"/>
          </a:p>
          <a:p>
            <a:pPr marL="285750" indent="-285750">
              <a:buFont typeface="Arial" panose="020B0604020202020204" pitchFamily="34" charset="0"/>
              <a:buChar char="•"/>
            </a:pPr>
            <a:r>
              <a:rPr lang="en-US" dirty="0"/>
              <a:t>Summer Literacy Interventions Program</a:t>
            </a:r>
            <a:endParaRPr lang="en-US" sz="1200" dirty="0"/>
          </a:p>
          <a:p>
            <a:pPr marL="285750" indent="-285750">
              <a:buFont typeface="Arial" panose="020B0604020202020204" pitchFamily="34" charset="0"/>
              <a:buChar char="•"/>
            </a:pPr>
            <a:r>
              <a:rPr lang="en-US" dirty="0"/>
              <a:t>Summer Remediation and Advanced Credit for grades 9-12</a:t>
            </a:r>
            <a:endParaRPr lang="en-US" sz="1200" dirty="0"/>
          </a:p>
          <a:p>
            <a:pPr marL="285750" indent="-285750">
              <a:buFont typeface="Arial" panose="020B0604020202020204" pitchFamily="34" charset="0"/>
              <a:buChar char="•"/>
            </a:pPr>
            <a:r>
              <a:rPr lang="en-US" dirty="0"/>
              <a:t>Marine Corps Junior Reserve Officers Training Corps (JROTC)</a:t>
            </a:r>
            <a:endParaRPr lang="en-US" sz="1200" dirty="0"/>
          </a:p>
          <a:p>
            <a:pPr marL="285750" indent="-285750">
              <a:buFont typeface="Arial" panose="020B0604020202020204" pitchFamily="34" charset="0"/>
              <a:buChar char="•"/>
            </a:pPr>
            <a:r>
              <a:rPr lang="en-US" dirty="0"/>
              <a:t>Home Instruction Services</a:t>
            </a:r>
            <a:endParaRPr lang="en-US" sz="1200" dirty="0"/>
          </a:p>
          <a:p>
            <a:pPr marL="285750" indent="-285750">
              <a:buFont typeface="Arial" panose="020B0604020202020204" pitchFamily="34" charset="0"/>
              <a:buChar char="•"/>
            </a:pPr>
            <a:r>
              <a:rPr lang="en-US" dirty="0"/>
              <a:t>Reading is Essential to Adolescent Development (READ) for grades K-3</a:t>
            </a:r>
            <a:endParaRPr lang="en-US" sz="1200" dirty="0"/>
          </a:p>
          <a:p>
            <a:pPr marL="285750" indent="-285750">
              <a:buFont typeface="Arial" panose="020B0604020202020204" pitchFamily="34" charset="0"/>
              <a:buChar char="•"/>
            </a:pPr>
            <a:r>
              <a:rPr lang="en-US" dirty="0"/>
              <a:t>Algebraic Thinking for grades 6-8</a:t>
            </a:r>
            <a:endParaRPr lang="en-US" sz="1200" dirty="0"/>
          </a:p>
          <a:p>
            <a:pPr marL="285750" indent="-285750">
              <a:buFont typeface="Arial" panose="020B0604020202020204" pitchFamily="34" charset="0"/>
              <a:buChar char="•"/>
            </a:pPr>
            <a:r>
              <a:rPr lang="en-US" dirty="0"/>
              <a:t>Developing Mathematical Understanding for grades 4-5</a:t>
            </a:r>
            <a:endParaRPr lang="en-US" sz="1200" dirty="0"/>
          </a:p>
          <a:p>
            <a:pPr marL="285750" indent="-285750">
              <a:buFont typeface="Arial" panose="020B0604020202020204" pitchFamily="34" charset="0"/>
              <a:buChar char="•"/>
            </a:pPr>
            <a:r>
              <a:rPr lang="en-US" dirty="0"/>
              <a:t>Recreation Program for Special Education</a:t>
            </a:r>
            <a:endParaRPr lang="en-US" sz="1200" dirty="0"/>
          </a:p>
          <a:p>
            <a:pPr marL="285750" indent="-285750">
              <a:buFont typeface="Arial" panose="020B0604020202020204" pitchFamily="34" charset="0"/>
              <a:buChar char="•"/>
            </a:pPr>
            <a:r>
              <a:rPr lang="en-US" dirty="0"/>
              <a:t>Extended School Year (ESY) for students with disabilities PreK to age 21)</a:t>
            </a:r>
            <a:endParaRPr lang="en-US" sz="1200" dirty="0"/>
          </a:p>
          <a:p>
            <a:pPr marL="285750" indent="-285750">
              <a:buFont typeface="Arial" panose="020B0604020202020204" pitchFamily="34" charset="0"/>
              <a:buChar char="•"/>
            </a:pPr>
            <a:r>
              <a:rPr lang="en-US" dirty="0"/>
              <a:t>Summer Arts Enrichment for grades K-11</a:t>
            </a:r>
            <a:endParaRPr lang="en-US" sz="1200" dirty="0"/>
          </a:p>
          <a:p>
            <a:pPr lvl="0"/>
            <a:endParaRPr lang="en-US" dirty="0"/>
          </a:p>
          <a:p>
            <a:endParaRPr lang="en-US" b="1" dirty="0">
              <a:solidFill>
                <a:srgbClr val="FF0000"/>
              </a:solidFill>
            </a:endParaRPr>
          </a:p>
        </p:txBody>
      </p:sp>
      <p:sp>
        <p:nvSpPr>
          <p:cNvPr id="10" name="TextBox 9">
            <a:extLst>
              <a:ext uri="{FF2B5EF4-FFF2-40B4-BE49-F238E27FC236}">
                <a16:creationId xmlns:a16="http://schemas.microsoft.com/office/drawing/2014/main" id="{69A6A062-FA36-4392-8855-79F1F5F82EA3}"/>
              </a:ext>
            </a:extLst>
          </p:cNvPr>
          <p:cNvSpPr txBox="1"/>
          <p:nvPr/>
        </p:nvSpPr>
        <p:spPr>
          <a:xfrm>
            <a:off x="180975" y="6385122"/>
            <a:ext cx="6057900" cy="365125"/>
          </a:xfrm>
          <a:prstGeom prst="rect">
            <a:avLst/>
          </a:prstGeom>
          <a:solidFill>
            <a:srgbClr val="FFCC00"/>
          </a:solidFill>
        </p:spPr>
        <p:txBody>
          <a:bodyPr wrap="square" rtlCol="0">
            <a:spAutoFit/>
          </a:bodyPr>
          <a:lstStyle/>
          <a:p>
            <a:pPr algn="ctr"/>
            <a:endParaRPr lang="en-US" sz="1400" b="1" i="1" dirty="0">
              <a:solidFill>
                <a:schemeClr val="accent1">
                  <a:lumMod val="75000"/>
                </a:schemeClr>
              </a:solidFill>
              <a:latin typeface="Perpetua" pitchFamily="18" charset="0"/>
              <a:cs typeface="Times New Roman" pitchFamily="18" charset="0"/>
            </a:endParaRPr>
          </a:p>
        </p:txBody>
      </p:sp>
      <p:pic>
        <p:nvPicPr>
          <p:cNvPr id="13" name="Picture 2">
            <a:extLst>
              <a:ext uri="{FF2B5EF4-FFF2-40B4-BE49-F238E27FC236}">
                <a16:creationId xmlns:a16="http://schemas.microsoft.com/office/drawing/2014/main" id="{5710F1D6-4FCD-4F20-B11F-7D34487FD62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7109"/>
          <a:stretch/>
        </p:blipFill>
        <p:spPr bwMode="auto">
          <a:xfrm>
            <a:off x="6238875" y="6066616"/>
            <a:ext cx="1981200" cy="72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Slide Number Placeholder 2">
            <a:extLst>
              <a:ext uri="{FF2B5EF4-FFF2-40B4-BE49-F238E27FC236}">
                <a16:creationId xmlns:a16="http://schemas.microsoft.com/office/drawing/2014/main" id="{6692F9F5-0F99-4C22-BA1F-6E4367E71611}"/>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27</a:t>
            </a:fld>
            <a:endParaRPr lang="en-US" dirty="0">
              <a:latin typeface="Gill Sans MT" panose="020B0502020104020203"/>
            </a:endParaRPr>
          </a:p>
        </p:txBody>
      </p:sp>
    </p:spTree>
    <p:extLst>
      <p:ext uri="{BB962C8B-B14F-4D97-AF65-F5344CB8AC3E}">
        <p14:creationId xmlns:p14="http://schemas.microsoft.com/office/powerpoint/2010/main" val="3696223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6950" y="152400"/>
            <a:ext cx="7105650" cy="6771084"/>
          </a:xfrm>
          <a:prstGeom prst="rect">
            <a:avLst/>
          </a:prstGeom>
        </p:spPr>
        <p:txBody>
          <a:bodyPr wrap="square">
            <a:spAutoFit/>
          </a:bodyPr>
          <a:lstStyle/>
          <a:p>
            <a:r>
              <a:rPr lang="en-US" sz="2000" b="1" i="1" dirty="0">
                <a:solidFill>
                  <a:schemeClr val="tx2"/>
                </a:solidFill>
              </a:rPr>
              <a:t>Academic Safety Nets</a:t>
            </a:r>
          </a:p>
          <a:p>
            <a:endParaRPr lang="en-US" dirty="0"/>
          </a:p>
          <a:p>
            <a:r>
              <a:rPr lang="en-US" dirty="0"/>
              <a:t>Programs for students with disabilities</a:t>
            </a:r>
            <a:endParaRPr lang="en-US" sz="1200" dirty="0"/>
          </a:p>
          <a:p>
            <a:pPr marL="577850" indent="-285750">
              <a:buFont typeface="Arial" panose="020B0604020202020204" pitchFamily="34" charset="0"/>
              <a:buChar char="•"/>
            </a:pPr>
            <a:r>
              <a:rPr lang="en-US" spc="-100" dirty="0">
                <a:solidFill>
                  <a:prstClr val="black"/>
                </a:solidFill>
              </a:rPr>
              <a:t>Opening of two new self-contained autism classrooms. </a:t>
            </a:r>
          </a:p>
          <a:p>
            <a:pPr marL="577850" indent="-285750">
              <a:buFont typeface="Arial" panose="020B0604020202020204" pitchFamily="34" charset="0"/>
              <a:buChar char="•"/>
            </a:pPr>
            <a:r>
              <a:rPr lang="en-US" dirty="0" err="1"/>
              <a:t>TouchMath</a:t>
            </a:r>
            <a:r>
              <a:rPr lang="en-US" dirty="0"/>
              <a:t> for grades K-8 </a:t>
            </a:r>
            <a:endParaRPr lang="en-US" sz="1200" dirty="0"/>
          </a:p>
          <a:p>
            <a:pPr marL="577850" indent="-285750">
              <a:buFont typeface="Arial" panose="020B0604020202020204" pitchFamily="34" charset="0"/>
              <a:buChar char="•"/>
            </a:pPr>
            <a:r>
              <a:rPr lang="en-US" dirty="0" err="1"/>
              <a:t>Edmark</a:t>
            </a:r>
            <a:r>
              <a:rPr lang="en-US" dirty="0"/>
              <a:t> for Autism/MC/MD </a:t>
            </a:r>
            <a:endParaRPr lang="en-US" sz="1200" dirty="0"/>
          </a:p>
          <a:p>
            <a:pPr marL="577850" indent="-285750">
              <a:buFont typeface="Arial" panose="020B0604020202020204" pitchFamily="34" charset="0"/>
              <a:buChar char="•"/>
            </a:pPr>
            <a:r>
              <a:rPr lang="en-US" dirty="0"/>
              <a:t>504 Plan Related Services </a:t>
            </a:r>
            <a:endParaRPr lang="en-US" sz="1200" dirty="0"/>
          </a:p>
          <a:p>
            <a:pPr marL="577850" indent="-285750">
              <a:buFont typeface="Arial" panose="020B0604020202020204" pitchFamily="34" charset="0"/>
              <a:buChar char="•"/>
            </a:pPr>
            <a:r>
              <a:rPr lang="en-US" dirty="0"/>
              <a:t>Extended School Year (ESY) for students with disabilities PreK to </a:t>
            </a:r>
          </a:p>
          <a:p>
            <a:pPr marL="292100"/>
            <a:r>
              <a:rPr lang="en-US" dirty="0"/>
              <a:t>age 21) </a:t>
            </a:r>
            <a:endParaRPr lang="en-US" sz="1200" dirty="0"/>
          </a:p>
          <a:p>
            <a:pPr marL="577850" indent="-285750">
              <a:buFont typeface="Arial" panose="020B0604020202020204" pitchFamily="34" charset="0"/>
              <a:buChar char="•"/>
            </a:pPr>
            <a:r>
              <a:rPr lang="en-US" dirty="0"/>
              <a:t>Contracted services:</a:t>
            </a:r>
            <a:endParaRPr lang="en-US" sz="1200" dirty="0"/>
          </a:p>
          <a:p>
            <a:pPr marL="1200150" lvl="2" indent="-285750">
              <a:buSzPct val="80000"/>
              <a:buFont typeface="Wingdings" panose="05000000000000000000" pitchFamily="2" charset="2"/>
              <a:buChar char="§"/>
            </a:pPr>
            <a:r>
              <a:rPr lang="en-US" dirty="0"/>
              <a:t>Nursing</a:t>
            </a:r>
            <a:endParaRPr lang="en-US" sz="1200" dirty="0"/>
          </a:p>
          <a:p>
            <a:pPr marL="1200150" lvl="2" indent="-285750">
              <a:buSzPct val="80000"/>
              <a:buFont typeface="Wingdings" panose="05000000000000000000" pitchFamily="2" charset="2"/>
              <a:buChar char="§"/>
            </a:pPr>
            <a:r>
              <a:rPr lang="en-US" dirty="0"/>
              <a:t>Speech </a:t>
            </a:r>
            <a:endParaRPr lang="en-US" sz="1200" dirty="0"/>
          </a:p>
          <a:p>
            <a:pPr marL="1200150" lvl="2" indent="-285750">
              <a:buSzPct val="80000"/>
              <a:buFont typeface="Wingdings" panose="05000000000000000000" pitchFamily="2" charset="2"/>
              <a:buChar char="§"/>
            </a:pPr>
            <a:r>
              <a:rPr lang="en-US" dirty="0"/>
              <a:t>Occupational therapy </a:t>
            </a:r>
            <a:endParaRPr lang="en-US" sz="1200" dirty="0"/>
          </a:p>
          <a:p>
            <a:pPr marL="1200150" lvl="2" indent="-285750">
              <a:buSzPct val="80000"/>
              <a:buFont typeface="Wingdings" panose="05000000000000000000" pitchFamily="2" charset="2"/>
              <a:buChar char="§"/>
            </a:pPr>
            <a:r>
              <a:rPr lang="en-US" dirty="0"/>
              <a:t>Physical therapy </a:t>
            </a:r>
            <a:endParaRPr lang="en-US" sz="1200" dirty="0"/>
          </a:p>
          <a:p>
            <a:pPr marL="1200150" lvl="2" indent="-285750">
              <a:buSzPct val="80000"/>
              <a:buFont typeface="Wingdings" panose="05000000000000000000" pitchFamily="2" charset="2"/>
              <a:buChar char="§"/>
            </a:pPr>
            <a:r>
              <a:rPr lang="en-US" dirty="0"/>
              <a:t>Behavioral Services</a:t>
            </a:r>
            <a:endParaRPr lang="en-US" sz="1200" dirty="0"/>
          </a:p>
          <a:p>
            <a:r>
              <a:rPr lang="en-US" dirty="0"/>
              <a:t>Applied Behavior Analysis (ABA) Services </a:t>
            </a:r>
            <a:endParaRPr lang="en-US" sz="1200" dirty="0"/>
          </a:p>
          <a:p>
            <a:r>
              <a:rPr lang="en-US" dirty="0"/>
              <a:t>Rethink</a:t>
            </a:r>
            <a:endParaRPr lang="en-US" sz="1200" dirty="0"/>
          </a:p>
          <a:p>
            <a:r>
              <a:rPr lang="en-US" dirty="0"/>
              <a:t>Union County Educational Services Commission (UCESC) Transition Partnership </a:t>
            </a:r>
            <a:endParaRPr lang="en-US" sz="1200" dirty="0"/>
          </a:p>
          <a:p>
            <a:pPr lvl="0"/>
            <a:endParaRPr lang="en-US" b="1" dirty="0">
              <a:solidFill>
                <a:srgbClr val="009242"/>
              </a:solidFill>
            </a:endParaRPr>
          </a:p>
          <a:p>
            <a:endParaRPr lang="en-US" b="1" dirty="0">
              <a:solidFill>
                <a:srgbClr val="FF0000"/>
              </a:solidFill>
            </a:endParaRPr>
          </a:p>
          <a:p>
            <a:pPr lvl="0"/>
            <a:endParaRPr lang="en-US" dirty="0"/>
          </a:p>
          <a:p>
            <a:endParaRPr lang="en-US" b="1" dirty="0"/>
          </a:p>
          <a:p>
            <a:endParaRPr lang="en-US" b="1" dirty="0"/>
          </a:p>
        </p:txBody>
      </p:sp>
      <p:sp>
        <p:nvSpPr>
          <p:cNvPr id="11" name="Rectangle 10"/>
          <p:cNvSpPr/>
          <p:nvPr/>
        </p:nvSpPr>
        <p:spPr>
          <a:xfrm>
            <a:off x="0" y="0"/>
            <a:ext cx="1981200" cy="6858000"/>
          </a:xfrm>
          <a:prstGeom prst="rect">
            <a:avLst/>
          </a:prstGeom>
          <a:solidFill>
            <a:srgbClr val="365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1981200" cy="4062651"/>
          </a:xfrm>
          <a:prstGeom prst="rect">
            <a:avLst/>
          </a:prstGeom>
        </p:spPr>
        <p:txBody>
          <a:bodyPr wrap="square">
            <a:spAutoFit/>
          </a:bodyPr>
          <a:lstStyle/>
          <a:p>
            <a:pPr algn="ctr" fontAlgn="b"/>
            <a:endParaRPr lang="en-US" b="1" dirty="0">
              <a:solidFill>
                <a:schemeClr val="bg1"/>
              </a:solidFill>
            </a:endParaRPr>
          </a:p>
          <a:p>
            <a:pPr algn="ctr" fontAlgn="b"/>
            <a:endParaRPr lang="en-US" sz="2400" b="1" dirty="0">
              <a:solidFill>
                <a:schemeClr val="bg1"/>
              </a:solidFill>
            </a:endParaRPr>
          </a:p>
          <a:p>
            <a:pPr algn="ctr" fontAlgn="b"/>
            <a:r>
              <a:rPr lang="en-US" sz="2400" b="1" dirty="0">
                <a:solidFill>
                  <a:schemeClr val="bg1"/>
                </a:solidFill>
              </a:rPr>
              <a:t>Maintaining </a:t>
            </a:r>
          </a:p>
          <a:p>
            <a:pPr algn="ctr" fontAlgn="b"/>
            <a:r>
              <a:rPr lang="en-US" sz="2400" b="1" dirty="0">
                <a:solidFill>
                  <a:schemeClr val="bg1"/>
                </a:solidFill>
              </a:rPr>
              <a:t>Our School </a:t>
            </a:r>
          </a:p>
          <a:p>
            <a:pPr algn="ctr" fontAlgn="b"/>
            <a:r>
              <a:rPr lang="en-US" sz="2400" b="1" dirty="0">
                <a:solidFill>
                  <a:schemeClr val="bg1"/>
                </a:solidFill>
              </a:rPr>
              <a:t>System</a:t>
            </a: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3" name="Rectangle 2"/>
          <p:cNvSpPr/>
          <p:nvPr/>
        </p:nvSpPr>
        <p:spPr>
          <a:xfrm>
            <a:off x="2514600" y="990600"/>
            <a:ext cx="4572000" cy="369332"/>
          </a:xfrm>
          <a:prstGeom prst="rect">
            <a:avLst/>
          </a:prstGeom>
        </p:spPr>
        <p:txBody>
          <a:bodyPr>
            <a:spAutoFit/>
          </a:bodyPr>
          <a:lstStyle/>
          <a:p>
            <a:r>
              <a:rPr lang="en-US" dirty="0"/>
              <a:t> </a:t>
            </a:r>
          </a:p>
        </p:txBody>
      </p:sp>
      <p:sp>
        <p:nvSpPr>
          <p:cNvPr id="13" name="TextBox 12">
            <a:extLst>
              <a:ext uri="{FF2B5EF4-FFF2-40B4-BE49-F238E27FC236}">
                <a16:creationId xmlns:a16="http://schemas.microsoft.com/office/drawing/2014/main" id="{7263CD8D-71F2-438E-8620-1C73639C48A8}"/>
              </a:ext>
            </a:extLst>
          </p:cNvPr>
          <p:cNvSpPr txBox="1"/>
          <p:nvPr/>
        </p:nvSpPr>
        <p:spPr>
          <a:xfrm>
            <a:off x="180975" y="6385122"/>
            <a:ext cx="6057900" cy="365125"/>
          </a:xfrm>
          <a:prstGeom prst="rect">
            <a:avLst/>
          </a:prstGeom>
          <a:solidFill>
            <a:srgbClr val="FFCC00"/>
          </a:solidFill>
        </p:spPr>
        <p:txBody>
          <a:bodyPr wrap="square" rtlCol="0">
            <a:spAutoFit/>
          </a:bodyPr>
          <a:lstStyle/>
          <a:p>
            <a:pPr algn="ctr"/>
            <a:endParaRPr lang="en-US" sz="1400" b="1" i="1" dirty="0">
              <a:solidFill>
                <a:schemeClr val="accent1">
                  <a:lumMod val="75000"/>
                </a:schemeClr>
              </a:solidFill>
              <a:latin typeface="Perpetua" pitchFamily="18" charset="0"/>
              <a:cs typeface="Times New Roman" pitchFamily="18" charset="0"/>
            </a:endParaRPr>
          </a:p>
        </p:txBody>
      </p:sp>
      <p:pic>
        <p:nvPicPr>
          <p:cNvPr id="14" name="Picture 2">
            <a:extLst>
              <a:ext uri="{FF2B5EF4-FFF2-40B4-BE49-F238E27FC236}">
                <a16:creationId xmlns:a16="http://schemas.microsoft.com/office/drawing/2014/main" id="{64235FEE-7531-4327-9128-BAA293DBDA2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7109"/>
          <a:stretch/>
        </p:blipFill>
        <p:spPr bwMode="auto">
          <a:xfrm>
            <a:off x="6238875" y="6066616"/>
            <a:ext cx="1981200" cy="72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Slide Number Placeholder 2">
            <a:extLst>
              <a:ext uri="{FF2B5EF4-FFF2-40B4-BE49-F238E27FC236}">
                <a16:creationId xmlns:a16="http://schemas.microsoft.com/office/drawing/2014/main" id="{5F1FD3D5-87FD-425D-AC7E-FE7474EEA749}"/>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28</a:t>
            </a:fld>
            <a:endParaRPr lang="en-US" dirty="0">
              <a:latin typeface="Gill Sans MT" panose="020B0502020104020203"/>
            </a:endParaRPr>
          </a:p>
        </p:txBody>
      </p:sp>
    </p:spTree>
    <p:extLst>
      <p:ext uri="{BB962C8B-B14F-4D97-AF65-F5344CB8AC3E}">
        <p14:creationId xmlns:p14="http://schemas.microsoft.com/office/powerpoint/2010/main" val="1568189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A58A6-6C49-6E4E-A23F-572F599A9B93}"/>
              </a:ext>
            </a:extLst>
          </p:cNvPr>
          <p:cNvSpPr/>
          <p:nvPr/>
        </p:nvSpPr>
        <p:spPr>
          <a:xfrm>
            <a:off x="2133600" y="24345"/>
            <a:ext cx="7010400" cy="5386090"/>
          </a:xfrm>
          <a:prstGeom prst="rect">
            <a:avLst/>
          </a:prstGeom>
        </p:spPr>
        <p:txBody>
          <a:bodyPr wrap="square">
            <a:spAutoFit/>
          </a:bodyPr>
          <a:lstStyle/>
          <a:p>
            <a:r>
              <a:rPr lang="en-US" sz="2000" b="1" i="1" dirty="0">
                <a:solidFill>
                  <a:schemeClr val="tx2"/>
                </a:solidFill>
              </a:rPr>
              <a:t>Academic Safety Nets</a:t>
            </a:r>
          </a:p>
          <a:p>
            <a:endParaRPr lang="en-US" dirty="0"/>
          </a:p>
          <a:p>
            <a:r>
              <a:rPr lang="en-US" dirty="0"/>
              <a:t>Before-school and after-school basic skills and enrichment programs </a:t>
            </a:r>
            <a:endParaRPr lang="en-US" sz="1200" dirty="0"/>
          </a:p>
          <a:p>
            <a:pPr marL="285750" indent="-285750">
              <a:buFont typeface="Arial" panose="020B0604020202020204" pitchFamily="34" charset="0"/>
              <a:buChar char="•"/>
            </a:pPr>
            <a:r>
              <a:rPr lang="en-US" dirty="0"/>
              <a:t>After school enrichment program for grades K-8</a:t>
            </a:r>
            <a:endParaRPr lang="en-US" sz="1200" dirty="0"/>
          </a:p>
          <a:p>
            <a:pPr marL="285750" indent="-285750">
              <a:buFont typeface="Arial" panose="020B0604020202020204" pitchFamily="34" charset="0"/>
              <a:buChar char="•"/>
            </a:pPr>
            <a:r>
              <a:rPr lang="en-US" dirty="0"/>
              <a:t>Saturday Recreation Program for students with disabilities</a:t>
            </a:r>
            <a:endParaRPr lang="en-US" sz="1200" dirty="0"/>
          </a:p>
          <a:p>
            <a:pPr marL="285750" indent="-285750">
              <a:buFont typeface="Arial" panose="020B0604020202020204" pitchFamily="34" charset="0"/>
              <a:buChar char="•"/>
            </a:pPr>
            <a:r>
              <a:rPr lang="en-US" dirty="0"/>
              <a:t>After School Clubs for high school students</a:t>
            </a:r>
            <a:endParaRPr lang="en-US" sz="1200" dirty="0"/>
          </a:p>
          <a:p>
            <a:pPr marL="285750" indent="-285750">
              <a:buFont typeface="Arial" panose="020B0604020202020204" pitchFamily="34" charset="0"/>
              <a:buChar char="•"/>
            </a:pPr>
            <a:r>
              <a:rPr lang="en-US" dirty="0"/>
              <a:t>Attendance Recovery Program for high school students (Saturday)</a:t>
            </a:r>
            <a:r>
              <a:rPr lang="en-US" sz="1200" dirty="0"/>
              <a:t>G</a:t>
            </a:r>
          </a:p>
          <a:p>
            <a:pPr marL="285750" indent="-285750">
              <a:buFont typeface="Arial" panose="020B0604020202020204" pitchFamily="34" charset="0"/>
              <a:buChar char="•"/>
            </a:pPr>
            <a:r>
              <a:rPr lang="en-US" dirty="0"/>
              <a:t>Graduation Rate Improvement Program (GRIP) for high school students (Saturday)</a:t>
            </a:r>
            <a:endParaRPr lang="en-US" sz="1200" dirty="0"/>
          </a:p>
          <a:p>
            <a:endParaRPr lang="en-US" dirty="0"/>
          </a:p>
          <a:p>
            <a:r>
              <a:rPr lang="en-US" dirty="0"/>
              <a:t>Academic Interventions</a:t>
            </a:r>
            <a:endParaRPr lang="en-US" sz="1200" dirty="0"/>
          </a:p>
          <a:p>
            <a:pPr marL="285750" indent="-285750">
              <a:buFont typeface="Arial" panose="020B0604020202020204" pitchFamily="34" charset="0"/>
              <a:buChar char="•"/>
            </a:pPr>
            <a:r>
              <a:rPr lang="en-US" dirty="0"/>
              <a:t>Agile Minds: Mathematics for grades 8 </a:t>
            </a:r>
            <a:endParaRPr lang="en-US" sz="1200" dirty="0"/>
          </a:p>
          <a:p>
            <a:pPr marL="285750" indent="-285750">
              <a:buFont typeface="Arial" panose="020B0604020202020204" pitchFamily="34" charset="0"/>
              <a:buChar char="•"/>
            </a:pPr>
            <a:r>
              <a:rPr lang="en-US" dirty="0"/>
              <a:t>Response to Intervention (RTI) </a:t>
            </a:r>
            <a:endParaRPr lang="en-US" sz="1200" dirty="0"/>
          </a:p>
          <a:p>
            <a:pPr marL="285750" indent="-285750">
              <a:buFont typeface="Arial" panose="020B0604020202020204" pitchFamily="34" charset="0"/>
              <a:buChar char="•"/>
            </a:pPr>
            <a:r>
              <a:rPr lang="en-US" dirty="0"/>
              <a:t>Hispanics Inspiring Students Performance and Achievement (HISPA) – role model program for grades 6-8 </a:t>
            </a:r>
            <a:endParaRPr lang="en-US" sz="1200" dirty="0"/>
          </a:p>
          <a:p>
            <a:pPr marL="285750" indent="-285750">
              <a:buFont typeface="Arial" panose="020B0604020202020204" pitchFamily="34" charset="0"/>
              <a:buChar char="•"/>
            </a:pPr>
            <a:r>
              <a:rPr lang="en-US" dirty="0"/>
              <a:t>SONDAY multisensory interventions </a:t>
            </a:r>
            <a:endParaRPr lang="en-US" sz="1200" dirty="0"/>
          </a:p>
          <a:p>
            <a:pPr marL="285750" indent="-285750">
              <a:buFont typeface="Arial" panose="020B0604020202020204" pitchFamily="34" charset="0"/>
              <a:buChar char="•"/>
            </a:pPr>
            <a:r>
              <a:rPr lang="en-US" dirty="0"/>
              <a:t>Orton </a:t>
            </a:r>
            <a:r>
              <a:rPr lang="en-US" dirty="0" err="1"/>
              <a:t>Gillingham</a:t>
            </a:r>
            <a:r>
              <a:rPr lang="en-US" dirty="0"/>
              <a:t> </a:t>
            </a:r>
            <a:endParaRPr lang="en-US" sz="1200" dirty="0"/>
          </a:p>
          <a:p>
            <a:pPr marL="285750" indent="-285750">
              <a:buFont typeface="Arial" panose="020B0604020202020204" pitchFamily="34" charset="0"/>
              <a:buChar char="•"/>
            </a:pPr>
            <a:r>
              <a:rPr lang="en-US" dirty="0"/>
              <a:t>Leveled Literacy Interventions </a:t>
            </a:r>
          </a:p>
          <a:p>
            <a:pPr marL="285750" indent="-285750">
              <a:buFont typeface="Arial" panose="020B0604020202020204" pitchFamily="34" charset="0"/>
              <a:buChar char="•"/>
            </a:pPr>
            <a:endParaRPr lang="en-US" dirty="0">
              <a:solidFill>
                <a:schemeClr val="bg1"/>
              </a:solidFill>
            </a:endParaRPr>
          </a:p>
        </p:txBody>
      </p:sp>
      <p:sp>
        <p:nvSpPr>
          <p:cNvPr id="6" name="Rectangle 5">
            <a:extLst>
              <a:ext uri="{FF2B5EF4-FFF2-40B4-BE49-F238E27FC236}">
                <a16:creationId xmlns:a16="http://schemas.microsoft.com/office/drawing/2014/main" id="{21066DF8-49D7-5E4B-8D13-0A19DE310934}"/>
              </a:ext>
            </a:extLst>
          </p:cNvPr>
          <p:cNvSpPr/>
          <p:nvPr/>
        </p:nvSpPr>
        <p:spPr>
          <a:xfrm>
            <a:off x="0" y="0"/>
            <a:ext cx="1981200" cy="6858000"/>
          </a:xfrm>
          <a:prstGeom prst="rect">
            <a:avLst/>
          </a:prstGeom>
          <a:solidFill>
            <a:srgbClr val="365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
            <a:endParaRPr lang="en-US" b="1" dirty="0">
              <a:solidFill>
                <a:schemeClr val="bg1"/>
              </a:solidFill>
            </a:endParaRPr>
          </a:p>
        </p:txBody>
      </p:sp>
      <p:sp>
        <p:nvSpPr>
          <p:cNvPr id="8" name="Rectangle 7">
            <a:extLst>
              <a:ext uri="{FF2B5EF4-FFF2-40B4-BE49-F238E27FC236}">
                <a16:creationId xmlns:a16="http://schemas.microsoft.com/office/drawing/2014/main" id="{F130B434-874E-495D-810D-591F75239664}"/>
              </a:ext>
            </a:extLst>
          </p:cNvPr>
          <p:cNvSpPr/>
          <p:nvPr/>
        </p:nvSpPr>
        <p:spPr>
          <a:xfrm>
            <a:off x="0" y="0"/>
            <a:ext cx="1981200" cy="4062651"/>
          </a:xfrm>
          <a:prstGeom prst="rect">
            <a:avLst/>
          </a:prstGeom>
        </p:spPr>
        <p:txBody>
          <a:bodyPr wrap="square">
            <a:spAutoFit/>
          </a:bodyPr>
          <a:lstStyle/>
          <a:p>
            <a:pPr algn="ctr" fontAlgn="b"/>
            <a:endParaRPr lang="en-US" b="1" dirty="0">
              <a:solidFill>
                <a:schemeClr val="bg1"/>
              </a:solidFill>
            </a:endParaRPr>
          </a:p>
          <a:p>
            <a:pPr algn="ctr" fontAlgn="b"/>
            <a:endParaRPr lang="en-US" sz="2400" b="1" dirty="0">
              <a:solidFill>
                <a:schemeClr val="bg1"/>
              </a:solidFill>
            </a:endParaRPr>
          </a:p>
          <a:p>
            <a:pPr algn="ctr" fontAlgn="b"/>
            <a:r>
              <a:rPr lang="en-US" sz="2400" b="1" dirty="0">
                <a:solidFill>
                  <a:schemeClr val="bg1"/>
                </a:solidFill>
              </a:rPr>
              <a:t>Maintaining </a:t>
            </a:r>
          </a:p>
          <a:p>
            <a:pPr algn="ctr" fontAlgn="b"/>
            <a:r>
              <a:rPr lang="en-US" sz="2400" b="1" dirty="0">
                <a:solidFill>
                  <a:schemeClr val="bg1"/>
                </a:solidFill>
              </a:rPr>
              <a:t>Our School </a:t>
            </a:r>
          </a:p>
          <a:p>
            <a:pPr algn="ctr" fontAlgn="b"/>
            <a:r>
              <a:rPr lang="en-US" sz="2400" b="1" dirty="0">
                <a:solidFill>
                  <a:schemeClr val="bg1"/>
                </a:solidFill>
              </a:rPr>
              <a:t>System</a:t>
            </a: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11" name="TextBox 10">
            <a:extLst>
              <a:ext uri="{FF2B5EF4-FFF2-40B4-BE49-F238E27FC236}">
                <a16:creationId xmlns:a16="http://schemas.microsoft.com/office/drawing/2014/main" id="{CDD541BF-4548-4A88-9293-8C3917C5DD2F}"/>
              </a:ext>
            </a:extLst>
          </p:cNvPr>
          <p:cNvSpPr txBox="1"/>
          <p:nvPr/>
        </p:nvSpPr>
        <p:spPr>
          <a:xfrm>
            <a:off x="180975" y="6385122"/>
            <a:ext cx="6057900" cy="365125"/>
          </a:xfrm>
          <a:prstGeom prst="rect">
            <a:avLst/>
          </a:prstGeom>
          <a:solidFill>
            <a:srgbClr val="FFCC00"/>
          </a:solidFill>
        </p:spPr>
        <p:txBody>
          <a:bodyPr wrap="square" rtlCol="0">
            <a:spAutoFit/>
          </a:bodyPr>
          <a:lstStyle/>
          <a:p>
            <a:pPr algn="ctr"/>
            <a:endParaRPr lang="en-US" sz="1400" b="1" i="1" dirty="0">
              <a:solidFill>
                <a:schemeClr val="accent1">
                  <a:lumMod val="75000"/>
                </a:schemeClr>
              </a:solidFill>
              <a:latin typeface="Perpetua" pitchFamily="18" charset="0"/>
              <a:cs typeface="Times New Roman" pitchFamily="18" charset="0"/>
            </a:endParaRPr>
          </a:p>
        </p:txBody>
      </p:sp>
      <p:pic>
        <p:nvPicPr>
          <p:cNvPr id="12" name="Picture 2">
            <a:extLst>
              <a:ext uri="{FF2B5EF4-FFF2-40B4-BE49-F238E27FC236}">
                <a16:creationId xmlns:a16="http://schemas.microsoft.com/office/drawing/2014/main" id="{B114DCF0-7213-4825-B16C-528091BBF7D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7109"/>
          <a:stretch/>
        </p:blipFill>
        <p:spPr bwMode="auto">
          <a:xfrm>
            <a:off x="6238875" y="6066616"/>
            <a:ext cx="1981200" cy="72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Slide Number Placeholder 2">
            <a:extLst>
              <a:ext uri="{FF2B5EF4-FFF2-40B4-BE49-F238E27FC236}">
                <a16:creationId xmlns:a16="http://schemas.microsoft.com/office/drawing/2014/main" id="{24B39F5B-F57A-4634-91EB-1D1D210368C8}"/>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29</a:t>
            </a:fld>
            <a:endParaRPr lang="en-US" dirty="0">
              <a:latin typeface="Gill Sans MT" panose="020B0502020104020203"/>
            </a:endParaRPr>
          </a:p>
        </p:txBody>
      </p:sp>
    </p:spTree>
    <p:extLst>
      <p:ext uri="{BB962C8B-B14F-4D97-AF65-F5344CB8AC3E}">
        <p14:creationId xmlns:p14="http://schemas.microsoft.com/office/powerpoint/2010/main" val="700274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599F7EB-163A-44BB-B5D6-7E2013C8B8A8}"/>
              </a:ext>
            </a:extLst>
          </p:cNvPr>
          <p:cNvSpPr>
            <a:spLocks noGrp="1"/>
          </p:cNvSpPr>
          <p:nvPr>
            <p:ph type="sldNum" sz="quarter" idx="12"/>
          </p:nvPr>
        </p:nvSpPr>
        <p:spPr/>
        <p:txBody>
          <a:bodyPr/>
          <a:lstStyle/>
          <a:p>
            <a:fld id="{14EE8B38-0758-464A-A961-6662A8974270}" type="slidenum">
              <a:rPr lang="en-US" smtClean="0"/>
              <a:t>3</a:t>
            </a:fld>
            <a:endParaRPr lang="en-US" dirty="0"/>
          </a:p>
        </p:txBody>
      </p:sp>
      <p:sp>
        <p:nvSpPr>
          <p:cNvPr id="6" name="Rectangle 5">
            <a:extLst>
              <a:ext uri="{FF2B5EF4-FFF2-40B4-BE49-F238E27FC236}">
                <a16:creationId xmlns:a16="http://schemas.microsoft.com/office/drawing/2014/main" id="{9A30AA22-3CA5-4A12-B05B-1C3E66AF4225}"/>
              </a:ext>
            </a:extLst>
          </p:cNvPr>
          <p:cNvSpPr/>
          <p:nvPr/>
        </p:nvSpPr>
        <p:spPr>
          <a:xfrm>
            <a:off x="228600" y="67270"/>
            <a:ext cx="8915400" cy="707886"/>
          </a:xfrm>
          <a:prstGeom prst="rect">
            <a:avLst/>
          </a:prstGeom>
        </p:spPr>
        <p:txBody>
          <a:bodyPr wrap="square">
            <a:spAutoFit/>
          </a:bodyPr>
          <a:lstStyle/>
          <a:p>
            <a:r>
              <a:rPr lang="en-US" sz="4000" kern="0" dirty="0">
                <a:ln w="25400">
                  <a:noFill/>
                </a:ln>
                <a:solidFill>
                  <a:srgbClr val="365585"/>
                </a:solidFill>
                <a:latin typeface="Impact" panose="020B0806030902050204" pitchFamily="34" charset="0"/>
                <a:cs typeface="Arial" charset="0"/>
              </a:rPr>
              <a:t>OUR SCHOOL SYSTEM</a:t>
            </a:r>
          </a:p>
        </p:txBody>
      </p:sp>
      <p:cxnSp>
        <p:nvCxnSpPr>
          <p:cNvPr id="10" name="Straight Connector 9">
            <a:extLst>
              <a:ext uri="{FF2B5EF4-FFF2-40B4-BE49-F238E27FC236}">
                <a16:creationId xmlns:a16="http://schemas.microsoft.com/office/drawing/2014/main" id="{49CCA39C-0DF3-4A2C-BD41-93FB012011B8}"/>
              </a:ext>
            </a:extLst>
          </p:cNvPr>
          <p:cNvCxnSpPr/>
          <p:nvPr/>
        </p:nvCxnSpPr>
        <p:spPr>
          <a:xfrm>
            <a:off x="114300" y="827605"/>
            <a:ext cx="8915400" cy="0"/>
          </a:xfrm>
          <a:prstGeom prst="line">
            <a:avLst/>
          </a:prstGeom>
          <a:ln w="47625">
            <a:solidFill>
              <a:srgbClr val="365585"/>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1" name="Chart 10">
            <a:extLst>
              <a:ext uri="{FF2B5EF4-FFF2-40B4-BE49-F238E27FC236}">
                <a16:creationId xmlns:a16="http://schemas.microsoft.com/office/drawing/2014/main" id="{41B07267-44F9-4D7E-8806-AC7962FF4031}"/>
              </a:ext>
            </a:extLst>
          </p:cNvPr>
          <p:cNvGraphicFramePr>
            <a:graphicFrameLocks/>
          </p:cNvGraphicFramePr>
          <p:nvPr>
            <p:extLst>
              <p:ext uri="{D42A27DB-BD31-4B8C-83A1-F6EECF244321}">
                <p14:modId xmlns:p14="http://schemas.microsoft.com/office/powerpoint/2010/main" val="2295245786"/>
              </p:ext>
            </p:extLst>
          </p:nvPr>
        </p:nvGraphicFramePr>
        <p:xfrm>
          <a:off x="853792" y="3046130"/>
          <a:ext cx="4127589" cy="2652384"/>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4E52FD3A-2EE9-4F5D-A2E5-A5CAF58AA714}"/>
              </a:ext>
            </a:extLst>
          </p:cNvPr>
          <p:cNvSpPr txBox="1"/>
          <p:nvPr/>
        </p:nvSpPr>
        <p:spPr>
          <a:xfrm>
            <a:off x="139611" y="3017822"/>
            <a:ext cx="2394362" cy="477951"/>
          </a:xfrm>
          <a:prstGeom prst="rect">
            <a:avLst/>
          </a:prstGeom>
          <a:noFill/>
          <a:effectLst/>
        </p:spPr>
        <p:txBody>
          <a:bodyPr wrap="square">
            <a:spAutoFit/>
          </a:bodyPr>
          <a:lstStyle/>
          <a:p>
            <a:pPr marL="0" marR="0" lvl="0" indent="0" algn="l" defTabSz="914400" rtl="0" eaLnBrk="1" fontAlgn="auto" latinLnBrk="0" hangingPunct="1">
              <a:lnSpc>
                <a:spcPts val="1200"/>
              </a:lnSpc>
              <a:spcBef>
                <a:spcPct val="20000"/>
              </a:spcBef>
              <a:spcAft>
                <a:spcPts val="0"/>
              </a:spcAft>
              <a:buClr>
                <a:srgbClr val="074FB9"/>
              </a:buClr>
              <a:buSzTx/>
              <a:buFontTx/>
              <a:buNone/>
              <a:tabLst/>
              <a:defRPr/>
            </a:pPr>
            <a:r>
              <a:rPr kumimoji="0" lang="en-US" sz="1800" b="1" i="0" u="none" strike="noStrike" kern="1200" cap="none" spc="0" normalizeH="0" baseline="0" noProof="0" dirty="0">
                <a:ln>
                  <a:noFill/>
                </a:ln>
                <a:uLnTx/>
                <a:uFillTx/>
                <a:latin typeface="Calibri" pitchFamily="34" charset="0"/>
                <a:ea typeface="+mn-ea"/>
                <a:cs typeface="Calibri" pitchFamily="34" charset="0"/>
              </a:rPr>
              <a:t>Student </a:t>
            </a:r>
          </a:p>
          <a:p>
            <a:pPr marL="0" marR="0" lvl="0" indent="0" algn="l" defTabSz="914400" rtl="0" eaLnBrk="1" fontAlgn="auto" latinLnBrk="0" hangingPunct="1">
              <a:lnSpc>
                <a:spcPts val="1200"/>
              </a:lnSpc>
              <a:spcBef>
                <a:spcPct val="20000"/>
              </a:spcBef>
              <a:spcAft>
                <a:spcPts val="0"/>
              </a:spcAft>
              <a:buClr>
                <a:srgbClr val="074FB9"/>
              </a:buClr>
              <a:buSzTx/>
              <a:buFontTx/>
              <a:buNone/>
              <a:tabLst/>
              <a:defRPr/>
            </a:pPr>
            <a:r>
              <a:rPr kumimoji="0" lang="en-US" sz="1800" b="1" i="0" u="none" strike="noStrike" kern="1200" cap="none" spc="0" normalizeH="0" baseline="0" noProof="0" dirty="0">
                <a:ln>
                  <a:noFill/>
                </a:ln>
                <a:uLnTx/>
                <a:uFillTx/>
                <a:latin typeface="Calibri" pitchFamily="34" charset="0"/>
                <a:ea typeface="+mn-ea"/>
                <a:cs typeface="Calibri" pitchFamily="34" charset="0"/>
              </a:rPr>
              <a:t>Demographic</a:t>
            </a:r>
          </a:p>
        </p:txBody>
      </p:sp>
      <p:sp>
        <p:nvSpPr>
          <p:cNvPr id="14" name="TextBox 13">
            <a:extLst>
              <a:ext uri="{FF2B5EF4-FFF2-40B4-BE49-F238E27FC236}">
                <a16:creationId xmlns:a16="http://schemas.microsoft.com/office/drawing/2014/main" id="{9D681599-C639-4DC1-BD30-3FB9FA55CDDE}"/>
              </a:ext>
            </a:extLst>
          </p:cNvPr>
          <p:cNvSpPr txBox="1"/>
          <p:nvPr/>
        </p:nvSpPr>
        <p:spPr>
          <a:xfrm>
            <a:off x="114299" y="5691621"/>
            <a:ext cx="4168149" cy="369332"/>
          </a:xfrm>
          <a:prstGeom prst="rect">
            <a:avLst/>
          </a:prstGeom>
          <a:noFill/>
          <a:effectLst/>
        </p:spPr>
        <p:txBody>
          <a:bodyPr wrap="square">
            <a:spAutoFit/>
          </a:bodyPr>
          <a:lstStyle/>
          <a:p>
            <a:pPr marL="0" marR="0" lvl="0" indent="0" algn="ctr" defTabSz="914400" rtl="0" eaLnBrk="1" fontAlgn="auto" latinLnBrk="0" hangingPunct="1">
              <a:lnSpc>
                <a:spcPct val="100000"/>
              </a:lnSpc>
              <a:spcBef>
                <a:spcPct val="20000"/>
              </a:spcBef>
              <a:spcAft>
                <a:spcPts val="0"/>
              </a:spcAft>
              <a:buClr>
                <a:srgbClr val="074FB9"/>
              </a:buClr>
              <a:buSzTx/>
              <a:buFontTx/>
              <a:buNone/>
              <a:tabLst/>
              <a:defRPr/>
            </a:pPr>
            <a:r>
              <a:rPr kumimoji="0" lang="en-US" sz="1800" b="1" i="0" u="none" strike="noStrike" kern="1200" cap="none" spc="0" normalizeH="0" baseline="0" noProof="0" dirty="0">
                <a:ln>
                  <a:noFill/>
                </a:ln>
                <a:uLnTx/>
                <a:uFillTx/>
                <a:latin typeface="Calibri" pitchFamily="34" charset="0"/>
                <a:ea typeface="+mn-ea"/>
                <a:cs typeface="Calibri" pitchFamily="34" charset="0"/>
              </a:rPr>
              <a:t>Student Profile</a:t>
            </a:r>
          </a:p>
        </p:txBody>
      </p:sp>
      <p:sp>
        <p:nvSpPr>
          <p:cNvPr id="15" name="Rectangle 14">
            <a:extLst>
              <a:ext uri="{FF2B5EF4-FFF2-40B4-BE49-F238E27FC236}">
                <a16:creationId xmlns:a16="http://schemas.microsoft.com/office/drawing/2014/main" id="{132DEA8E-6D07-45F9-9D45-A54B73771580}"/>
              </a:ext>
            </a:extLst>
          </p:cNvPr>
          <p:cNvSpPr/>
          <p:nvPr/>
        </p:nvSpPr>
        <p:spPr>
          <a:xfrm>
            <a:off x="130134" y="880055"/>
            <a:ext cx="8915400" cy="1538883"/>
          </a:xfrm>
          <a:prstGeom prst="rect">
            <a:avLst/>
          </a:prstGeom>
        </p:spPr>
        <p:txBody>
          <a:bodyPr wrap="square">
            <a:spAutoFit/>
          </a:bodyPr>
          <a:lstStyle/>
          <a:p>
            <a:r>
              <a:rPr lang="en-US" sz="5400" kern="0" dirty="0">
                <a:ln w="25400">
                  <a:noFill/>
                </a:ln>
                <a:solidFill>
                  <a:srgbClr val="EEBC35"/>
                </a:solidFill>
                <a:latin typeface="Impact" panose="020B0806030902050204" pitchFamily="34" charset="0"/>
                <a:cs typeface="Arial" charset="0"/>
              </a:rPr>
              <a:t>28,148 </a:t>
            </a:r>
          </a:p>
          <a:p>
            <a:r>
              <a:rPr lang="en-US" sz="4000" kern="0" dirty="0">
                <a:ln w="25400">
                  <a:noFill/>
                </a:ln>
                <a:solidFill>
                  <a:srgbClr val="EEBC35"/>
                </a:solidFill>
                <a:latin typeface="Impact" panose="020B0806030902050204" pitchFamily="34" charset="0"/>
                <a:cs typeface="Arial" charset="0"/>
              </a:rPr>
              <a:t>STUDENTS</a:t>
            </a:r>
          </a:p>
        </p:txBody>
      </p:sp>
      <p:pic>
        <p:nvPicPr>
          <p:cNvPr id="17" name="Picture 16" descr="Text&#10;&#10;Description automatically generated">
            <a:extLst>
              <a:ext uri="{FF2B5EF4-FFF2-40B4-BE49-F238E27FC236}">
                <a16:creationId xmlns:a16="http://schemas.microsoft.com/office/drawing/2014/main" id="{C94CBC07-C2E6-4DF7-BB97-6431BCA53A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1302"/>
          <a:stretch/>
        </p:blipFill>
        <p:spPr>
          <a:xfrm>
            <a:off x="4846182" y="144642"/>
            <a:ext cx="4034147" cy="55314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3B291553-65B6-41C7-95E6-BC862D4A96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23731" y="883071"/>
            <a:ext cx="971900" cy="820095"/>
          </a:xfrm>
          <a:prstGeom prst="rect">
            <a:avLst/>
          </a:prstGeom>
          <a:solidFill>
            <a:schemeClr val="bg1"/>
          </a:solidFill>
        </p:spPr>
      </p:pic>
      <p:sp>
        <p:nvSpPr>
          <p:cNvPr id="21" name="TextBox 20">
            <a:extLst>
              <a:ext uri="{FF2B5EF4-FFF2-40B4-BE49-F238E27FC236}">
                <a16:creationId xmlns:a16="http://schemas.microsoft.com/office/drawing/2014/main" id="{45CE84A4-80F2-42D0-94AC-E5F854BE42EE}"/>
              </a:ext>
            </a:extLst>
          </p:cNvPr>
          <p:cNvSpPr txBox="1"/>
          <p:nvPr/>
        </p:nvSpPr>
        <p:spPr>
          <a:xfrm>
            <a:off x="4479724" y="932505"/>
            <a:ext cx="3497467" cy="923330"/>
          </a:xfrm>
          <a:prstGeom prst="rect">
            <a:avLst/>
          </a:prstGeom>
          <a:noFill/>
        </p:spPr>
        <p:txBody>
          <a:bodyPr wrap="square">
            <a:spAutoFit/>
          </a:bodyPr>
          <a:lstStyle/>
          <a:p>
            <a:r>
              <a:rPr kumimoji="0" lang="en-US" sz="5400" b="0" i="0" u="none" strike="noStrike" kern="0" cap="none" spc="0" normalizeH="0" baseline="0" noProof="0" dirty="0">
                <a:ln w="25400">
                  <a:noFill/>
                </a:ln>
                <a:effectLst/>
                <a:uLnTx/>
                <a:uFillTx/>
                <a:latin typeface="Impact" panose="020B0806030902050204" pitchFamily="34" charset="0"/>
                <a:ea typeface="+mn-ea"/>
                <a:cs typeface="Arial" charset="0"/>
              </a:rPr>
              <a:t>37 SCHOOLS</a:t>
            </a:r>
            <a:endParaRPr lang="en-US" dirty="0"/>
          </a:p>
        </p:txBody>
      </p:sp>
      <p:sp>
        <p:nvSpPr>
          <p:cNvPr id="22" name="Rectangle 21">
            <a:extLst>
              <a:ext uri="{FF2B5EF4-FFF2-40B4-BE49-F238E27FC236}">
                <a16:creationId xmlns:a16="http://schemas.microsoft.com/office/drawing/2014/main" id="{5D8CF2BA-6508-431D-8BB0-331509C6A31F}"/>
              </a:ext>
            </a:extLst>
          </p:cNvPr>
          <p:cNvSpPr/>
          <p:nvPr/>
        </p:nvSpPr>
        <p:spPr>
          <a:xfrm>
            <a:off x="130134" y="2418938"/>
            <a:ext cx="8883732" cy="447617"/>
          </a:xfrm>
          <a:prstGeom prst="rect">
            <a:avLst/>
          </a:prstGeom>
          <a:solidFill>
            <a:srgbClr val="365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B4BD369-E28D-4386-AD30-45665D1E52D3}"/>
              </a:ext>
            </a:extLst>
          </p:cNvPr>
          <p:cNvSpPr txBox="1"/>
          <p:nvPr/>
        </p:nvSpPr>
        <p:spPr>
          <a:xfrm>
            <a:off x="2178222" y="2369622"/>
            <a:ext cx="5335919" cy="523220"/>
          </a:xfrm>
          <a:prstGeom prst="rect">
            <a:avLst/>
          </a:prstGeom>
          <a:noFill/>
        </p:spPr>
        <p:txBody>
          <a:bodyPr wrap="square">
            <a:spAutoFit/>
          </a:bodyPr>
          <a:lstStyle/>
          <a:p>
            <a:r>
              <a:rPr kumimoji="0" lang="en-US" sz="2800" b="0" i="0" u="none" strike="noStrike" kern="0" cap="none" spc="0" normalizeH="0" baseline="0" noProof="0" dirty="0">
                <a:ln w="25400">
                  <a:noFill/>
                </a:ln>
                <a:solidFill>
                  <a:schemeClr val="bg1"/>
                </a:solidFill>
                <a:effectLst/>
                <a:uLnTx/>
                <a:uFillTx/>
                <a:latin typeface="Impact" panose="020B0806030902050204" pitchFamily="34" charset="0"/>
                <a:ea typeface="+mn-ea"/>
                <a:cs typeface="Arial" charset="0"/>
              </a:rPr>
              <a:t>2</a:t>
            </a:r>
            <a:r>
              <a:rPr kumimoji="0" lang="en-US" sz="2800" b="0" i="0" u="none" strike="noStrike" kern="0" cap="none" spc="0" normalizeH="0" baseline="30000" noProof="0" dirty="0">
                <a:ln w="25400">
                  <a:noFill/>
                </a:ln>
                <a:solidFill>
                  <a:schemeClr val="bg1"/>
                </a:solidFill>
                <a:effectLst/>
                <a:uLnTx/>
                <a:uFillTx/>
                <a:latin typeface="Impact" panose="020B0806030902050204" pitchFamily="34" charset="0"/>
                <a:ea typeface="+mn-ea"/>
                <a:cs typeface="Arial" charset="0"/>
              </a:rPr>
              <a:t>nd</a:t>
            </a:r>
            <a:r>
              <a:rPr kumimoji="0" lang="en-US" sz="2800" b="0" i="0" u="none" strike="noStrike" kern="0" cap="none" spc="0" normalizeH="0" baseline="0" noProof="0" dirty="0">
                <a:ln w="25400">
                  <a:noFill/>
                </a:ln>
                <a:solidFill>
                  <a:schemeClr val="bg1"/>
                </a:solidFill>
                <a:effectLst/>
                <a:uLnTx/>
                <a:uFillTx/>
                <a:latin typeface="Impact" panose="020B0806030902050204" pitchFamily="34" charset="0"/>
                <a:ea typeface="+mn-ea"/>
                <a:cs typeface="Arial" charset="0"/>
              </a:rPr>
              <a:t> Largest District </a:t>
            </a:r>
            <a:r>
              <a:rPr kumimoji="0" lang="en-US" b="0" i="0" u="none" strike="noStrike" kern="0" cap="none" spc="0" normalizeH="0" baseline="0" noProof="0" dirty="0">
                <a:ln w="25400">
                  <a:noFill/>
                </a:ln>
                <a:solidFill>
                  <a:schemeClr val="bg1"/>
                </a:solidFill>
                <a:effectLst/>
                <a:uLnTx/>
                <a:uFillTx/>
                <a:latin typeface="Impact" panose="020B0806030902050204" pitchFamily="34" charset="0"/>
                <a:ea typeface="+mn-ea"/>
                <a:cs typeface="Arial" charset="0"/>
              </a:rPr>
              <a:t>in the State of New Jersey</a:t>
            </a:r>
            <a:endParaRPr lang="en-US" sz="1000" dirty="0">
              <a:solidFill>
                <a:schemeClr val="bg1"/>
              </a:solidFill>
            </a:endParaRPr>
          </a:p>
        </p:txBody>
      </p:sp>
      <p:pic>
        <p:nvPicPr>
          <p:cNvPr id="26" name="Picture 25" descr="A picture containing nature, cave&#10;&#10;Description automatically generated">
            <a:extLst>
              <a:ext uri="{FF2B5EF4-FFF2-40B4-BE49-F238E27FC236}">
                <a16:creationId xmlns:a16="http://schemas.microsoft.com/office/drawing/2014/main" id="{1D626123-EAE1-49F0-9C12-393FE0F23D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82534">
            <a:off x="1611357" y="2258590"/>
            <a:ext cx="587691" cy="1008396"/>
          </a:xfrm>
          <a:prstGeom prst="rect">
            <a:avLst/>
          </a:prstGeom>
        </p:spPr>
      </p:pic>
      <p:sp>
        <p:nvSpPr>
          <p:cNvPr id="27" name="TextBox 26">
            <a:extLst>
              <a:ext uri="{FF2B5EF4-FFF2-40B4-BE49-F238E27FC236}">
                <a16:creationId xmlns:a16="http://schemas.microsoft.com/office/drawing/2014/main" id="{91A4DF8F-CDE1-464D-89A8-00DF5218F63F}"/>
              </a:ext>
            </a:extLst>
          </p:cNvPr>
          <p:cNvSpPr txBox="1"/>
          <p:nvPr/>
        </p:nvSpPr>
        <p:spPr>
          <a:xfrm>
            <a:off x="2500727" y="1756328"/>
            <a:ext cx="667987" cy="584775"/>
          </a:xfrm>
          <a:prstGeom prst="rect">
            <a:avLst/>
          </a:prstGeom>
          <a:noFill/>
        </p:spPr>
        <p:txBody>
          <a:bodyPr wrap="square">
            <a:spAutoFit/>
          </a:bodyPr>
          <a:lstStyle/>
          <a:p>
            <a:r>
              <a:rPr kumimoji="0" lang="en-US" sz="3200" b="0" i="0" u="none" strike="noStrike" kern="0" cap="none" spc="0" normalizeH="0" baseline="0" noProof="0" dirty="0">
                <a:ln w="25400">
                  <a:noFill/>
                </a:ln>
                <a:effectLst/>
                <a:uLnTx/>
                <a:uFillTx/>
                <a:latin typeface="Impact" panose="020B0806030902050204" pitchFamily="34" charset="0"/>
                <a:ea typeface="+mn-ea"/>
                <a:cs typeface="Arial" charset="0"/>
              </a:rPr>
              <a:t>3</a:t>
            </a:r>
            <a:endParaRPr lang="en-US" sz="1050" dirty="0"/>
          </a:p>
        </p:txBody>
      </p:sp>
      <p:sp>
        <p:nvSpPr>
          <p:cNvPr id="29" name="TextBox 28">
            <a:extLst>
              <a:ext uri="{FF2B5EF4-FFF2-40B4-BE49-F238E27FC236}">
                <a16:creationId xmlns:a16="http://schemas.microsoft.com/office/drawing/2014/main" id="{D44A4D0E-085C-4064-A51A-4FFA4204EFD4}"/>
              </a:ext>
            </a:extLst>
          </p:cNvPr>
          <p:cNvSpPr txBox="1"/>
          <p:nvPr/>
        </p:nvSpPr>
        <p:spPr>
          <a:xfrm>
            <a:off x="2840737" y="1784847"/>
            <a:ext cx="1643381" cy="584775"/>
          </a:xfrm>
          <a:prstGeom prst="rect">
            <a:avLst/>
          </a:prstGeom>
          <a:noFill/>
        </p:spPr>
        <p:txBody>
          <a:bodyPr wrap="square">
            <a:spAutoFit/>
          </a:bodyPr>
          <a:lstStyle/>
          <a:p>
            <a:r>
              <a:rPr kumimoji="0" lang="en-US" sz="1600" b="0" i="0" u="none" strike="noStrike" kern="0" cap="none" spc="0" normalizeH="0" baseline="0" noProof="0" dirty="0">
                <a:ln w="25400">
                  <a:noFill/>
                </a:ln>
                <a:solidFill>
                  <a:srgbClr val="000000"/>
                </a:solidFill>
                <a:effectLst/>
                <a:uLnTx/>
                <a:uFillTx/>
                <a:latin typeface="Impact" panose="020B0806030902050204" pitchFamily="34" charset="0"/>
                <a:ea typeface="+mn-ea"/>
                <a:cs typeface="Arial" charset="0"/>
              </a:rPr>
              <a:t>EARLY </a:t>
            </a:r>
            <a:r>
              <a:rPr lang="en-US" sz="1600" kern="0" dirty="0">
                <a:ln w="25400">
                  <a:noFill/>
                </a:ln>
                <a:solidFill>
                  <a:srgbClr val="000000"/>
                </a:solidFill>
                <a:latin typeface="Impact" panose="020B0806030902050204" pitchFamily="34" charset="0"/>
                <a:cs typeface="Arial" charset="0"/>
              </a:rPr>
              <a:t>CHILDHOOD</a:t>
            </a:r>
          </a:p>
          <a:p>
            <a:r>
              <a:rPr lang="en-US" sz="1600" kern="0" dirty="0">
                <a:ln w="25400">
                  <a:noFill/>
                </a:ln>
                <a:solidFill>
                  <a:srgbClr val="000000"/>
                </a:solidFill>
                <a:latin typeface="Impact" panose="020B0806030902050204" pitchFamily="34" charset="0"/>
                <a:cs typeface="Arial" charset="0"/>
              </a:rPr>
              <a:t>CENTERS</a:t>
            </a:r>
            <a:endParaRPr lang="en-US" sz="600" dirty="0"/>
          </a:p>
        </p:txBody>
      </p:sp>
      <p:sp>
        <p:nvSpPr>
          <p:cNvPr id="30" name="TextBox 29">
            <a:extLst>
              <a:ext uri="{FF2B5EF4-FFF2-40B4-BE49-F238E27FC236}">
                <a16:creationId xmlns:a16="http://schemas.microsoft.com/office/drawing/2014/main" id="{9412C7D9-8308-4FE0-83B5-7A1B7287EFFB}"/>
              </a:ext>
            </a:extLst>
          </p:cNvPr>
          <p:cNvSpPr txBox="1"/>
          <p:nvPr/>
        </p:nvSpPr>
        <p:spPr>
          <a:xfrm>
            <a:off x="4459019" y="1742572"/>
            <a:ext cx="667987" cy="584775"/>
          </a:xfrm>
          <a:prstGeom prst="rect">
            <a:avLst/>
          </a:prstGeom>
          <a:noFill/>
        </p:spPr>
        <p:txBody>
          <a:bodyPr wrap="square">
            <a:spAutoFit/>
          </a:bodyPr>
          <a:lstStyle/>
          <a:p>
            <a:r>
              <a:rPr kumimoji="0" lang="en-US" sz="3200" b="0" i="0" u="none" strike="noStrike" kern="0" cap="none" spc="0" normalizeH="0" baseline="0" noProof="0" dirty="0">
                <a:ln w="25400">
                  <a:noFill/>
                </a:ln>
                <a:effectLst/>
                <a:uLnTx/>
                <a:uFillTx/>
                <a:latin typeface="Impact" panose="020B0806030902050204" pitchFamily="34" charset="0"/>
                <a:ea typeface="+mn-ea"/>
                <a:cs typeface="Arial" charset="0"/>
              </a:rPr>
              <a:t>20</a:t>
            </a:r>
            <a:endParaRPr lang="en-US" sz="1050" dirty="0"/>
          </a:p>
        </p:txBody>
      </p:sp>
      <p:sp>
        <p:nvSpPr>
          <p:cNvPr id="32" name="TextBox 31">
            <a:extLst>
              <a:ext uri="{FF2B5EF4-FFF2-40B4-BE49-F238E27FC236}">
                <a16:creationId xmlns:a16="http://schemas.microsoft.com/office/drawing/2014/main" id="{BF6D2086-FBC7-46C1-BBF8-06852AC66CD3}"/>
              </a:ext>
            </a:extLst>
          </p:cNvPr>
          <p:cNvSpPr txBox="1"/>
          <p:nvPr/>
        </p:nvSpPr>
        <p:spPr>
          <a:xfrm>
            <a:off x="6479501" y="1764244"/>
            <a:ext cx="667987" cy="584775"/>
          </a:xfrm>
          <a:prstGeom prst="rect">
            <a:avLst/>
          </a:prstGeom>
          <a:noFill/>
        </p:spPr>
        <p:txBody>
          <a:bodyPr wrap="square">
            <a:spAutoFit/>
          </a:bodyPr>
          <a:lstStyle/>
          <a:p>
            <a:r>
              <a:rPr kumimoji="0" lang="en-US" sz="3200" b="0" i="0" u="none" strike="noStrike" kern="0" cap="none" spc="0" normalizeH="0" baseline="0" noProof="0" dirty="0">
                <a:ln w="25400">
                  <a:noFill/>
                </a:ln>
                <a:effectLst/>
                <a:uLnTx/>
                <a:uFillTx/>
                <a:latin typeface="Impact" panose="020B0806030902050204" pitchFamily="34" charset="0"/>
                <a:ea typeface="+mn-ea"/>
                <a:cs typeface="Arial" charset="0"/>
              </a:rPr>
              <a:t>6</a:t>
            </a:r>
            <a:endParaRPr lang="en-US" sz="1050" dirty="0"/>
          </a:p>
        </p:txBody>
      </p:sp>
      <p:sp>
        <p:nvSpPr>
          <p:cNvPr id="33" name="TextBox 32">
            <a:extLst>
              <a:ext uri="{FF2B5EF4-FFF2-40B4-BE49-F238E27FC236}">
                <a16:creationId xmlns:a16="http://schemas.microsoft.com/office/drawing/2014/main" id="{34417787-2341-4613-AFE1-39B48FAEB0A1}"/>
              </a:ext>
            </a:extLst>
          </p:cNvPr>
          <p:cNvSpPr txBox="1"/>
          <p:nvPr/>
        </p:nvSpPr>
        <p:spPr>
          <a:xfrm>
            <a:off x="4962250" y="1761319"/>
            <a:ext cx="1506242" cy="584775"/>
          </a:xfrm>
          <a:prstGeom prst="rect">
            <a:avLst/>
          </a:prstGeom>
          <a:noFill/>
        </p:spPr>
        <p:txBody>
          <a:bodyPr wrap="square">
            <a:spAutoFit/>
          </a:bodyPr>
          <a:lstStyle/>
          <a:p>
            <a:r>
              <a:rPr kumimoji="0" lang="en-US" sz="1600" b="0" i="0" u="none" strike="noStrike" kern="0" cap="none" spc="0" normalizeH="0" baseline="0" noProof="0" dirty="0">
                <a:ln w="25400">
                  <a:noFill/>
                </a:ln>
                <a:solidFill>
                  <a:srgbClr val="000000"/>
                </a:solidFill>
                <a:effectLst/>
                <a:uLnTx/>
                <a:uFillTx/>
                <a:latin typeface="Impact" panose="020B0806030902050204" pitchFamily="34" charset="0"/>
                <a:ea typeface="+mn-ea"/>
                <a:cs typeface="Arial" charset="0"/>
              </a:rPr>
              <a:t>NEIGHBOR</a:t>
            </a:r>
            <a:r>
              <a:rPr lang="en-US" sz="1600" kern="0" dirty="0">
                <a:ln w="25400">
                  <a:noFill/>
                </a:ln>
                <a:solidFill>
                  <a:srgbClr val="000000"/>
                </a:solidFill>
                <a:latin typeface="Impact" panose="020B0806030902050204" pitchFamily="34" charset="0"/>
                <a:cs typeface="Arial" charset="0"/>
              </a:rPr>
              <a:t>HOOD</a:t>
            </a:r>
          </a:p>
          <a:p>
            <a:r>
              <a:rPr lang="en-US" sz="1600" kern="0" dirty="0">
                <a:ln w="25400">
                  <a:noFill/>
                </a:ln>
                <a:solidFill>
                  <a:srgbClr val="000000"/>
                </a:solidFill>
                <a:latin typeface="Impact" panose="020B0806030902050204" pitchFamily="34" charset="0"/>
                <a:cs typeface="Arial" charset="0"/>
              </a:rPr>
              <a:t>SCHOOLS</a:t>
            </a:r>
            <a:endParaRPr lang="en-US" sz="600" dirty="0"/>
          </a:p>
        </p:txBody>
      </p:sp>
      <p:sp>
        <p:nvSpPr>
          <p:cNvPr id="34" name="TextBox 33">
            <a:extLst>
              <a:ext uri="{FF2B5EF4-FFF2-40B4-BE49-F238E27FC236}">
                <a16:creationId xmlns:a16="http://schemas.microsoft.com/office/drawing/2014/main" id="{7063A20B-E534-4705-96B8-14B0A80F97C0}"/>
              </a:ext>
            </a:extLst>
          </p:cNvPr>
          <p:cNvSpPr txBox="1"/>
          <p:nvPr/>
        </p:nvSpPr>
        <p:spPr>
          <a:xfrm>
            <a:off x="6752585" y="1751100"/>
            <a:ext cx="1087115" cy="584775"/>
          </a:xfrm>
          <a:prstGeom prst="rect">
            <a:avLst/>
          </a:prstGeom>
          <a:noFill/>
        </p:spPr>
        <p:txBody>
          <a:bodyPr wrap="square">
            <a:spAutoFit/>
          </a:bodyPr>
          <a:lstStyle/>
          <a:p>
            <a:r>
              <a:rPr kumimoji="0" lang="en-US" sz="1600" b="0" i="0" u="none" strike="noStrike" kern="0" cap="none" spc="0" normalizeH="0" baseline="0" noProof="0" dirty="0">
                <a:ln w="25400">
                  <a:noFill/>
                </a:ln>
                <a:solidFill>
                  <a:srgbClr val="000000"/>
                </a:solidFill>
                <a:effectLst/>
                <a:uLnTx/>
                <a:uFillTx/>
                <a:latin typeface="Impact" panose="020B0806030902050204" pitchFamily="34" charset="0"/>
                <a:ea typeface="+mn-ea"/>
                <a:cs typeface="Arial" charset="0"/>
              </a:rPr>
              <a:t>MAGNET</a:t>
            </a:r>
            <a:endParaRPr lang="en-US" sz="1600" kern="0" dirty="0">
              <a:ln w="25400">
                <a:noFill/>
              </a:ln>
              <a:solidFill>
                <a:srgbClr val="000000"/>
              </a:solidFill>
              <a:latin typeface="Impact" panose="020B0806030902050204" pitchFamily="34" charset="0"/>
              <a:cs typeface="Arial" charset="0"/>
            </a:endParaRPr>
          </a:p>
          <a:p>
            <a:r>
              <a:rPr lang="en-US" sz="1600" kern="0" dirty="0">
                <a:ln w="25400">
                  <a:noFill/>
                </a:ln>
                <a:solidFill>
                  <a:srgbClr val="000000"/>
                </a:solidFill>
                <a:latin typeface="Impact" panose="020B0806030902050204" pitchFamily="34" charset="0"/>
                <a:cs typeface="Arial" charset="0"/>
              </a:rPr>
              <a:t>SCHOOLS</a:t>
            </a:r>
            <a:endParaRPr lang="en-US" sz="600" dirty="0"/>
          </a:p>
        </p:txBody>
      </p:sp>
      <p:sp>
        <p:nvSpPr>
          <p:cNvPr id="35" name="TextBox 34">
            <a:extLst>
              <a:ext uri="{FF2B5EF4-FFF2-40B4-BE49-F238E27FC236}">
                <a16:creationId xmlns:a16="http://schemas.microsoft.com/office/drawing/2014/main" id="{9B03968D-C709-4314-9520-30BDF12D064B}"/>
              </a:ext>
            </a:extLst>
          </p:cNvPr>
          <p:cNvSpPr txBox="1"/>
          <p:nvPr/>
        </p:nvSpPr>
        <p:spPr>
          <a:xfrm>
            <a:off x="7868493" y="1762302"/>
            <a:ext cx="667987" cy="584775"/>
          </a:xfrm>
          <a:prstGeom prst="rect">
            <a:avLst/>
          </a:prstGeom>
          <a:noFill/>
        </p:spPr>
        <p:txBody>
          <a:bodyPr wrap="square">
            <a:spAutoFit/>
          </a:bodyPr>
          <a:lstStyle/>
          <a:p>
            <a:r>
              <a:rPr kumimoji="0" lang="en-US" sz="3200" b="0" i="0" u="none" strike="noStrike" kern="0" cap="none" spc="0" normalizeH="0" baseline="0" noProof="0" dirty="0">
                <a:ln w="25400">
                  <a:noFill/>
                </a:ln>
                <a:effectLst/>
                <a:uLnTx/>
                <a:uFillTx/>
                <a:latin typeface="Impact" panose="020B0806030902050204" pitchFamily="34" charset="0"/>
                <a:ea typeface="+mn-ea"/>
                <a:cs typeface="Arial" charset="0"/>
              </a:rPr>
              <a:t>8</a:t>
            </a:r>
            <a:endParaRPr lang="en-US" sz="1050" dirty="0"/>
          </a:p>
        </p:txBody>
      </p:sp>
      <p:sp>
        <p:nvSpPr>
          <p:cNvPr id="36" name="TextBox 35">
            <a:extLst>
              <a:ext uri="{FF2B5EF4-FFF2-40B4-BE49-F238E27FC236}">
                <a16:creationId xmlns:a16="http://schemas.microsoft.com/office/drawing/2014/main" id="{DBBE6259-3AC1-45C0-9799-95893E9A6D7E}"/>
              </a:ext>
            </a:extLst>
          </p:cNvPr>
          <p:cNvSpPr txBox="1"/>
          <p:nvPr/>
        </p:nvSpPr>
        <p:spPr>
          <a:xfrm>
            <a:off x="8141577" y="1749158"/>
            <a:ext cx="956981" cy="584775"/>
          </a:xfrm>
          <a:prstGeom prst="rect">
            <a:avLst/>
          </a:prstGeom>
          <a:noFill/>
        </p:spPr>
        <p:txBody>
          <a:bodyPr wrap="square">
            <a:spAutoFit/>
          </a:bodyPr>
          <a:lstStyle/>
          <a:p>
            <a:r>
              <a:rPr kumimoji="0" lang="en-US" sz="1600" b="0" i="0" u="none" strike="noStrike" kern="0" cap="none" spc="0" normalizeH="0" baseline="0" noProof="0" dirty="0">
                <a:ln w="25400">
                  <a:noFill/>
                </a:ln>
                <a:solidFill>
                  <a:srgbClr val="000000"/>
                </a:solidFill>
                <a:effectLst/>
                <a:uLnTx/>
                <a:uFillTx/>
                <a:latin typeface="Impact" panose="020B0806030902050204" pitchFamily="34" charset="0"/>
                <a:ea typeface="+mn-ea"/>
                <a:cs typeface="Arial" charset="0"/>
              </a:rPr>
              <a:t>HIGH</a:t>
            </a:r>
            <a:endParaRPr lang="en-US" sz="1600" kern="0" dirty="0">
              <a:ln w="25400">
                <a:noFill/>
              </a:ln>
              <a:solidFill>
                <a:srgbClr val="000000"/>
              </a:solidFill>
              <a:latin typeface="Impact" panose="020B0806030902050204" pitchFamily="34" charset="0"/>
              <a:cs typeface="Arial" charset="0"/>
            </a:endParaRPr>
          </a:p>
          <a:p>
            <a:r>
              <a:rPr lang="en-US" sz="1600" kern="0" dirty="0">
                <a:ln w="25400">
                  <a:noFill/>
                </a:ln>
                <a:solidFill>
                  <a:srgbClr val="000000"/>
                </a:solidFill>
                <a:latin typeface="Impact" panose="020B0806030902050204" pitchFamily="34" charset="0"/>
                <a:cs typeface="Arial" charset="0"/>
              </a:rPr>
              <a:t>SCHOOLS</a:t>
            </a:r>
            <a:endParaRPr lang="en-US" sz="600" dirty="0"/>
          </a:p>
        </p:txBody>
      </p:sp>
      <p:pic>
        <p:nvPicPr>
          <p:cNvPr id="38" name="Picture 37">
            <a:extLst>
              <a:ext uri="{FF2B5EF4-FFF2-40B4-BE49-F238E27FC236}">
                <a16:creationId xmlns:a16="http://schemas.microsoft.com/office/drawing/2014/main" id="{D5B6596D-6C18-4612-9CBD-DF9834EB21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8599" y="3482594"/>
            <a:ext cx="732640" cy="732640"/>
          </a:xfrm>
          <a:prstGeom prst="rect">
            <a:avLst/>
          </a:prstGeom>
        </p:spPr>
      </p:pic>
      <p:cxnSp>
        <p:nvCxnSpPr>
          <p:cNvPr id="39" name="Straight Connector 38">
            <a:extLst>
              <a:ext uri="{FF2B5EF4-FFF2-40B4-BE49-F238E27FC236}">
                <a16:creationId xmlns:a16="http://schemas.microsoft.com/office/drawing/2014/main" id="{99913788-5A50-4507-9046-5E7957105284}"/>
              </a:ext>
            </a:extLst>
          </p:cNvPr>
          <p:cNvCxnSpPr>
            <a:cxnSpLocks/>
          </p:cNvCxnSpPr>
          <p:nvPr/>
        </p:nvCxnSpPr>
        <p:spPr>
          <a:xfrm flipH="1">
            <a:off x="4459019" y="2975270"/>
            <a:ext cx="20705" cy="3806530"/>
          </a:xfrm>
          <a:prstGeom prst="line">
            <a:avLst/>
          </a:prstGeom>
          <a:ln w="47625">
            <a:solidFill>
              <a:srgbClr val="365585"/>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9D452F1-5672-4F47-AAEC-E0192BA92EBD}"/>
              </a:ext>
            </a:extLst>
          </p:cNvPr>
          <p:cNvCxnSpPr>
            <a:cxnSpLocks/>
          </p:cNvCxnSpPr>
          <p:nvPr/>
        </p:nvCxnSpPr>
        <p:spPr>
          <a:xfrm>
            <a:off x="4587834" y="3886751"/>
            <a:ext cx="4349590" cy="0"/>
          </a:xfrm>
          <a:prstGeom prst="line">
            <a:avLst/>
          </a:prstGeom>
          <a:ln w="47625">
            <a:solidFill>
              <a:srgbClr val="365585"/>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91D02AF-0D18-4A63-A62F-052B3B1EEF8B}"/>
              </a:ext>
            </a:extLst>
          </p:cNvPr>
          <p:cNvCxnSpPr>
            <a:cxnSpLocks/>
          </p:cNvCxnSpPr>
          <p:nvPr/>
        </p:nvCxnSpPr>
        <p:spPr>
          <a:xfrm>
            <a:off x="4587834" y="4867649"/>
            <a:ext cx="4349590" cy="0"/>
          </a:xfrm>
          <a:prstGeom prst="line">
            <a:avLst/>
          </a:prstGeom>
          <a:ln w="47625">
            <a:solidFill>
              <a:srgbClr val="365585"/>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A24E173-62D3-4AA1-ACC7-DB66E3906026}"/>
              </a:ext>
            </a:extLst>
          </p:cNvPr>
          <p:cNvCxnSpPr>
            <a:cxnSpLocks/>
          </p:cNvCxnSpPr>
          <p:nvPr/>
        </p:nvCxnSpPr>
        <p:spPr>
          <a:xfrm>
            <a:off x="4587834" y="5867400"/>
            <a:ext cx="4349590" cy="0"/>
          </a:xfrm>
          <a:prstGeom prst="line">
            <a:avLst/>
          </a:prstGeom>
          <a:ln w="47625">
            <a:solidFill>
              <a:srgbClr val="365585"/>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112E2A8-5B88-424D-83BA-0492D4397993}"/>
              </a:ext>
            </a:extLst>
          </p:cNvPr>
          <p:cNvCxnSpPr>
            <a:cxnSpLocks/>
          </p:cNvCxnSpPr>
          <p:nvPr/>
        </p:nvCxnSpPr>
        <p:spPr>
          <a:xfrm>
            <a:off x="139611" y="5622550"/>
            <a:ext cx="4127589" cy="0"/>
          </a:xfrm>
          <a:prstGeom prst="line">
            <a:avLst/>
          </a:prstGeom>
          <a:ln w="47625">
            <a:solidFill>
              <a:srgbClr val="365585"/>
            </a:solidFill>
            <a:prstDash val="sys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62AE63D-1679-4C5A-B44A-6D1B0E46544B}"/>
              </a:ext>
            </a:extLst>
          </p:cNvPr>
          <p:cNvSpPr txBox="1"/>
          <p:nvPr/>
        </p:nvSpPr>
        <p:spPr>
          <a:xfrm>
            <a:off x="152844" y="6033999"/>
            <a:ext cx="838395" cy="400110"/>
          </a:xfrm>
          <a:prstGeom prst="rect">
            <a:avLst/>
          </a:prstGeom>
          <a:noFill/>
        </p:spPr>
        <p:txBody>
          <a:bodyPr wrap="square">
            <a:spAutoFit/>
          </a:bodyPr>
          <a:lstStyle/>
          <a:p>
            <a:r>
              <a:rPr kumimoji="0" lang="en-US" sz="2000" b="0" i="0" u="none" strike="noStrike" kern="0" cap="none" spc="0" normalizeH="0" baseline="0" noProof="0" dirty="0">
                <a:ln w="25400">
                  <a:noFill/>
                </a:ln>
                <a:solidFill>
                  <a:srgbClr val="365585"/>
                </a:solidFill>
                <a:effectLst/>
                <a:uLnTx/>
                <a:uFillTx/>
                <a:latin typeface="Impact" panose="020B0806030902050204" pitchFamily="34" charset="0"/>
                <a:ea typeface="+mn-ea"/>
                <a:cs typeface="Arial" charset="0"/>
              </a:rPr>
              <a:t>68.0%</a:t>
            </a:r>
            <a:endParaRPr lang="en-US" sz="800" dirty="0">
              <a:solidFill>
                <a:srgbClr val="365585"/>
              </a:solidFill>
            </a:endParaRPr>
          </a:p>
        </p:txBody>
      </p:sp>
      <p:sp>
        <p:nvSpPr>
          <p:cNvPr id="50" name="TextBox 49">
            <a:extLst>
              <a:ext uri="{FF2B5EF4-FFF2-40B4-BE49-F238E27FC236}">
                <a16:creationId xmlns:a16="http://schemas.microsoft.com/office/drawing/2014/main" id="{908D23B7-F54D-4949-9C26-E0DBFF5F1CFF}"/>
              </a:ext>
            </a:extLst>
          </p:cNvPr>
          <p:cNvSpPr txBox="1"/>
          <p:nvPr/>
        </p:nvSpPr>
        <p:spPr>
          <a:xfrm>
            <a:off x="943974" y="6033999"/>
            <a:ext cx="868443" cy="400110"/>
          </a:xfrm>
          <a:prstGeom prst="rect">
            <a:avLst/>
          </a:prstGeom>
          <a:noFill/>
        </p:spPr>
        <p:txBody>
          <a:bodyPr wrap="square">
            <a:spAutoFit/>
          </a:bodyPr>
          <a:lstStyle/>
          <a:p>
            <a:r>
              <a:rPr kumimoji="0" lang="en-US" sz="2000" b="0" i="0" u="none" strike="noStrike" kern="0" cap="none" spc="0" normalizeH="0" baseline="0" noProof="0" dirty="0">
                <a:ln w="25400">
                  <a:noFill/>
                </a:ln>
                <a:solidFill>
                  <a:srgbClr val="365585"/>
                </a:solidFill>
                <a:effectLst/>
                <a:uLnTx/>
                <a:uFillTx/>
                <a:latin typeface="Impact" panose="020B0806030902050204" pitchFamily="34" charset="0"/>
                <a:ea typeface="+mn-ea"/>
                <a:cs typeface="Arial" charset="0"/>
              </a:rPr>
              <a:t>20.0%</a:t>
            </a:r>
            <a:endParaRPr lang="en-US" sz="800" dirty="0">
              <a:solidFill>
                <a:srgbClr val="365585"/>
              </a:solidFill>
            </a:endParaRPr>
          </a:p>
        </p:txBody>
      </p:sp>
      <p:sp>
        <p:nvSpPr>
          <p:cNvPr id="51" name="TextBox 50">
            <a:extLst>
              <a:ext uri="{FF2B5EF4-FFF2-40B4-BE49-F238E27FC236}">
                <a16:creationId xmlns:a16="http://schemas.microsoft.com/office/drawing/2014/main" id="{4A0E1422-FEEC-4D90-B8E8-D8F56A6A73E1}"/>
              </a:ext>
            </a:extLst>
          </p:cNvPr>
          <p:cNvSpPr txBox="1"/>
          <p:nvPr/>
        </p:nvSpPr>
        <p:spPr>
          <a:xfrm>
            <a:off x="1711426" y="6033999"/>
            <a:ext cx="930186" cy="400110"/>
          </a:xfrm>
          <a:prstGeom prst="rect">
            <a:avLst/>
          </a:prstGeom>
          <a:noFill/>
        </p:spPr>
        <p:txBody>
          <a:bodyPr wrap="square">
            <a:spAutoFit/>
          </a:bodyPr>
          <a:lstStyle/>
          <a:p>
            <a:r>
              <a:rPr kumimoji="0" lang="en-US" sz="2000" b="0" i="0" u="none" strike="noStrike" kern="0" cap="none" spc="0" normalizeH="0" baseline="0" noProof="0" dirty="0">
                <a:ln w="25400">
                  <a:noFill/>
                </a:ln>
                <a:solidFill>
                  <a:srgbClr val="365585"/>
                </a:solidFill>
                <a:effectLst/>
                <a:uLnTx/>
                <a:uFillTx/>
                <a:latin typeface="Impact" panose="020B0806030902050204" pitchFamily="34" charset="0"/>
                <a:ea typeface="+mn-ea"/>
                <a:cs typeface="Arial" charset="0"/>
              </a:rPr>
              <a:t>10.06%</a:t>
            </a:r>
            <a:endParaRPr lang="en-US" sz="800" dirty="0">
              <a:solidFill>
                <a:srgbClr val="365585"/>
              </a:solidFill>
            </a:endParaRPr>
          </a:p>
        </p:txBody>
      </p:sp>
      <p:sp>
        <p:nvSpPr>
          <p:cNvPr id="52" name="TextBox 51">
            <a:extLst>
              <a:ext uri="{FF2B5EF4-FFF2-40B4-BE49-F238E27FC236}">
                <a16:creationId xmlns:a16="http://schemas.microsoft.com/office/drawing/2014/main" id="{2D2768A9-A236-488A-9688-BF5E8ED44190}"/>
              </a:ext>
            </a:extLst>
          </p:cNvPr>
          <p:cNvSpPr txBox="1"/>
          <p:nvPr/>
        </p:nvSpPr>
        <p:spPr>
          <a:xfrm>
            <a:off x="2618666" y="6033999"/>
            <a:ext cx="798261" cy="400110"/>
          </a:xfrm>
          <a:prstGeom prst="rect">
            <a:avLst/>
          </a:prstGeom>
          <a:noFill/>
        </p:spPr>
        <p:txBody>
          <a:bodyPr wrap="square">
            <a:spAutoFit/>
          </a:bodyPr>
          <a:lstStyle/>
          <a:p>
            <a:r>
              <a:rPr kumimoji="0" lang="en-US" sz="2000" b="0" i="0" u="none" strike="noStrike" kern="0" cap="none" spc="0" normalizeH="0" baseline="0" noProof="0" dirty="0">
                <a:ln w="25400">
                  <a:noFill/>
                </a:ln>
                <a:solidFill>
                  <a:srgbClr val="365585"/>
                </a:solidFill>
                <a:effectLst/>
                <a:uLnTx/>
                <a:uFillTx/>
                <a:latin typeface="Impact" panose="020B0806030902050204" pitchFamily="34" charset="0"/>
                <a:ea typeface="+mn-ea"/>
                <a:cs typeface="Arial" charset="0"/>
              </a:rPr>
              <a:t>1.15%</a:t>
            </a:r>
            <a:endParaRPr lang="en-US" sz="800" dirty="0">
              <a:solidFill>
                <a:srgbClr val="365585"/>
              </a:solidFill>
            </a:endParaRPr>
          </a:p>
        </p:txBody>
      </p:sp>
      <p:sp>
        <p:nvSpPr>
          <p:cNvPr id="53" name="TextBox 52">
            <a:extLst>
              <a:ext uri="{FF2B5EF4-FFF2-40B4-BE49-F238E27FC236}">
                <a16:creationId xmlns:a16="http://schemas.microsoft.com/office/drawing/2014/main" id="{710F6597-832C-4ACB-BD95-04C930B8C88B}"/>
              </a:ext>
            </a:extLst>
          </p:cNvPr>
          <p:cNvSpPr txBox="1"/>
          <p:nvPr/>
        </p:nvSpPr>
        <p:spPr>
          <a:xfrm>
            <a:off x="3559940" y="6030983"/>
            <a:ext cx="722509" cy="400110"/>
          </a:xfrm>
          <a:prstGeom prst="rect">
            <a:avLst/>
          </a:prstGeom>
          <a:noFill/>
        </p:spPr>
        <p:txBody>
          <a:bodyPr wrap="square">
            <a:spAutoFit/>
          </a:bodyPr>
          <a:lstStyle/>
          <a:p>
            <a:r>
              <a:rPr kumimoji="0" lang="en-US" sz="2000" b="0" i="0" u="none" strike="noStrike" kern="0" cap="none" spc="0" normalizeH="0" baseline="0" noProof="0" dirty="0">
                <a:ln w="25400">
                  <a:noFill/>
                </a:ln>
                <a:solidFill>
                  <a:srgbClr val="365585"/>
                </a:solidFill>
                <a:effectLst/>
                <a:uLnTx/>
                <a:uFillTx/>
                <a:latin typeface="Impact" panose="020B0806030902050204" pitchFamily="34" charset="0"/>
                <a:ea typeface="+mn-ea"/>
                <a:cs typeface="Arial" charset="0"/>
              </a:rPr>
              <a:t>.79%</a:t>
            </a:r>
            <a:endParaRPr lang="en-US" sz="800" dirty="0">
              <a:solidFill>
                <a:srgbClr val="365585"/>
              </a:solidFill>
            </a:endParaRPr>
          </a:p>
        </p:txBody>
      </p:sp>
      <p:sp>
        <p:nvSpPr>
          <p:cNvPr id="54" name="TextBox 53">
            <a:extLst>
              <a:ext uri="{FF2B5EF4-FFF2-40B4-BE49-F238E27FC236}">
                <a16:creationId xmlns:a16="http://schemas.microsoft.com/office/drawing/2014/main" id="{211DEC8B-7772-42E1-A3E3-671754235072}"/>
              </a:ext>
            </a:extLst>
          </p:cNvPr>
          <p:cNvSpPr txBox="1"/>
          <p:nvPr/>
        </p:nvSpPr>
        <p:spPr>
          <a:xfrm>
            <a:off x="65404" y="6320839"/>
            <a:ext cx="930187" cy="523220"/>
          </a:xfrm>
          <a:prstGeom prst="rect">
            <a:avLst/>
          </a:prstGeom>
          <a:noFill/>
        </p:spPr>
        <p:txBody>
          <a:bodyPr wrap="square">
            <a:spAutoFit/>
          </a:bodyPr>
          <a:lstStyle/>
          <a:p>
            <a:pPr algn="ctr"/>
            <a:r>
              <a:rPr lang="en-US" sz="1400" kern="0" dirty="0">
                <a:ln w="25400">
                  <a:noFill/>
                </a:ln>
                <a:solidFill>
                  <a:srgbClr val="000000"/>
                </a:solidFill>
                <a:latin typeface="Impact" panose="020B0806030902050204" pitchFamily="34" charset="0"/>
                <a:cs typeface="Arial" charset="0"/>
              </a:rPr>
              <a:t>General</a:t>
            </a:r>
          </a:p>
          <a:p>
            <a:pPr algn="ctr"/>
            <a:r>
              <a:rPr lang="en-US" sz="1400" kern="0" dirty="0">
                <a:ln w="25400">
                  <a:noFill/>
                </a:ln>
                <a:solidFill>
                  <a:srgbClr val="000000"/>
                </a:solidFill>
                <a:latin typeface="Impact" panose="020B0806030902050204" pitchFamily="34" charset="0"/>
                <a:cs typeface="Arial" charset="0"/>
              </a:rPr>
              <a:t>Education</a:t>
            </a:r>
            <a:endParaRPr lang="en-US" sz="500" dirty="0"/>
          </a:p>
        </p:txBody>
      </p:sp>
      <p:sp>
        <p:nvSpPr>
          <p:cNvPr id="55" name="TextBox 54">
            <a:extLst>
              <a:ext uri="{FF2B5EF4-FFF2-40B4-BE49-F238E27FC236}">
                <a16:creationId xmlns:a16="http://schemas.microsoft.com/office/drawing/2014/main" id="{3CA1112A-A253-4052-B510-1B3832C004DE}"/>
              </a:ext>
            </a:extLst>
          </p:cNvPr>
          <p:cNvSpPr txBox="1"/>
          <p:nvPr/>
        </p:nvSpPr>
        <p:spPr>
          <a:xfrm>
            <a:off x="1033374" y="6334780"/>
            <a:ext cx="556094" cy="307777"/>
          </a:xfrm>
          <a:prstGeom prst="rect">
            <a:avLst/>
          </a:prstGeom>
          <a:noFill/>
        </p:spPr>
        <p:txBody>
          <a:bodyPr wrap="square">
            <a:spAutoFit/>
          </a:bodyPr>
          <a:lstStyle/>
          <a:p>
            <a:pPr algn="ctr"/>
            <a:r>
              <a:rPr lang="en-US" sz="1400" kern="0" dirty="0">
                <a:ln w="25400">
                  <a:noFill/>
                </a:ln>
                <a:solidFill>
                  <a:srgbClr val="000000"/>
                </a:solidFill>
                <a:latin typeface="Impact" panose="020B0806030902050204" pitchFamily="34" charset="0"/>
                <a:cs typeface="Arial" charset="0"/>
              </a:rPr>
              <a:t>ELL</a:t>
            </a:r>
            <a:endParaRPr lang="en-US" sz="500" dirty="0"/>
          </a:p>
        </p:txBody>
      </p:sp>
      <p:sp>
        <p:nvSpPr>
          <p:cNvPr id="56" name="TextBox 55">
            <a:extLst>
              <a:ext uri="{FF2B5EF4-FFF2-40B4-BE49-F238E27FC236}">
                <a16:creationId xmlns:a16="http://schemas.microsoft.com/office/drawing/2014/main" id="{5004AFAD-69D4-4D32-B253-4E564B209FD8}"/>
              </a:ext>
            </a:extLst>
          </p:cNvPr>
          <p:cNvSpPr txBox="1"/>
          <p:nvPr/>
        </p:nvSpPr>
        <p:spPr>
          <a:xfrm>
            <a:off x="1617310" y="6334780"/>
            <a:ext cx="930187" cy="523220"/>
          </a:xfrm>
          <a:prstGeom prst="rect">
            <a:avLst/>
          </a:prstGeom>
          <a:noFill/>
        </p:spPr>
        <p:txBody>
          <a:bodyPr wrap="square">
            <a:spAutoFit/>
          </a:bodyPr>
          <a:lstStyle/>
          <a:p>
            <a:pPr algn="ctr"/>
            <a:r>
              <a:rPr lang="en-US" sz="1400" kern="0" dirty="0">
                <a:ln w="25400">
                  <a:noFill/>
                </a:ln>
                <a:solidFill>
                  <a:srgbClr val="000000"/>
                </a:solidFill>
                <a:latin typeface="Impact" panose="020B0806030902050204" pitchFamily="34" charset="0"/>
                <a:cs typeface="Arial" charset="0"/>
              </a:rPr>
              <a:t>Special</a:t>
            </a:r>
          </a:p>
          <a:p>
            <a:pPr algn="ctr"/>
            <a:r>
              <a:rPr lang="en-US" sz="1400" kern="0" dirty="0">
                <a:ln w="25400">
                  <a:noFill/>
                </a:ln>
                <a:solidFill>
                  <a:srgbClr val="000000"/>
                </a:solidFill>
                <a:latin typeface="Impact" panose="020B0806030902050204" pitchFamily="34" charset="0"/>
                <a:cs typeface="Arial" charset="0"/>
              </a:rPr>
              <a:t>Education</a:t>
            </a:r>
            <a:endParaRPr lang="en-US" sz="500" dirty="0"/>
          </a:p>
        </p:txBody>
      </p:sp>
      <p:sp>
        <p:nvSpPr>
          <p:cNvPr id="57" name="TextBox 56">
            <a:extLst>
              <a:ext uri="{FF2B5EF4-FFF2-40B4-BE49-F238E27FC236}">
                <a16:creationId xmlns:a16="http://schemas.microsoft.com/office/drawing/2014/main" id="{8B5BD90A-F795-4976-A171-CF0901C07D4D}"/>
              </a:ext>
            </a:extLst>
          </p:cNvPr>
          <p:cNvSpPr txBox="1"/>
          <p:nvPr/>
        </p:nvSpPr>
        <p:spPr>
          <a:xfrm>
            <a:off x="2476865" y="6320839"/>
            <a:ext cx="953737" cy="523220"/>
          </a:xfrm>
          <a:prstGeom prst="rect">
            <a:avLst/>
          </a:prstGeom>
          <a:noFill/>
        </p:spPr>
        <p:txBody>
          <a:bodyPr wrap="square">
            <a:spAutoFit/>
          </a:bodyPr>
          <a:lstStyle/>
          <a:p>
            <a:pPr algn="ctr"/>
            <a:r>
              <a:rPr lang="en-US" sz="1400" kern="0" dirty="0">
                <a:ln w="25400">
                  <a:noFill/>
                </a:ln>
                <a:solidFill>
                  <a:srgbClr val="000000"/>
                </a:solidFill>
                <a:latin typeface="Impact" panose="020B0806030902050204" pitchFamily="34" charset="0"/>
                <a:cs typeface="Arial" charset="0"/>
              </a:rPr>
              <a:t>Special Ed</a:t>
            </a:r>
          </a:p>
          <a:p>
            <a:pPr algn="ctr"/>
            <a:r>
              <a:rPr lang="en-US" sz="1400" kern="0" dirty="0">
                <a:ln w="25400">
                  <a:noFill/>
                </a:ln>
                <a:solidFill>
                  <a:srgbClr val="000000"/>
                </a:solidFill>
                <a:latin typeface="Impact" panose="020B0806030902050204" pitchFamily="34" charset="0"/>
                <a:cs typeface="Arial" charset="0"/>
              </a:rPr>
              <a:t>&amp; ELL</a:t>
            </a:r>
            <a:endParaRPr lang="en-US" sz="500" dirty="0"/>
          </a:p>
        </p:txBody>
      </p:sp>
      <p:sp>
        <p:nvSpPr>
          <p:cNvPr id="58" name="TextBox 57">
            <a:extLst>
              <a:ext uri="{FF2B5EF4-FFF2-40B4-BE49-F238E27FC236}">
                <a16:creationId xmlns:a16="http://schemas.microsoft.com/office/drawing/2014/main" id="{184C6CB2-D61B-4103-82CA-68DAE1A0DD2F}"/>
              </a:ext>
            </a:extLst>
          </p:cNvPr>
          <p:cNvSpPr txBox="1"/>
          <p:nvPr/>
        </p:nvSpPr>
        <p:spPr>
          <a:xfrm>
            <a:off x="3463628" y="6361783"/>
            <a:ext cx="915135" cy="307777"/>
          </a:xfrm>
          <a:prstGeom prst="rect">
            <a:avLst/>
          </a:prstGeom>
          <a:noFill/>
        </p:spPr>
        <p:txBody>
          <a:bodyPr wrap="square">
            <a:spAutoFit/>
          </a:bodyPr>
          <a:lstStyle/>
          <a:p>
            <a:pPr algn="ctr"/>
            <a:r>
              <a:rPr lang="en-US" sz="1400" kern="0" dirty="0">
                <a:ln w="25400">
                  <a:noFill/>
                </a:ln>
                <a:solidFill>
                  <a:srgbClr val="000000"/>
                </a:solidFill>
                <a:latin typeface="Impact" panose="020B0806030902050204" pitchFamily="34" charset="0"/>
                <a:cs typeface="Arial" charset="0"/>
              </a:rPr>
              <a:t>Homeless</a:t>
            </a:r>
            <a:endParaRPr lang="en-US" sz="500" dirty="0"/>
          </a:p>
        </p:txBody>
      </p:sp>
      <p:pic>
        <p:nvPicPr>
          <p:cNvPr id="59" name="Picture 58">
            <a:extLst>
              <a:ext uri="{FF2B5EF4-FFF2-40B4-BE49-F238E27FC236}">
                <a16:creationId xmlns:a16="http://schemas.microsoft.com/office/drawing/2014/main" id="{F7CE40B6-39A0-41AB-B7DB-722F6DD551F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622737" y="2971800"/>
            <a:ext cx="951194" cy="802624"/>
          </a:xfrm>
          <a:prstGeom prst="rect">
            <a:avLst/>
          </a:prstGeom>
          <a:solidFill>
            <a:schemeClr val="bg1"/>
          </a:solidFill>
        </p:spPr>
      </p:pic>
      <p:sp>
        <p:nvSpPr>
          <p:cNvPr id="61" name="TextBox 60">
            <a:extLst>
              <a:ext uri="{FF2B5EF4-FFF2-40B4-BE49-F238E27FC236}">
                <a16:creationId xmlns:a16="http://schemas.microsoft.com/office/drawing/2014/main" id="{B9C54E99-C37D-4E56-94AC-74E8B1436CE1}"/>
              </a:ext>
            </a:extLst>
          </p:cNvPr>
          <p:cNvSpPr txBox="1"/>
          <p:nvPr/>
        </p:nvSpPr>
        <p:spPr>
          <a:xfrm>
            <a:off x="5534992" y="2933794"/>
            <a:ext cx="36090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w="25400">
                  <a:noFill/>
                </a:ln>
                <a:solidFill>
                  <a:srgbClr val="EEBC35"/>
                </a:solidFill>
                <a:effectLst/>
                <a:uLnTx/>
                <a:uFillTx/>
                <a:latin typeface="Impact" panose="020B0806030902050204" pitchFamily="34" charset="0"/>
                <a:ea typeface="+mn-ea"/>
                <a:cs typeface="Arial" charset="0"/>
              </a:rPr>
              <a:t>ENROLLMENT</a:t>
            </a:r>
          </a:p>
        </p:txBody>
      </p:sp>
      <p:sp>
        <p:nvSpPr>
          <p:cNvPr id="64" name="TextBox 63">
            <a:extLst>
              <a:ext uri="{FF2B5EF4-FFF2-40B4-BE49-F238E27FC236}">
                <a16:creationId xmlns:a16="http://schemas.microsoft.com/office/drawing/2014/main" id="{9BB6EE8C-9DE5-40C7-975D-879147FB20D4}"/>
              </a:ext>
            </a:extLst>
          </p:cNvPr>
          <p:cNvSpPr txBox="1"/>
          <p:nvPr/>
        </p:nvSpPr>
        <p:spPr>
          <a:xfrm>
            <a:off x="5562600" y="3383167"/>
            <a:ext cx="2984483" cy="439223"/>
          </a:xfrm>
          <a:prstGeom prst="rect">
            <a:avLst/>
          </a:prstGeom>
          <a:noFill/>
          <a:effectLst/>
        </p:spPr>
        <p:txBody>
          <a:bodyPr wrap="square">
            <a:spAutoFit/>
          </a:bodyPr>
          <a:lstStyle/>
          <a:p>
            <a:pPr marL="0" marR="0" lvl="0" indent="0" algn="l" defTabSz="914400" rtl="0" eaLnBrk="1" fontAlgn="auto" latinLnBrk="0" hangingPunct="1">
              <a:lnSpc>
                <a:spcPts val="1200"/>
              </a:lnSpc>
              <a:spcBef>
                <a:spcPct val="20000"/>
              </a:spcBef>
              <a:spcAft>
                <a:spcPts val="0"/>
              </a:spcAft>
              <a:buClr>
                <a:srgbClr val="074FB9"/>
              </a:buClr>
              <a:buSzTx/>
              <a:buFontTx/>
              <a:buNone/>
              <a:tabLst/>
              <a:defRPr/>
            </a:pPr>
            <a:r>
              <a:rPr kumimoji="0" lang="en-US" sz="1200" b="1" i="0" u="none" strike="noStrike" kern="1200" cap="none" spc="0" normalizeH="0" baseline="0" noProof="0" dirty="0">
                <a:ln>
                  <a:noFill/>
                </a:ln>
                <a:uLnTx/>
                <a:uFillTx/>
                <a:latin typeface="Calibri" pitchFamily="34" charset="0"/>
                <a:ea typeface="+mn-ea"/>
                <a:cs typeface="Calibri" pitchFamily="34" charset="0"/>
              </a:rPr>
              <a:t>2011-2012 School Year – 23,391 students </a:t>
            </a:r>
          </a:p>
          <a:p>
            <a:pPr marL="0" marR="0" lvl="0" indent="0" algn="l" defTabSz="914400" rtl="0" eaLnBrk="1" fontAlgn="auto" latinLnBrk="0" hangingPunct="1">
              <a:lnSpc>
                <a:spcPts val="1200"/>
              </a:lnSpc>
              <a:spcBef>
                <a:spcPct val="20000"/>
              </a:spcBef>
              <a:spcAft>
                <a:spcPts val="0"/>
              </a:spcAft>
              <a:buClr>
                <a:srgbClr val="074FB9"/>
              </a:buClr>
              <a:buSzTx/>
              <a:buFontTx/>
              <a:buNone/>
              <a:tabLst/>
              <a:defRPr/>
            </a:pPr>
            <a:r>
              <a:rPr kumimoji="0" lang="en-US" sz="1200" b="1" i="0" u="none" strike="noStrike" kern="1200" cap="none" spc="0" normalizeH="0" baseline="0" noProof="0" dirty="0">
                <a:ln>
                  <a:noFill/>
                </a:ln>
                <a:uLnTx/>
                <a:uFillTx/>
                <a:latin typeface="Calibri" pitchFamily="34" charset="0"/>
                <a:ea typeface="+mn-ea"/>
                <a:cs typeface="Calibri" pitchFamily="34" charset="0"/>
              </a:rPr>
              <a:t>2020-2021 School Year – 28,148 students</a:t>
            </a:r>
          </a:p>
        </p:txBody>
      </p:sp>
      <p:pic>
        <p:nvPicPr>
          <p:cNvPr id="66" name="Picture 65" descr="Shape, arrow&#10;&#10;Description automatically generated">
            <a:extLst>
              <a:ext uri="{FF2B5EF4-FFF2-40B4-BE49-F238E27FC236}">
                <a16:creationId xmlns:a16="http://schemas.microsoft.com/office/drawing/2014/main" id="{3BDF400A-25E5-441E-85D8-3CD01694A6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67558" y="4016171"/>
            <a:ext cx="977367" cy="735367"/>
          </a:xfrm>
          <a:prstGeom prst="rect">
            <a:avLst/>
          </a:prstGeom>
        </p:spPr>
      </p:pic>
      <p:sp>
        <p:nvSpPr>
          <p:cNvPr id="67" name="TextBox 66">
            <a:extLst>
              <a:ext uri="{FF2B5EF4-FFF2-40B4-BE49-F238E27FC236}">
                <a16:creationId xmlns:a16="http://schemas.microsoft.com/office/drawing/2014/main" id="{72DAC22D-5E4D-40FC-A750-55B157D1010C}"/>
              </a:ext>
            </a:extLst>
          </p:cNvPr>
          <p:cNvSpPr txBox="1"/>
          <p:nvPr/>
        </p:nvSpPr>
        <p:spPr>
          <a:xfrm>
            <a:off x="5488792" y="3990517"/>
            <a:ext cx="365520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w="25400">
                  <a:noFill/>
                </a:ln>
                <a:solidFill>
                  <a:srgbClr val="365585"/>
                </a:solidFill>
                <a:effectLst/>
                <a:uLnTx/>
                <a:uFillTx/>
                <a:latin typeface="Impact" panose="020B0806030902050204" pitchFamily="34" charset="0"/>
                <a:ea typeface="+mn-ea"/>
                <a:cs typeface="Arial" charset="0"/>
              </a:rPr>
              <a:t>GRADUATION RATE – </a:t>
            </a:r>
            <a:r>
              <a:rPr kumimoji="0" lang="en-US" sz="2800" b="0" i="0" u="none" strike="noStrike" kern="0" cap="none" spc="0" normalizeH="0" baseline="0" noProof="0" dirty="0">
                <a:ln w="25400">
                  <a:noFill/>
                </a:ln>
                <a:solidFill>
                  <a:srgbClr val="365585"/>
                </a:solidFill>
                <a:effectLst/>
                <a:uLnTx/>
                <a:uFillTx/>
                <a:latin typeface="Impact" panose="020B0806030902050204" pitchFamily="34" charset="0"/>
                <a:ea typeface="+mn-ea"/>
                <a:cs typeface="Arial" charset="0"/>
              </a:rPr>
              <a:t>81.6</a:t>
            </a:r>
            <a:r>
              <a:rPr lang="en-US" sz="2800" kern="0" dirty="0">
                <a:ln w="25400">
                  <a:noFill/>
                </a:ln>
                <a:solidFill>
                  <a:srgbClr val="365585"/>
                </a:solidFill>
                <a:latin typeface="Impact" panose="020B0806030902050204" pitchFamily="34" charset="0"/>
                <a:cs typeface="Arial"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w="25400">
                <a:noFill/>
              </a:ln>
              <a:solidFill>
                <a:srgbClr val="365585"/>
              </a:solidFill>
              <a:effectLst/>
              <a:uLnTx/>
              <a:uFillTx/>
              <a:latin typeface="Impact" panose="020B0806030902050204" pitchFamily="34" charset="0"/>
              <a:ea typeface="+mn-ea"/>
              <a:cs typeface="Arial" charset="0"/>
            </a:endParaRPr>
          </a:p>
        </p:txBody>
      </p:sp>
      <p:sp>
        <p:nvSpPr>
          <p:cNvPr id="68" name="TextBox 67">
            <a:extLst>
              <a:ext uri="{FF2B5EF4-FFF2-40B4-BE49-F238E27FC236}">
                <a16:creationId xmlns:a16="http://schemas.microsoft.com/office/drawing/2014/main" id="{33A0979C-A836-427A-A04F-75EDFCA0651F}"/>
              </a:ext>
            </a:extLst>
          </p:cNvPr>
          <p:cNvSpPr txBox="1"/>
          <p:nvPr/>
        </p:nvSpPr>
        <p:spPr>
          <a:xfrm>
            <a:off x="5599183" y="4439475"/>
            <a:ext cx="2984483" cy="402290"/>
          </a:xfrm>
          <a:prstGeom prst="rect">
            <a:avLst/>
          </a:prstGeom>
          <a:noFill/>
          <a:effectLst/>
        </p:spPr>
        <p:txBody>
          <a:bodyPr wrap="square">
            <a:spAutoFit/>
          </a:bodyPr>
          <a:lstStyle/>
          <a:p>
            <a:pPr marL="0" marR="0" lvl="0" indent="0" algn="l" defTabSz="914400" rtl="0" eaLnBrk="1" fontAlgn="auto" latinLnBrk="0" hangingPunct="1">
              <a:lnSpc>
                <a:spcPts val="1200"/>
              </a:lnSpc>
              <a:spcBef>
                <a:spcPct val="20000"/>
              </a:spcBef>
              <a:spcAft>
                <a:spcPts val="0"/>
              </a:spcAft>
              <a:buClr>
                <a:srgbClr val="074FB9"/>
              </a:buClr>
              <a:buSzTx/>
              <a:buFontTx/>
              <a:buNone/>
              <a:tabLst/>
              <a:defRPr/>
            </a:pPr>
            <a:r>
              <a:rPr lang="en-US" sz="1200" b="1" dirty="0">
                <a:latin typeface="Calibri" pitchFamily="34" charset="0"/>
                <a:cs typeface="Calibri" pitchFamily="34" charset="0"/>
              </a:rPr>
              <a:t>EPS record 1,622 </a:t>
            </a:r>
            <a:r>
              <a:rPr kumimoji="0" lang="en-US" sz="1200" b="1" i="0" u="none" strike="noStrike" kern="1200" cap="none" spc="0" normalizeH="0" baseline="0" noProof="0" dirty="0">
                <a:ln>
                  <a:noFill/>
                </a:ln>
                <a:uLnTx/>
                <a:uFillTx/>
                <a:latin typeface="Calibri" pitchFamily="34" charset="0"/>
                <a:ea typeface="+mn-ea"/>
                <a:cs typeface="Calibri" pitchFamily="34" charset="0"/>
              </a:rPr>
              <a:t>students graduated as members of the Class of 2020</a:t>
            </a:r>
          </a:p>
        </p:txBody>
      </p:sp>
      <p:pic>
        <p:nvPicPr>
          <p:cNvPr id="72" name="Picture 71">
            <a:extLst>
              <a:ext uri="{FF2B5EF4-FFF2-40B4-BE49-F238E27FC236}">
                <a16:creationId xmlns:a16="http://schemas.microsoft.com/office/drawing/2014/main" id="{CBC7CB3B-678A-4BC7-BEB0-55AB81E9B9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36086" y="4939885"/>
            <a:ext cx="830614" cy="874740"/>
          </a:xfrm>
          <a:prstGeom prst="rect">
            <a:avLst/>
          </a:prstGeom>
        </p:spPr>
      </p:pic>
      <p:sp>
        <p:nvSpPr>
          <p:cNvPr id="76" name="TextBox 75">
            <a:extLst>
              <a:ext uri="{FF2B5EF4-FFF2-40B4-BE49-F238E27FC236}">
                <a16:creationId xmlns:a16="http://schemas.microsoft.com/office/drawing/2014/main" id="{6D491CE5-F358-403B-9E15-0C97AEEEF52C}"/>
              </a:ext>
            </a:extLst>
          </p:cNvPr>
          <p:cNvSpPr txBox="1"/>
          <p:nvPr/>
        </p:nvSpPr>
        <p:spPr>
          <a:xfrm>
            <a:off x="5534992" y="5167538"/>
            <a:ext cx="3609008" cy="461665"/>
          </a:xfrm>
          <a:prstGeom prst="rect">
            <a:avLst/>
          </a:prstGeom>
          <a:noFill/>
        </p:spPr>
        <p:txBody>
          <a:bodyPr wrap="square">
            <a:spAutoFit/>
          </a:bodyPr>
          <a:lstStyle/>
          <a:p>
            <a:r>
              <a:rPr kumimoji="0" lang="en-US" sz="2400" b="0" i="0" u="none" strike="noStrike" kern="0" cap="none" spc="0" normalizeH="0" baseline="0" noProof="0" dirty="0">
                <a:ln w="25400">
                  <a:noFill/>
                </a:ln>
                <a:solidFill>
                  <a:srgbClr val="EEBC35"/>
                </a:solidFill>
                <a:effectLst/>
                <a:uLnTx/>
                <a:uFillTx/>
                <a:latin typeface="Impact" panose="020B0806030902050204" pitchFamily="34" charset="0"/>
                <a:ea typeface="+mn-ea"/>
                <a:cs typeface="Arial" charset="0"/>
              </a:rPr>
              <a:t>79.8% FREE/REDUCED LUNCH</a:t>
            </a:r>
            <a:endParaRPr lang="en-US" sz="1600" dirty="0"/>
          </a:p>
        </p:txBody>
      </p:sp>
      <p:pic>
        <p:nvPicPr>
          <p:cNvPr id="78" name="Picture 77" descr="Icon&#10;&#10;Description automatically generated">
            <a:extLst>
              <a:ext uri="{FF2B5EF4-FFF2-40B4-BE49-F238E27FC236}">
                <a16:creationId xmlns:a16="http://schemas.microsoft.com/office/drawing/2014/main" id="{7FD320FC-D198-4BD0-81E5-D58C4B6FAB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22736" y="6039455"/>
            <a:ext cx="910248" cy="590650"/>
          </a:xfrm>
          <a:prstGeom prst="rect">
            <a:avLst/>
          </a:prstGeom>
        </p:spPr>
      </p:pic>
      <p:sp>
        <p:nvSpPr>
          <p:cNvPr id="79" name="TextBox 78">
            <a:extLst>
              <a:ext uri="{FF2B5EF4-FFF2-40B4-BE49-F238E27FC236}">
                <a16:creationId xmlns:a16="http://schemas.microsoft.com/office/drawing/2014/main" id="{D6FB9B8A-1AD9-4F19-9F37-87B08E88F5DD}"/>
              </a:ext>
            </a:extLst>
          </p:cNvPr>
          <p:cNvSpPr txBox="1"/>
          <p:nvPr/>
        </p:nvSpPr>
        <p:spPr>
          <a:xfrm>
            <a:off x="5602125" y="5926821"/>
            <a:ext cx="19584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w="25400">
                  <a:noFill/>
                </a:ln>
                <a:solidFill>
                  <a:srgbClr val="365585"/>
                </a:solidFill>
                <a:effectLst/>
                <a:uLnTx/>
                <a:uFillTx/>
                <a:latin typeface="Impact" panose="020B0806030902050204" pitchFamily="34" charset="0"/>
                <a:ea typeface="+mn-ea"/>
                <a:cs typeface="Arial" charset="0"/>
              </a:rPr>
              <a:t>WORKFORCE</a:t>
            </a:r>
          </a:p>
        </p:txBody>
      </p:sp>
      <p:sp>
        <p:nvSpPr>
          <p:cNvPr id="81" name="TextBox 80">
            <a:extLst>
              <a:ext uri="{FF2B5EF4-FFF2-40B4-BE49-F238E27FC236}">
                <a16:creationId xmlns:a16="http://schemas.microsoft.com/office/drawing/2014/main" id="{AA6EFA01-439E-494C-B194-93D03DB7C727}"/>
              </a:ext>
            </a:extLst>
          </p:cNvPr>
          <p:cNvSpPr txBox="1"/>
          <p:nvPr/>
        </p:nvSpPr>
        <p:spPr>
          <a:xfrm>
            <a:off x="5594635" y="6342577"/>
            <a:ext cx="1981030" cy="439223"/>
          </a:xfrm>
          <a:prstGeom prst="rect">
            <a:avLst/>
          </a:prstGeom>
          <a:noFill/>
        </p:spPr>
        <p:txBody>
          <a:bodyPr wrap="square">
            <a:spAutoFit/>
          </a:bodyPr>
          <a:lstStyle/>
          <a:p>
            <a:pPr marL="0" marR="0" lvl="0" indent="0" algn="l" defTabSz="914400" rtl="0" eaLnBrk="1" fontAlgn="auto" latinLnBrk="0" hangingPunct="1">
              <a:lnSpc>
                <a:spcPts val="1200"/>
              </a:lnSpc>
              <a:spcBef>
                <a:spcPct val="20000"/>
              </a:spcBef>
              <a:spcAft>
                <a:spcPts val="0"/>
              </a:spcAft>
              <a:buClr>
                <a:srgbClr val="074FB9"/>
              </a:buClr>
              <a:buSzTx/>
              <a:buFontTx/>
              <a:buNone/>
              <a:tabLst/>
              <a:defRPr/>
            </a:pPr>
            <a:r>
              <a:rPr kumimoji="0" lang="en-US" sz="12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2020-2021 School Year</a:t>
            </a:r>
          </a:p>
          <a:p>
            <a:pPr marL="0" marR="0" lvl="0" indent="0" algn="l" defTabSz="914400" rtl="0" eaLnBrk="1" fontAlgn="auto" latinLnBrk="0" hangingPunct="1">
              <a:lnSpc>
                <a:spcPts val="1200"/>
              </a:lnSpc>
              <a:spcBef>
                <a:spcPct val="20000"/>
              </a:spcBef>
              <a:spcAft>
                <a:spcPts val="0"/>
              </a:spcAft>
              <a:buClr>
                <a:srgbClr val="074FB9"/>
              </a:buClr>
              <a:buSzTx/>
              <a:buFontTx/>
              <a:buNone/>
              <a:tabLst/>
              <a:defRPr/>
            </a:pPr>
            <a:r>
              <a:rPr kumimoji="0" lang="en-US" sz="12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4,074 team members</a:t>
            </a:r>
          </a:p>
        </p:txBody>
      </p:sp>
      <p:sp>
        <p:nvSpPr>
          <p:cNvPr id="60" name="TextBox 59">
            <a:extLst>
              <a:ext uri="{FF2B5EF4-FFF2-40B4-BE49-F238E27FC236}">
                <a16:creationId xmlns:a16="http://schemas.microsoft.com/office/drawing/2014/main" id="{1CB6288F-E395-4848-9E9B-B49ED330FD87}"/>
              </a:ext>
            </a:extLst>
          </p:cNvPr>
          <p:cNvSpPr txBox="1"/>
          <p:nvPr/>
        </p:nvSpPr>
        <p:spPr>
          <a:xfrm>
            <a:off x="139611" y="4482162"/>
            <a:ext cx="714181"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w="25400">
                  <a:noFill/>
                </a:ln>
                <a:solidFill>
                  <a:srgbClr val="000000"/>
                </a:solidFill>
                <a:effectLst/>
                <a:uLnTx/>
                <a:uFillTx/>
                <a:latin typeface="Impact" panose="020B0806030902050204" pitchFamily="34" charset="0"/>
                <a:ea typeface="+mn-ea"/>
                <a:cs typeface="Arial" charset="0"/>
              </a:rPr>
              <a:t>Male</a:t>
            </a:r>
            <a:endParaRPr kumimoji="0" lang="en-US" sz="5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62" name="TextBox 61">
            <a:extLst>
              <a:ext uri="{FF2B5EF4-FFF2-40B4-BE49-F238E27FC236}">
                <a16:creationId xmlns:a16="http://schemas.microsoft.com/office/drawing/2014/main" id="{32FBE428-B7E0-48B8-A885-F1C3EE611A1A}"/>
              </a:ext>
            </a:extLst>
          </p:cNvPr>
          <p:cNvSpPr txBox="1"/>
          <p:nvPr/>
        </p:nvSpPr>
        <p:spPr>
          <a:xfrm>
            <a:off x="139611" y="4817647"/>
            <a:ext cx="893763"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w="25400">
                  <a:noFill/>
                </a:ln>
                <a:solidFill>
                  <a:srgbClr val="000000"/>
                </a:solidFill>
                <a:effectLst/>
                <a:uLnTx/>
                <a:uFillTx/>
                <a:latin typeface="Impact" panose="020B0806030902050204" pitchFamily="34" charset="0"/>
                <a:ea typeface="+mn-ea"/>
                <a:cs typeface="Arial" charset="0"/>
              </a:rPr>
              <a:t>Female</a:t>
            </a:r>
            <a:endParaRPr kumimoji="0" lang="en-US" sz="5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65" name="TextBox 64">
            <a:extLst>
              <a:ext uri="{FF2B5EF4-FFF2-40B4-BE49-F238E27FC236}">
                <a16:creationId xmlns:a16="http://schemas.microsoft.com/office/drawing/2014/main" id="{846E5FF9-18DD-4E13-A84B-A4AD86AFF160}"/>
              </a:ext>
            </a:extLst>
          </p:cNvPr>
          <p:cNvSpPr txBox="1"/>
          <p:nvPr/>
        </p:nvSpPr>
        <p:spPr>
          <a:xfrm>
            <a:off x="783795" y="4441655"/>
            <a:ext cx="927631" cy="400110"/>
          </a:xfrm>
          <a:prstGeom prst="rect">
            <a:avLst/>
          </a:prstGeom>
          <a:noFill/>
        </p:spPr>
        <p:txBody>
          <a:bodyPr wrap="square">
            <a:spAutoFit/>
          </a:bodyPr>
          <a:lstStyle/>
          <a:p>
            <a:r>
              <a:rPr kumimoji="0" lang="en-US" sz="2000" b="0" i="0" u="none" strike="noStrike" kern="0" cap="none" spc="0" normalizeH="0" baseline="0" noProof="0" dirty="0">
                <a:ln w="25400">
                  <a:noFill/>
                </a:ln>
                <a:solidFill>
                  <a:srgbClr val="365585"/>
                </a:solidFill>
                <a:effectLst/>
                <a:uLnTx/>
                <a:uFillTx/>
                <a:latin typeface="Impact" panose="020B0806030902050204" pitchFamily="34" charset="0"/>
                <a:ea typeface="+mn-ea"/>
                <a:cs typeface="Arial" charset="0"/>
              </a:rPr>
              <a:t>50.70%</a:t>
            </a:r>
            <a:endParaRPr lang="en-US" sz="800" dirty="0">
              <a:solidFill>
                <a:srgbClr val="365585"/>
              </a:solidFill>
            </a:endParaRPr>
          </a:p>
        </p:txBody>
      </p:sp>
      <p:sp>
        <p:nvSpPr>
          <p:cNvPr id="69" name="TextBox 68">
            <a:extLst>
              <a:ext uri="{FF2B5EF4-FFF2-40B4-BE49-F238E27FC236}">
                <a16:creationId xmlns:a16="http://schemas.microsoft.com/office/drawing/2014/main" id="{31161F5E-523D-49C8-87F1-A50ED1E66F6F}"/>
              </a:ext>
            </a:extLst>
          </p:cNvPr>
          <p:cNvSpPr txBox="1"/>
          <p:nvPr/>
        </p:nvSpPr>
        <p:spPr>
          <a:xfrm>
            <a:off x="783794" y="4761006"/>
            <a:ext cx="949724" cy="400110"/>
          </a:xfrm>
          <a:prstGeom prst="rect">
            <a:avLst/>
          </a:prstGeom>
          <a:noFill/>
        </p:spPr>
        <p:txBody>
          <a:bodyPr wrap="square">
            <a:spAutoFit/>
          </a:bodyPr>
          <a:lstStyle/>
          <a:p>
            <a:r>
              <a:rPr kumimoji="0" lang="en-US" sz="2000" b="0" i="0" u="none" strike="noStrike" kern="0" cap="none" spc="0" normalizeH="0" baseline="0" noProof="0" dirty="0">
                <a:ln w="25400">
                  <a:noFill/>
                </a:ln>
                <a:solidFill>
                  <a:srgbClr val="365585"/>
                </a:solidFill>
                <a:effectLst/>
                <a:uLnTx/>
                <a:uFillTx/>
                <a:latin typeface="Impact" panose="020B0806030902050204" pitchFamily="34" charset="0"/>
                <a:ea typeface="+mn-ea"/>
                <a:cs typeface="Arial" charset="0"/>
              </a:rPr>
              <a:t>49.30%</a:t>
            </a:r>
            <a:endParaRPr lang="en-US" sz="800" dirty="0">
              <a:solidFill>
                <a:srgbClr val="365585"/>
              </a:solidFill>
            </a:endParaRPr>
          </a:p>
        </p:txBody>
      </p:sp>
      <p:grpSp>
        <p:nvGrpSpPr>
          <p:cNvPr id="4" name="Group 3">
            <a:extLst>
              <a:ext uri="{FF2B5EF4-FFF2-40B4-BE49-F238E27FC236}">
                <a16:creationId xmlns:a16="http://schemas.microsoft.com/office/drawing/2014/main" id="{0D3C1E1B-B8C2-4F44-A28D-FA5C52DE2AB8}"/>
              </a:ext>
            </a:extLst>
          </p:cNvPr>
          <p:cNvGrpSpPr/>
          <p:nvPr/>
        </p:nvGrpSpPr>
        <p:grpSpPr>
          <a:xfrm>
            <a:off x="7358172" y="2923401"/>
            <a:ext cx="1785828" cy="505599"/>
            <a:chOff x="7358172" y="2895600"/>
            <a:chExt cx="1785828" cy="505599"/>
          </a:xfrm>
        </p:grpSpPr>
        <p:sp>
          <p:nvSpPr>
            <p:cNvPr id="71" name="TextBox 70">
              <a:extLst>
                <a:ext uri="{FF2B5EF4-FFF2-40B4-BE49-F238E27FC236}">
                  <a16:creationId xmlns:a16="http://schemas.microsoft.com/office/drawing/2014/main" id="{877B8F9F-90D8-4BCC-9EA8-25CB26AF27AD}"/>
                </a:ext>
              </a:extLst>
            </p:cNvPr>
            <p:cNvSpPr txBox="1"/>
            <p:nvPr/>
          </p:nvSpPr>
          <p:spPr>
            <a:xfrm>
              <a:off x="7358172" y="2895600"/>
              <a:ext cx="1785828" cy="369332"/>
            </a:xfrm>
            <a:prstGeom prst="rect">
              <a:avLst/>
            </a:prstGeom>
            <a:noFill/>
          </p:spPr>
          <p:txBody>
            <a:bodyPr wrap="square">
              <a:spAutoFit/>
            </a:bodyPr>
            <a:lstStyle/>
            <a:p>
              <a:r>
                <a:rPr kumimoji="0" lang="en-US" sz="1800" b="0" i="0" u="none" strike="noStrike" kern="0" cap="none" spc="0" normalizeH="0" baseline="0" noProof="0" dirty="0">
                  <a:ln w="25400">
                    <a:noFill/>
                  </a:ln>
                  <a:solidFill>
                    <a:srgbClr val="EEBC35"/>
                  </a:solidFill>
                  <a:effectLst/>
                  <a:uLnTx/>
                  <a:uFillTx/>
                  <a:latin typeface="Impact" panose="020B0806030902050204" pitchFamily="34" charset="0"/>
                  <a:ea typeface="+mn-ea"/>
                  <a:cs typeface="Arial" charset="0"/>
                </a:rPr>
                <a:t>+ 4,757 Students</a:t>
              </a:r>
              <a:endParaRPr lang="en-US" dirty="0"/>
            </a:p>
          </p:txBody>
        </p:sp>
        <p:sp>
          <p:nvSpPr>
            <p:cNvPr id="73" name="TextBox 72">
              <a:extLst>
                <a:ext uri="{FF2B5EF4-FFF2-40B4-BE49-F238E27FC236}">
                  <a16:creationId xmlns:a16="http://schemas.microsoft.com/office/drawing/2014/main" id="{045C811A-5BB6-48C9-B0CD-AACD67917578}"/>
                </a:ext>
              </a:extLst>
            </p:cNvPr>
            <p:cNvSpPr txBox="1"/>
            <p:nvPr/>
          </p:nvSpPr>
          <p:spPr>
            <a:xfrm>
              <a:off x="7543800" y="3124200"/>
              <a:ext cx="123745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w="25400">
                    <a:noFill/>
                  </a:ln>
                  <a:solidFill>
                    <a:srgbClr val="EEBC35"/>
                  </a:solidFill>
                  <a:effectLst/>
                  <a:uLnTx/>
                  <a:uFillTx/>
                  <a:latin typeface="Impact" panose="020B0806030902050204" pitchFamily="34" charset="0"/>
                  <a:ea typeface="+mn-ea"/>
                  <a:cs typeface="Arial" charset="0"/>
                </a:rPr>
                <a:t>IN PAST 10 YEARS</a:t>
              </a:r>
            </a:p>
          </p:txBody>
        </p:sp>
      </p:grpSp>
    </p:spTree>
    <p:extLst>
      <p:ext uri="{BB962C8B-B14F-4D97-AF65-F5344CB8AC3E}">
        <p14:creationId xmlns:p14="http://schemas.microsoft.com/office/powerpoint/2010/main" val="2186792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981200" cy="6858000"/>
          </a:xfrm>
          <a:prstGeom prst="rect">
            <a:avLst/>
          </a:prstGeom>
          <a:solidFill>
            <a:srgbClr val="365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1981200" cy="4062651"/>
          </a:xfrm>
          <a:prstGeom prst="rect">
            <a:avLst/>
          </a:prstGeom>
        </p:spPr>
        <p:txBody>
          <a:bodyPr wrap="square">
            <a:spAutoFit/>
          </a:bodyPr>
          <a:lstStyle/>
          <a:p>
            <a:pPr algn="ctr" fontAlgn="b"/>
            <a:endParaRPr lang="en-US" b="1" dirty="0">
              <a:solidFill>
                <a:schemeClr val="bg1"/>
              </a:solidFill>
            </a:endParaRPr>
          </a:p>
          <a:p>
            <a:pPr algn="ctr" fontAlgn="b"/>
            <a:endParaRPr lang="en-US" sz="2400" b="1" dirty="0">
              <a:solidFill>
                <a:schemeClr val="bg1"/>
              </a:solidFill>
            </a:endParaRPr>
          </a:p>
          <a:p>
            <a:pPr algn="ctr" fontAlgn="b"/>
            <a:r>
              <a:rPr lang="en-US" sz="2400" b="1" dirty="0">
                <a:solidFill>
                  <a:schemeClr val="bg1"/>
                </a:solidFill>
              </a:rPr>
              <a:t>Maintaining </a:t>
            </a:r>
          </a:p>
          <a:p>
            <a:pPr algn="ctr" fontAlgn="b"/>
            <a:r>
              <a:rPr lang="en-US" sz="2400" b="1" dirty="0">
                <a:solidFill>
                  <a:schemeClr val="bg1"/>
                </a:solidFill>
              </a:rPr>
              <a:t>Our School </a:t>
            </a:r>
          </a:p>
          <a:p>
            <a:pPr algn="ctr" fontAlgn="b"/>
            <a:r>
              <a:rPr lang="en-US" sz="2400" b="1" dirty="0">
                <a:solidFill>
                  <a:schemeClr val="bg1"/>
                </a:solidFill>
              </a:rPr>
              <a:t>System</a:t>
            </a: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3" name="Rectangle 2"/>
          <p:cNvSpPr/>
          <p:nvPr/>
        </p:nvSpPr>
        <p:spPr>
          <a:xfrm>
            <a:off x="2514600" y="990600"/>
            <a:ext cx="4572000" cy="369332"/>
          </a:xfrm>
          <a:prstGeom prst="rect">
            <a:avLst/>
          </a:prstGeom>
        </p:spPr>
        <p:txBody>
          <a:bodyPr>
            <a:spAutoFit/>
          </a:bodyPr>
          <a:lstStyle/>
          <a:p>
            <a:r>
              <a:rPr lang="en-US" dirty="0"/>
              <a:t> </a:t>
            </a:r>
          </a:p>
        </p:txBody>
      </p:sp>
      <p:sp>
        <p:nvSpPr>
          <p:cNvPr id="2" name="Rectangle 1"/>
          <p:cNvSpPr/>
          <p:nvPr/>
        </p:nvSpPr>
        <p:spPr>
          <a:xfrm>
            <a:off x="2266950" y="152400"/>
            <a:ext cx="6648450" cy="8217634"/>
          </a:xfrm>
          <a:prstGeom prst="rect">
            <a:avLst/>
          </a:prstGeom>
        </p:spPr>
        <p:txBody>
          <a:bodyPr wrap="square">
            <a:spAutoFit/>
          </a:bodyPr>
          <a:lstStyle/>
          <a:p>
            <a:pPr marL="63500" lvl="2"/>
            <a:r>
              <a:rPr lang="en-US" dirty="0"/>
              <a:t>Academic Interventions</a:t>
            </a:r>
            <a:endParaRPr lang="en-US" sz="1200" dirty="0"/>
          </a:p>
          <a:p>
            <a:pPr marL="349250" lvl="2" indent="-285750">
              <a:buFont typeface="Arial" panose="020B0604020202020204" pitchFamily="34" charset="0"/>
              <a:buChar char="•"/>
            </a:pPr>
            <a:r>
              <a:rPr lang="en-US" dirty="0"/>
              <a:t>Khan Academy – supplemental resource for mathematics (no cost)</a:t>
            </a:r>
            <a:endParaRPr lang="en-US" sz="1200" dirty="0"/>
          </a:p>
          <a:p>
            <a:pPr marL="349250" lvl="2" indent="-285750">
              <a:buFont typeface="Arial" panose="020B0604020202020204" pitchFamily="34" charset="0"/>
              <a:buChar char="•"/>
            </a:pPr>
            <a:r>
              <a:rPr lang="en-US" dirty="0"/>
              <a:t>ST Math for grades K-5 for all students</a:t>
            </a:r>
            <a:endParaRPr lang="en-US" sz="1200" dirty="0"/>
          </a:p>
          <a:p>
            <a:pPr marL="349250" lvl="2" indent="-285750">
              <a:buFont typeface="Arial" panose="020B0604020202020204" pitchFamily="34" charset="0"/>
              <a:buChar char="•"/>
            </a:pPr>
            <a:r>
              <a:rPr lang="en-US" dirty="0" err="1"/>
              <a:t>SuccessMaker</a:t>
            </a:r>
            <a:r>
              <a:rPr lang="en-US" dirty="0"/>
              <a:t> for Reading and Mathematics for Grades K-8 for General Education, Bilingual ICS, Bilingual Math SC, and Special Education </a:t>
            </a:r>
            <a:endParaRPr lang="en-US" sz="1200" dirty="0"/>
          </a:p>
          <a:p>
            <a:pPr marL="349250" lvl="2" indent="-285750">
              <a:buFont typeface="Arial" panose="020B0604020202020204" pitchFamily="34" charset="0"/>
              <a:buChar char="•"/>
            </a:pPr>
            <a:r>
              <a:rPr lang="en-US" dirty="0"/>
              <a:t>Achieve 3000 for ELA for Grades K-8 in Self-Contained Bilingual classrooms</a:t>
            </a:r>
            <a:endParaRPr lang="en-US" sz="1200" dirty="0"/>
          </a:p>
          <a:p>
            <a:pPr marL="63500" lvl="2"/>
            <a:endParaRPr lang="en-US" dirty="0"/>
          </a:p>
          <a:p>
            <a:pPr marL="63500" lvl="2"/>
            <a:r>
              <a:rPr lang="en-US" dirty="0"/>
              <a:t>Programs for bilingual students </a:t>
            </a:r>
            <a:endParaRPr lang="en-US" sz="1200" dirty="0"/>
          </a:p>
          <a:p>
            <a:pPr marL="625475" lvl="3" indent="276225">
              <a:buFont typeface="Arial" panose="020B0604020202020204" pitchFamily="34" charset="0"/>
              <a:buChar char="•"/>
            </a:pPr>
            <a:r>
              <a:rPr lang="en-US" dirty="0"/>
              <a:t>	Self-contained Bilingual and ESL services</a:t>
            </a:r>
            <a:endParaRPr lang="en-US" sz="1200" dirty="0"/>
          </a:p>
          <a:p>
            <a:pPr marL="625475" lvl="3" indent="276225">
              <a:buFont typeface="Arial" panose="020B0604020202020204" pitchFamily="34" charset="0"/>
              <a:buChar char="•"/>
            </a:pPr>
            <a:r>
              <a:rPr lang="en-US" dirty="0"/>
              <a:t>	Native language materials</a:t>
            </a:r>
            <a:endParaRPr lang="en-US" sz="1200" dirty="0"/>
          </a:p>
          <a:p>
            <a:pPr marL="625475" lvl="3" indent="276225">
              <a:buFont typeface="Arial" panose="020B0604020202020204" pitchFamily="34" charset="0"/>
              <a:buChar char="•"/>
            </a:pPr>
            <a:r>
              <a:rPr lang="en-US" dirty="0"/>
              <a:t>	Transition services</a:t>
            </a:r>
            <a:endParaRPr lang="en-US" sz="1200" dirty="0"/>
          </a:p>
          <a:p>
            <a:pPr marL="625475" lvl="3" indent="276225">
              <a:buFont typeface="Arial" panose="020B0604020202020204" pitchFamily="34" charset="0"/>
              <a:buChar char="•"/>
            </a:pPr>
            <a:r>
              <a:rPr lang="en-US" dirty="0"/>
              <a:t>	Bilingual Magnet Program for grades 4-8 (Spanish)</a:t>
            </a:r>
            <a:endParaRPr lang="en-US" sz="1200" dirty="0"/>
          </a:p>
          <a:p>
            <a:pPr marL="625475" lvl="3" indent="276225">
              <a:buFont typeface="Arial" panose="020B0604020202020204" pitchFamily="34" charset="0"/>
              <a:buChar char="•"/>
            </a:pPr>
            <a:r>
              <a:rPr lang="en-US" dirty="0"/>
              <a:t>	Point of Entry for grades 9-12</a:t>
            </a:r>
            <a:endParaRPr lang="en-US" sz="1200" dirty="0"/>
          </a:p>
          <a:p>
            <a:pPr marL="625475" lvl="3" indent="276225">
              <a:buFont typeface="Arial" panose="020B0604020202020204" pitchFamily="34" charset="0"/>
              <a:buChar char="•"/>
            </a:pPr>
            <a:r>
              <a:rPr lang="en-US" dirty="0"/>
              <a:t>	Esperanza Literacy Intervention</a:t>
            </a:r>
          </a:p>
          <a:p>
            <a:pPr marL="625475" lvl="3" indent="276225">
              <a:buFont typeface="Arial" panose="020B0604020202020204" pitchFamily="34" charset="0"/>
              <a:buChar char="•"/>
            </a:pPr>
            <a:endParaRPr lang="en-US" sz="1200" dirty="0"/>
          </a:p>
          <a:p>
            <a:pPr marL="625475" lvl="3" indent="276225">
              <a:buFont typeface="Arial" panose="020B0604020202020204" pitchFamily="34" charset="0"/>
              <a:buChar char="•"/>
            </a:pPr>
            <a:endParaRPr lang="en-US" sz="1200" dirty="0"/>
          </a:p>
          <a:p>
            <a:pPr marL="63500" lvl="2"/>
            <a:r>
              <a:rPr lang="en-US" dirty="0"/>
              <a:t>Home Instruction </a:t>
            </a:r>
            <a:endParaRPr lang="en-US" sz="1200" dirty="0"/>
          </a:p>
          <a:p>
            <a:pPr marL="625475" lvl="3">
              <a:buFont typeface="Arial" panose="020B0604020202020204" pitchFamily="34" charset="0"/>
              <a:buChar char="•"/>
            </a:pPr>
            <a:r>
              <a:rPr lang="en-US" dirty="0"/>
              <a:t>	Contracted providers</a:t>
            </a:r>
            <a:endParaRPr lang="en-US" sz="1200" dirty="0"/>
          </a:p>
          <a:p>
            <a:pPr marL="625475" lvl="3">
              <a:buFont typeface="Arial" panose="020B0604020202020204" pitchFamily="34" charset="0"/>
              <a:buChar char="•"/>
            </a:pPr>
            <a:r>
              <a:rPr lang="en-US" dirty="0"/>
              <a:t>	Hospital Home Instruction</a:t>
            </a:r>
            <a:endParaRPr lang="en-US" sz="1200" dirty="0"/>
          </a:p>
          <a:p>
            <a:pPr marL="625475" lvl="3">
              <a:buFont typeface="Arial" panose="020B0604020202020204" pitchFamily="34" charset="0"/>
              <a:buChar char="•"/>
            </a:pPr>
            <a:r>
              <a:rPr lang="en-US" dirty="0"/>
              <a:t>	After school Home Instruction</a:t>
            </a:r>
            <a:endParaRPr lang="en-US" sz="1200" dirty="0"/>
          </a:p>
          <a:p>
            <a:endParaRPr lang="en-US" b="1" dirty="0">
              <a:solidFill>
                <a:srgbClr val="FF0000"/>
              </a:solidFill>
            </a:endParaRPr>
          </a:p>
          <a:p>
            <a:pPr lvl="0"/>
            <a:endParaRPr lang="en-US" b="1" dirty="0">
              <a:solidFill>
                <a:srgbClr val="009242"/>
              </a:solidFill>
            </a:endParaRPr>
          </a:p>
          <a:p>
            <a:r>
              <a:rPr lang="en-US" dirty="0"/>
              <a:t> </a:t>
            </a:r>
          </a:p>
          <a:p>
            <a:pPr lvl="0"/>
            <a:endParaRPr lang="en-US" dirty="0"/>
          </a:p>
          <a:p>
            <a:endParaRPr lang="en-US" b="1" dirty="0"/>
          </a:p>
          <a:p>
            <a:endParaRPr lang="en-US" b="1" dirty="0"/>
          </a:p>
        </p:txBody>
      </p:sp>
      <p:sp>
        <p:nvSpPr>
          <p:cNvPr id="13" name="TextBox 12">
            <a:extLst>
              <a:ext uri="{FF2B5EF4-FFF2-40B4-BE49-F238E27FC236}">
                <a16:creationId xmlns:a16="http://schemas.microsoft.com/office/drawing/2014/main" id="{1D0F57B8-7EE4-4F90-B7D2-910F9E2BA1E1}"/>
              </a:ext>
            </a:extLst>
          </p:cNvPr>
          <p:cNvSpPr txBox="1"/>
          <p:nvPr/>
        </p:nvSpPr>
        <p:spPr>
          <a:xfrm>
            <a:off x="180975" y="6385122"/>
            <a:ext cx="6057900" cy="365125"/>
          </a:xfrm>
          <a:prstGeom prst="rect">
            <a:avLst/>
          </a:prstGeom>
          <a:solidFill>
            <a:srgbClr val="FFCC00"/>
          </a:solidFill>
        </p:spPr>
        <p:txBody>
          <a:bodyPr wrap="square" rtlCol="0">
            <a:spAutoFit/>
          </a:bodyPr>
          <a:lstStyle/>
          <a:p>
            <a:pPr algn="ctr"/>
            <a:endParaRPr lang="en-US" sz="1400" b="1" i="1" dirty="0">
              <a:solidFill>
                <a:schemeClr val="accent1">
                  <a:lumMod val="75000"/>
                </a:schemeClr>
              </a:solidFill>
              <a:latin typeface="Perpetua" pitchFamily="18" charset="0"/>
              <a:cs typeface="Times New Roman" pitchFamily="18" charset="0"/>
            </a:endParaRPr>
          </a:p>
        </p:txBody>
      </p:sp>
      <p:pic>
        <p:nvPicPr>
          <p:cNvPr id="14" name="Picture 2">
            <a:extLst>
              <a:ext uri="{FF2B5EF4-FFF2-40B4-BE49-F238E27FC236}">
                <a16:creationId xmlns:a16="http://schemas.microsoft.com/office/drawing/2014/main" id="{58455CB8-5DF5-4278-939C-BCCE082C0CD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7109"/>
          <a:stretch/>
        </p:blipFill>
        <p:spPr bwMode="auto">
          <a:xfrm>
            <a:off x="6238875" y="6066616"/>
            <a:ext cx="1981200" cy="72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Slide Number Placeholder 2">
            <a:extLst>
              <a:ext uri="{FF2B5EF4-FFF2-40B4-BE49-F238E27FC236}">
                <a16:creationId xmlns:a16="http://schemas.microsoft.com/office/drawing/2014/main" id="{E1F036B3-57BE-4B10-8A8D-101B162FA637}"/>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30</a:t>
            </a:fld>
            <a:endParaRPr lang="en-US" dirty="0">
              <a:latin typeface="Gill Sans MT" panose="020B0502020104020203"/>
            </a:endParaRPr>
          </a:p>
        </p:txBody>
      </p:sp>
    </p:spTree>
    <p:extLst>
      <p:ext uri="{BB962C8B-B14F-4D97-AF65-F5344CB8AC3E}">
        <p14:creationId xmlns:p14="http://schemas.microsoft.com/office/powerpoint/2010/main" val="3415181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981200" cy="6858000"/>
          </a:xfrm>
          <a:prstGeom prst="rect">
            <a:avLst/>
          </a:prstGeom>
          <a:solidFill>
            <a:srgbClr val="365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1981200" cy="4062651"/>
          </a:xfrm>
          <a:prstGeom prst="rect">
            <a:avLst/>
          </a:prstGeom>
        </p:spPr>
        <p:txBody>
          <a:bodyPr wrap="square">
            <a:spAutoFit/>
          </a:bodyPr>
          <a:lstStyle/>
          <a:p>
            <a:pPr algn="ctr" fontAlgn="b"/>
            <a:endParaRPr lang="en-US" b="1" dirty="0">
              <a:solidFill>
                <a:schemeClr val="bg1"/>
              </a:solidFill>
            </a:endParaRPr>
          </a:p>
          <a:p>
            <a:pPr algn="ctr" fontAlgn="b"/>
            <a:endParaRPr lang="en-US" sz="2400" b="1" dirty="0">
              <a:solidFill>
                <a:schemeClr val="bg1"/>
              </a:solidFill>
            </a:endParaRPr>
          </a:p>
          <a:p>
            <a:pPr algn="ctr" fontAlgn="b"/>
            <a:r>
              <a:rPr lang="en-US" sz="2400" b="1" dirty="0">
                <a:solidFill>
                  <a:schemeClr val="bg1"/>
                </a:solidFill>
              </a:rPr>
              <a:t>Maintaining </a:t>
            </a:r>
          </a:p>
          <a:p>
            <a:pPr algn="ctr" fontAlgn="b"/>
            <a:r>
              <a:rPr lang="en-US" sz="2400" b="1" dirty="0">
                <a:solidFill>
                  <a:schemeClr val="bg1"/>
                </a:solidFill>
              </a:rPr>
              <a:t>Our School </a:t>
            </a:r>
          </a:p>
          <a:p>
            <a:pPr algn="ctr" fontAlgn="b"/>
            <a:r>
              <a:rPr lang="en-US" sz="2400" b="1" dirty="0">
                <a:solidFill>
                  <a:schemeClr val="bg1"/>
                </a:solidFill>
              </a:rPr>
              <a:t>System</a:t>
            </a: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3" name="Rectangle 2"/>
          <p:cNvSpPr/>
          <p:nvPr/>
        </p:nvSpPr>
        <p:spPr>
          <a:xfrm>
            <a:off x="1752600" y="152400"/>
            <a:ext cx="5111750" cy="4431983"/>
          </a:xfrm>
          <a:prstGeom prst="rect">
            <a:avLst/>
          </a:prstGeom>
        </p:spPr>
        <p:txBody>
          <a:bodyPr wrap="square">
            <a:spAutoFit/>
          </a:bodyPr>
          <a:lstStyle/>
          <a:p>
            <a:pPr lvl="1"/>
            <a:r>
              <a:rPr lang="en-US" dirty="0"/>
              <a:t>Athletic and Co-Curricular Activities </a:t>
            </a:r>
            <a:endParaRPr lang="en-US" sz="1200" dirty="0"/>
          </a:p>
          <a:p>
            <a:pPr marL="742950" lvl="1" indent="-285750">
              <a:buFont typeface="Arial" panose="020B0604020202020204" pitchFamily="34" charset="0"/>
              <a:buChar char="•"/>
            </a:pPr>
            <a:r>
              <a:rPr lang="en-US" dirty="0"/>
              <a:t>Complete array of clubs and activities </a:t>
            </a:r>
            <a:endParaRPr lang="en-US" sz="1200" dirty="0"/>
          </a:p>
          <a:p>
            <a:pPr marL="742950" lvl="1" indent="-285750">
              <a:buFont typeface="Arial" panose="020B0604020202020204" pitchFamily="34" charset="0"/>
              <a:buChar char="•"/>
            </a:pPr>
            <a:r>
              <a:rPr lang="en-US" dirty="0"/>
              <a:t>Athletic Summer Camps</a:t>
            </a:r>
            <a:endParaRPr lang="en-US" sz="1200" dirty="0"/>
          </a:p>
          <a:p>
            <a:pPr marL="742950" lvl="1" indent="-285750">
              <a:buFont typeface="Arial" panose="020B0604020202020204" pitchFamily="34" charset="0"/>
              <a:buChar char="•"/>
            </a:pPr>
            <a:r>
              <a:rPr lang="en-US" dirty="0"/>
              <a:t>Intermural Sports for grades 6-8</a:t>
            </a:r>
            <a:endParaRPr lang="en-US" sz="1200" dirty="0"/>
          </a:p>
          <a:p>
            <a:pPr marL="742950" lvl="1" indent="-285750">
              <a:buFont typeface="Arial" panose="020B0604020202020204" pitchFamily="34" charset="0"/>
              <a:buChar char="•"/>
            </a:pPr>
            <a:r>
              <a:rPr lang="en-US" dirty="0"/>
              <a:t>Athletic Programs for grades 9-12</a:t>
            </a:r>
            <a:endParaRPr lang="en-US" sz="1200" dirty="0"/>
          </a:p>
          <a:p>
            <a:pPr marL="742950" lvl="1" indent="-285750">
              <a:buFont typeface="Arial" panose="020B0604020202020204" pitchFamily="34" charset="0"/>
              <a:buChar char="•"/>
            </a:pPr>
            <a:r>
              <a:rPr lang="en-US" dirty="0"/>
              <a:t>Summer Band Camp for grades 9-12</a:t>
            </a:r>
            <a:endParaRPr lang="en-US" sz="1200" dirty="0"/>
          </a:p>
          <a:p>
            <a:pPr marL="742950" lvl="1" indent="-285750">
              <a:buFont typeface="Arial" panose="020B0604020202020204" pitchFamily="34" charset="0"/>
              <a:buChar char="•"/>
            </a:pPr>
            <a:r>
              <a:rPr lang="en-US" dirty="0"/>
              <a:t>New Jersey State Police Top Physical Challenge</a:t>
            </a:r>
            <a:endParaRPr lang="en-US" sz="1200" dirty="0"/>
          </a:p>
          <a:p>
            <a:pPr marL="742950" lvl="1" indent="-285750">
              <a:buFont typeface="Arial" panose="020B0604020202020204" pitchFamily="34" charset="0"/>
              <a:buChar char="•"/>
            </a:pPr>
            <a:r>
              <a:rPr lang="en-US" dirty="0"/>
              <a:t>Young Men’s Christian Association (YMCA) Health Bee</a:t>
            </a:r>
            <a:endParaRPr lang="en-US" sz="1200" dirty="0"/>
          </a:p>
          <a:p>
            <a:pPr marL="742950" lvl="1" indent="-285750">
              <a:buFont typeface="Arial" panose="020B0604020202020204" pitchFamily="34" charset="0"/>
              <a:buChar char="•"/>
            </a:pPr>
            <a:r>
              <a:rPr lang="en-US" dirty="0"/>
              <a:t>Special Olympics</a:t>
            </a:r>
            <a:endParaRPr lang="en-US" sz="1200" dirty="0"/>
          </a:p>
          <a:p>
            <a:pPr marL="742950" lvl="1" indent="-285750">
              <a:buFont typeface="Arial" panose="020B0604020202020204" pitchFamily="34" charset="0"/>
              <a:buChar char="•"/>
            </a:pPr>
            <a:r>
              <a:rPr lang="en-US" dirty="0"/>
              <a:t>Saturday and Summer Recreation Program for students with disabilities</a:t>
            </a:r>
          </a:p>
          <a:p>
            <a:pPr marL="742950" lvl="1" indent="-285750">
              <a:buFont typeface="Arial" panose="020B0604020202020204" pitchFamily="34" charset="0"/>
              <a:buChar char="•"/>
            </a:pPr>
            <a:r>
              <a:rPr lang="en-US" dirty="0"/>
              <a:t>T. Bowles Play 60</a:t>
            </a:r>
          </a:p>
          <a:p>
            <a:pPr marL="742950" lvl="1" indent="-285750">
              <a:buFont typeface="Arial" panose="020B0604020202020204" pitchFamily="34" charset="0"/>
              <a:buChar char="•"/>
            </a:pPr>
            <a:endParaRPr lang="en-US" sz="1200" dirty="0"/>
          </a:p>
          <a:p>
            <a:pPr lvl="1"/>
            <a:endParaRPr lang="en-US" dirty="0"/>
          </a:p>
        </p:txBody>
      </p:sp>
      <p:sp>
        <p:nvSpPr>
          <p:cNvPr id="2" name="Rectangle 1"/>
          <p:cNvSpPr/>
          <p:nvPr/>
        </p:nvSpPr>
        <p:spPr>
          <a:xfrm>
            <a:off x="2266950" y="152400"/>
            <a:ext cx="6267450" cy="923330"/>
          </a:xfrm>
          <a:prstGeom prst="rect">
            <a:avLst/>
          </a:prstGeom>
        </p:spPr>
        <p:txBody>
          <a:bodyPr wrap="square">
            <a:spAutoFit/>
          </a:bodyPr>
          <a:lstStyle/>
          <a:p>
            <a:pPr lvl="0"/>
            <a:endParaRPr lang="en-US" b="1" dirty="0">
              <a:solidFill>
                <a:srgbClr val="009242"/>
              </a:solidFill>
            </a:endParaRPr>
          </a:p>
          <a:p>
            <a:pPr lvl="0"/>
            <a:endParaRPr lang="en-US" b="1" dirty="0"/>
          </a:p>
          <a:p>
            <a:endParaRPr lang="en-US" b="1" dirty="0"/>
          </a:p>
        </p:txBody>
      </p:sp>
      <p:sp>
        <p:nvSpPr>
          <p:cNvPr id="13" name="TextBox 12">
            <a:extLst>
              <a:ext uri="{FF2B5EF4-FFF2-40B4-BE49-F238E27FC236}">
                <a16:creationId xmlns:a16="http://schemas.microsoft.com/office/drawing/2014/main" id="{2212AE02-CC46-4BC0-A284-C8F044236920}"/>
              </a:ext>
            </a:extLst>
          </p:cNvPr>
          <p:cNvSpPr txBox="1"/>
          <p:nvPr/>
        </p:nvSpPr>
        <p:spPr>
          <a:xfrm>
            <a:off x="180975" y="6385122"/>
            <a:ext cx="6057900" cy="365125"/>
          </a:xfrm>
          <a:prstGeom prst="rect">
            <a:avLst/>
          </a:prstGeom>
          <a:solidFill>
            <a:srgbClr val="FFCC00"/>
          </a:solidFill>
        </p:spPr>
        <p:txBody>
          <a:bodyPr wrap="square" rtlCol="0">
            <a:spAutoFit/>
          </a:bodyPr>
          <a:lstStyle/>
          <a:p>
            <a:pPr algn="ctr"/>
            <a:endParaRPr lang="en-US" sz="1400" b="1" i="1" dirty="0">
              <a:solidFill>
                <a:schemeClr val="accent1">
                  <a:lumMod val="75000"/>
                </a:schemeClr>
              </a:solidFill>
              <a:latin typeface="Perpetua" pitchFamily="18" charset="0"/>
              <a:cs typeface="Times New Roman" pitchFamily="18" charset="0"/>
            </a:endParaRPr>
          </a:p>
        </p:txBody>
      </p:sp>
      <p:pic>
        <p:nvPicPr>
          <p:cNvPr id="14" name="Picture 2">
            <a:extLst>
              <a:ext uri="{FF2B5EF4-FFF2-40B4-BE49-F238E27FC236}">
                <a16:creationId xmlns:a16="http://schemas.microsoft.com/office/drawing/2014/main" id="{8BA93E35-0BAD-493E-BECE-3838F257B04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7109"/>
          <a:stretch/>
        </p:blipFill>
        <p:spPr bwMode="auto">
          <a:xfrm>
            <a:off x="6238875" y="6066616"/>
            <a:ext cx="1981200" cy="72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Slide Number Placeholder 2">
            <a:extLst>
              <a:ext uri="{FF2B5EF4-FFF2-40B4-BE49-F238E27FC236}">
                <a16:creationId xmlns:a16="http://schemas.microsoft.com/office/drawing/2014/main" id="{5BB50E22-889B-4031-B13A-B2EAC246FA27}"/>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31</a:t>
            </a:fld>
            <a:endParaRPr lang="en-US" dirty="0">
              <a:latin typeface="Gill Sans MT" panose="020B0502020104020203"/>
            </a:endParaRPr>
          </a:p>
        </p:txBody>
      </p:sp>
    </p:spTree>
    <p:extLst>
      <p:ext uri="{BB962C8B-B14F-4D97-AF65-F5344CB8AC3E}">
        <p14:creationId xmlns:p14="http://schemas.microsoft.com/office/powerpoint/2010/main" val="1389408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981200" cy="6858000"/>
          </a:xfrm>
          <a:prstGeom prst="rect">
            <a:avLst/>
          </a:prstGeom>
          <a:solidFill>
            <a:srgbClr val="365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1981200" cy="4062651"/>
          </a:xfrm>
          <a:prstGeom prst="rect">
            <a:avLst/>
          </a:prstGeom>
        </p:spPr>
        <p:txBody>
          <a:bodyPr wrap="square">
            <a:spAutoFit/>
          </a:bodyPr>
          <a:lstStyle/>
          <a:p>
            <a:pPr algn="ctr" fontAlgn="b"/>
            <a:endParaRPr lang="en-US" b="1" dirty="0">
              <a:solidFill>
                <a:schemeClr val="bg1"/>
              </a:solidFill>
            </a:endParaRPr>
          </a:p>
          <a:p>
            <a:pPr algn="ctr" fontAlgn="b"/>
            <a:endParaRPr lang="en-US" sz="2400" b="1" dirty="0">
              <a:solidFill>
                <a:schemeClr val="bg1"/>
              </a:solidFill>
            </a:endParaRPr>
          </a:p>
          <a:p>
            <a:pPr algn="ctr" fontAlgn="b"/>
            <a:r>
              <a:rPr lang="en-US" sz="2400" b="1" dirty="0">
                <a:solidFill>
                  <a:schemeClr val="bg1"/>
                </a:solidFill>
              </a:rPr>
              <a:t>Maintaining </a:t>
            </a:r>
          </a:p>
          <a:p>
            <a:pPr algn="ctr" fontAlgn="b"/>
            <a:r>
              <a:rPr lang="en-US" sz="2400" b="1" dirty="0">
                <a:solidFill>
                  <a:schemeClr val="bg1"/>
                </a:solidFill>
              </a:rPr>
              <a:t>Our School </a:t>
            </a:r>
          </a:p>
          <a:p>
            <a:pPr algn="ctr" fontAlgn="b"/>
            <a:r>
              <a:rPr lang="en-US" sz="2400" b="1" dirty="0">
                <a:solidFill>
                  <a:schemeClr val="bg1"/>
                </a:solidFill>
              </a:rPr>
              <a:t>System</a:t>
            </a: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3" name="Rectangle 2"/>
          <p:cNvSpPr/>
          <p:nvPr/>
        </p:nvSpPr>
        <p:spPr>
          <a:xfrm>
            <a:off x="2514600" y="990600"/>
            <a:ext cx="4572000" cy="369332"/>
          </a:xfrm>
          <a:prstGeom prst="rect">
            <a:avLst/>
          </a:prstGeom>
        </p:spPr>
        <p:txBody>
          <a:bodyPr>
            <a:spAutoFit/>
          </a:bodyPr>
          <a:lstStyle/>
          <a:p>
            <a:r>
              <a:rPr lang="en-US" dirty="0"/>
              <a:t> </a:t>
            </a:r>
          </a:p>
        </p:txBody>
      </p:sp>
      <p:sp>
        <p:nvSpPr>
          <p:cNvPr id="6" name="Rectangle 5"/>
          <p:cNvSpPr/>
          <p:nvPr/>
        </p:nvSpPr>
        <p:spPr>
          <a:xfrm>
            <a:off x="1676400" y="324921"/>
            <a:ext cx="7467600" cy="4524315"/>
          </a:xfrm>
          <a:prstGeom prst="rect">
            <a:avLst/>
          </a:prstGeom>
        </p:spPr>
        <p:txBody>
          <a:bodyPr wrap="square">
            <a:spAutoFit/>
          </a:bodyPr>
          <a:lstStyle/>
          <a:p>
            <a:pPr lvl="1"/>
            <a:r>
              <a:rPr lang="en-US" dirty="0"/>
              <a:t>Student Assessments</a:t>
            </a:r>
            <a:endParaRPr lang="en-US" sz="1200" dirty="0"/>
          </a:p>
          <a:p>
            <a:pPr lvl="2"/>
            <a:r>
              <a:rPr lang="en-US" dirty="0"/>
              <a:t>High School Graduation Appeals Portfolios</a:t>
            </a:r>
            <a:endParaRPr lang="en-US" sz="1200" dirty="0"/>
          </a:p>
          <a:p>
            <a:pPr marL="1200150" lvl="2" indent="-285750">
              <a:buFont typeface="Arial" panose="020B0604020202020204" pitchFamily="34" charset="0"/>
              <a:buChar char="•"/>
            </a:pPr>
            <a:r>
              <a:rPr lang="en-US" dirty="0"/>
              <a:t>State Testing Program for NJ Student Learning Assessment (NJ SLA), </a:t>
            </a:r>
          </a:p>
          <a:p>
            <a:pPr marL="1200150" lvl="2" indent="-285750">
              <a:buFont typeface="Arial" panose="020B0604020202020204" pitchFamily="34" charset="0"/>
              <a:buChar char="•"/>
            </a:pPr>
            <a:r>
              <a:rPr lang="en-US" dirty="0"/>
              <a:t>Dynamic Learning Maps (DLM), </a:t>
            </a:r>
          </a:p>
          <a:p>
            <a:pPr marL="1200150" lvl="2" indent="-285750">
              <a:buFont typeface="Arial" panose="020B0604020202020204" pitchFamily="34" charset="0"/>
              <a:buChar char="•"/>
            </a:pPr>
            <a:r>
              <a:rPr lang="en-US" dirty="0"/>
              <a:t>Developmental Reading Assessment (DRA) and </a:t>
            </a:r>
            <a:r>
              <a:rPr lang="en-US" dirty="0" err="1"/>
              <a:t>Evaluacion</a:t>
            </a:r>
            <a:r>
              <a:rPr lang="en-US" dirty="0"/>
              <a:t> del Desarrollo (EDL) </a:t>
            </a:r>
            <a:endParaRPr lang="en-US" sz="1200" dirty="0"/>
          </a:p>
          <a:p>
            <a:pPr marL="1200150" lvl="2" indent="-285750">
              <a:buFont typeface="Arial" panose="020B0604020202020204" pitchFamily="34" charset="0"/>
              <a:buChar char="•"/>
            </a:pPr>
            <a:r>
              <a:rPr lang="en-US" dirty="0"/>
              <a:t>College Board Assessments: </a:t>
            </a:r>
            <a:endParaRPr lang="en-US" sz="1200" dirty="0"/>
          </a:p>
          <a:p>
            <a:pPr marL="1657350" lvl="3" indent="-285750">
              <a:buFont typeface="Arial" panose="020B0604020202020204" pitchFamily="34" charset="0"/>
              <a:buChar char="•"/>
            </a:pPr>
            <a:r>
              <a:rPr lang="en-US" dirty="0"/>
              <a:t>Preliminary Scholastic Aptitude Test (PSAT) </a:t>
            </a:r>
            <a:endParaRPr lang="en-US" sz="1200" dirty="0"/>
          </a:p>
          <a:p>
            <a:pPr marL="1657350" lvl="3" indent="-285750">
              <a:buFont typeface="Arial" panose="020B0604020202020204" pitchFamily="34" charset="0"/>
              <a:buChar char="•"/>
            </a:pPr>
            <a:r>
              <a:rPr lang="en-US" dirty="0"/>
              <a:t>Scholastic Aptitude Test (SAT) </a:t>
            </a:r>
            <a:endParaRPr lang="en-US" sz="1200" dirty="0"/>
          </a:p>
          <a:p>
            <a:pPr marL="1657350" lvl="3" indent="-285750">
              <a:buFont typeface="Arial" panose="020B0604020202020204" pitchFamily="34" charset="0"/>
              <a:buChar char="•"/>
            </a:pPr>
            <a:r>
              <a:rPr lang="en-US" dirty="0"/>
              <a:t>Advanced Placement (AP) </a:t>
            </a:r>
          </a:p>
          <a:p>
            <a:pPr marL="1657350" lvl="3" indent="-285750">
              <a:buFont typeface="Arial" panose="020B0604020202020204" pitchFamily="34" charset="0"/>
              <a:buChar char="•"/>
            </a:pPr>
            <a:r>
              <a:rPr lang="en-US" dirty="0"/>
              <a:t>PreK IDEA Proficiency Test (Pre-IPT) </a:t>
            </a:r>
          </a:p>
          <a:p>
            <a:pPr marL="1200150" lvl="2" indent="-285750">
              <a:buFont typeface="Arial" panose="020B0604020202020204" pitchFamily="34" charset="0"/>
              <a:buChar char="•"/>
            </a:pPr>
            <a:r>
              <a:rPr lang="en-US" dirty="0"/>
              <a:t>New Entrant Testing for English Language Learners </a:t>
            </a:r>
            <a:endParaRPr lang="en-US" sz="1200" dirty="0"/>
          </a:p>
          <a:p>
            <a:pPr marL="1200150" lvl="2" indent="-285750">
              <a:buFont typeface="Arial" panose="020B0604020202020204" pitchFamily="34" charset="0"/>
              <a:buChar char="•"/>
            </a:pPr>
            <a:r>
              <a:rPr lang="en-US" dirty="0"/>
              <a:t>Translation services for student assessments</a:t>
            </a:r>
            <a:endParaRPr lang="en-US" sz="1200" dirty="0"/>
          </a:p>
          <a:p>
            <a:pPr marL="1200150" lvl="2" indent="-285750">
              <a:buFont typeface="Arial" panose="020B0604020202020204" pitchFamily="34" charset="0"/>
              <a:buChar char="•"/>
            </a:pPr>
            <a:r>
              <a:rPr lang="en-US" dirty="0"/>
              <a:t>Verbal Behavior Milestones Assessment and Placement Program (VB-MAPP) for students with Disabilities </a:t>
            </a:r>
          </a:p>
        </p:txBody>
      </p:sp>
      <p:sp>
        <p:nvSpPr>
          <p:cNvPr id="13" name="TextBox 12">
            <a:extLst>
              <a:ext uri="{FF2B5EF4-FFF2-40B4-BE49-F238E27FC236}">
                <a16:creationId xmlns:a16="http://schemas.microsoft.com/office/drawing/2014/main" id="{04F8079B-A421-402E-B26B-6C723B151101}"/>
              </a:ext>
            </a:extLst>
          </p:cNvPr>
          <p:cNvSpPr txBox="1"/>
          <p:nvPr/>
        </p:nvSpPr>
        <p:spPr>
          <a:xfrm>
            <a:off x="180975" y="6385122"/>
            <a:ext cx="6057900" cy="365125"/>
          </a:xfrm>
          <a:prstGeom prst="rect">
            <a:avLst/>
          </a:prstGeom>
          <a:solidFill>
            <a:srgbClr val="FFCC00"/>
          </a:solidFill>
        </p:spPr>
        <p:txBody>
          <a:bodyPr wrap="square" rtlCol="0">
            <a:spAutoFit/>
          </a:bodyPr>
          <a:lstStyle/>
          <a:p>
            <a:pPr algn="ctr"/>
            <a:endParaRPr lang="en-US" sz="1400" b="1" i="1" dirty="0">
              <a:solidFill>
                <a:schemeClr val="accent1">
                  <a:lumMod val="75000"/>
                </a:schemeClr>
              </a:solidFill>
              <a:latin typeface="Perpetua" pitchFamily="18" charset="0"/>
              <a:cs typeface="Times New Roman" pitchFamily="18" charset="0"/>
            </a:endParaRPr>
          </a:p>
        </p:txBody>
      </p:sp>
      <p:pic>
        <p:nvPicPr>
          <p:cNvPr id="14" name="Picture 2">
            <a:extLst>
              <a:ext uri="{FF2B5EF4-FFF2-40B4-BE49-F238E27FC236}">
                <a16:creationId xmlns:a16="http://schemas.microsoft.com/office/drawing/2014/main" id="{E93AD7D2-12A3-4F13-BCC8-20245B1DDB1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7109"/>
          <a:stretch/>
        </p:blipFill>
        <p:spPr bwMode="auto">
          <a:xfrm>
            <a:off x="6238875" y="6066616"/>
            <a:ext cx="1981200" cy="72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Slide Number Placeholder 2">
            <a:extLst>
              <a:ext uri="{FF2B5EF4-FFF2-40B4-BE49-F238E27FC236}">
                <a16:creationId xmlns:a16="http://schemas.microsoft.com/office/drawing/2014/main" id="{B6C93597-483E-4957-86CF-70935FB1A52F}"/>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32</a:t>
            </a:fld>
            <a:endParaRPr lang="en-US" dirty="0">
              <a:latin typeface="Gill Sans MT" panose="020B0502020104020203"/>
            </a:endParaRPr>
          </a:p>
        </p:txBody>
      </p:sp>
    </p:spTree>
    <p:extLst>
      <p:ext uri="{BB962C8B-B14F-4D97-AF65-F5344CB8AC3E}">
        <p14:creationId xmlns:p14="http://schemas.microsoft.com/office/powerpoint/2010/main" val="3998707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981200" cy="6858000"/>
          </a:xfrm>
          <a:prstGeom prst="rect">
            <a:avLst/>
          </a:prstGeom>
          <a:solidFill>
            <a:srgbClr val="365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1981200" cy="4062651"/>
          </a:xfrm>
          <a:prstGeom prst="rect">
            <a:avLst/>
          </a:prstGeom>
        </p:spPr>
        <p:txBody>
          <a:bodyPr wrap="square">
            <a:spAutoFit/>
          </a:bodyPr>
          <a:lstStyle/>
          <a:p>
            <a:pPr algn="ctr" fontAlgn="b"/>
            <a:endParaRPr lang="en-US" b="1" dirty="0">
              <a:solidFill>
                <a:schemeClr val="bg1"/>
              </a:solidFill>
            </a:endParaRPr>
          </a:p>
          <a:p>
            <a:pPr algn="ctr" fontAlgn="b"/>
            <a:endParaRPr lang="en-US" sz="2400" b="1" dirty="0">
              <a:solidFill>
                <a:schemeClr val="bg1"/>
              </a:solidFill>
            </a:endParaRPr>
          </a:p>
          <a:p>
            <a:pPr algn="ctr" fontAlgn="b"/>
            <a:r>
              <a:rPr lang="en-US" sz="2400" b="1" dirty="0">
                <a:solidFill>
                  <a:schemeClr val="bg1"/>
                </a:solidFill>
              </a:rPr>
              <a:t>Maintaining </a:t>
            </a:r>
          </a:p>
          <a:p>
            <a:pPr algn="ctr" fontAlgn="b"/>
            <a:r>
              <a:rPr lang="en-US" sz="2400" b="1" dirty="0">
                <a:solidFill>
                  <a:schemeClr val="bg1"/>
                </a:solidFill>
              </a:rPr>
              <a:t>Our School </a:t>
            </a:r>
          </a:p>
          <a:p>
            <a:pPr algn="ctr" fontAlgn="b"/>
            <a:r>
              <a:rPr lang="en-US" sz="2400" b="1" dirty="0">
                <a:solidFill>
                  <a:schemeClr val="bg1"/>
                </a:solidFill>
              </a:rPr>
              <a:t>System</a:t>
            </a: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3" name="Rectangle 2"/>
          <p:cNvSpPr/>
          <p:nvPr/>
        </p:nvSpPr>
        <p:spPr>
          <a:xfrm>
            <a:off x="2514600" y="990600"/>
            <a:ext cx="4572000" cy="369332"/>
          </a:xfrm>
          <a:prstGeom prst="rect">
            <a:avLst/>
          </a:prstGeom>
        </p:spPr>
        <p:txBody>
          <a:bodyPr>
            <a:spAutoFit/>
          </a:bodyPr>
          <a:lstStyle/>
          <a:p>
            <a:r>
              <a:rPr lang="en-US" dirty="0"/>
              <a:t> </a:t>
            </a:r>
          </a:p>
        </p:txBody>
      </p:sp>
      <p:sp>
        <p:nvSpPr>
          <p:cNvPr id="5" name="Rectangle 4"/>
          <p:cNvSpPr/>
          <p:nvPr/>
        </p:nvSpPr>
        <p:spPr>
          <a:xfrm>
            <a:off x="2133600" y="16933"/>
            <a:ext cx="6781800" cy="6247864"/>
          </a:xfrm>
          <a:prstGeom prst="rect">
            <a:avLst/>
          </a:prstGeom>
        </p:spPr>
        <p:txBody>
          <a:bodyPr wrap="square">
            <a:spAutoFit/>
          </a:bodyPr>
          <a:lstStyle/>
          <a:p>
            <a:endParaRPr lang="en-US" dirty="0"/>
          </a:p>
          <a:p>
            <a:r>
              <a:rPr lang="en-US" sz="2000" b="1" i="1" dirty="0">
                <a:solidFill>
                  <a:srgbClr val="376092"/>
                </a:solidFill>
              </a:rPr>
              <a:t>Academic Programs &amp; Partnerships</a:t>
            </a:r>
          </a:p>
          <a:p>
            <a:endParaRPr lang="en-US" sz="2000" b="1" i="1" dirty="0">
              <a:solidFill>
                <a:srgbClr val="376092"/>
              </a:solidFill>
            </a:endParaRPr>
          </a:p>
          <a:p>
            <a:r>
              <a:rPr lang="en-US" dirty="0"/>
              <a:t>Refurbishment of instructional materials in grades K-12 (including general education, bilingual education, and special education)</a:t>
            </a:r>
          </a:p>
          <a:p>
            <a:endParaRPr lang="en-US" dirty="0"/>
          </a:p>
          <a:p>
            <a:endParaRPr lang="en-US" dirty="0"/>
          </a:p>
          <a:p>
            <a:r>
              <a:rPr lang="en-US" dirty="0"/>
              <a:t>Technology </a:t>
            </a:r>
            <a:endParaRPr lang="en-US" sz="1200" dirty="0"/>
          </a:p>
          <a:p>
            <a:pPr marL="285750" indent="-285750">
              <a:buFont typeface="Arial" panose="020B0604020202020204" pitchFamily="34" charset="0"/>
              <a:buChar char="•"/>
            </a:pPr>
            <a:r>
              <a:rPr lang="en-US" dirty="0"/>
              <a:t>Information Technology (IT) Technicians</a:t>
            </a:r>
            <a:endParaRPr lang="en-US" sz="1200" dirty="0"/>
          </a:p>
          <a:p>
            <a:pPr marL="285750" indent="-285750">
              <a:buFont typeface="Arial" panose="020B0604020202020204" pitchFamily="34" charset="0"/>
              <a:buChar char="•"/>
            </a:pPr>
            <a:r>
              <a:rPr lang="en-US" dirty="0"/>
              <a:t>Internal and External Communications</a:t>
            </a:r>
            <a:endParaRPr lang="en-US" sz="1200" dirty="0"/>
          </a:p>
          <a:p>
            <a:pPr marL="742950" lvl="1" indent="-285750">
              <a:buSzPct val="80000"/>
              <a:buFont typeface="Wingdings" panose="05000000000000000000" pitchFamily="2" charset="2"/>
              <a:buChar char="§"/>
            </a:pPr>
            <a:r>
              <a:rPr lang="en-US" dirty="0"/>
              <a:t>E-mail system</a:t>
            </a:r>
            <a:endParaRPr lang="en-US" sz="1200" dirty="0"/>
          </a:p>
          <a:p>
            <a:pPr marL="742950" lvl="1" indent="-285750">
              <a:buSzPct val="80000"/>
              <a:buFont typeface="Wingdings" panose="05000000000000000000" pitchFamily="2" charset="2"/>
              <a:buChar char="§"/>
            </a:pPr>
            <a:r>
              <a:rPr lang="en-US" dirty="0"/>
              <a:t>Phone system</a:t>
            </a:r>
            <a:endParaRPr lang="en-US" sz="1200" dirty="0"/>
          </a:p>
          <a:p>
            <a:pPr marL="742950" lvl="1" indent="-285750">
              <a:buSzPct val="80000"/>
              <a:buFont typeface="Wingdings" panose="05000000000000000000" pitchFamily="2" charset="2"/>
              <a:buChar char="§"/>
            </a:pPr>
            <a:r>
              <a:rPr lang="en-US" dirty="0"/>
              <a:t>Robo-call system (Blackboard APP Connect)</a:t>
            </a:r>
            <a:endParaRPr lang="en-US" sz="1200" dirty="0"/>
          </a:p>
          <a:p>
            <a:pPr marL="285750" indent="-285750">
              <a:buFont typeface="Arial" panose="020B0604020202020204" pitchFamily="34" charset="0"/>
              <a:buChar char="•"/>
            </a:pPr>
            <a:r>
              <a:rPr lang="en-US" dirty="0"/>
              <a:t>Technology Training</a:t>
            </a:r>
            <a:endParaRPr lang="en-US" sz="1200" dirty="0"/>
          </a:p>
          <a:p>
            <a:pPr marL="285750" indent="-285750">
              <a:buFont typeface="Arial" panose="020B0604020202020204" pitchFamily="34" charset="0"/>
              <a:buChar char="•"/>
            </a:pPr>
            <a:r>
              <a:rPr lang="en-US" dirty="0"/>
              <a:t>Continued Maintenance of Technology Resources at the district and school level</a:t>
            </a:r>
          </a:p>
          <a:p>
            <a:pPr marL="1200150" lvl="2" indent="-285750">
              <a:buFont typeface="Arial" panose="020B0604020202020204" pitchFamily="34" charset="0"/>
              <a:buChar char="•"/>
            </a:pPr>
            <a:r>
              <a:rPr lang="en-US" dirty="0"/>
              <a:t>Microsoft Translator </a:t>
            </a:r>
            <a:endParaRPr lang="en-US" sz="1200" dirty="0"/>
          </a:p>
          <a:p>
            <a:pPr marL="1200150" lvl="2" indent="-285750">
              <a:buFont typeface="Arial" panose="020B0604020202020204" pitchFamily="34" charset="0"/>
              <a:buChar char="•"/>
            </a:pPr>
            <a:r>
              <a:rPr lang="en-US" dirty="0"/>
              <a:t>Computer Literacy Teachers </a:t>
            </a:r>
            <a:endParaRPr lang="en-US" sz="1200" dirty="0"/>
          </a:p>
          <a:p>
            <a:pPr marL="1200150" lvl="2" indent="-285750">
              <a:buFont typeface="Arial" panose="020B0604020202020204" pitchFamily="34" charset="0"/>
              <a:buChar char="•"/>
            </a:pPr>
            <a:r>
              <a:rPr lang="en-US" dirty="0"/>
              <a:t>Computer Literacy Curricula Writing </a:t>
            </a:r>
            <a:endParaRPr lang="en-US" sz="1200" dirty="0"/>
          </a:p>
          <a:p>
            <a:pPr marL="1657350" lvl="3" indent="-285750">
              <a:buFont typeface="Arial" panose="020B0604020202020204" pitchFamily="34" charset="0"/>
              <a:buChar char="•"/>
            </a:pPr>
            <a:r>
              <a:rPr lang="en-US" dirty="0"/>
              <a:t>Digital Literacy (grades 3 and 4)</a:t>
            </a:r>
            <a:endParaRPr lang="en-US" sz="1200" dirty="0"/>
          </a:p>
          <a:p>
            <a:pPr marL="1657350" lvl="3" indent="-285750">
              <a:buFont typeface="Arial" panose="020B0604020202020204" pitchFamily="34" charset="0"/>
              <a:buChar char="•"/>
            </a:pPr>
            <a:r>
              <a:rPr lang="en-US" dirty="0"/>
              <a:t>Introduction to Coding (grade 5)</a:t>
            </a:r>
            <a:endParaRPr lang="en-US" sz="1200" dirty="0"/>
          </a:p>
          <a:p>
            <a:endParaRPr lang="en-US" dirty="0"/>
          </a:p>
        </p:txBody>
      </p:sp>
      <p:sp>
        <p:nvSpPr>
          <p:cNvPr id="13" name="TextBox 12">
            <a:extLst>
              <a:ext uri="{FF2B5EF4-FFF2-40B4-BE49-F238E27FC236}">
                <a16:creationId xmlns:a16="http://schemas.microsoft.com/office/drawing/2014/main" id="{D752C322-F064-41CC-B4F2-4CD50070A81A}"/>
              </a:ext>
            </a:extLst>
          </p:cNvPr>
          <p:cNvSpPr txBox="1"/>
          <p:nvPr/>
        </p:nvSpPr>
        <p:spPr>
          <a:xfrm>
            <a:off x="180975" y="6385122"/>
            <a:ext cx="6057900" cy="365125"/>
          </a:xfrm>
          <a:prstGeom prst="rect">
            <a:avLst/>
          </a:prstGeom>
          <a:solidFill>
            <a:srgbClr val="FFCC00"/>
          </a:solidFill>
        </p:spPr>
        <p:txBody>
          <a:bodyPr wrap="square" rtlCol="0">
            <a:spAutoFit/>
          </a:bodyPr>
          <a:lstStyle/>
          <a:p>
            <a:pPr algn="ctr"/>
            <a:endParaRPr lang="en-US" sz="1400" b="1" i="1" dirty="0">
              <a:solidFill>
                <a:schemeClr val="accent1">
                  <a:lumMod val="75000"/>
                </a:schemeClr>
              </a:solidFill>
              <a:latin typeface="Perpetua" pitchFamily="18" charset="0"/>
              <a:cs typeface="Times New Roman" pitchFamily="18" charset="0"/>
            </a:endParaRPr>
          </a:p>
        </p:txBody>
      </p:sp>
      <p:pic>
        <p:nvPicPr>
          <p:cNvPr id="14" name="Picture 2">
            <a:extLst>
              <a:ext uri="{FF2B5EF4-FFF2-40B4-BE49-F238E27FC236}">
                <a16:creationId xmlns:a16="http://schemas.microsoft.com/office/drawing/2014/main" id="{BD36285A-45F1-4DE3-B805-C1EF6C024E5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7109"/>
          <a:stretch/>
        </p:blipFill>
        <p:spPr bwMode="auto">
          <a:xfrm>
            <a:off x="6238875" y="6066616"/>
            <a:ext cx="1981200" cy="72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Slide Number Placeholder 2">
            <a:extLst>
              <a:ext uri="{FF2B5EF4-FFF2-40B4-BE49-F238E27FC236}">
                <a16:creationId xmlns:a16="http://schemas.microsoft.com/office/drawing/2014/main" id="{0722C0BD-A821-43F9-A91F-C8E7ED9C1DF1}"/>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33</a:t>
            </a:fld>
            <a:endParaRPr lang="en-US" dirty="0">
              <a:latin typeface="Gill Sans MT" panose="020B0502020104020203"/>
            </a:endParaRPr>
          </a:p>
        </p:txBody>
      </p:sp>
    </p:spTree>
    <p:extLst>
      <p:ext uri="{BB962C8B-B14F-4D97-AF65-F5344CB8AC3E}">
        <p14:creationId xmlns:p14="http://schemas.microsoft.com/office/powerpoint/2010/main" val="2041781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3753B1D-7D1E-43AC-9F99-611A5854666C}"/>
              </a:ext>
            </a:extLst>
          </p:cNvPr>
          <p:cNvSpPr txBox="1"/>
          <p:nvPr/>
        </p:nvSpPr>
        <p:spPr>
          <a:xfrm>
            <a:off x="0" y="2274838"/>
            <a:ext cx="9169400" cy="17883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auto" latinLnBrk="0" hangingPunct="1">
              <a:lnSpc>
                <a:spcPts val="6600"/>
              </a:lnSpc>
              <a:spcBef>
                <a:spcPts val="0"/>
              </a:spcBef>
              <a:spcAft>
                <a:spcPts val="0"/>
              </a:spcAft>
              <a:buClrTx/>
              <a:buSzTx/>
              <a:buFontTx/>
              <a:buNone/>
              <a:tabLst/>
              <a:defRPr/>
            </a:pPr>
            <a:r>
              <a:rPr kumimoji="0" lang="en-US" sz="7200" b="1" i="0" u="none" strike="noStrike" kern="1200" cap="none" spc="0" normalizeH="0" baseline="0" noProof="0" dirty="0">
                <a:ln w="25400">
                  <a:noFill/>
                </a:ln>
                <a:solidFill>
                  <a:srgbClr val="365585"/>
                </a:solidFill>
                <a:effectLst/>
                <a:uLnTx/>
                <a:uFillTx/>
                <a:latin typeface="Tw Cen MT Condensed Extra Bold" panose="020B0803020202020204" pitchFamily="34" charset="0"/>
                <a:ea typeface="+mn-ea"/>
                <a:cs typeface="Handwriting - Dakota"/>
              </a:rPr>
              <a:t>OUR PROGRAMS</a:t>
            </a:r>
            <a:br>
              <a:rPr kumimoji="0" lang="en-US" sz="7200" b="1" i="0" u="none" strike="noStrike" kern="1200" cap="none" spc="0" normalizeH="0" baseline="0" noProof="0" dirty="0">
                <a:ln w="25400">
                  <a:noFill/>
                </a:ln>
                <a:solidFill>
                  <a:srgbClr val="365585"/>
                </a:solidFill>
                <a:effectLst/>
                <a:uLnTx/>
                <a:uFillTx/>
                <a:latin typeface="Tw Cen MT Condensed Extra Bold" panose="020B0803020202020204" pitchFamily="34" charset="0"/>
                <a:ea typeface="+mn-ea"/>
                <a:cs typeface="Handwriting - Dakota"/>
              </a:rPr>
            </a:br>
            <a:r>
              <a:rPr kumimoji="0" lang="en-US" sz="7200" b="1" i="0" u="none" strike="noStrike" kern="1200" cap="none" spc="0" normalizeH="0" baseline="0" noProof="0" dirty="0">
                <a:ln w="25400">
                  <a:noFill/>
                </a:ln>
                <a:solidFill>
                  <a:srgbClr val="365585"/>
                </a:solidFill>
                <a:effectLst/>
                <a:uLnTx/>
                <a:uFillTx/>
                <a:latin typeface="Tw Cen MT Condensed Extra Bold" panose="020B0803020202020204" pitchFamily="34" charset="0"/>
                <a:ea typeface="+mn-ea"/>
                <a:cs typeface="Handwriting - Dakota"/>
              </a:rPr>
              <a:t>AND SERVICES</a:t>
            </a:r>
          </a:p>
        </p:txBody>
      </p:sp>
      <p:grpSp>
        <p:nvGrpSpPr>
          <p:cNvPr id="8" name="Group 7">
            <a:extLst>
              <a:ext uri="{FF2B5EF4-FFF2-40B4-BE49-F238E27FC236}">
                <a16:creationId xmlns:a16="http://schemas.microsoft.com/office/drawing/2014/main" id="{25353F9C-3BDB-4E9A-B1D7-9425CD4F97B5}"/>
              </a:ext>
            </a:extLst>
          </p:cNvPr>
          <p:cNvGrpSpPr/>
          <p:nvPr/>
        </p:nvGrpSpPr>
        <p:grpSpPr>
          <a:xfrm>
            <a:off x="5337448" y="210378"/>
            <a:ext cx="3076138" cy="1651079"/>
            <a:chOff x="2512686" y="2314665"/>
            <a:chExt cx="4118628" cy="2257335"/>
          </a:xfrm>
        </p:grpSpPr>
        <p:grpSp>
          <p:nvGrpSpPr>
            <p:cNvPr id="9" name="Group 8">
              <a:extLst>
                <a:ext uri="{FF2B5EF4-FFF2-40B4-BE49-F238E27FC236}">
                  <a16:creationId xmlns:a16="http://schemas.microsoft.com/office/drawing/2014/main" id="{700F0490-50D1-46FD-A607-F6A26C8519A6}"/>
                </a:ext>
              </a:extLst>
            </p:cNvPr>
            <p:cNvGrpSpPr/>
            <p:nvPr/>
          </p:nvGrpSpPr>
          <p:grpSpPr>
            <a:xfrm>
              <a:off x="2512686" y="2314665"/>
              <a:ext cx="4118628" cy="2257335"/>
              <a:chOff x="2512686" y="2314665"/>
              <a:chExt cx="4118628" cy="2257335"/>
            </a:xfrm>
            <a:effectLst>
              <a:outerShdw blurRad="127000" dist="76200" dir="5400000" sx="105000" sy="105000" algn="t" rotWithShape="0">
                <a:prstClr val="black">
                  <a:alpha val="40000"/>
                </a:prstClr>
              </a:outerShdw>
            </a:effectLst>
          </p:grpSpPr>
          <p:sp>
            <p:nvSpPr>
              <p:cNvPr id="12" name="Oval 11">
                <a:extLst>
                  <a:ext uri="{FF2B5EF4-FFF2-40B4-BE49-F238E27FC236}">
                    <a16:creationId xmlns:a16="http://schemas.microsoft.com/office/drawing/2014/main" id="{B84C95E0-C786-4AC4-BC7D-0AF4A88A88FD}"/>
                  </a:ext>
                </a:extLst>
              </p:cNvPr>
              <p:cNvSpPr/>
              <p:nvPr/>
            </p:nvSpPr>
            <p:spPr>
              <a:xfrm>
                <a:off x="2512686" y="2438400"/>
                <a:ext cx="3505200" cy="2133600"/>
              </a:xfrm>
              <a:prstGeom prst="ellipse">
                <a:avLst/>
              </a:prstGeom>
              <a:solidFill>
                <a:srgbClr val="EEBC35"/>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F9EC6FBC-AB94-4940-869E-AD0C2241F40A}"/>
                  </a:ext>
                </a:extLst>
              </p:cNvPr>
              <p:cNvSpPr/>
              <p:nvPr/>
            </p:nvSpPr>
            <p:spPr>
              <a:xfrm>
                <a:off x="3126114" y="2314665"/>
                <a:ext cx="3505200" cy="2133600"/>
              </a:xfrm>
              <a:prstGeom prst="ellipse">
                <a:avLst/>
              </a:prstGeom>
              <a:solidFill>
                <a:srgbClr val="365585"/>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5F5CB8D8-D470-4CC9-9628-46B22DF7829B}"/>
                  </a:ext>
                </a:extLst>
              </p:cNvPr>
              <p:cNvSpPr/>
              <p:nvPr/>
            </p:nvSpPr>
            <p:spPr>
              <a:xfrm>
                <a:off x="2819400" y="2362200"/>
                <a:ext cx="3505200" cy="2133600"/>
              </a:xfrm>
              <a:prstGeom prst="ellipse">
                <a:avLst/>
              </a:prstGeom>
              <a:solidFill>
                <a:sysClr val="window" lastClr="FFFFFF"/>
              </a:solidFill>
              <a:ln w="12700" cap="flat" cmpd="sng" algn="ctr">
                <a:solidFill>
                  <a:srgbClr val="36558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1" name="Rectangle 10">
              <a:extLst>
                <a:ext uri="{FF2B5EF4-FFF2-40B4-BE49-F238E27FC236}">
                  <a16:creationId xmlns:a16="http://schemas.microsoft.com/office/drawing/2014/main" id="{B26001F9-080A-4E91-BC95-88630897F340}"/>
                </a:ext>
              </a:extLst>
            </p:cNvPr>
            <p:cNvSpPr/>
            <p:nvPr/>
          </p:nvSpPr>
          <p:spPr>
            <a:xfrm>
              <a:off x="2907086" y="2526763"/>
              <a:ext cx="3366626" cy="1776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2021-2022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Budget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Presentation</a:t>
              </a:r>
              <a:endPar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mn-cs"/>
              </a:endParaRPr>
            </a:p>
          </p:txBody>
        </p:sp>
      </p:grpSp>
      <p:pic>
        <p:nvPicPr>
          <p:cNvPr id="15" name="Picture 14">
            <a:extLst>
              <a:ext uri="{FF2B5EF4-FFF2-40B4-BE49-F238E27FC236}">
                <a16:creationId xmlns:a16="http://schemas.microsoft.com/office/drawing/2014/main" id="{1FC5C2C4-FFB4-4071-A382-2FFB49DE38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686" y="221264"/>
            <a:ext cx="4202232" cy="1585643"/>
          </a:xfrm>
          <a:prstGeom prst="rect">
            <a:avLst/>
          </a:prstGeom>
        </p:spPr>
      </p:pic>
      <p:grpSp>
        <p:nvGrpSpPr>
          <p:cNvPr id="19" name="Group 18">
            <a:extLst>
              <a:ext uri="{FF2B5EF4-FFF2-40B4-BE49-F238E27FC236}">
                <a16:creationId xmlns:a16="http://schemas.microsoft.com/office/drawing/2014/main" id="{45A6461B-321E-4956-9EFA-D9F0BFF82934}"/>
              </a:ext>
            </a:extLst>
          </p:cNvPr>
          <p:cNvGrpSpPr/>
          <p:nvPr/>
        </p:nvGrpSpPr>
        <p:grpSpPr>
          <a:xfrm>
            <a:off x="2192528" y="4190999"/>
            <a:ext cx="4820855" cy="2439747"/>
            <a:chOff x="4510596" y="460430"/>
            <a:chExt cx="3719003" cy="1890188"/>
          </a:xfrm>
        </p:grpSpPr>
        <p:sp>
          <p:nvSpPr>
            <p:cNvPr id="20" name="Rectangle: Rounded Corners 19">
              <a:extLst>
                <a:ext uri="{FF2B5EF4-FFF2-40B4-BE49-F238E27FC236}">
                  <a16:creationId xmlns:a16="http://schemas.microsoft.com/office/drawing/2014/main" id="{B14529E7-7FF6-49C9-8BDE-3C2DF025ECF7}"/>
                </a:ext>
              </a:extLst>
            </p:cNvPr>
            <p:cNvSpPr/>
            <p:nvPr/>
          </p:nvSpPr>
          <p:spPr>
            <a:xfrm>
              <a:off x="4510596" y="460430"/>
              <a:ext cx="3719003" cy="1890188"/>
            </a:xfrm>
            <a:prstGeom prst="roundRect">
              <a:avLst/>
            </a:prstGeom>
            <a:solidFill>
              <a:srgbClr val="00642D"/>
            </a:solidFill>
            <a:ln w="25400" cap="flat" cmpd="sng" algn="ctr">
              <a:solidFill>
                <a:sysClr val="window" lastClr="FFFFFF">
                  <a:hueOff val="0"/>
                  <a:satOff val="0"/>
                  <a:lumOff val="0"/>
                  <a:alphaOff val="0"/>
                </a:sysClr>
              </a:solidFill>
              <a:prstDash val="solid"/>
            </a:ln>
            <a:effectLst/>
          </p:spPr>
        </p:sp>
        <p:sp>
          <p:nvSpPr>
            <p:cNvPr id="21" name="Rectangle: Rounded Corners 4">
              <a:extLst>
                <a:ext uri="{FF2B5EF4-FFF2-40B4-BE49-F238E27FC236}">
                  <a16:creationId xmlns:a16="http://schemas.microsoft.com/office/drawing/2014/main" id="{CB9ECCED-6168-4062-8CBA-133F5DB42A30}"/>
                </a:ext>
              </a:extLst>
            </p:cNvPr>
            <p:cNvSpPr txBox="1"/>
            <p:nvPr/>
          </p:nvSpPr>
          <p:spPr>
            <a:xfrm>
              <a:off x="4602867" y="552701"/>
              <a:ext cx="3534461" cy="1705646"/>
            </a:xfrm>
            <a:prstGeom prst="rect">
              <a:avLst/>
            </a:prstGeom>
            <a:noFill/>
            <a:ln>
              <a:noFill/>
            </a:ln>
            <a:effectLst/>
          </p:spPr>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ysClr val="window" lastClr="FFFFFF"/>
                  </a:solidFill>
                  <a:effectLst/>
                  <a:uLnTx/>
                  <a:uFillTx/>
                  <a:latin typeface="Calibri"/>
                  <a:ea typeface="+mn-ea"/>
                  <a:cs typeface="+mn-cs"/>
                </a:rPr>
                <a:t>Raising Standards and</a:t>
              </a:r>
              <a:br>
                <a:rPr kumimoji="0" lang="en-US" sz="2400" b="1" i="0" u="none" strike="noStrike" kern="1200" cap="none" spc="0" normalizeH="0" baseline="0" noProof="0" dirty="0">
                  <a:ln>
                    <a:noFill/>
                  </a:ln>
                  <a:solidFill>
                    <a:sysClr val="window" lastClr="FFFFFF"/>
                  </a:solidFill>
                  <a:effectLst/>
                  <a:uLnTx/>
                  <a:uFillTx/>
                  <a:latin typeface="Calibri"/>
                  <a:ea typeface="+mn-ea"/>
                  <a:cs typeface="+mn-cs"/>
                </a:rPr>
              </a:br>
              <a:r>
                <a:rPr kumimoji="0" lang="en-US" sz="2400" b="1" i="0" u="none" strike="noStrike" kern="1200" cap="none" spc="0" normalizeH="0" baseline="0" noProof="0" dirty="0">
                  <a:ln>
                    <a:noFill/>
                  </a:ln>
                  <a:solidFill>
                    <a:sysClr val="window" lastClr="FFFFFF"/>
                  </a:solidFill>
                  <a:effectLst/>
                  <a:uLnTx/>
                  <a:uFillTx/>
                  <a:latin typeface="Calibri"/>
                  <a:ea typeface="+mn-ea"/>
                  <a:cs typeface="+mn-cs"/>
                </a:rPr>
                <a:t>Expanding Opportunities </a:t>
              </a:r>
            </a:p>
          </p:txBody>
        </p:sp>
      </p:grpSp>
    </p:spTree>
    <p:extLst>
      <p:ext uri="{BB962C8B-B14F-4D97-AF65-F5344CB8AC3E}">
        <p14:creationId xmlns:p14="http://schemas.microsoft.com/office/powerpoint/2010/main" val="3193514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981200" cy="6858000"/>
          </a:xfrm>
          <a:prstGeom prst="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1981200" cy="3785652"/>
          </a:xfrm>
          <a:prstGeom prst="rect">
            <a:avLst/>
          </a:prstGeom>
        </p:spPr>
        <p:txBody>
          <a:bodyPr wrap="square">
            <a:spAutoFit/>
          </a:bodyPr>
          <a:lstStyle/>
          <a:p>
            <a:pPr lvl="0"/>
            <a:r>
              <a:rPr lang="en-US" sz="2400" b="1" dirty="0">
                <a:solidFill>
                  <a:schemeClr val="bg1"/>
                </a:solidFill>
              </a:rPr>
              <a:t>Raising Standards and Expanding Opportunities</a:t>
            </a: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14" name="Rectangle 13"/>
          <p:cNvSpPr/>
          <p:nvPr/>
        </p:nvSpPr>
        <p:spPr>
          <a:xfrm>
            <a:off x="2057400" y="137583"/>
            <a:ext cx="6934200" cy="4616648"/>
          </a:xfrm>
          <a:prstGeom prst="rect">
            <a:avLst/>
          </a:prstGeom>
        </p:spPr>
        <p:txBody>
          <a:bodyPr wrap="square">
            <a:spAutoFit/>
          </a:bodyPr>
          <a:lstStyle/>
          <a:p>
            <a:r>
              <a:rPr lang="en-US" sz="2000" b="1" i="1" dirty="0">
                <a:solidFill>
                  <a:srgbClr val="437E39"/>
                </a:solidFill>
              </a:rPr>
              <a:t>Resources for Closing the Achievement Gap</a:t>
            </a:r>
          </a:p>
          <a:p>
            <a:endParaRPr lang="en-US" sz="1200" dirty="0"/>
          </a:p>
          <a:p>
            <a:pPr marL="285750" indent="-285750">
              <a:buFont typeface="Arial" panose="020B0604020202020204" pitchFamily="34" charset="0"/>
              <a:buChar char="•"/>
            </a:pPr>
            <a:r>
              <a:rPr lang="en-US" dirty="0"/>
              <a:t>Office of Equity </a:t>
            </a:r>
            <a:endParaRPr lang="en-US" sz="1200" dirty="0"/>
          </a:p>
          <a:p>
            <a:pPr marL="285750" indent="-285750">
              <a:buFont typeface="Arial" panose="020B0604020202020204" pitchFamily="34" charset="0"/>
              <a:buChar char="•"/>
            </a:pPr>
            <a:r>
              <a:rPr lang="en-US" dirty="0"/>
              <a:t>Guidance Counselor to track and monitor Out of District students </a:t>
            </a:r>
            <a:endParaRPr lang="en-US" sz="1200" dirty="0"/>
          </a:p>
          <a:p>
            <a:pPr marL="285750" indent="-285750">
              <a:buFont typeface="Arial" panose="020B0604020202020204" pitchFamily="34" charset="0"/>
              <a:buChar char="•"/>
            </a:pPr>
            <a:r>
              <a:rPr lang="en-US" dirty="0"/>
              <a:t>Leveled curricular materials </a:t>
            </a:r>
            <a:endParaRPr lang="en-US" sz="1200" dirty="0"/>
          </a:p>
          <a:p>
            <a:pPr marL="285750" indent="-285750">
              <a:buFont typeface="Arial" panose="020B0604020202020204" pitchFamily="34" charset="0"/>
              <a:buChar char="•"/>
            </a:pPr>
            <a:r>
              <a:rPr lang="en-US" dirty="0" err="1"/>
              <a:t>SchoolNet</a:t>
            </a:r>
            <a:r>
              <a:rPr lang="en-US" dirty="0"/>
              <a:t> data system </a:t>
            </a:r>
            <a:endParaRPr lang="en-US" sz="1200" dirty="0"/>
          </a:p>
          <a:p>
            <a:pPr marL="285750" indent="-285750">
              <a:buFont typeface="Arial" panose="020B0604020202020204" pitchFamily="34" charset="0"/>
              <a:buChar char="•"/>
            </a:pPr>
            <a:r>
              <a:rPr lang="en-US" dirty="0"/>
              <a:t>Data Analyst to identify strengths and weaknesses minority populations</a:t>
            </a:r>
            <a:endParaRPr lang="en-US" sz="1200" dirty="0"/>
          </a:p>
          <a:p>
            <a:pPr marL="285750" indent="-285750">
              <a:buFont typeface="Arial" panose="020B0604020202020204" pitchFamily="34" charset="0"/>
              <a:buChar char="•"/>
            </a:pPr>
            <a:r>
              <a:rPr lang="en-US" dirty="0"/>
              <a:t>Culturally relevant supplement curricular materials </a:t>
            </a:r>
            <a:endParaRPr lang="en-US" sz="1200" dirty="0"/>
          </a:p>
          <a:p>
            <a:pPr marL="285750" indent="-285750">
              <a:buFont typeface="Arial" panose="020B0604020202020204" pitchFamily="34" charset="0"/>
              <a:buChar char="•"/>
            </a:pPr>
            <a:r>
              <a:rPr lang="en-US" dirty="0"/>
              <a:t>Consultants to examine Curriculum of Inclusion </a:t>
            </a:r>
            <a:endParaRPr lang="en-US" sz="1200" dirty="0"/>
          </a:p>
          <a:p>
            <a:pPr marL="285750" indent="-285750">
              <a:buFont typeface="Arial" panose="020B0604020202020204" pitchFamily="34" charset="0"/>
              <a:buChar char="•"/>
            </a:pPr>
            <a:r>
              <a:rPr lang="en-US" dirty="0"/>
              <a:t>15-hour Sheltered Instruction Module for all instructors </a:t>
            </a:r>
          </a:p>
          <a:p>
            <a:pPr marL="285750" indent="-285750">
              <a:buFont typeface="Arial" panose="020B0604020202020204" pitchFamily="34" charset="0"/>
              <a:buChar char="•"/>
            </a:pPr>
            <a:r>
              <a:rPr lang="en-US" dirty="0"/>
              <a:t>Summer transition program before 9</a:t>
            </a:r>
            <a:r>
              <a:rPr lang="en-US" baseline="30000" dirty="0"/>
              <a:t>th</a:t>
            </a:r>
            <a:r>
              <a:rPr lang="en-US" dirty="0"/>
              <a:t> grade </a:t>
            </a:r>
            <a:endParaRPr lang="en-US" sz="1200" dirty="0"/>
          </a:p>
          <a:p>
            <a:pPr marL="285750" indent="-285750">
              <a:buFont typeface="Arial" panose="020B0604020202020204" pitchFamily="34" charset="0"/>
              <a:buChar char="•"/>
            </a:pPr>
            <a:r>
              <a:rPr lang="en-US" dirty="0"/>
              <a:t>Children’s Literacy Initiative (CLI) Partnership</a:t>
            </a:r>
          </a:p>
          <a:p>
            <a:pPr marL="285750" indent="-285750">
              <a:buFont typeface="Arial" panose="020B0604020202020204" pitchFamily="34" charset="0"/>
              <a:buChar char="•"/>
            </a:pPr>
            <a:r>
              <a:rPr lang="en-US" dirty="0"/>
              <a:t>Partnership with Harvard University – Reimagining Integration: Diverse and Equitable Schools (RIDES) Growth Mindset</a:t>
            </a:r>
          </a:p>
          <a:p>
            <a:pPr marL="285750" indent="-285750">
              <a:buFont typeface="Arial" panose="020B0604020202020204" pitchFamily="34" charset="0"/>
              <a:buChar char="•"/>
            </a:pPr>
            <a:endParaRPr lang="en-US" sz="1200" dirty="0"/>
          </a:p>
          <a:p>
            <a:pPr lvl="0"/>
            <a:endParaRPr lang="en-US" dirty="0">
              <a:solidFill>
                <a:schemeClr val="accent1">
                  <a:lumMod val="75000"/>
                </a:schemeClr>
              </a:solidFill>
            </a:endParaRPr>
          </a:p>
        </p:txBody>
      </p:sp>
      <p:sp>
        <p:nvSpPr>
          <p:cNvPr id="8" name="TextBox 7">
            <a:extLst>
              <a:ext uri="{FF2B5EF4-FFF2-40B4-BE49-F238E27FC236}">
                <a16:creationId xmlns:a16="http://schemas.microsoft.com/office/drawing/2014/main" id="{3E2B1C51-2419-4605-A450-D500CDEEDEA0}"/>
              </a:ext>
            </a:extLst>
          </p:cNvPr>
          <p:cNvSpPr txBox="1"/>
          <p:nvPr/>
        </p:nvSpPr>
        <p:spPr>
          <a:xfrm>
            <a:off x="180975" y="6385122"/>
            <a:ext cx="6057900" cy="365125"/>
          </a:xfrm>
          <a:prstGeom prst="rect">
            <a:avLst/>
          </a:prstGeom>
          <a:solidFill>
            <a:srgbClr val="FFCC00"/>
          </a:solidFill>
        </p:spPr>
        <p:txBody>
          <a:bodyPr wrap="square" rtlCol="0">
            <a:spAutoFit/>
          </a:bodyPr>
          <a:lstStyle/>
          <a:p>
            <a:pPr algn="ctr"/>
            <a:endParaRPr lang="en-US" sz="1400" b="1" i="1" dirty="0">
              <a:solidFill>
                <a:schemeClr val="accent1">
                  <a:lumMod val="75000"/>
                </a:schemeClr>
              </a:solidFill>
              <a:latin typeface="Perpetua" pitchFamily="18" charset="0"/>
              <a:cs typeface="Times New Roman" pitchFamily="18" charset="0"/>
            </a:endParaRPr>
          </a:p>
        </p:txBody>
      </p:sp>
      <p:pic>
        <p:nvPicPr>
          <p:cNvPr id="13" name="Picture 2">
            <a:extLst>
              <a:ext uri="{FF2B5EF4-FFF2-40B4-BE49-F238E27FC236}">
                <a16:creationId xmlns:a16="http://schemas.microsoft.com/office/drawing/2014/main" id="{C5866C71-EA30-4A36-B267-04A1F5C2A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7109"/>
          <a:stretch/>
        </p:blipFill>
        <p:spPr bwMode="auto">
          <a:xfrm>
            <a:off x="6238875" y="6066616"/>
            <a:ext cx="1981200" cy="72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Slide Number Placeholder 2">
            <a:extLst>
              <a:ext uri="{FF2B5EF4-FFF2-40B4-BE49-F238E27FC236}">
                <a16:creationId xmlns:a16="http://schemas.microsoft.com/office/drawing/2014/main" id="{30D7A6F0-A12A-4F75-937A-7FB4D50336D0}"/>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35</a:t>
            </a:fld>
            <a:endParaRPr lang="en-US" dirty="0">
              <a:latin typeface="Gill Sans MT" panose="020B0502020104020203"/>
            </a:endParaRPr>
          </a:p>
        </p:txBody>
      </p:sp>
    </p:spTree>
    <p:extLst>
      <p:ext uri="{BB962C8B-B14F-4D97-AF65-F5344CB8AC3E}">
        <p14:creationId xmlns:p14="http://schemas.microsoft.com/office/powerpoint/2010/main" val="1132564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4600" y="990600"/>
            <a:ext cx="4572000" cy="369332"/>
          </a:xfrm>
          <a:prstGeom prst="rect">
            <a:avLst/>
          </a:prstGeom>
        </p:spPr>
        <p:txBody>
          <a:bodyPr>
            <a:spAutoFit/>
          </a:bodyPr>
          <a:lstStyle/>
          <a:p>
            <a:r>
              <a:rPr lang="en-US" dirty="0"/>
              <a:t> </a:t>
            </a:r>
          </a:p>
        </p:txBody>
      </p:sp>
      <p:sp>
        <p:nvSpPr>
          <p:cNvPr id="14" name="Rectangle 13"/>
          <p:cNvSpPr/>
          <p:nvPr/>
        </p:nvSpPr>
        <p:spPr>
          <a:xfrm>
            <a:off x="2074333" y="70531"/>
            <a:ext cx="6991351" cy="7171194"/>
          </a:xfrm>
          <a:prstGeom prst="rect">
            <a:avLst/>
          </a:prstGeom>
          <a:solidFill>
            <a:schemeClr val="bg1">
              <a:alpha val="69000"/>
            </a:schemeClr>
          </a:solidFill>
          <a:ln>
            <a:noFill/>
          </a:ln>
        </p:spPr>
        <p:txBody>
          <a:bodyPr wrap="square">
            <a:spAutoFit/>
          </a:bodyPr>
          <a:lstStyle/>
          <a:p>
            <a:r>
              <a:rPr lang="en-US" sz="2000" b="1" i="1" dirty="0">
                <a:solidFill>
                  <a:srgbClr val="437E39"/>
                </a:solidFill>
              </a:rPr>
              <a:t>Resources to Enhance Technology Standards for Students and Teachers</a:t>
            </a:r>
          </a:p>
          <a:p>
            <a:endParaRPr lang="en-US" dirty="0"/>
          </a:p>
          <a:p>
            <a:r>
              <a:rPr lang="en-US" dirty="0"/>
              <a:t>Partnerships for grades 9-12:</a:t>
            </a:r>
            <a:endParaRPr lang="en-US" sz="1200" dirty="0"/>
          </a:p>
          <a:p>
            <a:pPr marL="1657350" lvl="3" indent="-285750">
              <a:buFont typeface="Arial" panose="020B0604020202020204" pitchFamily="34" charset="0"/>
              <a:buChar char="•"/>
            </a:pPr>
            <a:r>
              <a:rPr lang="en-US" dirty="0"/>
              <a:t>National Academy Foundation (NAF)</a:t>
            </a:r>
            <a:endParaRPr lang="en-US" sz="1200" dirty="0"/>
          </a:p>
          <a:p>
            <a:pPr marL="1657350" lvl="3" indent="-285750">
              <a:buFont typeface="Arial" panose="020B0604020202020204" pitchFamily="34" charset="0"/>
              <a:buChar char="•"/>
            </a:pPr>
            <a:r>
              <a:rPr lang="en-US" dirty="0"/>
              <a:t>Global Logistics/Federal Express</a:t>
            </a:r>
            <a:endParaRPr lang="en-US" sz="1200" dirty="0"/>
          </a:p>
          <a:p>
            <a:endParaRPr lang="en-US" dirty="0"/>
          </a:p>
          <a:p>
            <a:r>
              <a:rPr lang="en-US" dirty="0"/>
              <a:t>Industry certifications </a:t>
            </a:r>
          </a:p>
          <a:p>
            <a:pPr marL="1657350" lvl="3" indent="-285750">
              <a:buFont typeface="Arial" panose="020B0604020202020204" pitchFamily="34" charset="0"/>
              <a:buChar char="•"/>
            </a:pPr>
            <a:r>
              <a:rPr lang="en-US" dirty="0"/>
              <a:t>Certification Exams for Engineering</a:t>
            </a:r>
            <a:endParaRPr lang="en-US" sz="1200" dirty="0"/>
          </a:p>
          <a:p>
            <a:pPr marL="1657350" lvl="3" indent="-285750">
              <a:buFont typeface="Arial" panose="020B0604020202020204" pitchFamily="34" charset="0"/>
              <a:buChar char="•"/>
            </a:pPr>
            <a:r>
              <a:rPr lang="en-US" dirty="0"/>
              <a:t>Global Logistics Exams</a:t>
            </a:r>
            <a:endParaRPr lang="en-US" sz="1200" dirty="0"/>
          </a:p>
          <a:p>
            <a:pPr lvl="2"/>
            <a:endParaRPr lang="en-US" sz="1200" dirty="0"/>
          </a:p>
          <a:p>
            <a:r>
              <a:rPr lang="en-US" dirty="0"/>
              <a:t>National Academy Foundation (NAF) </a:t>
            </a:r>
          </a:p>
          <a:p>
            <a:pPr marL="1657350" lvl="3" indent="-285750">
              <a:buFont typeface="Arial" panose="020B0604020202020204" pitchFamily="34" charset="0"/>
              <a:buChar char="•"/>
            </a:pPr>
            <a:r>
              <a:rPr lang="en-US" dirty="0"/>
              <a:t>Be Future Ready</a:t>
            </a:r>
            <a:r>
              <a:rPr lang="en-US" sz="1200" dirty="0"/>
              <a:t>: </a:t>
            </a:r>
            <a:r>
              <a:rPr lang="en-US" dirty="0"/>
              <a:t>Academy of Information Technology </a:t>
            </a:r>
            <a:r>
              <a:rPr lang="en-US" sz="1200" dirty="0"/>
              <a:t> &amp; </a:t>
            </a:r>
            <a:r>
              <a:rPr lang="en-US" dirty="0"/>
              <a:t>Project Lead the Way</a:t>
            </a:r>
            <a:endParaRPr lang="en-US" sz="1200" dirty="0"/>
          </a:p>
          <a:p>
            <a:endParaRPr lang="en-US" dirty="0"/>
          </a:p>
          <a:p>
            <a:r>
              <a:rPr lang="en-US" dirty="0"/>
              <a:t>Structured Learning Experiences (SLE) – Advisors &amp; Internships</a:t>
            </a:r>
          </a:p>
          <a:p>
            <a:pPr marL="1657350" lvl="3" indent="-285750">
              <a:buFont typeface="Arial" panose="020B0604020202020204" pitchFamily="34" charset="0"/>
              <a:buChar char="•"/>
            </a:pPr>
            <a:r>
              <a:rPr lang="en-US" dirty="0"/>
              <a:t>United Way of Greater Union County</a:t>
            </a:r>
            <a:endParaRPr lang="en-US" sz="1200" dirty="0"/>
          </a:p>
          <a:p>
            <a:pPr marL="1657350" lvl="3" indent="-285750">
              <a:buFont typeface="Arial" panose="020B0604020202020204" pitchFamily="34" charset="0"/>
              <a:buChar char="•"/>
            </a:pPr>
            <a:r>
              <a:rPr lang="en-US" dirty="0" err="1"/>
              <a:t>ShipCo</a:t>
            </a:r>
            <a:endParaRPr lang="en-US" sz="1200" dirty="0"/>
          </a:p>
          <a:p>
            <a:pPr marL="1657350" lvl="3" indent="-285750">
              <a:buFont typeface="Arial" panose="020B0604020202020204" pitchFamily="34" charset="0"/>
              <a:buChar char="•"/>
            </a:pPr>
            <a:r>
              <a:rPr lang="en-US" dirty="0"/>
              <a:t>Automotive Technology</a:t>
            </a:r>
            <a:endParaRPr lang="en-US" sz="1200" dirty="0"/>
          </a:p>
          <a:p>
            <a:pPr marL="1657350" lvl="3" indent="-285750">
              <a:buFont typeface="Arial" panose="020B0604020202020204" pitchFamily="34" charset="0"/>
              <a:buChar char="•"/>
            </a:pPr>
            <a:r>
              <a:rPr lang="en-US" dirty="0"/>
              <a:t>Print Services</a:t>
            </a:r>
            <a:endParaRPr lang="en-US" sz="1200" dirty="0"/>
          </a:p>
          <a:p>
            <a:pPr marL="1657350" lvl="3" indent="-285750">
              <a:buFont typeface="Arial" panose="020B0604020202020204" pitchFamily="34" charset="0"/>
              <a:buChar char="•"/>
            </a:pPr>
            <a:r>
              <a:rPr lang="en-US" dirty="0"/>
              <a:t>Health Sciences</a:t>
            </a:r>
            <a:endParaRPr lang="en-US" sz="1200" dirty="0"/>
          </a:p>
          <a:p>
            <a:pPr marL="1657350" lvl="3" indent="-285750">
              <a:buFont typeface="Arial" panose="020B0604020202020204" pitchFamily="34" charset="0"/>
              <a:buChar char="•"/>
            </a:pPr>
            <a:r>
              <a:rPr lang="en-US" dirty="0"/>
              <a:t>Cosmetology/Barbering</a:t>
            </a:r>
            <a:endParaRPr lang="en-US" sz="1200" dirty="0"/>
          </a:p>
          <a:p>
            <a:pPr marL="1657350" lvl="3" indent="-285750">
              <a:buFont typeface="Arial" panose="020B0604020202020204" pitchFamily="34" charset="0"/>
              <a:buChar char="•"/>
            </a:pPr>
            <a:r>
              <a:rPr lang="en-US" dirty="0"/>
              <a:t>Commercial Foods</a:t>
            </a:r>
            <a:endParaRPr lang="en-US" sz="1200" dirty="0"/>
          </a:p>
          <a:p>
            <a:pPr marL="1657350" lvl="3" indent="-285750">
              <a:buFont typeface="Arial" panose="020B0604020202020204" pitchFamily="34" charset="0"/>
              <a:buChar char="•"/>
            </a:pPr>
            <a:r>
              <a:rPr lang="en-US" dirty="0"/>
              <a:t>Fashion/Marketing</a:t>
            </a:r>
            <a:endParaRPr lang="en-US" sz="1200"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sz="1200" dirty="0"/>
          </a:p>
        </p:txBody>
      </p:sp>
      <p:sp>
        <p:nvSpPr>
          <p:cNvPr id="17" name="Rectangle 16"/>
          <p:cNvSpPr/>
          <p:nvPr/>
        </p:nvSpPr>
        <p:spPr>
          <a:xfrm>
            <a:off x="0" y="19051"/>
            <a:ext cx="1981200" cy="6858000"/>
          </a:xfrm>
          <a:prstGeom prst="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0"/>
            <a:ext cx="1981200" cy="3416320"/>
          </a:xfrm>
          <a:prstGeom prst="rect">
            <a:avLst/>
          </a:prstGeom>
        </p:spPr>
        <p:txBody>
          <a:bodyPr wrap="square">
            <a:spAutoFit/>
          </a:bodyPr>
          <a:lstStyle/>
          <a:p>
            <a:pPr lvl="0"/>
            <a:r>
              <a:rPr lang="en-US" sz="2400" b="1" dirty="0">
                <a:solidFill>
                  <a:schemeClr val="bg1"/>
                </a:solidFill>
              </a:rPr>
              <a:t>Raising Standards and Expanding Opportunities</a:t>
            </a: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11" name="TextBox 10">
            <a:extLst>
              <a:ext uri="{FF2B5EF4-FFF2-40B4-BE49-F238E27FC236}">
                <a16:creationId xmlns:a16="http://schemas.microsoft.com/office/drawing/2014/main" id="{F672B671-B8F0-4E9D-A07F-F61491DD623E}"/>
              </a:ext>
            </a:extLst>
          </p:cNvPr>
          <p:cNvSpPr txBox="1"/>
          <p:nvPr/>
        </p:nvSpPr>
        <p:spPr>
          <a:xfrm>
            <a:off x="180975" y="6385122"/>
            <a:ext cx="6057900" cy="365125"/>
          </a:xfrm>
          <a:prstGeom prst="rect">
            <a:avLst/>
          </a:prstGeom>
          <a:solidFill>
            <a:srgbClr val="FFCC00"/>
          </a:solidFill>
        </p:spPr>
        <p:txBody>
          <a:bodyPr wrap="square" rtlCol="0">
            <a:spAutoFit/>
          </a:bodyPr>
          <a:lstStyle/>
          <a:p>
            <a:pPr algn="ctr"/>
            <a:endParaRPr lang="en-US" sz="1400" b="1" i="1" dirty="0">
              <a:solidFill>
                <a:schemeClr val="accent1">
                  <a:lumMod val="75000"/>
                </a:schemeClr>
              </a:solidFill>
              <a:latin typeface="Perpetua" pitchFamily="18" charset="0"/>
              <a:cs typeface="Times New Roman" pitchFamily="18" charset="0"/>
            </a:endParaRPr>
          </a:p>
        </p:txBody>
      </p:sp>
      <p:pic>
        <p:nvPicPr>
          <p:cNvPr id="12" name="Picture 2">
            <a:extLst>
              <a:ext uri="{FF2B5EF4-FFF2-40B4-BE49-F238E27FC236}">
                <a16:creationId xmlns:a16="http://schemas.microsoft.com/office/drawing/2014/main" id="{08338DC3-CAEF-4B86-926D-680018167FE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7109"/>
          <a:stretch/>
        </p:blipFill>
        <p:spPr bwMode="auto">
          <a:xfrm>
            <a:off x="6238875" y="6066616"/>
            <a:ext cx="1981200" cy="72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Slide Number Placeholder 2">
            <a:extLst>
              <a:ext uri="{FF2B5EF4-FFF2-40B4-BE49-F238E27FC236}">
                <a16:creationId xmlns:a16="http://schemas.microsoft.com/office/drawing/2014/main" id="{6573C72F-6A04-4DED-AFF2-1B67C15C603F}"/>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36</a:t>
            </a:fld>
            <a:endParaRPr lang="en-US" dirty="0">
              <a:latin typeface="Gill Sans MT" panose="020B0502020104020203"/>
            </a:endParaRPr>
          </a:p>
        </p:txBody>
      </p:sp>
    </p:spTree>
    <p:extLst>
      <p:ext uri="{BB962C8B-B14F-4D97-AF65-F5344CB8AC3E}">
        <p14:creationId xmlns:p14="http://schemas.microsoft.com/office/powerpoint/2010/main" val="580285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4600" y="990600"/>
            <a:ext cx="4572000" cy="369332"/>
          </a:xfrm>
          <a:prstGeom prst="rect">
            <a:avLst/>
          </a:prstGeom>
        </p:spPr>
        <p:txBody>
          <a:bodyPr>
            <a:spAutoFit/>
          </a:bodyPr>
          <a:lstStyle/>
          <a:p>
            <a:r>
              <a:rPr lang="en-US" dirty="0"/>
              <a:t> </a:t>
            </a:r>
          </a:p>
        </p:txBody>
      </p:sp>
      <p:sp>
        <p:nvSpPr>
          <p:cNvPr id="14" name="Rectangle 13"/>
          <p:cNvSpPr/>
          <p:nvPr/>
        </p:nvSpPr>
        <p:spPr>
          <a:xfrm>
            <a:off x="2082799" y="50800"/>
            <a:ext cx="7086601" cy="5755422"/>
          </a:xfrm>
          <a:prstGeom prst="rect">
            <a:avLst/>
          </a:prstGeom>
          <a:solidFill>
            <a:schemeClr val="bg1">
              <a:alpha val="69000"/>
            </a:schemeClr>
          </a:solidFill>
          <a:ln>
            <a:noFill/>
          </a:ln>
        </p:spPr>
        <p:txBody>
          <a:bodyPr wrap="square">
            <a:spAutoFit/>
          </a:bodyPr>
          <a:lstStyle/>
          <a:p>
            <a:r>
              <a:rPr lang="en-US" sz="2000" b="1" i="1" dirty="0">
                <a:solidFill>
                  <a:srgbClr val="437E39"/>
                </a:solidFill>
              </a:rPr>
              <a:t>Career and College Readiness</a:t>
            </a:r>
          </a:p>
          <a:p>
            <a:endParaRPr lang="en-US" dirty="0"/>
          </a:p>
          <a:p>
            <a:r>
              <a:rPr lang="en-US" dirty="0"/>
              <a:t>International Baccalaureate for grades K-8 </a:t>
            </a:r>
          </a:p>
          <a:p>
            <a:endParaRPr lang="en-US" dirty="0"/>
          </a:p>
          <a:p>
            <a:r>
              <a:rPr lang="en-US" dirty="0"/>
              <a:t>Naviance for College and Career Readiness for grades 9-12 </a:t>
            </a:r>
            <a:endParaRPr lang="en-US" sz="1200" dirty="0"/>
          </a:p>
          <a:p>
            <a:endParaRPr lang="en-US" dirty="0"/>
          </a:p>
          <a:p>
            <a:r>
              <a:rPr lang="en-US" dirty="0"/>
              <a:t>Dual Enrollment Partnerships:</a:t>
            </a:r>
            <a:endParaRPr lang="en-US" sz="1200" dirty="0"/>
          </a:p>
          <a:p>
            <a:pPr marL="742950" lvl="1" indent="-285750">
              <a:buFont typeface="Arial" panose="020B0604020202020204" pitchFamily="34" charset="0"/>
              <a:buChar char="•"/>
            </a:pPr>
            <a:r>
              <a:rPr lang="en-US" dirty="0"/>
              <a:t>Kean University</a:t>
            </a:r>
            <a:endParaRPr lang="en-US" sz="1200" dirty="0"/>
          </a:p>
          <a:p>
            <a:pPr marL="742950" lvl="1" indent="-285750">
              <a:buFont typeface="Arial" panose="020B0604020202020204" pitchFamily="34" charset="0"/>
              <a:buChar char="•"/>
            </a:pPr>
            <a:r>
              <a:rPr lang="en-US" dirty="0"/>
              <a:t>New Jersey Institute of Technology (NJIT)</a:t>
            </a:r>
            <a:endParaRPr lang="en-US" sz="1200" dirty="0"/>
          </a:p>
          <a:p>
            <a:pPr marL="742950" lvl="1" indent="-285750">
              <a:buFont typeface="Arial" panose="020B0604020202020204" pitchFamily="34" charset="0"/>
              <a:buChar char="•"/>
            </a:pPr>
            <a:r>
              <a:rPr lang="en-US" dirty="0"/>
              <a:t>New Jersey City University</a:t>
            </a:r>
            <a:endParaRPr lang="en-US" sz="1200" dirty="0"/>
          </a:p>
          <a:p>
            <a:pPr marL="742950" lvl="1" indent="-285750">
              <a:buFont typeface="Arial" panose="020B0604020202020204" pitchFamily="34" charset="0"/>
              <a:buChar char="•"/>
            </a:pPr>
            <a:r>
              <a:rPr lang="en-US" dirty="0"/>
              <a:t>Middlesex County Community College (MCCC)</a:t>
            </a:r>
            <a:endParaRPr lang="en-US" sz="1200" dirty="0"/>
          </a:p>
          <a:p>
            <a:pPr marL="742950" lvl="1" indent="-285750">
              <a:buFont typeface="Arial" panose="020B0604020202020204" pitchFamily="34" charset="0"/>
              <a:buChar char="•"/>
            </a:pPr>
            <a:r>
              <a:rPr lang="en-US" dirty="0"/>
              <a:t>New Jersey Institute of Technology for grades 9-12 </a:t>
            </a:r>
            <a:endParaRPr lang="en-US" sz="1200" dirty="0"/>
          </a:p>
          <a:p>
            <a:endParaRPr lang="en-US" dirty="0"/>
          </a:p>
          <a:p>
            <a:r>
              <a:rPr lang="en-US" dirty="0"/>
              <a:t>Transition program for students with disabilities </a:t>
            </a:r>
            <a:endParaRPr lang="en-US" sz="1200" dirty="0"/>
          </a:p>
          <a:p>
            <a:endParaRPr lang="en-US" dirty="0"/>
          </a:p>
          <a:p>
            <a:r>
              <a:rPr lang="en-US" dirty="0"/>
              <a:t>College visits </a:t>
            </a:r>
            <a:endParaRPr lang="en-US" sz="1200" dirty="0"/>
          </a:p>
          <a:p>
            <a:endParaRPr lang="en-US" sz="1200" dirty="0"/>
          </a:p>
          <a:p>
            <a:r>
              <a:rPr lang="en-US" dirty="0"/>
              <a:t>Advancement Via Individual Determination (AVID) for grades 6-12. Adding J. Christian Bollwage Finance Academy in 2021-2022.</a:t>
            </a:r>
          </a:p>
          <a:p>
            <a:endParaRPr lang="en-US" dirty="0"/>
          </a:p>
          <a:p>
            <a:endParaRPr lang="en-US" sz="1200" dirty="0"/>
          </a:p>
        </p:txBody>
      </p:sp>
      <p:sp>
        <p:nvSpPr>
          <p:cNvPr id="17" name="Rectangle 16"/>
          <p:cNvSpPr/>
          <p:nvPr/>
        </p:nvSpPr>
        <p:spPr>
          <a:xfrm>
            <a:off x="0" y="76200"/>
            <a:ext cx="1981200" cy="6858000"/>
          </a:xfrm>
          <a:prstGeom prst="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0"/>
            <a:ext cx="1981200" cy="3416320"/>
          </a:xfrm>
          <a:prstGeom prst="rect">
            <a:avLst/>
          </a:prstGeom>
        </p:spPr>
        <p:txBody>
          <a:bodyPr wrap="square">
            <a:spAutoFit/>
          </a:bodyPr>
          <a:lstStyle/>
          <a:p>
            <a:pPr lvl="0"/>
            <a:r>
              <a:rPr lang="en-US" sz="2400" b="1" dirty="0">
                <a:solidFill>
                  <a:schemeClr val="bg1"/>
                </a:solidFill>
              </a:rPr>
              <a:t>Raising Standards and Expanding Opportunities</a:t>
            </a: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11" name="TextBox 10">
            <a:extLst>
              <a:ext uri="{FF2B5EF4-FFF2-40B4-BE49-F238E27FC236}">
                <a16:creationId xmlns:a16="http://schemas.microsoft.com/office/drawing/2014/main" id="{5ED2D19D-17D2-4BC6-86CC-B23198959364}"/>
              </a:ext>
            </a:extLst>
          </p:cNvPr>
          <p:cNvSpPr txBox="1"/>
          <p:nvPr/>
        </p:nvSpPr>
        <p:spPr>
          <a:xfrm>
            <a:off x="180975" y="6385122"/>
            <a:ext cx="6057900" cy="365125"/>
          </a:xfrm>
          <a:prstGeom prst="rect">
            <a:avLst/>
          </a:prstGeom>
          <a:solidFill>
            <a:srgbClr val="FFCC00"/>
          </a:solidFill>
        </p:spPr>
        <p:txBody>
          <a:bodyPr wrap="square" rtlCol="0">
            <a:spAutoFit/>
          </a:bodyPr>
          <a:lstStyle/>
          <a:p>
            <a:pPr algn="ctr"/>
            <a:endParaRPr lang="en-US" sz="1400" b="1" i="1" dirty="0">
              <a:solidFill>
                <a:schemeClr val="accent1">
                  <a:lumMod val="75000"/>
                </a:schemeClr>
              </a:solidFill>
              <a:latin typeface="Perpetua" pitchFamily="18" charset="0"/>
              <a:cs typeface="Times New Roman" pitchFamily="18" charset="0"/>
            </a:endParaRPr>
          </a:p>
        </p:txBody>
      </p:sp>
      <p:pic>
        <p:nvPicPr>
          <p:cNvPr id="12" name="Picture 2">
            <a:extLst>
              <a:ext uri="{FF2B5EF4-FFF2-40B4-BE49-F238E27FC236}">
                <a16:creationId xmlns:a16="http://schemas.microsoft.com/office/drawing/2014/main" id="{41F9604E-0439-43CC-B838-28DD91F7ACE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7109"/>
          <a:stretch/>
        </p:blipFill>
        <p:spPr bwMode="auto">
          <a:xfrm>
            <a:off x="6238875" y="6066616"/>
            <a:ext cx="1981200" cy="72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Slide Number Placeholder 2">
            <a:extLst>
              <a:ext uri="{FF2B5EF4-FFF2-40B4-BE49-F238E27FC236}">
                <a16:creationId xmlns:a16="http://schemas.microsoft.com/office/drawing/2014/main" id="{BFE0150F-3DCF-4365-B644-AD1596AF9A53}"/>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37</a:t>
            </a:fld>
            <a:endParaRPr lang="en-US" dirty="0">
              <a:latin typeface="Gill Sans MT" panose="020B0502020104020203"/>
            </a:endParaRPr>
          </a:p>
        </p:txBody>
      </p:sp>
    </p:spTree>
    <p:extLst>
      <p:ext uri="{BB962C8B-B14F-4D97-AF65-F5344CB8AC3E}">
        <p14:creationId xmlns:p14="http://schemas.microsoft.com/office/powerpoint/2010/main" val="583360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4600" y="990600"/>
            <a:ext cx="4572000" cy="369332"/>
          </a:xfrm>
          <a:prstGeom prst="rect">
            <a:avLst/>
          </a:prstGeom>
        </p:spPr>
        <p:txBody>
          <a:bodyPr>
            <a:spAutoFit/>
          </a:bodyPr>
          <a:lstStyle/>
          <a:p>
            <a:r>
              <a:rPr lang="en-US" dirty="0"/>
              <a:t> </a:t>
            </a:r>
          </a:p>
        </p:txBody>
      </p:sp>
      <p:sp>
        <p:nvSpPr>
          <p:cNvPr id="14" name="Rectangle 13"/>
          <p:cNvSpPr/>
          <p:nvPr/>
        </p:nvSpPr>
        <p:spPr>
          <a:xfrm>
            <a:off x="2082799" y="50800"/>
            <a:ext cx="7086601" cy="3508653"/>
          </a:xfrm>
          <a:prstGeom prst="rect">
            <a:avLst/>
          </a:prstGeom>
          <a:solidFill>
            <a:schemeClr val="bg1">
              <a:alpha val="69000"/>
            </a:schemeClr>
          </a:solidFill>
          <a:ln>
            <a:noFill/>
          </a:ln>
        </p:spPr>
        <p:txBody>
          <a:bodyPr wrap="square">
            <a:spAutoFit/>
          </a:bodyPr>
          <a:lstStyle/>
          <a:p>
            <a:pPr lvl="1"/>
            <a:endParaRPr lang="en-US" dirty="0"/>
          </a:p>
          <a:p>
            <a:pPr lvl="1"/>
            <a:r>
              <a:rPr lang="en-US" dirty="0"/>
              <a:t>Visual and Performing Arts </a:t>
            </a:r>
            <a:endParaRPr lang="en-US" sz="1200" dirty="0"/>
          </a:p>
          <a:p>
            <a:pPr marL="1200150" lvl="2" indent="-285750">
              <a:buFont typeface="Arial" panose="020B0604020202020204" pitchFamily="34" charset="0"/>
              <a:buChar char="•"/>
            </a:pPr>
            <a:r>
              <a:rPr lang="en-US" dirty="0"/>
              <a:t>Teen Arts Program </a:t>
            </a:r>
          </a:p>
          <a:p>
            <a:pPr marL="1200150" lvl="2" indent="-285750">
              <a:buFont typeface="Arial" panose="020B0604020202020204" pitchFamily="34" charset="0"/>
              <a:buChar char="•"/>
            </a:pPr>
            <a:r>
              <a:rPr lang="en-US" dirty="0"/>
              <a:t>Summer Arts Institute </a:t>
            </a:r>
            <a:endParaRPr lang="en-US" sz="1200" dirty="0"/>
          </a:p>
          <a:p>
            <a:pPr marL="1200150" lvl="2" indent="-285750">
              <a:buFont typeface="Arial" panose="020B0604020202020204" pitchFamily="34" charset="0"/>
              <a:buChar char="•"/>
            </a:pPr>
            <a:r>
              <a:rPr lang="en-US" dirty="0"/>
              <a:t>Music Theater Orchestra </a:t>
            </a:r>
            <a:endParaRPr lang="en-US" sz="1200" dirty="0"/>
          </a:p>
          <a:p>
            <a:pPr marL="1200150" lvl="2" indent="-285750">
              <a:buFont typeface="Arial" panose="020B0604020202020204" pitchFamily="34" charset="0"/>
              <a:buChar char="•"/>
            </a:pPr>
            <a:r>
              <a:rPr lang="en-US" dirty="0"/>
              <a:t>High School performing arts program after school </a:t>
            </a:r>
            <a:endParaRPr lang="en-US" sz="1200" dirty="0"/>
          </a:p>
          <a:p>
            <a:pPr marL="1200150" lvl="2" indent="-285750">
              <a:buFont typeface="Arial" panose="020B0604020202020204" pitchFamily="34" charset="0"/>
              <a:buChar char="•"/>
            </a:pPr>
            <a:r>
              <a:rPr lang="en-US" dirty="0"/>
              <a:t>Disney Musicals in Schools </a:t>
            </a:r>
            <a:endParaRPr lang="en-US" sz="1200" dirty="0"/>
          </a:p>
          <a:p>
            <a:pPr marL="1200150" lvl="2" indent="-285750">
              <a:buFont typeface="Arial" panose="020B0604020202020204" pitchFamily="34" charset="0"/>
              <a:buChar char="•"/>
            </a:pPr>
            <a:r>
              <a:rPr lang="en-US" dirty="0"/>
              <a:t>HBO partnership</a:t>
            </a:r>
            <a:endParaRPr lang="en-US" sz="1200" dirty="0"/>
          </a:p>
          <a:p>
            <a:pPr marL="1200150" lvl="2" indent="-285750">
              <a:buFont typeface="Arial" panose="020B0604020202020204" pitchFamily="34" charset="0"/>
              <a:buChar char="•"/>
            </a:pPr>
            <a:r>
              <a:rPr lang="en-US" dirty="0"/>
              <a:t>Visual Arts Center of New Jersey</a:t>
            </a:r>
            <a:endParaRPr lang="en-US" sz="1200" dirty="0"/>
          </a:p>
          <a:p>
            <a:pPr lvl="1"/>
            <a:endParaRPr lang="en-US" dirty="0"/>
          </a:p>
          <a:p>
            <a:pPr lvl="1"/>
            <a:endParaRPr lang="en-US" dirty="0"/>
          </a:p>
          <a:p>
            <a:endParaRPr lang="en-US" sz="1200" dirty="0"/>
          </a:p>
          <a:p>
            <a:endParaRPr lang="en-US" sz="1200" dirty="0"/>
          </a:p>
        </p:txBody>
      </p:sp>
      <p:sp>
        <p:nvSpPr>
          <p:cNvPr id="17" name="Rectangle 16"/>
          <p:cNvSpPr/>
          <p:nvPr/>
        </p:nvSpPr>
        <p:spPr>
          <a:xfrm>
            <a:off x="0" y="76200"/>
            <a:ext cx="1981200" cy="6858000"/>
          </a:xfrm>
          <a:prstGeom prst="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0"/>
            <a:ext cx="1981200" cy="3416320"/>
          </a:xfrm>
          <a:prstGeom prst="rect">
            <a:avLst/>
          </a:prstGeom>
        </p:spPr>
        <p:txBody>
          <a:bodyPr wrap="square">
            <a:spAutoFit/>
          </a:bodyPr>
          <a:lstStyle/>
          <a:p>
            <a:pPr lvl="0"/>
            <a:r>
              <a:rPr lang="en-US" sz="2400" b="1" dirty="0">
                <a:solidFill>
                  <a:schemeClr val="bg1"/>
                </a:solidFill>
              </a:rPr>
              <a:t>Raising Standards and Expanding Opportunities</a:t>
            </a: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11" name="TextBox 10">
            <a:extLst>
              <a:ext uri="{FF2B5EF4-FFF2-40B4-BE49-F238E27FC236}">
                <a16:creationId xmlns:a16="http://schemas.microsoft.com/office/drawing/2014/main" id="{BFC84386-B514-47A1-BF7D-DC965C55342E}"/>
              </a:ext>
            </a:extLst>
          </p:cNvPr>
          <p:cNvSpPr txBox="1"/>
          <p:nvPr/>
        </p:nvSpPr>
        <p:spPr>
          <a:xfrm>
            <a:off x="180975" y="6385122"/>
            <a:ext cx="6057900" cy="365125"/>
          </a:xfrm>
          <a:prstGeom prst="rect">
            <a:avLst/>
          </a:prstGeom>
          <a:solidFill>
            <a:srgbClr val="FFCC00"/>
          </a:solidFill>
        </p:spPr>
        <p:txBody>
          <a:bodyPr wrap="square" rtlCol="0">
            <a:spAutoFit/>
          </a:bodyPr>
          <a:lstStyle/>
          <a:p>
            <a:pPr algn="ctr"/>
            <a:endParaRPr lang="en-US" sz="1400" b="1" i="1" dirty="0">
              <a:solidFill>
                <a:schemeClr val="accent1">
                  <a:lumMod val="75000"/>
                </a:schemeClr>
              </a:solidFill>
              <a:latin typeface="Perpetua" pitchFamily="18" charset="0"/>
              <a:cs typeface="Times New Roman" pitchFamily="18" charset="0"/>
            </a:endParaRPr>
          </a:p>
        </p:txBody>
      </p:sp>
      <p:pic>
        <p:nvPicPr>
          <p:cNvPr id="12" name="Picture 2">
            <a:extLst>
              <a:ext uri="{FF2B5EF4-FFF2-40B4-BE49-F238E27FC236}">
                <a16:creationId xmlns:a16="http://schemas.microsoft.com/office/drawing/2014/main" id="{7D769385-B202-4A25-976D-1C5ADE5A9F6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7109"/>
          <a:stretch/>
        </p:blipFill>
        <p:spPr bwMode="auto">
          <a:xfrm>
            <a:off x="6238875" y="6066616"/>
            <a:ext cx="1981200" cy="72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Slide Number Placeholder 2">
            <a:extLst>
              <a:ext uri="{FF2B5EF4-FFF2-40B4-BE49-F238E27FC236}">
                <a16:creationId xmlns:a16="http://schemas.microsoft.com/office/drawing/2014/main" id="{CCE81644-A28D-4605-BEA7-CB2AF4657DD2}"/>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38</a:t>
            </a:fld>
            <a:endParaRPr lang="en-US" dirty="0">
              <a:latin typeface="Gill Sans MT" panose="020B0502020104020203"/>
            </a:endParaRPr>
          </a:p>
        </p:txBody>
      </p:sp>
    </p:spTree>
    <p:extLst>
      <p:ext uri="{BB962C8B-B14F-4D97-AF65-F5344CB8AC3E}">
        <p14:creationId xmlns:p14="http://schemas.microsoft.com/office/powerpoint/2010/main" val="539811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3753B1D-7D1E-43AC-9F99-611A5854666C}"/>
              </a:ext>
            </a:extLst>
          </p:cNvPr>
          <p:cNvSpPr txBox="1"/>
          <p:nvPr/>
        </p:nvSpPr>
        <p:spPr>
          <a:xfrm>
            <a:off x="0" y="2274838"/>
            <a:ext cx="9169400" cy="17883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auto" latinLnBrk="0" hangingPunct="1">
              <a:lnSpc>
                <a:spcPts val="6600"/>
              </a:lnSpc>
              <a:spcBef>
                <a:spcPts val="0"/>
              </a:spcBef>
              <a:spcAft>
                <a:spcPts val="0"/>
              </a:spcAft>
              <a:buClrTx/>
              <a:buSzTx/>
              <a:buFontTx/>
              <a:buNone/>
              <a:tabLst/>
              <a:defRPr/>
            </a:pPr>
            <a:r>
              <a:rPr kumimoji="0" lang="en-US" sz="7200" b="1" i="0" u="none" strike="noStrike" kern="1200" cap="none" spc="0" normalizeH="0" baseline="0" noProof="0" dirty="0">
                <a:ln w="25400">
                  <a:noFill/>
                </a:ln>
                <a:solidFill>
                  <a:srgbClr val="365585"/>
                </a:solidFill>
                <a:effectLst/>
                <a:uLnTx/>
                <a:uFillTx/>
                <a:latin typeface="Tw Cen MT Condensed Extra Bold" panose="020B0803020202020204" pitchFamily="34" charset="0"/>
                <a:ea typeface="+mn-ea"/>
                <a:cs typeface="Handwriting - Dakota"/>
              </a:rPr>
              <a:t>OUR PROGRAMS</a:t>
            </a:r>
            <a:br>
              <a:rPr kumimoji="0" lang="en-US" sz="7200" b="1" i="0" u="none" strike="noStrike" kern="1200" cap="none" spc="0" normalizeH="0" baseline="0" noProof="0" dirty="0">
                <a:ln w="25400">
                  <a:noFill/>
                </a:ln>
                <a:solidFill>
                  <a:srgbClr val="365585"/>
                </a:solidFill>
                <a:effectLst/>
                <a:uLnTx/>
                <a:uFillTx/>
                <a:latin typeface="Tw Cen MT Condensed Extra Bold" panose="020B0803020202020204" pitchFamily="34" charset="0"/>
                <a:ea typeface="+mn-ea"/>
                <a:cs typeface="Handwriting - Dakota"/>
              </a:rPr>
            </a:br>
            <a:r>
              <a:rPr kumimoji="0" lang="en-US" sz="7200" b="1" i="0" u="none" strike="noStrike" kern="1200" cap="none" spc="0" normalizeH="0" baseline="0" noProof="0" dirty="0">
                <a:ln w="25400">
                  <a:noFill/>
                </a:ln>
                <a:solidFill>
                  <a:srgbClr val="365585"/>
                </a:solidFill>
                <a:effectLst/>
                <a:uLnTx/>
                <a:uFillTx/>
                <a:latin typeface="Tw Cen MT Condensed Extra Bold" panose="020B0803020202020204" pitchFamily="34" charset="0"/>
                <a:ea typeface="+mn-ea"/>
                <a:cs typeface="Handwriting - Dakota"/>
              </a:rPr>
              <a:t>AND SERVICES</a:t>
            </a:r>
          </a:p>
        </p:txBody>
      </p:sp>
      <p:grpSp>
        <p:nvGrpSpPr>
          <p:cNvPr id="8" name="Group 7">
            <a:extLst>
              <a:ext uri="{FF2B5EF4-FFF2-40B4-BE49-F238E27FC236}">
                <a16:creationId xmlns:a16="http://schemas.microsoft.com/office/drawing/2014/main" id="{25353F9C-3BDB-4E9A-B1D7-9425CD4F97B5}"/>
              </a:ext>
            </a:extLst>
          </p:cNvPr>
          <p:cNvGrpSpPr/>
          <p:nvPr/>
        </p:nvGrpSpPr>
        <p:grpSpPr>
          <a:xfrm>
            <a:off x="5337448" y="210378"/>
            <a:ext cx="3076138" cy="1651079"/>
            <a:chOff x="2512686" y="2314665"/>
            <a:chExt cx="4118628" cy="2257335"/>
          </a:xfrm>
        </p:grpSpPr>
        <p:grpSp>
          <p:nvGrpSpPr>
            <p:cNvPr id="9" name="Group 8">
              <a:extLst>
                <a:ext uri="{FF2B5EF4-FFF2-40B4-BE49-F238E27FC236}">
                  <a16:creationId xmlns:a16="http://schemas.microsoft.com/office/drawing/2014/main" id="{700F0490-50D1-46FD-A607-F6A26C8519A6}"/>
                </a:ext>
              </a:extLst>
            </p:cNvPr>
            <p:cNvGrpSpPr/>
            <p:nvPr/>
          </p:nvGrpSpPr>
          <p:grpSpPr>
            <a:xfrm>
              <a:off x="2512686" y="2314665"/>
              <a:ext cx="4118628" cy="2257335"/>
              <a:chOff x="2512686" y="2314665"/>
              <a:chExt cx="4118628" cy="2257335"/>
            </a:xfrm>
            <a:effectLst>
              <a:outerShdw blurRad="127000" dist="76200" dir="5400000" sx="105000" sy="105000" algn="t" rotWithShape="0">
                <a:prstClr val="black">
                  <a:alpha val="40000"/>
                </a:prstClr>
              </a:outerShdw>
            </a:effectLst>
          </p:grpSpPr>
          <p:sp>
            <p:nvSpPr>
              <p:cNvPr id="12" name="Oval 11">
                <a:extLst>
                  <a:ext uri="{FF2B5EF4-FFF2-40B4-BE49-F238E27FC236}">
                    <a16:creationId xmlns:a16="http://schemas.microsoft.com/office/drawing/2014/main" id="{B84C95E0-C786-4AC4-BC7D-0AF4A88A88FD}"/>
                  </a:ext>
                </a:extLst>
              </p:cNvPr>
              <p:cNvSpPr/>
              <p:nvPr/>
            </p:nvSpPr>
            <p:spPr>
              <a:xfrm>
                <a:off x="2512686" y="2438400"/>
                <a:ext cx="3505200" cy="2133600"/>
              </a:xfrm>
              <a:prstGeom prst="ellipse">
                <a:avLst/>
              </a:prstGeom>
              <a:solidFill>
                <a:srgbClr val="EEBC35"/>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F9EC6FBC-AB94-4940-869E-AD0C2241F40A}"/>
                  </a:ext>
                </a:extLst>
              </p:cNvPr>
              <p:cNvSpPr/>
              <p:nvPr/>
            </p:nvSpPr>
            <p:spPr>
              <a:xfrm>
                <a:off x="3126114" y="2314665"/>
                <a:ext cx="3505200" cy="2133600"/>
              </a:xfrm>
              <a:prstGeom prst="ellipse">
                <a:avLst/>
              </a:prstGeom>
              <a:solidFill>
                <a:srgbClr val="365585"/>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5F5CB8D8-D470-4CC9-9628-46B22DF7829B}"/>
                  </a:ext>
                </a:extLst>
              </p:cNvPr>
              <p:cNvSpPr/>
              <p:nvPr/>
            </p:nvSpPr>
            <p:spPr>
              <a:xfrm>
                <a:off x="2819400" y="2362200"/>
                <a:ext cx="3505200" cy="2133600"/>
              </a:xfrm>
              <a:prstGeom prst="ellipse">
                <a:avLst/>
              </a:prstGeom>
              <a:solidFill>
                <a:sysClr val="window" lastClr="FFFFFF"/>
              </a:solidFill>
              <a:ln w="12700" cap="flat" cmpd="sng" algn="ctr">
                <a:solidFill>
                  <a:srgbClr val="36558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1" name="Rectangle 10">
              <a:extLst>
                <a:ext uri="{FF2B5EF4-FFF2-40B4-BE49-F238E27FC236}">
                  <a16:creationId xmlns:a16="http://schemas.microsoft.com/office/drawing/2014/main" id="{B26001F9-080A-4E91-BC95-88630897F340}"/>
                </a:ext>
              </a:extLst>
            </p:cNvPr>
            <p:cNvSpPr/>
            <p:nvPr/>
          </p:nvSpPr>
          <p:spPr>
            <a:xfrm>
              <a:off x="2907086" y="2526763"/>
              <a:ext cx="3366626" cy="1776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2021-2022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Budget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Presentation</a:t>
              </a:r>
              <a:endPar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mn-cs"/>
              </a:endParaRPr>
            </a:p>
          </p:txBody>
        </p:sp>
      </p:grpSp>
      <p:pic>
        <p:nvPicPr>
          <p:cNvPr id="15" name="Picture 14">
            <a:extLst>
              <a:ext uri="{FF2B5EF4-FFF2-40B4-BE49-F238E27FC236}">
                <a16:creationId xmlns:a16="http://schemas.microsoft.com/office/drawing/2014/main" id="{1FC5C2C4-FFB4-4071-A382-2FFB49DE38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686" y="221264"/>
            <a:ext cx="4202232" cy="1585643"/>
          </a:xfrm>
          <a:prstGeom prst="rect">
            <a:avLst/>
          </a:prstGeom>
        </p:spPr>
      </p:pic>
      <p:grpSp>
        <p:nvGrpSpPr>
          <p:cNvPr id="16" name="Group 15">
            <a:extLst>
              <a:ext uri="{FF2B5EF4-FFF2-40B4-BE49-F238E27FC236}">
                <a16:creationId xmlns:a16="http://schemas.microsoft.com/office/drawing/2014/main" id="{A53C308A-5B28-43BB-9216-05D6DC4D391E}"/>
              </a:ext>
            </a:extLst>
          </p:cNvPr>
          <p:cNvGrpSpPr/>
          <p:nvPr/>
        </p:nvGrpSpPr>
        <p:grpSpPr>
          <a:xfrm>
            <a:off x="2192529" y="4110318"/>
            <a:ext cx="4820855" cy="2450217"/>
            <a:chOff x="0" y="2496018"/>
            <a:chExt cx="3719003" cy="1890188"/>
          </a:xfrm>
        </p:grpSpPr>
        <p:sp>
          <p:nvSpPr>
            <p:cNvPr id="17" name="Rectangle: Rounded Corners 16">
              <a:extLst>
                <a:ext uri="{FF2B5EF4-FFF2-40B4-BE49-F238E27FC236}">
                  <a16:creationId xmlns:a16="http://schemas.microsoft.com/office/drawing/2014/main" id="{6E2B52E5-A271-4657-B53A-262794047BD4}"/>
                </a:ext>
              </a:extLst>
            </p:cNvPr>
            <p:cNvSpPr/>
            <p:nvPr/>
          </p:nvSpPr>
          <p:spPr>
            <a:xfrm>
              <a:off x="0" y="2496018"/>
              <a:ext cx="3719003" cy="1890188"/>
            </a:xfrm>
            <a:prstGeom prst="roundRect">
              <a:avLst/>
            </a:prstGeom>
            <a:solidFill>
              <a:srgbClr val="7030A0"/>
            </a:solidFill>
            <a:ln w="25400" cap="flat" cmpd="sng" algn="ctr">
              <a:solidFill>
                <a:sysClr val="window" lastClr="FFFFFF">
                  <a:hueOff val="0"/>
                  <a:satOff val="0"/>
                  <a:lumOff val="0"/>
                  <a:alphaOff val="0"/>
                </a:sysClr>
              </a:solidFill>
              <a:prstDash val="solid"/>
            </a:ln>
            <a:effectLst/>
          </p:spPr>
        </p:sp>
        <p:sp>
          <p:nvSpPr>
            <p:cNvPr id="18" name="Rectangle: Rounded Corners 4">
              <a:extLst>
                <a:ext uri="{FF2B5EF4-FFF2-40B4-BE49-F238E27FC236}">
                  <a16:creationId xmlns:a16="http://schemas.microsoft.com/office/drawing/2014/main" id="{C973DA56-B6A8-4942-BE94-63A9AFBD9DEA}"/>
                </a:ext>
              </a:extLst>
            </p:cNvPr>
            <p:cNvSpPr txBox="1"/>
            <p:nvPr/>
          </p:nvSpPr>
          <p:spPr>
            <a:xfrm>
              <a:off x="92271" y="2588289"/>
              <a:ext cx="3534461" cy="1705646"/>
            </a:xfrm>
            <a:prstGeom prst="rect">
              <a:avLst/>
            </a:prstGeom>
            <a:noFill/>
            <a:ln>
              <a:noFill/>
            </a:ln>
            <a:effectLst/>
          </p:spPr>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ysClr val="window" lastClr="FFFFFF"/>
                  </a:solidFill>
                  <a:effectLst/>
                  <a:uLnTx/>
                  <a:uFillTx/>
                  <a:latin typeface="Calibri"/>
                  <a:ea typeface="+mn-ea"/>
                  <a:cs typeface="+mn-cs"/>
                </a:rPr>
                <a:t>Building Professionalism-Resources </a:t>
              </a:r>
            </a:p>
          </p:txBody>
        </p:sp>
      </p:grpSp>
    </p:spTree>
    <p:extLst>
      <p:ext uri="{BB962C8B-B14F-4D97-AF65-F5344CB8AC3E}">
        <p14:creationId xmlns:p14="http://schemas.microsoft.com/office/powerpoint/2010/main" val="2267671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152A3554-7913-4C53-89A8-0EC2B44E6945}"/>
              </a:ext>
            </a:extLst>
          </p:cNvPr>
          <p:cNvGraphicFramePr/>
          <p:nvPr>
            <p:extLst>
              <p:ext uri="{D42A27DB-BD31-4B8C-83A1-F6EECF244321}">
                <p14:modId xmlns:p14="http://schemas.microsoft.com/office/powerpoint/2010/main" val="584650043"/>
              </p:ext>
            </p:extLst>
          </p:nvPr>
        </p:nvGraphicFramePr>
        <p:xfrm>
          <a:off x="4789712" y="4840009"/>
          <a:ext cx="4125688" cy="1882137"/>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0E397AD0-B8D4-40A6-A4D6-144385D000D6}"/>
              </a:ext>
            </a:extLst>
          </p:cNvPr>
          <p:cNvSpPr>
            <a:spLocks noGrp="1"/>
          </p:cNvSpPr>
          <p:nvPr>
            <p:ph type="sldNum" sz="quarter" idx="12"/>
          </p:nvPr>
        </p:nvSpPr>
        <p:spPr>
          <a:xfrm>
            <a:off x="8240112" y="6324600"/>
            <a:ext cx="365760" cy="365760"/>
          </a:xfrm>
        </p:spPr>
        <p:txBody>
          <a:bodyPr/>
          <a:lstStyle/>
          <a:p>
            <a:fld id="{14EE8B38-0758-464A-A961-6662A8974270}" type="slidenum">
              <a:rPr lang="en-US" smtClean="0"/>
              <a:t>4</a:t>
            </a:fld>
            <a:endParaRPr lang="en-US" dirty="0"/>
          </a:p>
        </p:txBody>
      </p:sp>
      <p:sp>
        <p:nvSpPr>
          <p:cNvPr id="5" name="TextBox 4">
            <a:extLst>
              <a:ext uri="{FF2B5EF4-FFF2-40B4-BE49-F238E27FC236}">
                <a16:creationId xmlns:a16="http://schemas.microsoft.com/office/drawing/2014/main" id="{FB937014-6394-4E9B-B90B-F35E7366ED26}"/>
              </a:ext>
            </a:extLst>
          </p:cNvPr>
          <p:cNvSpPr txBox="1"/>
          <p:nvPr/>
        </p:nvSpPr>
        <p:spPr>
          <a:xfrm>
            <a:off x="0" y="76200"/>
            <a:ext cx="9144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65586"/>
                </a:solidFill>
                <a:effectLst/>
                <a:uLnTx/>
                <a:uFillTx/>
                <a:latin typeface="Tw Cen MT" panose="020B0602020104020603" pitchFamily="34" charset="0"/>
              </a:rPr>
              <a:t>Enrollment Trends</a:t>
            </a:r>
          </a:p>
        </p:txBody>
      </p:sp>
      <p:graphicFrame>
        <p:nvGraphicFramePr>
          <p:cNvPr id="9" name="Chart 8">
            <a:extLst>
              <a:ext uri="{FF2B5EF4-FFF2-40B4-BE49-F238E27FC236}">
                <a16:creationId xmlns:a16="http://schemas.microsoft.com/office/drawing/2014/main" id="{8B6C74B3-5E2C-4C5A-9077-673AD359DC61}"/>
              </a:ext>
            </a:extLst>
          </p:cNvPr>
          <p:cNvGraphicFramePr/>
          <p:nvPr>
            <p:extLst>
              <p:ext uri="{D42A27DB-BD31-4B8C-83A1-F6EECF244321}">
                <p14:modId xmlns:p14="http://schemas.microsoft.com/office/powerpoint/2010/main" val="579780500"/>
              </p:ext>
            </p:extLst>
          </p:nvPr>
        </p:nvGraphicFramePr>
        <p:xfrm>
          <a:off x="228600" y="1075731"/>
          <a:ext cx="4495800" cy="56464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B214649A-829C-4A3E-97AE-96859FC7D2AC}"/>
              </a:ext>
            </a:extLst>
          </p:cNvPr>
          <p:cNvGraphicFramePr/>
          <p:nvPr>
            <p:extLst>
              <p:ext uri="{D42A27DB-BD31-4B8C-83A1-F6EECF244321}">
                <p14:modId xmlns:p14="http://schemas.microsoft.com/office/powerpoint/2010/main" val="27115125"/>
              </p:ext>
            </p:extLst>
          </p:nvPr>
        </p:nvGraphicFramePr>
        <p:xfrm>
          <a:off x="4800600" y="1075731"/>
          <a:ext cx="4114800" cy="18821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24F1C595-3403-4A66-A2A5-C3A674DD0A63}"/>
              </a:ext>
            </a:extLst>
          </p:cNvPr>
          <p:cNvGraphicFramePr/>
          <p:nvPr>
            <p:extLst>
              <p:ext uri="{D42A27DB-BD31-4B8C-83A1-F6EECF244321}">
                <p14:modId xmlns:p14="http://schemas.microsoft.com/office/powerpoint/2010/main" val="675198388"/>
              </p:ext>
            </p:extLst>
          </p:nvPr>
        </p:nvGraphicFramePr>
        <p:xfrm>
          <a:off x="4800600" y="2957870"/>
          <a:ext cx="4125688" cy="1882137"/>
        </p:xfrm>
        <a:graphic>
          <a:graphicData uri="http://schemas.openxmlformats.org/drawingml/2006/chart">
            <c:chart xmlns:c="http://schemas.openxmlformats.org/drawingml/2006/chart" xmlns:r="http://schemas.openxmlformats.org/officeDocument/2006/relationships" r:id="rId5"/>
          </a:graphicData>
        </a:graphic>
      </p:graphicFrame>
      <p:sp>
        <p:nvSpPr>
          <p:cNvPr id="19" name="Arrow: Up 18">
            <a:extLst>
              <a:ext uri="{FF2B5EF4-FFF2-40B4-BE49-F238E27FC236}">
                <a16:creationId xmlns:a16="http://schemas.microsoft.com/office/drawing/2014/main" id="{393E83D4-C3C9-4D74-BD4D-CE85D698600F}"/>
              </a:ext>
            </a:extLst>
          </p:cNvPr>
          <p:cNvSpPr/>
          <p:nvPr/>
        </p:nvSpPr>
        <p:spPr>
          <a:xfrm>
            <a:off x="838200" y="5029200"/>
            <a:ext cx="609600" cy="914400"/>
          </a:xfrm>
          <a:prstGeom prst="upArrow">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A7ECDCA-E924-4BFF-8EF7-487F5898E7B3}"/>
              </a:ext>
            </a:extLst>
          </p:cNvPr>
          <p:cNvSpPr txBox="1"/>
          <p:nvPr/>
        </p:nvSpPr>
        <p:spPr>
          <a:xfrm>
            <a:off x="1295400" y="5583556"/>
            <a:ext cx="3302824" cy="461665"/>
          </a:xfrm>
          <a:prstGeom prst="rect">
            <a:avLst/>
          </a:prstGeom>
          <a:noFill/>
        </p:spPr>
        <p:txBody>
          <a:bodyPr wrap="square">
            <a:spAutoFit/>
          </a:bodyPr>
          <a:lstStyle/>
          <a:p>
            <a:r>
              <a:rPr kumimoji="0" lang="en-US" sz="2400" b="1" i="0" u="none" strike="noStrike" kern="1200" cap="none" spc="-100" normalizeH="0" noProof="0" dirty="0">
                <a:ln w="12700">
                  <a:noFill/>
                  <a:prstDash val="solid"/>
                </a:ln>
                <a:solidFill>
                  <a:srgbClr val="00B050"/>
                </a:solidFill>
                <a:uLnTx/>
                <a:uFillTx/>
                <a:latin typeface="Calibri"/>
              </a:rPr>
              <a:t>20% increase over 10 years</a:t>
            </a:r>
            <a:endParaRPr lang="en-US" sz="2400" spc="-100" dirty="0">
              <a:solidFill>
                <a:srgbClr val="00B050"/>
              </a:solidFill>
            </a:endParaRPr>
          </a:p>
        </p:txBody>
      </p:sp>
      <p:grpSp>
        <p:nvGrpSpPr>
          <p:cNvPr id="2" name="Group 1">
            <a:extLst>
              <a:ext uri="{FF2B5EF4-FFF2-40B4-BE49-F238E27FC236}">
                <a16:creationId xmlns:a16="http://schemas.microsoft.com/office/drawing/2014/main" id="{C6276A66-BD3C-4376-BD65-B039B5961CB2}"/>
              </a:ext>
            </a:extLst>
          </p:cNvPr>
          <p:cNvGrpSpPr/>
          <p:nvPr/>
        </p:nvGrpSpPr>
        <p:grpSpPr>
          <a:xfrm>
            <a:off x="2971800" y="2511623"/>
            <a:ext cx="1626424" cy="2593777"/>
            <a:chOff x="2971800" y="2435423"/>
            <a:chExt cx="1626424" cy="2593777"/>
          </a:xfrm>
        </p:grpSpPr>
        <p:sp>
          <p:nvSpPr>
            <p:cNvPr id="10" name="TextBox 9">
              <a:extLst>
                <a:ext uri="{FF2B5EF4-FFF2-40B4-BE49-F238E27FC236}">
                  <a16:creationId xmlns:a16="http://schemas.microsoft.com/office/drawing/2014/main" id="{74825C52-215A-426D-AD2B-515620FDAF58}"/>
                </a:ext>
              </a:extLst>
            </p:cNvPr>
            <p:cNvSpPr txBox="1"/>
            <p:nvPr/>
          </p:nvSpPr>
          <p:spPr>
            <a:xfrm>
              <a:off x="2971800" y="3459540"/>
              <a:ext cx="1626424" cy="1569660"/>
            </a:xfrm>
            <a:prstGeom prst="rect">
              <a:avLst/>
            </a:prstGeom>
            <a:noFill/>
            <a:ln w="44450">
              <a:solidFill>
                <a:schemeClr val="tx1"/>
              </a:solidFill>
            </a:ln>
          </p:spPr>
          <p:txBody>
            <a:bodyPr wrap="square">
              <a:spAutoFit/>
            </a:bodyPr>
            <a:lstStyle/>
            <a:p>
              <a:pPr algn="r"/>
              <a:r>
                <a:rPr kumimoji="0" lang="en-US" sz="2400" b="1" i="0" u="none" strike="noStrike" kern="1200" cap="none" spc="-100" normalizeH="0" noProof="0" dirty="0">
                  <a:ln w="12700">
                    <a:noFill/>
                    <a:prstDash val="solid"/>
                  </a:ln>
                  <a:uLnTx/>
                  <a:uFillTx/>
                  <a:latin typeface="Calibri"/>
                </a:rPr>
                <a:t>3% decrease in past year due to COVID-19</a:t>
              </a:r>
              <a:endParaRPr lang="en-US" sz="1600" spc="-100" dirty="0"/>
            </a:p>
          </p:txBody>
        </p:sp>
        <p:sp>
          <p:nvSpPr>
            <p:cNvPr id="11" name="Arrow: Up 10">
              <a:extLst>
                <a:ext uri="{FF2B5EF4-FFF2-40B4-BE49-F238E27FC236}">
                  <a16:creationId xmlns:a16="http://schemas.microsoft.com/office/drawing/2014/main" id="{A7F68F69-481B-4021-B90A-61B436DDBC6B}"/>
                </a:ext>
              </a:extLst>
            </p:cNvPr>
            <p:cNvSpPr/>
            <p:nvPr/>
          </p:nvSpPr>
          <p:spPr>
            <a:xfrm>
              <a:off x="4343400" y="2435423"/>
              <a:ext cx="153390" cy="1044890"/>
            </a:xfrm>
            <a:prstGeom prst="upArrow">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8535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981200" cy="685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1981200" cy="2123658"/>
          </a:xfrm>
          <a:prstGeom prst="rect">
            <a:avLst/>
          </a:prstGeom>
        </p:spPr>
        <p:txBody>
          <a:bodyPr wrap="square">
            <a:spAutoFit/>
          </a:bodyPr>
          <a:lstStyle/>
          <a:p>
            <a:pPr lvl="0"/>
            <a:r>
              <a:rPr lang="en-US" sz="2000" b="1" dirty="0">
                <a:solidFill>
                  <a:schemeClr val="bg1"/>
                </a:solidFill>
              </a:rPr>
              <a:t>Building Professionalism- Resources</a:t>
            </a:r>
            <a:endParaRPr lang="en-US" sz="20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3" name="Rectangle 2"/>
          <p:cNvSpPr/>
          <p:nvPr/>
        </p:nvSpPr>
        <p:spPr>
          <a:xfrm>
            <a:off x="2514600" y="990600"/>
            <a:ext cx="4572000" cy="369332"/>
          </a:xfrm>
          <a:prstGeom prst="rect">
            <a:avLst/>
          </a:prstGeom>
        </p:spPr>
        <p:txBody>
          <a:bodyPr>
            <a:spAutoFit/>
          </a:bodyPr>
          <a:lstStyle/>
          <a:p>
            <a:r>
              <a:rPr lang="en-US" dirty="0"/>
              <a:t> </a:t>
            </a:r>
          </a:p>
        </p:txBody>
      </p:sp>
      <p:sp>
        <p:nvSpPr>
          <p:cNvPr id="5" name="Rectangle 4"/>
          <p:cNvSpPr/>
          <p:nvPr/>
        </p:nvSpPr>
        <p:spPr>
          <a:xfrm>
            <a:off x="2057400" y="324683"/>
            <a:ext cx="6096000" cy="6463308"/>
          </a:xfrm>
          <a:prstGeom prst="rect">
            <a:avLst/>
          </a:prstGeom>
        </p:spPr>
        <p:txBody>
          <a:bodyPr wrap="square">
            <a:spAutoFit/>
          </a:bodyPr>
          <a:lstStyle/>
          <a:p>
            <a:r>
              <a:rPr lang="en-US" b="1" i="1" dirty="0">
                <a:solidFill>
                  <a:srgbClr val="9521B0"/>
                </a:solidFill>
              </a:rPr>
              <a:t>Resources for Professional Development</a:t>
            </a:r>
          </a:p>
          <a:p>
            <a:endParaRPr lang="en-US" dirty="0"/>
          </a:p>
          <a:p>
            <a:r>
              <a:rPr lang="en-US" dirty="0"/>
              <a:t>Mentoring first-year teachers</a:t>
            </a:r>
            <a:endParaRPr lang="en-US" sz="1200" dirty="0"/>
          </a:p>
          <a:p>
            <a:r>
              <a:rPr lang="en-US" dirty="0"/>
              <a:t>New teacher training </a:t>
            </a:r>
            <a:endParaRPr lang="en-US" sz="1200" dirty="0"/>
          </a:p>
          <a:p>
            <a:pPr marL="577850" indent="-285750">
              <a:buFont typeface="Arial" panose="020B0604020202020204" pitchFamily="34" charset="0"/>
              <a:buChar char="•"/>
            </a:pPr>
            <a:r>
              <a:rPr lang="en-US" dirty="0"/>
              <a:t>New teacher Network Induction Programs</a:t>
            </a:r>
            <a:endParaRPr lang="en-US" sz="1200" dirty="0"/>
          </a:p>
          <a:p>
            <a:pPr marL="577850" indent="-285750">
              <a:buFont typeface="Arial" panose="020B0604020202020204" pitchFamily="34" charset="0"/>
              <a:buChar char="•"/>
            </a:pPr>
            <a:r>
              <a:rPr lang="en-US" dirty="0"/>
              <a:t>Montclair State University Network for Educational Renewal</a:t>
            </a:r>
            <a:endParaRPr lang="en-US" sz="1200" dirty="0"/>
          </a:p>
          <a:p>
            <a:r>
              <a:rPr lang="en-US" dirty="0"/>
              <a:t>Content Area Trainings (including Bilingual and Special Education) </a:t>
            </a:r>
            <a:endParaRPr lang="en-US" sz="1200" dirty="0"/>
          </a:p>
          <a:p>
            <a:r>
              <a:rPr lang="en-US" dirty="0"/>
              <a:t>Harassment Intimidation and Bullying (HIB) </a:t>
            </a:r>
            <a:endParaRPr lang="en-US" sz="1200" dirty="0"/>
          </a:p>
          <a:p>
            <a:r>
              <a:rPr lang="en-US" dirty="0"/>
              <a:t>Language Arts Literacy Training: K-3 On-site Coaching </a:t>
            </a:r>
            <a:endParaRPr lang="en-US" sz="1200" dirty="0"/>
          </a:p>
          <a:p>
            <a:r>
              <a:rPr lang="en-US" dirty="0"/>
              <a:t>Mathematics Training for Grades K-8 &amp; HS Algebra I Advanced, Algebra II: On-site Coaching</a:t>
            </a:r>
            <a:endParaRPr lang="en-US" sz="1200" dirty="0"/>
          </a:p>
          <a:p>
            <a:r>
              <a:rPr lang="en-US" dirty="0"/>
              <a:t>Training for Librarians on Literacy Instruction</a:t>
            </a:r>
            <a:endParaRPr lang="en-US" sz="1200" dirty="0"/>
          </a:p>
          <a:p>
            <a:r>
              <a:rPr lang="en-US" dirty="0"/>
              <a:t>Safety and Security of our Schools</a:t>
            </a:r>
            <a:endParaRPr lang="en-US" sz="1200" dirty="0"/>
          </a:p>
          <a:p>
            <a:r>
              <a:rPr lang="en-US" dirty="0"/>
              <a:t>Personalized Learning Environments and Differentiating Instruction</a:t>
            </a:r>
            <a:endParaRPr lang="en-US" sz="1200" dirty="0"/>
          </a:p>
          <a:p>
            <a:r>
              <a:rPr lang="en-US" dirty="0"/>
              <a:t>Handle with Care </a:t>
            </a:r>
            <a:endParaRPr lang="en-US" sz="1200" dirty="0"/>
          </a:p>
          <a:p>
            <a:r>
              <a:rPr lang="en-US" dirty="0"/>
              <a:t>Global Compliance Network Professional Development System </a:t>
            </a:r>
            <a:endParaRPr lang="en-US" sz="1200" dirty="0"/>
          </a:p>
          <a:p>
            <a:r>
              <a:rPr lang="en-US" dirty="0"/>
              <a:t>Administrators’ Institute</a:t>
            </a:r>
            <a:endParaRPr lang="en-US" sz="1200" dirty="0"/>
          </a:p>
          <a:p>
            <a:r>
              <a:rPr lang="en-US" dirty="0"/>
              <a:t>District PD days </a:t>
            </a:r>
            <a:endParaRPr lang="en-US" sz="1200" dirty="0"/>
          </a:p>
          <a:p>
            <a:r>
              <a:rPr lang="en-US" b="1" dirty="0"/>
              <a:t> </a:t>
            </a:r>
            <a:endParaRPr lang="en-US" sz="1200" dirty="0"/>
          </a:p>
          <a:p>
            <a:pPr lvl="1"/>
            <a:endParaRPr lang="en-US" dirty="0">
              <a:solidFill>
                <a:srgbClr val="000000"/>
              </a:solidFill>
            </a:endParaRPr>
          </a:p>
        </p:txBody>
      </p:sp>
      <p:sp>
        <p:nvSpPr>
          <p:cNvPr id="13" name="TextBox 12">
            <a:extLst>
              <a:ext uri="{FF2B5EF4-FFF2-40B4-BE49-F238E27FC236}">
                <a16:creationId xmlns:a16="http://schemas.microsoft.com/office/drawing/2014/main" id="{1CCBB672-EE7C-468B-8B45-566AF860FB7D}"/>
              </a:ext>
            </a:extLst>
          </p:cNvPr>
          <p:cNvSpPr txBox="1"/>
          <p:nvPr/>
        </p:nvSpPr>
        <p:spPr>
          <a:xfrm>
            <a:off x="180975" y="6385122"/>
            <a:ext cx="6057900" cy="365125"/>
          </a:xfrm>
          <a:prstGeom prst="rect">
            <a:avLst/>
          </a:prstGeom>
          <a:solidFill>
            <a:srgbClr val="FFCC00"/>
          </a:solidFill>
        </p:spPr>
        <p:txBody>
          <a:bodyPr wrap="square" rtlCol="0">
            <a:spAutoFit/>
          </a:bodyPr>
          <a:lstStyle/>
          <a:p>
            <a:pPr algn="ctr"/>
            <a:endParaRPr lang="en-US" sz="1400" b="1" i="1" dirty="0">
              <a:solidFill>
                <a:schemeClr val="accent1">
                  <a:lumMod val="75000"/>
                </a:schemeClr>
              </a:solidFill>
              <a:latin typeface="Perpetua" pitchFamily="18" charset="0"/>
              <a:cs typeface="Times New Roman" pitchFamily="18" charset="0"/>
            </a:endParaRPr>
          </a:p>
        </p:txBody>
      </p:sp>
      <p:pic>
        <p:nvPicPr>
          <p:cNvPr id="14" name="Picture 2">
            <a:extLst>
              <a:ext uri="{FF2B5EF4-FFF2-40B4-BE49-F238E27FC236}">
                <a16:creationId xmlns:a16="http://schemas.microsoft.com/office/drawing/2014/main" id="{65190457-4DBA-4026-8E86-2E510CB85CB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7109"/>
          <a:stretch/>
        </p:blipFill>
        <p:spPr bwMode="auto">
          <a:xfrm>
            <a:off x="6238875" y="6066616"/>
            <a:ext cx="1981200" cy="72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Slide Number Placeholder 2">
            <a:extLst>
              <a:ext uri="{FF2B5EF4-FFF2-40B4-BE49-F238E27FC236}">
                <a16:creationId xmlns:a16="http://schemas.microsoft.com/office/drawing/2014/main" id="{0409767F-C40C-41C8-88B0-12D7DA6C0C4B}"/>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40</a:t>
            </a:fld>
            <a:endParaRPr lang="en-US" dirty="0">
              <a:latin typeface="Gill Sans MT" panose="020B0502020104020203"/>
            </a:endParaRPr>
          </a:p>
        </p:txBody>
      </p:sp>
    </p:spTree>
    <p:extLst>
      <p:ext uri="{BB962C8B-B14F-4D97-AF65-F5344CB8AC3E}">
        <p14:creationId xmlns:p14="http://schemas.microsoft.com/office/powerpoint/2010/main" val="3512505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3753B1D-7D1E-43AC-9F99-611A5854666C}"/>
              </a:ext>
            </a:extLst>
          </p:cNvPr>
          <p:cNvSpPr txBox="1"/>
          <p:nvPr/>
        </p:nvSpPr>
        <p:spPr>
          <a:xfrm>
            <a:off x="0" y="2274838"/>
            <a:ext cx="9169400" cy="17883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auto" latinLnBrk="0" hangingPunct="1">
              <a:lnSpc>
                <a:spcPts val="6600"/>
              </a:lnSpc>
              <a:spcBef>
                <a:spcPts val="0"/>
              </a:spcBef>
              <a:spcAft>
                <a:spcPts val="0"/>
              </a:spcAft>
              <a:buClrTx/>
              <a:buSzTx/>
              <a:buFontTx/>
              <a:buNone/>
              <a:tabLst/>
              <a:defRPr/>
            </a:pPr>
            <a:r>
              <a:rPr kumimoji="0" lang="en-US" sz="7200" b="1" i="0" u="none" strike="noStrike" kern="1200" cap="none" spc="0" normalizeH="0" baseline="0" noProof="0" dirty="0">
                <a:ln w="25400">
                  <a:noFill/>
                </a:ln>
                <a:solidFill>
                  <a:srgbClr val="365585"/>
                </a:solidFill>
                <a:effectLst/>
                <a:uLnTx/>
                <a:uFillTx/>
                <a:latin typeface="Tw Cen MT Condensed Extra Bold" panose="020B0803020202020204" pitchFamily="34" charset="0"/>
                <a:ea typeface="+mn-ea"/>
                <a:cs typeface="Handwriting - Dakota"/>
              </a:rPr>
              <a:t>Protecting Our Investments</a:t>
            </a:r>
          </a:p>
        </p:txBody>
      </p:sp>
      <p:grpSp>
        <p:nvGrpSpPr>
          <p:cNvPr id="8" name="Group 7">
            <a:extLst>
              <a:ext uri="{FF2B5EF4-FFF2-40B4-BE49-F238E27FC236}">
                <a16:creationId xmlns:a16="http://schemas.microsoft.com/office/drawing/2014/main" id="{25353F9C-3BDB-4E9A-B1D7-9425CD4F97B5}"/>
              </a:ext>
            </a:extLst>
          </p:cNvPr>
          <p:cNvGrpSpPr/>
          <p:nvPr/>
        </p:nvGrpSpPr>
        <p:grpSpPr>
          <a:xfrm>
            <a:off x="5337448" y="210378"/>
            <a:ext cx="3076138" cy="1651079"/>
            <a:chOff x="2512686" y="2314665"/>
            <a:chExt cx="4118628" cy="2257335"/>
          </a:xfrm>
        </p:grpSpPr>
        <p:grpSp>
          <p:nvGrpSpPr>
            <p:cNvPr id="9" name="Group 8">
              <a:extLst>
                <a:ext uri="{FF2B5EF4-FFF2-40B4-BE49-F238E27FC236}">
                  <a16:creationId xmlns:a16="http://schemas.microsoft.com/office/drawing/2014/main" id="{700F0490-50D1-46FD-A607-F6A26C8519A6}"/>
                </a:ext>
              </a:extLst>
            </p:cNvPr>
            <p:cNvGrpSpPr/>
            <p:nvPr/>
          </p:nvGrpSpPr>
          <p:grpSpPr>
            <a:xfrm>
              <a:off x="2512686" y="2314665"/>
              <a:ext cx="4118628" cy="2257335"/>
              <a:chOff x="2512686" y="2314665"/>
              <a:chExt cx="4118628" cy="2257335"/>
            </a:xfrm>
            <a:effectLst>
              <a:outerShdw blurRad="127000" dist="76200" dir="5400000" sx="105000" sy="105000" algn="t" rotWithShape="0">
                <a:prstClr val="black">
                  <a:alpha val="40000"/>
                </a:prstClr>
              </a:outerShdw>
            </a:effectLst>
          </p:grpSpPr>
          <p:sp>
            <p:nvSpPr>
              <p:cNvPr id="12" name="Oval 11">
                <a:extLst>
                  <a:ext uri="{FF2B5EF4-FFF2-40B4-BE49-F238E27FC236}">
                    <a16:creationId xmlns:a16="http://schemas.microsoft.com/office/drawing/2014/main" id="{B84C95E0-C786-4AC4-BC7D-0AF4A88A88FD}"/>
                  </a:ext>
                </a:extLst>
              </p:cNvPr>
              <p:cNvSpPr/>
              <p:nvPr/>
            </p:nvSpPr>
            <p:spPr>
              <a:xfrm>
                <a:off x="2512686" y="2438400"/>
                <a:ext cx="3505200" cy="2133600"/>
              </a:xfrm>
              <a:prstGeom prst="ellipse">
                <a:avLst/>
              </a:prstGeom>
              <a:solidFill>
                <a:srgbClr val="EEBC35"/>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F9EC6FBC-AB94-4940-869E-AD0C2241F40A}"/>
                  </a:ext>
                </a:extLst>
              </p:cNvPr>
              <p:cNvSpPr/>
              <p:nvPr/>
            </p:nvSpPr>
            <p:spPr>
              <a:xfrm>
                <a:off x="3126114" y="2314665"/>
                <a:ext cx="3505200" cy="2133600"/>
              </a:xfrm>
              <a:prstGeom prst="ellipse">
                <a:avLst/>
              </a:prstGeom>
              <a:solidFill>
                <a:srgbClr val="365585"/>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5F5CB8D8-D470-4CC9-9628-46B22DF7829B}"/>
                  </a:ext>
                </a:extLst>
              </p:cNvPr>
              <p:cNvSpPr/>
              <p:nvPr/>
            </p:nvSpPr>
            <p:spPr>
              <a:xfrm>
                <a:off x="2819400" y="2362200"/>
                <a:ext cx="3505200" cy="2133600"/>
              </a:xfrm>
              <a:prstGeom prst="ellipse">
                <a:avLst/>
              </a:prstGeom>
              <a:solidFill>
                <a:sysClr val="window" lastClr="FFFFFF"/>
              </a:solidFill>
              <a:ln w="12700" cap="flat" cmpd="sng" algn="ctr">
                <a:solidFill>
                  <a:srgbClr val="36558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1" name="Rectangle 10">
              <a:extLst>
                <a:ext uri="{FF2B5EF4-FFF2-40B4-BE49-F238E27FC236}">
                  <a16:creationId xmlns:a16="http://schemas.microsoft.com/office/drawing/2014/main" id="{B26001F9-080A-4E91-BC95-88630897F340}"/>
                </a:ext>
              </a:extLst>
            </p:cNvPr>
            <p:cNvSpPr/>
            <p:nvPr/>
          </p:nvSpPr>
          <p:spPr>
            <a:xfrm>
              <a:off x="2907086" y="2526763"/>
              <a:ext cx="3366626" cy="1776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2021-2022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Budget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Presentation</a:t>
              </a:r>
              <a:endPar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mn-cs"/>
              </a:endParaRPr>
            </a:p>
          </p:txBody>
        </p:sp>
      </p:grpSp>
      <p:pic>
        <p:nvPicPr>
          <p:cNvPr id="15" name="Picture 14">
            <a:extLst>
              <a:ext uri="{FF2B5EF4-FFF2-40B4-BE49-F238E27FC236}">
                <a16:creationId xmlns:a16="http://schemas.microsoft.com/office/drawing/2014/main" id="{1FC5C2C4-FFB4-4071-A382-2FFB49DE38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686" y="221264"/>
            <a:ext cx="4202232" cy="1585643"/>
          </a:xfrm>
          <a:prstGeom prst="rect">
            <a:avLst/>
          </a:prstGeom>
        </p:spPr>
      </p:pic>
      <p:grpSp>
        <p:nvGrpSpPr>
          <p:cNvPr id="16" name="Group 15">
            <a:extLst>
              <a:ext uri="{FF2B5EF4-FFF2-40B4-BE49-F238E27FC236}">
                <a16:creationId xmlns:a16="http://schemas.microsoft.com/office/drawing/2014/main" id="{A53C308A-5B28-43BB-9216-05D6DC4D391E}"/>
              </a:ext>
            </a:extLst>
          </p:cNvPr>
          <p:cNvGrpSpPr/>
          <p:nvPr/>
        </p:nvGrpSpPr>
        <p:grpSpPr>
          <a:xfrm>
            <a:off x="2192529" y="4110318"/>
            <a:ext cx="4820855" cy="2450217"/>
            <a:chOff x="0" y="2496018"/>
            <a:chExt cx="3719003" cy="1890188"/>
          </a:xfrm>
        </p:grpSpPr>
        <p:sp>
          <p:nvSpPr>
            <p:cNvPr id="17" name="Rectangle: Rounded Corners 16">
              <a:extLst>
                <a:ext uri="{FF2B5EF4-FFF2-40B4-BE49-F238E27FC236}">
                  <a16:creationId xmlns:a16="http://schemas.microsoft.com/office/drawing/2014/main" id="{6E2B52E5-A271-4657-B53A-262794047BD4}"/>
                </a:ext>
              </a:extLst>
            </p:cNvPr>
            <p:cNvSpPr/>
            <p:nvPr/>
          </p:nvSpPr>
          <p:spPr>
            <a:xfrm>
              <a:off x="0" y="2496018"/>
              <a:ext cx="3719003" cy="1890188"/>
            </a:xfrm>
            <a:prstGeom prst="roundRect">
              <a:avLst/>
            </a:prstGeom>
            <a:solidFill>
              <a:srgbClr val="00B0F0"/>
            </a:solidFill>
            <a:ln w="25400" cap="flat" cmpd="sng" algn="ctr">
              <a:solidFill>
                <a:sysClr val="window" lastClr="FFFFFF">
                  <a:hueOff val="0"/>
                  <a:satOff val="0"/>
                  <a:lumOff val="0"/>
                  <a:alphaOff val="0"/>
                </a:sysClr>
              </a:solidFill>
              <a:prstDash val="solid"/>
            </a:ln>
            <a:effectLst/>
          </p:spPr>
        </p:sp>
        <p:sp>
          <p:nvSpPr>
            <p:cNvPr id="18" name="Rectangle: Rounded Corners 4">
              <a:extLst>
                <a:ext uri="{FF2B5EF4-FFF2-40B4-BE49-F238E27FC236}">
                  <a16:creationId xmlns:a16="http://schemas.microsoft.com/office/drawing/2014/main" id="{C973DA56-B6A8-4942-BE94-63A9AFBD9DEA}"/>
                </a:ext>
              </a:extLst>
            </p:cNvPr>
            <p:cNvSpPr txBox="1"/>
            <p:nvPr/>
          </p:nvSpPr>
          <p:spPr>
            <a:xfrm>
              <a:off x="92271" y="2588289"/>
              <a:ext cx="3534461" cy="1705646"/>
            </a:xfrm>
            <a:prstGeom prst="rect">
              <a:avLst/>
            </a:prstGeom>
            <a:solidFill>
              <a:srgbClr val="00B0F0"/>
            </a:solidFill>
            <a:ln>
              <a:noFill/>
            </a:ln>
            <a:effectLst/>
          </p:spPr>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defRPr/>
              </a:pPr>
              <a:r>
                <a:rPr lang="en-US" sz="2400" b="1" dirty="0">
                  <a:solidFill>
                    <a:schemeClr val="bg1"/>
                  </a:solidFill>
                </a:rPr>
                <a:t>Capital and Maintenance Projects</a:t>
              </a:r>
              <a:endParaRPr kumimoji="0" lang="en-US" sz="2400" b="1" i="0" u="none" strike="noStrike" kern="1200" cap="none" spc="0" normalizeH="0" baseline="0" noProof="0" dirty="0">
                <a:ln>
                  <a:noFill/>
                </a:ln>
                <a:solidFill>
                  <a:schemeClr val="bg1"/>
                </a:solidFill>
                <a:effectLst/>
                <a:uLnTx/>
                <a:uFillTx/>
                <a:latin typeface="Calibri"/>
                <a:ea typeface="+mn-ea"/>
                <a:cs typeface="+mn-cs"/>
              </a:endParaRPr>
            </a:p>
          </p:txBody>
        </p:sp>
      </p:grpSp>
    </p:spTree>
    <p:extLst>
      <p:ext uri="{BB962C8B-B14F-4D97-AF65-F5344CB8AC3E}">
        <p14:creationId xmlns:p14="http://schemas.microsoft.com/office/powerpoint/2010/main" val="2524694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981200" cy="6858000"/>
          </a:xfrm>
          <a:prstGeom prst="rect">
            <a:avLst/>
          </a:prstGeom>
          <a:solidFill>
            <a:srgbClr val="00BD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defRPr/>
            </a:pPr>
            <a:r>
              <a:rPr lang="en-US" b="1" dirty="0"/>
              <a:t>Capital and Maintenance</a:t>
            </a:r>
            <a:endParaRPr lang="en-US" sz="2400" b="1" dirty="0">
              <a:solidFill>
                <a:sysClr val="window" lastClr="FFFFFF"/>
              </a:solidFill>
            </a:endParaRPr>
          </a:p>
        </p:txBody>
      </p:sp>
      <p:sp>
        <p:nvSpPr>
          <p:cNvPr id="12" name="Rectangle 11"/>
          <p:cNvSpPr/>
          <p:nvPr/>
        </p:nvSpPr>
        <p:spPr>
          <a:xfrm>
            <a:off x="0" y="0"/>
            <a:ext cx="1981200" cy="1200329"/>
          </a:xfrm>
          <a:prstGeom prst="rect">
            <a:avLst/>
          </a:prstGeom>
        </p:spPr>
        <p:txBody>
          <a:bodyPr wrap="square">
            <a:spAutoFit/>
          </a:bodyPr>
          <a:lstStyle/>
          <a:p>
            <a:pPr algn="ctr" fontAlgn="b"/>
            <a:endParaRPr lang="en-US" sz="2400" b="1" i="1" dirty="0">
              <a:solidFill>
                <a:schemeClr val="bg1"/>
              </a:solidFill>
            </a:endParaRPr>
          </a:p>
          <a:p>
            <a:pPr algn="ctr" fontAlgn="b"/>
            <a:endParaRPr lang="en-US" sz="2400" b="1" i="1" dirty="0">
              <a:solidFill>
                <a:schemeClr val="bg1"/>
              </a:solidFill>
            </a:endParaRPr>
          </a:p>
          <a:p>
            <a:pPr algn="ctr" fontAlgn="b"/>
            <a:endParaRPr lang="en-US" sz="2400" b="1" i="1" dirty="0">
              <a:solidFill>
                <a:schemeClr val="bg1"/>
              </a:solidFill>
            </a:endParaRPr>
          </a:p>
        </p:txBody>
      </p:sp>
      <p:sp>
        <p:nvSpPr>
          <p:cNvPr id="3" name="Rectangle 2"/>
          <p:cNvSpPr/>
          <p:nvPr/>
        </p:nvSpPr>
        <p:spPr>
          <a:xfrm>
            <a:off x="2514600" y="990600"/>
            <a:ext cx="4572000" cy="369332"/>
          </a:xfrm>
          <a:prstGeom prst="rect">
            <a:avLst/>
          </a:prstGeom>
        </p:spPr>
        <p:txBody>
          <a:bodyPr>
            <a:spAutoFit/>
          </a:bodyPr>
          <a:lstStyle/>
          <a:p>
            <a:r>
              <a:rPr lang="en-US" dirty="0"/>
              <a:t> </a:t>
            </a:r>
          </a:p>
        </p:txBody>
      </p:sp>
      <p:sp>
        <p:nvSpPr>
          <p:cNvPr id="13" name="TextBox 12">
            <a:extLst>
              <a:ext uri="{FF2B5EF4-FFF2-40B4-BE49-F238E27FC236}">
                <a16:creationId xmlns:a16="http://schemas.microsoft.com/office/drawing/2014/main" id="{1CCBB672-EE7C-468B-8B45-566AF860FB7D}"/>
              </a:ext>
            </a:extLst>
          </p:cNvPr>
          <p:cNvSpPr txBox="1"/>
          <p:nvPr/>
        </p:nvSpPr>
        <p:spPr>
          <a:xfrm>
            <a:off x="180975" y="6385122"/>
            <a:ext cx="6057900" cy="365125"/>
          </a:xfrm>
          <a:prstGeom prst="rect">
            <a:avLst/>
          </a:prstGeom>
          <a:solidFill>
            <a:srgbClr val="FFCC00"/>
          </a:solidFill>
        </p:spPr>
        <p:txBody>
          <a:bodyPr wrap="square" rtlCol="0">
            <a:spAutoFit/>
          </a:bodyPr>
          <a:lstStyle/>
          <a:p>
            <a:pPr algn="ctr"/>
            <a:endParaRPr lang="en-US" sz="1400" b="1" i="1" dirty="0">
              <a:solidFill>
                <a:schemeClr val="accent1">
                  <a:lumMod val="75000"/>
                </a:schemeClr>
              </a:solidFill>
              <a:latin typeface="Perpetua" pitchFamily="18" charset="0"/>
              <a:cs typeface="Times New Roman" pitchFamily="18" charset="0"/>
            </a:endParaRPr>
          </a:p>
        </p:txBody>
      </p:sp>
      <p:pic>
        <p:nvPicPr>
          <p:cNvPr id="14" name="Picture 2">
            <a:extLst>
              <a:ext uri="{FF2B5EF4-FFF2-40B4-BE49-F238E27FC236}">
                <a16:creationId xmlns:a16="http://schemas.microsoft.com/office/drawing/2014/main" id="{65190457-4DBA-4026-8E86-2E510CB85CB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7109"/>
          <a:stretch/>
        </p:blipFill>
        <p:spPr bwMode="auto">
          <a:xfrm>
            <a:off x="6238875" y="6066616"/>
            <a:ext cx="1981200" cy="720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Slide Number Placeholder 2">
            <a:extLst>
              <a:ext uri="{FF2B5EF4-FFF2-40B4-BE49-F238E27FC236}">
                <a16:creationId xmlns:a16="http://schemas.microsoft.com/office/drawing/2014/main" id="{0409767F-C40C-41C8-88B0-12D7DA6C0C4B}"/>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42</a:t>
            </a:fld>
            <a:endParaRPr lang="en-US" dirty="0">
              <a:latin typeface="Gill Sans MT" panose="020B0502020104020203"/>
            </a:endParaRPr>
          </a:p>
        </p:txBody>
      </p:sp>
      <p:sp>
        <p:nvSpPr>
          <p:cNvPr id="2" name="TextBox 1">
            <a:extLst>
              <a:ext uri="{FF2B5EF4-FFF2-40B4-BE49-F238E27FC236}">
                <a16:creationId xmlns:a16="http://schemas.microsoft.com/office/drawing/2014/main" id="{25409D12-BF89-AE4B-A04B-C63B42532A02}"/>
              </a:ext>
            </a:extLst>
          </p:cNvPr>
          <p:cNvSpPr txBox="1"/>
          <p:nvPr/>
        </p:nvSpPr>
        <p:spPr>
          <a:xfrm>
            <a:off x="2057400" y="27800"/>
            <a:ext cx="5727594" cy="6463308"/>
          </a:xfrm>
          <a:prstGeom prst="rect">
            <a:avLst/>
          </a:prstGeom>
          <a:noFill/>
        </p:spPr>
        <p:txBody>
          <a:bodyPr wrap="none" rtlCol="0">
            <a:spAutoFit/>
          </a:bodyPr>
          <a:lstStyle/>
          <a:p>
            <a:pPr lvl="1"/>
            <a:endParaRPr lang="en-US" dirty="0"/>
          </a:p>
          <a:p>
            <a:pPr lvl="1"/>
            <a:r>
              <a:rPr lang="en-US" b="1" i="1" dirty="0">
                <a:solidFill>
                  <a:srgbClr val="00B0F0"/>
                </a:solidFill>
              </a:rPr>
              <a:t>Projects</a:t>
            </a:r>
          </a:p>
          <a:p>
            <a:pPr lvl="1"/>
            <a:endParaRPr lang="en-US" dirty="0"/>
          </a:p>
          <a:p>
            <a:pPr lvl="1"/>
            <a:r>
              <a:rPr lang="en-US" dirty="0"/>
              <a:t>Asphalt replacement (2 schools)</a:t>
            </a:r>
            <a:endParaRPr lang="en-US" sz="1600" dirty="0"/>
          </a:p>
          <a:p>
            <a:pPr lvl="1"/>
            <a:r>
              <a:rPr lang="en-US" dirty="0"/>
              <a:t>Repoint brick on main building (1 school)</a:t>
            </a:r>
            <a:endParaRPr lang="en-US" sz="1600" dirty="0"/>
          </a:p>
          <a:p>
            <a:pPr lvl="1"/>
            <a:r>
              <a:rPr lang="en-US" dirty="0"/>
              <a:t>Add bathrooms in kindergarten classrooms (2 schools)</a:t>
            </a:r>
            <a:endParaRPr lang="en-US" sz="1600" dirty="0"/>
          </a:p>
          <a:p>
            <a:pPr lvl="1"/>
            <a:r>
              <a:rPr lang="en-US" dirty="0"/>
              <a:t>Replace gym ceiling (1 school)</a:t>
            </a:r>
            <a:endParaRPr lang="en-US" sz="1600" dirty="0"/>
          </a:p>
          <a:p>
            <a:pPr lvl="1"/>
            <a:r>
              <a:rPr lang="en-US" dirty="0"/>
              <a:t>Replace cold water main (1 school)</a:t>
            </a:r>
            <a:endParaRPr lang="en-US" sz="1600" dirty="0"/>
          </a:p>
          <a:p>
            <a:pPr lvl="1"/>
            <a:r>
              <a:rPr lang="en-US" dirty="0"/>
              <a:t>Convert nursing room to conference room (1 school)</a:t>
            </a:r>
            <a:endParaRPr lang="en-US" sz="1600" dirty="0"/>
          </a:p>
          <a:p>
            <a:pPr lvl="1"/>
            <a:r>
              <a:rPr lang="en-US" dirty="0"/>
              <a:t>Convert classrooms (3 schools)</a:t>
            </a:r>
            <a:endParaRPr lang="en-US" sz="1600" dirty="0"/>
          </a:p>
          <a:p>
            <a:pPr lvl="1"/>
            <a:r>
              <a:rPr lang="en-US" dirty="0"/>
              <a:t>Replace and or install new doors (3 schools)</a:t>
            </a:r>
            <a:endParaRPr lang="en-US" sz="1600" dirty="0"/>
          </a:p>
          <a:p>
            <a:pPr lvl="1"/>
            <a:r>
              <a:rPr lang="en-US" dirty="0"/>
              <a:t>Replace gym floors (3 schools)</a:t>
            </a:r>
            <a:endParaRPr lang="en-US" sz="1600" dirty="0"/>
          </a:p>
          <a:p>
            <a:pPr lvl="1"/>
            <a:r>
              <a:rPr lang="en-US" dirty="0"/>
              <a:t>Replace greenhouse glass room (1 school)</a:t>
            </a:r>
            <a:endParaRPr lang="en-US" sz="1600" dirty="0"/>
          </a:p>
          <a:p>
            <a:pPr lvl="1"/>
            <a:r>
              <a:rPr lang="en-US" dirty="0"/>
              <a:t>Additional heat in the weight room (1 school)</a:t>
            </a:r>
            <a:endParaRPr lang="en-US" sz="1600" dirty="0"/>
          </a:p>
          <a:p>
            <a:pPr lvl="1"/>
            <a:r>
              <a:rPr lang="en-US" dirty="0"/>
              <a:t>HVAC installation (3 schools)</a:t>
            </a:r>
            <a:endParaRPr lang="en-US" sz="1600" dirty="0"/>
          </a:p>
          <a:p>
            <a:pPr lvl="1"/>
            <a:r>
              <a:rPr lang="en-US" dirty="0"/>
              <a:t>Paint entire building (2 schools)</a:t>
            </a:r>
            <a:endParaRPr lang="en-US" sz="1600" dirty="0"/>
          </a:p>
          <a:p>
            <a:pPr lvl="1"/>
            <a:r>
              <a:rPr lang="en-US" dirty="0"/>
              <a:t>Paint classrooms (3 schools)</a:t>
            </a:r>
            <a:endParaRPr lang="en-US" sz="1600" dirty="0"/>
          </a:p>
          <a:p>
            <a:pPr lvl="1"/>
            <a:r>
              <a:rPr lang="en-US" dirty="0"/>
              <a:t>Roof replacement (9 schools)</a:t>
            </a:r>
            <a:endParaRPr lang="en-US" sz="1600" dirty="0"/>
          </a:p>
          <a:p>
            <a:pPr lvl="1"/>
            <a:r>
              <a:rPr lang="en-US" dirty="0"/>
              <a:t>Shoprite/backing room (1 school)</a:t>
            </a:r>
            <a:endParaRPr lang="en-US" sz="1600" dirty="0"/>
          </a:p>
          <a:p>
            <a:pPr lvl="1"/>
            <a:r>
              <a:rPr lang="en-US" dirty="0"/>
              <a:t>Replace hot and cold-water lines in tunnel (1 school)</a:t>
            </a:r>
            <a:endParaRPr lang="en-US" sz="1600" dirty="0"/>
          </a:p>
          <a:p>
            <a:pPr lvl="1"/>
            <a:r>
              <a:rPr lang="en-US" dirty="0"/>
              <a:t>Exterior wall weatherproofing (1 school)</a:t>
            </a:r>
            <a:endParaRPr lang="en-US" sz="1600" dirty="0"/>
          </a:p>
          <a:p>
            <a:pPr lvl="1"/>
            <a:r>
              <a:rPr lang="en-US" dirty="0"/>
              <a:t>Build black box theater space (1 school)</a:t>
            </a:r>
            <a:endParaRPr lang="en-US" sz="1600" dirty="0"/>
          </a:p>
          <a:p>
            <a:endParaRPr lang="en-US" dirty="0"/>
          </a:p>
        </p:txBody>
      </p:sp>
    </p:spTree>
    <p:extLst>
      <p:ext uri="{BB962C8B-B14F-4D97-AF65-F5344CB8AC3E}">
        <p14:creationId xmlns:p14="http://schemas.microsoft.com/office/powerpoint/2010/main" val="3548551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5353F9C-3BDB-4E9A-B1D7-9425CD4F97B5}"/>
              </a:ext>
            </a:extLst>
          </p:cNvPr>
          <p:cNvGrpSpPr/>
          <p:nvPr/>
        </p:nvGrpSpPr>
        <p:grpSpPr>
          <a:xfrm>
            <a:off x="2512686" y="2300332"/>
            <a:ext cx="4118628" cy="2257335"/>
            <a:chOff x="2512686" y="2314665"/>
            <a:chExt cx="4118628" cy="2257335"/>
          </a:xfrm>
        </p:grpSpPr>
        <p:grpSp>
          <p:nvGrpSpPr>
            <p:cNvPr id="9" name="Group 8">
              <a:extLst>
                <a:ext uri="{FF2B5EF4-FFF2-40B4-BE49-F238E27FC236}">
                  <a16:creationId xmlns:a16="http://schemas.microsoft.com/office/drawing/2014/main" id="{700F0490-50D1-46FD-A607-F6A26C8519A6}"/>
                </a:ext>
              </a:extLst>
            </p:cNvPr>
            <p:cNvGrpSpPr/>
            <p:nvPr/>
          </p:nvGrpSpPr>
          <p:grpSpPr>
            <a:xfrm>
              <a:off x="2512686" y="2314665"/>
              <a:ext cx="4118628" cy="2257335"/>
              <a:chOff x="2512686" y="2314665"/>
              <a:chExt cx="4118628" cy="2257335"/>
            </a:xfrm>
            <a:effectLst>
              <a:outerShdw blurRad="127000" dist="76200" dir="5400000" sx="105000" sy="105000" algn="t" rotWithShape="0">
                <a:prstClr val="black">
                  <a:alpha val="40000"/>
                </a:prstClr>
              </a:outerShdw>
            </a:effectLst>
          </p:grpSpPr>
          <p:sp>
            <p:nvSpPr>
              <p:cNvPr id="12" name="Oval 11">
                <a:extLst>
                  <a:ext uri="{FF2B5EF4-FFF2-40B4-BE49-F238E27FC236}">
                    <a16:creationId xmlns:a16="http://schemas.microsoft.com/office/drawing/2014/main" id="{B84C95E0-C786-4AC4-BC7D-0AF4A88A88FD}"/>
                  </a:ext>
                </a:extLst>
              </p:cNvPr>
              <p:cNvSpPr/>
              <p:nvPr/>
            </p:nvSpPr>
            <p:spPr>
              <a:xfrm>
                <a:off x="2512686" y="2438400"/>
                <a:ext cx="3505200" cy="2133600"/>
              </a:xfrm>
              <a:prstGeom prst="ellipse">
                <a:avLst/>
              </a:prstGeom>
              <a:solidFill>
                <a:srgbClr val="EEBC35"/>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F9EC6FBC-AB94-4940-869E-AD0C2241F40A}"/>
                  </a:ext>
                </a:extLst>
              </p:cNvPr>
              <p:cNvSpPr/>
              <p:nvPr/>
            </p:nvSpPr>
            <p:spPr>
              <a:xfrm>
                <a:off x="3126114" y="2314665"/>
                <a:ext cx="3505200" cy="2133600"/>
              </a:xfrm>
              <a:prstGeom prst="ellipse">
                <a:avLst/>
              </a:prstGeom>
              <a:solidFill>
                <a:srgbClr val="365585"/>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5F5CB8D8-D470-4CC9-9628-46B22DF7829B}"/>
                  </a:ext>
                </a:extLst>
              </p:cNvPr>
              <p:cNvSpPr/>
              <p:nvPr/>
            </p:nvSpPr>
            <p:spPr>
              <a:xfrm>
                <a:off x="2819400" y="2362200"/>
                <a:ext cx="3505200" cy="2133600"/>
              </a:xfrm>
              <a:prstGeom prst="ellipse">
                <a:avLst/>
              </a:prstGeom>
              <a:solidFill>
                <a:sysClr val="window" lastClr="FFFFFF"/>
              </a:solidFill>
              <a:ln w="12700" cap="flat" cmpd="sng" algn="ctr">
                <a:solidFill>
                  <a:srgbClr val="36558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1" name="Rectangle 10">
              <a:extLst>
                <a:ext uri="{FF2B5EF4-FFF2-40B4-BE49-F238E27FC236}">
                  <a16:creationId xmlns:a16="http://schemas.microsoft.com/office/drawing/2014/main" id="{B26001F9-080A-4E91-BC95-88630897F340}"/>
                </a:ext>
              </a:extLst>
            </p:cNvPr>
            <p:cNvSpPr/>
            <p:nvPr/>
          </p:nvSpPr>
          <p:spPr>
            <a:xfrm>
              <a:off x="2907086" y="2526763"/>
              <a:ext cx="3366627"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2021-2022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Budget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Presentation</a:t>
              </a:r>
              <a:endParaRPr kumimoji="0" lang="en-US" sz="3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mn-cs"/>
              </a:endParaRPr>
            </a:p>
          </p:txBody>
        </p:sp>
      </p:grpSp>
      <p:pic>
        <p:nvPicPr>
          <p:cNvPr id="15" name="Picture 14">
            <a:extLst>
              <a:ext uri="{FF2B5EF4-FFF2-40B4-BE49-F238E27FC236}">
                <a16:creationId xmlns:a16="http://schemas.microsoft.com/office/drawing/2014/main" id="{1FC5C2C4-FFB4-4071-A382-2FFB49DE38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0884" y="297465"/>
            <a:ext cx="4202232" cy="1585643"/>
          </a:xfrm>
          <a:prstGeom prst="rect">
            <a:avLst/>
          </a:prstGeom>
        </p:spPr>
      </p:pic>
      <p:sp>
        <p:nvSpPr>
          <p:cNvPr id="16" name="TextBox 15">
            <a:extLst>
              <a:ext uri="{FF2B5EF4-FFF2-40B4-BE49-F238E27FC236}">
                <a16:creationId xmlns:a16="http://schemas.microsoft.com/office/drawing/2014/main" id="{673A3D8D-A60C-46E4-93BB-5B14D90309BC}"/>
              </a:ext>
            </a:extLst>
          </p:cNvPr>
          <p:cNvSpPr txBox="1"/>
          <p:nvPr/>
        </p:nvSpPr>
        <p:spPr>
          <a:xfrm>
            <a:off x="0" y="5257800"/>
            <a:ext cx="9169400" cy="9419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auto" latinLnBrk="0" hangingPunct="1">
              <a:lnSpc>
                <a:spcPts val="6600"/>
              </a:lnSpc>
              <a:spcBef>
                <a:spcPts val="0"/>
              </a:spcBef>
              <a:spcAft>
                <a:spcPts val="0"/>
              </a:spcAft>
              <a:buClrTx/>
              <a:buSzTx/>
              <a:buFontTx/>
              <a:buNone/>
              <a:tabLst/>
              <a:defRPr/>
            </a:pPr>
            <a:r>
              <a:rPr kumimoji="0" lang="en-US" sz="7200" b="1" i="0" u="none" strike="noStrike" kern="1200" cap="none" spc="0" normalizeH="0" baseline="0" noProof="0" dirty="0">
                <a:ln w="25400">
                  <a:noFill/>
                </a:ln>
                <a:solidFill>
                  <a:srgbClr val="365585"/>
                </a:solidFill>
                <a:effectLst/>
                <a:uLnTx/>
                <a:uFillTx/>
                <a:latin typeface="Tw Cen MT Condensed Extra Bold" panose="020B0803020202020204" pitchFamily="34" charset="0"/>
                <a:ea typeface="+mn-ea"/>
                <a:cs typeface="Handwriting - Dakota"/>
              </a:rPr>
              <a:t>OUR ACCOMPLISHMENTS</a:t>
            </a:r>
          </a:p>
        </p:txBody>
      </p:sp>
    </p:spTree>
    <p:extLst>
      <p:ext uri="{BB962C8B-B14F-4D97-AF65-F5344CB8AC3E}">
        <p14:creationId xmlns:p14="http://schemas.microsoft.com/office/powerpoint/2010/main" val="3689508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82B7BC-04B4-4F9B-B9C9-1BDB4AC46D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5E983-50BF-4DE7-81D7-50F63BA37A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2A28DF4-246F-4EE9-A2C8-6A67F978D1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
        <p:nvSpPr>
          <p:cNvPr id="5" name="Title 1">
            <a:extLst>
              <a:ext uri="{FF2B5EF4-FFF2-40B4-BE49-F238E27FC236}">
                <a16:creationId xmlns:a16="http://schemas.microsoft.com/office/drawing/2014/main" id="{E46F853F-75EF-4F0B-B363-84BC664AFC1A}"/>
              </a:ext>
            </a:extLst>
          </p:cNvPr>
          <p:cNvSpPr txBox="1">
            <a:spLocks/>
          </p:cNvSpPr>
          <p:nvPr/>
        </p:nvSpPr>
        <p:spPr>
          <a:xfrm>
            <a:off x="0" y="5482068"/>
            <a:ext cx="9144000" cy="1375932"/>
          </a:xfrm>
          <a:prstGeom prst="rect">
            <a:avLst/>
          </a:prstGeom>
          <a:solidFill>
            <a:schemeClr val="bg1">
              <a:alpha val="65000"/>
            </a:schemeClr>
          </a:solidFill>
          <a:ln w="9525">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a:ln w="19050">
                  <a:noFill/>
                </a:ln>
                <a:solidFill>
                  <a:srgbClr val="365585"/>
                </a:solidFill>
                <a:latin typeface="Tw Cen MT Condensed" panose="020B0606020104020203" pitchFamily="34" charset="0"/>
              </a:rPr>
              <a:t>Reopened All Schools for In-Person Learning </a:t>
            </a:r>
          </a:p>
          <a:p>
            <a:pPr algn="ctr">
              <a:defRPr/>
            </a:pPr>
            <a:r>
              <a:rPr lang="en-US" b="1" dirty="0">
                <a:ln w="19050">
                  <a:noFill/>
                </a:ln>
                <a:solidFill>
                  <a:srgbClr val="365585"/>
                </a:solidFill>
                <a:latin typeface="Tw Cen MT Condensed" panose="020B0606020104020203" pitchFamily="34" charset="0"/>
              </a:rPr>
              <a:t>for Students in All Grade Levels</a:t>
            </a:r>
          </a:p>
        </p:txBody>
      </p:sp>
      <p:sp>
        <p:nvSpPr>
          <p:cNvPr id="6" name="Slide Number Placeholder 2">
            <a:extLst>
              <a:ext uri="{FF2B5EF4-FFF2-40B4-BE49-F238E27FC236}">
                <a16:creationId xmlns:a16="http://schemas.microsoft.com/office/drawing/2014/main" id="{42AB1EE2-CF4D-48D7-8F2E-316AC4713817}"/>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44</a:t>
            </a:fld>
            <a:endParaRPr lang="en-US" dirty="0">
              <a:latin typeface="Gill Sans MT" panose="020B0502020104020203"/>
            </a:endParaRPr>
          </a:p>
        </p:txBody>
      </p:sp>
    </p:spTree>
    <p:extLst>
      <p:ext uri="{BB962C8B-B14F-4D97-AF65-F5344CB8AC3E}">
        <p14:creationId xmlns:p14="http://schemas.microsoft.com/office/powerpoint/2010/main" val="274285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93FD69-7EF2-4C75-82CF-8F427EDFD4AD}"/>
              </a:ext>
            </a:extLst>
          </p:cNvPr>
          <p:cNvSpPr txBox="1">
            <a:spLocks/>
          </p:cNvSpPr>
          <p:nvPr/>
        </p:nvSpPr>
        <p:spPr>
          <a:xfrm>
            <a:off x="13032" y="-4332"/>
            <a:ext cx="9144000" cy="1375932"/>
          </a:xfrm>
          <a:prstGeom prst="rect">
            <a:avLst/>
          </a:prstGeom>
          <a:solidFill>
            <a:schemeClr val="bg1">
              <a:alpha val="65000"/>
            </a:schemeClr>
          </a:solidFill>
          <a:ln w="9525">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a:ln w="19050">
                  <a:noFill/>
                </a:ln>
                <a:solidFill>
                  <a:srgbClr val="21AAB4"/>
                </a:solidFill>
                <a:latin typeface="Tw Cen MT Condensed" panose="020B0606020104020203" pitchFamily="34" charset="0"/>
              </a:rPr>
              <a:t>EPS Recognized as a 2021 Best Community for Music Education by NAMM Foundation</a:t>
            </a:r>
          </a:p>
        </p:txBody>
      </p:sp>
      <p:pic>
        <p:nvPicPr>
          <p:cNvPr id="6" name="Picture 5">
            <a:extLst>
              <a:ext uri="{FF2B5EF4-FFF2-40B4-BE49-F238E27FC236}">
                <a16:creationId xmlns:a16="http://schemas.microsoft.com/office/drawing/2014/main" id="{384E21D1-2D10-41F6-92F9-66A5ACD262E2}"/>
              </a:ext>
            </a:extLst>
          </p:cNvPr>
          <p:cNvPicPr/>
          <p:nvPr/>
        </p:nvPicPr>
        <p:blipFill rotWithShape="1">
          <a:blip r:embed="rId2" cstate="print">
            <a:extLst>
              <a:ext uri="{28A0092B-C50C-407E-A947-70E740481C1C}">
                <a14:useLocalDpi xmlns:a14="http://schemas.microsoft.com/office/drawing/2010/main" val="0"/>
              </a:ext>
            </a:extLst>
          </a:blip>
          <a:srcRect t="9210" b="7895"/>
          <a:stretch/>
        </p:blipFill>
        <p:spPr>
          <a:xfrm>
            <a:off x="1460832" y="1541880"/>
            <a:ext cx="6248400" cy="5179595"/>
          </a:xfrm>
          <a:prstGeom prst="rect">
            <a:avLst/>
          </a:prstGeom>
        </p:spPr>
      </p:pic>
      <p:sp>
        <p:nvSpPr>
          <p:cNvPr id="7" name="Slide Number Placeholder 2">
            <a:extLst>
              <a:ext uri="{FF2B5EF4-FFF2-40B4-BE49-F238E27FC236}">
                <a16:creationId xmlns:a16="http://schemas.microsoft.com/office/drawing/2014/main" id="{DC1F4DF6-F757-4602-9B05-21F80F19DC9C}"/>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45</a:t>
            </a:fld>
            <a:endParaRPr lang="en-US" dirty="0">
              <a:latin typeface="Gill Sans MT" panose="020B0502020104020203"/>
            </a:endParaRPr>
          </a:p>
        </p:txBody>
      </p:sp>
    </p:spTree>
    <p:extLst>
      <p:ext uri="{BB962C8B-B14F-4D97-AF65-F5344CB8AC3E}">
        <p14:creationId xmlns:p14="http://schemas.microsoft.com/office/powerpoint/2010/main" val="3883079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2193" y="152400"/>
            <a:ext cx="9132983"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100" normalizeH="0" baseline="0" noProof="0" dirty="0">
                <a:ln>
                  <a:noFill/>
                </a:ln>
                <a:solidFill>
                  <a:srgbClr val="365585"/>
                </a:solidFill>
                <a:effectLst/>
                <a:uLnTx/>
                <a:uFillTx/>
                <a:latin typeface="Tw Cen MT Condensed" panose="020B0606020104020203" pitchFamily="34" charset="0"/>
                <a:cs typeface="Calibri" panose="020F0502020204030204" pitchFamily="34" charset="0"/>
              </a:rPr>
              <a:t>2 EPS Schools Named 2021 NJ School of Character</a:t>
            </a:r>
          </a:p>
        </p:txBody>
      </p:sp>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17570" y="1219200"/>
            <a:ext cx="3908860" cy="3908860"/>
          </a:xfrm>
          <a:prstGeom prst="rect">
            <a:avLst/>
          </a:prstGeom>
        </p:spPr>
      </p:pic>
      <p:sp>
        <p:nvSpPr>
          <p:cNvPr id="2" name="TextBox 1">
            <a:extLst>
              <a:ext uri="{FF2B5EF4-FFF2-40B4-BE49-F238E27FC236}">
                <a16:creationId xmlns:a16="http://schemas.microsoft.com/office/drawing/2014/main" id="{D0821AC7-1780-4BCF-BB39-181A2B2FB67E}"/>
              </a:ext>
            </a:extLst>
          </p:cNvPr>
          <p:cNvSpPr txBox="1"/>
          <p:nvPr/>
        </p:nvSpPr>
        <p:spPr>
          <a:xfrm>
            <a:off x="97805" y="5500829"/>
            <a:ext cx="8948390" cy="1077218"/>
          </a:xfrm>
          <a:prstGeom prst="rect">
            <a:avLst/>
          </a:prstGeom>
          <a:noFill/>
        </p:spPr>
        <p:txBody>
          <a:bodyPr wrap="square" rtlCol="0">
            <a:spAutoFit/>
          </a:bodyPr>
          <a:lstStyle/>
          <a:p>
            <a:pPr algn="ctr"/>
            <a:r>
              <a:rPr lang="en-US" sz="3200" b="1" spc="-40" dirty="0">
                <a:solidFill>
                  <a:srgbClr val="365585"/>
                </a:solidFill>
                <a:latin typeface="Tw Cen MT Condensed" panose="020B0606020104020203" pitchFamily="34" charset="0"/>
              </a:rPr>
              <a:t>Donald Stewart Early Childhood Center School No. 52</a:t>
            </a:r>
          </a:p>
          <a:p>
            <a:pPr algn="ctr"/>
            <a:r>
              <a:rPr lang="en-US" sz="3200" b="1" spc="-90" dirty="0">
                <a:solidFill>
                  <a:srgbClr val="365585"/>
                </a:solidFill>
                <a:latin typeface="Tw Cen MT Condensed" panose="020B0606020104020203" pitchFamily="34" charset="0"/>
              </a:rPr>
              <a:t>Alexander Hamilton Preparatory Academy</a:t>
            </a:r>
          </a:p>
        </p:txBody>
      </p:sp>
      <p:sp>
        <p:nvSpPr>
          <p:cNvPr id="5" name="Slide Number Placeholder 2">
            <a:extLst>
              <a:ext uri="{FF2B5EF4-FFF2-40B4-BE49-F238E27FC236}">
                <a16:creationId xmlns:a16="http://schemas.microsoft.com/office/drawing/2014/main" id="{C8B62F31-DC7A-4502-A73F-45C0BA57D3F1}"/>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46</a:t>
            </a:fld>
            <a:endParaRPr lang="en-US" dirty="0">
              <a:latin typeface="Gill Sans MT" panose="020B0502020104020203"/>
            </a:endParaRPr>
          </a:p>
        </p:txBody>
      </p:sp>
    </p:spTree>
    <p:extLst>
      <p:ext uri="{BB962C8B-B14F-4D97-AF65-F5344CB8AC3E}">
        <p14:creationId xmlns:p14="http://schemas.microsoft.com/office/powerpoint/2010/main" val="267901163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B7F91D-8DF5-467A-94CF-DD344AC27A73}"/>
              </a:ext>
            </a:extLst>
          </p:cNvPr>
          <p:cNvSpPr/>
          <p:nvPr/>
        </p:nvSpPr>
        <p:spPr>
          <a:xfrm>
            <a:off x="-32193" y="152400"/>
            <a:ext cx="9132983" cy="1323439"/>
          </a:xfrm>
          <a:prstGeom prst="rect">
            <a:avLst/>
          </a:prstGeom>
          <a:noFill/>
        </p:spPr>
        <p:txBody>
          <a:bodyPr wrap="square">
            <a:spAutoFit/>
          </a:bodyPr>
          <a:lstStyle/>
          <a:p>
            <a:pPr algn="ctr" defTabSz="457200">
              <a:defRPr/>
            </a:pPr>
            <a:r>
              <a:rPr lang="en-US" sz="4000" b="1" kern="0" spc="-100" dirty="0">
                <a:latin typeface="Tw Cen MT Condensed" panose="020B0606020104020203" pitchFamily="34" charset="0"/>
                <a:cs typeface="Calibri" panose="020F0502020204030204" pitchFamily="34" charset="0"/>
              </a:rPr>
              <a:t>U.S. News and World Report</a:t>
            </a:r>
          </a:p>
          <a:p>
            <a:pPr algn="ctr" defTabSz="457200">
              <a:defRPr/>
            </a:pPr>
            <a:r>
              <a:rPr lang="en-US" sz="4000" b="1" kern="0" spc="-100" dirty="0">
                <a:latin typeface="Tw Cen MT Condensed" panose="020B0606020104020203" pitchFamily="34" charset="0"/>
                <a:cs typeface="Calibri" panose="020F0502020204030204" pitchFamily="34" charset="0"/>
              </a:rPr>
              <a:t>2021 Best U.S. High Schools Rankings</a:t>
            </a:r>
          </a:p>
        </p:txBody>
      </p:sp>
      <p:sp>
        <p:nvSpPr>
          <p:cNvPr id="6" name="TextBox 5">
            <a:extLst>
              <a:ext uri="{FF2B5EF4-FFF2-40B4-BE49-F238E27FC236}">
                <a16:creationId xmlns:a16="http://schemas.microsoft.com/office/drawing/2014/main" id="{9D84A38E-B4CF-465D-B278-5A1DAFE0D358}"/>
              </a:ext>
            </a:extLst>
          </p:cNvPr>
          <p:cNvSpPr txBox="1"/>
          <p:nvPr/>
        </p:nvSpPr>
        <p:spPr>
          <a:xfrm>
            <a:off x="228600" y="5265277"/>
            <a:ext cx="3712196" cy="1077218"/>
          </a:xfrm>
          <a:prstGeom prst="rect">
            <a:avLst/>
          </a:prstGeom>
          <a:noFill/>
        </p:spPr>
        <p:txBody>
          <a:bodyPr wrap="square" rtlCol="0">
            <a:spAutoFit/>
          </a:bodyPr>
          <a:lstStyle/>
          <a:p>
            <a:pPr algn="ctr"/>
            <a:r>
              <a:rPr lang="en-US" sz="3200" b="1" spc="-40" dirty="0">
                <a:latin typeface="Tw Cen MT Condensed" panose="020B0606020104020203" pitchFamily="34" charset="0"/>
              </a:rPr>
              <a:t>Elizabeth High School – Frank J. </a:t>
            </a:r>
            <a:r>
              <a:rPr lang="en-US" sz="3200" b="1" spc="-40" dirty="0" err="1">
                <a:latin typeface="Tw Cen MT Condensed" panose="020B0606020104020203" pitchFamily="34" charset="0"/>
              </a:rPr>
              <a:t>Cicarell</a:t>
            </a:r>
            <a:r>
              <a:rPr lang="en-US" sz="3200" b="1" spc="-40" dirty="0">
                <a:latin typeface="Tw Cen MT Condensed" panose="020B0606020104020203" pitchFamily="34" charset="0"/>
              </a:rPr>
              <a:t> Academy</a:t>
            </a:r>
          </a:p>
        </p:txBody>
      </p:sp>
      <p:pic>
        <p:nvPicPr>
          <p:cNvPr id="7" name="Picture 6" descr="A picture containing text, sign&#10;&#10;Description automatically generated">
            <a:extLst>
              <a:ext uri="{FF2B5EF4-FFF2-40B4-BE49-F238E27FC236}">
                <a16:creationId xmlns:a16="http://schemas.microsoft.com/office/drawing/2014/main" id="{AE22002F-A3D7-441F-ABB4-53083D07A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1797" y="1492772"/>
            <a:ext cx="4120405" cy="2606079"/>
          </a:xfrm>
          <a:prstGeom prst="rect">
            <a:avLst/>
          </a:prstGeom>
        </p:spPr>
      </p:pic>
      <p:sp>
        <p:nvSpPr>
          <p:cNvPr id="8" name="TextBox 7">
            <a:extLst>
              <a:ext uri="{FF2B5EF4-FFF2-40B4-BE49-F238E27FC236}">
                <a16:creationId xmlns:a16="http://schemas.microsoft.com/office/drawing/2014/main" id="{E56325B4-3F0B-4951-B997-F2C27782E222}"/>
              </a:ext>
            </a:extLst>
          </p:cNvPr>
          <p:cNvSpPr txBox="1"/>
          <p:nvPr/>
        </p:nvSpPr>
        <p:spPr>
          <a:xfrm>
            <a:off x="4719119" y="5265277"/>
            <a:ext cx="4452590" cy="1077218"/>
          </a:xfrm>
          <a:prstGeom prst="rect">
            <a:avLst/>
          </a:prstGeom>
          <a:noFill/>
        </p:spPr>
        <p:txBody>
          <a:bodyPr wrap="square" rtlCol="0">
            <a:spAutoFit/>
          </a:bodyPr>
          <a:lstStyle/>
          <a:p>
            <a:pPr algn="ctr"/>
            <a:r>
              <a:rPr lang="en-US" sz="3200" b="1" spc="-40" dirty="0">
                <a:latin typeface="Tw Cen MT Condensed" panose="020B0606020104020203" pitchFamily="34" charset="0"/>
              </a:rPr>
              <a:t>Alexander Hamilton Preparatory Academy</a:t>
            </a:r>
          </a:p>
        </p:txBody>
      </p:sp>
      <p:sp>
        <p:nvSpPr>
          <p:cNvPr id="12" name="TextBox 11">
            <a:extLst>
              <a:ext uri="{FF2B5EF4-FFF2-40B4-BE49-F238E27FC236}">
                <a16:creationId xmlns:a16="http://schemas.microsoft.com/office/drawing/2014/main" id="{1442AE57-C491-4C5A-94CD-B344BD8B8B3C}"/>
              </a:ext>
            </a:extLst>
          </p:cNvPr>
          <p:cNvSpPr txBox="1"/>
          <p:nvPr/>
        </p:nvSpPr>
        <p:spPr>
          <a:xfrm>
            <a:off x="408298" y="3837431"/>
            <a:ext cx="3352800" cy="1323439"/>
          </a:xfrm>
          <a:prstGeom prst="rect">
            <a:avLst/>
          </a:prstGeom>
          <a:noFill/>
        </p:spPr>
        <p:txBody>
          <a:bodyPr wrap="square">
            <a:spAutoFit/>
          </a:bodyPr>
          <a:lstStyle/>
          <a:p>
            <a:r>
              <a:rPr kumimoji="0" lang="en-US" sz="4000" b="1" i="0" u="none" strike="noStrike" kern="1200" cap="none" spc="0" normalizeH="0" baseline="0" noProof="0" dirty="0">
                <a:ln>
                  <a:noFill/>
                </a:ln>
                <a:solidFill>
                  <a:srgbClr val="FF0000"/>
                </a:solidFill>
                <a:effectLst/>
                <a:uLnTx/>
                <a:uFillTx/>
                <a:latin typeface="Tw Cen MT" panose="020B0602020104020603" pitchFamily="34" charset="0"/>
                <a:ea typeface="Times New Roman" panose="02020603050405020304" pitchFamily="18" charset="0"/>
              </a:rPr>
              <a:t>No. 204 </a:t>
            </a:r>
            <a:r>
              <a:rPr kumimoji="0" lang="en-US" sz="4000" b="1" i="0" u="none" strike="noStrike" kern="1200" cap="none" spc="0" normalizeH="0" baseline="0" noProof="0" dirty="0">
                <a:ln>
                  <a:noFill/>
                </a:ln>
                <a:solidFill>
                  <a:srgbClr val="000000"/>
                </a:solidFill>
                <a:effectLst/>
                <a:uLnTx/>
                <a:uFillTx/>
                <a:latin typeface="Tw Cen MT" panose="020B0602020104020603" pitchFamily="34" charset="0"/>
                <a:ea typeface="Times New Roman" panose="02020603050405020304" pitchFamily="18" charset="0"/>
              </a:rPr>
              <a:t>in US</a:t>
            </a:r>
          </a:p>
          <a:p>
            <a:r>
              <a:rPr kumimoji="0" lang="en-US" sz="4000" b="1" i="0" u="none" strike="noStrike" kern="1200" cap="none" spc="0" normalizeH="0" baseline="0" noProof="0" dirty="0">
                <a:ln>
                  <a:noFill/>
                </a:ln>
                <a:solidFill>
                  <a:srgbClr val="000000"/>
                </a:solidFill>
                <a:effectLst/>
                <a:uLnTx/>
                <a:uFillTx/>
                <a:latin typeface="Tw Cen MT" panose="020B0602020104020603" pitchFamily="34" charset="0"/>
                <a:ea typeface="Times New Roman" panose="02020603050405020304" pitchFamily="18" charset="0"/>
              </a:rPr>
              <a:t> </a:t>
            </a:r>
            <a:r>
              <a:rPr kumimoji="0" lang="en-US" sz="4000" b="1" i="0" u="none" strike="noStrike" kern="1200" cap="none" spc="0" normalizeH="0" baseline="0" noProof="0" dirty="0">
                <a:ln>
                  <a:noFill/>
                </a:ln>
                <a:solidFill>
                  <a:srgbClr val="FF0000"/>
                </a:solidFill>
                <a:effectLst/>
                <a:uLnTx/>
                <a:uFillTx/>
                <a:latin typeface="Tw Cen MT" panose="020B0602020104020603" pitchFamily="34" charset="0"/>
                <a:ea typeface="Times New Roman" panose="02020603050405020304" pitchFamily="18" charset="0"/>
              </a:rPr>
              <a:t>No. 13 </a:t>
            </a:r>
            <a:r>
              <a:rPr kumimoji="0" lang="en-US" sz="4000" b="1" i="0" u="none" strike="noStrike" kern="1200" cap="none" spc="0" normalizeH="0" baseline="0" noProof="0" dirty="0">
                <a:ln>
                  <a:noFill/>
                </a:ln>
                <a:solidFill>
                  <a:srgbClr val="000000"/>
                </a:solidFill>
                <a:effectLst/>
                <a:uLnTx/>
                <a:uFillTx/>
                <a:latin typeface="Tw Cen MT" panose="020B0602020104020603" pitchFamily="34" charset="0"/>
                <a:ea typeface="Times New Roman" panose="02020603050405020304" pitchFamily="18" charset="0"/>
              </a:rPr>
              <a:t>in NJ</a:t>
            </a:r>
            <a:endParaRPr lang="en-US" sz="4000" b="1" dirty="0">
              <a:latin typeface="Tw Cen MT" panose="020B0602020104020603" pitchFamily="34" charset="0"/>
            </a:endParaRPr>
          </a:p>
        </p:txBody>
      </p:sp>
      <p:sp>
        <p:nvSpPr>
          <p:cNvPr id="13" name="TextBox 12">
            <a:extLst>
              <a:ext uri="{FF2B5EF4-FFF2-40B4-BE49-F238E27FC236}">
                <a16:creationId xmlns:a16="http://schemas.microsoft.com/office/drawing/2014/main" id="{3C1BA2C8-AB87-4E72-8545-3B262CC2B8FE}"/>
              </a:ext>
            </a:extLst>
          </p:cNvPr>
          <p:cNvSpPr txBox="1"/>
          <p:nvPr/>
        </p:nvSpPr>
        <p:spPr>
          <a:xfrm>
            <a:off x="5165513" y="3837431"/>
            <a:ext cx="3570186" cy="1323439"/>
          </a:xfrm>
          <a:prstGeom prst="rect">
            <a:avLst/>
          </a:prstGeom>
          <a:noFill/>
        </p:spPr>
        <p:txBody>
          <a:bodyPr wrap="square">
            <a:spAutoFit/>
          </a:bodyPr>
          <a:lstStyle/>
          <a:p>
            <a:r>
              <a:rPr kumimoji="0" lang="en-US" sz="4000" b="1" i="0" u="none" strike="noStrike" kern="1200" cap="none" spc="0" normalizeH="0" baseline="0" noProof="0" dirty="0">
                <a:ln>
                  <a:noFill/>
                </a:ln>
                <a:solidFill>
                  <a:srgbClr val="365585"/>
                </a:solidFill>
                <a:effectLst/>
                <a:uLnTx/>
                <a:uFillTx/>
                <a:latin typeface="Tw Cen MT" panose="020B0602020104020603" pitchFamily="34" charset="0"/>
                <a:ea typeface="Times New Roman" panose="02020603050405020304" pitchFamily="18" charset="0"/>
              </a:rPr>
              <a:t>No. 1,143 </a:t>
            </a:r>
            <a:r>
              <a:rPr kumimoji="0" lang="en-US" sz="4000" b="1" i="0" u="none" strike="noStrike" kern="1200" cap="none" spc="0" normalizeH="0" baseline="0" noProof="0" dirty="0">
                <a:ln>
                  <a:noFill/>
                </a:ln>
                <a:solidFill>
                  <a:srgbClr val="000000"/>
                </a:solidFill>
                <a:effectLst/>
                <a:uLnTx/>
                <a:uFillTx/>
                <a:latin typeface="Tw Cen MT" panose="020B0602020104020603" pitchFamily="34" charset="0"/>
                <a:ea typeface="Times New Roman" panose="02020603050405020304" pitchFamily="18" charset="0"/>
              </a:rPr>
              <a:t>in US</a:t>
            </a:r>
          </a:p>
          <a:p>
            <a:r>
              <a:rPr kumimoji="0" lang="en-US" sz="4000" b="1" i="0" u="none" strike="noStrike" kern="1200" cap="none" spc="0" normalizeH="0" baseline="0" noProof="0" dirty="0">
                <a:ln>
                  <a:noFill/>
                </a:ln>
                <a:solidFill>
                  <a:srgbClr val="000000"/>
                </a:solidFill>
                <a:effectLst/>
                <a:uLnTx/>
                <a:uFillTx/>
                <a:latin typeface="Tw Cen MT" panose="020B0602020104020603" pitchFamily="34" charset="0"/>
                <a:ea typeface="Times New Roman" panose="02020603050405020304" pitchFamily="18" charset="0"/>
              </a:rPr>
              <a:t> </a:t>
            </a:r>
            <a:r>
              <a:rPr kumimoji="0" lang="en-US" sz="4000" b="1" i="0" u="none" strike="noStrike" kern="1200" cap="none" spc="0" normalizeH="0" baseline="0" noProof="0" dirty="0">
                <a:ln>
                  <a:noFill/>
                </a:ln>
                <a:solidFill>
                  <a:srgbClr val="365585"/>
                </a:solidFill>
                <a:effectLst/>
                <a:uLnTx/>
                <a:uFillTx/>
                <a:latin typeface="Tw Cen MT" panose="020B0602020104020603" pitchFamily="34" charset="0"/>
                <a:ea typeface="Times New Roman" panose="02020603050405020304" pitchFamily="18" charset="0"/>
              </a:rPr>
              <a:t>No. 49 </a:t>
            </a:r>
            <a:r>
              <a:rPr kumimoji="0" lang="en-US" sz="4000" b="1" i="0" u="none" strike="noStrike" kern="1200" cap="none" spc="0" normalizeH="0" baseline="0" noProof="0" dirty="0">
                <a:ln>
                  <a:noFill/>
                </a:ln>
                <a:solidFill>
                  <a:srgbClr val="000000"/>
                </a:solidFill>
                <a:effectLst/>
                <a:uLnTx/>
                <a:uFillTx/>
                <a:latin typeface="Tw Cen MT" panose="020B0602020104020603" pitchFamily="34" charset="0"/>
                <a:ea typeface="Times New Roman" panose="02020603050405020304" pitchFamily="18" charset="0"/>
              </a:rPr>
              <a:t>in NJ</a:t>
            </a:r>
            <a:endParaRPr lang="en-US" sz="4000" b="1" dirty="0">
              <a:latin typeface="Tw Cen MT" panose="020B0602020104020603" pitchFamily="34" charset="0"/>
            </a:endParaRPr>
          </a:p>
        </p:txBody>
      </p:sp>
      <p:sp>
        <p:nvSpPr>
          <p:cNvPr id="9" name="Slide Number Placeholder 2">
            <a:extLst>
              <a:ext uri="{FF2B5EF4-FFF2-40B4-BE49-F238E27FC236}">
                <a16:creationId xmlns:a16="http://schemas.microsoft.com/office/drawing/2014/main" id="{9B69FEC4-A7B2-45E9-AFA8-D8E1CF8AF708}"/>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47</a:t>
            </a:fld>
            <a:endParaRPr lang="en-US" dirty="0">
              <a:latin typeface="Gill Sans MT" panose="020B0502020104020203"/>
            </a:endParaRPr>
          </a:p>
        </p:txBody>
      </p:sp>
    </p:spTree>
    <p:extLst>
      <p:ext uri="{BB962C8B-B14F-4D97-AF65-F5344CB8AC3E}">
        <p14:creationId xmlns:p14="http://schemas.microsoft.com/office/powerpoint/2010/main" val="4015716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B7F91D-8DF5-467A-94CF-DD344AC27A73}"/>
              </a:ext>
            </a:extLst>
          </p:cNvPr>
          <p:cNvSpPr/>
          <p:nvPr/>
        </p:nvSpPr>
        <p:spPr>
          <a:xfrm>
            <a:off x="0" y="152400"/>
            <a:ext cx="9144000" cy="1323439"/>
          </a:xfrm>
          <a:prstGeom prst="rect">
            <a:avLst/>
          </a:prstGeom>
          <a:noFill/>
        </p:spPr>
        <p:txBody>
          <a:bodyPr wrap="square">
            <a:spAutoFit/>
          </a:bodyPr>
          <a:lstStyle/>
          <a:p>
            <a:pPr algn="ctr" defTabSz="457200">
              <a:defRPr/>
            </a:pPr>
            <a:r>
              <a:rPr lang="en-US" sz="4000" b="1" kern="0" spc="-100" dirty="0">
                <a:solidFill>
                  <a:srgbClr val="00BEBE"/>
                </a:solidFill>
                <a:latin typeface="Tw Cen MT Condensed" panose="020B0606020104020203" pitchFamily="34" charset="0"/>
                <a:cs typeface="Calibri" panose="020F0502020204030204" pitchFamily="34" charset="0"/>
              </a:rPr>
              <a:t>EPS, Kean University’s Be The Change Partner</a:t>
            </a:r>
          </a:p>
          <a:p>
            <a:pPr algn="ctr" defTabSz="457200">
              <a:defRPr/>
            </a:pPr>
            <a:r>
              <a:rPr lang="en-US" sz="4000" b="1" kern="0" spc="-100" dirty="0">
                <a:solidFill>
                  <a:srgbClr val="00BEBE"/>
                </a:solidFill>
                <a:latin typeface="Tw Cen MT Condensed" panose="020B0606020104020203" pitchFamily="34" charset="0"/>
                <a:cs typeface="Calibri" panose="020F0502020204030204" pitchFamily="34" charset="0"/>
              </a:rPr>
              <a:t>to Help Families in Need During the Pandemic</a:t>
            </a:r>
          </a:p>
        </p:txBody>
      </p:sp>
      <p:sp>
        <p:nvSpPr>
          <p:cNvPr id="6" name="TextBox 5">
            <a:extLst>
              <a:ext uri="{FF2B5EF4-FFF2-40B4-BE49-F238E27FC236}">
                <a16:creationId xmlns:a16="http://schemas.microsoft.com/office/drawing/2014/main" id="{9D84A38E-B4CF-465D-B278-5A1DAFE0D358}"/>
              </a:ext>
            </a:extLst>
          </p:cNvPr>
          <p:cNvSpPr txBox="1"/>
          <p:nvPr/>
        </p:nvSpPr>
        <p:spPr>
          <a:xfrm>
            <a:off x="97804" y="4476809"/>
            <a:ext cx="8948390" cy="2062103"/>
          </a:xfrm>
          <a:prstGeom prst="rect">
            <a:avLst/>
          </a:prstGeom>
          <a:noFill/>
        </p:spPr>
        <p:txBody>
          <a:bodyPr wrap="square" rtlCol="0">
            <a:spAutoFit/>
          </a:bodyPr>
          <a:lstStyle/>
          <a:p>
            <a:pPr marL="457200" indent="-457200">
              <a:buFont typeface="Arial" panose="020B0604020202020204" pitchFamily="34" charset="0"/>
              <a:buChar char="•"/>
            </a:pPr>
            <a:r>
              <a:rPr lang="en-US" sz="3200" b="1" spc="-40" dirty="0">
                <a:latin typeface="Tw Cen MT Condensed" panose="020B0606020104020203" pitchFamily="34" charset="0"/>
              </a:rPr>
              <a:t>Provide 70 community families with meals in accordance with CDC guidelines</a:t>
            </a:r>
          </a:p>
          <a:p>
            <a:pPr marL="457200" indent="-457200">
              <a:buFont typeface="Arial" panose="020B0604020202020204" pitchFamily="34" charset="0"/>
              <a:buChar char="•"/>
            </a:pPr>
            <a:r>
              <a:rPr lang="en-US" sz="3200" b="1" spc="-40" dirty="0">
                <a:latin typeface="Tw Cen MT Condensed" panose="020B0606020104020203" pitchFamily="34" charset="0"/>
              </a:rPr>
              <a:t>delivered toys, clothes, and essential items</a:t>
            </a:r>
          </a:p>
          <a:p>
            <a:pPr marL="457200" indent="-457200">
              <a:buFont typeface="Arial" panose="020B0604020202020204" pitchFamily="34" charset="0"/>
              <a:buChar char="•"/>
            </a:pPr>
            <a:r>
              <a:rPr lang="en-US" sz="3200" b="1" spc="-40" dirty="0">
                <a:latin typeface="Tw Cen MT Condensed" panose="020B0606020104020203" pitchFamily="34" charset="0"/>
              </a:rPr>
              <a:t>provided turkeys to the community for Thanksgiving</a:t>
            </a:r>
          </a:p>
        </p:txBody>
      </p:sp>
      <p:pic>
        <p:nvPicPr>
          <p:cNvPr id="7" name="Picture 6" descr="Text&#10;&#10;Description automatically generated">
            <a:extLst>
              <a:ext uri="{FF2B5EF4-FFF2-40B4-BE49-F238E27FC236}">
                <a16:creationId xmlns:a16="http://schemas.microsoft.com/office/drawing/2014/main" id="{C47BC360-C3B8-49B9-969C-1085A5907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2381191"/>
            <a:ext cx="4021219" cy="1323439"/>
          </a:xfrm>
          <a:prstGeom prst="rect">
            <a:avLst/>
          </a:prstGeom>
        </p:spPr>
      </p:pic>
      <p:pic>
        <p:nvPicPr>
          <p:cNvPr id="8" name="Picture 7">
            <a:extLst>
              <a:ext uri="{FF2B5EF4-FFF2-40B4-BE49-F238E27FC236}">
                <a16:creationId xmlns:a16="http://schemas.microsoft.com/office/drawing/2014/main" id="{201B3E27-2701-4038-8F2E-A6FF1B46D8C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66800" y="2022097"/>
            <a:ext cx="2438400" cy="1908454"/>
          </a:xfrm>
          <a:prstGeom prst="rect">
            <a:avLst/>
          </a:prstGeom>
        </p:spPr>
      </p:pic>
      <p:sp>
        <p:nvSpPr>
          <p:cNvPr id="9" name="Slide Number Placeholder 2">
            <a:extLst>
              <a:ext uri="{FF2B5EF4-FFF2-40B4-BE49-F238E27FC236}">
                <a16:creationId xmlns:a16="http://schemas.microsoft.com/office/drawing/2014/main" id="{F3B49C25-80FF-48E3-817F-29DF8C5BC4B1}"/>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48</a:t>
            </a:fld>
            <a:endParaRPr lang="en-US" dirty="0">
              <a:latin typeface="Gill Sans MT" panose="020B0502020104020203"/>
            </a:endParaRPr>
          </a:p>
        </p:txBody>
      </p:sp>
    </p:spTree>
    <p:extLst>
      <p:ext uri="{BB962C8B-B14F-4D97-AF65-F5344CB8AC3E}">
        <p14:creationId xmlns:p14="http://schemas.microsoft.com/office/powerpoint/2010/main" val="534241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D834D36-D981-4EDD-B062-077BAB9C7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48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CFD523C-CC0D-41EB-B7F7-C615B5715F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3E93FD69-7EF2-4C75-82CF-8F427EDFD4AD}"/>
              </a:ext>
            </a:extLst>
          </p:cNvPr>
          <p:cNvSpPr txBox="1">
            <a:spLocks/>
          </p:cNvSpPr>
          <p:nvPr/>
        </p:nvSpPr>
        <p:spPr>
          <a:xfrm>
            <a:off x="3216160" y="4690809"/>
            <a:ext cx="5590072" cy="1110439"/>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defRPr/>
            </a:pPr>
            <a:r>
              <a:rPr lang="en-US" sz="4000" b="1" dirty="0">
                <a:ln w="19050">
                  <a:noFill/>
                </a:ln>
                <a:solidFill>
                  <a:srgbClr val="00BDF4"/>
                </a:solidFill>
                <a:latin typeface="Tw Cen MT Condensed Extra Bold" panose="020B0803020202020204" pitchFamily="34" charset="0"/>
              </a:rPr>
              <a:t>EPS Students Participate in</a:t>
            </a:r>
          </a:p>
          <a:p>
            <a:pPr algn="ctr">
              <a:spcAft>
                <a:spcPts val="600"/>
              </a:spcAft>
              <a:defRPr/>
            </a:pPr>
            <a:r>
              <a:rPr lang="en-US" sz="4000" b="1" dirty="0">
                <a:ln w="19050">
                  <a:noFill/>
                </a:ln>
                <a:solidFill>
                  <a:srgbClr val="00BDF4"/>
                </a:solidFill>
                <a:latin typeface="Tw Cen MT Condensed Extra Bold" panose="020B0803020202020204" pitchFamily="34" charset="0"/>
              </a:rPr>
              <a:t>Virtual Environmental Day</a:t>
            </a:r>
          </a:p>
        </p:txBody>
      </p:sp>
      <p:sp>
        <p:nvSpPr>
          <p:cNvPr id="19" name="Freeform 68">
            <a:extLst>
              <a:ext uri="{FF2B5EF4-FFF2-40B4-BE49-F238E27FC236}">
                <a16:creationId xmlns:a16="http://schemas.microsoft.com/office/drawing/2014/main" id="{251BB4E6-C169-431D-9D53-2BBEBFFD15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836" y="2"/>
            <a:ext cx="2710751" cy="2178813"/>
          </a:xfrm>
          <a:custGeom>
            <a:avLst/>
            <a:gdLst>
              <a:gd name="connsiteX0" fmla="*/ 38628 w 3614335"/>
              <a:gd name="connsiteY0" fmla="*/ 0 h 2178813"/>
              <a:gd name="connsiteX1" fmla="*/ 3575707 w 3614335"/>
              <a:gd name="connsiteY1" fmla="*/ 0 h 2178813"/>
              <a:gd name="connsiteX2" fmla="*/ 3577619 w 3614335"/>
              <a:gd name="connsiteY2" fmla="*/ 7439 h 2178813"/>
              <a:gd name="connsiteX3" fmla="*/ 3614335 w 3614335"/>
              <a:gd name="connsiteY3" fmla="*/ 371646 h 2178813"/>
              <a:gd name="connsiteX4" fmla="*/ 1807167 w 3614335"/>
              <a:gd name="connsiteY4" fmla="*/ 2178813 h 2178813"/>
              <a:gd name="connsiteX5" fmla="*/ 0 w 3614335"/>
              <a:gd name="connsiteY5" fmla="*/ 371646 h 2178813"/>
              <a:gd name="connsiteX6" fmla="*/ 36715 w 3614335"/>
              <a:gd name="connsiteY6" fmla="*/ 7439 h 217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4335" h="2178813">
                <a:moveTo>
                  <a:pt x="38628" y="0"/>
                </a:moveTo>
                <a:lnTo>
                  <a:pt x="3575707" y="0"/>
                </a:lnTo>
                <a:lnTo>
                  <a:pt x="3577619" y="7439"/>
                </a:lnTo>
                <a:cubicBezTo>
                  <a:pt x="3601692" y="125081"/>
                  <a:pt x="3614335" y="246887"/>
                  <a:pt x="3614335" y="371646"/>
                </a:cubicBezTo>
                <a:cubicBezTo>
                  <a:pt x="3614335" y="1369717"/>
                  <a:pt x="2805239" y="2178813"/>
                  <a:pt x="1807167" y="2178813"/>
                </a:cubicBezTo>
                <a:cubicBezTo>
                  <a:pt x="809097" y="2178813"/>
                  <a:pt x="0" y="1369717"/>
                  <a:pt x="0" y="371646"/>
                </a:cubicBezTo>
                <a:cubicBezTo>
                  <a:pt x="0" y="246887"/>
                  <a:pt x="12642" y="125081"/>
                  <a:pt x="36715" y="7439"/>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Shape 4">
            <a:extLst>
              <a:ext uri="{FF2B5EF4-FFF2-40B4-BE49-F238E27FC236}">
                <a16:creationId xmlns:a16="http://schemas.microsoft.com/office/drawing/2014/main" id="{8C6097C6-67F4-4932-9A71-23380E76D8A2}"/>
              </a:ext>
            </a:extLst>
          </p:cNvPr>
          <p:cNvPicPr/>
          <p:nvPr/>
        </p:nvPicPr>
        <p:blipFill rotWithShape="1">
          <a:blip r:embed="rId3"/>
          <a:srcRect l="84721" t="20764" r="3571" b="15952"/>
          <a:stretch/>
        </p:blipFill>
        <p:spPr bwMode="auto">
          <a:xfrm>
            <a:off x="1681296" y="127501"/>
            <a:ext cx="1567831" cy="1525402"/>
          </a:xfrm>
          <a:prstGeom prst="rect">
            <a:avLst/>
          </a:prstGeom>
          <a:noFill/>
          <a:extLst>
            <a:ext uri="{53640926-AAD7-44D8-BBD7-CCE9431645EC}">
              <a14:shadowObscured xmlns:a14="http://schemas.microsoft.com/office/drawing/2010/main"/>
            </a:ext>
          </a:extLst>
        </p:spPr>
      </p:pic>
      <p:sp>
        <p:nvSpPr>
          <p:cNvPr id="21" name="Freeform 72">
            <a:extLst>
              <a:ext uri="{FF2B5EF4-FFF2-40B4-BE49-F238E27FC236}">
                <a16:creationId xmlns:a16="http://schemas.microsoft.com/office/drawing/2014/main" id="{5AFEC34A-0251-411C-A0C7-E1FB917E9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33009"/>
            <a:ext cx="2821741" cy="4434467"/>
          </a:xfrm>
          <a:custGeom>
            <a:avLst/>
            <a:gdLst>
              <a:gd name="connsiteX0" fmla="*/ 871484 w 3762321"/>
              <a:gd name="connsiteY0" fmla="*/ 0 h 4434467"/>
              <a:gd name="connsiteX1" fmla="*/ 3762321 w 3762321"/>
              <a:gd name="connsiteY1" fmla="*/ 2890836 h 4434467"/>
              <a:gd name="connsiteX2" fmla="*/ 3413413 w 3762321"/>
              <a:gd name="connsiteY2" fmla="*/ 4268781 h 4434467"/>
              <a:gd name="connsiteX3" fmla="*/ 3312756 w 3762321"/>
              <a:gd name="connsiteY3" fmla="*/ 4434467 h 4434467"/>
              <a:gd name="connsiteX4" fmla="*/ 0 w 3762321"/>
              <a:gd name="connsiteY4" fmla="*/ 4434467 h 4434467"/>
              <a:gd name="connsiteX5" fmla="*/ 0 w 3762321"/>
              <a:gd name="connsiteY5" fmla="*/ 134299 h 4434467"/>
              <a:gd name="connsiteX6" fmla="*/ 11838 w 3762321"/>
              <a:gd name="connsiteY6" fmla="*/ 129967 h 4434467"/>
              <a:gd name="connsiteX7" fmla="*/ 871484 w 3762321"/>
              <a:gd name="connsiteY7" fmla="*/ 0 h 443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2321" h="4434467">
                <a:moveTo>
                  <a:pt x="871484" y="0"/>
                </a:moveTo>
                <a:cubicBezTo>
                  <a:pt x="2468049" y="0"/>
                  <a:pt x="3762321" y="1294271"/>
                  <a:pt x="3762321" y="2890836"/>
                </a:cubicBezTo>
                <a:cubicBezTo>
                  <a:pt x="3762321" y="3389763"/>
                  <a:pt x="3635928" y="3859169"/>
                  <a:pt x="3413413" y="4268781"/>
                </a:cubicBezTo>
                <a:lnTo>
                  <a:pt x="3312756" y="4434467"/>
                </a:lnTo>
                <a:lnTo>
                  <a:pt x="0" y="4434467"/>
                </a:lnTo>
                <a:lnTo>
                  <a:pt x="0" y="134299"/>
                </a:lnTo>
                <a:lnTo>
                  <a:pt x="11838" y="129967"/>
                </a:lnTo>
                <a:cubicBezTo>
                  <a:pt x="283400" y="45502"/>
                  <a:pt x="572129" y="0"/>
                  <a:pt x="871484"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a:extLst>
              <a:ext uri="{FF2B5EF4-FFF2-40B4-BE49-F238E27FC236}">
                <a16:creationId xmlns:a16="http://schemas.microsoft.com/office/drawing/2014/main" id="{89E9B1A9-F407-4A46-B721-26946A1A2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6095" y="460823"/>
            <a:ext cx="2434422" cy="324589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hape 4">
            <a:extLst>
              <a:ext uri="{FF2B5EF4-FFF2-40B4-BE49-F238E27FC236}">
                <a16:creationId xmlns:a16="http://schemas.microsoft.com/office/drawing/2014/main" id="{2399B3D2-3F7A-46D1-B95C-504C95576780}"/>
              </a:ext>
            </a:extLst>
          </p:cNvPr>
          <p:cNvPicPr/>
          <p:nvPr/>
        </p:nvPicPr>
        <p:blipFill rotWithShape="1">
          <a:blip r:embed="rId3"/>
          <a:srcRect l="67079" r="24260" b="4023"/>
          <a:stretch/>
        </p:blipFill>
        <p:spPr bwMode="auto">
          <a:xfrm>
            <a:off x="4636178" y="1089409"/>
            <a:ext cx="1005801" cy="2006238"/>
          </a:xfrm>
          <a:prstGeom prst="rect">
            <a:avLst/>
          </a:prstGeom>
          <a:noFill/>
          <a:extLst>
            <a:ext uri="{53640926-AAD7-44D8-BBD7-CCE9431645EC}">
              <a14:shadowObscured xmlns:a14="http://schemas.microsoft.com/office/drawing/2010/main"/>
            </a:ext>
          </a:extLst>
        </p:spPr>
      </p:pic>
      <p:sp>
        <p:nvSpPr>
          <p:cNvPr id="25" name="Freeform 64">
            <a:extLst>
              <a:ext uri="{FF2B5EF4-FFF2-40B4-BE49-F238E27FC236}">
                <a16:creationId xmlns:a16="http://schemas.microsoft.com/office/drawing/2014/main" id="{B81747D3-9737-4919-8850-65DBC904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3716" y="1"/>
            <a:ext cx="2320284" cy="3406036"/>
          </a:xfrm>
          <a:custGeom>
            <a:avLst/>
            <a:gdLst>
              <a:gd name="connsiteX0" fmla="*/ 404583 w 3093713"/>
              <a:gd name="connsiteY0" fmla="*/ 0 h 3406036"/>
              <a:gd name="connsiteX1" fmla="*/ 3093713 w 3093713"/>
              <a:gd name="connsiteY1" fmla="*/ 0 h 3406036"/>
              <a:gd name="connsiteX2" fmla="*/ 3093713 w 3093713"/>
              <a:gd name="connsiteY2" fmla="*/ 3187362 h 3406036"/>
              <a:gd name="connsiteX3" fmla="*/ 2990991 w 3093713"/>
              <a:gd name="connsiteY3" fmla="*/ 3236846 h 3406036"/>
              <a:gd name="connsiteX4" fmla="*/ 2152961 w 3093713"/>
              <a:gd name="connsiteY4" fmla="*/ 3406036 h 3406036"/>
              <a:gd name="connsiteX5" fmla="*/ 0 w 3093713"/>
              <a:gd name="connsiteY5" fmla="*/ 1253075 h 3406036"/>
              <a:gd name="connsiteX6" fmla="*/ 367692 w 3093713"/>
              <a:gd name="connsiteY6" fmla="*/ 49334 h 340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3713" h="3406036">
                <a:moveTo>
                  <a:pt x="404583" y="0"/>
                </a:moveTo>
                <a:lnTo>
                  <a:pt x="3093713" y="0"/>
                </a:lnTo>
                <a:lnTo>
                  <a:pt x="3093713" y="3187362"/>
                </a:lnTo>
                <a:lnTo>
                  <a:pt x="2990991" y="3236846"/>
                </a:lnTo>
                <a:cubicBezTo>
                  <a:pt x="2733414" y="3345792"/>
                  <a:pt x="2450223" y="3406036"/>
                  <a:pt x="2152961" y="3406036"/>
                </a:cubicBezTo>
                <a:cubicBezTo>
                  <a:pt x="963913" y="3406036"/>
                  <a:pt x="0" y="2442123"/>
                  <a:pt x="0" y="1253075"/>
                </a:cubicBezTo>
                <a:cubicBezTo>
                  <a:pt x="0" y="807182"/>
                  <a:pt x="135550" y="392949"/>
                  <a:pt x="367692" y="4933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FA19739A-3A11-41B3-81C5-A10A5F9D506D}"/>
              </a:ext>
            </a:extLst>
          </p:cNvPr>
          <p:cNvPicPr>
            <a:picLocks noChangeAspect="1"/>
          </p:cNvPicPr>
          <p:nvPr/>
        </p:nvPicPr>
        <p:blipFill>
          <a:blip r:embed="rId4" cstate="screen">
            <a:extLst>
              <a:ext uri="{28A0092B-C50C-407E-A947-70E740481C1C}">
                <a14:useLocalDpi xmlns:a14="http://schemas.microsoft.com/office/drawing/2010/main"/>
              </a:ext>
            </a:extLst>
          </a:blip>
          <a:stretch/>
        </p:blipFill>
        <p:spPr>
          <a:xfrm>
            <a:off x="7286079" y="818268"/>
            <a:ext cx="1701419" cy="1331643"/>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820A1669-3861-46A0-B642-AF227D87CCB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04371" y="4021732"/>
            <a:ext cx="1979705" cy="1979705"/>
          </a:xfrm>
          <a:prstGeom prst="rect">
            <a:avLst/>
          </a:prstGeom>
        </p:spPr>
      </p:pic>
      <p:sp>
        <p:nvSpPr>
          <p:cNvPr id="16" name="Slide Number Placeholder 2">
            <a:extLst>
              <a:ext uri="{FF2B5EF4-FFF2-40B4-BE49-F238E27FC236}">
                <a16:creationId xmlns:a16="http://schemas.microsoft.com/office/drawing/2014/main" id="{0DF2BBF6-D2EB-4CE1-839F-4C9314F0F48C}"/>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49</a:t>
            </a:fld>
            <a:endParaRPr lang="en-US" dirty="0">
              <a:latin typeface="Gill Sans MT" panose="020B0502020104020203"/>
            </a:endParaRPr>
          </a:p>
        </p:txBody>
      </p:sp>
    </p:spTree>
    <p:extLst>
      <p:ext uri="{BB962C8B-B14F-4D97-AF65-F5344CB8AC3E}">
        <p14:creationId xmlns:p14="http://schemas.microsoft.com/office/powerpoint/2010/main" val="391755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6558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53B571-3116-4BE3-9E79-A171BB727A7C}"/>
              </a:ext>
            </a:extLst>
          </p:cNvPr>
          <p:cNvSpPr/>
          <p:nvPr/>
        </p:nvSpPr>
        <p:spPr>
          <a:xfrm>
            <a:off x="4800600" y="2438400"/>
            <a:ext cx="4114800" cy="3046988"/>
          </a:xfrm>
          <a:prstGeom prst="rect">
            <a:avLst/>
          </a:prstGeom>
        </p:spPr>
        <p:txBody>
          <a:bodyPr wrap="square">
            <a:spAutoFit/>
          </a:bodyPr>
          <a:lstStyle/>
          <a:p>
            <a:r>
              <a:rPr lang="en-US" sz="4800" b="1" dirty="0">
                <a:solidFill>
                  <a:srgbClr val="EEBC35"/>
                </a:solidFill>
                <a:latin typeface="Tw Cen MT Condensed" panose="020B0606020104020203" pitchFamily="34" charset="0"/>
              </a:rPr>
              <a:t>How do we define</a:t>
            </a:r>
          </a:p>
          <a:p>
            <a:r>
              <a:rPr lang="en-US" sz="4800" b="1" dirty="0">
                <a:solidFill>
                  <a:schemeClr val="bg1"/>
                </a:solidFill>
                <a:latin typeface="Tw Cen MT Condensed" panose="020B0606020104020203" pitchFamily="34" charset="0"/>
              </a:rPr>
              <a:t>Every Child</a:t>
            </a:r>
          </a:p>
          <a:p>
            <a:r>
              <a:rPr lang="en-US" sz="4800" b="1" dirty="0">
                <a:solidFill>
                  <a:schemeClr val="bg1"/>
                </a:solidFill>
                <a:latin typeface="Tw Cen MT Condensed" panose="020B0606020104020203" pitchFamily="34" charset="0"/>
              </a:rPr>
              <a:t>Achieving</a:t>
            </a:r>
          </a:p>
          <a:p>
            <a:r>
              <a:rPr lang="en-US" sz="4800" b="1" dirty="0">
                <a:solidFill>
                  <a:schemeClr val="bg1"/>
                </a:solidFill>
                <a:latin typeface="Tw Cen MT Condensed" panose="020B0606020104020203" pitchFamily="34" charset="0"/>
              </a:rPr>
              <a:t>Excellence?</a:t>
            </a:r>
            <a:endParaRPr lang="en-US" sz="2400" dirty="0">
              <a:solidFill>
                <a:schemeClr val="bg1"/>
              </a:solidFill>
              <a:latin typeface="Tw Cen MT Condensed" panose="020B0606020104020203" pitchFamily="34" charset="0"/>
            </a:endParaRPr>
          </a:p>
        </p:txBody>
      </p:sp>
      <p:pic>
        <p:nvPicPr>
          <p:cNvPr id="6" name="Picture 5">
            <a:extLst>
              <a:ext uri="{FF2B5EF4-FFF2-40B4-BE49-F238E27FC236}">
                <a16:creationId xmlns:a16="http://schemas.microsoft.com/office/drawing/2014/main" id="{26C1DCE0-8BD1-4DAC-B28D-FEF098376BBD}"/>
              </a:ext>
            </a:extLst>
          </p:cNvPr>
          <p:cNvPicPr>
            <a:picLocks noChangeAspect="1"/>
          </p:cNvPicPr>
          <p:nvPr/>
        </p:nvPicPr>
        <p:blipFill rotWithShape="1">
          <a:blip r:embed="rId2">
            <a:extLst>
              <a:ext uri="{28A0092B-C50C-407E-A947-70E740481C1C}">
                <a14:useLocalDpi xmlns:a14="http://schemas.microsoft.com/office/drawing/2010/main" val="0"/>
              </a:ext>
            </a:extLst>
          </a:blip>
          <a:srcRect l="46586" b="28184"/>
          <a:stretch/>
        </p:blipFill>
        <p:spPr>
          <a:xfrm>
            <a:off x="0" y="499787"/>
            <a:ext cx="5943600" cy="6254346"/>
          </a:xfrm>
          <a:prstGeom prst="rect">
            <a:avLst/>
          </a:prstGeom>
        </p:spPr>
      </p:pic>
      <p:sp>
        <p:nvSpPr>
          <p:cNvPr id="7" name="Slide Number Placeholder 2">
            <a:extLst>
              <a:ext uri="{FF2B5EF4-FFF2-40B4-BE49-F238E27FC236}">
                <a16:creationId xmlns:a16="http://schemas.microsoft.com/office/drawing/2014/main" id="{F68FFD20-F053-42AF-833C-0B87039511D5}"/>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5</a:t>
            </a:fld>
            <a:endParaRPr lang="en-US" dirty="0">
              <a:latin typeface="Gill Sans MT" panose="020B0502020104020203"/>
            </a:endParaRPr>
          </a:p>
        </p:txBody>
      </p:sp>
    </p:spTree>
    <p:extLst>
      <p:ext uri="{BB962C8B-B14F-4D97-AF65-F5344CB8AC3E}">
        <p14:creationId xmlns:p14="http://schemas.microsoft.com/office/powerpoint/2010/main" val="2157232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y be an image of one or more people, people standing, people playing sports and outdoors">
            <a:extLst>
              <a:ext uri="{FF2B5EF4-FFF2-40B4-BE49-F238E27FC236}">
                <a16:creationId xmlns:a16="http://schemas.microsoft.com/office/drawing/2014/main" id="{819B25F8-6652-4B0A-BCEC-999A23196BB5}"/>
              </a:ext>
            </a:extLst>
          </p:cNvPr>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37233" b="16809"/>
          <a:stretch/>
        </p:blipFill>
        <p:spPr bwMode="auto">
          <a:xfrm>
            <a:off x="389466" y="3424667"/>
            <a:ext cx="8365067" cy="2895600"/>
          </a:xfrm>
          <a:prstGeom prst="rect">
            <a:avLst/>
          </a:prstGeom>
          <a:noFill/>
          <a:ln w="12700" cap="flat" cmpd="sng" algn="ctr">
            <a:solidFill>
              <a:srgbClr val="365585"/>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7" name="Picture 6" descr="May be an image of text that says 'ELIZABETH ATHLETICS'">
            <a:extLst>
              <a:ext uri="{FF2B5EF4-FFF2-40B4-BE49-F238E27FC236}">
                <a16:creationId xmlns:a16="http://schemas.microsoft.com/office/drawing/2014/main" id="{F8A95FF3-195B-4513-B71D-9BC2EED7FF4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874202"/>
            <a:ext cx="3095625" cy="1052195"/>
          </a:xfrm>
          <a:prstGeom prst="rect">
            <a:avLst/>
          </a:prstGeom>
          <a:noFill/>
          <a:ln>
            <a:noFill/>
          </a:ln>
        </p:spPr>
      </p:pic>
      <p:pic>
        <p:nvPicPr>
          <p:cNvPr id="12" name="Picture 11" descr="A picture containing text, sign&#10;&#10;Description automatically generated">
            <a:extLst>
              <a:ext uri="{FF2B5EF4-FFF2-40B4-BE49-F238E27FC236}">
                <a16:creationId xmlns:a16="http://schemas.microsoft.com/office/drawing/2014/main" id="{FF492F4F-7A46-44A5-83CC-CF7720FB9E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54275">
            <a:off x="4515735" y="1461101"/>
            <a:ext cx="3322323" cy="1963191"/>
          </a:xfrm>
          <a:prstGeom prst="rect">
            <a:avLst/>
          </a:prstGeom>
        </p:spPr>
      </p:pic>
      <p:sp>
        <p:nvSpPr>
          <p:cNvPr id="13" name="Title 1">
            <a:extLst>
              <a:ext uri="{FF2B5EF4-FFF2-40B4-BE49-F238E27FC236}">
                <a16:creationId xmlns:a16="http://schemas.microsoft.com/office/drawing/2014/main" id="{F9EA5A55-71DB-45AE-8DE2-4B5D8F4D25D7}"/>
              </a:ext>
            </a:extLst>
          </p:cNvPr>
          <p:cNvSpPr txBox="1">
            <a:spLocks/>
          </p:cNvSpPr>
          <p:nvPr/>
        </p:nvSpPr>
        <p:spPr>
          <a:xfrm>
            <a:off x="-11877" y="0"/>
            <a:ext cx="9167751" cy="1375932"/>
          </a:xfrm>
          <a:prstGeom prst="rect">
            <a:avLst/>
          </a:prstGeom>
          <a:solidFill>
            <a:schemeClr val="bg1">
              <a:alpha val="65000"/>
            </a:schemeClr>
          </a:solidFill>
          <a:ln w="9525">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spc="-100" dirty="0">
                <a:ln w="19050">
                  <a:noFill/>
                </a:ln>
                <a:solidFill>
                  <a:srgbClr val="E41B23"/>
                </a:solidFill>
                <a:latin typeface="Tw Cen MT Condensed" panose="020B0606020104020203" pitchFamily="34" charset="0"/>
              </a:rPr>
              <a:t>Elizabeth High School Varsity Cheerleaders Earn 1</a:t>
            </a:r>
            <a:r>
              <a:rPr lang="en-US" b="1" spc="-100" baseline="30000" dirty="0">
                <a:ln w="19050">
                  <a:noFill/>
                </a:ln>
                <a:solidFill>
                  <a:srgbClr val="E41B23"/>
                </a:solidFill>
                <a:latin typeface="Tw Cen MT Condensed" panose="020B0606020104020203" pitchFamily="34" charset="0"/>
              </a:rPr>
              <a:t>st</a:t>
            </a:r>
            <a:r>
              <a:rPr lang="en-US" b="1" spc="-100" dirty="0">
                <a:ln w="19050">
                  <a:noFill/>
                </a:ln>
                <a:solidFill>
                  <a:srgbClr val="E41B23"/>
                </a:solidFill>
                <a:latin typeface="Tw Cen MT Condensed" panose="020B0606020104020203" pitchFamily="34" charset="0"/>
              </a:rPr>
              <a:t> Place in </a:t>
            </a:r>
            <a:r>
              <a:rPr lang="en-US" b="1" spc="-100" dirty="0" err="1">
                <a:ln w="19050">
                  <a:noFill/>
                </a:ln>
                <a:solidFill>
                  <a:srgbClr val="E41B23"/>
                </a:solidFill>
                <a:latin typeface="Tw Cen MT Condensed" panose="020B0606020104020203" pitchFamily="34" charset="0"/>
              </a:rPr>
              <a:t>ImpAct</a:t>
            </a:r>
            <a:r>
              <a:rPr lang="en-US" b="1" spc="-100" dirty="0">
                <a:ln w="19050">
                  <a:noFill/>
                </a:ln>
                <a:solidFill>
                  <a:srgbClr val="E41B23"/>
                </a:solidFill>
                <a:latin typeface="Tw Cen MT Condensed" panose="020B0606020104020203" pitchFamily="34" charset="0"/>
              </a:rPr>
              <a:t> Cheer &amp; Dance Competition </a:t>
            </a:r>
          </a:p>
        </p:txBody>
      </p:sp>
      <p:sp>
        <p:nvSpPr>
          <p:cNvPr id="8" name="Slide Number Placeholder 2">
            <a:extLst>
              <a:ext uri="{FF2B5EF4-FFF2-40B4-BE49-F238E27FC236}">
                <a16:creationId xmlns:a16="http://schemas.microsoft.com/office/drawing/2014/main" id="{33B62266-B885-4E45-88E6-ED0FCCB7A016}"/>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50</a:t>
            </a:fld>
            <a:endParaRPr lang="en-US" dirty="0">
              <a:latin typeface="Gill Sans MT" panose="020B0502020104020203"/>
            </a:endParaRPr>
          </a:p>
        </p:txBody>
      </p:sp>
    </p:spTree>
    <p:extLst>
      <p:ext uri="{BB962C8B-B14F-4D97-AF65-F5344CB8AC3E}">
        <p14:creationId xmlns:p14="http://schemas.microsoft.com/office/powerpoint/2010/main" val="2637747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16AC4B2-F2BC-4A59-AF38-A2F6FA096127}"/>
              </a:ext>
            </a:extLst>
          </p:cNvPr>
          <p:cNvSpPr txBox="1"/>
          <p:nvPr/>
        </p:nvSpPr>
        <p:spPr>
          <a:xfrm>
            <a:off x="3886200" y="2744478"/>
            <a:ext cx="4914899"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normalizeH="0" baseline="0" noProof="0" dirty="0">
                <a:ln>
                  <a:noFill/>
                </a:ln>
                <a:solidFill>
                  <a:srgbClr val="000000"/>
                </a:solidFill>
                <a:effectLst/>
                <a:uLnTx/>
                <a:uFillTx/>
                <a:ea typeface="Calibri" panose="020F0502020204030204" pitchFamily="34" charset="0"/>
                <a:cs typeface="+mn-cs"/>
              </a:rPr>
              <a:t>Individual </a:t>
            </a:r>
            <a:r>
              <a:rPr lang="en-US" b="1" u="sng" dirty="0">
                <a:solidFill>
                  <a:srgbClr val="000000"/>
                </a:solidFill>
                <a:ea typeface="Calibri" panose="020F0502020204030204" pitchFamily="34" charset="0"/>
              </a:rPr>
              <a:t>N</a:t>
            </a:r>
            <a:r>
              <a:rPr kumimoji="0" lang="en-US" b="1" i="0" u="sng" strike="noStrike" kern="1200" cap="none" normalizeH="0" baseline="0" noProof="0" dirty="0" err="1">
                <a:ln>
                  <a:noFill/>
                </a:ln>
                <a:solidFill>
                  <a:srgbClr val="000000"/>
                </a:solidFill>
                <a:effectLst/>
                <a:uLnTx/>
                <a:uFillTx/>
                <a:ea typeface="Calibri" panose="020F0502020204030204" pitchFamily="34" charset="0"/>
                <a:cs typeface="+mn-cs"/>
              </a:rPr>
              <a:t>ominations</a:t>
            </a:r>
            <a:endParaRPr kumimoji="0" lang="en-US" b="1" i="0" u="sng" strike="noStrike" kern="1200" cap="none" normalizeH="0" baseline="0" noProof="0" dirty="0">
              <a:ln>
                <a:noFill/>
              </a:ln>
              <a:solidFill>
                <a:srgbClr val="000000"/>
              </a:solidFill>
              <a:effectLst/>
              <a:uLnTx/>
              <a:uFillTx/>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ea typeface="Calibri" panose="020F0502020204030204" pitchFamily="34" charset="0"/>
                <a:cs typeface="+mn-cs"/>
              </a:rPr>
              <a:t>Lucas </a:t>
            </a:r>
            <a:r>
              <a:rPr kumimoji="0" lang="en-US" b="1" i="0" u="none" strike="noStrike" kern="1200" cap="none" spc="0" normalizeH="0" baseline="0" noProof="0" dirty="0" err="1">
                <a:ln>
                  <a:noFill/>
                </a:ln>
                <a:solidFill>
                  <a:srgbClr val="000000"/>
                </a:solidFill>
                <a:effectLst/>
                <a:uLnTx/>
                <a:uFillTx/>
                <a:ea typeface="Calibri" panose="020F0502020204030204" pitchFamily="34" charset="0"/>
                <a:cs typeface="+mn-cs"/>
              </a:rPr>
              <a:t>Luchsinger</a:t>
            </a:r>
            <a:r>
              <a:rPr kumimoji="0" lang="en-US" b="1" i="0" u="none" strike="noStrike" kern="1200" cap="none" spc="0" normalizeH="0" baseline="0" noProof="0" dirty="0">
                <a:ln>
                  <a:noFill/>
                </a:ln>
                <a:solidFill>
                  <a:srgbClr val="000000"/>
                </a:solidFill>
                <a:effectLst/>
                <a:uLnTx/>
                <a:uFillTx/>
                <a:ea typeface="Calibri" panose="020F0502020204030204" pitchFamily="34" charset="0"/>
                <a:cs typeface="+mn-cs"/>
              </a:rPr>
              <a:t> (Malvolio- Twelfth Night; Bassanio- Merchant of Venice) – Outstanding Performance by an Actor in a Virtual Play with Cinematic Editing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ea typeface="Calibri" panose="020F0502020204030204" pitchFamily="34" charset="0"/>
                <a:cs typeface="+mn-cs"/>
              </a:rPr>
              <a:t>Josiah Perez (Antonio- Merchant of Venice) – Outstanding Performance by an Actor in a Virtual Play with Cinematic Editing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ea typeface="Times New Roman" panose="02020603050405020304" pitchFamily="18" charset="0"/>
                <a:cs typeface="+mn-cs"/>
              </a:rPr>
              <a:t>Diana </a:t>
            </a:r>
            <a:r>
              <a:rPr kumimoji="0" lang="en-US" b="1" i="0" u="none" strike="noStrike" kern="1200" cap="none" spc="0" normalizeH="0" baseline="0" noProof="0" dirty="0" err="1">
                <a:ln>
                  <a:noFill/>
                </a:ln>
                <a:solidFill>
                  <a:prstClr val="black"/>
                </a:solidFill>
                <a:effectLst/>
                <a:uLnTx/>
                <a:uFillTx/>
                <a:ea typeface="Times New Roman" panose="02020603050405020304" pitchFamily="18" charset="0"/>
                <a:cs typeface="+mn-cs"/>
              </a:rPr>
              <a:t>Benenaula</a:t>
            </a:r>
            <a:r>
              <a:rPr kumimoji="0" lang="en-US" b="1" i="0" u="none" strike="noStrike" kern="1200" cap="none" spc="0" normalizeH="0" baseline="0" noProof="0" dirty="0">
                <a:ln>
                  <a:noFill/>
                </a:ln>
                <a:solidFill>
                  <a:prstClr val="black"/>
                </a:solidFill>
                <a:effectLst/>
                <a:uLnTx/>
                <a:uFillTx/>
                <a:ea typeface="Times New Roman" panose="02020603050405020304" pitchFamily="18" charset="0"/>
                <a:cs typeface="+mn-cs"/>
              </a:rPr>
              <a:t> (The Clown- Twelfth Night) – Outstanding Performance by an Actress in a Virtual Play with Cinematic Editing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ea typeface="Times New Roman" panose="02020603050405020304" pitchFamily="18" charset="0"/>
                <a:cs typeface="+mn-cs"/>
              </a:rPr>
              <a:t>Zoe Rivera (Portia- Merchant of Venice) – O</a:t>
            </a:r>
            <a:r>
              <a:rPr kumimoji="0" lang="en-US" b="1" i="0" u="none" strike="noStrike" kern="1200" cap="none" spc="0" normalizeH="0" baseline="0" noProof="0" dirty="0">
                <a:ln>
                  <a:noFill/>
                </a:ln>
                <a:solidFill>
                  <a:srgbClr val="000000"/>
                </a:solidFill>
                <a:effectLst/>
                <a:uLnTx/>
                <a:uFillTx/>
                <a:ea typeface="Calibri" panose="020F0502020204030204" pitchFamily="34" charset="0"/>
                <a:cs typeface="+mn-cs"/>
              </a:rPr>
              <a:t>utstanding Performance by an Actress in a Virtual Play with Cinematic Editing</a:t>
            </a:r>
            <a:endParaRPr kumimoji="0" lang="en-US" b="1" i="0" u="none" strike="noStrike" kern="1200" cap="none" spc="0" normalizeH="0" baseline="0" noProof="0" dirty="0">
              <a:ln>
                <a:noFill/>
              </a:ln>
              <a:solidFill>
                <a:prstClr val="black"/>
              </a:solidFill>
              <a:effectLst/>
              <a:uLnTx/>
              <a:uFillTx/>
              <a:ea typeface="Times New Roman" panose="02020603050405020304" pitchFamily="18" charset="0"/>
              <a:cs typeface="+mn-cs"/>
            </a:endParaRPr>
          </a:p>
        </p:txBody>
      </p:sp>
      <p:sp>
        <p:nvSpPr>
          <p:cNvPr id="13" name="Title 1">
            <a:extLst>
              <a:ext uri="{FF2B5EF4-FFF2-40B4-BE49-F238E27FC236}">
                <a16:creationId xmlns:a16="http://schemas.microsoft.com/office/drawing/2014/main" id="{F9EA5A55-71DB-45AE-8DE2-4B5D8F4D25D7}"/>
              </a:ext>
            </a:extLst>
          </p:cNvPr>
          <p:cNvSpPr txBox="1">
            <a:spLocks/>
          </p:cNvSpPr>
          <p:nvPr/>
        </p:nvSpPr>
        <p:spPr>
          <a:xfrm>
            <a:off x="0" y="125639"/>
            <a:ext cx="9167751" cy="1375932"/>
          </a:xfrm>
          <a:prstGeom prst="rect">
            <a:avLst/>
          </a:prstGeom>
          <a:solidFill>
            <a:schemeClr val="bg1">
              <a:alpha val="65000"/>
            </a:schemeClr>
          </a:solidFill>
          <a:ln w="9525">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200" b="1" spc="-200" dirty="0">
                <a:ln w="19050">
                  <a:noFill/>
                </a:ln>
                <a:solidFill>
                  <a:srgbClr val="CE1141"/>
                </a:solidFill>
                <a:latin typeface="Tw Cen MT Condensed" panose="020B0606020104020203" pitchFamily="34" charset="0"/>
              </a:rPr>
              <a:t>TJAA’s Twelfth Night/Merchant of Venice</a:t>
            </a:r>
          </a:p>
          <a:p>
            <a:pPr algn="ctr">
              <a:defRPr/>
            </a:pPr>
            <a:r>
              <a:rPr lang="en-US" sz="4200" b="1" spc="-200" dirty="0">
                <a:ln w="19050">
                  <a:noFill/>
                </a:ln>
                <a:solidFill>
                  <a:srgbClr val="CE1141"/>
                </a:solidFill>
                <a:latin typeface="Tw Cen MT Condensed" panose="020B0606020104020203" pitchFamily="34" charset="0"/>
              </a:rPr>
              <a:t>Receives 11 MSU Theater Night Awards Nominations</a:t>
            </a:r>
          </a:p>
        </p:txBody>
      </p:sp>
      <p:sp>
        <p:nvSpPr>
          <p:cNvPr id="8" name="TextBox 7">
            <a:extLst>
              <a:ext uri="{FF2B5EF4-FFF2-40B4-BE49-F238E27FC236}">
                <a16:creationId xmlns:a16="http://schemas.microsoft.com/office/drawing/2014/main" id="{E5A71B5D-0AE4-46CB-AD1E-3C71FC879D4A}"/>
              </a:ext>
            </a:extLst>
          </p:cNvPr>
          <p:cNvSpPr txBox="1"/>
          <p:nvPr/>
        </p:nvSpPr>
        <p:spPr>
          <a:xfrm>
            <a:off x="65315" y="2755364"/>
            <a:ext cx="3592286" cy="4154984"/>
          </a:xfrm>
          <a:prstGeom prst="rect">
            <a:avLst/>
          </a:prstGeom>
          <a:noFill/>
        </p:spPr>
        <p:txBody>
          <a:bodyPr wrap="square">
            <a:spAutoFit/>
          </a:bodyPr>
          <a:lstStyle/>
          <a:p>
            <a:pPr marL="0" marR="0">
              <a:spcBef>
                <a:spcPts val="0"/>
              </a:spcBef>
              <a:spcAft>
                <a:spcPts val="0"/>
              </a:spcAft>
            </a:pPr>
            <a:r>
              <a:rPr lang="en-US" b="1" u="sng" dirty="0">
                <a:solidFill>
                  <a:srgbClr val="000000"/>
                </a:solidFill>
                <a:ea typeface="Calibri" panose="020F0502020204030204" pitchFamily="34" charset="0"/>
              </a:rPr>
              <a:t>P</a:t>
            </a:r>
            <a:r>
              <a:rPr lang="en-US" b="1" u="sng" dirty="0">
                <a:solidFill>
                  <a:srgbClr val="000000"/>
                </a:solidFill>
                <a:effectLst/>
                <a:ea typeface="Calibri" panose="020F0502020204030204" pitchFamily="34" charset="0"/>
              </a:rPr>
              <a:t>roduction Nominations</a:t>
            </a:r>
          </a:p>
          <a:p>
            <a:pPr marL="285750" marR="0" indent="-285750">
              <a:spcBef>
                <a:spcPts val="0"/>
              </a:spcBef>
              <a:spcAft>
                <a:spcPts val="0"/>
              </a:spcAft>
              <a:buFont typeface="Arial" panose="020B0604020202020204" pitchFamily="34" charset="0"/>
              <a:buChar char="•"/>
            </a:pPr>
            <a:r>
              <a:rPr lang="en-US" b="1" dirty="0">
                <a:solidFill>
                  <a:srgbClr val="000000"/>
                </a:solidFill>
                <a:effectLst/>
                <a:ea typeface="Calibri" panose="020F0502020204030204" pitchFamily="34" charset="0"/>
              </a:rPr>
              <a:t>Outstanding Achievement in Virtual Background Design</a:t>
            </a:r>
            <a:endParaRPr lang="en-US" b="1" dirty="0">
              <a:solidFill>
                <a:srgbClr val="000000"/>
              </a:solidFill>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b="1" dirty="0">
                <a:solidFill>
                  <a:srgbClr val="000000"/>
                </a:solidFill>
                <a:effectLst/>
                <a:ea typeface="Calibri" panose="020F0502020204030204" pitchFamily="34" charset="0"/>
              </a:rPr>
              <a:t>Outstanding Achievement in Editing</a:t>
            </a:r>
          </a:p>
          <a:p>
            <a:pPr marL="285750" marR="0" indent="-285750">
              <a:spcBef>
                <a:spcPts val="0"/>
              </a:spcBef>
              <a:spcAft>
                <a:spcPts val="0"/>
              </a:spcAft>
              <a:buFont typeface="Arial" panose="020B0604020202020204" pitchFamily="34" charset="0"/>
              <a:buChar char="•"/>
            </a:pPr>
            <a:r>
              <a:rPr lang="en-US" b="1" dirty="0">
                <a:solidFill>
                  <a:srgbClr val="000000"/>
                </a:solidFill>
                <a:effectLst/>
                <a:ea typeface="Calibri" panose="020F0502020204030204" pitchFamily="34" charset="0"/>
              </a:rPr>
              <a:t>Outstanding Achievement in New Media / Special Effects</a:t>
            </a:r>
            <a:endParaRPr lang="en-US" b="1" dirty="0">
              <a:solidFill>
                <a:srgbClr val="000000"/>
              </a:solidFill>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b="1" dirty="0">
                <a:solidFill>
                  <a:srgbClr val="000000"/>
                </a:solidFill>
                <a:effectLst/>
                <a:ea typeface="Calibri" panose="020F0502020204030204" pitchFamily="34" charset="0"/>
              </a:rPr>
              <a:t>Outstanding Achievement in Live or Original Music</a:t>
            </a:r>
            <a:endParaRPr lang="en-US" b="1" dirty="0">
              <a:solidFill>
                <a:srgbClr val="000000"/>
              </a:solidFill>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b="1" spc="-40" dirty="0">
                <a:solidFill>
                  <a:srgbClr val="000000"/>
                </a:solidFill>
                <a:effectLst/>
                <a:ea typeface="Calibri" panose="020F0502020204030204" pitchFamily="34" charset="0"/>
              </a:rPr>
              <a:t>Outstanding Production of a Virtual Play with Cinematic Editing</a:t>
            </a:r>
            <a:endParaRPr lang="en-US" b="1" spc="-40" dirty="0">
              <a:solidFill>
                <a:srgbClr val="000000"/>
              </a:solidFill>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b="1" dirty="0">
                <a:solidFill>
                  <a:srgbClr val="000000"/>
                </a:solidFill>
                <a:effectLst/>
                <a:ea typeface="Calibri" panose="020F0502020204030204" pitchFamily="34" charset="0"/>
              </a:rPr>
              <a:t>Outstanding Achievement by an Acting Ensemble of a Virtual Play with Cinematic Editing</a:t>
            </a:r>
            <a:endParaRPr lang="en-US" b="1" dirty="0">
              <a:effectLst/>
              <a:ea typeface="Times New Roman" panose="02020603050405020304" pitchFamily="18" charset="0"/>
            </a:endParaRPr>
          </a:p>
          <a:p>
            <a:pPr marL="0" marR="0">
              <a:spcBef>
                <a:spcPts val="0"/>
              </a:spcBef>
              <a:spcAft>
                <a:spcPts val="0"/>
              </a:spcAft>
            </a:pPr>
            <a:r>
              <a:rPr lang="en-US" sz="1200" dirty="0">
                <a:solidFill>
                  <a:srgbClr val="000000"/>
                </a:solidFill>
                <a:effectLst/>
                <a:latin typeface="Times New Roman" panose="02020603050405020304" pitchFamily="18"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p:txBody>
      </p:sp>
      <p:pic>
        <p:nvPicPr>
          <p:cNvPr id="9" name="Picture 8" descr="A picture containing text&#10;&#10;Description automatically generated">
            <a:extLst>
              <a:ext uri="{FF2B5EF4-FFF2-40B4-BE49-F238E27FC236}">
                <a16:creationId xmlns:a16="http://schemas.microsoft.com/office/drawing/2014/main" id="{0683568F-3FB2-49BC-9781-DE2634714A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8900" y="1720426"/>
            <a:ext cx="3886200" cy="794311"/>
          </a:xfrm>
          <a:prstGeom prst="rect">
            <a:avLst/>
          </a:prstGeom>
        </p:spPr>
      </p:pic>
      <p:sp>
        <p:nvSpPr>
          <p:cNvPr id="14" name="Slide Number Placeholder 2">
            <a:extLst>
              <a:ext uri="{FF2B5EF4-FFF2-40B4-BE49-F238E27FC236}">
                <a16:creationId xmlns:a16="http://schemas.microsoft.com/office/drawing/2014/main" id="{40FA6057-48E0-4B00-B549-5893D115B7D0}"/>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51</a:t>
            </a:fld>
            <a:endParaRPr lang="en-US" dirty="0">
              <a:latin typeface="Gill Sans MT" panose="020B0502020104020203"/>
            </a:endParaRPr>
          </a:p>
        </p:txBody>
      </p:sp>
    </p:spTree>
    <p:extLst>
      <p:ext uri="{BB962C8B-B14F-4D97-AF65-F5344CB8AC3E}">
        <p14:creationId xmlns:p14="http://schemas.microsoft.com/office/powerpoint/2010/main" val="3851675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y be an image of 2 people, people standing and indoor">
            <a:extLst>
              <a:ext uri="{FF2B5EF4-FFF2-40B4-BE49-F238E27FC236}">
                <a16:creationId xmlns:a16="http://schemas.microsoft.com/office/drawing/2014/main" id="{CF59774A-74CE-4F2E-8900-7E2659DD4100}"/>
              </a:ext>
            </a:extLst>
          </p:cNvPr>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5204" b="19383"/>
          <a:stretch/>
        </p:blipFill>
        <p:spPr bwMode="auto">
          <a:xfrm>
            <a:off x="-23751" y="1"/>
            <a:ext cx="9167751" cy="6858000"/>
          </a:xfrm>
          <a:prstGeom prst="rect">
            <a:avLst/>
          </a:prstGeo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5B82B7BC-04B4-4F9B-B9C9-1BDB4AC46D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5E983-50BF-4DE7-81D7-50F63BA37A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itle 1">
            <a:extLst>
              <a:ext uri="{FF2B5EF4-FFF2-40B4-BE49-F238E27FC236}">
                <a16:creationId xmlns:a16="http://schemas.microsoft.com/office/drawing/2014/main" id="{BCF7D055-044D-454B-A98B-536B06AC327B}"/>
              </a:ext>
            </a:extLst>
          </p:cNvPr>
          <p:cNvSpPr txBox="1">
            <a:spLocks/>
          </p:cNvSpPr>
          <p:nvPr/>
        </p:nvSpPr>
        <p:spPr>
          <a:xfrm>
            <a:off x="-23752" y="5486400"/>
            <a:ext cx="9167751" cy="1375932"/>
          </a:xfrm>
          <a:prstGeom prst="rect">
            <a:avLst/>
          </a:prstGeom>
          <a:solidFill>
            <a:schemeClr val="bg1">
              <a:alpha val="65000"/>
            </a:schemeClr>
          </a:solidFill>
          <a:ln w="9525">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a:ln w="19050">
                  <a:noFill/>
                </a:ln>
                <a:solidFill>
                  <a:srgbClr val="365585"/>
                </a:solidFill>
                <a:latin typeface="Tw Cen MT Condensed" panose="020B0606020104020203" pitchFamily="34" charset="0"/>
              </a:rPr>
              <a:t>Isabella Santos Becomes First Ever</a:t>
            </a:r>
          </a:p>
          <a:p>
            <a:pPr algn="ctr">
              <a:defRPr/>
            </a:pPr>
            <a:r>
              <a:rPr lang="en-US" b="1" dirty="0">
                <a:ln w="19050">
                  <a:noFill/>
                </a:ln>
                <a:solidFill>
                  <a:srgbClr val="365585"/>
                </a:solidFill>
                <a:latin typeface="Tw Cen MT Condensed" panose="020B0606020104020203" pitchFamily="34" charset="0"/>
              </a:rPr>
              <a:t>Elizabeth Wrestling State Champion</a:t>
            </a:r>
          </a:p>
        </p:txBody>
      </p:sp>
      <p:sp>
        <p:nvSpPr>
          <p:cNvPr id="7" name="Slide Number Placeholder 2">
            <a:extLst>
              <a:ext uri="{FF2B5EF4-FFF2-40B4-BE49-F238E27FC236}">
                <a16:creationId xmlns:a16="http://schemas.microsoft.com/office/drawing/2014/main" id="{62D926C9-BD1D-49B6-8FAE-0637747C5506}"/>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52</a:t>
            </a:fld>
            <a:endParaRPr lang="en-US" dirty="0">
              <a:latin typeface="Gill Sans MT" panose="020B0502020104020203"/>
            </a:endParaRPr>
          </a:p>
        </p:txBody>
      </p:sp>
    </p:spTree>
    <p:extLst>
      <p:ext uri="{BB962C8B-B14F-4D97-AF65-F5344CB8AC3E}">
        <p14:creationId xmlns:p14="http://schemas.microsoft.com/office/powerpoint/2010/main" val="1426374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82B7BC-04B4-4F9B-B9C9-1BDB4AC46D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5E983-50BF-4DE7-81D7-50F63BA37A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819B25F8-6652-4B0A-BCEC-999A23196BB5}"/>
              </a:ext>
            </a:extLst>
          </p:cNvPr>
          <p:cNvPicPr/>
          <p:nvPr/>
        </p:nvPicPr>
        <p:blipFill rotWithShape="1">
          <a:blip r:embed="rId3">
            <a:extLst>
              <a:ext uri="{28A0092B-C50C-407E-A947-70E740481C1C}">
                <a14:useLocalDpi xmlns:a14="http://schemas.microsoft.com/office/drawing/2010/main" val="0"/>
              </a:ext>
            </a:extLst>
          </a:blip>
          <a:srcRect r="11703"/>
          <a:stretch/>
        </p:blipFill>
        <p:spPr bwMode="auto">
          <a:xfrm>
            <a:off x="-1" y="334984"/>
            <a:ext cx="9144001" cy="6904016"/>
          </a:xfrm>
          <a:prstGeom prst="rect">
            <a:avLst/>
          </a:prstGeom>
          <a:noFill/>
          <a:ln w="12700"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7" name="Picture 6" descr="May be an image of text that says 'ELIZABETH ATHLETICS'">
            <a:extLst>
              <a:ext uri="{FF2B5EF4-FFF2-40B4-BE49-F238E27FC236}">
                <a16:creationId xmlns:a16="http://schemas.microsoft.com/office/drawing/2014/main" id="{F8A95FF3-195B-4513-B71D-9BC2EED7FF4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616" y="2376941"/>
            <a:ext cx="2061703" cy="700768"/>
          </a:xfrm>
          <a:prstGeom prst="rect">
            <a:avLst/>
          </a:prstGeom>
          <a:noFill/>
          <a:ln w="25400">
            <a:solidFill>
              <a:schemeClr val="tx1"/>
            </a:solidFill>
          </a:ln>
        </p:spPr>
      </p:pic>
      <p:sp>
        <p:nvSpPr>
          <p:cNvPr id="13" name="Title 1">
            <a:extLst>
              <a:ext uri="{FF2B5EF4-FFF2-40B4-BE49-F238E27FC236}">
                <a16:creationId xmlns:a16="http://schemas.microsoft.com/office/drawing/2014/main" id="{F9EA5A55-71DB-45AE-8DE2-4B5D8F4D25D7}"/>
              </a:ext>
            </a:extLst>
          </p:cNvPr>
          <p:cNvSpPr txBox="1">
            <a:spLocks/>
          </p:cNvSpPr>
          <p:nvPr/>
        </p:nvSpPr>
        <p:spPr>
          <a:xfrm>
            <a:off x="-11877" y="0"/>
            <a:ext cx="9167751" cy="1375932"/>
          </a:xfrm>
          <a:prstGeom prst="rect">
            <a:avLst/>
          </a:prstGeom>
          <a:solidFill>
            <a:schemeClr val="bg1">
              <a:alpha val="65000"/>
            </a:schemeClr>
          </a:solidFill>
          <a:ln w="9525">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spc="-100" dirty="0">
                <a:ln w="19050">
                  <a:noFill/>
                </a:ln>
                <a:solidFill>
                  <a:srgbClr val="E41B23"/>
                </a:solidFill>
                <a:latin typeface="Tw Cen MT Condensed" panose="020B0606020104020203" pitchFamily="34" charset="0"/>
              </a:rPr>
              <a:t>Elizabeth Athletic Director Ben Candelino Inducted to NJSCA Coaches Hall of Fame</a:t>
            </a:r>
          </a:p>
        </p:txBody>
      </p:sp>
      <p:sp>
        <p:nvSpPr>
          <p:cNvPr id="8" name="Slide Number Placeholder 2">
            <a:extLst>
              <a:ext uri="{FF2B5EF4-FFF2-40B4-BE49-F238E27FC236}">
                <a16:creationId xmlns:a16="http://schemas.microsoft.com/office/drawing/2014/main" id="{A35064FA-FBF8-480B-8C7C-9F2F639A8DF3}"/>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53</a:t>
            </a:fld>
            <a:endParaRPr lang="en-US" dirty="0">
              <a:latin typeface="Gill Sans MT" panose="020B0502020104020203"/>
            </a:endParaRPr>
          </a:p>
        </p:txBody>
      </p:sp>
    </p:spTree>
    <p:extLst>
      <p:ext uri="{BB962C8B-B14F-4D97-AF65-F5344CB8AC3E}">
        <p14:creationId xmlns:p14="http://schemas.microsoft.com/office/powerpoint/2010/main" val="537385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9B25F8-6652-4B0A-BCEC-999A23196BB5}"/>
              </a:ext>
            </a:extLst>
          </p:cNvPr>
          <p:cNvPicPr/>
          <p:nvPr/>
        </p:nvPicPr>
        <p:blipFill>
          <a:blip r:embed="rId2" cstate="print">
            <a:extLst>
              <a:ext uri="{28A0092B-C50C-407E-A947-70E740481C1C}">
                <a14:useLocalDpi xmlns:a14="http://schemas.microsoft.com/office/drawing/2010/main" val="0"/>
              </a:ext>
            </a:extLst>
          </a:blip>
          <a:srcRect/>
          <a:stretch/>
        </p:blipFill>
        <p:spPr bwMode="auto">
          <a:xfrm>
            <a:off x="337546" y="1451546"/>
            <a:ext cx="3910604" cy="5214139"/>
          </a:xfrm>
          <a:prstGeom prst="rect">
            <a:avLst/>
          </a:prstGeom>
          <a:noFill/>
          <a:ln w="12700"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3" name="Title 1">
            <a:extLst>
              <a:ext uri="{FF2B5EF4-FFF2-40B4-BE49-F238E27FC236}">
                <a16:creationId xmlns:a16="http://schemas.microsoft.com/office/drawing/2014/main" id="{F9EA5A55-71DB-45AE-8DE2-4B5D8F4D25D7}"/>
              </a:ext>
            </a:extLst>
          </p:cNvPr>
          <p:cNvSpPr txBox="1">
            <a:spLocks/>
          </p:cNvSpPr>
          <p:nvPr/>
        </p:nvSpPr>
        <p:spPr>
          <a:xfrm>
            <a:off x="-11877" y="0"/>
            <a:ext cx="9167751" cy="1375932"/>
          </a:xfrm>
          <a:prstGeom prst="rect">
            <a:avLst/>
          </a:prstGeom>
          <a:solidFill>
            <a:schemeClr val="bg1">
              <a:alpha val="65000"/>
            </a:schemeClr>
          </a:solidFill>
          <a:ln w="9525">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spc="-100" dirty="0">
                <a:ln w="19050">
                  <a:noFill/>
                </a:ln>
                <a:solidFill>
                  <a:srgbClr val="E41B23"/>
                </a:solidFill>
                <a:latin typeface="Tw Cen MT Condensed" panose="020B0606020104020203" pitchFamily="34" charset="0"/>
              </a:rPr>
              <a:t>EPS Teachers Earn Middle School Phys. Ed. Teacher of the Year, Physical Activity Champion Awards from NJAHPERD</a:t>
            </a:r>
          </a:p>
        </p:txBody>
      </p:sp>
      <p:pic>
        <p:nvPicPr>
          <p:cNvPr id="8" name="Picture 7">
            <a:extLst>
              <a:ext uri="{FF2B5EF4-FFF2-40B4-BE49-F238E27FC236}">
                <a16:creationId xmlns:a16="http://schemas.microsoft.com/office/drawing/2014/main" id="{38CA23D8-E657-416A-A0A2-50C252C390A2}"/>
              </a:ext>
            </a:extLst>
          </p:cNvPr>
          <p:cNvPicPr/>
          <p:nvPr/>
        </p:nvPicPr>
        <p:blipFill rotWithShape="1">
          <a:blip r:embed="rId3" cstate="print">
            <a:extLst>
              <a:ext uri="{28A0092B-C50C-407E-A947-70E740481C1C}">
                <a14:useLocalDpi xmlns:a14="http://schemas.microsoft.com/office/drawing/2010/main" val="0"/>
              </a:ext>
            </a:extLst>
          </a:blip>
          <a:srcRect l="20265" r="14619"/>
          <a:stretch/>
        </p:blipFill>
        <p:spPr bwMode="auto">
          <a:xfrm>
            <a:off x="4800599" y="1451546"/>
            <a:ext cx="3790949" cy="5203253"/>
          </a:xfrm>
          <a:prstGeom prst="rect">
            <a:avLst/>
          </a:prstGeom>
          <a:noFill/>
          <a:ln w="12700"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5EBAAAE6-BF7F-41A5-A017-126676BD1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1" y="1371600"/>
            <a:ext cx="2895599" cy="2895599"/>
          </a:xfrm>
          <a:prstGeom prst="rect">
            <a:avLst/>
          </a:prstGeom>
        </p:spPr>
      </p:pic>
      <p:sp>
        <p:nvSpPr>
          <p:cNvPr id="19" name="TextBox 18">
            <a:extLst>
              <a:ext uri="{FF2B5EF4-FFF2-40B4-BE49-F238E27FC236}">
                <a16:creationId xmlns:a16="http://schemas.microsoft.com/office/drawing/2014/main" id="{A7E3E010-8BAD-4718-91EB-7FA1BB54DFB2}"/>
              </a:ext>
            </a:extLst>
          </p:cNvPr>
          <p:cNvSpPr txBox="1"/>
          <p:nvPr/>
        </p:nvSpPr>
        <p:spPr>
          <a:xfrm>
            <a:off x="337546" y="6008468"/>
            <a:ext cx="3910604" cy="707886"/>
          </a:xfrm>
          <a:prstGeom prst="rect">
            <a:avLst/>
          </a:prstGeom>
          <a:noFill/>
        </p:spPr>
        <p:txBody>
          <a:bodyPr wrap="square">
            <a:spAutoFit/>
          </a:bodyPr>
          <a:lstStyle/>
          <a:p>
            <a:r>
              <a:rPr lang="en-US" sz="4000" spc="20" dirty="0">
                <a:solidFill>
                  <a:schemeClr val="bg1"/>
                </a:solidFill>
                <a:effectLst/>
                <a:latin typeface="Tw Cen MT Condensed Extra Bold" panose="020B0803020202020204" pitchFamily="34" charset="0"/>
                <a:ea typeface="Calibri" panose="020F0502020204030204" pitchFamily="34" charset="0"/>
              </a:rPr>
              <a:t>Belinda Jimenez</a:t>
            </a:r>
            <a:endParaRPr lang="en-US" sz="5400" dirty="0">
              <a:solidFill>
                <a:schemeClr val="bg1"/>
              </a:solidFill>
              <a:latin typeface="Tw Cen MT Condensed Extra Bold" panose="020B0803020202020204" pitchFamily="34" charset="0"/>
            </a:endParaRPr>
          </a:p>
        </p:txBody>
      </p:sp>
      <p:sp>
        <p:nvSpPr>
          <p:cNvPr id="21" name="TextBox 20">
            <a:extLst>
              <a:ext uri="{FF2B5EF4-FFF2-40B4-BE49-F238E27FC236}">
                <a16:creationId xmlns:a16="http://schemas.microsoft.com/office/drawing/2014/main" id="{368E05D4-9C37-4B1A-959D-24A00D18396C}"/>
              </a:ext>
            </a:extLst>
          </p:cNvPr>
          <p:cNvSpPr txBox="1"/>
          <p:nvPr/>
        </p:nvSpPr>
        <p:spPr>
          <a:xfrm>
            <a:off x="4800599" y="1371600"/>
            <a:ext cx="3790949" cy="707886"/>
          </a:xfrm>
          <a:prstGeom prst="rect">
            <a:avLst/>
          </a:prstGeom>
          <a:noFill/>
        </p:spPr>
        <p:txBody>
          <a:bodyPr wrap="square">
            <a:spAutoFit/>
          </a:bodyPr>
          <a:lstStyle/>
          <a:p>
            <a:pPr algn="r"/>
            <a:r>
              <a:rPr lang="en-US" sz="4000" spc="20" dirty="0">
                <a:solidFill>
                  <a:schemeClr val="bg1"/>
                </a:solidFill>
                <a:effectLst/>
                <a:latin typeface="Tw Cen MT Condensed Extra Bold" panose="020B0803020202020204" pitchFamily="34" charset="0"/>
                <a:ea typeface="Calibri" panose="020F0502020204030204" pitchFamily="34" charset="0"/>
              </a:rPr>
              <a:t>Jairo Labrador</a:t>
            </a:r>
            <a:endParaRPr lang="en-US" sz="5400" dirty="0">
              <a:solidFill>
                <a:schemeClr val="bg1"/>
              </a:solidFill>
              <a:latin typeface="Tw Cen MT Condensed Extra Bold" panose="020B0803020202020204" pitchFamily="34" charset="0"/>
            </a:endParaRPr>
          </a:p>
        </p:txBody>
      </p:sp>
      <p:sp>
        <p:nvSpPr>
          <p:cNvPr id="23" name="Slide Number Placeholder 2">
            <a:extLst>
              <a:ext uri="{FF2B5EF4-FFF2-40B4-BE49-F238E27FC236}">
                <a16:creationId xmlns:a16="http://schemas.microsoft.com/office/drawing/2014/main" id="{93246CB7-FAD2-4BA1-AEB4-EDF4CDBB925D}"/>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54</a:t>
            </a:fld>
            <a:endParaRPr lang="en-US" dirty="0">
              <a:latin typeface="Gill Sans MT" panose="020B0502020104020203"/>
            </a:endParaRPr>
          </a:p>
        </p:txBody>
      </p:sp>
    </p:spTree>
    <p:extLst>
      <p:ext uri="{BB962C8B-B14F-4D97-AF65-F5344CB8AC3E}">
        <p14:creationId xmlns:p14="http://schemas.microsoft.com/office/powerpoint/2010/main" val="22043165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CA23D8-E657-416A-A0A2-50C252C390A2}"/>
              </a:ext>
            </a:extLst>
          </p:cNvPr>
          <p:cNvPicPr/>
          <p:nvPr/>
        </p:nvPicPr>
        <p:blipFill rotWithShape="1">
          <a:blip r:embed="rId2">
            <a:extLst>
              <a:ext uri="{28A0092B-C50C-407E-A947-70E740481C1C}">
                <a14:useLocalDpi xmlns:a14="http://schemas.microsoft.com/office/drawing/2010/main" val="0"/>
              </a:ext>
            </a:extLst>
          </a:blip>
          <a:srcRect t="28203" r="825" b="11503"/>
          <a:stretch/>
        </p:blipFill>
        <p:spPr bwMode="auto">
          <a:xfrm>
            <a:off x="-11877" y="0"/>
            <a:ext cx="9155878" cy="6860534"/>
          </a:xfrm>
          <a:prstGeom prst="rect">
            <a:avLst/>
          </a:prstGeom>
          <a:noFill/>
          <a:ln w="12700"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3" name="Title 1">
            <a:extLst>
              <a:ext uri="{FF2B5EF4-FFF2-40B4-BE49-F238E27FC236}">
                <a16:creationId xmlns:a16="http://schemas.microsoft.com/office/drawing/2014/main" id="{F9EA5A55-71DB-45AE-8DE2-4B5D8F4D25D7}"/>
              </a:ext>
            </a:extLst>
          </p:cNvPr>
          <p:cNvSpPr txBox="1">
            <a:spLocks/>
          </p:cNvSpPr>
          <p:nvPr/>
        </p:nvSpPr>
        <p:spPr>
          <a:xfrm>
            <a:off x="-11877" y="0"/>
            <a:ext cx="9167751" cy="990600"/>
          </a:xfrm>
          <a:prstGeom prst="rect">
            <a:avLst/>
          </a:prstGeom>
          <a:solidFill>
            <a:schemeClr val="bg1">
              <a:alpha val="50000"/>
            </a:schemeClr>
          </a:solidFill>
          <a:ln w="9525">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spc="-100" dirty="0">
                <a:ln w="19050">
                  <a:noFill/>
                </a:ln>
                <a:solidFill>
                  <a:srgbClr val="616D85"/>
                </a:solidFill>
                <a:latin typeface="Tw Cen MT Condensed" panose="020B0606020104020203" pitchFamily="34" charset="0"/>
              </a:rPr>
              <a:t>Marie Verdon Noonan Named School Nurse of the Year by Union County School Nurses Association</a:t>
            </a:r>
          </a:p>
        </p:txBody>
      </p:sp>
      <p:sp>
        <p:nvSpPr>
          <p:cNvPr id="23" name="Slide Number Placeholder 2">
            <a:extLst>
              <a:ext uri="{FF2B5EF4-FFF2-40B4-BE49-F238E27FC236}">
                <a16:creationId xmlns:a16="http://schemas.microsoft.com/office/drawing/2014/main" id="{93246CB7-FAD2-4BA1-AEB4-EDF4CDBB925D}"/>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55</a:t>
            </a:fld>
            <a:endParaRPr lang="en-US" dirty="0">
              <a:latin typeface="Gill Sans MT" panose="020B0502020104020203"/>
            </a:endParaRPr>
          </a:p>
        </p:txBody>
      </p:sp>
    </p:spTree>
    <p:extLst>
      <p:ext uri="{BB962C8B-B14F-4D97-AF65-F5344CB8AC3E}">
        <p14:creationId xmlns:p14="http://schemas.microsoft.com/office/powerpoint/2010/main" val="11874918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9C59D-26F6-42B9-AE2E-CC0A9D08AFF7}"/>
              </a:ext>
            </a:extLst>
          </p:cNvPr>
          <p:cNvPicPr>
            <a:picLocks noChangeAspect="1"/>
          </p:cNvPicPr>
          <p:nvPr/>
        </p:nvPicPr>
        <p:blipFill rotWithShape="1">
          <a:blip r:embed="rId2">
            <a:extLst>
              <a:ext uri="{28A0092B-C50C-407E-A947-70E740481C1C}">
                <a14:useLocalDpi xmlns:a14="http://schemas.microsoft.com/office/drawing/2010/main" val="0"/>
              </a:ext>
            </a:extLst>
          </a:blip>
          <a:srcRect b="43206"/>
          <a:stretch/>
        </p:blipFill>
        <p:spPr>
          <a:xfrm>
            <a:off x="-11877" y="-2969"/>
            <a:ext cx="9155877" cy="6860969"/>
          </a:xfrm>
          <a:prstGeom prst="rect">
            <a:avLst/>
          </a:prstGeom>
        </p:spPr>
      </p:pic>
      <p:sp>
        <p:nvSpPr>
          <p:cNvPr id="13" name="Title 1">
            <a:extLst>
              <a:ext uri="{FF2B5EF4-FFF2-40B4-BE49-F238E27FC236}">
                <a16:creationId xmlns:a16="http://schemas.microsoft.com/office/drawing/2014/main" id="{F9EA5A55-71DB-45AE-8DE2-4B5D8F4D25D7}"/>
              </a:ext>
            </a:extLst>
          </p:cNvPr>
          <p:cNvSpPr txBox="1">
            <a:spLocks/>
          </p:cNvSpPr>
          <p:nvPr/>
        </p:nvSpPr>
        <p:spPr>
          <a:xfrm>
            <a:off x="-11877" y="5334000"/>
            <a:ext cx="9155877" cy="1524000"/>
          </a:xfrm>
          <a:prstGeom prst="rect">
            <a:avLst/>
          </a:prstGeom>
          <a:solidFill>
            <a:schemeClr val="bg1">
              <a:alpha val="75000"/>
            </a:schemeClr>
          </a:solidFill>
          <a:ln w="9525">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spc="-150" dirty="0">
                <a:ln w="19050">
                  <a:noFill/>
                </a:ln>
                <a:solidFill>
                  <a:srgbClr val="437E39"/>
                </a:solidFill>
                <a:latin typeface="Tw Cen MT Condensed" panose="020B0606020104020203" pitchFamily="34" charset="0"/>
              </a:rPr>
              <a:t>Jahari Jacobs Named 2021 New Jersey Agriculture in the Classroom (NJAITC) Teacher of the Year</a:t>
            </a:r>
          </a:p>
        </p:txBody>
      </p:sp>
      <p:sp>
        <p:nvSpPr>
          <p:cNvPr id="23" name="Slide Number Placeholder 2">
            <a:extLst>
              <a:ext uri="{FF2B5EF4-FFF2-40B4-BE49-F238E27FC236}">
                <a16:creationId xmlns:a16="http://schemas.microsoft.com/office/drawing/2014/main" id="{93246CB7-FAD2-4BA1-AEB4-EDF4CDBB925D}"/>
              </a:ext>
            </a:extLst>
          </p:cNvPr>
          <p:cNvSpPr txBox="1">
            <a:spLocks/>
          </p:cNvSpPr>
          <p:nvPr/>
        </p:nvSpPr>
        <p:spPr>
          <a:xfrm>
            <a:off x="8686800"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56</a:t>
            </a:fld>
            <a:endParaRPr lang="en-US" dirty="0">
              <a:latin typeface="Gill Sans MT" panose="020B0502020104020203"/>
            </a:endParaRPr>
          </a:p>
        </p:txBody>
      </p:sp>
      <p:pic>
        <p:nvPicPr>
          <p:cNvPr id="3" name="Picture 2" descr="Logo&#10;&#10;Description automatically generated">
            <a:extLst>
              <a:ext uri="{FF2B5EF4-FFF2-40B4-BE49-F238E27FC236}">
                <a16:creationId xmlns:a16="http://schemas.microsoft.com/office/drawing/2014/main" id="{C6777BE4-BC70-409F-9BA3-62CC84977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89454"/>
            <a:ext cx="1447800" cy="1716758"/>
          </a:xfrm>
          <a:prstGeom prst="rect">
            <a:avLst/>
          </a:prstGeom>
        </p:spPr>
      </p:pic>
    </p:spTree>
    <p:extLst>
      <p:ext uri="{BB962C8B-B14F-4D97-AF65-F5344CB8AC3E}">
        <p14:creationId xmlns:p14="http://schemas.microsoft.com/office/powerpoint/2010/main" val="3014802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31313"/>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9EA5A55-71DB-45AE-8DE2-4B5D8F4D25D7}"/>
              </a:ext>
            </a:extLst>
          </p:cNvPr>
          <p:cNvSpPr txBox="1">
            <a:spLocks/>
          </p:cNvSpPr>
          <p:nvPr/>
        </p:nvSpPr>
        <p:spPr>
          <a:xfrm>
            <a:off x="-11877" y="0"/>
            <a:ext cx="9167751" cy="1375932"/>
          </a:xfrm>
          <a:prstGeom prst="rect">
            <a:avLst/>
          </a:prstGeom>
          <a:noFill/>
          <a:ln w="9525">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spc="-100" dirty="0">
                <a:ln w="19050">
                  <a:noFill/>
                </a:ln>
                <a:solidFill>
                  <a:srgbClr val="C6984B"/>
                </a:solidFill>
                <a:latin typeface="Tw Cen MT Condensed" panose="020B0606020104020203" pitchFamily="34" charset="0"/>
              </a:rPr>
              <a:t>Thomas Jefferson Arts Academy students Lucy Gomez and Nick </a:t>
            </a:r>
            <a:r>
              <a:rPr lang="en-US" b="1" spc="-100" dirty="0" err="1">
                <a:ln w="19050">
                  <a:noFill/>
                </a:ln>
                <a:solidFill>
                  <a:srgbClr val="C6984B"/>
                </a:solidFill>
                <a:latin typeface="Tw Cen MT Condensed" panose="020B0606020104020203" pitchFamily="34" charset="0"/>
              </a:rPr>
              <a:t>Mayancela</a:t>
            </a:r>
            <a:r>
              <a:rPr lang="en-US" b="1" spc="-100" dirty="0">
                <a:ln w="19050">
                  <a:noFill/>
                </a:ln>
                <a:solidFill>
                  <a:srgbClr val="C6984B"/>
                </a:solidFill>
                <a:latin typeface="Tw Cen MT Condensed" panose="020B0606020104020203" pitchFamily="34" charset="0"/>
              </a:rPr>
              <a:t> Shine at NJSEE</a:t>
            </a:r>
          </a:p>
        </p:txBody>
      </p:sp>
      <p:pic>
        <p:nvPicPr>
          <p:cNvPr id="3" name="Picture 2" descr="Text&#10;&#10;Description automatically generated">
            <a:extLst>
              <a:ext uri="{FF2B5EF4-FFF2-40B4-BE49-F238E27FC236}">
                <a16:creationId xmlns:a16="http://schemas.microsoft.com/office/drawing/2014/main" id="{636A04D8-9482-4826-95AB-2B781451BC2C}"/>
              </a:ext>
            </a:extLst>
          </p:cNvPr>
          <p:cNvPicPr>
            <a:picLocks noChangeAspect="1"/>
          </p:cNvPicPr>
          <p:nvPr/>
        </p:nvPicPr>
        <p:blipFill rotWithShape="1">
          <a:blip r:embed="rId2">
            <a:extLst>
              <a:ext uri="{28A0092B-C50C-407E-A947-70E740481C1C}">
                <a14:useLocalDpi xmlns:a14="http://schemas.microsoft.com/office/drawing/2010/main" val="0"/>
              </a:ext>
            </a:extLst>
          </a:blip>
          <a:srcRect l="11667" r="11667"/>
          <a:stretch/>
        </p:blipFill>
        <p:spPr>
          <a:xfrm>
            <a:off x="201683" y="1981200"/>
            <a:ext cx="8740629" cy="4579816"/>
          </a:xfrm>
          <a:prstGeom prst="rect">
            <a:avLst/>
          </a:prstGeom>
        </p:spPr>
      </p:pic>
      <p:sp>
        <p:nvSpPr>
          <p:cNvPr id="8" name="Slide Number Placeholder 2">
            <a:extLst>
              <a:ext uri="{FF2B5EF4-FFF2-40B4-BE49-F238E27FC236}">
                <a16:creationId xmlns:a16="http://schemas.microsoft.com/office/drawing/2014/main" id="{54A0ACFD-5EA2-47CA-A83B-449F7AD50EEC}"/>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57</a:t>
            </a:fld>
            <a:endParaRPr lang="en-US" dirty="0">
              <a:latin typeface="Gill Sans MT" panose="020B0502020104020203"/>
            </a:endParaRPr>
          </a:p>
        </p:txBody>
      </p:sp>
    </p:spTree>
    <p:extLst>
      <p:ext uri="{BB962C8B-B14F-4D97-AF65-F5344CB8AC3E}">
        <p14:creationId xmlns:p14="http://schemas.microsoft.com/office/powerpoint/2010/main" val="5336640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70">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9072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F9EA5A55-71DB-45AE-8DE2-4B5D8F4D25D7}"/>
              </a:ext>
            </a:extLst>
          </p:cNvPr>
          <p:cNvSpPr txBox="1">
            <a:spLocks/>
          </p:cNvSpPr>
          <p:nvPr/>
        </p:nvSpPr>
        <p:spPr>
          <a:xfrm>
            <a:off x="183261" y="914399"/>
            <a:ext cx="3124200" cy="4495800"/>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a:pPr>
            <a:r>
              <a:rPr lang="en-US" sz="3500" b="1" kern="1200" spc="-100" dirty="0">
                <a:ln w="19050">
                  <a:noFill/>
                </a:ln>
                <a:solidFill>
                  <a:schemeClr val="bg1"/>
                </a:solidFill>
                <a:latin typeface="Tw Cen MT Condensed Extra Bold" panose="020B0803020202020204" pitchFamily="34" charset="0"/>
              </a:rPr>
              <a:t>EHS – FJC Director of Bands Selected as Adjudicator </a:t>
            </a:r>
          </a:p>
          <a:p>
            <a:pPr>
              <a:spcAft>
                <a:spcPts val="600"/>
              </a:spcAft>
              <a:defRPr/>
            </a:pPr>
            <a:r>
              <a:rPr lang="en-US" sz="3500" b="1" kern="1200" spc="-100" dirty="0">
                <a:ln w="19050">
                  <a:noFill/>
                </a:ln>
                <a:solidFill>
                  <a:schemeClr val="bg1"/>
                </a:solidFill>
                <a:latin typeface="Tw Cen MT Condensed Extra Bold" panose="020B0803020202020204" pitchFamily="34" charset="0"/>
              </a:rPr>
              <a:t>of Inaugural </a:t>
            </a:r>
          </a:p>
          <a:p>
            <a:pPr>
              <a:spcAft>
                <a:spcPts val="600"/>
              </a:spcAft>
              <a:defRPr/>
            </a:pPr>
            <a:r>
              <a:rPr lang="en-US" sz="3500" b="1" kern="1200" spc="-100" dirty="0">
                <a:ln w="19050">
                  <a:noFill/>
                </a:ln>
                <a:solidFill>
                  <a:schemeClr val="bg1"/>
                </a:solidFill>
                <a:latin typeface="Tw Cen MT Condensed Extra Bold" panose="020B0803020202020204" pitchFamily="34" charset="0"/>
              </a:rPr>
              <a:t>New Jersey State </a:t>
            </a:r>
          </a:p>
          <a:p>
            <a:pPr>
              <a:spcAft>
                <a:spcPts val="600"/>
              </a:spcAft>
              <a:defRPr/>
            </a:pPr>
            <a:r>
              <a:rPr lang="en-US" sz="3500" b="1" kern="1200" spc="-100" dirty="0">
                <a:ln w="19050">
                  <a:noFill/>
                </a:ln>
                <a:solidFill>
                  <a:schemeClr val="bg1"/>
                </a:solidFill>
                <a:latin typeface="Tw Cen MT Condensed Extra Bold" panose="020B0803020202020204" pitchFamily="34" charset="0"/>
              </a:rPr>
              <a:t>Solo and Ensemble </a:t>
            </a:r>
          </a:p>
          <a:p>
            <a:pPr>
              <a:spcAft>
                <a:spcPts val="600"/>
              </a:spcAft>
              <a:defRPr/>
            </a:pPr>
            <a:r>
              <a:rPr lang="en-US" sz="3500" b="1" kern="1200" spc="-100" dirty="0">
                <a:ln w="19050">
                  <a:noFill/>
                </a:ln>
                <a:solidFill>
                  <a:schemeClr val="bg1"/>
                </a:solidFill>
                <a:latin typeface="Tw Cen MT Condensed Extra Bold" panose="020B0803020202020204" pitchFamily="34" charset="0"/>
              </a:rPr>
              <a:t>Festival</a:t>
            </a:r>
          </a:p>
        </p:txBody>
      </p:sp>
      <p:pic>
        <p:nvPicPr>
          <p:cNvPr id="1026" name="Picture 1">
            <a:extLst>
              <a:ext uri="{FF2B5EF4-FFF2-40B4-BE49-F238E27FC236}">
                <a16:creationId xmlns:a16="http://schemas.microsoft.com/office/drawing/2014/main" id="{CB6AA886-5440-42F8-BB6F-D382CD74A2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15" r="6167"/>
          <a:stretch/>
        </p:blipFill>
        <p:spPr bwMode="auto">
          <a:xfrm>
            <a:off x="3668869" y="304801"/>
            <a:ext cx="5246531" cy="5867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2">
            <a:extLst>
              <a:ext uri="{FF2B5EF4-FFF2-40B4-BE49-F238E27FC236}">
                <a16:creationId xmlns:a16="http://schemas.microsoft.com/office/drawing/2014/main" id="{BF5BC379-1DB7-4C26-80D7-37EA6034D8CF}"/>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58</a:t>
            </a:fld>
            <a:endParaRPr lang="en-US" dirty="0">
              <a:latin typeface="Gill Sans MT" panose="020B0502020104020203"/>
            </a:endParaRPr>
          </a:p>
        </p:txBody>
      </p:sp>
    </p:spTree>
    <p:extLst>
      <p:ext uri="{BB962C8B-B14F-4D97-AF65-F5344CB8AC3E}">
        <p14:creationId xmlns:p14="http://schemas.microsoft.com/office/powerpoint/2010/main" val="794328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BE42956-7714-4B88-B946-1AAD087DD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16" name="Freeform 6">
            <a:extLst>
              <a:ext uri="{FF2B5EF4-FFF2-40B4-BE49-F238E27FC236}">
                <a16:creationId xmlns:a16="http://schemas.microsoft.com/office/drawing/2014/main" id="{5102A839-7455-460E-9186-3C46533A3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18" name="Rectangle 17">
            <a:extLst>
              <a:ext uri="{FF2B5EF4-FFF2-40B4-BE49-F238E27FC236}">
                <a16:creationId xmlns:a16="http://schemas.microsoft.com/office/drawing/2014/main" id="{2B6432E5-D2D8-4E50-8FBE-7126A3F9C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sp>
        <p:nvSpPr>
          <p:cNvPr id="3" name="Rectangle 2">
            <a:extLst>
              <a:ext uri="{FF2B5EF4-FFF2-40B4-BE49-F238E27FC236}">
                <a16:creationId xmlns:a16="http://schemas.microsoft.com/office/drawing/2014/main" id="{72B7F91D-8DF5-467A-94CF-DD344AC27A73}"/>
              </a:ext>
            </a:extLst>
          </p:cNvPr>
          <p:cNvSpPr/>
          <p:nvPr/>
        </p:nvSpPr>
        <p:spPr>
          <a:xfrm>
            <a:off x="1058377" y="4334175"/>
            <a:ext cx="7602317" cy="1159200"/>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en-US" sz="3500" b="1" kern="1200" dirty="0">
                <a:solidFill>
                  <a:schemeClr val="tx1"/>
                </a:solidFill>
                <a:latin typeface="Tw Cen MT Condensed Extra Bold" panose="020B0803020202020204" pitchFamily="34" charset="0"/>
                <a:ea typeface="+mj-ea"/>
                <a:cs typeface="+mj-cs"/>
              </a:rPr>
              <a:t>EHS – FJC Student </a:t>
            </a:r>
            <a:r>
              <a:rPr lang="en-US" sz="3500" b="1" kern="1200" dirty="0" err="1">
                <a:solidFill>
                  <a:schemeClr val="tx1"/>
                </a:solidFill>
                <a:latin typeface="Tw Cen MT Condensed Extra Bold" panose="020B0803020202020204" pitchFamily="34" charset="0"/>
                <a:ea typeface="+mj-ea"/>
                <a:cs typeface="+mj-cs"/>
              </a:rPr>
              <a:t>Wilmary</a:t>
            </a:r>
            <a:r>
              <a:rPr lang="en-US" sz="3500" b="1" kern="1200" dirty="0">
                <a:solidFill>
                  <a:schemeClr val="tx1"/>
                </a:solidFill>
                <a:latin typeface="Tw Cen MT Condensed Extra Bold" panose="020B0803020202020204" pitchFamily="34" charset="0"/>
                <a:ea typeface="+mj-ea"/>
                <a:cs typeface="+mj-cs"/>
              </a:rPr>
              <a:t> </a:t>
            </a:r>
            <a:r>
              <a:rPr lang="en-US" sz="3500" b="1" kern="1200" dirty="0" err="1">
                <a:solidFill>
                  <a:schemeClr val="tx1"/>
                </a:solidFill>
                <a:latin typeface="Tw Cen MT Condensed Extra Bold" panose="020B0803020202020204" pitchFamily="34" charset="0"/>
                <a:ea typeface="+mj-ea"/>
                <a:cs typeface="+mj-cs"/>
              </a:rPr>
              <a:t>Figuereo</a:t>
            </a:r>
            <a:r>
              <a:rPr lang="en-US" sz="3500" b="1" kern="1200" dirty="0">
                <a:solidFill>
                  <a:schemeClr val="tx1"/>
                </a:solidFill>
                <a:latin typeface="Tw Cen MT Condensed Extra Bold" panose="020B0803020202020204" pitchFamily="34" charset="0"/>
                <a:ea typeface="+mj-ea"/>
                <a:cs typeface="+mj-cs"/>
              </a:rPr>
              <a:t> </a:t>
            </a:r>
          </a:p>
          <a:p>
            <a:pPr algn="ctr">
              <a:lnSpc>
                <a:spcPct val="90000"/>
              </a:lnSpc>
              <a:spcBef>
                <a:spcPct val="0"/>
              </a:spcBef>
              <a:spcAft>
                <a:spcPts val="600"/>
              </a:spcAft>
              <a:defRPr/>
            </a:pPr>
            <a:r>
              <a:rPr lang="en-US" sz="3500" b="1" kern="1200" dirty="0">
                <a:solidFill>
                  <a:schemeClr val="tx1"/>
                </a:solidFill>
                <a:latin typeface="Tw Cen MT Condensed Extra Bold" panose="020B0803020202020204" pitchFamily="34" charset="0"/>
                <a:ea typeface="+mj-ea"/>
                <a:cs typeface="+mj-cs"/>
              </a:rPr>
              <a:t>Named a Coca-Cola Scholar Semifinalist</a:t>
            </a:r>
          </a:p>
        </p:txBody>
      </p:sp>
      <p:pic>
        <p:nvPicPr>
          <p:cNvPr id="9" name="Picture 8">
            <a:extLst>
              <a:ext uri="{FF2B5EF4-FFF2-40B4-BE49-F238E27FC236}">
                <a16:creationId xmlns:a16="http://schemas.microsoft.com/office/drawing/2014/main" id="{8B52D6CE-45D8-42A6-BF4F-202C5CC38B80}"/>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905000" y="1651226"/>
            <a:ext cx="5917494" cy="2146241"/>
          </a:xfrm>
          <a:prstGeom prst="rect">
            <a:avLst/>
          </a:prstGeom>
          <a:noFill/>
        </p:spPr>
      </p:pic>
      <p:sp>
        <p:nvSpPr>
          <p:cNvPr id="8" name="Slide Number Placeholder 2">
            <a:extLst>
              <a:ext uri="{FF2B5EF4-FFF2-40B4-BE49-F238E27FC236}">
                <a16:creationId xmlns:a16="http://schemas.microsoft.com/office/drawing/2014/main" id="{1FC6B0AA-9534-4DB2-96A8-EADC158373A1}"/>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59</a:t>
            </a:fld>
            <a:endParaRPr lang="en-US" dirty="0">
              <a:latin typeface="Gill Sans MT" panose="020B0502020104020203"/>
            </a:endParaRPr>
          </a:p>
        </p:txBody>
      </p:sp>
    </p:spTree>
    <p:extLst>
      <p:ext uri="{BB962C8B-B14F-4D97-AF65-F5344CB8AC3E}">
        <p14:creationId xmlns:p14="http://schemas.microsoft.com/office/powerpoint/2010/main" val="986627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65585"/>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59B6DAD-5899-4CEB-A2E7-3A2D6D017ADA}"/>
              </a:ext>
            </a:extLst>
          </p:cNvPr>
          <p:cNvPicPr>
            <a:picLocks noChangeAspect="1"/>
          </p:cNvPicPr>
          <p:nvPr/>
        </p:nvPicPr>
        <p:blipFill rotWithShape="1">
          <a:blip r:embed="rId2" cstate="screen">
            <a:alphaModFix amt="40000"/>
            <a:extLst>
              <a:ext uri="{28A0092B-C50C-407E-A947-70E740481C1C}">
                <a14:useLocalDpi xmlns:a14="http://schemas.microsoft.com/office/drawing/2010/main"/>
              </a:ext>
            </a:extLst>
          </a:blip>
          <a:srcRect b="3915"/>
          <a:stretch/>
        </p:blipFill>
        <p:spPr>
          <a:xfrm>
            <a:off x="20" y="10"/>
            <a:ext cx="9143979" cy="6857990"/>
          </a:xfrm>
          <a:prstGeom prst="rect">
            <a:avLst/>
          </a:prstGeom>
        </p:spPr>
      </p:pic>
      <p:sp>
        <p:nvSpPr>
          <p:cNvPr id="3" name="Rectangle 2">
            <a:extLst>
              <a:ext uri="{FF2B5EF4-FFF2-40B4-BE49-F238E27FC236}">
                <a16:creationId xmlns:a16="http://schemas.microsoft.com/office/drawing/2014/main" id="{85F135B5-DF9E-4036-A979-A1B99310FA3D}"/>
              </a:ext>
            </a:extLst>
          </p:cNvPr>
          <p:cNvSpPr/>
          <p:nvPr/>
        </p:nvSpPr>
        <p:spPr>
          <a:xfrm>
            <a:off x="571501" y="339447"/>
            <a:ext cx="78867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600" b="1" i="1" dirty="0">
                <a:solidFill>
                  <a:srgbClr val="FFFFFF"/>
                </a:solidFill>
                <a:latin typeface="+mj-lt"/>
                <a:ea typeface="+mj-ea"/>
                <a:cs typeface="+mj-cs"/>
              </a:rPr>
              <a:t>We Believe…</a:t>
            </a:r>
          </a:p>
        </p:txBody>
      </p:sp>
      <p:sp>
        <p:nvSpPr>
          <p:cNvPr id="26"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9" y="1681544"/>
            <a:ext cx="7269480" cy="18288"/>
          </a:xfrm>
          <a:custGeom>
            <a:avLst/>
            <a:gdLst>
              <a:gd name="connsiteX0" fmla="*/ 0 w 7269480"/>
              <a:gd name="connsiteY0" fmla="*/ 0 h 18288"/>
              <a:gd name="connsiteX1" fmla="*/ 733557 w 7269480"/>
              <a:gd name="connsiteY1" fmla="*/ 0 h 18288"/>
              <a:gd name="connsiteX2" fmla="*/ 1249029 w 7269480"/>
              <a:gd name="connsiteY2" fmla="*/ 0 h 18288"/>
              <a:gd name="connsiteX3" fmla="*/ 1764501 w 7269480"/>
              <a:gd name="connsiteY3" fmla="*/ 0 h 18288"/>
              <a:gd name="connsiteX4" fmla="*/ 2207278 w 7269480"/>
              <a:gd name="connsiteY4" fmla="*/ 0 h 18288"/>
              <a:gd name="connsiteX5" fmla="*/ 3013530 w 7269480"/>
              <a:gd name="connsiteY5" fmla="*/ 0 h 18288"/>
              <a:gd name="connsiteX6" fmla="*/ 3819781 w 7269480"/>
              <a:gd name="connsiteY6" fmla="*/ 0 h 18288"/>
              <a:gd name="connsiteX7" fmla="*/ 4626033 w 7269480"/>
              <a:gd name="connsiteY7" fmla="*/ 0 h 18288"/>
              <a:gd name="connsiteX8" fmla="*/ 5068810 w 7269480"/>
              <a:gd name="connsiteY8" fmla="*/ 0 h 18288"/>
              <a:gd name="connsiteX9" fmla="*/ 5656977 w 7269480"/>
              <a:gd name="connsiteY9" fmla="*/ 0 h 18288"/>
              <a:gd name="connsiteX10" fmla="*/ 6099755 w 7269480"/>
              <a:gd name="connsiteY10" fmla="*/ 0 h 18288"/>
              <a:gd name="connsiteX11" fmla="*/ 7269480 w 7269480"/>
              <a:gd name="connsiteY11" fmla="*/ 0 h 18288"/>
              <a:gd name="connsiteX12" fmla="*/ 7269480 w 7269480"/>
              <a:gd name="connsiteY12" fmla="*/ 18288 h 18288"/>
              <a:gd name="connsiteX13" fmla="*/ 6463229 w 7269480"/>
              <a:gd name="connsiteY13" fmla="*/ 18288 h 18288"/>
              <a:gd name="connsiteX14" fmla="*/ 6020451 w 7269480"/>
              <a:gd name="connsiteY14" fmla="*/ 18288 h 18288"/>
              <a:gd name="connsiteX15" fmla="*/ 5504979 w 7269480"/>
              <a:gd name="connsiteY15" fmla="*/ 18288 h 18288"/>
              <a:gd name="connsiteX16" fmla="*/ 4989507 w 7269480"/>
              <a:gd name="connsiteY16" fmla="*/ 18288 h 18288"/>
              <a:gd name="connsiteX17" fmla="*/ 4474035 w 7269480"/>
              <a:gd name="connsiteY17" fmla="*/ 18288 h 18288"/>
              <a:gd name="connsiteX18" fmla="*/ 3958562 w 7269480"/>
              <a:gd name="connsiteY18" fmla="*/ 18288 h 18288"/>
              <a:gd name="connsiteX19" fmla="*/ 3443090 w 7269480"/>
              <a:gd name="connsiteY19" fmla="*/ 18288 h 18288"/>
              <a:gd name="connsiteX20" fmla="*/ 2709533 w 7269480"/>
              <a:gd name="connsiteY20" fmla="*/ 18288 h 18288"/>
              <a:gd name="connsiteX21" fmla="*/ 2194061 w 7269480"/>
              <a:gd name="connsiteY21" fmla="*/ 18288 h 18288"/>
              <a:gd name="connsiteX22" fmla="*/ 1751284 w 7269480"/>
              <a:gd name="connsiteY22" fmla="*/ 18288 h 18288"/>
              <a:gd name="connsiteX23" fmla="*/ 1163117 w 7269480"/>
              <a:gd name="connsiteY23" fmla="*/ 18288 h 18288"/>
              <a:gd name="connsiteX24" fmla="*/ 0 w 7269480"/>
              <a:gd name="connsiteY24" fmla="*/ 18288 h 18288"/>
              <a:gd name="connsiteX25" fmla="*/ 0 w 7269480"/>
              <a:gd name="connsiteY25" fmla="*/ 0 h 18288"/>
              <a:gd name="connsiteX0" fmla="*/ 0 w 7269480"/>
              <a:gd name="connsiteY0" fmla="*/ 0 h 18288"/>
              <a:gd name="connsiteX1" fmla="*/ 515472 w 7269480"/>
              <a:gd name="connsiteY1" fmla="*/ 0 h 18288"/>
              <a:gd name="connsiteX2" fmla="*/ 958250 w 7269480"/>
              <a:gd name="connsiteY2" fmla="*/ 0 h 18288"/>
              <a:gd name="connsiteX3" fmla="*/ 1473722 w 7269480"/>
              <a:gd name="connsiteY3" fmla="*/ 0 h 18288"/>
              <a:gd name="connsiteX4" fmla="*/ 2134584 w 7269480"/>
              <a:gd name="connsiteY4" fmla="*/ 0 h 18288"/>
              <a:gd name="connsiteX5" fmla="*/ 2868140 w 7269480"/>
              <a:gd name="connsiteY5" fmla="*/ 0 h 18288"/>
              <a:gd name="connsiteX6" fmla="*/ 3674392 w 7269480"/>
              <a:gd name="connsiteY6" fmla="*/ 0 h 18288"/>
              <a:gd name="connsiteX7" fmla="*/ 4480643 w 7269480"/>
              <a:gd name="connsiteY7" fmla="*/ 0 h 18288"/>
              <a:gd name="connsiteX8" fmla="*/ 5068810 w 7269480"/>
              <a:gd name="connsiteY8" fmla="*/ 0 h 18288"/>
              <a:gd name="connsiteX9" fmla="*/ 5802367 w 7269480"/>
              <a:gd name="connsiteY9" fmla="*/ 0 h 18288"/>
              <a:gd name="connsiteX10" fmla="*/ 6463229 w 7269480"/>
              <a:gd name="connsiteY10" fmla="*/ 0 h 18288"/>
              <a:gd name="connsiteX11" fmla="*/ 7269480 w 7269480"/>
              <a:gd name="connsiteY11" fmla="*/ 0 h 18288"/>
              <a:gd name="connsiteX12" fmla="*/ 7269480 w 7269480"/>
              <a:gd name="connsiteY12" fmla="*/ 18288 h 18288"/>
              <a:gd name="connsiteX13" fmla="*/ 6608618 w 7269480"/>
              <a:gd name="connsiteY13" fmla="*/ 18288 h 18288"/>
              <a:gd name="connsiteX14" fmla="*/ 6020451 w 7269480"/>
              <a:gd name="connsiteY14" fmla="*/ 18288 h 18288"/>
              <a:gd name="connsiteX15" fmla="*/ 5432284 w 7269480"/>
              <a:gd name="connsiteY15" fmla="*/ 18288 h 18288"/>
              <a:gd name="connsiteX16" fmla="*/ 4626033 w 7269480"/>
              <a:gd name="connsiteY16" fmla="*/ 18288 h 18288"/>
              <a:gd name="connsiteX17" fmla="*/ 4110561 w 7269480"/>
              <a:gd name="connsiteY17" fmla="*/ 18288 h 18288"/>
              <a:gd name="connsiteX18" fmla="*/ 3377004 w 7269480"/>
              <a:gd name="connsiteY18" fmla="*/ 18288 h 18288"/>
              <a:gd name="connsiteX19" fmla="*/ 2934226 w 7269480"/>
              <a:gd name="connsiteY19" fmla="*/ 18288 h 18288"/>
              <a:gd name="connsiteX20" fmla="*/ 2273365 w 7269480"/>
              <a:gd name="connsiteY20" fmla="*/ 18288 h 18288"/>
              <a:gd name="connsiteX21" fmla="*/ 1757892 w 7269480"/>
              <a:gd name="connsiteY21" fmla="*/ 18288 h 18288"/>
              <a:gd name="connsiteX22" fmla="*/ 951641 w 7269480"/>
              <a:gd name="connsiteY22" fmla="*/ 18288 h 18288"/>
              <a:gd name="connsiteX23" fmla="*/ 0 w 7269480"/>
              <a:gd name="connsiteY23" fmla="*/ 18288 h 18288"/>
              <a:gd name="connsiteX24" fmla="*/ 0 w 7269480"/>
              <a:gd name="connsiteY2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69480" h="18288" fill="none" extrusionOk="0">
                <a:moveTo>
                  <a:pt x="0" y="0"/>
                </a:moveTo>
                <a:cubicBezTo>
                  <a:pt x="235128" y="3132"/>
                  <a:pt x="451867" y="39303"/>
                  <a:pt x="733557" y="0"/>
                </a:cubicBezTo>
                <a:cubicBezTo>
                  <a:pt x="1041917" y="-26384"/>
                  <a:pt x="1017903" y="-18696"/>
                  <a:pt x="1249029" y="0"/>
                </a:cubicBezTo>
                <a:cubicBezTo>
                  <a:pt x="1467178" y="31708"/>
                  <a:pt x="1662247" y="41118"/>
                  <a:pt x="1764501" y="0"/>
                </a:cubicBezTo>
                <a:cubicBezTo>
                  <a:pt x="1900779" y="-6870"/>
                  <a:pt x="2072991" y="-25341"/>
                  <a:pt x="2207278" y="0"/>
                </a:cubicBezTo>
                <a:cubicBezTo>
                  <a:pt x="2265877" y="34574"/>
                  <a:pt x="2632620" y="104781"/>
                  <a:pt x="3013530" y="0"/>
                </a:cubicBezTo>
                <a:cubicBezTo>
                  <a:pt x="3334490" y="-59163"/>
                  <a:pt x="3475301" y="47386"/>
                  <a:pt x="3819781" y="0"/>
                </a:cubicBezTo>
                <a:cubicBezTo>
                  <a:pt x="4196358" y="-37804"/>
                  <a:pt x="4303513" y="-11131"/>
                  <a:pt x="4626033" y="0"/>
                </a:cubicBezTo>
                <a:cubicBezTo>
                  <a:pt x="4934787" y="29249"/>
                  <a:pt x="4944754" y="17065"/>
                  <a:pt x="5068810" y="0"/>
                </a:cubicBezTo>
                <a:cubicBezTo>
                  <a:pt x="5209508" y="-19562"/>
                  <a:pt x="5356206" y="22850"/>
                  <a:pt x="5656977" y="0"/>
                </a:cubicBezTo>
                <a:cubicBezTo>
                  <a:pt x="5941315" y="13558"/>
                  <a:pt x="5903828" y="-18462"/>
                  <a:pt x="6099755" y="0"/>
                </a:cubicBezTo>
                <a:cubicBezTo>
                  <a:pt x="6314513" y="-31302"/>
                  <a:pt x="6960022" y="-11355"/>
                  <a:pt x="7269480" y="0"/>
                </a:cubicBezTo>
                <a:cubicBezTo>
                  <a:pt x="7269107" y="8892"/>
                  <a:pt x="7269891" y="12971"/>
                  <a:pt x="7269480" y="18288"/>
                </a:cubicBezTo>
                <a:cubicBezTo>
                  <a:pt x="7069773" y="63254"/>
                  <a:pt x="6761614" y="96"/>
                  <a:pt x="6463229" y="18288"/>
                </a:cubicBezTo>
                <a:cubicBezTo>
                  <a:pt x="6176137" y="29304"/>
                  <a:pt x="6202734" y="42678"/>
                  <a:pt x="6020451" y="18288"/>
                </a:cubicBezTo>
                <a:cubicBezTo>
                  <a:pt x="5818836" y="4777"/>
                  <a:pt x="5721727" y="-10784"/>
                  <a:pt x="5504979" y="18288"/>
                </a:cubicBezTo>
                <a:cubicBezTo>
                  <a:pt x="5326805" y="68107"/>
                  <a:pt x="5197747" y="9507"/>
                  <a:pt x="4989507" y="18288"/>
                </a:cubicBezTo>
                <a:cubicBezTo>
                  <a:pt x="4763009" y="43859"/>
                  <a:pt x="4639415" y="27730"/>
                  <a:pt x="4474035" y="18288"/>
                </a:cubicBezTo>
                <a:cubicBezTo>
                  <a:pt x="4344126" y="-11044"/>
                  <a:pt x="4109566" y="23406"/>
                  <a:pt x="3958562" y="18288"/>
                </a:cubicBezTo>
                <a:cubicBezTo>
                  <a:pt x="3798316" y="26645"/>
                  <a:pt x="3645649" y="23666"/>
                  <a:pt x="3443090" y="18288"/>
                </a:cubicBezTo>
                <a:cubicBezTo>
                  <a:pt x="3244219" y="28660"/>
                  <a:pt x="3102677" y="4915"/>
                  <a:pt x="2709533" y="18288"/>
                </a:cubicBezTo>
                <a:cubicBezTo>
                  <a:pt x="2353187" y="42124"/>
                  <a:pt x="2422678" y="48861"/>
                  <a:pt x="2194061" y="18288"/>
                </a:cubicBezTo>
                <a:cubicBezTo>
                  <a:pt x="1953278" y="7529"/>
                  <a:pt x="1876545" y="25727"/>
                  <a:pt x="1751284" y="18288"/>
                </a:cubicBezTo>
                <a:cubicBezTo>
                  <a:pt x="1616404" y="7186"/>
                  <a:pt x="1467166" y="48303"/>
                  <a:pt x="1163117" y="18288"/>
                </a:cubicBezTo>
                <a:cubicBezTo>
                  <a:pt x="832308" y="-22338"/>
                  <a:pt x="531097" y="-29235"/>
                  <a:pt x="0" y="18288"/>
                </a:cubicBezTo>
                <a:cubicBezTo>
                  <a:pt x="-54" y="11431"/>
                  <a:pt x="328" y="6853"/>
                  <a:pt x="0" y="0"/>
                </a:cubicBezTo>
                <a:close/>
              </a:path>
              <a:path w="7269480" h="18288" stroke="0" extrusionOk="0">
                <a:moveTo>
                  <a:pt x="0" y="0"/>
                </a:moveTo>
                <a:cubicBezTo>
                  <a:pt x="93677" y="-40520"/>
                  <a:pt x="343551" y="-20764"/>
                  <a:pt x="515472" y="0"/>
                </a:cubicBezTo>
                <a:cubicBezTo>
                  <a:pt x="661472" y="33485"/>
                  <a:pt x="738086" y="-8485"/>
                  <a:pt x="958250" y="0"/>
                </a:cubicBezTo>
                <a:cubicBezTo>
                  <a:pt x="1185804" y="12649"/>
                  <a:pt x="1301342" y="10087"/>
                  <a:pt x="1473722" y="0"/>
                </a:cubicBezTo>
                <a:cubicBezTo>
                  <a:pt x="1636492" y="23566"/>
                  <a:pt x="2004928" y="1595"/>
                  <a:pt x="2134584" y="0"/>
                </a:cubicBezTo>
                <a:cubicBezTo>
                  <a:pt x="2293863" y="-51652"/>
                  <a:pt x="2549409" y="31237"/>
                  <a:pt x="2868140" y="0"/>
                </a:cubicBezTo>
                <a:cubicBezTo>
                  <a:pt x="3128066" y="-19431"/>
                  <a:pt x="3471315" y="36471"/>
                  <a:pt x="3674392" y="0"/>
                </a:cubicBezTo>
                <a:cubicBezTo>
                  <a:pt x="3867736" y="26529"/>
                  <a:pt x="4121894" y="-13345"/>
                  <a:pt x="4480643" y="0"/>
                </a:cubicBezTo>
                <a:cubicBezTo>
                  <a:pt x="4861667" y="10265"/>
                  <a:pt x="4904111" y="1116"/>
                  <a:pt x="5068810" y="0"/>
                </a:cubicBezTo>
                <a:cubicBezTo>
                  <a:pt x="5254525" y="48544"/>
                  <a:pt x="5489794" y="-47731"/>
                  <a:pt x="5802367" y="0"/>
                </a:cubicBezTo>
                <a:cubicBezTo>
                  <a:pt x="6112570" y="36047"/>
                  <a:pt x="6247610" y="16030"/>
                  <a:pt x="6463229" y="0"/>
                </a:cubicBezTo>
                <a:cubicBezTo>
                  <a:pt x="6699726" y="8242"/>
                  <a:pt x="7085980" y="17508"/>
                  <a:pt x="7269480" y="0"/>
                </a:cubicBezTo>
                <a:cubicBezTo>
                  <a:pt x="7268407" y="8397"/>
                  <a:pt x="7268853" y="13314"/>
                  <a:pt x="7269480" y="18288"/>
                </a:cubicBezTo>
                <a:cubicBezTo>
                  <a:pt x="6934530" y="64734"/>
                  <a:pt x="6753912" y="-12848"/>
                  <a:pt x="6608618" y="18288"/>
                </a:cubicBezTo>
                <a:cubicBezTo>
                  <a:pt x="6499813" y="47415"/>
                  <a:pt x="6197442" y="-16113"/>
                  <a:pt x="6020451" y="18288"/>
                </a:cubicBezTo>
                <a:cubicBezTo>
                  <a:pt x="5845458" y="6562"/>
                  <a:pt x="5619316" y="-2364"/>
                  <a:pt x="5432284" y="18288"/>
                </a:cubicBezTo>
                <a:cubicBezTo>
                  <a:pt x="5232831" y="32495"/>
                  <a:pt x="5026244" y="57062"/>
                  <a:pt x="4626033" y="18288"/>
                </a:cubicBezTo>
                <a:cubicBezTo>
                  <a:pt x="4266016" y="14485"/>
                  <a:pt x="4244313" y="45809"/>
                  <a:pt x="4110561" y="18288"/>
                </a:cubicBezTo>
                <a:cubicBezTo>
                  <a:pt x="4000841" y="-45488"/>
                  <a:pt x="3590021" y="47044"/>
                  <a:pt x="3377004" y="18288"/>
                </a:cubicBezTo>
                <a:cubicBezTo>
                  <a:pt x="3189406" y="-19008"/>
                  <a:pt x="3038882" y="18056"/>
                  <a:pt x="2934226" y="18288"/>
                </a:cubicBezTo>
                <a:cubicBezTo>
                  <a:pt x="2810088" y="27476"/>
                  <a:pt x="2427832" y="22666"/>
                  <a:pt x="2273365" y="18288"/>
                </a:cubicBezTo>
                <a:cubicBezTo>
                  <a:pt x="2144728" y="11512"/>
                  <a:pt x="1941682" y="42792"/>
                  <a:pt x="1757892" y="18288"/>
                </a:cubicBezTo>
                <a:cubicBezTo>
                  <a:pt x="1511007" y="-9843"/>
                  <a:pt x="1148878" y="54983"/>
                  <a:pt x="951641" y="18288"/>
                </a:cubicBezTo>
                <a:cubicBezTo>
                  <a:pt x="725680" y="24064"/>
                  <a:pt x="440160" y="2088"/>
                  <a:pt x="0" y="18288"/>
                </a:cubicBezTo>
                <a:cubicBezTo>
                  <a:pt x="-800" y="9936"/>
                  <a:pt x="-297" y="5558"/>
                  <a:pt x="0" y="0"/>
                </a:cubicBezTo>
                <a:close/>
              </a:path>
              <a:path w="7269480" h="18288" fill="none" stroke="0" extrusionOk="0">
                <a:moveTo>
                  <a:pt x="0" y="0"/>
                </a:moveTo>
                <a:cubicBezTo>
                  <a:pt x="209523" y="-14416"/>
                  <a:pt x="402010" y="-4792"/>
                  <a:pt x="733557" y="0"/>
                </a:cubicBezTo>
                <a:cubicBezTo>
                  <a:pt x="1032265" y="-28108"/>
                  <a:pt x="1014845" y="-17933"/>
                  <a:pt x="1249029" y="0"/>
                </a:cubicBezTo>
                <a:cubicBezTo>
                  <a:pt x="1501995" y="8229"/>
                  <a:pt x="1629565" y="32396"/>
                  <a:pt x="1764501" y="0"/>
                </a:cubicBezTo>
                <a:cubicBezTo>
                  <a:pt x="1902554" y="-12694"/>
                  <a:pt x="2091757" y="-1413"/>
                  <a:pt x="2207278" y="0"/>
                </a:cubicBezTo>
                <a:cubicBezTo>
                  <a:pt x="2377281" y="28761"/>
                  <a:pt x="2680286" y="12469"/>
                  <a:pt x="3013530" y="0"/>
                </a:cubicBezTo>
                <a:cubicBezTo>
                  <a:pt x="3343102" y="-43660"/>
                  <a:pt x="3471083" y="58142"/>
                  <a:pt x="3819781" y="0"/>
                </a:cubicBezTo>
                <a:cubicBezTo>
                  <a:pt x="4189628" y="-30732"/>
                  <a:pt x="4315047" y="-34014"/>
                  <a:pt x="4626033" y="0"/>
                </a:cubicBezTo>
                <a:cubicBezTo>
                  <a:pt x="4932086" y="31993"/>
                  <a:pt x="4945270" y="14458"/>
                  <a:pt x="5068810" y="0"/>
                </a:cubicBezTo>
                <a:cubicBezTo>
                  <a:pt x="5214603" y="-51908"/>
                  <a:pt x="5356876" y="-32809"/>
                  <a:pt x="5656977" y="0"/>
                </a:cubicBezTo>
                <a:cubicBezTo>
                  <a:pt x="5935525" y="14193"/>
                  <a:pt x="5915508" y="-16541"/>
                  <a:pt x="6099755" y="0"/>
                </a:cubicBezTo>
                <a:cubicBezTo>
                  <a:pt x="6309893" y="27674"/>
                  <a:pt x="6875179" y="-39234"/>
                  <a:pt x="7269480" y="0"/>
                </a:cubicBezTo>
                <a:cubicBezTo>
                  <a:pt x="7269535" y="7937"/>
                  <a:pt x="7269706" y="13453"/>
                  <a:pt x="7269480" y="18288"/>
                </a:cubicBezTo>
                <a:cubicBezTo>
                  <a:pt x="7044177" y="41905"/>
                  <a:pt x="6762247" y="41916"/>
                  <a:pt x="6463229" y="18288"/>
                </a:cubicBezTo>
                <a:cubicBezTo>
                  <a:pt x="6176969" y="21616"/>
                  <a:pt x="6204882" y="31832"/>
                  <a:pt x="6020451" y="18288"/>
                </a:cubicBezTo>
                <a:cubicBezTo>
                  <a:pt x="5822541" y="-36494"/>
                  <a:pt x="5694440" y="-32839"/>
                  <a:pt x="5504979" y="18288"/>
                </a:cubicBezTo>
                <a:cubicBezTo>
                  <a:pt x="5319094" y="11473"/>
                  <a:pt x="5180317" y="9858"/>
                  <a:pt x="4989507" y="18288"/>
                </a:cubicBezTo>
                <a:cubicBezTo>
                  <a:pt x="4780362" y="44091"/>
                  <a:pt x="4602675" y="3603"/>
                  <a:pt x="4474035" y="18288"/>
                </a:cubicBezTo>
                <a:cubicBezTo>
                  <a:pt x="4332392" y="3956"/>
                  <a:pt x="4096107" y="22562"/>
                  <a:pt x="3958562" y="18288"/>
                </a:cubicBezTo>
                <a:cubicBezTo>
                  <a:pt x="3818758" y="669"/>
                  <a:pt x="3643861" y="-6459"/>
                  <a:pt x="3443090" y="18288"/>
                </a:cubicBezTo>
                <a:cubicBezTo>
                  <a:pt x="3229160" y="19421"/>
                  <a:pt x="3057515" y="-11242"/>
                  <a:pt x="2709533" y="18288"/>
                </a:cubicBezTo>
                <a:cubicBezTo>
                  <a:pt x="2360517" y="19044"/>
                  <a:pt x="2430273" y="18555"/>
                  <a:pt x="2194061" y="18288"/>
                </a:cubicBezTo>
                <a:cubicBezTo>
                  <a:pt x="1969669" y="-6632"/>
                  <a:pt x="1875262" y="24681"/>
                  <a:pt x="1751284" y="18288"/>
                </a:cubicBezTo>
                <a:cubicBezTo>
                  <a:pt x="1633556" y="5880"/>
                  <a:pt x="1431507" y="32395"/>
                  <a:pt x="1163117" y="18288"/>
                </a:cubicBezTo>
                <a:cubicBezTo>
                  <a:pt x="851599" y="26580"/>
                  <a:pt x="584809" y="26107"/>
                  <a:pt x="0" y="18288"/>
                </a:cubicBezTo>
                <a:cubicBezTo>
                  <a:pt x="30" y="10354"/>
                  <a:pt x="1368" y="7056"/>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custGeom>
                    <a:avLst/>
                    <a:gdLst>
                      <a:gd name="connsiteX0" fmla="*/ 0 w 7269480"/>
                      <a:gd name="connsiteY0" fmla="*/ 0 h 18288"/>
                      <a:gd name="connsiteX1" fmla="*/ 733557 w 7269480"/>
                      <a:gd name="connsiteY1" fmla="*/ 0 h 18288"/>
                      <a:gd name="connsiteX2" fmla="*/ 1249029 w 7269480"/>
                      <a:gd name="connsiteY2" fmla="*/ 0 h 18288"/>
                      <a:gd name="connsiteX3" fmla="*/ 1764501 w 7269480"/>
                      <a:gd name="connsiteY3" fmla="*/ 0 h 18288"/>
                      <a:gd name="connsiteX4" fmla="*/ 2207278 w 7269480"/>
                      <a:gd name="connsiteY4" fmla="*/ 0 h 18288"/>
                      <a:gd name="connsiteX5" fmla="*/ 3013530 w 7269480"/>
                      <a:gd name="connsiteY5" fmla="*/ 0 h 18288"/>
                      <a:gd name="connsiteX6" fmla="*/ 3819781 w 7269480"/>
                      <a:gd name="connsiteY6" fmla="*/ 0 h 18288"/>
                      <a:gd name="connsiteX7" fmla="*/ 4626033 w 7269480"/>
                      <a:gd name="connsiteY7" fmla="*/ 0 h 18288"/>
                      <a:gd name="connsiteX8" fmla="*/ 5068810 w 7269480"/>
                      <a:gd name="connsiteY8" fmla="*/ 0 h 18288"/>
                      <a:gd name="connsiteX9" fmla="*/ 5656977 w 7269480"/>
                      <a:gd name="connsiteY9" fmla="*/ 0 h 18288"/>
                      <a:gd name="connsiteX10" fmla="*/ 6099755 w 7269480"/>
                      <a:gd name="connsiteY10" fmla="*/ 0 h 18288"/>
                      <a:gd name="connsiteX11" fmla="*/ 7269480 w 7269480"/>
                      <a:gd name="connsiteY11" fmla="*/ 0 h 18288"/>
                      <a:gd name="connsiteX12" fmla="*/ 7269480 w 7269480"/>
                      <a:gd name="connsiteY12" fmla="*/ 18288 h 18288"/>
                      <a:gd name="connsiteX13" fmla="*/ 6463229 w 7269480"/>
                      <a:gd name="connsiteY13" fmla="*/ 18288 h 18288"/>
                      <a:gd name="connsiteX14" fmla="*/ 6020451 w 7269480"/>
                      <a:gd name="connsiteY14" fmla="*/ 18288 h 18288"/>
                      <a:gd name="connsiteX15" fmla="*/ 5504979 w 7269480"/>
                      <a:gd name="connsiteY15" fmla="*/ 18288 h 18288"/>
                      <a:gd name="connsiteX16" fmla="*/ 4989507 w 7269480"/>
                      <a:gd name="connsiteY16" fmla="*/ 18288 h 18288"/>
                      <a:gd name="connsiteX17" fmla="*/ 4474035 w 7269480"/>
                      <a:gd name="connsiteY17" fmla="*/ 18288 h 18288"/>
                      <a:gd name="connsiteX18" fmla="*/ 3958562 w 7269480"/>
                      <a:gd name="connsiteY18" fmla="*/ 18288 h 18288"/>
                      <a:gd name="connsiteX19" fmla="*/ 3443090 w 7269480"/>
                      <a:gd name="connsiteY19" fmla="*/ 18288 h 18288"/>
                      <a:gd name="connsiteX20" fmla="*/ 2709533 w 7269480"/>
                      <a:gd name="connsiteY20" fmla="*/ 18288 h 18288"/>
                      <a:gd name="connsiteX21" fmla="*/ 2194061 w 7269480"/>
                      <a:gd name="connsiteY21" fmla="*/ 18288 h 18288"/>
                      <a:gd name="connsiteX22" fmla="*/ 1751284 w 7269480"/>
                      <a:gd name="connsiteY22" fmla="*/ 18288 h 18288"/>
                      <a:gd name="connsiteX23" fmla="*/ 1163117 w 7269480"/>
                      <a:gd name="connsiteY23" fmla="*/ 18288 h 18288"/>
                      <a:gd name="connsiteX24" fmla="*/ 0 w 7269480"/>
                      <a:gd name="connsiteY24" fmla="*/ 18288 h 18288"/>
                      <a:gd name="connsiteX25" fmla="*/ 0 w 7269480"/>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69480" h="18288" fill="none" extrusionOk="0">
                        <a:moveTo>
                          <a:pt x="0" y="0"/>
                        </a:moveTo>
                        <a:cubicBezTo>
                          <a:pt x="252138" y="-34015"/>
                          <a:pt x="430162" y="27723"/>
                          <a:pt x="733557" y="0"/>
                        </a:cubicBezTo>
                        <a:cubicBezTo>
                          <a:pt x="1036952" y="-27723"/>
                          <a:pt x="1017222" y="-19248"/>
                          <a:pt x="1249029" y="0"/>
                        </a:cubicBezTo>
                        <a:cubicBezTo>
                          <a:pt x="1480836" y="19248"/>
                          <a:pt x="1642747" y="25626"/>
                          <a:pt x="1764501" y="0"/>
                        </a:cubicBezTo>
                        <a:cubicBezTo>
                          <a:pt x="1886255" y="-25626"/>
                          <a:pt x="2079425" y="-7842"/>
                          <a:pt x="2207278" y="0"/>
                        </a:cubicBezTo>
                        <a:cubicBezTo>
                          <a:pt x="2335131" y="7842"/>
                          <a:pt x="2681832" y="37713"/>
                          <a:pt x="3013530" y="0"/>
                        </a:cubicBezTo>
                        <a:cubicBezTo>
                          <a:pt x="3345228" y="-37713"/>
                          <a:pt x="3481883" y="38779"/>
                          <a:pt x="3819781" y="0"/>
                        </a:cubicBezTo>
                        <a:cubicBezTo>
                          <a:pt x="4157679" y="-38779"/>
                          <a:pt x="4319607" y="-32632"/>
                          <a:pt x="4626033" y="0"/>
                        </a:cubicBezTo>
                        <a:cubicBezTo>
                          <a:pt x="4932459" y="32632"/>
                          <a:pt x="4944182" y="17568"/>
                          <a:pt x="5068810" y="0"/>
                        </a:cubicBezTo>
                        <a:cubicBezTo>
                          <a:pt x="5193438" y="-17568"/>
                          <a:pt x="5378174" y="-16107"/>
                          <a:pt x="5656977" y="0"/>
                        </a:cubicBezTo>
                        <a:cubicBezTo>
                          <a:pt x="5935780" y="16107"/>
                          <a:pt x="5910190" y="-15070"/>
                          <a:pt x="6099755" y="0"/>
                        </a:cubicBezTo>
                        <a:cubicBezTo>
                          <a:pt x="6289320" y="15070"/>
                          <a:pt x="6900837" y="-32203"/>
                          <a:pt x="7269480" y="0"/>
                        </a:cubicBezTo>
                        <a:cubicBezTo>
                          <a:pt x="7268614" y="7958"/>
                          <a:pt x="7270034" y="12943"/>
                          <a:pt x="7269480" y="18288"/>
                        </a:cubicBezTo>
                        <a:cubicBezTo>
                          <a:pt x="7078692" y="32307"/>
                          <a:pt x="6750249" y="10617"/>
                          <a:pt x="6463229" y="18288"/>
                        </a:cubicBezTo>
                        <a:cubicBezTo>
                          <a:pt x="6176209" y="25959"/>
                          <a:pt x="6203666" y="39135"/>
                          <a:pt x="6020451" y="18288"/>
                        </a:cubicBezTo>
                        <a:cubicBezTo>
                          <a:pt x="5837236" y="-2559"/>
                          <a:pt x="5688034" y="-3388"/>
                          <a:pt x="5504979" y="18288"/>
                        </a:cubicBezTo>
                        <a:cubicBezTo>
                          <a:pt x="5321924" y="39964"/>
                          <a:pt x="5191313" y="7061"/>
                          <a:pt x="4989507" y="18288"/>
                        </a:cubicBezTo>
                        <a:cubicBezTo>
                          <a:pt x="4787701" y="29515"/>
                          <a:pt x="4612238" y="34989"/>
                          <a:pt x="4474035" y="18288"/>
                        </a:cubicBezTo>
                        <a:cubicBezTo>
                          <a:pt x="4335832" y="1587"/>
                          <a:pt x="4094545" y="27267"/>
                          <a:pt x="3958562" y="18288"/>
                        </a:cubicBezTo>
                        <a:cubicBezTo>
                          <a:pt x="3822579" y="9309"/>
                          <a:pt x="3646287" y="-1530"/>
                          <a:pt x="3443090" y="18288"/>
                        </a:cubicBezTo>
                        <a:cubicBezTo>
                          <a:pt x="3239893" y="38106"/>
                          <a:pt x="3075699" y="9041"/>
                          <a:pt x="2709533" y="18288"/>
                        </a:cubicBezTo>
                        <a:cubicBezTo>
                          <a:pt x="2343367" y="27535"/>
                          <a:pt x="2428918" y="31018"/>
                          <a:pt x="2194061" y="18288"/>
                        </a:cubicBezTo>
                        <a:cubicBezTo>
                          <a:pt x="1959204" y="5558"/>
                          <a:pt x="1872298" y="17875"/>
                          <a:pt x="1751284" y="18288"/>
                        </a:cubicBezTo>
                        <a:cubicBezTo>
                          <a:pt x="1630270" y="18701"/>
                          <a:pt x="1443391" y="30083"/>
                          <a:pt x="1163117" y="18288"/>
                        </a:cubicBezTo>
                        <a:cubicBezTo>
                          <a:pt x="882843" y="6493"/>
                          <a:pt x="581151" y="4375"/>
                          <a:pt x="0" y="18288"/>
                        </a:cubicBezTo>
                        <a:cubicBezTo>
                          <a:pt x="493" y="10773"/>
                          <a:pt x="610" y="7338"/>
                          <a:pt x="0" y="0"/>
                        </a:cubicBezTo>
                        <a:close/>
                      </a:path>
                      <a:path w="7269480" h="18288" stroke="0" extrusionOk="0">
                        <a:moveTo>
                          <a:pt x="0" y="0"/>
                        </a:moveTo>
                        <a:cubicBezTo>
                          <a:pt x="108514" y="-13627"/>
                          <a:pt x="358377" y="-21600"/>
                          <a:pt x="515472" y="0"/>
                        </a:cubicBezTo>
                        <a:cubicBezTo>
                          <a:pt x="672567" y="21600"/>
                          <a:pt x="740741" y="1149"/>
                          <a:pt x="958250" y="0"/>
                        </a:cubicBezTo>
                        <a:cubicBezTo>
                          <a:pt x="1175759" y="-1149"/>
                          <a:pt x="1323521" y="-14908"/>
                          <a:pt x="1473722" y="0"/>
                        </a:cubicBezTo>
                        <a:cubicBezTo>
                          <a:pt x="1623923" y="14908"/>
                          <a:pt x="1999682" y="13812"/>
                          <a:pt x="2134584" y="0"/>
                        </a:cubicBezTo>
                        <a:cubicBezTo>
                          <a:pt x="2269486" y="-13812"/>
                          <a:pt x="2558748" y="7617"/>
                          <a:pt x="2868140" y="0"/>
                        </a:cubicBezTo>
                        <a:cubicBezTo>
                          <a:pt x="3177532" y="-7617"/>
                          <a:pt x="3467796" y="3656"/>
                          <a:pt x="3674392" y="0"/>
                        </a:cubicBezTo>
                        <a:cubicBezTo>
                          <a:pt x="3880988" y="-3656"/>
                          <a:pt x="4101054" y="-15702"/>
                          <a:pt x="4480643" y="0"/>
                        </a:cubicBezTo>
                        <a:cubicBezTo>
                          <a:pt x="4860232" y="15702"/>
                          <a:pt x="4906779" y="-6670"/>
                          <a:pt x="5068810" y="0"/>
                        </a:cubicBezTo>
                        <a:cubicBezTo>
                          <a:pt x="5230841" y="6670"/>
                          <a:pt x="5495019" y="-21055"/>
                          <a:pt x="5802367" y="0"/>
                        </a:cubicBezTo>
                        <a:cubicBezTo>
                          <a:pt x="6109715" y="21055"/>
                          <a:pt x="6248383" y="9802"/>
                          <a:pt x="6463229" y="0"/>
                        </a:cubicBezTo>
                        <a:cubicBezTo>
                          <a:pt x="6678075" y="-9802"/>
                          <a:pt x="7063233" y="9440"/>
                          <a:pt x="7269480" y="0"/>
                        </a:cubicBezTo>
                        <a:cubicBezTo>
                          <a:pt x="7268794" y="7700"/>
                          <a:pt x="7268830" y="13442"/>
                          <a:pt x="7269480" y="18288"/>
                        </a:cubicBezTo>
                        <a:cubicBezTo>
                          <a:pt x="6950939" y="47121"/>
                          <a:pt x="6756956" y="13096"/>
                          <a:pt x="6608618" y="18288"/>
                        </a:cubicBezTo>
                        <a:cubicBezTo>
                          <a:pt x="6460280" y="23480"/>
                          <a:pt x="6230655" y="-1538"/>
                          <a:pt x="6020451" y="18288"/>
                        </a:cubicBezTo>
                        <a:cubicBezTo>
                          <a:pt x="5810247" y="38114"/>
                          <a:pt x="5619850" y="-10448"/>
                          <a:pt x="5432284" y="18288"/>
                        </a:cubicBezTo>
                        <a:cubicBezTo>
                          <a:pt x="5244718" y="47024"/>
                          <a:pt x="4984575" y="27926"/>
                          <a:pt x="4626033" y="18288"/>
                        </a:cubicBezTo>
                        <a:cubicBezTo>
                          <a:pt x="4267491" y="8650"/>
                          <a:pt x="4240108" y="40106"/>
                          <a:pt x="4110561" y="18288"/>
                        </a:cubicBezTo>
                        <a:cubicBezTo>
                          <a:pt x="3981014" y="-3530"/>
                          <a:pt x="3580293" y="41911"/>
                          <a:pt x="3377004" y="18288"/>
                        </a:cubicBezTo>
                        <a:cubicBezTo>
                          <a:pt x="3173715" y="-5335"/>
                          <a:pt x="3043404" y="10731"/>
                          <a:pt x="2934226" y="18288"/>
                        </a:cubicBezTo>
                        <a:cubicBezTo>
                          <a:pt x="2825048" y="25845"/>
                          <a:pt x="2427024" y="14732"/>
                          <a:pt x="2273365" y="18288"/>
                        </a:cubicBezTo>
                        <a:cubicBezTo>
                          <a:pt x="2119706" y="21844"/>
                          <a:pt x="1948744" y="43432"/>
                          <a:pt x="1757892" y="18288"/>
                        </a:cubicBezTo>
                        <a:cubicBezTo>
                          <a:pt x="1567040" y="-6856"/>
                          <a:pt x="1185958" y="10333"/>
                          <a:pt x="951641" y="18288"/>
                        </a:cubicBezTo>
                        <a:cubicBezTo>
                          <a:pt x="717324" y="26243"/>
                          <a:pt x="448990" y="-7235"/>
                          <a:pt x="0" y="18288"/>
                        </a:cubicBezTo>
                        <a:cubicBezTo>
                          <a:pt x="-4" y="9861"/>
                          <a:pt x="135" y="608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CBF0C7A-008C-46AA-9253-87DAB8555FAB}"/>
              </a:ext>
            </a:extLst>
          </p:cNvPr>
          <p:cNvSpPr txBox="1"/>
          <p:nvPr/>
        </p:nvSpPr>
        <p:spPr>
          <a:xfrm>
            <a:off x="228600" y="2004446"/>
            <a:ext cx="8610600" cy="4680453"/>
          </a:xfrm>
          <a:prstGeom prst="rect">
            <a:avLst/>
          </a:prstGeom>
        </p:spPr>
        <p:txBody>
          <a:bodyPr vert="horz" lIns="91440" tIns="45720" rIns="91440" bIns="45720" rtlCol="0">
            <a:normAutofit fontScale="92500" lnSpcReduction="20000"/>
          </a:bodyPr>
          <a:lstStyle/>
          <a:p>
            <a:pPr marR="0">
              <a:lnSpc>
                <a:spcPct val="90000"/>
              </a:lnSpc>
              <a:spcBef>
                <a:spcPts val="0"/>
              </a:spcBef>
              <a:spcAft>
                <a:spcPts val="600"/>
              </a:spcAft>
              <a:tabLst>
                <a:tab pos="228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b="1" dirty="0">
                <a:solidFill>
                  <a:srgbClr val="FFFFFF"/>
                </a:solidFill>
                <a:effectLst/>
              </a:rPr>
              <a:t>… ALL students can learn and achieve at high levels regardless of race, ethnicity, culture, neighborhood, household income or home language.</a:t>
            </a:r>
          </a:p>
          <a:p>
            <a:pPr marL="254000" marR="0">
              <a:lnSpc>
                <a:spcPct val="90000"/>
              </a:lnSpc>
              <a:spcBef>
                <a:spcPts val="0"/>
              </a:spcBef>
              <a:spcAft>
                <a:spcPts val="6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a:solidFill>
                  <a:srgbClr val="FFFFFF"/>
                </a:solidFill>
                <a:effectLst/>
              </a:rPr>
              <a:t> </a:t>
            </a:r>
          </a:p>
          <a:p>
            <a:pPr marR="0">
              <a:lnSpc>
                <a:spcPct val="90000"/>
              </a:lnSpc>
              <a:spcBef>
                <a:spcPts val="0"/>
              </a:spcBef>
              <a:spcAft>
                <a:spcPts val="600"/>
              </a:spcAft>
              <a:tabLst>
                <a:tab pos="228600" algn="l"/>
                <a:tab pos="457200" algn="l"/>
                <a:tab pos="1066800" algn="l"/>
                <a:tab pos="1422400" algn="l"/>
                <a:tab pos="1778000" algn="l"/>
                <a:tab pos="2133600" algn="l"/>
                <a:tab pos="2489200" algn="l"/>
                <a:tab pos="2844800" algn="l"/>
                <a:tab pos="3200400" algn="l"/>
                <a:tab pos="3556000" algn="l"/>
                <a:tab pos="3911600" algn="l"/>
                <a:tab pos="4267200" algn="l"/>
              </a:tabLst>
            </a:pPr>
            <a:r>
              <a:rPr lang="en-US" sz="2400" b="1" spc="-50" dirty="0">
                <a:solidFill>
                  <a:srgbClr val="FFFFFF"/>
                </a:solidFill>
                <a:effectLst/>
              </a:rPr>
              <a:t>… Teachers make a positive difference in student achievement. Teachers will prepare ALL students for success in college, career, and our technological global society.</a:t>
            </a:r>
          </a:p>
          <a:p>
            <a:pPr marR="0">
              <a:lnSpc>
                <a:spcPct val="90000"/>
              </a:lnSpc>
              <a:spcBef>
                <a:spcPts val="0"/>
              </a:spcBef>
              <a:spcAft>
                <a:spcPts val="600"/>
              </a:spcAft>
              <a:tabLst>
                <a:tab pos="228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300" b="1" dirty="0">
              <a:solidFill>
                <a:srgbClr val="FFFFFF"/>
              </a:solidFill>
              <a:effectLst/>
            </a:endParaRPr>
          </a:p>
          <a:p>
            <a:pPr marR="0">
              <a:lnSpc>
                <a:spcPct val="90000"/>
              </a:lnSpc>
              <a:spcBef>
                <a:spcPts val="0"/>
              </a:spcBef>
              <a:spcAft>
                <a:spcPts val="600"/>
              </a:spcAft>
              <a:tabLst>
                <a:tab pos="228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b="1" dirty="0">
                <a:solidFill>
                  <a:srgbClr val="FFFFFF"/>
                </a:solidFill>
              </a:rPr>
              <a:t>… E</a:t>
            </a:r>
            <a:r>
              <a:rPr lang="en-US" sz="2400" b="1" dirty="0">
                <a:solidFill>
                  <a:srgbClr val="FFFFFF"/>
                </a:solidFill>
                <a:effectLst/>
              </a:rPr>
              <a:t>ffective leaders demonstrate unwavering commitment to high levels of achievement for ALL students.</a:t>
            </a:r>
          </a:p>
          <a:p>
            <a:pPr marR="0">
              <a:lnSpc>
                <a:spcPct val="90000"/>
              </a:lnSpc>
              <a:spcBef>
                <a:spcPts val="0"/>
              </a:spcBef>
              <a:spcAft>
                <a:spcPts val="600"/>
              </a:spcAft>
              <a:tabLst>
                <a:tab pos="228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300" b="1" dirty="0">
              <a:solidFill>
                <a:srgbClr val="FFFFFF"/>
              </a:solidFill>
              <a:effectLst/>
            </a:endParaRPr>
          </a:p>
          <a:p>
            <a:pPr marR="0">
              <a:lnSpc>
                <a:spcPct val="90000"/>
              </a:lnSpc>
              <a:spcBef>
                <a:spcPts val="0"/>
              </a:spcBef>
              <a:spcAft>
                <a:spcPts val="600"/>
              </a:spcAft>
              <a:tabLst>
                <a:tab pos="228600" algn="l"/>
                <a:tab pos="1066800" algn="l"/>
                <a:tab pos="1422400" algn="l"/>
                <a:tab pos="1778000" algn="l"/>
                <a:tab pos="2133600" algn="l"/>
                <a:tab pos="2489200" algn="l"/>
                <a:tab pos="2844800" algn="l"/>
                <a:tab pos="3200400" algn="l"/>
                <a:tab pos="3556000" algn="l"/>
                <a:tab pos="3911600" algn="l"/>
                <a:tab pos="4267200" algn="l"/>
              </a:tabLst>
            </a:pPr>
            <a:r>
              <a:rPr lang="en-US" sz="2400" b="1" dirty="0">
                <a:solidFill>
                  <a:srgbClr val="FFFFFF"/>
                </a:solidFill>
              </a:rPr>
              <a:t>… P</a:t>
            </a:r>
            <a:r>
              <a:rPr lang="en-US" sz="2400" b="1" dirty="0">
                <a:solidFill>
                  <a:srgbClr val="FFFFFF"/>
                </a:solidFill>
                <a:effectLst/>
              </a:rPr>
              <a:t>arents and caregivers are both valued partners and active participants in their children’s learning. A shared sense of mutual responsibility for learning is the foundation for family involvement to ensure student success.</a:t>
            </a:r>
          </a:p>
          <a:p>
            <a:pPr marR="0">
              <a:lnSpc>
                <a:spcPct val="90000"/>
              </a:lnSpc>
              <a:spcBef>
                <a:spcPts val="0"/>
              </a:spcBef>
              <a:spcAft>
                <a:spcPts val="600"/>
              </a:spcAft>
              <a:tabLst>
                <a:tab pos="228600" algn="l"/>
                <a:tab pos="1066800" algn="l"/>
                <a:tab pos="1422400" algn="l"/>
                <a:tab pos="1778000" algn="l"/>
                <a:tab pos="2133600" algn="l"/>
                <a:tab pos="2489200" algn="l"/>
                <a:tab pos="2844800" algn="l"/>
                <a:tab pos="3200400" algn="l"/>
                <a:tab pos="3556000" algn="l"/>
                <a:tab pos="3911600" algn="l"/>
                <a:tab pos="4267200" algn="l"/>
              </a:tabLst>
            </a:pPr>
            <a:endParaRPr lang="en-US" sz="1300" b="1" dirty="0">
              <a:solidFill>
                <a:srgbClr val="FFFFFF"/>
              </a:solidFill>
              <a:effectLst/>
            </a:endParaRPr>
          </a:p>
          <a:p>
            <a:pPr marR="0">
              <a:lnSpc>
                <a:spcPct val="90000"/>
              </a:lnSpc>
              <a:spcBef>
                <a:spcPts val="0"/>
              </a:spcBef>
              <a:spcAft>
                <a:spcPts val="600"/>
              </a:spcAft>
              <a:tabLst>
                <a:tab pos="228600" algn="l"/>
                <a:tab pos="1066800" algn="l"/>
                <a:tab pos="1422400" algn="l"/>
                <a:tab pos="1778000" algn="l"/>
                <a:tab pos="2133600" algn="l"/>
                <a:tab pos="2489200" algn="l"/>
                <a:tab pos="2844800" algn="l"/>
                <a:tab pos="3200400" algn="l"/>
                <a:tab pos="3556000" algn="l"/>
                <a:tab pos="3911600" algn="l"/>
                <a:tab pos="4267200" algn="l"/>
              </a:tabLst>
            </a:pPr>
            <a:r>
              <a:rPr lang="en-US" sz="2400" b="1" dirty="0">
                <a:solidFill>
                  <a:srgbClr val="FFFFFF"/>
                </a:solidFill>
                <a:effectLst/>
              </a:rPr>
              <a:t>…Every member of the Elizabeth Public Schools team has a responsibility in producing and supporting high levels of achievement for ALL students.</a:t>
            </a:r>
          </a:p>
        </p:txBody>
      </p:sp>
      <p:sp>
        <p:nvSpPr>
          <p:cNvPr id="8" name="Slide Number Placeholder 2">
            <a:extLst>
              <a:ext uri="{FF2B5EF4-FFF2-40B4-BE49-F238E27FC236}">
                <a16:creationId xmlns:a16="http://schemas.microsoft.com/office/drawing/2014/main" id="{1D746488-3D85-4061-ABC1-54441A39D6B8}"/>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6</a:t>
            </a:fld>
            <a:endParaRPr lang="en-US" dirty="0">
              <a:latin typeface="Gill Sans MT" panose="020B0502020104020203"/>
            </a:endParaRPr>
          </a:p>
        </p:txBody>
      </p:sp>
    </p:spTree>
    <p:extLst>
      <p:ext uri="{BB962C8B-B14F-4D97-AF65-F5344CB8AC3E}">
        <p14:creationId xmlns:p14="http://schemas.microsoft.com/office/powerpoint/2010/main" val="519675410"/>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82B7BC-04B4-4F9B-B9C9-1BDB4AC46D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5E983-50BF-4DE7-81D7-50F63BA37A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D2D8BA3D-6DEB-4A12-8642-1FEFC90D60D6}"/>
              </a:ext>
            </a:extLst>
          </p:cNvPr>
          <p:cNvSpPr txBox="1">
            <a:spLocks/>
          </p:cNvSpPr>
          <p:nvPr/>
        </p:nvSpPr>
        <p:spPr>
          <a:xfrm>
            <a:off x="13032" y="-4332"/>
            <a:ext cx="9144000" cy="1147332"/>
          </a:xfrm>
          <a:prstGeom prst="rect">
            <a:avLst/>
          </a:prstGeom>
          <a:solidFill>
            <a:schemeClr val="bg1">
              <a:alpha val="65000"/>
            </a:schemeClr>
          </a:solidFill>
          <a:ln w="9525">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a:ln w="19050">
                  <a:noFill/>
                </a:ln>
                <a:solidFill>
                  <a:srgbClr val="004486"/>
                </a:solidFill>
                <a:latin typeface="Tw Cen MT Condensed" panose="020B0606020104020203" pitchFamily="34" charset="0"/>
              </a:rPr>
              <a:t>EPS Responds to Global Pandemic </a:t>
            </a:r>
          </a:p>
          <a:p>
            <a:pPr algn="ctr">
              <a:defRPr/>
            </a:pPr>
            <a:r>
              <a:rPr lang="en-US" b="1" dirty="0">
                <a:ln w="19050">
                  <a:noFill/>
                </a:ln>
                <a:solidFill>
                  <a:srgbClr val="004486"/>
                </a:solidFill>
                <a:latin typeface="Tw Cen MT Condensed" panose="020B0606020104020203" pitchFamily="34" charset="0"/>
              </a:rPr>
              <a:t>with Global Instruction </a:t>
            </a:r>
          </a:p>
        </p:txBody>
      </p:sp>
      <p:pic>
        <p:nvPicPr>
          <p:cNvPr id="6" name="Picture 5" descr="A picture containing balloon, transport, aircraft&#10;&#10;Description automatically generated">
            <a:extLst>
              <a:ext uri="{FF2B5EF4-FFF2-40B4-BE49-F238E27FC236}">
                <a16:creationId xmlns:a16="http://schemas.microsoft.com/office/drawing/2014/main" id="{12BAF38C-9922-4030-B61C-7C35BB2B1C3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21553"/>
          <a:stretch/>
        </p:blipFill>
        <p:spPr>
          <a:xfrm rot="1061407">
            <a:off x="505576" y="1585414"/>
            <a:ext cx="8458199" cy="6635201"/>
          </a:xfrm>
          <a:prstGeom prst="rect">
            <a:avLst/>
          </a:prstGeom>
        </p:spPr>
      </p:pic>
      <p:pic>
        <p:nvPicPr>
          <p:cNvPr id="9" name="Picture 8" descr="Icon&#10;&#10;Description automatically generated">
            <a:extLst>
              <a:ext uri="{FF2B5EF4-FFF2-40B4-BE49-F238E27FC236}">
                <a16:creationId xmlns:a16="http://schemas.microsoft.com/office/drawing/2014/main" id="{0D56CC02-2322-47CB-82C5-1D8F9C8E8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40987">
            <a:off x="-84117" y="1503931"/>
            <a:ext cx="2388446" cy="2150761"/>
          </a:xfrm>
          <a:prstGeom prst="rect">
            <a:avLst/>
          </a:prstGeom>
        </p:spPr>
      </p:pic>
      <p:sp>
        <p:nvSpPr>
          <p:cNvPr id="11" name="TextBox 10">
            <a:extLst>
              <a:ext uri="{FF2B5EF4-FFF2-40B4-BE49-F238E27FC236}">
                <a16:creationId xmlns:a16="http://schemas.microsoft.com/office/drawing/2014/main" id="{6DCD32D8-1877-45A9-9F90-5351FC493232}"/>
              </a:ext>
            </a:extLst>
          </p:cNvPr>
          <p:cNvSpPr txBox="1"/>
          <p:nvPr/>
        </p:nvSpPr>
        <p:spPr>
          <a:xfrm>
            <a:off x="3048000" y="4419600"/>
            <a:ext cx="5321300" cy="1815882"/>
          </a:xfrm>
          <a:prstGeom prst="rect">
            <a:avLst/>
          </a:prstGeom>
          <a:solidFill>
            <a:schemeClr val="bg1">
              <a:alpha val="75000"/>
            </a:schemeClr>
          </a:solidFill>
        </p:spPr>
        <p:txBody>
          <a:bodyPr wrap="square">
            <a:spAutoFit/>
          </a:bodyPr>
          <a:lstStyle/>
          <a:p>
            <a:r>
              <a:rPr lang="en-US" sz="2800" b="1" dirty="0">
                <a:solidFill>
                  <a:srgbClr val="004486"/>
                </a:solidFill>
                <a:effectLst/>
                <a:latin typeface="Calibri" panose="020F0502020204030204" pitchFamily="34" charset="0"/>
                <a:ea typeface="Calibri" panose="020F0502020204030204" pitchFamily="34" charset="0"/>
                <a:cs typeface="Calibri" panose="020F0502020204030204" pitchFamily="34" charset="0"/>
              </a:rPr>
              <a:t>EPS </a:t>
            </a:r>
            <a:r>
              <a:rPr lang="en-US" sz="2800" b="1" dirty="0">
                <a:solidFill>
                  <a:srgbClr val="004486"/>
                </a:solidFill>
                <a:latin typeface="Calibri" panose="020F0502020204030204" pitchFamily="34" charset="0"/>
                <a:ea typeface="Calibri" panose="020F0502020204030204" pitchFamily="34" charset="0"/>
                <a:cs typeface="Calibri" panose="020F0502020204030204" pitchFamily="34" charset="0"/>
              </a:rPr>
              <a:t>provided instruction on its virtual learning platform to students </a:t>
            </a:r>
            <a:r>
              <a:rPr lang="en-US" sz="2800" b="1" dirty="0">
                <a:solidFill>
                  <a:srgbClr val="004486"/>
                </a:solidFill>
                <a:effectLst/>
                <a:latin typeface="Calibri" panose="020F0502020204030204" pitchFamily="34" charset="0"/>
                <a:ea typeface="Calibri" panose="020F0502020204030204" pitchFamily="34" charset="0"/>
                <a:cs typeface="Calibri" panose="020F0502020204030204" pitchFamily="34" charset="0"/>
              </a:rPr>
              <a:t>staying in 14 different countries spanning four continents</a:t>
            </a:r>
            <a:endParaRPr lang="en-US" sz="4000" b="1" dirty="0">
              <a:solidFill>
                <a:srgbClr val="004486"/>
              </a:solidFill>
              <a:latin typeface="Calibri" panose="020F0502020204030204" pitchFamily="34" charset="0"/>
              <a:cs typeface="Calibri" panose="020F0502020204030204" pitchFamily="34" charset="0"/>
            </a:endParaRPr>
          </a:p>
        </p:txBody>
      </p:sp>
      <p:sp>
        <p:nvSpPr>
          <p:cNvPr id="7" name="Slide Number Placeholder 2">
            <a:extLst>
              <a:ext uri="{FF2B5EF4-FFF2-40B4-BE49-F238E27FC236}">
                <a16:creationId xmlns:a16="http://schemas.microsoft.com/office/drawing/2014/main" id="{0B450E5D-95DA-463F-86DD-4E2C752F8486}"/>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60</a:t>
            </a:fld>
            <a:endParaRPr lang="en-US" dirty="0">
              <a:latin typeface="Gill Sans MT" panose="020B0502020104020203"/>
            </a:endParaRPr>
          </a:p>
        </p:txBody>
      </p:sp>
    </p:spTree>
    <p:extLst>
      <p:ext uri="{BB962C8B-B14F-4D97-AF65-F5344CB8AC3E}">
        <p14:creationId xmlns:p14="http://schemas.microsoft.com/office/powerpoint/2010/main" val="22289082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A89D80-A205-4952-A46F-A135B693B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solidFill>
            <a:schemeClr val="tx1"/>
          </a:solidFill>
          <a:ln w="0">
            <a:noFill/>
            <a:prstDash val="solid"/>
            <a:round/>
            <a:headEnd/>
            <a:tailEnd/>
          </a:ln>
        </p:spPr>
        <p:txBody>
          <a:bodyPr rtlCol="0" anchor="ctr"/>
          <a:lstStyle/>
          <a:p>
            <a:pPr algn="ctr" defTabSz="457200"/>
            <a:endParaRPr lang="en-US">
              <a:solidFill>
                <a:schemeClr val="tx1"/>
              </a:solidFill>
            </a:endParaRPr>
          </a:p>
        </p:txBody>
      </p:sp>
      <p:sp>
        <p:nvSpPr>
          <p:cNvPr id="15" name="Rectangle 14">
            <a:extLst>
              <a:ext uri="{FF2B5EF4-FFF2-40B4-BE49-F238E27FC236}">
                <a16:creationId xmlns:a16="http://schemas.microsoft.com/office/drawing/2014/main" id="{FFF73490-1CDC-4DA0-A5DC-3F4139460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sp>
        <p:nvSpPr>
          <p:cNvPr id="3" name="Title 1">
            <a:extLst>
              <a:ext uri="{FF2B5EF4-FFF2-40B4-BE49-F238E27FC236}">
                <a16:creationId xmlns:a16="http://schemas.microsoft.com/office/drawing/2014/main" id="{D2D8BA3D-6DEB-4A12-8642-1FEFC90D60D6}"/>
              </a:ext>
            </a:extLst>
          </p:cNvPr>
          <p:cNvSpPr txBox="1">
            <a:spLocks/>
          </p:cNvSpPr>
          <p:nvPr/>
        </p:nvSpPr>
        <p:spPr>
          <a:xfrm>
            <a:off x="351912" y="1176690"/>
            <a:ext cx="4396207" cy="450462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defRPr/>
            </a:pPr>
            <a:r>
              <a:rPr lang="en-US" sz="4200" b="1" kern="1200" dirty="0">
                <a:ln w="19050">
                  <a:noFill/>
                </a:ln>
                <a:solidFill>
                  <a:schemeClr val="bg1"/>
                </a:solidFill>
                <a:latin typeface="Tw Cen MT Condensed Extra Bold" panose="020B0803020202020204" pitchFamily="34" charset="0"/>
              </a:rPr>
              <a:t>Thomas Jefferson Arts Academy’s </a:t>
            </a:r>
            <a:r>
              <a:rPr lang="en-US" sz="4200" b="1" kern="1200" dirty="0" err="1">
                <a:ln w="19050">
                  <a:noFill/>
                </a:ln>
                <a:solidFill>
                  <a:schemeClr val="bg1"/>
                </a:solidFill>
                <a:latin typeface="Tw Cen MT Condensed Extra Bold" panose="020B0803020202020204" pitchFamily="34" charset="0"/>
              </a:rPr>
              <a:t>Lucielle</a:t>
            </a:r>
            <a:r>
              <a:rPr lang="en-US" sz="4200" b="1" kern="1200" dirty="0">
                <a:ln w="19050">
                  <a:noFill/>
                </a:ln>
                <a:solidFill>
                  <a:schemeClr val="bg1"/>
                </a:solidFill>
                <a:latin typeface="Tw Cen MT Condensed Extra Bold" panose="020B0803020202020204" pitchFamily="34" charset="0"/>
              </a:rPr>
              <a:t> O’Donnell Earns Honorable Mention in </a:t>
            </a:r>
          </a:p>
          <a:p>
            <a:pPr algn="ctr">
              <a:spcAft>
                <a:spcPts val="600"/>
              </a:spcAft>
              <a:defRPr/>
            </a:pPr>
            <a:r>
              <a:rPr lang="en-US" sz="4200" b="1" kern="1200" dirty="0">
                <a:ln w="19050">
                  <a:noFill/>
                </a:ln>
                <a:solidFill>
                  <a:schemeClr val="bg1"/>
                </a:solidFill>
                <a:latin typeface="Tw Cen MT Condensed Extra Bold" panose="020B0803020202020204" pitchFamily="34" charset="0"/>
              </a:rPr>
              <a:t>19</a:t>
            </a:r>
            <a:r>
              <a:rPr lang="en-US" sz="4200" b="1" kern="1200" baseline="30000" dirty="0">
                <a:ln w="19050">
                  <a:noFill/>
                </a:ln>
                <a:solidFill>
                  <a:schemeClr val="bg1"/>
                </a:solidFill>
                <a:latin typeface="Tw Cen MT Condensed Extra Bold" panose="020B0803020202020204" pitchFamily="34" charset="0"/>
              </a:rPr>
              <a:t>th</a:t>
            </a:r>
            <a:r>
              <a:rPr lang="en-US" sz="4200" b="1" kern="1200" dirty="0">
                <a:ln w="19050">
                  <a:noFill/>
                </a:ln>
                <a:solidFill>
                  <a:schemeClr val="bg1"/>
                </a:solidFill>
                <a:latin typeface="Tw Cen MT Condensed Extra Bold" panose="020B0803020202020204" pitchFamily="34" charset="0"/>
              </a:rPr>
              <a:t> Young Playwright’s Competition</a:t>
            </a:r>
          </a:p>
        </p:txBody>
      </p:sp>
      <p:sp>
        <p:nvSpPr>
          <p:cNvPr id="17" name="Freeform: Shape 16">
            <a:extLst>
              <a:ext uri="{FF2B5EF4-FFF2-40B4-BE49-F238E27FC236}">
                <a16:creationId xmlns:a16="http://schemas.microsoft.com/office/drawing/2014/main" id="{79D730AC-06E5-4840-86DF-F67855B1D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4630" y="0"/>
            <a:ext cx="396188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93561958-7E0F-4794-8B92-B51CD8B4A830}"/>
              </a:ext>
            </a:extLst>
          </p:cNvPr>
          <p:cNvPicPr>
            <a:picLocks noChangeAspect="1"/>
          </p:cNvPicPr>
          <p:nvPr/>
        </p:nvPicPr>
        <p:blipFill rotWithShape="1">
          <a:blip r:embed="rId2">
            <a:extLst>
              <a:ext uri="{28A0092B-C50C-407E-A947-70E740481C1C}">
                <a14:useLocalDpi xmlns:a14="http://schemas.microsoft.com/office/drawing/2010/main" val="0"/>
              </a:ext>
            </a:extLst>
          </a:blip>
          <a:srcRect t="10146" r="2" b="13758"/>
          <a:stretch/>
        </p:blipFill>
        <p:spPr>
          <a:xfrm>
            <a:off x="5182110" y="10"/>
            <a:ext cx="3961890" cy="3428990"/>
          </a:xfrm>
          <a:custGeom>
            <a:avLst/>
            <a:gdLst/>
            <a:ahLst/>
            <a:cxnLst/>
            <a:rect l="l" t="t" r="r" b="b"/>
            <a:pathLst>
              <a:path w="5282519" h="3429000">
                <a:moveTo>
                  <a:pt x="189795" y="0"/>
                </a:moveTo>
                <a:lnTo>
                  <a:pt x="5282519" y="0"/>
                </a:lnTo>
                <a:lnTo>
                  <a:pt x="5282519" y="3429000"/>
                </a:lnTo>
                <a:lnTo>
                  <a:pt x="77" y="3429000"/>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lnTo>
                  <a:pt x="189795" y="0"/>
                </a:lnTo>
                <a:close/>
              </a:path>
            </a:pathLst>
          </a:custGeom>
        </p:spPr>
      </p:pic>
      <p:pic>
        <p:nvPicPr>
          <p:cNvPr id="5" name="Picture 4">
            <a:extLst>
              <a:ext uri="{FF2B5EF4-FFF2-40B4-BE49-F238E27FC236}">
                <a16:creationId xmlns:a16="http://schemas.microsoft.com/office/drawing/2014/main" id="{C491F998-F787-41A7-8E77-FBB6B8DAA10A}"/>
              </a:ext>
            </a:extLst>
          </p:cNvPr>
          <p:cNvPicPr>
            <a:picLocks noChangeAspect="1"/>
          </p:cNvPicPr>
          <p:nvPr/>
        </p:nvPicPr>
        <p:blipFill rotWithShape="1">
          <a:blip r:embed="rId3">
            <a:extLst>
              <a:ext uri="{28A0092B-C50C-407E-A947-70E740481C1C}">
                <a14:useLocalDpi xmlns:a14="http://schemas.microsoft.com/office/drawing/2010/main" val="0"/>
              </a:ext>
            </a:extLst>
          </a:blip>
          <a:srcRect l="14621" r="13455" b="-1"/>
          <a:stretch/>
        </p:blipFill>
        <p:spPr>
          <a:xfrm>
            <a:off x="5181600" y="3429000"/>
            <a:ext cx="3961890" cy="3429000"/>
          </a:xfrm>
          <a:custGeom>
            <a:avLst/>
            <a:gdLst/>
            <a:ahLst/>
            <a:cxnLst/>
            <a:rect l="l" t="t" r="r" b="b"/>
            <a:pathLst>
              <a:path w="5282519" h="3429000">
                <a:moveTo>
                  <a:pt x="77" y="0"/>
                </a:moveTo>
                <a:lnTo>
                  <a:pt x="5282519" y="0"/>
                </a:lnTo>
                <a:lnTo>
                  <a:pt x="5282519" y="3429000"/>
                </a:lnTo>
                <a:lnTo>
                  <a:pt x="189795" y="3429000"/>
                </a:lnTo>
                <a:lnTo>
                  <a:pt x="184756" y="3362325"/>
                </a:lnTo>
                <a:lnTo>
                  <a:pt x="176358" y="3306762"/>
                </a:lnTo>
                <a:lnTo>
                  <a:pt x="166281" y="3254375"/>
                </a:lnTo>
                <a:lnTo>
                  <a:pt x="149485" y="3211512"/>
                </a:lnTo>
                <a:lnTo>
                  <a:pt x="132689" y="3168650"/>
                </a:lnTo>
                <a:lnTo>
                  <a:pt x="112534" y="3132137"/>
                </a:lnTo>
                <a:lnTo>
                  <a:pt x="92379" y="3094037"/>
                </a:lnTo>
                <a:lnTo>
                  <a:pt x="73903" y="3059112"/>
                </a:lnTo>
                <a:lnTo>
                  <a:pt x="55427" y="3019425"/>
                </a:lnTo>
                <a:lnTo>
                  <a:pt x="38632" y="2978150"/>
                </a:lnTo>
                <a:lnTo>
                  <a:pt x="23515" y="2932112"/>
                </a:lnTo>
                <a:lnTo>
                  <a:pt x="11758" y="2882900"/>
                </a:lnTo>
                <a:lnTo>
                  <a:pt x="3359" y="2822575"/>
                </a:lnTo>
                <a:lnTo>
                  <a:pt x="0" y="2754312"/>
                </a:lnTo>
                <a:lnTo>
                  <a:pt x="3359" y="2684462"/>
                </a:lnTo>
                <a:lnTo>
                  <a:pt x="11758" y="2627312"/>
                </a:lnTo>
                <a:lnTo>
                  <a:pt x="23515" y="2574925"/>
                </a:lnTo>
                <a:lnTo>
                  <a:pt x="38632" y="2527300"/>
                </a:lnTo>
                <a:lnTo>
                  <a:pt x="55427" y="2486025"/>
                </a:lnTo>
                <a:lnTo>
                  <a:pt x="75583" y="2447925"/>
                </a:lnTo>
                <a:lnTo>
                  <a:pt x="95738" y="2411412"/>
                </a:lnTo>
                <a:lnTo>
                  <a:pt x="115893" y="2373312"/>
                </a:lnTo>
                <a:lnTo>
                  <a:pt x="134368" y="2333625"/>
                </a:lnTo>
                <a:lnTo>
                  <a:pt x="152844" y="2292350"/>
                </a:lnTo>
                <a:lnTo>
                  <a:pt x="167960" y="2246312"/>
                </a:lnTo>
                <a:lnTo>
                  <a:pt x="178038" y="2193925"/>
                </a:lnTo>
                <a:lnTo>
                  <a:pt x="188115" y="2133600"/>
                </a:lnTo>
                <a:lnTo>
                  <a:pt x="189795" y="2065337"/>
                </a:lnTo>
                <a:lnTo>
                  <a:pt x="188115" y="1997075"/>
                </a:lnTo>
                <a:lnTo>
                  <a:pt x="178038" y="1936750"/>
                </a:lnTo>
                <a:lnTo>
                  <a:pt x="167960" y="1884362"/>
                </a:lnTo>
                <a:lnTo>
                  <a:pt x="152844" y="1839912"/>
                </a:lnTo>
                <a:lnTo>
                  <a:pt x="134368" y="1797050"/>
                </a:lnTo>
                <a:lnTo>
                  <a:pt x="115893" y="1757362"/>
                </a:lnTo>
                <a:lnTo>
                  <a:pt x="95738" y="1720850"/>
                </a:lnTo>
                <a:lnTo>
                  <a:pt x="75583" y="1685925"/>
                </a:lnTo>
                <a:lnTo>
                  <a:pt x="55427" y="1646237"/>
                </a:lnTo>
                <a:lnTo>
                  <a:pt x="38632" y="1604962"/>
                </a:lnTo>
                <a:lnTo>
                  <a:pt x="23515" y="1558925"/>
                </a:lnTo>
                <a:lnTo>
                  <a:pt x="11758" y="1506537"/>
                </a:lnTo>
                <a:lnTo>
                  <a:pt x="3359" y="1446212"/>
                </a:lnTo>
                <a:lnTo>
                  <a:pt x="0" y="1377950"/>
                </a:lnTo>
                <a:lnTo>
                  <a:pt x="3359" y="1309687"/>
                </a:lnTo>
                <a:lnTo>
                  <a:pt x="11758" y="1249362"/>
                </a:lnTo>
                <a:lnTo>
                  <a:pt x="23515" y="1196975"/>
                </a:lnTo>
                <a:lnTo>
                  <a:pt x="38632" y="1150937"/>
                </a:lnTo>
                <a:lnTo>
                  <a:pt x="55427" y="1108075"/>
                </a:lnTo>
                <a:lnTo>
                  <a:pt x="75583" y="1069975"/>
                </a:lnTo>
                <a:lnTo>
                  <a:pt x="115893" y="995362"/>
                </a:lnTo>
                <a:lnTo>
                  <a:pt x="134368" y="957262"/>
                </a:lnTo>
                <a:lnTo>
                  <a:pt x="152844" y="914400"/>
                </a:lnTo>
                <a:lnTo>
                  <a:pt x="167960" y="868362"/>
                </a:lnTo>
                <a:lnTo>
                  <a:pt x="178038" y="815975"/>
                </a:lnTo>
                <a:lnTo>
                  <a:pt x="188115" y="757237"/>
                </a:lnTo>
                <a:lnTo>
                  <a:pt x="189795" y="687387"/>
                </a:lnTo>
                <a:lnTo>
                  <a:pt x="188115" y="619125"/>
                </a:lnTo>
                <a:lnTo>
                  <a:pt x="178038" y="558800"/>
                </a:lnTo>
                <a:lnTo>
                  <a:pt x="167960" y="506412"/>
                </a:lnTo>
                <a:lnTo>
                  <a:pt x="152844" y="461962"/>
                </a:lnTo>
                <a:lnTo>
                  <a:pt x="134368" y="419100"/>
                </a:lnTo>
                <a:lnTo>
                  <a:pt x="115893" y="382587"/>
                </a:lnTo>
                <a:lnTo>
                  <a:pt x="75583" y="307975"/>
                </a:lnTo>
                <a:lnTo>
                  <a:pt x="55427" y="268287"/>
                </a:lnTo>
                <a:lnTo>
                  <a:pt x="38632" y="227012"/>
                </a:lnTo>
                <a:lnTo>
                  <a:pt x="23515" y="180975"/>
                </a:lnTo>
                <a:lnTo>
                  <a:pt x="11758" y="128587"/>
                </a:lnTo>
                <a:lnTo>
                  <a:pt x="3359" y="68262"/>
                </a:lnTo>
                <a:lnTo>
                  <a:pt x="77" y="0"/>
                </a:lnTo>
                <a:close/>
              </a:path>
            </a:pathLst>
          </a:custGeom>
        </p:spPr>
      </p:pic>
      <p:sp>
        <p:nvSpPr>
          <p:cNvPr id="9" name="Slide Number Placeholder 2">
            <a:extLst>
              <a:ext uri="{FF2B5EF4-FFF2-40B4-BE49-F238E27FC236}">
                <a16:creationId xmlns:a16="http://schemas.microsoft.com/office/drawing/2014/main" id="{680DD520-B1CD-4793-AA32-03D310491CC0}"/>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61</a:t>
            </a:fld>
            <a:endParaRPr lang="en-US" dirty="0">
              <a:latin typeface="Gill Sans MT" panose="020B0502020104020203"/>
            </a:endParaRPr>
          </a:p>
        </p:txBody>
      </p:sp>
    </p:spTree>
    <p:extLst>
      <p:ext uri="{BB962C8B-B14F-4D97-AF65-F5344CB8AC3E}">
        <p14:creationId xmlns:p14="http://schemas.microsoft.com/office/powerpoint/2010/main" val="1145341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5F71B0-0690-C547-BF46-58584D96EC4A}"/>
              </a:ext>
            </a:extLst>
          </p:cNvPr>
          <p:cNvSpPr>
            <a:spLocks noGrp="1"/>
          </p:cNvSpPr>
          <p:nvPr>
            <p:ph type="sldNum" sz="quarter" idx="12"/>
          </p:nvPr>
        </p:nvSpPr>
        <p:spPr/>
        <p:txBody>
          <a:bodyPr/>
          <a:lstStyle/>
          <a:p>
            <a:fld id="{AE05E983-50BF-4DE7-81D7-50F63BA37A08}" type="slidenum">
              <a:rPr lang="en-US" smtClean="0"/>
              <a:t>62</a:t>
            </a:fld>
            <a:endParaRPr lang="en-US" dirty="0"/>
          </a:p>
        </p:txBody>
      </p:sp>
      <p:pic>
        <p:nvPicPr>
          <p:cNvPr id="3" name="Content Placeholder 5" descr="A picture containing text, newspaper&#10;&#10;Description automatically generated">
            <a:extLst>
              <a:ext uri="{FF2B5EF4-FFF2-40B4-BE49-F238E27FC236}">
                <a16:creationId xmlns:a16="http://schemas.microsoft.com/office/drawing/2014/main" id="{FB48FE08-45F6-4448-92FA-F74E36033DDC}"/>
              </a:ext>
            </a:extLst>
          </p:cNvPr>
          <p:cNvPicPr>
            <a:picLocks noChangeAspect="1"/>
          </p:cNvPicPr>
          <p:nvPr/>
        </p:nvPicPr>
        <p:blipFill rotWithShape="1">
          <a:blip r:embed="rId2">
            <a:extLst>
              <a:ext uri="{28A0092B-C50C-407E-A947-70E740481C1C}">
                <a14:useLocalDpi xmlns:a14="http://schemas.microsoft.com/office/drawing/2010/main" val="0"/>
              </a:ext>
            </a:extLst>
          </a:blip>
          <a:srcRect t="16767" b="718"/>
          <a:stretch/>
        </p:blipFill>
        <p:spPr>
          <a:xfrm>
            <a:off x="4267200" y="1"/>
            <a:ext cx="4952999"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pic>
        <p:nvPicPr>
          <p:cNvPr id="4" name="Content Placeholder 7" descr="Graphical user interface&#10;&#10;Description automatically generated">
            <a:extLst>
              <a:ext uri="{FF2B5EF4-FFF2-40B4-BE49-F238E27FC236}">
                <a16:creationId xmlns:a16="http://schemas.microsoft.com/office/drawing/2014/main" id="{72995C1D-2FDA-7C47-B124-F622F7A5F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04800"/>
            <a:ext cx="3671455" cy="2109651"/>
          </a:xfrm>
          <a:prstGeom prst="rect">
            <a:avLst/>
          </a:prstGeom>
        </p:spPr>
      </p:pic>
      <p:pic>
        <p:nvPicPr>
          <p:cNvPr id="5" name="Picture 2">
            <a:extLst>
              <a:ext uri="{FF2B5EF4-FFF2-40B4-BE49-F238E27FC236}">
                <a16:creationId xmlns:a16="http://schemas.microsoft.com/office/drawing/2014/main" id="{D73C057D-87AD-B841-8816-3BB1DB0DD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648" y="3097439"/>
            <a:ext cx="3389357" cy="324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9464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BDF75902-79D6-4B2F-A21D-525754ECBD6A}"/>
              </a:ext>
            </a:extLst>
          </p:cNvPr>
          <p:cNvSpPr txBox="1">
            <a:spLocks/>
          </p:cNvSpPr>
          <p:nvPr/>
        </p:nvSpPr>
        <p:spPr bwMode="auto">
          <a:xfrm>
            <a:off x="335986" y="2286000"/>
            <a:ext cx="8458200" cy="3983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288925" marR="0" lvl="0" indent="-198438" defTabSz="914400" eaLnBrk="1" fontAlgn="auto" latinLnBrk="0" hangingPunct="1">
              <a:lnSpc>
                <a:spcPct val="120000"/>
              </a:lnSpc>
              <a:spcBef>
                <a:spcPts val="600"/>
              </a:spcBef>
              <a:spcAft>
                <a:spcPts val="0"/>
              </a:spcAft>
              <a:buClr>
                <a:prstClr val="black"/>
              </a:buClr>
              <a:buSzTx/>
              <a:buFont typeface="Arial" pitchFamily="34" charset="0"/>
              <a:buChar char="•"/>
              <a:tabLst/>
              <a:defRPr/>
            </a:pPr>
            <a:r>
              <a:rPr kumimoji="0" lang="en-US" sz="2200" b="0" i="0" u="none" strike="noStrike" kern="0" cap="none" spc="-100" normalizeH="0" noProof="0" dirty="0">
                <a:ln>
                  <a:noFill/>
                </a:ln>
                <a:solidFill>
                  <a:prstClr val="black"/>
                </a:solidFill>
                <a:effectLst/>
                <a:uLnTx/>
                <a:uFillTx/>
              </a:rPr>
              <a:t>The Board of Education and Central Office believe in an open and transparent budget process. All Board of Education meetings are open to the public, and agendas and meeting minutes are available at </a:t>
            </a:r>
            <a:r>
              <a:rPr kumimoji="0" lang="en-US" sz="2200" b="1" i="0" u="none" strike="noStrike" kern="0" cap="none" spc="-100" normalizeH="0" noProof="0" dirty="0">
                <a:ln>
                  <a:noFill/>
                </a:ln>
                <a:solidFill>
                  <a:srgbClr val="365585"/>
                </a:solidFill>
                <a:effectLst/>
                <a:uLnTx/>
                <a:uFillTx/>
              </a:rPr>
              <a:t>www.epsnj.org</a:t>
            </a:r>
          </a:p>
          <a:p>
            <a:pPr marL="288925" marR="0" lvl="0" indent="-198438" defTabSz="914400" eaLnBrk="1" fontAlgn="auto" latinLnBrk="0" hangingPunct="1">
              <a:lnSpc>
                <a:spcPct val="120000"/>
              </a:lnSpc>
              <a:spcBef>
                <a:spcPts val="600"/>
              </a:spcBef>
              <a:spcAft>
                <a:spcPts val="0"/>
              </a:spcAft>
              <a:buClr>
                <a:prstClr val="black"/>
              </a:buClr>
              <a:buSzTx/>
              <a:buFont typeface="Arial" pitchFamily="34" charset="0"/>
              <a:buChar char="•"/>
              <a:tabLst/>
              <a:defRPr/>
            </a:pPr>
            <a:endParaRPr kumimoji="0" lang="en-US" sz="2200" b="0" i="0" u="none" strike="noStrike" kern="0" cap="none" spc="-120" normalizeH="0" noProof="0" dirty="0">
              <a:ln>
                <a:noFill/>
              </a:ln>
              <a:solidFill>
                <a:prstClr val="black"/>
              </a:solidFill>
              <a:effectLst/>
              <a:uLnTx/>
              <a:uFillTx/>
            </a:endParaRPr>
          </a:p>
          <a:p>
            <a:pPr marL="288925" marR="0" lvl="0" indent="-198438" defTabSz="914400" eaLnBrk="1" fontAlgn="auto" latinLnBrk="0" hangingPunct="1">
              <a:lnSpc>
                <a:spcPct val="120000"/>
              </a:lnSpc>
              <a:spcBef>
                <a:spcPts val="600"/>
              </a:spcBef>
              <a:spcAft>
                <a:spcPts val="0"/>
              </a:spcAft>
              <a:buClr>
                <a:prstClr val="black"/>
              </a:buClr>
              <a:buSzTx/>
              <a:buFont typeface="Arial" pitchFamily="34" charset="0"/>
              <a:buChar char="•"/>
              <a:tabLst/>
              <a:defRPr/>
            </a:pPr>
            <a:r>
              <a:rPr kumimoji="0" lang="en-US" sz="2200" b="0" i="0" u="none" strike="noStrike" kern="0" cap="none" normalizeH="0" noProof="0" dirty="0">
                <a:ln>
                  <a:noFill/>
                </a:ln>
                <a:solidFill>
                  <a:prstClr val="black"/>
                </a:solidFill>
                <a:effectLst/>
                <a:uLnTx/>
                <a:uFillTx/>
              </a:rPr>
              <a:t>Copies of the 2020-2021 budget are on file at the</a:t>
            </a:r>
            <a:br>
              <a:rPr kumimoji="0" lang="en-US" sz="2200" b="0" i="0" u="none" strike="noStrike" kern="0" cap="none" normalizeH="0" noProof="0" dirty="0">
                <a:ln>
                  <a:noFill/>
                </a:ln>
                <a:solidFill>
                  <a:prstClr val="black"/>
                </a:solidFill>
                <a:effectLst/>
                <a:uLnTx/>
                <a:uFillTx/>
              </a:rPr>
            </a:br>
            <a:r>
              <a:rPr kumimoji="0" lang="en-US" sz="2200" b="0" i="0" u="none" strike="noStrike" kern="0" cap="none" normalizeH="0" noProof="0" dirty="0">
                <a:ln>
                  <a:noFill/>
                </a:ln>
                <a:solidFill>
                  <a:prstClr val="black"/>
                </a:solidFill>
                <a:effectLst/>
                <a:uLnTx/>
                <a:uFillTx/>
              </a:rPr>
              <a:t>Elizabeth Board of Education – Mitchell Building (500 N. Broad St.)</a:t>
            </a:r>
          </a:p>
          <a:p>
            <a:pPr marL="288925" marR="0" lvl="0" indent="-198438" defTabSz="914400" eaLnBrk="1" fontAlgn="auto" latinLnBrk="0" hangingPunct="1">
              <a:lnSpc>
                <a:spcPct val="120000"/>
              </a:lnSpc>
              <a:spcBef>
                <a:spcPts val="600"/>
              </a:spcBef>
              <a:spcAft>
                <a:spcPts val="0"/>
              </a:spcAft>
              <a:buClr>
                <a:prstClr val="black"/>
              </a:buClr>
              <a:buSzTx/>
              <a:buFont typeface="Arial" pitchFamily="34" charset="0"/>
              <a:buChar char="•"/>
              <a:tabLst/>
              <a:defRPr/>
            </a:pPr>
            <a:endParaRPr kumimoji="0" lang="en-US" sz="2200" b="0" i="0" u="none" strike="noStrike" kern="0" cap="none" spc="-120" normalizeH="0" noProof="0" dirty="0">
              <a:ln>
                <a:noFill/>
              </a:ln>
              <a:solidFill>
                <a:prstClr val="black"/>
              </a:solidFill>
              <a:effectLst/>
              <a:uLnTx/>
              <a:uFillTx/>
            </a:endParaRPr>
          </a:p>
          <a:p>
            <a:pPr marL="288925" marR="0" lvl="0" indent="-198438" defTabSz="914400" eaLnBrk="1" fontAlgn="auto" latinLnBrk="0" hangingPunct="1">
              <a:lnSpc>
                <a:spcPct val="120000"/>
              </a:lnSpc>
              <a:spcBef>
                <a:spcPts val="600"/>
              </a:spcBef>
              <a:spcAft>
                <a:spcPts val="0"/>
              </a:spcAft>
              <a:buClr>
                <a:prstClr val="black"/>
              </a:buClr>
              <a:buSzTx/>
              <a:buFont typeface="Arial" pitchFamily="34" charset="0"/>
              <a:buChar char="•"/>
              <a:tabLst/>
              <a:defRPr/>
            </a:pPr>
            <a:r>
              <a:rPr kumimoji="0" lang="en-US" sz="2200" b="0" i="0" u="none" strike="noStrike" kern="0" cap="none" spc="-50" normalizeH="0" noProof="0" dirty="0">
                <a:ln>
                  <a:noFill/>
                </a:ln>
                <a:solidFill>
                  <a:prstClr val="black"/>
                </a:solidFill>
                <a:effectLst/>
                <a:uLnTx/>
                <a:uFillTx/>
              </a:rPr>
              <a:t>A copy of the proposed budget is posted online at the district’s web site:</a:t>
            </a:r>
            <a:r>
              <a:rPr kumimoji="0" lang="en-US" sz="2200" b="0" i="0" u="none" strike="noStrike" kern="0" cap="none" spc="-50" normalizeH="0" noProof="0" dirty="0">
                <a:ln>
                  <a:noFill/>
                </a:ln>
                <a:solidFill>
                  <a:prstClr val="black"/>
                </a:solidFill>
                <a:effectLst>
                  <a:outerShdw blurRad="38100" dist="38100" dir="2700000" algn="tl">
                    <a:srgbClr val="000000">
                      <a:alpha val="43137"/>
                    </a:srgbClr>
                  </a:outerShdw>
                </a:effectLst>
                <a:uLnTx/>
                <a:uFillTx/>
              </a:rPr>
              <a:t> </a:t>
            </a:r>
            <a:r>
              <a:rPr kumimoji="0" lang="en-US" sz="2200" b="1" i="0" u="none" strike="noStrike" kern="0" cap="none" spc="-50" normalizeH="0" noProof="0" dirty="0">
                <a:ln>
                  <a:noFill/>
                </a:ln>
                <a:solidFill>
                  <a:srgbClr val="365585"/>
                </a:solidFill>
                <a:uLnTx/>
                <a:uFillTx/>
              </a:rPr>
              <a:t>www.epsnj.org</a:t>
            </a:r>
          </a:p>
        </p:txBody>
      </p:sp>
      <p:grpSp>
        <p:nvGrpSpPr>
          <p:cNvPr id="6" name="Group 5">
            <a:extLst>
              <a:ext uri="{FF2B5EF4-FFF2-40B4-BE49-F238E27FC236}">
                <a16:creationId xmlns:a16="http://schemas.microsoft.com/office/drawing/2014/main" id="{5DD38F67-B856-436A-B1A3-C350F2E37403}"/>
              </a:ext>
            </a:extLst>
          </p:cNvPr>
          <p:cNvGrpSpPr/>
          <p:nvPr/>
        </p:nvGrpSpPr>
        <p:grpSpPr>
          <a:xfrm>
            <a:off x="5337448" y="210378"/>
            <a:ext cx="3076138" cy="1651079"/>
            <a:chOff x="2512686" y="2314665"/>
            <a:chExt cx="4118628" cy="2257335"/>
          </a:xfrm>
        </p:grpSpPr>
        <p:grpSp>
          <p:nvGrpSpPr>
            <p:cNvPr id="7" name="Group 6">
              <a:extLst>
                <a:ext uri="{FF2B5EF4-FFF2-40B4-BE49-F238E27FC236}">
                  <a16:creationId xmlns:a16="http://schemas.microsoft.com/office/drawing/2014/main" id="{E89D8E68-8543-4B82-9F19-3F62177AEE3F}"/>
                </a:ext>
              </a:extLst>
            </p:cNvPr>
            <p:cNvGrpSpPr/>
            <p:nvPr/>
          </p:nvGrpSpPr>
          <p:grpSpPr>
            <a:xfrm>
              <a:off x="2512686" y="2314665"/>
              <a:ext cx="4118628" cy="2257335"/>
              <a:chOff x="2512686" y="2314665"/>
              <a:chExt cx="4118628" cy="2257335"/>
            </a:xfrm>
            <a:effectLst>
              <a:outerShdw blurRad="127000" dist="76200" dir="5400000" sx="105000" sy="105000" algn="t" rotWithShape="0">
                <a:prstClr val="black">
                  <a:alpha val="40000"/>
                </a:prstClr>
              </a:outerShdw>
            </a:effectLst>
          </p:grpSpPr>
          <p:sp>
            <p:nvSpPr>
              <p:cNvPr id="9" name="Oval 8">
                <a:extLst>
                  <a:ext uri="{FF2B5EF4-FFF2-40B4-BE49-F238E27FC236}">
                    <a16:creationId xmlns:a16="http://schemas.microsoft.com/office/drawing/2014/main" id="{6C4BBF73-CA84-44A5-A2B6-083567D0AA98}"/>
                  </a:ext>
                </a:extLst>
              </p:cNvPr>
              <p:cNvSpPr/>
              <p:nvPr/>
            </p:nvSpPr>
            <p:spPr>
              <a:xfrm>
                <a:off x="2512686" y="2438400"/>
                <a:ext cx="3505200" cy="2133600"/>
              </a:xfrm>
              <a:prstGeom prst="ellipse">
                <a:avLst/>
              </a:prstGeom>
              <a:solidFill>
                <a:srgbClr val="EEBC35"/>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013FB47F-4C47-48A0-9A35-4F0FE9ABCA99}"/>
                  </a:ext>
                </a:extLst>
              </p:cNvPr>
              <p:cNvSpPr/>
              <p:nvPr/>
            </p:nvSpPr>
            <p:spPr>
              <a:xfrm>
                <a:off x="3126114" y="2314665"/>
                <a:ext cx="3505200" cy="2133600"/>
              </a:xfrm>
              <a:prstGeom prst="ellipse">
                <a:avLst/>
              </a:prstGeom>
              <a:solidFill>
                <a:srgbClr val="365585"/>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6D944300-1B5D-4FDD-8A62-9856A5450777}"/>
                  </a:ext>
                </a:extLst>
              </p:cNvPr>
              <p:cNvSpPr/>
              <p:nvPr/>
            </p:nvSpPr>
            <p:spPr>
              <a:xfrm>
                <a:off x="2819400" y="2362200"/>
                <a:ext cx="3505200" cy="2133600"/>
              </a:xfrm>
              <a:prstGeom prst="ellipse">
                <a:avLst/>
              </a:prstGeom>
              <a:solidFill>
                <a:sysClr val="window" lastClr="FFFFFF"/>
              </a:solidFill>
              <a:ln w="12700" cap="flat" cmpd="sng" algn="ctr">
                <a:solidFill>
                  <a:srgbClr val="36558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8" name="Rectangle 7">
              <a:extLst>
                <a:ext uri="{FF2B5EF4-FFF2-40B4-BE49-F238E27FC236}">
                  <a16:creationId xmlns:a16="http://schemas.microsoft.com/office/drawing/2014/main" id="{657CA0BD-5B41-4B74-8F5A-F51FFF1AEEA0}"/>
                </a:ext>
              </a:extLst>
            </p:cNvPr>
            <p:cNvSpPr/>
            <p:nvPr/>
          </p:nvSpPr>
          <p:spPr>
            <a:xfrm>
              <a:off x="2907086" y="2526763"/>
              <a:ext cx="3366626" cy="1776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2021-2022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Budget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Presentation</a:t>
              </a:r>
              <a:endParaRPr kumimoji="0" lang="en-US" sz="2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mn-cs"/>
              </a:endParaRPr>
            </a:p>
          </p:txBody>
        </p:sp>
      </p:grpSp>
      <p:pic>
        <p:nvPicPr>
          <p:cNvPr id="14" name="Picture 13">
            <a:extLst>
              <a:ext uri="{FF2B5EF4-FFF2-40B4-BE49-F238E27FC236}">
                <a16:creationId xmlns:a16="http://schemas.microsoft.com/office/drawing/2014/main" id="{5DE42383-27D7-4943-A87C-5F572CD44F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686" y="221264"/>
            <a:ext cx="4202232" cy="1585643"/>
          </a:xfrm>
          <a:prstGeom prst="rect">
            <a:avLst/>
          </a:prstGeom>
        </p:spPr>
      </p:pic>
      <p:sp>
        <p:nvSpPr>
          <p:cNvPr id="11" name="Slide Number Placeholder 2">
            <a:extLst>
              <a:ext uri="{FF2B5EF4-FFF2-40B4-BE49-F238E27FC236}">
                <a16:creationId xmlns:a16="http://schemas.microsoft.com/office/drawing/2014/main" id="{E3F467FA-5D3A-4A9E-B74E-392E9FAC1B11}"/>
              </a:ext>
            </a:extLst>
          </p:cNvPr>
          <p:cNvSpPr txBox="1">
            <a:spLocks/>
          </p:cNvSpPr>
          <p:nvPr/>
        </p:nvSpPr>
        <p:spPr>
          <a:xfrm>
            <a:off x="8395743" y="6378166"/>
            <a:ext cx="365760" cy="365760"/>
          </a:xfrm>
          <a:prstGeom prst="ellipse">
            <a:avLst/>
          </a:prstGeom>
          <a:solidFill>
            <a:srgbClr val="1D1D1D">
              <a:alpha val="69804"/>
            </a:srgbClr>
          </a:solidFill>
        </p:spPr>
        <p:txBody>
          <a:bodyPr vert="horz" lIns="18288" tIns="45720" rIns="18288" bIns="45720" rtlCol="0" anchor="ctr">
            <a:noAutofit/>
          </a:bodyPr>
          <a:lstStyle>
            <a:defPPr>
              <a:defRPr lang="en-US"/>
            </a:defPPr>
            <a:lvl1pPr marL="0" algn="ctr" defTabSz="914400" rtl="0" eaLnBrk="1" latinLnBrk="0" hangingPunct="1">
              <a:defRPr sz="1100" kern="1200" spc="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EE8B38-0758-464A-A961-6662A8974270}" type="slidenum">
              <a:rPr lang="en-US" smtClean="0">
                <a:latin typeface="Gill Sans MT" panose="020B0502020104020203"/>
              </a:rPr>
              <a:pPr>
                <a:defRPr/>
              </a:pPr>
              <a:t>63</a:t>
            </a:fld>
            <a:endParaRPr lang="en-US" dirty="0">
              <a:latin typeface="Gill Sans MT" panose="020B0502020104020203"/>
            </a:endParaRPr>
          </a:p>
        </p:txBody>
      </p:sp>
    </p:spTree>
    <p:extLst>
      <p:ext uri="{BB962C8B-B14F-4D97-AF65-F5344CB8AC3E}">
        <p14:creationId xmlns:p14="http://schemas.microsoft.com/office/powerpoint/2010/main" val="19307952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365585"/>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E2FAF09-BB2F-4A7F-8808-5360A1A5DD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6098" y="4999552"/>
            <a:ext cx="994100" cy="1391740"/>
          </a:xfrm>
          <a:prstGeom prst="rect">
            <a:avLst/>
          </a:prstGeom>
        </p:spPr>
      </p:pic>
      <p:pic>
        <p:nvPicPr>
          <p:cNvPr id="42" name="Picture 41">
            <a:extLst>
              <a:ext uri="{FF2B5EF4-FFF2-40B4-BE49-F238E27FC236}">
                <a16:creationId xmlns:a16="http://schemas.microsoft.com/office/drawing/2014/main" id="{35E92672-32FE-4492-9A39-080FEA5709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3342" y="800225"/>
            <a:ext cx="992617" cy="1389663"/>
          </a:xfrm>
          <a:prstGeom prst="rect">
            <a:avLst/>
          </a:prstGeom>
        </p:spPr>
      </p:pic>
      <p:pic>
        <p:nvPicPr>
          <p:cNvPr id="28" name="Picture 27">
            <a:extLst>
              <a:ext uri="{FF2B5EF4-FFF2-40B4-BE49-F238E27FC236}">
                <a16:creationId xmlns:a16="http://schemas.microsoft.com/office/drawing/2014/main" id="{354E1216-BB2D-43E9-BFDD-B800EB06E6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0162" y="3095720"/>
            <a:ext cx="989372" cy="1385120"/>
          </a:xfrm>
          <a:prstGeom prst="rect">
            <a:avLst/>
          </a:prstGeom>
        </p:spPr>
      </p:pic>
      <p:pic>
        <p:nvPicPr>
          <p:cNvPr id="22" name="Picture 21">
            <a:extLst>
              <a:ext uri="{FF2B5EF4-FFF2-40B4-BE49-F238E27FC236}">
                <a16:creationId xmlns:a16="http://schemas.microsoft.com/office/drawing/2014/main" id="{6DBD5971-2B40-4059-A9D8-DD45EC3212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47757" y="3095824"/>
            <a:ext cx="996800" cy="1395521"/>
          </a:xfrm>
          <a:prstGeom prst="rect">
            <a:avLst/>
          </a:prstGeom>
        </p:spPr>
      </p:pic>
      <p:pic>
        <p:nvPicPr>
          <p:cNvPr id="26" name="Picture 25">
            <a:extLst>
              <a:ext uri="{FF2B5EF4-FFF2-40B4-BE49-F238E27FC236}">
                <a16:creationId xmlns:a16="http://schemas.microsoft.com/office/drawing/2014/main" id="{C1F4EF61-B319-4A5F-8DC1-5AD655D9F9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71743" y="3112307"/>
            <a:ext cx="989372" cy="1385122"/>
          </a:xfrm>
          <a:prstGeom prst="rect">
            <a:avLst/>
          </a:prstGeom>
        </p:spPr>
      </p:pic>
      <p:pic>
        <p:nvPicPr>
          <p:cNvPr id="24" name="Picture 23">
            <a:extLst>
              <a:ext uri="{FF2B5EF4-FFF2-40B4-BE49-F238E27FC236}">
                <a16:creationId xmlns:a16="http://schemas.microsoft.com/office/drawing/2014/main" id="{D6ABF190-59A0-46C4-87E1-D25199FAC7D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4703" y="3122616"/>
            <a:ext cx="989371" cy="1385120"/>
          </a:xfrm>
          <a:prstGeom prst="rect">
            <a:avLst/>
          </a:prstGeom>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75024" y="4997122"/>
            <a:ext cx="985658" cy="1379921"/>
          </a:xfrm>
          <a:prstGeom prst="rect">
            <a:avLst/>
          </a:prstGeom>
        </p:spPr>
      </p:pic>
      <p:sp>
        <p:nvSpPr>
          <p:cNvPr id="12" name="Rectangle 11"/>
          <p:cNvSpPr/>
          <p:nvPr/>
        </p:nvSpPr>
        <p:spPr>
          <a:xfrm>
            <a:off x="22034" y="7125"/>
            <a:ext cx="9110949"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w Cen MT Condensed" panose="020B0606020104020203" pitchFamily="34" charset="0"/>
                <a:ea typeface="+mn-ea"/>
                <a:cs typeface="+mn-cs"/>
              </a:rPr>
              <a:t>ELIZABETH BOARD OF EDUCATION</a:t>
            </a:r>
            <a:endParaRPr kumimoji="0" lang="en-US" sz="4000" b="1" i="0" u="none" strike="noStrike" kern="1200" cap="none" spc="0" normalizeH="0" baseline="0" noProof="0" dirty="0">
              <a:ln>
                <a:noFill/>
              </a:ln>
              <a:solidFill>
                <a:prstClr val="white"/>
              </a:solidFill>
              <a:effectLst/>
              <a:uLnTx/>
              <a:uFillTx/>
              <a:latin typeface="Tw Cen MT Condensed" panose="020B0606020104020203" pitchFamily="34" charset="0"/>
              <a:ea typeface="+mn-ea"/>
              <a:cs typeface="Handwriting - Dakota"/>
            </a:endParaRPr>
          </a:p>
        </p:txBody>
      </p:sp>
      <p:sp>
        <p:nvSpPr>
          <p:cNvPr id="15" name="TextBox 14"/>
          <p:cNvSpPr txBox="1"/>
          <p:nvPr/>
        </p:nvSpPr>
        <p:spPr>
          <a:xfrm>
            <a:off x="40868" y="4510780"/>
            <a:ext cx="283704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Nathalie Alcaide-Hernandez</a:t>
            </a:r>
          </a:p>
        </p:txBody>
      </p:sp>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08224" y="807657"/>
            <a:ext cx="989372" cy="1385122"/>
          </a:xfrm>
          <a:prstGeom prst="rect">
            <a:avLst/>
          </a:prstGeom>
        </p:spPr>
      </p:pic>
      <p:pic>
        <p:nvPicPr>
          <p:cNvPr id="29" name="Picture 2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174025" y="4990282"/>
            <a:ext cx="992616" cy="1389663"/>
          </a:xfrm>
          <a:prstGeom prst="rect">
            <a:avLst/>
          </a:prstGeom>
        </p:spPr>
      </p:pic>
      <p:sp>
        <p:nvSpPr>
          <p:cNvPr id="31" name="TextBox 30"/>
          <p:cNvSpPr txBox="1"/>
          <p:nvPr/>
        </p:nvSpPr>
        <p:spPr>
          <a:xfrm>
            <a:off x="4786884" y="4510780"/>
            <a:ext cx="188553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Charlene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Bathelus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TextBox 31"/>
          <p:cNvSpPr txBox="1"/>
          <p:nvPr/>
        </p:nvSpPr>
        <p:spPr>
          <a:xfrm>
            <a:off x="2648641" y="2199606"/>
            <a:ext cx="203557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Jerry D. Jacobs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President</a:t>
            </a:r>
          </a:p>
        </p:txBody>
      </p:sp>
      <p:sp>
        <p:nvSpPr>
          <p:cNvPr id="34" name="TextBox 33"/>
          <p:cNvSpPr txBox="1"/>
          <p:nvPr/>
        </p:nvSpPr>
        <p:spPr>
          <a:xfrm>
            <a:off x="6733458" y="4513824"/>
            <a:ext cx="226790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Maria Z. Carvalho</a:t>
            </a:r>
          </a:p>
        </p:txBody>
      </p:sp>
      <p:sp>
        <p:nvSpPr>
          <p:cNvPr id="35" name="TextBox 34"/>
          <p:cNvSpPr txBox="1"/>
          <p:nvPr/>
        </p:nvSpPr>
        <p:spPr>
          <a:xfrm>
            <a:off x="4545336" y="2199606"/>
            <a:ext cx="21750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Rosa Moreno-Ortega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Vice President</a:t>
            </a:r>
          </a:p>
        </p:txBody>
      </p:sp>
      <p:sp>
        <p:nvSpPr>
          <p:cNvPr id="36" name="TextBox 35"/>
          <p:cNvSpPr txBox="1"/>
          <p:nvPr/>
        </p:nvSpPr>
        <p:spPr>
          <a:xfrm>
            <a:off x="1486890" y="6377044"/>
            <a:ext cx="216489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Iliana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Chevres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TextBox 36"/>
          <p:cNvSpPr txBox="1"/>
          <p:nvPr/>
        </p:nvSpPr>
        <p:spPr>
          <a:xfrm>
            <a:off x="3606027" y="6388012"/>
            <a:ext cx="217753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Stanley Neron</a:t>
            </a:r>
          </a:p>
        </p:txBody>
      </p:sp>
      <p:sp>
        <p:nvSpPr>
          <p:cNvPr id="38" name="TextBox 37"/>
          <p:cNvSpPr txBox="1"/>
          <p:nvPr/>
        </p:nvSpPr>
        <p:spPr>
          <a:xfrm>
            <a:off x="5679086" y="6393599"/>
            <a:ext cx="217753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Stephanie G.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Pestana</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TextBox 38"/>
          <p:cNvSpPr txBox="1"/>
          <p:nvPr/>
        </p:nvSpPr>
        <p:spPr>
          <a:xfrm>
            <a:off x="2742382" y="4513824"/>
            <a:ext cx="192795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Diane Barbosa</a:t>
            </a:r>
          </a:p>
        </p:txBody>
      </p:sp>
    </p:spTree>
    <p:extLst>
      <p:ext uri="{BB962C8B-B14F-4D97-AF65-F5344CB8AC3E}">
        <p14:creationId xmlns:p14="http://schemas.microsoft.com/office/powerpoint/2010/main" val="14915441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E424716-712E-4165-97A5-7B469DCAA557}"/>
              </a:ext>
            </a:extLst>
          </p:cNvPr>
          <p:cNvSpPr/>
          <p:nvPr/>
        </p:nvSpPr>
        <p:spPr>
          <a:xfrm>
            <a:off x="4572000" y="4605055"/>
            <a:ext cx="4572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w="25400">
                  <a:noFill/>
                </a:ln>
                <a:solidFill>
                  <a:srgbClr val="365585"/>
                </a:solidFill>
                <a:effectLst/>
                <a:uLnTx/>
                <a:uFillTx/>
                <a:latin typeface="Tw Cen MT Condensed" panose="020B0606020104020203" pitchFamily="34" charset="0"/>
                <a:ea typeface="+mn-ea"/>
                <a:cs typeface="Arial" charset="0"/>
              </a:rPr>
              <a:t>Thank You!</a:t>
            </a:r>
            <a:endParaRPr kumimoji="0" lang="en-US" sz="3600" b="0" i="0" u="none" strike="noStrike" kern="1200" cap="none" spc="0" normalizeH="0" baseline="0" noProof="0" dirty="0">
              <a:ln w="25400">
                <a:noFill/>
              </a:ln>
              <a:solidFill>
                <a:srgbClr val="365585"/>
              </a:solidFill>
              <a:effectLst/>
              <a:uLnTx/>
              <a:uFillTx/>
              <a:latin typeface="Tw Cen MT Condensed" panose="020B0606020104020203" pitchFamily="34" charset="0"/>
              <a:ea typeface="+mn-ea"/>
              <a:cs typeface="+mn-cs"/>
            </a:endParaRPr>
          </a:p>
        </p:txBody>
      </p:sp>
      <p:pic>
        <p:nvPicPr>
          <p:cNvPr id="6" name="Picture 5">
            <a:extLst>
              <a:ext uri="{FF2B5EF4-FFF2-40B4-BE49-F238E27FC236}">
                <a16:creationId xmlns:a16="http://schemas.microsoft.com/office/drawing/2014/main" id="{17CCA3C8-DA98-41D3-8773-6AC7C8DA0CD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17687" y="609600"/>
            <a:ext cx="2336627" cy="1828800"/>
          </a:xfrm>
          <a:prstGeom prst="rect">
            <a:avLst/>
          </a:prstGeom>
        </p:spPr>
      </p:pic>
      <p:sp>
        <p:nvSpPr>
          <p:cNvPr id="2" name="Rectangle 1">
            <a:extLst>
              <a:ext uri="{FF2B5EF4-FFF2-40B4-BE49-F238E27FC236}">
                <a16:creationId xmlns:a16="http://schemas.microsoft.com/office/drawing/2014/main" id="{AFE88307-0661-42DD-9926-2617EF371AA6}"/>
              </a:ext>
            </a:extLst>
          </p:cNvPr>
          <p:cNvSpPr/>
          <p:nvPr/>
        </p:nvSpPr>
        <p:spPr>
          <a:xfrm>
            <a:off x="0" y="3429000"/>
            <a:ext cx="4572000" cy="3429000"/>
          </a:xfrm>
          <a:prstGeom prst="rect">
            <a:avLst/>
          </a:prstGeom>
          <a:solidFill>
            <a:srgbClr val="365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D8A1F7E-4203-4BAE-B70F-4D76940873CD}"/>
              </a:ext>
            </a:extLst>
          </p:cNvPr>
          <p:cNvSpPr/>
          <p:nvPr/>
        </p:nvSpPr>
        <p:spPr>
          <a:xfrm>
            <a:off x="4572000" y="0"/>
            <a:ext cx="4572000" cy="3429000"/>
          </a:xfrm>
          <a:prstGeom prst="rect">
            <a:avLst/>
          </a:prstGeom>
          <a:solidFill>
            <a:srgbClr val="EEB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descr="A picture containing text, indoor, floor, person&#10;&#10;Description automatically generated">
            <a:extLst>
              <a:ext uri="{FF2B5EF4-FFF2-40B4-BE49-F238E27FC236}">
                <a16:creationId xmlns:a16="http://schemas.microsoft.com/office/drawing/2014/main" id="{241A19D3-3D82-4E05-B99F-AD3CB6CF7E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97544" y="3637148"/>
            <a:ext cx="4114800" cy="3092355"/>
          </a:xfrm>
          <a:prstGeom prst="rect">
            <a:avLst/>
          </a:prstGeom>
        </p:spPr>
      </p:pic>
      <p:pic>
        <p:nvPicPr>
          <p:cNvPr id="17" name="Picture 16" descr="A picture containing person, outdoor, child&#10;&#10;Description automatically generated">
            <a:extLst>
              <a:ext uri="{FF2B5EF4-FFF2-40B4-BE49-F238E27FC236}">
                <a16:creationId xmlns:a16="http://schemas.microsoft.com/office/drawing/2014/main" id="{88D35A6D-0541-49CD-8F0E-F5CCC54FD3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70798" y="226794"/>
            <a:ext cx="4075658" cy="2971834"/>
          </a:xfrm>
          <a:prstGeom prst="rect">
            <a:avLst/>
          </a:prstGeom>
        </p:spPr>
      </p:pic>
      <p:grpSp>
        <p:nvGrpSpPr>
          <p:cNvPr id="5" name="Group 4">
            <a:extLst>
              <a:ext uri="{FF2B5EF4-FFF2-40B4-BE49-F238E27FC236}">
                <a16:creationId xmlns:a16="http://schemas.microsoft.com/office/drawing/2014/main" id="{77906A31-6E69-4B2C-8C9D-3457DF63BBEE}"/>
              </a:ext>
            </a:extLst>
          </p:cNvPr>
          <p:cNvGrpSpPr/>
          <p:nvPr/>
        </p:nvGrpSpPr>
        <p:grpSpPr>
          <a:xfrm>
            <a:off x="2512686" y="2314665"/>
            <a:ext cx="4118628" cy="2257335"/>
            <a:chOff x="2512686" y="2314665"/>
            <a:chExt cx="4118628" cy="2257335"/>
          </a:xfrm>
        </p:grpSpPr>
        <p:grpSp>
          <p:nvGrpSpPr>
            <p:cNvPr id="4" name="Group 3">
              <a:extLst>
                <a:ext uri="{FF2B5EF4-FFF2-40B4-BE49-F238E27FC236}">
                  <a16:creationId xmlns:a16="http://schemas.microsoft.com/office/drawing/2014/main" id="{17EAF189-8478-4477-8FE9-7B5B0ABC27F1}"/>
                </a:ext>
              </a:extLst>
            </p:cNvPr>
            <p:cNvGrpSpPr/>
            <p:nvPr/>
          </p:nvGrpSpPr>
          <p:grpSpPr>
            <a:xfrm>
              <a:off x="2512686" y="2314665"/>
              <a:ext cx="4118628" cy="2257335"/>
              <a:chOff x="2512686" y="2314665"/>
              <a:chExt cx="4118628" cy="2257335"/>
            </a:xfrm>
            <a:effectLst>
              <a:outerShdw blurRad="127000" dist="76200" dir="5400000" sx="105000" sy="105000" algn="t" rotWithShape="0">
                <a:prstClr val="black">
                  <a:alpha val="40000"/>
                </a:prstClr>
              </a:outerShdw>
            </a:effectLst>
          </p:grpSpPr>
          <p:sp>
            <p:nvSpPr>
              <p:cNvPr id="13" name="Oval 12">
                <a:extLst>
                  <a:ext uri="{FF2B5EF4-FFF2-40B4-BE49-F238E27FC236}">
                    <a16:creationId xmlns:a16="http://schemas.microsoft.com/office/drawing/2014/main" id="{AE26CB04-562F-4D4B-A758-DB86445A1F51}"/>
                  </a:ext>
                </a:extLst>
              </p:cNvPr>
              <p:cNvSpPr/>
              <p:nvPr/>
            </p:nvSpPr>
            <p:spPr>
              <a:xfrm>
                <a:off x="2512686" y="2438400"/>
                <a:ext cx="3505200" cy="2133600"/>
              </a:xfrm>
              <a:prstGeom prst="ellipse">
                <a:avLst/>
              </a:prstGeom>
              <a:solidFill>
                <a:srgbClr val="EEBC3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23FC4A91-8EF5-4AC2-A548-4C1E4F505C95}"/>
                  </a:ext>
                </a:extLst>
              </p:cNvPr>
              <p:cNvSpPr/>
              <p:nvPr/>
            </p:nvSpPr>
            <p:spPr>
              <a:xfrm>
                <a:off x="3126114" y="2314665"/>
                <a:ext cx="3505200" cy="2133600"/>
              </a:xfrm>
              <a:prstGeom prst="ellipse">
                <a:avLst/>
              </a:prstGeom>
              <a:solidFill>
                <a:srgbClr val="36558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id="{252DA819-00A1-4B3F-9EA2-317FE78808B6}"/>
                  </a:ext>
                </a:extLst>
              </p:cNvPr>
              <p:cNvSpPr/>
              <p:nvPr/>
            </p:nvSpPr>
            <p:spPr>
              <a:xfrm>
                <a:off x="2819400" y="2362200"/>
                <a:ext cx="3505200" cy="2133600"/>
              </a:xfrm>
              <a:prstGeom prst="ellipse">
                <a:avLst/>
              </a:prstGeom>
              <a:solidFill>
                <a:schemeClr val="bg1"/>
              </a:solidFill>
              <a:ln w="12700">
                <a:solidFill>
                  <a:srgbClr val="36558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11">
              <a:extLst>
                <a:ext uri="{FF2B5EF4-FFF2-40B4-BE49-F238E27FC236}">
                  <a16:creationId xmlns:a16="http://schemas.microsoft.com/office/drawing/2014/main" id="{E4464B6F-5B57-404A-8D2E-5A97FB2B3147}"/>
                </a:ext>
              </a:extLst>
            </p:cNvPr>
            <p:cNvSpPr/>
            <p:nvPr/>
          </p:nvSpPr>
          <p:spPr>
            <a:xfrm>
              <a:off x="2907086" y="2526763"/>
              <a:ext cx="3366627"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2021-2022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Budget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Arial" charset="0"/>
                </a:rPr>
                <a:t>Presentation</a:t>
              </a:r>
              <a:endParaRPr kumimoji="0" lang="en-US" sz="3600" b="0" i="0" u="none" strike="noStrike" kern="1200" cap="none" spc="0" normalizeH="0" baseline="0" noProof="0" dirty="0">
                <a:ln w="25400">
                  <a:solidFill>
                    <a:srgbClr val="365585"/>
                  </a:solidFill>
                </a:ln>
                <a:solidFill>
                  <a:srgbClr val="FFC000"/>
                </a:solidFill>
                <a:effectLst>
                  <a:outerShdw blurRad="38100" dist="38100" dir="2700000" algn="tl">
                    <a:srgbClr val="000000">
                      <a:alpha val="43137"/>
                    </a:srgbClr>
                  </a:outerShdw>
                </a:effectLst>
                <a:uLnTx/>
                <a:uFillTx/>
                <a:latin typeface="Tw Cen MT Condensed Extra Bold" panose="020B0803020202020204" pitchFamily="34" charset="0"/>
                <a:ea typeface="+mn-ea"/>
                <a:cs typeface="+mn-cs"/>
              </a:endParaRPr>
            </a:p>
          </p:txBody>
        </p:sp>
      </p:grpSp>
      <p:sp>
        <p:nvSpPr>
          <p:cNvPr id="16" name="TextBox 15">
            <a:extLst>
              <a:ext uri="{FF2B5EF4-FFF2-40B4-BE49-F238E27FC236}">
                <a16:creationId xmlns:a16="http://schemas.microsoft.com/office/drawing/2014/main" id="{7F10B7D8-882A-49E8-8F82-8C6974BB1338}"/>
              </a:ext>
            </a:extLst>
          </p:cNvPr>
          <p:cNvSpPr txBox="1"/>
          <p:nvPr/>
        </p:nvSpPr>
        <p:spPr>
          <a:xfrm>
            <a:off x="4561114" y="5562600"/>
            <a:ext cx="4572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w="25400">
                  <a:noFill/>
                </a:ln>
                <a:solidFill>
                  <a:srgbClr val="365585"/>
                </a:solidFill>
                <a:effectLst/>
                <a:uLnTx/>
                <a:uFillTx/>
                <a:latin typeface="Tw Cen MT Condensed" panose="020B0606020104020203" pitchFamily="34" charset="0"/>
                <a:ea typeface="+mn-ea"/>
                <a:cs typeface="Arial" charset="0"/>
              </a:rPr>
              <a:t>Olga Hugelmeyer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w="25400">
                  <a:noFill/>
                </a:ln>
                <a:solidFill>
                  <a:srgbClr val="365585"/>
                </a:solidFill>
                <a:effectLst/>
                <a:uLnTx/>
                <a:uFillTx/>
                <a:latin typeface="Tw Cen MT Condensed" panose="020B0606020104020203" pitchFamily="34" charset="0"/>
                <a:ea typeface="+mn-ea"/>
                <a:cs typeface="Arial" charset="0"/>
              </a:rPr>
              <a:t>Superintendent of Schools</a:t>
            </a:r>
            <a:endParaRPr kumimoji="0" lang="en-US" sz="3600" b="0" i="0" u="none" strike="noStrike" kern="1200" cap="none" spc="0" normalizeH="0" baseline="0" noProof="0" dirty="0">
              <a:ln w="25400">
                <a:noFill/>
              </a:ln>
              <a:solidFill>
                <a:srgbClr val="365585"/>
              </a:solidFill>
              <a:effectLst/>
              <a:uLnTx/>
              <a:uFillTx/>
              <a:latin typeface="Tw Cen MT Condensed" panose="020B0606020104020203" pitchFamily="34" charset="0"/>
              <a:ea typeface="+mn-ea"/>
              <a:cs typeface="+mn-cs"/>
            </a:endParaRPr>
          </a:p>
        </p:txBody>
      </p:sp>
    </p:spTree>
    <p:extLst>
      <p:ext uri="{BB962C8B-B14F-4D97-AF65-F5344CB8AC3E}">
        <p14:creationId xmlns:p14="http://schemas.microsoft.com/office/powerpoint/2010/main" val="334457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397AD0-B8D4-40A6-A4D6-144385D000D6}"/>
              </a:ext>
            </a:extLst>
          </p:cNvPr>
          <p:cNvSpPr>
            <a:spLocks noGrp="1"/>
          </p:cNvSpPr>
          <p:nvPr>
            <p:ph type="sldNum" sz="quarter" idx="12"/>
          </p:nvPr>
        </p:nvSpPr>
        <p:spPr/>
        <p:txBody>
          <a:bodyPr/>
          <a:lstStyle/>
          <a:p>
            <a:fld id="{14EE8B38-0758-464A-A961-6662A8974270}" type="slidenum">
              <a:rPr lang="en-US" smtClean="0"/>
              <a:t>7</a:t>
            </a:fld>
            <a:endParaRPr lang="en-US" dirty="0"/>
          </a:p>
        </p:txBody>
      </p:sp>
      <p:sp>
        <p:nvSpPr>
          <p:cNvPr id="4" name="TextBox 3">
            <a:extLst>
              <a:ext uri="{FF2B5EF4-FFF2-40B4-BE49-F238E27FC236}">
                <a16:creationId xmlns:a16="http://schemas.microsoft.com/office/drawing/2014/main" id="{C458838E-8C25-495B-8D61-B9AD2A3760D8}"/>
              </a:ext>
            </a:extLst>
          </p:cNvPr>
          <p:cNvSpPr txBox="1"/>
          <p:nvPr/>
        </p:nvSpPr>
        <p:spPr>
          <a:xfrm>
            <a:off x="52015" y="109713"/>
            <a:ext cx="8839200" cy="646331"/>
          </a:xfrm>
          <a:prstGeom prst="rect">
            <a:avLst/>
          </a:prstGeom>
          <a:noFill/>
        </p:spPr>
        <p:txBody>
          <a:bodyPr wrap="square">
            <a:spAutoFit/>
          </a:bodyPr>
          <a:lstStyle/>
          <a:p>
            <a:pPr>
              <a:defRPr/>
            </a:pPr>
            <a:r>
              <a:rPr lang="en-US" sz="3600" b="1" spc="-100" dirty="0">
                <a:solidFill>
                  <a:srgbClr val="365586"/>
                </a:solidFill>
                <a:latin typeface="Tw Cen MT" panose="020B0602020104020603" pitchFamily="34" charset="0"/>
              </a:rPr>
              <a:t>2020-2021 Budget Highlights</a:t>
            </a:r>
          </a:p>
        </p:txBody>
      </p:sp>
      <p:sp>
        <p:nvSpPr>
          <p:cNvPr id="5" name="TextBox 4">
            <a:extLst>
              <a:ext uri="{FF2B5EF4-FFF2-40B4-BE49-F238E27FC236}">
                <a16:creationId xmlns:a16="http://schemas.microsoft.com/office/drawing/2014/main" id="{C3CC5AA9-887B-44F5-9558-3E3F8AF998FC}"/>
              </a:ext>
            </a:extLst>
          </p:cNvPr>
          <p:cNvSpPr txBox="1"/>
          <p:nvPr/>
        </p:nvSpPr>
        <p:spPr>
          <a:xfrm>
            <a:off x="174171" y="907197"/>
            <a:ext cx="5257800" cy="5632311"/>
          </a:xfrm>
          <a:prstGeom prst="rect">
            <a:avLst/>
          </a:prstGeom>
          <a:noFill/>
        </p:spPr>
        <p:txBody>
          <a:bodyPr wrap="square" rtlCol="0">
            <a:spAutoFit/>
          </a:bodyPr>
          <a:lstStyle/>
          <a:p>
            <a:pPr marL="342900" indent="-342900">
              <a:buFont typeface="Arial" panose="020B0604020202020204" pitchFamily="34" charset="0"/>
              <a:buChar char="•"/>
            </a:pPr>
            <a:r>
              <a:rPr lang="en-US" sz="2400" spc="-100" dirty="0">
                <a:solidFill>
                  <a:prstClr val="black"/>
                </a:solidFill>
                <a:latin typeface="Calibri"/>
              </a:rPr>
              <a:t>Implemented E-Remote Learning virtual instruction platform</a:t>
            </a:r>
          </a:p>
          <a:p>
            <a:pPr marL="342900" indent="-342900">
              <a:buFont typeface="Arial" panose="020B0604020202020204" pitchFamily="34" charset="0"/>
              <a:buChar char="•"/>
            </a:pPr>
            <a:r>
              <a:rPr lang="en-US" sz="2400" spc="-120" dirty="0">
                <a:solidFill>
                  <a:prstClr val="black"/>
                </a:solidFill>
                <a:latin typeface="Calibri"/>
              </a:rPr>
              <a:t>Hosted Parent Virtual Academy Workshops </a:t>
            </a:r>
          </a:p>
          <a:p>
            <a:pPr marL="342900" indent="-342900">
              <a:buFont typeface="Arial" panose="020B0604020202020204" pitchFamily="34" charset="0"/>
              <a:buChar char="•"/>
            </a:pPr>
            <a:r>
              <a:rPr lang="en-US" sz="2400" spc="-100" dirty="0">
                <a:solidFill>
                  <a:prstClr val="black"/>
                </a:solidFill>
                <a:latin typeface="Calibri"/>
              </a:rPr>
              <a:t>Served more than 2.5M meals to families through Grab &amp; Go Breakfast/Lunch program</a:t>
            </a:r>
          </a:p>
          <a:p>
            <a:pPr marL="342900" indent="-342900">
              <a:buFont typeface="Arial" panose="020B0604020202020204" pitchFamily="34" charset="0"/>
              <a:buChar char="•"/>
            </a:pPr>
            <a:r>
              <a:rPr lang="en-US" sz="2400" spc="-100" dirty="0">
                <a:solidFill>
                  <a:prstClr val="black"/>
                </a:solidFill>
                <a:latin typeface="Calibri"/>
              </a:rPr>
              <a:t>Provided laptops for all students and instructional staff</a:t>
            </a:r>
          </a:p>
          <a:p>
            <a:pPr marL="342900" indent="-342900">
              <a:buFont typeface="Arial" panose="020B0604020202020204" pitchFamily="34" charset="0"/>
              <a:buChar char="•"/>
            </a:pPr>
            <a:r>
              <a:rPr lang="en-US" sz="2400" spc="-100" dirty="0">
                <a:solidFill>
                  <a:prstClr val="black"/>
                </a:solidFill>
                <a:latin typeface="Calibri"/>
              </a:rPr>
              <a:t>Provided free internet connectivity to students in need</a:t>
            </a:r>
          </a:p>
          <a:p>
            <a:pPr marL="342900" indent="-342900">
              <a:buFont typeface="Arial" panose="020B0604020202020204" pitchFamily="34" charset="0"/>
              <a:buChar char="•"/>
            </a:pPr>
            <a:r>
              <a:rPr lang="en-US" sz="2400" spc="-100" dirty="0">
                <a:solidFill>
                  <a:prstClr val="black"/>
                </a:solidFill>
                <a:latin typeface="Calibri"/>
              </a:rPr>
              <a:t>Provided PPE for students and employees</a:t>
            </a:r>
          </a:p>
          <a:p>
            <a:pPr marL="342900" indent="-342900">
              <a:buFont typeface="Arial" panose="020B0604020202020204" pitchFamily="34" charset="0"/>
              <a:buChar char="•"/>
            </a:pPr>
            <a:r>
              <a:rPr lang="en-US" sz="2400" spc="-100" dirty="0">
                <a:solidFill>
                  <a:prstClr val="black"/>
                </a:solidFill>
                <a:latin typeface="Calibri"/>
              </a:rPr>
              <a:t>Purchased 4,000 air purifiers for classrooms and offices</a:t>
            </a:r>
          </a:p>
          <a:p>
            <a:pPr marL="342900" indent="-342900">
              <a:buFont typeface="Arial" panose="020B0604020202020204" pitchFamily="34" charset="0"/>
              <a:buChar char="•"/>
            </a:pPr>
            <a:r>
              <a:rPr lang="en-US" sz="2400" spc="-100" dirty="0">
                <a:solidFill>
                  <a:prstClr val="black"/>
                </a:solidFill>
                <a:latin typeface="Calibri"/>
              </a:rPr>
              <a:t>EPS employees provided access to COVID-19 vaccine</a:t>
            </a:r>
          </a:p>
        </p:txBody>
      </p:sp>
      <p:pic>
        <p:nvPicPr>
          <p:cNvPr id="6" name="Picture 5">
            <a:extLst>
              <a:ext uri="{FF2B5EF4-FFF2-40B4-BE49-F238E27FC236}">
                <a16:creationId xmlns:a16="http://schemas.microsoft.com/office/drawing/2014/main" id="{3E6FA302-2118-4CEC-8B81-52837D5329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49815" y="907197"/>
            <a:ext cx="3473597" cy="1447800"/>
          </a:xfrm>
          <a:prstGeom prst="rect">
            <a:avLst/>
          </a:prstGeom>
          <a:ln w="12700">
            <a:solidFill>
              <a:srgbClr val="365585"/>
            </a:solidFill>
          </a:ln>
        </p:spPr>
      </p:pic>
      <p:pic>
        <p:nvPicPr>
          <p:cNvPr id="7" name="Picture 6" descr="Text&#10;&#10;Description automatically generated">
            <a:extLst>
              <a:ext uri="{FF2B5EF4-FFF2-40B4-BE49-F238E27FC236}">
                <a16:creationId xmlns:a16="http://schemas.microsoft.com/office/drawing/2014/main" id="{F66CB36B-105C-40DD-8F3E-B02322AB2C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1302"/>
          <a:stretch/>
        </p:blipFill>
        <p:spPr>
          <a:xfrm>
            <a:off x="5549816" y="250806"/>
            <a:ext cx="3330514" cy="456663"/>
          </a:xfrm>
          <a:prstGeom prst="rect">
            <a:avLst/>
          </a:prstGeom>
        </p:spPr>
      </p:pic>
      <p:pic>
        <p:nvPicPr>
          <p:cNvPr id="8" name="Picture 7" descr="A picture containing text, box, open&#10;&#10;Description automatically generated">
            <a:extLst>
              <a:ext uri="{FF2B5EF4-FFF2-40B4-BE49-F238E27FC236}">
                <a16:creationId xmlns:a16="http://schemas.microsoft.com/office/drawing/2014/main" id="{717E8937-73BE-4844-A6E9-7B6964AEB9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60701" y="2514600"/>
            <a:ext cx="3473597" cy="2023888"/>
          </a:xfrm>
          <a:prstGeom prst="rect">
            <a:avLst/>
          </a:prstGeom>
          <a:ln w="12700">
            <a:solidFill>
              <a:srgbClr val="365585"/>
            </a:solidFill>
          </a:ln>
        </p:spPr>
      </p:pic>
      <p:pic>
        <p:nvPicPr>
          <p:cNvPr id="9" name="Picture 8" descr="A picture containing outdoor, ground, building, person&#10;&#10;Description automatically generated">
            <a:extLst>
              <a:ext uri="{FF2B5EF4-FFF2-40B4-BE49-F238E27FC236}">
                <a16:creationId xmlns:a16="http://schemas.microsoft.com/office/drawing/2014/main" id="{B39F85E4-8F5E-47CC-834D-C075759D53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49815" y="4614688"/>
            <a:ext cx="2603585" cy="2133599"/>
          </a:xfrm>
          <a:prstGeom prst="rect">
            <a:avLst/>
          </a:prstGeom>
          <a:ln w="12700">
            <a:solidFill>
              <a:srgbClr val="365585"/>
            </a:solidFill>
          </a:ln>
        </p:spPr>
      </p:pic>
    </p:spTree>
    <p:extLst>
      <p:ext uri="{BB962C8B-B14F-4D97-AF65-F5344CB8AC3E}">
        <p14:creationId xmlns:p14="http://schemas.microsoft.com/office/powerpoint/2010/main" val="220706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DEC012-A10D-4600-A5C8-D9FF4663BE78}"/>
              </a:ext>
            </a:extLst>
          </p:cNvPr>
          <p:cNvSpPr/>
          <p:nvPr/>
        </p:nvSpPr>
        <p:spPr>
          <a:xfrm>
            <a:off x="228600" y="274320"/>
            <a:ext cx="8915400" cy="914400"/>
          </a:xfrm>
          <a:prstGeom prst="rect">
            <a:avLst/>
          </a:prstGeom>
          <a:solidFill>
            <a:srgbClr val="365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E397AD0-B8D4-40A6-A4D6-144385D000D6}"/>
              </a:ext>
            </a:extLst>
          </p:cNvPr>
          <p:cNvSpPr>
            <a:spLocks noGrp="1"/>
          </p:cNvSpPr>
          <p:nvPr>
            <p:ph type="sldNum" sz="quarter" idx="12"/>
          </p:nvPr>
        </p:nvSpPr>
        <p:spPr>
          <a:xfrm>
            <a:off x="8229600" y="6324600"/>
            <a:ext cx="365760" cy="36576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4EE8B38-0758-464A-A961-6662A8974270}"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E3335937-9A29-4A1E-97A1-C1025FD147BB}"/>
              </a:ext>
            </a:extLst>
          </p:cNvPr>
          <p:cNvSpPr txBox="1"/>
          <p:nvPr/>
        </p:nvSpPr>
        <p:spPr>
          <a:xfrm>
            <a:off x="381000" y="350520"/>
            <a:ext cx="8763000" cy="707886"/>
          </a:xfrm>
          <a:prstGeom prst="rect">
            <a:avLst/>
          </a:prstGeom>
          <a:noFill/>
        </p:spPr>
        <p:txBody>
          <a:bodyPr wrap="square">
            <a:spAutoFit/>
          </a:bodyPr>
          <a:lstStyle/>
          <a:p>
            <a:pPr>
              <a:defRPr/>
            </a:pPr>
            <a:r>
              <a:rPr lang="en-US" sz="4000" b="1" dirty="0">
                <a:solidFill>
                  <a:srgbClr val="EEBC35"/>
                </a:solidFill>
                <a:latin typeface="Tw Cen MT" panose="020B0602020104020603" pitchFamily="34" charset="0"/>
              </a:rPr>
              <a:t>Goals for the 2021-2022 Budget</a:t>
            </a:r>
          </a:p>
        </p:txBody>
      </p:sp>
      <p:graphicFrame>
        <p:nvGraphicFramePr>
          <p:cNvPr id="11" name="TextBox 4">
            <a:extLst>
              <a:ext uri="{FF2B5EF4-FFF2-40B4-BE49-F238E27FC236}">
                <a16:creationId xmlns:a16="http://schemas.microsoft.com/office/drawing/2014/main" id="{3FBE4388-913A-4E3E-AF80-CFB74F5CA6B6}"/>
              </a:ext>
            </a:extLst>
          </p:cNvPr>
          <p:cNvGraphicFramePr/>
          <p:nvPr>
            <p:extLst>
              <p:ext uri="{D42A27DB-BD31-4B8C-83A1-F6EECF244321}">
                <p14:modId xmlns:p14="http://schemas.microsoft.com/office/powerpoint/2010/main" val="4159083723"/>
              </p:ext>
            </p:extLst>
          </p:nvPr>
        </p:nvGraphicFramePr>
        <p:xfrm>
          <a:off x="228600" y="1429167"/>
          <a:ext cx="8686800" cy="5078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5559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E60ACA-1870-E44A-836A-7E6B1105DF7E}"/>
              </a:ext>
            </a:extLst>
          </p:cNvPr>
          <p:cNvSpPr>
            <a:spLocks noGrp="1"/>
          </p:cNvSpPr>
          <p:nvPr>
            <p:ph type="sldNum" sz="quarter" idx="12"/>
          </p:nvPr>
        </p:nvSpPr>
        <p:spPr/>
        <p:txBody>
          <a:bodyPr/>
          <a:lstStyle/>
          <a:p>
            <a:fld id="{AE05E983-50BF-4DE7-81D7-50F63BA37A08}" type="slidenum">
              <a:rPr lang="en-US" smtClean="0"/>
              <a:t>9</a:t>
            </a:fld>
            <a:endParaRPr lang="en-US" dirty="0"/>
          </a:p>
        </p:txBody>
      </p:sp>
      <p:pic>
        <p:nvPicPr>
          <p:cNvPr id="5" name="Picture 4" descr="A group of people posing for a photo&#10;&#10;Description automatically generated">
            <a:extLst>
              <a:ext uri="{FF2B5EF4-FFF2-40B4-BE49-F238E27FC236}">
                <a16:creationId xmlns:a16="http://schemas.microsoft.com/office/drawing/2014/main" id="{EBBA6528-7566-432E-B674-7583461F94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66" t="16229" r="17500" b="6895"/>
          <a:stretch/>
        </p:blipFill>
        <p:spPr>
          <a:xfrm>
            <a:off x="0" y="53975"/>
            <a:ext cx="9144000" cy="6858001"/>
          </a:xfrm>
          <a:prstGeom prst="rect">
            <a:avLst/>
          </a:prstGeom>
        </p:spPr>
      </p:pic>
      <p:sp>
        <p:nvSpPr>
          <p:cNvPr id="6" name="Title 1">
            <a:extLst>
              <a:ext uri="{FF2B5EF4-FFF2-40B4-BE49-F238E27FC236}">
                <a16:creationId xmlns:a16="http://schemas.microsoft.com/office/drawing/2014/main" id="{B97AF31A-BFEF-400E-B049-50D3DA248536}"/>
              </a:ext>
            </a:extLst>
          </p:cNvPr>
          <p:cNvSpPr txBox="1">
            <a:spLocks/>
          </p:cNvSpPr>
          <p:nvPr/>
        </p:nvSpPr>
        <p:spPr>
          <a:xfrm>
            <a:off x="0" y="5486400"/>
            <a:ext cx="5638800" cy="1371600"/>
          </a:xfrm>
          <a:prstGeom prst="rect">
            <a:avLst/>
          </a:prstGeom>
          <a:solidFill>
            <a:schemeClr val="bg1">
              <a:alpha val="76000"/>
            </a:schemeClr>
          </a:solidFill>
          <a:ln w="9525">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spc="-100" dirty="0">
                <a:ln w="19050">
                  <a:noFill/>
                </a:ln>
                <a:solidFill>
                  <a:srgbClr val="004486"/>
                </a:solidFill>
                <a:latin typeface="Tw Cen MT Condensed" panose="020B0606020104020203" pitchFamily="34" charset="0"/>
              </a:rPr>
              <a:t>Elizabeth Public Schools Receives Increase in State Aid</a:t>
            </a:r>
          </a:p>
        </p:txBody>
      </p:sp>
      <p:sp>
        <p:nvSpPr>
          <p:cNvPr id="7" name="Title 1">
            <a:extLst>
              <a:ext uri="{FF2B5EF4-FFF2-40B4-BE49-F238E27FC236}">
                <a16:creationId xmlns:a16="http://schemas.microsoft.com/office/drawing/2014/main" id="{066E5D93-6193-4275-8260-F500C0DA3993}"/>
              </a:ext>
            </a:extLst>
          </p:cNvPr>
          <p:cNvSpPr txBox="1">
            <a:spLocks/>
          </p:cNvSpPr>
          <p:nvPr/>
        </p:nvSpPr>
        <p:spPr>
          <a:xfrm>
            <a:off x="0" y="0"/>
            <a:ext cx="9144000" cy="609600"/>
          </a:xfrm>
          <a:prstGeom prst="rect">
            <a:avLst/>
          </a:prstGeom>
          <a:solidFill>
            <a:schemeClr val="bg1">
              <a:alpha val="65000"/>
            </a:schemeClr>
          </a:solidFill>
          <a:ln w="9525">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spc="-100" dirty="0">
                <a:ln w="19050">
                  <a:noFill/>
                </a:ln>
                <a:solidFill>
                  <a:srgbClr val="004486"/>
                </a:solidFill>
                <a:latin typeface="Tw Cen MT Condensed" panose="020B0606020104020203" pitchFamily="34" charset="0"/>
              </a:rPr>
              <a:t>Thank you Governor Murphy</a:t>
            </a:r>
          </a:p>
        </p:txBody>
      </p:sp>
      <p:sp>
        <p:nvSpPr>
          <p:cNvPr id="3" name="TextBox 2">
            <a:extLst>
              <a:ext uri="{FF2B5EF4-FFF2-40B4-BE49-F238E27FC236}">
                <a16:creationId xmlns:a16="http://schemas.microsoft.com/office/drawing/2014/main" id="{1D99E911-DCB7-A449-A016-C2AADB7809D7}"/>
              </a:ext>
            </a:extLst>
          </p:cNvPr>
          <p:cNvSpPr txBox="1"/>
          <p:nvPr/>
        </p:nvSpPr>
        <p:spPr>
          <a:xfrm>
            <a:off x="7162801" y="5858960"/>
            <a:ext cx="1809650" cy="646331"/>
          </a:xfrm>
          <a:prstGeom prst="rect">
            <a:avLst/>
          </a:prstGeom>
          <a:solidFill>
            <a:schemeClr val="bg1"/>
          </a:solidFill>
        </p:spPr>
        <p:txBody>
          <a:bodyPr wrap="square" rtlCol="0">
            <a:spAutoFit/>
          </a:bodyPr>
          <a:lstStyle/>
          <a:p>
            <a:r>
              <a:rPr lang="en-US" b="1" dirty="0">
                <a:solidFill>
                  <a:srgbClr val="004486"/>
                </a:solidFill>
              </a:rPr>
              <a:t>Pre-Pandemic</a:t>
            </a:r>
          </a:p>
          <a:p>
            <a:r>
              <a:rPr lang="en-US" b="1" dirty="0">
                <a:solidFill>
                  <a:srgbClr val="004486"/>
                </a:solidFill>
              </a:rPr>
              <a:t>December 2018</a:t>
            </a:r>
          </a:p>
        </p:txBody>
      </p:sp>
    </p:spTree>
    <p:extLst>
      <p:ext uri="{BB962C8B-B14F-4D97-AF65-F5344CB8AC3E}">
        <p14:creationId xmlns:p14="http://schemas.microsoft.com/office/powerpoint/2010/main" val="1711740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3.xml><?xml version="1.0" encoding="utf-8"?>
<a:theme xmlns:a="http://schemas.openxmlformats.org/drawingml/2006/main" name="1_Office Theme">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556E4E745EEA45B90855EC43570DDD" ma:contentTypeVersion="13" ma:contentTypeDescription="Create a new document." ma:contentTypeScope="" ma:versionID="b551d20627c9817880da31422e23f7ce">
  <xsd:schema xmlns:xsd="http://www.w3.org/2001/XMLSchema" xmlns:xs="http://www.w3.org/2001/XMLSchema" xmlns:p="http://schemas.microsoft.com/office/2006/metadata/properties" xmlns:ns3="9dcadb02-6322-4139-bb44-b2c20202a446" xmlns:ns4="32d7d0ef-a60d-419d-95e5-e6b26cf7463c" targetNamespace="http://schemas.microsoft.com/office/2006/metadata/properties" ma:root="true" ma:fieldsID="2a3c33d904cf8c32f32e9d030cead054" ns3:_="" ns4:_="">
    <xsd:import namespace="9dcadb02-6322-4139-bb44-b2c20202a446"/>
    <xsd:import namespace="32d7d0ef-a60d-419d-95e5-e6b26cf7463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cadb02-6322-4139-bb44-b2c20202a44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d7d0ef-a60d-419d-95e5-e6b26cf7463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0EEB59-1A1D-4357-80B2-2B57F40B83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cadb02-6322-4139-bb44-b2c20202a446"/>
    <ds:schemaRef ds:uri="32d7d0ef-a60d-419d-95e5-e6b26cf746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0CFA55-7D0F-4004-B4DD-977B45A89E20}">
  <ds:schemaRefs>
    <ds:schemaRef ds:uri="http://www.w3.org/XML/1998/namespace"/>
    <ds:schemaRef ds:uri="http://purl.org/dc/terms/"/>
    <ds:schemaRef ds:uri="32d7d0ef-a60d-419d-95e5-e6b26cf7463c"/>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9dcadb02-6322-4139-bb44-b2c20202a446"/>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7D3CB7BF-284F-4A58-9508-C1DF1E1D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776</TotalTime>
  <Words>4119</Words>
  <Application>Microsoft Macintosh PowerPoint</Application>
  <PresentationFormat>On-screen Show (4:3)</PresentationFormat>
  <Paragraphs>904</Paragraphs>
  <Slides>65</Slides>
  <Notes>19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65</vt:i4>
      </vt:variant>
    </vt:vector>
  </HeadingPairs>
  <TitlesOfParts>
    <vt:vector size="81" baseType="lpstr">
      <vt:lpstr>Arial</vt:lpstr>
      <vt:lpstr>Calibri</vt:lpstr>
      <vt:lpstr>Courier New</vt:lpstr>
      <vt:lpstr>Gill Sans MT</vt:lpstr>
      <vt:lpstr>Handwriting - Dakota</vt:lpstr>
      <vt:lpstr>Impact</vt:lpstr>
      <vt:lpstr>Perpetua</vt:lpstr>
      <vt:lpstr>Times New Roman</vt:lpstr>
      <vt:lpstr>Tw Cen MT</vt:lpstr>
      <vt:lpstr>Tw Cen MT Condensed</vt:lpstr>
      <vt:lpstr>Tw Cen MT Condensed Extra Bold</vt:lpstr>
      <vt:lpstr>Wingdings</vt:lpstr>
      <vt:lpstr>Office Theme</vt:lpstr>
      <vt:lpstr>Parcel</vt:lpstr>
      <vt:lpstr>1_Office Theme</vt:lpstr>
      <vt:lpstr>1_Parcel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Sedelmaier, Mike</dc:creator>
  <cp:lastModifiedBy>Hugelmeyer, Olga</cp:lastModifiedBy>
  <cp:revision>62</cp:revision>
  <cp:lastPrinted>2021-05-06T19:08:53Z</cp:lastPrinted>
  <dcterms:created xsi:type="dcterms:W3CDTF">2021-05-04T19:04:38Z</dcterms:created>
  <dcterms:modified xsi:type="dcterms:W3CDTF">2021-05-06T21:18:21Z</dcterms:modified>
</cp:coreProperties>
</file>