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4"/>
  </p:sldMasterIdLst>
  <p:notesMasterIdLst>
    <p:notesMasterId r:id="rId25"/>
  </p:notesMasterIdLst>
  <p:sldIdLst>
    <p:sldId id="960" r:id="rId5"/>
    <p:sldId id="994" r:id="rId6"/>
    <p:sldId id="962" r:id="rId7"/>
    <p:sldId id="963" r:id="rId8"/>
    <p:sldId id="971" r:id="rId9"/>
    <p:sldId id="972" r:id="rId10"/>
    <p:sldId id="995" r:id="rId11"/>
    <p:sldId id="996" r:id="rId12"/>
    <p:sldId id="997" r:id="rId13"/>
    <p:sldId id="998" r:id="rId14"/>
    <p:sldId id="999" r:id="rId15"/>
    <p:sldId id="1000" r:id="rId16"/>
    <p:sldId id="1001" r:id="rId17"/>
    <p:sldId id="1002" r:id="rId18"/>
    <p:sldId id="1003" r:id="rId19"/>
    <p:sldId id="1004" r:id="rId20"/>
    <p:sldId id="1005" r:id="rId21"/>
    <p:sldId id="1006" r:id="rId22"/>
    <p:sldId id="1007" r:id="rId23"/>
    <p:sldId id="993" r:id="rId24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A624"/>
    <a:srgbClr val="EFAD18"/>
    <a:srgbClr val="4E82C2"/>
    <a:srgbClr val="4B9DFF"/>
    <a:srgbClr val="4998F8"/>
    <a:srgbClr val="4590EA"/>
    <a:srgbClr val="61A3F7"/>
    <a:srgbClr val="5590D9"/>
    <a:srgbClr val="D5CA6E"/>
    <a:srgbClr val="FFFA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280"/>
    <p:restoredTop sz="94582"/>
  </p:normalViewPr>
  <p:slideViewPr>
    <p:cSldViewPr snapToGrid="0" snapToObjects="1">
      <p:cViewPr varScale="1">
        <p:scale>
          <a:sx n="115" d="100"/>
          <a:sy n="115" d="100"/>
        </p:scale>
        <p:origin x="200" y="2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1E2746E-6DCB-F242-AFA5-17F5A26299EA}" type="datetimeFigureOut">
              <a:rPr lang="en-US" smtClean="0"/>
              <a:t>7/16/20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C894CAF-B752-3846-9FAB-5627BED7D1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799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894CAF-B752-3846-9FAB-5627BED7D16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3022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894CAF-B752-3846-9FAB-5627BED7D169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401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74AE962-F0F6-114C-9332-E5A8918759F1}" type="datetimeFigureOut">
              <a:rPr lang="en-US" smtClean="0">
                <a:solidFill>
                  <a:srgbClr val="EEECE1"/>
                </a:solidFill>
                <a:latin typeface="Franklin Gothic Medium"/>
              </a:rPr>
              <a:pPr/>
              <a:t>7/16/20</a:t>
            </a:fld>
            <a:endParaRPr lang="en-US" dirty="0">
              <a:solidFill>
                <a:srgbClr val="EEECE1"/>
              </a:solidFill>
              <a:latin typeface="Franklin Gothic Medium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754ED01-E2A0-4C1E-8E21-014B99041579}" type="slidenum">
              <a:rPr lang="en-US" smtClean="0">
                <a:latin typeface="Franklin Gothic Medium"/>
              </a:rPr>
              <a:pPr/>
              <a:t>‹#›</a:t>
            </a:fld>
            <a:endParaRPr lang="en-US" dirty="0">
              <a:latin typeface="Franklin Gothic Medium"/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dirty="0">
              <a:solidFill>
                <a:srgbClr val="EEECE1"/>
              </a:solidFill>
              <a:latin typeface="Franklin Gothic Medium"/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E962-F0F6-114C-9332-E5A8918759F1}" type="datetimeFigureOut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7/16/20</a:t>
            </a:fld>
            <a:endParaRPr lang="en-US" dirty="0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72F1-C897-1647-9CE8-BFFB19418015}" type="slidenum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‹#›</a:t>
            </a:fld>
            <a:endParaRPr lang="en-US" dirty="0">
              <a:solidFill>
                <a:srgbClr val="1F497D"/>
              </a:solidFill>
              <a:latin typeface="Franklin Gothic Medium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E962-F0F6-114C-9332-E5A8918759F1}" type="datetimeFigureOut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7/16/20</a:t>
            </a:fld>
            <a:endParaRPr lang="en-US" dirty="0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56A72F1-C897-1647-9CE8-BFFB19418015}" type="slidenum">
              <a:rPr lang="en-US" smtClean="0">
                <a:solidFill>
                  <a:srgbClr val="EEECE1"/>
                </a:solidFill>
                <a:latin typeface="Franklin Gothic Medium"/>
              </a:rPr>
              <a:pPr/>
              <a:t>‹#›</a:t>
            </a:fld>
            <a:endParaRPr lang="en-US" dirty="0">
              <a:solidFill>
                <a:srgbClr val="EEECE1"/>
              </a:solidFill>
              <a:latin typeface="Franklin Gothic Medium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68" y="1"/>
            <a:ext cx="2571751" cy="6857999"/>
          </a:xfrm>
          <a:prstGeom prst="rect">
            <a:avLst/>
          </a:prstGeom>
        </p:spPr>
        <p:txBody>
          <a:bodyPr anchor="ctr"/>
          <a:lstStyle>
            <a:lvl1pPr>
              <a:defRPr sz="36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793207" y="57150"/>
            <a:ext cx="6279356" cy="6743700"/>
          </a:xfrm>
          <a:prstGeom prst="rect">
            <a:avLst/>
          </a:prstGeom>
        </p:spPr>
        <p:txBody>
          <a:bodyPr anchor="ctr"/>
          <a:lstStyle>
            <a:lvl1pPr>
              <a:defRPr sz="44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015163" y="642166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8F0EC-FC9C-4238-896F-44ACA83D863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Franklin Gothic Medium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4801608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443662" y="1"/>
            <a:ext cx="2571751" cy="6857999"/>
          </a:xfrm>
          <a:prstGeom prst="rect">
            <a:avLst/>
          </a:prstGeom>
        </p:spPr>
        <p:txBody>
          <a:bodyPr anchor="ctr"/>
          <a:lstStyle>
            <a:lvl1pPr>
              <a:defRPr sz="36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-7144" y="57150"/>
            <a:ext cx="6329363" cy="6743700"/>
          </a:xfrm>
          <a:prstGeom prst="rect">
            <a:avLst/>
          </a:prstGeom>
        </p:spPr>
        <p:txBody>
          <a:bodyPr anchor="ctr"/>
          <a:lstStyle>
            <a:lvl1pPr>
              <a:defRPr sz="44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015163" y="642166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8F0EC-FC9C-4238-896F-44ACA83D863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Franklin Gothic Medium"/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2964305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Shape 10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" name="Shape 10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3200" b="1" i="0" u="none" strike="noStrike" cap="none">
                <a:solidFill>
                  <a:schemeClr val="dk1"/>
                </a:solidFill>
                <a:latin typeface="Franklin Gothic Book" pitchFamily="34" charset="0"/>
                <a:ea typeface="Franklin Gothic Book" pitchFamily="34" charset="0"/>
                <a:cs typeface="Franklin Gothic Book" pitchFamily="34" charset="0"/>
                <a:sym typeface="Source Sans Pro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1019" name="Shape 101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4000" b="0" i="0" u="none" strike="noStrike" cap="none">
                <a:solidFill>
                  <a:schemeClr val="lt1"/>
                </a:solidFill>
                <a:latin typeface="Franklin Gothic Book" pitchFamily="34" charset="0"/>
                <a:ea typeface="Franklin Gothic Book" pitchFamily="34" charset="0"/>
                <a:cs typeface="Franklin Gothic Book" pitchFamily="34" charset="0"/>
                <a:sym typeface="Source Sans Pro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40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40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40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40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40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40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40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40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027699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E962-F0F6-114C-9332-E5A8918759F1}" type="datetimeFigureOut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7/16/20</a:t>
            </a:fld>
            <a:endParaRPr lang="en-US" dirty="0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72F1-C897-1647-9CE8-BFFB19418015}" type="slidenum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‹#›</a:t>
            </a:fld>
            <a:endParaRPr lang="en-US" dirty="0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4AE962-F0F6-114C-9332-E5A8918759F1}" type="datetimeFigureOut">
              <a:rPr lang="en-US" smtClean="0">
                <a:latin typeface="Franklin Gothic Medium"/>
              </a:rPr>
              <a:pPr/>
              <a:t>7/16/20</a:t>
            </a:fld>
            <a:endParaRPr lang="en-US" dirty="0">
              <a:latin typeface="Franklin Gothic Medium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56A72F1-C897-1647-9CE8-BFFB19418015}" type="slidenum">
              <a:rPr lang="en-US" smtClean="0">
                <a:solidFill>
                  <a:srgbClr val="EEECE1"/>
                </a:solidFill>
                <a:latin typeface="Franklin Gothic Medium"/>
              </a:rPr>
              <a:pPr/>
              <a:t>‹#›</a:t>
            </a:fld>
            <a:endParaRPr lang="en-US" dirty="0">
              <a:solidFill>
                <a:srgbClr val="EEECE1"/>
              </a:solidFill>
              <a:latin typeface="Franklin Gothic Medium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>
              <a:latin typeface="Franklin Gothic Medium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E962-F0F6-114C-9332-E5A8918759F1}" type="datetimeFigureOut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7/16/20</a:t>
            </a:fld>
            <a:endParaRPr lang="en-US" dirty="0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72F1-C897-1647-9CE8-BFFB19418015}" type="slidenum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‹#›</a:t>
            </a:fld>
            <a:endParaRPr lang="en-US" dirty="0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E962-F0F6-114C-9332-E5A8918759F1}" type="datetimeFigureOut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7/16/20</a:t>
            </a:fld>
            <a:endParaRPr lang="en-US" dirty="0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72F1-C897-1647-9CE8-BFFB19418015}" type="slidenum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‹#›</a:t>
            </a:fld>
            <a:endParaRPr lang="en-US" dirty="0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E962-F0F6-114C-9332-E5A8918759F1}" type="datetimeFigureOut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7/16/20</a:t>
            </a:fld>
            <a:endParaRPr lang="en-US" dirty="0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72F1-C897-1647-9CE8-BFFB19418015}" type="slidenum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‹#›</a:t>
            </a:fld>
            <a:endParaRPr lang="en-US" dirty="0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E962-F0F6-114C-9332-E5A8918759F1}" type="datetimeFigureOut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7/16/20</a:t>
            </a:fld>
            <a:endParaRPr lang="en-US" dirty="0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72F1-C897-1647-9CE8-BFFB19418015}" type="slidenum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‹#›</a:t>
            </a:fld>
            <a:endParaRPr lang="en-US" dirty="0">
              <a:solidFill>
                <a:srgbClr val="1F497D"/>
              </a:solidFill>
              <a:latin typeface="Franklin Gothic Medium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Franklin Gothic Medium"/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E962-F0F6-114C-9332-E5A8918759F1}" type="datetimeFigureOut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7/16/20</a:t>
            </a:fld>
            <a:endParaRPr lang="en-US" dirty="0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754ED01-E2A0-4C1E-8E21-014B99041579}" type="slidenum">
              <a:rPr lang="en-US" smtClean="0">
                <a:latin typeface="Franklin Gothic Medium"/>
              </a:rPr>
              <a:pPr/>
              <a:t>‹#›</a:t>
            </a:fld>
            <a:endParaRPr lang="en-US" dirty="0">
              <a:latin typeface="Franklin Gothic Medium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Franklin Gothic Medium"/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E962-F0F6-114C-9332-E5A8918759F1}" type="datetimeFigureOut">
              <a:rPr lang="en-US" smtClean="0">
                <a:solidFill>
                  <a:srgbClr val="EEECE1"/>
                </a:solidFill>
                <a:latin typeface="Franklin Gothic Medium"/>
              </a:rPr>
              <a:pPr/>
              <a:t>7/16/20</a:t>
            </a:fld>
            <a:endParaRPr lang="en-US" dirty="0">
              <a:solidFill>
                <a:srgbClr val="EEECE1"/>
              </a:solidFill>
              <a:latin typeface="Franklin Gothic Medium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EEECE1"/>
              </a:solidFill>
              <a:latin typeface="Franklin Gothic Medium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A72F1-C897-1647-9CE8-BFFB19418015}" type="slidenum">
              <a:rPr lang="en-US" smtClean="0">
                <a:solidFill>
                  <a:srgbClr val="EEECE1"/>
                </a:solidFill>
                <a:latin typeface="Franklin Gothic Medium"/>
              </a:rPr>
              <a:pPr/>
              <a:t>‹#›</a:t>
            </a:fld>
            <a:endParaRPr lang="en-US" dirty="0">
              <a:solidFill>
                <a:srgbClr val="EEECE1"/>
              </a:solidFill>
              <a:latin typeface="Franklin Gothic Medium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Franklin Gothic Medium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474AE962-F0F6-114C-9332-E5A8918759F1}" type="datetimeFigureOut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7/16/20</a:t>
            </a:fld>
            <a:endParaRPr lang="en-US" dirty="0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1F497D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356A72F1-C897-1647-9CE8-BFFB19418015}" type="slidenum">
              <a:rPr lang="en-US" smtClean="0">
                <a:solidFill>
                  <a:srgbClr val="1F497D"/>
                </a:solidFill>
                <a:latin typeface="Franklin Gothic Medium"/>
              </a:rPr>
              <a:pPr/>
              <a:t>‹#›</a:t>
            </a:fld>
            <a:endParaRPr lang="en-US" dirty="0">
              <a:solidFill>
                <a:srgbClr val="1F497D"/>
              </a:solidFill>
              <a:latin typeface="Franklin Gothic Medium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7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google.com/url?q=https://www.google.com/url?q%3Dhttps://www.cdc.gov/coronavirus/2019-ncov/need-extra-precautions/people-with-medical-conditions.html?CDC_AA_refVal%253Dhttps%25253A%25252F%25252Fwww.cdc.gov%25252Fcoronavirus%25252F2019-ncov%25252Fneed-extra-precautions%25252Fgroups-at-higher-risk.html%26amp;sa%3DD%26amp;ust%3D1594000392342000%26amp;usg%3DAOvVaw1r6Qg0pW9OiYJgqMBJmR7Y&amp;sa=D&amp;ust=1594000392507000&amp;usg=AFQjCNFUa_25pjTxSgYDdziARqPNC9QK3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6959013" y="3835400"/>
            <a:ext cx="2007188" cy="1828800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FFC000"/>
                </a:solidFill>
              </a:rPr>
              <a:t>JULY 16, 2020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7733" y="703385"/>
            <a:ext cx="6703155" cy="589194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4000" i="1" cap="none" dirty="0">
                <a:solidFill>
                  <a:schemeClr val="bg1"/>
                </a:solidFill>
              </a:rPr>
            </a:br>
            <a:br>
              <a:rPr lang="en-US" sz="4000" i="1" cap="none" dirty="0">
                <a:solidFill>
                  <a:schemeClr val="bg1"/>
                </a:solidFill>
              </a:rPr>
            </a:br>
            <a:r>
              <a:rPr lang="en-US" sz="4400" i="1" cap="none" dirty="0"/>
              <a:t>Coronavirus Panel </a:t>
            </a:r>
            <a:br>
              <a:rPr lang="en-US" sz="4400" i="1" cap="none" dirty="0"/>
            </a:br>
            <a:r>
              <a:rPr lang="en-US" sz="4400" i="1" cap="none" dirty="0"/>
              <a:t>with Medical and Health Experts</a:t>
            </a:r>
            <a:br>
              <a:rPr lang="en-US" sz="4000" i="1" cap="none" dirty="0"/>
            </a:br>
            <a:endParaRPr lang="en-US" sz="4000" i="1" cap="none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769" y="3523784"/>
            <a:ext cx="6742185" cy="3207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646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0D89742-C1AC-B242-A51C-8CB3462500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en-US" sz="2400" dirty="0"/>
          </a:p>
          <a:p>
            <a:pPr marL="45720" indent="0">
              <a:buNone/>
            </a:pPr>
            <a:r>
              <a:rPr lang="en-US" sz="2400" dirty="0"/>
              <a:t>If a student or staff is to quarantine at home due to a family exposure, as identified by the Health Department, for either positive or due to being a close contact to a case, will the school be notified promptly with the quarantine effective dates?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CD93F07-DAA4-1F4F-BF65-1114910FF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D6959C-255D-6A45-A4A2-F2DA0C779E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361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D3F6DE3-DCC1-A34D-9469-043ABE27C8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lvl="0" indent="0">
              <a:buNone/>
            </a:pPr>
            <a:r>
              <a:rPr lang="en-US" sz="2400" dirty="0"/>
              <a:t>Will students that are sent home or report possible Covid-19 symptoms be required to return with a medical note? </a:t>
            </a:r>
          </a:p>
          <a:p>
            <a:pPr marL="45720" lvl="0" indent="0">
              <a:buNone/>
            </a:pPr>
            <a:endParaRPr lang="en-US" sz="2400" dirty="0"/>
          </a:p>
          <a:p>
            <a:pPr marL="45720" lvl="0" indent="0">
              <a:buNone/>
            </a:pPr>
            <a:r>
              <a:rPr lang="en-US" sz="2400" dirty="0"/>
              <a:t>If a family does not have insurance, will they be allowed to return without a medical note after isolation for 7-10 days, or need to be symptom-free or have a negative Covid-19 test?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6F11417-4CA8-FE4C-BC26-6512ADE1D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0E5D7C4-CE19-D343-B93B-03B8F0FD46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161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E8FEF5E-12F9-C14E-ABD5-BF1DE13A9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en-US" sz="2400" dirty="0"/>
          </a:p>
          <a:p>
            <a:pPr marL="45720" lvl="0" indent="0">
              <a:buNone/>
            </a:pPr>
            <a:r>
              <a:rPr lang="en-US" sz="2400" dirty="0"/>
              <a:t>Can you explain the process for contact tracing? </a:t>
            </a:r>
          </a:p>
          <a:p>
            <a:pPr marL="45720" indent="0">
              <a:buNone/>
            </a:pPr>
            <a:endParaRPr lang="en-US" sz="2400" dirty="0"/>
          </a:p>
          <a:p>
            <a:pPr marL="45720" indent="0">
              <a:buNone/>
            </a:pPr>
            <a:r>
              <a:rPr lang="en-US" sz="2400" dirty="0"/>
              <a:t>If one student exhibits COVID-19 symptoms, does that mean the teacher and the rest of the class have to quarantine for 14 days?</a:t>
            </a:r>
          </a:p>
          <a:p>
            <a:pPr marL="45720" indent="0">
              <a:buNone/>
            </a:pPr>
            <a:endParaRPr lang="en-US" sz="2400" dirty="0"/>
          </a:p>
          <a:p>
            <a:pPr marL="45720" indent="0">
              <a:buNone/>
            </a:pPr>
            <a:r>
              <a:rPr lang="en-US" sz="2400" dirty="0"/>
              <a:t>Are the siblings of the student that exhibits COVID-19 symptoms also excluded from school and quarantined for 14 days?</a:t>
            </a:r>
          </a:p>
          <a:p>
            <a:pPr marL="45720" indent="0">
              <a:buNone/>
            </a:pPr>
            <a:endParaRPr lang="en-US" sz="2400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ED05DAC-2CCB-A540-91AA-1E61AEFCE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92580D-3F56-5C4C-B764-BA983E56C4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5798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8B913F6-9679-9744-A18F-0972328975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en-US" sz="2400" dirty="0"/>
          </a:p>
          <a:p>
            <a:pPr marL="45720" indent="0">
              <a:buNone/>
            </a:pPr>
            <a:r>
              <a:rPr lang="en-US" sz="2400" dirty="0"/>
              <a:t>Are students usually asymptomatic? If so, should daily temperature screening be done at the school and before boarding a bus?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6C78188-38A1-BA49-BB31-6C4C0DE98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FAE86C8-E29A-8048-ABE1-9732E42EDD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9601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D1E74E0-9178-2248-A15A-E9858CC44C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en-US" sz="2400" dirty="0"/>
          </a:p>
          <a:p>
            <a:pPr marL="45720" indent="0">
              <a:buNone/>
            </a:pPr>
            <a:r>
              <a:rPr lang="en-US" sz="2400" dirty="0"/>
              <a:t>Are there enough tests available for our schools to have school-based testing? 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8A6B744-33B2-6740-8256-7682C8EBD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97B97AE-89F1-CF41-B262-6417668C0A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7608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F9E7965-6065-2441-8A1C-5463E38EA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en-US" sz="2400" dirty="0"/>
              <a:t>Are schools with no air-conditioning safe for our students and staff?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7BD3021-69DA-B74B-B179-FD12E0708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D05E2EB-61CE-FA44-A395-436A22D57B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1339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CB400BD-6C18-7049-B0B2-0EF05966C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en-US" sz="2400" dirty="0"/>
          </a:p>
          <a:p>
            <a:pPr marL="45720" indent="0">
              <a:buNone/>
            </a:pPr>
            <a:r>
              <a:rPr lang="en-US" sz="2400" dirty="0"/>
              <a:t>Can students carry COVID-19 back to their home and expose their family?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1514AB8-9C4F-CD47-BCB2-7B6E08737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80DEA52-24F1-1C49-8127-0E4176788E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2139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673653F-9469-664A-9CA9-96ECE51DD9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en-US" sz="2400" dirty="0"/>
          </a:p>
          <a:p>
            <a:pPr marL="45720" indent="0">
              <a:buNone/>
            </a:pPr>
            <a:r>
              <a:rPr lang="en-US" sz="2400" dirty="0"/>
              <a:t>Should students and staff be tested prior to the reopening of schools?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FEBF729-B646-114A-B783-C465F2639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34998F-B63B-8F4F-91CF-B19F24800F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2825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F5D72EA-3DCC-1748-AC00-261C07D6D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en-US" sz="2400" dirty="0"/>
          </a:p>
          <a:p>
            <a:pPr marL="45720" indent="0">
              <a:buNone/>
            </a:pPr>
            <a:r>
              <a:rPr lang="en-US" sz="2400" dirty="0"/>
              <a:t>With the focus being on sanitizing on a frequent basis, how can parents be assured that the chemicals being used will not affect asthmatic students and staff?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3BCAD90-AE5E-0348-B43C-2149F5BE9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DBC149-BF4F-FB47-8BD4-F16872B265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627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F40F866-63D0-5143-A74A-8AA18E11E4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en-US" sz="2400" dirty="0"/>
          </a:p>
          <a:p>
            <a:pPr marL="45720" indent="0">
              <a:buNone/>
            </a:pPr>
            <a:r>
              <a:rPr lang="en-US" sz="2400" dirty="0"/>
              <a:t>How often should classrooms be sanitized throughout the day?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271994F-6772-A34F-8999-F4B185D5D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7F9525-AF46-9147-8424-9183998C0E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08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3CE295AF-CC84-DC4E-8CC6-90391103F7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08" y="152399"/>
            <a:ext cx="8839199" cy="6588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4825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6959013" y="3835400"/>
            <a:ext cx="2007188" cy="1828800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FFC000"/>
                </a:solidFill>
              </a:rPr>
              <a:t>JULY 6, 2020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7733" y="703385"/>
            <a:ext cx="6703155" cy="589194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4000" i="1" cap="none" dirty="0">
                <a:solidFill>
                  <a:schemeClr val="bg1"/>
                </a:solidFill>
              </a:rPr>
            </a:br>
            <a:r>
              <a:rPr lang="en-US" sz="4400" i="1" cap="none" dirty="0"/>
              <a:t>Reopening Together</a:t>
            </a:r>
            <a:br>
              <a:rPr lang="en-US" sz="4000" i="1" cap="none" dirty="0"/>
            </a:br>
            <a:r>
              <a:rPr lang="en-US" sz="4000" i="1" cap="none" dirty="0"/>
              <a:t>September 2020</a:t>
            </a:r>
            <a:endParaRPr lang="en-US" sz="4000" i="1" cap="none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769" y="3523784"/>
            <a:ext cx="6742185" cy="3207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427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36B1EF-71A6-EB41-8714-90BD2C0C1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en-US" sz="2400" dirty="0"/>
          </a:p>
          <a:p>
            <a:pPr marL="45720" indent="0">
              <a:buNone/>
            </a:pPr>
            <a:endParaRPr lang="en-US" sz="2400" dirty="0"/>
          </a:p>
          <a:p>
            <a:pPr marL="45720" indent="0">
              <a:buNone/>
            </a:pPr>
            <a:r>
              <a:rPr lang="en-US" sz="2400" dirty="0"/>
              <a:t>Are our students going to be safe returning to school?</a:t>
            </a:r>
          </a:p>
          <a:p>
            <a:pPr marL="45720" indent="0">
              <a:buNone/>
            </a:pPr>
            <a:endParaRPr lang="en-US" sz="2400" dirty="0"/>
          </a:p>
          <a:p>
            <a:pPr marL="45720" indent="0">
              <a:buNone/>
            </a:pPr>
            <a:r>
              <a:rPr lang="en-US" sz="2400" dirty="0"/>
              <a:t>Will opening schools lead to a second wave and lockdown?</a:t>
            </a:r>
          </a:p>
          <a:p>
            <a:pPr marL="45720" indent="0" algn="ctr">
              <a:buNone/>
            </a:pPr>
            <a:endParaRPr lang="en-US" sz="2400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F7275-04B3-6E47-9A92-8FC2A931C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C8CB49-F4AC-A545-9E07-88C700C1DB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201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36B1EF-71A6-EB41-8714-90BD2C0C1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en-US" dirty="0"/>
          </a:p>
          <a:p>
            <a:pPr marL="45720" lvl="0" indent="0">
              <a:buNone/>
            </a:pPr>
            <a:r>
              <a:rPr lang="en-US" sz="2400" dirty="0"/>
              <a:t>How will immune-compromised staff or students be accommodated? If people have conditions on the </a:t>
            </a:r>
            <a:r>
              <a:rPr lang="en-US" sz="2400" u="sng" dirty="0">
                <a:hlinkClick r:id="rId2"/>
              </a:rPr>
              <a:t>CDC's list of higher risk factors</a:t>
            </a:r>
            <a:r>
              <a:rPr lang="en-US" sz="2400" dirty="0"/>
              <a:t> are districts required to provide further accommodations?</a:t>
            </a:r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F7275-04B3-6E47-9A92-8FC2A931C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Question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C8CB49-F4AC-A545-9E07-88C700C1DB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521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1DF7275-04B3-6E47-9A92-8FC2A931C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sz="2400" b="1" dirty="0"/>
            </a:br>
            <a:br>
              <a:rPr lang="en-US" sz="2400" b="1" dirty="0"/>
            </a:br>
            <a:br>
              <a:rPr lang="en-US" sz="2400" b="1" dirty="0"/>
            </a:br>
            <a:br>
              <a:rPr lang="en-US" sz="2400" b="1" dirty="0"/>
            </a:br>
            <a:r>
              <a:rPr lang="en-US" b="1" dirty="0"/>
              <a:t>Question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AAF83CB-E77D-CE4F-A7E3-552EDF05DC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en-US" sz="2400" dirty="0"/>
          </a:p>
          <a:p>
            <a:pPr marL="45720" indent="0">
              <a:buNone/>
            </a:pPr>
            <a:r>
              <a:rPr lang="en-US" sz="2400" dirty="0"/>
              <a:t>Many schools are not air-conditioned, and scientists have brought up concerns about heat exhaustion brought on by masks. </a:t>
            </a:r>
          </a:p>
          <a:p>
            <a:pPr marL="45720" indent="0">
              <a:buNone/>
            </a:pPr>
            <a:endParaRPr lang="en-US" sz="2400" dirty="0"/>
          </a:p>
          <a:p>
            <a:pPr marL="45720" indent="0">
              <a:buNone/>
            </a:pPr>
            <a:r>
              <a:rPr lang="en-US" sz="2400" dirty="0"/>
              <a:t>How can the district mitigate this risk?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8439C73-67D4-784D-8CA8-721C099C28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077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1DF7275-04B3-6E47-9A92-8FC2A931C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b="1" dirty="0"/>
            </a:br>
            <a:br>
              <a:rPr lang="en-US" b="1" dirty="0"/>
            </a:br>
            <a:r>
              <a:rPr lang="en-US" b="1" dirty="0"/>
              <a:t>Question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C8CB49-F4AC-A545-9E07-88C700C1DB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C82BE-5716-2248-AD17-50D11507AC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US" sz="2400" dirty="0"/>
              <a:t>What health concerns will allow students to not wear a mask?  </a:t>
            </a:r>
          </a:p>
          <a:p>
            <a:pPr marL="45720" indent="0">
              <a:buNone/>
            </a:pPr>
            <a:endParaRPr lang="en-US" sz="2400" dirty="0"/>
          </a:p>
          <a:p>
            <a:pPr marL="45720" indent="0">
              <a:buNone/>
            </a:pPr>
            <a:r>
              <a:rPr lang="en-US" sz="2400" dirty="0"/>
              <a:t>There are students with sensory disorders and medically-treated anxiety who are unable to wear masks at this time.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20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755622C-ED0F-8C49-AB67-8881A3B780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US" sz="2400" dirty="0"/>
              <a:t>Can in-school transmission occur?  </a:t>
            </a:r>
          </a:p>
          <a:p>
            <a:endParaRPr lang="en-US" sz="2400" dirty="0"/>
          </a:p>
          <a:p>
            <a:pPr marL="45720" indent="0">
              <a:buNone/>
            </a:pPr>
            <a:r>
              <a:rPr lang="en-US" sz="2400" dirty="0"/>
              <a:t>Has any consideration been given to the viral load teachers may be exposed to? </a:t>
            </a:r>
          </a:p>
          <a:p>
            <a:pPr marL="45720" indent="0">
              <a:buNone/>
            </a:pPr>
            <a:endParaRPr lang="en-US" sz="2400" dirty="0"/>
          </a:p>
          <a:p>
            <a:pPr marL="45720" indent="0">
              <a:buNone/>
            </a:pPr>
            <a:r>
              <a:rPr lang="en-US" sz="2400" dirty="0"/>
              <a:t>Special area teachers and content area specialists (secondary) are often exposed to hundreds of students.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64B3E69-50AE-C247-9C87-1C9D9F64C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5C8B910-AF87-2744-861F-D679135C86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862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C7DB710-F686-604D-B9BC-4FDC4FB559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US" sz="2400" dirty="0"/>
              <a:t>The use of nebulizers for administration of asthma medications could aerosolize COVID-19.  </a:t>
            </a:r>
          </a:p>
          <a:p>
            <a:pPr marL="45720" indent="0">
              <a:buNone/>
            </a:pPr>
            <a:endParaRPr lang="en-US" sz="2400" dirty="0"/>
          </a:p>
          <a:p>
            <a:pPr marL="45720" indent="0">
              <a:buNone/>
            </a:pPr>
            <a:r>
              <a:rPr lang="en-US" sz="2400" dirty="0"/>
              <a:t>Will the use of nebulizers be prohibited in the health office?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40AD19B-9B93-F04E-8F61-CF7EC6067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DF8CA0-FF74-1242-98E5-38285EBE2A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0831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5403BA6-B3E5-2F48-9EAC-30779B9018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en-US" sz="2400" dirty="0"/>
          </a:p>
          <a:p>
            <a:pPr marL="45720" indent="0">
              <a:buNone/>
            </a:pPr>
            <a:r>
              <a:rPr lang="en-US" sz="2400" dirty="0"/>
              <a:t>What do you do with an asymptomatic person?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4EA1583-4E95-BC45-B4D3-15E34AD67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C1574EB-3F54-E64E-8FCB-48178C2B60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37" y="5711774"/>
            <a:ext cx="3550617" cy="105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0343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7F12255DC180488937699AD3550E5A" ma:contentTypeVersion="4" ma:contentTypeDescription="Create a new document." ma:contentTypeScope="" ma:versionID="17fad479873993f40ca16aa4a66824f5">
  <xsd:schema xmlns:xsd="http://www.w3.org/2001/XMLSchema" xmlns:xs="http://www.w3.org/2001/XMLSchema" xmlns:p="http://schemas.microsoft.com/office/2006/metadata/properties" xmlns:ns2="de92e4f0-0eca-4587-88bc-6fa527674a0e" targetNamespace="http://schemas.microsoft.com/office/2006/metadata/properties" ma:root="true" ma:fieldsID="9e674430b38a19954def1a901e50af76" ns2:_="">
    <xsd:import namespace="de92e4f0-0eca-4587-88bc-6fa527674a0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92e4f0-0eca-4587-88bc-6fa527674a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2C716A-43AA-4B37-97B2-C387B4F6441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7EE68B2-1D39-4982-9988-99C648102EDB}">
  <ds:schemaRefs>
    <ds:schemaRef ds:uri="http://purl.org/dc/dcmitype/"/>
    <ds:schemaRef ds:uri="http://schemas.microsoft.com/office/2006/documentManagement/types"/>
    <ds:schemaRef ds:uri="de92e4f0-0eca-4587-88bc-6fa527674a0e"/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D841BB8-16D2-407F-B55F-9542EA577F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92e4f0-0eca-4587-88bc-6fa527674a0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1931</TotalTime>
  <Words>509</Words>
  <Application>Microsoft Macintosh PowerPoint</Application>
  <PresentationFormat>On-screen Show (4:3)</PresentationFormat>
  <Paragraphs>72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Franklin Gothic Book</vt:lpstr>
      <vt:lpstr>Franklin Gothic Medium</vt:lpstr>
      <vt:lpstr>Source Sans Pro</vt:lpstr>
      <vt:lpstr>Wingdings</vt:lpstr>
      <vt:lpstr>Wingdings 2</vt:lpstr>
      <vt:lpstr>Grid</vt:lpstr>
      <vt:lpstr>  Coronavirus Panel  with Medical and Health Experts </vt:lpstr>
      <vt:lpstr>PowerPoint Presentation</vt:lpstr>
      <vt:lpstr>Question</vt:lpstr>
      <vt:lpstr>Question</vt:lpstr>
      <vt:lpstr>    Question   </vt:lpstr>
      <vt:lpstr>  Question  </vt:lpstr>
      <vt:lpstr>Question</vt:lpstr>
      <vt:lpstr>Question</vt:lpstr>
      <vt:lpstr>Question</vt:lpstr>
      <vt:lpstr>Question</vt:lpstr>
      <vt:lpstr>Question</vt:lpstr>
      <vt:lpstr>Question</vt:lpstr>
      <vt:lpstr>Question</vt:lpstr>
      <vt:lpstr>Question</vt:lpstr>
      <vt:lpstr>Question</vt:lpstr>
      <vt:lpstr>Question</vt:lpstr>
      <vt:lpstr>Question</vt:lpstr>
      <vt:lpstr>Question</vt:lpstr>
      <vt:lpstr>Question</vt:lpstr>
      <vt:lpstr> Reopening Together September 2020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ELIZABETH PUBLIC SCHOOLS PLANNING AND PREPARATION FOR REOPENING  SEPTEMBER 2020</dc:title>
  <dc:creator>Hugelmeyer, Olga</dc:creator>
  <cp:lastModifiedBy>Hugelmeyer, Olga</cp:lastModifiedBy>
  <cp:revision>43</cp:revision>
  <cp:lastPrinted>2020-07-06T14:01:26Z</cp:lastPrinted>
  <dcterms:created xsi:type="dcterms:W3CDTF">2020-07-04T16:23:21Z</dcterms:created>
  <dcterms:modified xsi:type="dcterms:W3CDTF">2020-07-16T21:42:18Z</dcterms:modified>
</cp:coreProperties>
</file>