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4"/>
  </p:sldMasterIdLst>
  <p:notesMasterIdLst>
    <p:notesMasterId r:id="rId14"/>
  </p:notesMasterIdLst>
  <p:sldIdLst>
    <p:sldId id="857" r:id="rId5"/>
    <p:sldId id="847" r:id="rId6"/>
    <p:sldId id="853" r:id="rId7"/>
    <p:sldId id="862" r:id="rId8"/>
    <p:sldId id="856" r:id="rId9"/>
    <p:sldId id="858" r:id="rId10"/>
    <p:sldId id="859" r:id="rId11"/>
    <p:sldId id="861" r:id="rId12"/>
    <p:sldId id="860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624"/>
    <a:srgbClr val="EFAD18"/>
    <a:srgbClr val="4E82C2"/>
    <a:srgbClr val="4B9DFF"/>
    <a:srgbClr val="4998F8"/>
    <a:srgbClr val="4590EA"/>
    <a:srgbClr val="61A3F7"/>
    <a:srgbClr val="5590D9"/>
    <a:srgbClr val="D5CA6E"/>
    <a:srgbClr val="FFF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75" autoAdjust="0"/>
    <p:restoredTop sz="94568"/>
  </p:normalViewPr>
  <p:slideViewPr>
    <p:cSldViewPr snapToGrid="0" snapToObjects="1">
      <p:cViewPr>
        <p:scale>
          <a:sx n="101" d="100"/>
          <a:sy n="101" d="100"/>
        </p:scale>
        <p:origin x="376" y="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E2746E-6DCB-F242-AFA5-17F5A26299EA}" type="datetimeFigureOut">
              <a:rPr lang="en-US" smtClean="0"/>
              <a:t>2/18/21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894CAF-B752-3846-9FAB-5627BED7D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9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94CAF-B752-3846-9FAB-5627BED7D1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3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94CAF-B752-3846-9FAB-5627BED7D1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40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94CAF-B752-3846-9FAB-5627BED7D1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038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94CAF-B752-3846-9FAB-5627BED7D1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73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94CAF-B752-3846-9FAB-5627BED7D1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5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74AE962-F0F6-114C-9332-E5A8918759F1}" type="datetimeFigureOut">
              <a:rPr lang="en-US" smtClean="0">
                <a:solidFill>
                  <a:srgbClr val="EEECE1"/>
                </a:solidFill>
                <a:latin typeface="Franklin Gothic Medium"/>
              </a:rPr>
              <a:pPr/>
              <a:t>2/18/21</a:t>
            </a:fld>
            <a:endParaRPr lang="en-US">
              <a:solidFill>
                <a:srgbClr val="EEECE1"/>
              </a:solidFill>
              <a:latin typeface="Franklin Gothic Medium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>
                <a:latin typeface="Franklin Gothic Medium"/>
              </a:rPr>
              <a:pPr/>
              <a:t>‹#›</a:t>
            </a:fld>
            <a:endParaRPr lang="en-US">
              <a:latin typeface="Franklin Gothic Medium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EEECE1"/>
              </a:solidFill>
              <a:latin typeface="Franklin Gothic Medium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E962-F0F6-114C-9332-E5A8918759F1}" type="datetimeFigureOut">
              <a:rPr lang="en-US" smtClean="0">
                <a:solidFill>
                  <a:srgbClr val="1F497D"/>
                </a:solidFill>
                <a:latin typeface="Franklin Gothic Medium"/>
              </a:rPr>
              <a:pPr/>
              <a:t>2/18/21</a:t>
            </a:fld>
            <a:endParaRPr lang="en-US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>
                <a:solidFill>
                  <a:srgbClr val="1F497D"/>
                </a:solidFill>
                <a:latin typeface="Franklin Gothic Medium"/>
              </a:rPr>
              <a:pPr/>
              <a:t>‹#›</a:t>
            </a:fld>
            <a:endParaRPr lang="en-US">
              <a:solidFill>
                <a:srgbClr val="1F497D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E962-F0F6-114C-9332-E5A8918759F1}" type="datetimeFigureOut">
              <a:rPr lang="en-US" smtClean="0">
                <a:solidFill>
                  <a:srgbClr val="1F497D"/>
                </a:solidFill>
                <a:latin typeface="Franklin Gothic Medium"/>
              </a:rPr>
              <a:pPr/>
              <a:t>2/18/21</a:t>
            </a:fld>
            <a:endParaRPr lang="en-US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6A72F1-C897-1647-9CE8-BFFB19418015}" type="slidenum">
              <a:rPr lang="en-US" smtClean="0">
                <a:solidFill>
                  <a:srgbClr val="EEECE1"/>
                </a:solidFill>
                <a:latin typeface="Franklin Gothic Medium"/>
              </a:rPr>
              <a:pPr/>
              <a:t>‹#›</a:t>
            </a:fld>
            <a:endParaRPr lang="en-US">
              <a:solidFill>
                <a:srgbClr val="EEECE1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" y="1"/>
            <a:ext cx="2571751" cy="6857999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93207" y="57150"/>
            <a:ext cx="6279356" cy="67437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5163" y="64216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8F0EC-FC9C-4238-896F-44ACA83D86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Medium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80160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43662" y="1"/>
            <a:ext cx="2571751" cy="6857999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-7144" y="57150"/>
            <a:ext cx="6329363" cy="67437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5163" y="64216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8F0EC-FC9C-4238-896F-44ACA83D86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Medium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96430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Shape 10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1" i="0" u="none" strike="noStrike" cap="none">
                <a:solidFill>
                  <a:schemeClr val="dk1"/>
                </a:solidFill>
                <a:latin typeface="Franklin Gothic Book" pitchFamily="34" charset="0"/>
                <a:ea typeface="Franklin Gothic Book" pitchFamily="34" charset="0"/>
                <a:cs typeface="Franklin Gothic Book" pitchFamily="34" charset="0"/>
                <a:sym typeface="Source Sans Pro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1019" name="Shape 10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Franklin Gothic Book" pitchFamily="34" charset="0"/>
                <a:ea typeface="Franklin Gothic Book" pitchFamily="34" charset="0"/>
                <a:cs typeface="Franklin Gothic Book" pitchFamily="34" charset="0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2769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E962-F0F6-114C-9332-E5A8918759F1}" type="datetimeFigureOut">
              <a:rPr lang="en-US" smtClean="0">
                <a:solidFill>
                  <a:srgbClr val="1F497D"/>
                </a:solidFill>
                <a:latin typeface="Franklin Gothic Medium"/>
              </a:rPr>
              <a:pPr/>
              <a:t>2/18/21</a:t>
            </a:fld>
            <a:endParaRPr lang="en-US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>
                <a:solidFill>
                  <a:srgbClr val="1F497D"/>
                </a:solidFill>
                <a:latin typeface="Franklin Gothic Medium"/>
              </a:rPr>
              <a:pPr/>
              <a:t>‹#›</a:t>
            </a:fld>
            <a:endParaRPr lang="en-US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4AE962-F0F6-114C-9332-E5A8918759F1}" type="datetimeFigureOut">
              <a:rPr lang="en-US" smtClean="0">
                <a:latin typeface="Franklin Gothic Medium"/>
              </a:rPr>
              <a:pPr/>
              <a:t>2/18/21</a:t>
            </a:fld>
            <a:endParaRPr lang="en-US">
              <a:latin typeface="Franklin Gothic Medium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6A72F1-C897-1647-9CE8-BFFB19418015}" type="slidenum">
              <a:rPr lang="en-US" smtClean="0">
                <a:solidFill>
                  <a:srgbClr val="EEECE1"/>
                </a:solidFill>
                <a:latin typeface="Franklin Gothic Medium"/>
              </a:rPr>
              <a:pPr/>
              <a:t>‹#›</a:t>
            </a:fld>
            <a:endParaRPr lang="en-US">
              <a:solidFill>
                <a:srgbClr val="EEECE1"/>
              </a:solidFill>
              <a:latin typeface="Franklin Gothic Medium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>
              <a:latin typeface="Franklin Gothic Medium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E962-F0F6-114C-9332-E5A8918759F1}" type="datetimeFigureOut">
              <a:rPr lang="en-US" smtClean="0">
                <a:solidFill>
                  <a:srgbClr val="1F497D"/>
                </a:solidFill>
                <a:latin typeface="Franklin Gothic Medium"/>
              </a:rPr>
              <a:pPr/>
              <a:t>2/18/21</a:t>
            </a:fld>
            <a:endParaRPr lang="en-US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>
                <a:solidFill>
                  <a:srgbClr val="1F497D"/>
                </a:solidFill>
                <a:latin typeface="Franklin Gothic Medium"/>
              </a:rPr>
              <a:pPr/>
              <a:t>‹#›</a:t>
            </a:fld>
            <a:endParaRPr lang="en-US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E962-F0F6-114C-9332-E5A8918759F1}" type="datetimeFigureOut">
              <a:rPr lang="en-US" smtClean="0">
                <a:solidFill>
                  <a:srgbClr val="1F497D"/>
                </a:solidFill>
                <a:latin typeface="Franklin Gothic Medium"/>
              </a:rPr>
              <a:pPr/>
              <a:t>2/18/21</a:t>
            </a:fld>
            <a:endParaRPr lang="en-US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>
                <a:solidFill>
                  <a:srgbClr val="1F497D"/>
                </a:solidFill>
                <a:latin typeface="Franklin Gothic Medium"/>
              </a:rPr>
              <a:pPr/>
              <a:t>‹#›</a:t>
            </a:fld>
            <a:endParaRPr lang="en-US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E962-F0F6-114C-9332-E5A8918759F1}" type="datetimeFigureOut">
              <a:rPr lang="en-US" smtClean="0">
                <a:solidFill>
                  <a:srgbClr val="1F497D"/>
                </a:solidFill>
                <a:latin typeface="Franklin Gothic Medium"/>
              </a:rPr>
              <a:pPr/>
              <a:t>2/18/21</a:t>
            </a:fld>
            <a:endParaRPr lang="en-US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>
                <a:solidFill>
                  <a:srgbClr val="1F497D"/>
                </a:solidFill>
                <a:latin typeface="Franklin Gothic Medium"/>
              </a:rPr>
              <a:pPr/>
              <a:t>‹#›</a:t>
            </a:fld>
            <a:endParaRPr lang="en-US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E962-F0F6-114C-9332-E5A8918759F1}" type="datetimeFigureOut">
              <a:rPr lang="en-US" smtClean="0">
                <a:solidFill>
                  <a:srgbClr val="1F497D"/>
                </a:solidFill>
                <a:latin typeface="Franklin Gothic Medium"/>
              </a:rPr>
              <a:pPr/>
              <a:t>2/18/21</a:t>
            </a:fld>
            <a:endParaRPr lang="en-US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>
                <a:solidFill>
                  <a:srgbClr val="1F497D"/>
                </a:solidFill>
                <a:latin typeface="Franklin Gothic Medium"/>
              </a:rPr>
              <a:pPr/>
              <a:t>‹#›</a:t>
            </a:fld>
            <a:endParaRPr lang="en-US">
              <a:solidFill>
                <a:srgbClr val="1F497D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Franklin Gothic Medium"/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E962-F0F6-114C-9332-E5A8918759F1}" type="datetimeFigureOut">
              <a:rPr lang="en-US" smtClean="0">
                <a:solidFill>
                  <a:srgbClr val="1F497D"/>
                </a:solidFill>
                <a:latin typeface="Franklin Gothic Medium"/>
              </a:rPr>
              <a:pPr/>
              <a:t>2/18/21</a:t>
            </a:fld>
            <a:endParaRPr lang="en-US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>
                <a:latin typeface="Franklin Gothic Medium"/>
              </a:rPr>
              <a:pPr/>
              <a:t>‹#›</a:t>
            </a:fld>
            <a:endParaRPr lang="en-US" dirty="0">
              <a:latin typeface="Franklin Gothic Medium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Franklin Gothic Medium"/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E962-F0F6-114C-9332-E5A8918759F1}" type="datetimeFigureOut">
              <a:rPr lang="en-US" smtClean="0">
                <a:solidFill>
                  <a:srgbClr val="EEECE1"/>
                </a:solidFill>
                <a:latin typeface="Franklin Gothic Medium"/>
              </a:rPr>
              <a:pPr/>
              <a:t>2/18/21</a:t>
            </a:fld>
            <a:endParaRPr lang="en-US">
              <a:solidFill>
                <a:srgbClr val="EEECE1"/>
              </a:solidFill>
              <a:latin typeface="Franklin Gothic Medium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  <a:latin typeface="Franklin Gothic Medium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>
                <a:solidFill>
                  <a:srgbClr val="EEECE1"/>
                </a:solidFill>
                <a:latin typeface="Franklin Gothic Medium"/>
              </a:rPr>
              <a:pPr/>
              <a:t>‹#›</a:t>
            </a:fld>
            <a:endParaRPr lang="en-US">
              <a:solidFill>
                <a:srgbClr val="EEECE1"/>
              </a:solidFill>
              <a:latin typeface="Franklin Gothic Medium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74AE962-F0F6-114C-9332-E5A8918759F1}" type="datetimeFigureOut">
              <a:rPr lang="en-US" smtClean="0">
                <a:solidFill>
                  <a:srgbClr val="1F497D"/>
                </a:solidFill>
                <a:latin typeface="Franklin Gothic Medium"/>
              </a:rPr>
              <a:pPr/>
              <a:t>2/18/21</a:t>
            </a:fld>
            <a:endParaRPr lang="en-US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56A72F1-C897-1647-9CE8-BFFB19418015}" type="slidenum">
              <a:rPr lang="en-US" smtClean="0">
                <a:solidFill>
                  <a:srgbClr val="1F497D"/>
                </a:solidFill>
                <a:latin typeface="Franklin Gothic Medium"/>
              </a:rPr>
              <a:pPr/>
              <a:t>‹#›</a:t>
            </a:fld>
            <a:endParaRPr lang="en-US">
              <a:solidFill>
                <a:srgbClr val="1F497D"/>
              </a:solidFill>
              <a:latin typeface="Franklin Gothic 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959013" y="3835400"/>
            <a:ext cx="2174146" cy="18288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February 18, 2021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47492" y="189572"/>
            <a:ext cx="5844183" cy="3166946"/>
          </a:xfrm>
        </p:spPr>
        <p:txBody>
          <a:bodyPr>
            <a:normAutofit/>
          </a:bodyPr>
          <a:lstStyle/>
          <a:p>
            <a:r>
              <a:rPr lang="en-US" sz="3100" i="1" cap="none" dirty="0"/>
              <a:t>Community Updates </a:t>
            </a:r>
            <a:endParaRPr lang="en-US" sz="3100" i="1" cap="none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" y="3523784"/>
            <a:ext cx="6703155" cy="320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0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0A1FC2-F5D3-496E-99D9-8A56E79E2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SAT </a:t>
            </a:r>
            <a:r>
              <a:rPr lang="en-US" dirty="0" err="1"/>
              <a:t>SchoolDay</a:t>
            </a:r>
            <a:r>
              <a:rPr lang="en-US" dirty="0"/>
              <a:t> is an assessment that is only available in-person as a paper-based administration.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SAT administration will be held on the following dates as assigned by the district:</a:t>
            </a:r>
          </a:p>
          <a:p>
            <a:pPr lvl="1"/>
            <a:r>
              <a:rPr lang="en-US" dirty="0"/>
              <a:t>Wednesday, March 3, 2021</a:t>
            </a:r>
          </a:p>
          <a:p>
            <a:pPr lvl="1"/>
            <a:r>
              <a:rPr lang="en-US" dirty="0"/>
              <a:t>Wednesday, March 24, 2021</a:t>
            </a:r>
          </a:p>
          <a:p>
            <a:pPr lvl="1"/>
            <a:r>
              <a:rPr lang="en-US" dirty="0"/>
              <a:t>Tuesday, April 27, 2021</a:t>
            </a:r>
          </a:p>
          <a:p>
            <a:pPr lvl="1"/>
            <a:endParaRPr lang="en-US" dirty="0"/>
          </a:p>
          <a:p>
            <a:r>
              <a:rPr lang="en-US" dirty="0"/>
              <a:t>Please be advised there are no SAT make-up dates.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Parents and students will be notified of their assigned test date and location via parent and student email.</a:t>
            </a:r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ECAFE1D-C2B5-4162-88D6-CE15426FD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SAT </a:t>
            </a:r>
            <a:r>
              <a:rPr lang="en-US" cap="none" dirty="0" err="1"/>
              <a:t>SchoolDay</a:t>
            </a:r>
            <a:br>
              <a:rPr lang="en-US" cap="none" dirty="0"/>
            </a:br>
            <a:r>
              <a:rPr lang="en-US" cap="none" dirty="0"/>
              <a:t>Spring 2021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81683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0A1FC2-F5D3-496E-99D9-8A56E79E2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who meet the following criteria will participate in the SAT </a:t>
            </a:r>
            <a:r>
              <a:rPr lang="en-US" dirty="0" err="1"/>
              <a:t>SchoolDay</a:t>
            </a:r>
            <a:r>
              <a:rPr lang="en-US" dirty="0"/>
              <a:t> administration on one of the identified dates:</a:t>
            </a:r>
          </a:p>
          <a:p>
            <a:pPr lvl="1"/>
            <a:r>
              <a:rPr lang="en-US" dirty="0"/>
              <a:t>Students who are in grade 11</a:t>
            </a:r>
          </a:p>
          <a:p>
            <a:pPr lvl="1"/>
            <a:r>
              <a:rPr lang="en-US" dirty="0"/>
              <a:t>Students who will graduate in June 2021 and have not met the local graduation requirement to take the SAT</a:t>
            </a:r>
          </a:p>
          <a:p>
            <a:pPr lvl="1"/>
            <a:r>
              <a:rPr lang="en-US" dirty="0"/>
              <a:t>SAT scores are still part of the application process for most colleges and universities.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ECAFE1D-C2B5-4162-88D6-CE15426FD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SAT </a:t>
            </a:r>
            <a:r>
              <a:rPr lang="en-US" cap="none" dirty="0" err="1"/>
              <a:t>SchoolDay</a:t>
            </a:r>
            <a:br>
              <a:rPr lang="en-US" cap="none" dirty="0"/>
            </a:br>
            <a:r>
              <a:rPr lang="en-US" cap="none" dirty="0"/>
              <a:t>Who will take the SAT</a:t>
            </a:r>
          </a:p>
        </p:txBody>
      </p:sp>
    </p:spTree>
    <p:extLst>
      <p:ext uri="{BB962C8B-B14F-4D97-AF65-F5344CB8AC3E}">
        <p14:creationId xmlns:p14="http://schemas.microsoft.com/office/powerpoint/2010/main" val="327667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F0D4DE4-F1D0-4113-92DC-BADD662CECD4}"/>
              </a:ext>
            </a:extLst>
          </p:cNvPr>
          <p:cNvGraphicFramePr>
            <a:graphicFrameLocks noGrp="1"/>
          </p:cNvGraphicFramePr>
          <p:nvPr/>
        </p:nvGraphicFramePr>
        <p:xfrm>
          <a:off x="281587" y="301272"/>
          <a:ext cx="8568901" cy="3832676"/>
        </p:xfrm>
        <a:graphic>
          <a:graphicData uri="http://schemas.openxmlformats.org/drawingml/2006/table">
            <a:tbl>
              <a:tblPr firstRow="1" firstCol="1" bandRow="1"/>
              <a:tblGrid>
                <a:gridCol w="1154675">
                  <a:extLst>
                    <a:ext uri="{9D8B030D-6E8A-4147-A177-3AD203B41FA5}">
                      <a16:colId xmlns:a16="http://schemas.microsoft.com/office/drawing/2014/main" val="3003315944"/>
                    </a:ext>
                  </a:extLst>
                </a:gridCol>
                <a:gridCol w="1154675">
                  <a:extLst>
                    <a:ext uri="{9D8B030D-6E8A-4147-A177-3AD203B41FA5}">
                      <a16:colId xmlns:a16="http://schemas.microsoft.com/office/drawing/2014/main" val="4117182507"/>
                    </a:ext>
                  </a:extLst>
                </a:gridCol>
                <a:gridCol w="1154675">
                  <a:extLst>
                    <a:ext uri="{9D8B030D-6E8A-4147-A177-3AD203B41FA5}">
                      <a16:colId xmlns:a16="http://schemas.microsoft.com/office/drawing/2014/main" val="3628523735"/>
                    </a:ext>
                  </a:extLst>
                </a:gridCol>
                <a:gridCol w="1200624">
                  <a:extLst>
                    <a:ext uri="{9D8B030D-6E8A-4147-A177-3AD203B41FA5}">
                      <a16:colId xmlns:a16="http://schemas.microsoft.com/office/drawing/2014/main" val="2360679101"/>
                    </a:ext>
                  </a:extLst>
                </a:gridCol>
                <a:gridCol w="1200624">
                  <a:extLst>
                    <a:ext uri="{9D8B030D-6E8A-4147-A177-3AD203B41FA5}">
                      <a16:colId xmlns:a16="http://schemas.microsoft.com/office/drawing/2014/main" val="1005679266"/>
                    </a:ext>
                  </a:extLst>
                </a:gridCol>
                <a:gridCol w="1351814">
                  <a:extLst>
                    <a:ext uri="{9D8B030D-6E8A-4147-A177-3AD203B41FA5}">
                      <a16:colId xmlns:a16="http://schemas.microsoft.com/office/drawing/2014/main" val="2435930138"/>
                    </a:ext>
                  </a:extLst>
                </a:gridCol>
                <a:gridCol w="1351814">
                  <a:extLst>
                    <a:ext uri="{9D8B030D-6E8A-4147-A177-3AD203B41FA5}">
                      <a16:colId xmlns:a16="http://schemas.microsoft.com/office/drawing/2014/main" val="3330866560"/>
                    </a:ext>
                  </a:extLst>
                </a:gridCol>
              </a:tblGrid>
              <a:tr h="6807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HS Academy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Students to Take SAT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Large Space Capacity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 Date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Students per Date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Alternate Location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 for Alternate Location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872397"/>
                  </a:ext>
                </a:extLst>
              </a:tr>
              <a:tr h="22013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Cicarell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Academy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624962"/>
                  </a:ext>
                </a:extLst>
              </a:tr>
              <a:tr h="220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714135"/>
                  </a:ext>
                </a:extLst>
              </a:tr>
              <a:tr h="220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819867"/>
                  </a:ext>
                </a:extLst>
              </a:tr>
              <a:tr h="22013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Bollwage Academy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 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Exceeds Capacity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950454"/>
                  </a:ext>
                </a:extLst>
              </a:tr>
              <a:tr h="46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 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Eliminate Bussing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950308"/>
                  </a:ext>
                </a:extLst>
              </a:tr>
              <a:tr h="22013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Edison Academy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491990"/>
                  </a:ext>
                </a:extLst>
              </a:tr>
              <a:tr h="220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255625"/>
                  </a:ext>
                </a:extLst>
              </a:tr>
              <a:tr h="220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575425"/>
                  </a:ext>
                </a:extLst>
              </a:tr>
              <a:tr h="22013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Jefferson Academy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290324"/>
                  </a:ext>
                </a:extLst>
              </a:tr>
              <a:tr h="220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874827"/>
                  </a:ext>
                </a:extLst>
              </a:tr>
              <a:tr h="220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048922"/>
                  </a:ext>
                </a:extLst>
              </a:tr>
              <a:tr h="22013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Hamilton Academy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427659"/>
                  </a:ext>
                </a:extLst>
              </a:tr>
              <a:tr h="220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738953"/>
                  </a:ext>
                </a:extLst>
              </a:tr>
              <a:tr h="220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 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Eliminate Bussing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70056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695FC62-FD46-4607-94AD-B57E3035A801}"/>
              </a:ext>
            </a:extLst>
          </p:cNvPr>
          <p:cNvGraphicFramePr>
            <a:graphicFrameLocks noGrp="1"/>
          </p:cNvGraphicFramePr>
          <p:nvPr/>
        </p:nvGraphicFramePr>
        <p:xfrm>
          <a:off x="281586" y="4273374"/>
          <a:ext cx="8568901" cy="2313940"/>
        </p:xfrm>
        <a:graphic>
          <a:graphicData uri="http://schemas.openxmlformats.org/drawingml/2006/table">
            <a:tbl>
              <a:tblPr firstRow="1" firstCol="1" bandRow="1"/>
              <a:tblGrid>
                <a:gridCol w="1154675">
                  <a:extLst>
                    <a:ext uri="{9D8B030D-6E8A-4147-A177-3AD203B41FA5}">
                      <a16:colId xmlns:a16="http://schemas.microsoft.com/office/drawing/2014/main" val="309434099"/>
                    </a:ext>
                  </a:extLst>
                </a:gridCol>
                <a:gridCol w="1154675">
                  <a:extLst>
                    <a:ext uri="{9D8B030D-6E8A-4147-A177-3AD203B41FA5}">
                      <a16:colId xmlns:a16="http://schemas.microsoft.com/office/drawing/2014/main" val="175653748"/>
                    </a:ext>
                  </a:extLst>
                </a:gridCol>
                <a:gridCol w="1154675">
                  <a:extLst>
                    <a:ext uri="{9D8B030D-6E8A-4147-A177-3AD203B41FA5}">
                      <a16:colId xmlns:a16="http://schemas.microsoft.com/office/drawing/2014/main" val="409401637"/>
                    </a:ext>
                  </a:extLst>
                </a:gridCol>
                <a:gridCol w="1200624">
                  <a:extLst>
                    <a:ext uri="{9D8B030D-6E8A-4147-A177-3AD203B41FA5}">
                      <a16:colId xmlns:a16="http://schemas.microsoft.com/office/drawing/2014/main" val="2591732822"/>
                    </a:ext>
                  </a:extLst>
                </a:gridCol>
                <a:gridCol w="1200624">
                  <a:extLst>
                    <a:ext uri="{9D8B030D-6E8A-4147-A177-3AD203B41FA5}">
                      <a16:colId xmlns:a16="http://schemas.microsoft.com/office/drawing/2014/main" val="76132484"/>
                    </a:ext>
                  </a:extLst>
                </a:gridCol>
                <a:gridCol w="1351814">
                  <a:extLst>
                    <a:ext uri="{9D8B030D-6E8A-4147-A177-3AD203B41FA5}">
                      <a16:colId xmlns:a16="http://schemas.microsoft.com/office/drawing/2014/main" val="3938066465"/>
                    </a:ext>
                  </a:extLst>
                </a:gridCol>
                <a:gridCol w="1351814">
                  <a:extLst>
                    <a:ext uri="{9D8B030D-6E8A-4147-A177-3AD203B41FA5}">
                      <a16:colId xmlns:a16="http://schemas.microsoft.com/office/drawing/2014/main" val="10514339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HS Academies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Students to Take SAT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Large Space Capacity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Shared Spaces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 Date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Students per Date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Alternate Location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 for Alternate Location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272307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Dwyer Academy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Halsey Academy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 7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 26@31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 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Exceeds Capacity of Shared Large Spaces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5894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 7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 26@31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 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Exceeds Capacity of Shared Large Spaces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4375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 7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 26@31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 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Exceeds Capacity of Shared Large Spaces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421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957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C0E73E0-12F7-9048-8E94-D97786BC8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86" y="152400"/>
            <a:ext cx="6127418" cy="6842166"/>
          </a:xfrm>
          <a:prstGeom prst="rect">
            <a:avLst/>
          </a:prstGeom>
          <a:noFill/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0DE71213-7D62-44F9-8A5A-6CB4F8C7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942" y="1822863"/>
            <a:ext cx="1971304" cy="2532412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INVITING ALL CURRENT </a:t>
            </a:r>
            <a:br>
              <a:rPr lang="en-US" dirty="0"/>
            </a:br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STUDENTS </a:t>
            </a:r>
            <a:br>
              <a:rPr lang="en-US" dirty="0"/>
            </a:br>
            <a:r>
              <a:rPr lang="en-US" dirty="0"/>
              <a:t>TO ATTEND HIGH SCHOOL ORIENTATION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05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B8ADA9A-352C-0F46-8710-BB2AC7E59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05CD67-2496-0F4E-AE28-B5975914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2277172"/>
            <a:ext cx="1981200" cy="1673352"/>
          </a:xfrm>
        </p:spPr>
        <p:txBody>
          <a:bodyPr/>
          <a:lstStyle/>
          <a:p>
            <a:pPr algn="ctr"/>
            <a:r>
              <a:rPr lang="en-US" dirty="0"/>
              <a:t>ORIENTATION AVAILABLE </a:t>
            </a:r>
            <a:br>
              <a:rPr lang="en-US" dirty="0"/>
            </a:br>
            <a:r>
              <a:rPr lang="en-US" dirty="0"/>
              <a:t>TO OUR CURRENT STUDENTS IN GRADES 1-7</a:t>
            </a:r>
          </a:p>
        </p:txBody>
      </p:sp>
      <p:pic>
        <p:nvPicPr>
          <p:cNvPr id="6" name="Picture 5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025F2168-7904-9548-B880-9E9A7201F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6858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50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person, posing&#10;&#10;Description automatically generated">
            <a:extLst>
              <a:ext uri="{FF2B5EF4-FFF2-40B4-BE49-F238E27FC236}">
                <a16:creationId xmlns:a16="http://schemas.microsoft.com/office/drawing/2014/main" id="{90A2AB78-7F58-8448-950A-6C5730A6B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03" y="152400"/>
            <a:ext cx="6580032" cy="6553200"/>
          </a:xfrm>
          <a:prstGeom prst="rect">
            <a:avLst/>
          </a:prstGeom>
          <a:noFill/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A34C528B-9D4A-4E75-8934-CC46FCD4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66" y="2704684"/>
            <a:ext cx="2101932" cy="1673352"/>
          </a:xfrm>
        </p:spPr>
        <p:txBody>
          <a:bodyPr/>
          <a:lstStyle/>
          <a:p>
            <a:pPr algn="ctr"/>
            <a:r>
              <a:rPr lang="en-US" dirty="0"/>
              <a:t>ONLINE REGISTRATION IS AVAILABLE STARTING TODAY, FEBRUARY 18, 2021</a:t>
            </a:r>
          </a:p>
        </p:txBody>
      </p:sp>
    </p:spTree>
    <p:extLst>
      <p:ext uri="{BB962C8B-B14F-4D97-AF65-F5344CB8AC3E}">
        <p14:creationId xmlns:p14="http://schemas.microsoft.com/office/powerpoint/2010/main" val="129466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8563F-2671-6A4F-A8A1-255E3BF38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65818" y="2133600"/>
            <a:ext cx="1773382" cy="2971800"/>
          </a:xfrm>
        </p:spPr>
        <p:txBody>
          <a:bodyPr/>
          <a:lstStyle/>
          <a:p>
            <a:pPr algn="ctr"/>
            <a:r>
              <a:rPr lang="en-US" dirty="0"/>
              <a:t>REMINDER TO ALL PARENTS: IMMUNIZATIONS ARE  REQUIRED TO ATTEND SCHOOL</a:t>
            </a:r>
          </a:p>
        </p:txBody>
      </p:sp>
      <p:pic>
        <p:nvPicPr>
          <p:cNvPr id="14" name="Picture Placeholder 12" descr="Graphical user interface&#10;&#10;Description automatically generated">
            <a:extLst>
              <a:ext uri="{FF2B5EF4-FFF2-40B4-BE49-F238E27FC236}">
                <a16:creationId xmlns:a16="http://schemas.microsoft.com/office/drawing/2014/main" id="{CED6DB81-F955-334D-9A4F-D7F699A0EC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6" t="4097" r="5867" b="11370"/>
          <a:stretch/>
        </p:blipFill>
        <p:spPr>
          <a:xfrm>
            <a:off x="118753" y="142504"/>
            <a:ext cx="6721434" cy="661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67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31ADE9-56DE-A546-8F8C-B4FBD419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8940" y="927863"/>
            <a:ext cx="2032660" cy="3169124"/>
          </a:xfrm>
        </p:spPr>
        <p:txBody>
          <a:bodyPr/>
          <a:lstStyle/>
          <a:p>
            <a:pPr algn="ctr"/>
            <a:r>
              <a:rPr lang="en-US" sz="1700" dirty="0"/>
              <a:t>REMINDER TO ALL PARENTS: IMMUNIZATIONS ARE  REQUIRED TO ATTEND SCHOOL</a:t>
            </a:r>
          </a:p>
        </p:txBody>
      </p:sp>
      <p:pic>
        <p:nvPicPr>
          <p:cNvPr id="14" name="Picture Placeholder 13" descr="Text&#10;&#10;Description automatically generated">
            <a:extLst>
              <a:ext uri="{FF2B5EF4-FFF2-40B4-BE49-F238E27FC236}">
                <a16:creationId xmlns:a16="http://schemas.microsoft.com/office/drawing/2014/main" id="{CE197342-598D-F24F-BD61-9BC5012725C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894" t="3096" b="3096"/>
          <a:stretch/>
        </p:blipFill>
        <p:spPr>
          <a:xfrm>
            <a:off x="76200" y="165100"/>
            <a:ext cx="6972300" cy="6565900"/>
          </a:xfrm>
        </p:spPr>
      </p:pic>
    </p:spTree>
    <p:extLst>
      <p:ext uri="{BB962C8B-B14F-4D97-AF65-F5344CB8AC3E}">
        <p14:creationId xmlns:p14="http://schemas.microsoft.com/office/powerpoint/2010/main" val="1732505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DCBF5061426F4DAC143B7DF5C44026" ma:contentTypeVersion="0" ma:contentTypeDescription="Create a new document." ma:contentTypeScope="" ma:versionID="760a5d0aae72d71c0138606ba92facf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947DF8-7027-40D9-ABC3-75EFF92EBA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02C716A-43AA-4B37-97B2-C387B4F644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EE68B2-1D39-4982-9988-99C648102ED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19772</TotalTime>
  <Words>413</Words>
  <Application>Microsoft Macintosh PowerPoint</Application>
  <PresentationFormat>On-screen Show (4:3)</PresentationFormat>
  <Paragraphs>138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Franklin Gothic Book</vt:lpstr>
      <vt:lpstr>Franklin Gothic Medium</vt:lpstr>
      <vt:lpstr>Source Sans Pro</vt:lpstr>
      <vt:lpstr>Wingdings</vt:lpstr>
      <vt:lpstr>Wingdings 2</vt:lpstr>
      <vt:lpstr>Grid</vt:lpstr>
      <vt:lpstr>Community Updates </vt:lpstr>
      <vt:lpstr>SAT SchoolDay Spring 2021 Administration</vt:lpstr>
      <vt:lpstr>SAT SchoolDay Who will take the SAT</vt:lpstr>
      <vt:lpstr>PowerPoint Presentation</vt:lpstr>
      <vt:lpstr>  INVITING ALL CURRENT  8TH GRADE STUDENTS  TO ATTEND HIGH SCHOOL ORIENTATION </vt:lpstr>
      <vt:lpstr>ORIENTATION AVAILABLE  TO OUR CURRENT STUDENTS IN GRADES 1-7</vt:lpstr>
      <vt:lpstr>ONLINE REGISTRATION IS AVAILABLE STARTING TODAY, FEBRUARY 18, 2021</vt:lpstr>
      <vt:lpstr>PowerPoint Presentation</vt:lpstr>
      <vt:lpstr>REMINDER TO ALL PARENTS: IMMUNIZATIONS ARE  REQUIRED TO ATTEND SCHOOL</vt:lpstr>
    </vt:vector>
  </TitlesOfParts>
  <Company>Elizabeth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of Practice</dc:title>
  <dc:creator>Don Goncalves</dc:creator>
  <cp:lastModifiedBy>Hugelmeyer, Olga</cp:lastModifiedBy>
  <cp:revision>438</cp:revision>
  <cp:lastPrinted>2019-08-27T14:47:32Z</cp:lastPrinted>
  <dcterms:created xsi:type="dcterms:W3CDTF">2014-08-21T03:53:23Z</dcterms:created>
  <dcterms:modified xsi:type="dcterms:W3CDTF">2021-02-18T22:20:31Z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0x0101009CDCBF5061426F4DAC143B7DF5C44026</vt:lpwstr>
  </property>
</Properties>
</file>