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2" r:id="rId4"/>
  </p:sldMasterIdLst>
  <p:notesMasterIdLst>
    <p:notesMasterId r:id="rId18"/>
  </p:notesMasterIdLst>
  <p:sldIdLst>
    <p:sldId id="825" r:id="rId5"/>
    <p:sldId id="863" r:id="rId6"/>
    <p:sldId id="833" r:id="rId7"/>
    <p:sldId id="849" r:id="rId8"/>
    <p:sldId id="858" r:id="rId9"/>
    <p:sldId id="859" r:id="rId10"/>
    <p:sldId id="840" r:id="rId11"/>
    <p:sldId id="851" r:id="rId12"/>
    <p:sldId id="852" r:id="rId13"/>
    <p:sldId id="854" r:id="rId14"/>
    <p:sldId id="855" r:id="rId15"/>
    <p:sldId id="857" r:id="rId16"/>
    <p:sldId id="845" r:id="rId17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97D"/>
    <a:srgbClr val="E2A624"/>
    <a:srgbClr val="EFAD18"/>
    <a:srgbClr val="4E82C2"/>
    <a:srgbClr val="4B9DFF"/>
    <a:srgbClr val="4998F8"/>
    <a:srgbClr val="4590EA"/>
    <a:srgbClr val="61A3F7"/>
    <a:srgbClr val="5590D9"/>
    <a:srgbClr val="D5CA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DFD9C42-0055-4D69-89E7-06A6A015A18A}" v="2" dt="2021-01-28T22:47:28.90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265" autoAdjust="0"/>
    <p:restoredTop sz="94624"/>
  </p:normalViewPr>
  <p:slideViewPr>
    <p:cSldViewPr snapToGrid="0" snapToObjects="1">
      <p:cViewPr varScale="1">
        <p:scale>
          <a:sx n="59" d="100"/>
          <a:sy n="59" d="100"/>
        </p:scale>
        <p:origin x="117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499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1E2746E-6DCB-F242-AFA5-17F5A26299EA}" type="datetimeFigureOut">
              <a:rPr lang="en-US" smtClean="0"/>
              <a:t>1/28/2021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C894CAF-B752-3846-9FAB-5627BED7D1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37996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894CAF-B752-3846-9FAB-5627BED7D169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80840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894CAF-B752-3846-9FAB-5627BED7D169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73504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894CAF-B752-3846-9FAB-5627BED7D169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5154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state has not relaxed observation regulations, but have provided guidance on how districts can still meet the regulations within virtual, hybrid, and traditional environments.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894CAF-B752-3846-9FAB-5627BED7D169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3697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894CAF-B752-3846-9FAB-5627BED7D169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62087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894CAF-B752-3846-9FAB-5627BED7D169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75585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894CAF-B752-3846-9FAB-5627BED7D169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93415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894CAF-B752-3846-9FAB-5627BED7D169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38359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Franklin Gothic Medium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Franklin Gothic Medium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74AE962-F0F6-114C-9332-E5A8918759F1}" type="datetimeFigureOut">
              <a:rPr lang="en-US" smtClean="0">
                <a:solidFill>
                  <a:srgbClr val="EEECE1"/>
                </a:solidFill>
                <a:latin typeface="Franklin Gothic Medium"/>
              </a:rPr>
              <a:pPr/>
              <a:t>1/28/2021</a:t>
            </a:fld>
            <a:endParaRPr lang="en-US">
              <a:solidFill>
                <a:srgbClr val="EEECE1"/>
              </a:solidFill>
              <a:latin typeface="Franklin Gothic Medium"/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754ED01-E2A0-4C1E-8E21-014B99041579}" type="slidenum">
              <a:rPr lang="en-US" smtClean="0">
                <a:latin typeface="Franklin Gothic Medium"/>
              </a:rPr>
              <a:pPr/>
              <a:t>‹#›</a:t>
            </a:fld>
            <a:endParaRPr lang="en-US">
              <a:latin typeface="Franklin Gothic Medium"/>
            </a:endParaRP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>
              <a:solidFill>
                <a:srgbClr val="EEECE1"/>
              </a:solidFill>
              <a:latin typeface="Franklin Gothic Medium"/>
            </a:endParaRP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AE962-F0F6-114C-9332-E5A8918759F1}" type="datetimeFigureOut">
              <a:rPr lang="en-US" smtClean="0">
                <a:solidFill>
                  <a:srgbClr val="1F497D"/>
                </a:solidFill>
                <a:latin typeface="Franklin Gothic Medium"/>
              </a:rPr>
              <a:pPr/>
              <a:t>1/28/2021</a:t>
            </a:fld>
            <a:endParaRPr lang="en-US">
              <a:solidFill>
                <a:srgbClr val="1F497D"/>
              </a:solidFill>
              <a:latin typeface="Franklin Gothic Medium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  <a:latin typeface="Franklin Gothic Medium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A72F1-C897-1647-9CE8-BFFB19418015}" type="slidenum">
              <a:rPr lang="en-US" smtClean="0">
                <a:solidFill>
                  <a:srgbClr val="1F497D"/>
                </a:solidFill>
                <a:latin typeface="Franklin Gothic Medium"/>
              </a:rPr>
              <a:pPr/>
              <a:t>‹#›</a:t>
            </a:fld>
            <a:endParaRPr lang="en-US">
              <a:solidFill>
                <a:srgbClr val="1F497D"/>
              </a:solidFill>
              <a:latin typeface="Franklin Gothic Medium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Franklin Gothic Medium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Franklin Gothic Medium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AE962-F0F6-114C-9332-E5A8918759F1}" type="datetimeFigureOut">
              <a:rPr lang="en-US" smtClean="0">
                <a:solidFill>
                  <a:srgbClr val="1F497D"/>
                </a:solidFill>
                <a:latin typeface="Franklin Gothic Medium"/>
              </a:rPr>
              <a:pPr/>
              <a:t>1/28/2021</a:t>
            </a:fld>
            <a:endParaRPr lang="en-US">
              <a:solidFill>
                <a:srgbClr val="1F497D"/>
              </a:solidFill>
              <a:latin typeface="Franklin Gothic Medium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  <a:latin typeface="Franklin Gothic Medium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356A72F1-C897-1647-9CE8-BFFB19418015}" type="slidenum">
              <a:rPr lang="en-US" smtClean="0">
                <a:solidFill>
                  <a:srgbClr val="EEECE1"/>
                </a:solidFill>
                <a:latin typeface="Franklin Gothic Medium"/>
              </a:rPr>
              <a:pPr/>
              <a:t>‹#›</a:t>
            </a:fld>
            <a:endParaRPr lang="en-US">
              <a:solidFill>
                <a:srgbClr val="EEECE1"/>
              </a:solidFill>
              <a:latin typeface="Franklin Gothic Medium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868" y="1"/>
            <a:ext cx="2571751" cy="6857999"/>
          </a:xfrm>
          <a:prstGeom prst="rect">
            <a:avLst/>
          </a:prstGeom>
        </p:spPr>
        <p:txBody>
          <a:bodyPr anchor="ctr"/>
          <a:lstStyle>
            <a:lvl1pPr>
              <a:defRPr sz="36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793207" y="57150"/>
            <a:ext cx="6279356" cy="6743700"/>
          </a:xfrm>
          <a:prstGeom prst="rect">
            <a:avLst/>
          </a:prstGeom>
        </p:spPr>
        <p:txBody>
          <a:bodyPr anchor="ctr"/>
          <a:lstStyle>
            <a:lvl1pPr>
              <a:defRPr sz="4400"/>
            </a:lvl1pPr>
            <a:lvl2pPr>
              <a:defRPr sz="40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7015163" y="642166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08F0EC-FC9C-4238-896F-44ACA83D863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Franklin Gothic Medium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34801608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443662" y="1"/>
            <a:ext cx="2571751" cy="6857999"/>
          </a:xfrm>
          <a:prstGeom prst="rect">
            <a:avLst/>
          </a:prstGeom>
        </p:spPr>
        <p:txBody>
          <a:bodyPr anchor="ctr"/>
          <a:lstStyle>
            <a:lvl1pPr>
              <a:defRPr sz="36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-7144" y="57150"/>
            <a:ext cx="6329363" cy="6743700"/>
          </a:xfrm>
          <a:prstGeom prst="rect">
            <a:avLst/>
          </a:prstGeom>
        </p:spPr>
        <p:txBody>
          <a:bodyPr anchor="ctr"/>
          <a:lstStyle>
            <a:lvl1pPr>
              <a:defRPr sz="4400"/>
            </a:lvl1pPr>
            <a:lvl2pPr>
              <a:defRPr sz="40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7015163" y="642166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08F0EC-FC9C-4238-896F-44ACA83D863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Franklin Gothic Medium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32964305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Shape 10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8" name="Shape 101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6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3200" b="1" i="0" u="none" strike="noStrike" cap="none">
                <a:solidFill>
                  <a:schemeClr val="dk1"/>
                </a:solidFill>
                <a:latin typeface="Franklin Gothic Book" pitchFamily="34" charset="0"/>
                <a:ea typeface="Franklin Gothic Book" pitchFamily="34" charset="0"/>
                <a:cs typeface="Franklin Gothic Book" pitchFamily="34" charset="0"/>
                <a:sym typeface="Source Sans Pro"/>
              </a:defRPr>
            </a:lvl1pPr>
            <a:lvl2pPr marL="742950" marR="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marL="1143000" marR="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marL="2057400" marR="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 dirty="0"/>
          </a:p>
        </p:txBody>
      </p:sp>
      <p:sp>
        <p:nvSpPr>
          <p:cNvPr id="1019" name="Shape 101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4000" b="0" i="0" u="none" strike="noStrike" cap="none">
                <a:solidFill>
                  <a:schemeClr val="lt1"/>
                </a:solidFill>
                <a:latin typeface="Franklin Gothic Book" pitchFamily="34" charset="0"/>
                <a:ea typeface="Franklin Gothic Book" pitchFamily="34" charset="0"/>
                <a:cs typeface="Franklin Gothic Book" pitchFamily="34" charset="0"/>
                <a:sym typeface="Source Sans Pro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000" b="0" i="0" u="none" strike="noStrike" cap="non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000" b="0" i="0" u="none" strike="noStrike" cap="non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000" b="0" i="0" u="none" strike="noStrike" cap="non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000" b="0" i="0" u="none" strike="noStrike" cap="non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4000" b="0" i="0" u="none" strike="noStrike" cap="non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4000" b="0" i="0" u="none" strike="noStrike" cap="non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4000" b="0" i="0" u="none" strike="noStrike" cap="non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4000" b="0" i="0" u="none" strike="noStrike" cap="non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0276995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AE962-F0F6-114C-9332-E5A8918759F1}" type="datetimeFigureOut">
              <a:rPr lang="en-US" smtClean="0">
                <a:solidFill>
                  <a:srgbClr val="1F497D"/>
                </a:solidFill>
                <a:latin typeface="Franklin Gothic Medium"/>
              </a:rPr>
              <a:pPr/>
              <a:t>1/28/2021</a:t>
            </a:fld>
            <a:endParaRPr lang="en-US">
              <a:solidFill>
                <a:srgbClr val="1F497D"/>
              </a:solidFill>
              <a:latin typeface="Franklin Gothic Medium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  <a:latin typeface="Franklin Gothic Medium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A72F1-C897-1647-9CE8-BFFB19418015}" type="slidenum">
              <a:rPr lang="en-US" smtClean="0">
                <a:solidFill>
                  <a:srgbClr val="1F497D"/>
                </a:solidFill>
                <a:latin typeface="Franklin Gothic Medium"/>
              </a:rPr>
              <a:pPr/>
              <a:t>‹#›</a:t>
            </a:fld>
            <a:endParaRPr lang="en-US">
              <a:solidFill>
                <a:srgbClr val="1F497D"/>
              </a:solidFill>
              <a:latin typeface="Franklin Gothic Medium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Franklin Gothic Medium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Franklin Gothic Medium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74AE962-F0F6-114C-9332-E5A8918759F1}" type="datetimeFigureOut">
              <a:rPr lang="en-US" smtClean="0">
                <a:latin typeface="Franklin Gothic Medium"/>
              </a:rPr>
              <a:pPr/>
              <a:t>1/28/2021</a:t>
            </a:fld>
            <a:endParaRPr lang="en-US">
              <a:latin typeface="Franklin Gothic Medium"/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356A72F1-C897-1647-9CE8-BFFB19418015}" type="slidenum">
              <a:rPr lang="en-US" smtClean="0">
                <a:solidFill>
                  <a:srgbClr val="EEECE1"/>
                </a:solidFill>
                <a:latin typeface="Franklin Gothic Medium"/>
              </a:rPr>
              <a:pPr/>
              <a:t>‹#›</a:t>
            </a:fld>
            <a:endParaRPr lang="en-US">
              <a:solidFill>
                <a:srgbClr val="EEECE1"/>
              </a:solidFill>
              <a:latin typeface="Franklin Gothic Medium"/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>
              <a:latin typeface="Franklin Gothic Medium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AE962-F0F6-114C-9332-E5A8918759F1}" type="datetimeFigureOut">
              <a:rPr lang="en-US" smtClean="0">
                <a:solidFill>
                  <a:srgbClr val="1F497D"/>
                </a:solidFill>
                <a:latin typeface="Franklin Gothic Medium"/>
              </a:rPr>
              <a:pPr/>
              <a:t>1/28/2021</a:t>
            </a:fld>
            <a:endParaRPr lang="en-US">
              <a:solidFill>
                <a:srgbClr val="1F497D"/>
              </a:solidFill>
              <a:latin typeface="Franklin Gothic Medium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  <a:latin typeface="Franklin Gothic Medium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A72F1-C897-1647-9CE8-BFFB19418015}" type="slidenum">
              <a:rPr lang="en-US" smtClean="0">
                <a:solidFill>
                  <a:srgbClr val="1F497D"/>
                </a:solidFill>
                <a:latin typeface="Franklin Gothic Medium"/>
              </a:rPr>
              <a:pPr/>
              <a:t>‹#›</a:t>
            </a:fld>
            <a:endParaRPr lang="en-US">
              <a:solidFill>
                <a:srgbClr val="1F497D"/>
              </a:solidFill>
              <a:latin typeface="Franklin Gothic Medium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AE962-F0F6-114C-9332-E5A8918759F1}" type="datetimeFigureOut">
              <a:rPr lang="en-US" smtClean="0">
                <a:solidFill>
                  <a:srgbClr val="1F497D"/>
                </a:solidFill>
                <a:latin typeface="Franklin Gothic Medium"/>
              </a:rPr>
              <a:pPr/>
              <a:t>1/28/2021</a:t>
            </a:fld>
            <a:endParaRPr lang="en-US">
              <a:solidFill>
                <a:srgbClr val="1F497D"/>
              </a:solidFill>
              <a:latin typeface="Franklin Gothic Medium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  <a:latin typeface="Franklin Gothic Medium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A72F1-C897-1647-9CE8-BFFB19418015}" type="slidenum">
              <a:rPr lang="en-US" smtClean="0">
                <a:solidFill>
                  <a:srgbClr val="1F497D"/>
                </a:solidFill>
                <a:latin typeface="Franklin Gothic Medium"/>
              </a:rPr>
              <a:pPr/>
              <a:t>‹#›</a:t>
            </a:fld>
            <a:endParaRPr lang="en-US">
              <a:solidFill>
                <a:srgbClr val="1F497D"/>
              </a:solidFill>
              <a:latin typeface="Franklin Gothic Medium"/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AE962-F0F6-114C-9332-E5A8918759F1}" type="datetimeFigureOut">
              <a:rPr lang="en-US" smtClean="0">
                <a:solidFill>
                  <a:srgbClr val="1F497D"/>
                </a:solidFill>
                <a:latin typeface="Franklin Gothic Medium"/>
              </a:rPr>
              <a:pPr/>
              <a:t>1/28/2021</a:t>
            </a:fld>
            <a:endParaRPr lang="en-US">
              <a:solidFill>
                <a:srgbClr val="1F497D"/>
              </a:solidFill>
              <a:latin typeface="Franklin Gothic Medium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  <a:latin typeface="Franklin Gothic Medium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A72F1-C897-1647-9CE8-BFFB19418015}" type="slidenum">
              <a:rPr lang="en-US" smtClean="0">
                <a:solidFill>
                  <a:srgbClr val="1F497D"/>
                </a:solidFill>
                <a:latin typeface="Franklin Gothic Medium"/>
              </a:rPr>
              <a:pPr/>
              <a:t>‹#›</a:t>
            </a:fld>
            <a:endParaRPr lang="en-US">
              <a:solidFill>
                <a:srgbClr val="1F497D"/>
              </a:solidFill>
              <a:latin typeface="Franklin Gothic Medium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Franklin Gothic Medium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AE962-F0F6-114C-9332-E5A8918759F1}" type="datetimeFigureOut">
              <a:rPr lang="en-US" smtClean="0">
                <a:solidFill>
                  <a:srgbClr val="1F497D"/>
                </a:solidFill>
                <a:latin typeface="Franklin Gothic Medium"/>
              </a:rPr>
              <a:pPr/>
              <a:t>1/28/2021</a:t>
            </a:fld>
            <a:endParaRPr lang="en-US">
              <a:solidFill>
                <a:srgbClr val="1F497D"/>
              </a:solidFill>
              <a:latin typeface="Franklin Gothic Medium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  <a:latin typeface="Franklin Gothic Medium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A72F1-C897-1647-9CE8-BFFB19418015}" type="slidenum">
              <a:rPr lang="en-US" smtClean="0">
                <a:solidFill>
                  <a:srgbClr val="1F497D"/>
                </a:solidFill>
                <a:latin typeface="Franklin Gothic Medium"/>
              </a:rPr>
              <a:pPr/>
              <a:t>‹#›</a:t>
            </a:fld>
            <a:endParaRPr lang="en-US">
              <a:solidFill>
                <a:srgbClr val="1F497D"/>
              </a:solidFill>
              <a:latin typeface="Franklin Gothic Medium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Franklin Gothic Medium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Franklin Gothic Medium"/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Franklin Gothic Medium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AE962-F0F6-114C-9332-E5A8918759F1}" type="datetimeFigureOut">
              <a:rPr lang="en-US" smtClean="0">
                <a:solidFill>
                  <a:srgbClr val="1F497D"/>
                </a:solidFill>
                <a:latin typeface="Franklin Gothic Medium"/>
              </a:rPr>
              <a:pPr/>
              <a:t>1/28/2021</a:t>
            </a:fld>
            <a:endParaRPr lang="en-US">
              <a:solidFill>
                <a:srgbClr val="1F497D"/>
              </a:solidFill>
              <a:latin typeface="Franklin Gothic Medium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  <a:latin typeface="Franklin Gothic Medium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754ED01-E2A0-4C1E-8E21-014B99041579}" type="slidenum">
              <a:rPr lang="en-US" smtClean="0">
                <a:latin typeface="Franklin Gothic Medium"/>
              </a:rPr>
              <a:pPr/>
              <a:t>‹#›</a:t>
            </a:fld>
            <a:endParaRPr lang="en-US" dirty="0">
              <a:latin typeface="Franklin Gothic Medium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Franklin Gothic Medium"/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Franklin Gothic Medium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AE962-F0F6-114C-9332-E5A8918759F1}" type="datetimeFigureOut">
              <a:rPr lang="en-US" smtClean="0">
                <a:solidFill>
                  <a:srgbClr val="EEECE1"/>
                </a:solidFill>
                <a:latin typeface="Franklin Gothic Medium"/>
              </a:rPr>
              <a:pPr/>
              <a:t>1/28/2021</a:t>
            </a:fld>
            <a:endParaRPr lang="en-US">
              <a:solidFill>
                <a:srgbClr val="EEECE1"/>
              </a:solidFill>
              <a:latin typeface="Franklin Gothic Medium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EECE1"/>
              </a:solidFill>
              <a:latin typeface="Franklin Gothic Medium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A72F1-C897-1647-9CE8-BFFB19418015}" type="slidenum">
              <a:rPr lang="en-US" smtClean="0">
                <a:solidFill>
                  <a:srgbClr val="EEECE1"/>
                </a:solidFill>
                <a:latin typeface="Franklin Gothic Medium"/>
              </a:rPr>
              <a:pPr/>
              <a:t>‹#›</a:t>
            </a:fld>
            <a:endParaRPr lang="en-US">
              <a:solidFill>
                <a:srgbClr val="EEECE1"/>
              </a:solidFill>
              <a:latin typeface="Franklin Gothic Medium"/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Franklin Gothic Medium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Franklin Gothic Medium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474AE962-F0F6-114C-9332-E5A8918759F1}" type="datetimeFigureOut">
              <a:rPr lang="en-US" smtClean="0">
                <a:solidFill>
                  <a:srgbClr val="1F497D"/>
                </a:solidFill>
                <a:latin typeface="Franklin Gothic Medium"/>
              </a:rPr>
              <a:pPr/>
              <a:t>1/28/2021</a:t>
            </a:fld>
            <a:endParaRPr lang="en-US">
              <a:solidFill>
                <a:srgbClr val="1F497D"/>
              </a:solidFill>
              <a:latin typeface="Franklin Gothic Medium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en-US">
              <a:solidFill>
                <a:srgbClr val="1F497D"/>
              </a:solidFill>
              <a:latin typeface="Franklin Gothic Medium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356A72F1-C897-1647-9CE8-BFFB19418015}" type="slidenum">
              <a:rPr lang="en-US" smtClean="0">
                <a:solidFill>
                  <a:srgbClr val="1F497D"/>
                </a:solidFill>
                <a:latin typeface="Franklin Gothic Medium"/>
              </a:rPr>
              <a:pPr/>
              <a:t>‹#›</a:t>
            </a:fld>
            <a:endParaRPr lang="en-US">
              <a:solidFill>
                <a:srgbClr val="1F497D"/>
              </a:solidFill>
              <a:latin typeface="Franklin Gothic Medium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7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dglossary.org/synchronous-learning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j.gov/education/covid19/teacherresources/edevaluation.shtml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tate.nj.us/education/code/current/title6a/chap10.pdf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218466" y="734380"/>
            <a:ext cx="6621820" cy="2789404"/>
          </a:xfrm>
        </p:spPr>
        <p:txBody>
          <a:bodyPr>
            <a:normAutofit/>
          </a:bodyPr>
          <a:lstStyle/>
          <a:p>
            <a:pPr algn="ctr"/>
            <a:r>
              <a:rPr lang="en-US" sz="4400" i="1" cap="none" dirty="0">
                <a:solidFill>
                  <a:schemeClr val="bg1"/>
                </a:solidFill>
              </a:rPr>
              <a:t>2020-2021 </a:t>
            </a:r>
            <a:br>
              <a:rPr lang="en-US" sz="4400" i="1" cap="none" dirty="0">
                <a:solidFill>
                  <a:schemeClr val="bg1"/>
                </a:solidFill>
              </a:rPr>
            </a:br>
            <a:r>
              <a:rPr lang="en-US" sz="4400" i="1" cap="none" dirty="0">
                <a:solidFill>
                  <a:schemeClr val="bg1"/>
                </a:solidFill>
              </a:rPr>
              <a:t>Observation Protocols </a:t>
            </a:r>
            <a:br>
              <a:rPr lang="en-US" sz="4000" i="1" cap="none" dirty="0">
                <a:solidFill>
                  <a:schemeClr val="bg1"/>
                </a:solidFill>
              </a:rPr>
            </a:br>
            <a:r>
              <a:rPr lang="en-US" sz="2800" i="1" cap="none" dirty="0">
                <a:solidFill>
                  <a:schemeClr val="bg1"/>
                </a:solidFill>
              </a:rPr>
              <a:t>January 28, 2021</a:t>
            </a:r>
            <a:br>
              <a:rPr lang="en-US" sz="3100" i="1" cap="none" dirty="0">
                <a:solidFill>
                  <a:schemeClr val="bg1"/>
                </a:solidFill>
              </a:rPr>
            </a:br>
            <a:endParaRPr lang="en-US" sz="3100" i="1" cap="none" dirty="0">
              <a:solidFill>
                <a:schemeClr val="bg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799" y="3523784"/>
            <a:ext cx="6703155" cy="320721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83127AF-01EE-413D-9E23-B7D9C7A8EF1E}"/>
              </a:ext>
            </a:extLst>
          </p:cNvPr>
          <p:cNvSpPr txBox="1"/>
          <p:nvPr/>
        </p:nvSpPr>
        <p:spPr>
          <a:xfrm>
            <a:off x="369361" y="3062118"/>
            <a:ext cx="63200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i="1" dirty="0">
                <a:solidFill>
                  <a:schemeClr val="bg1"/>
                </a:solidFill>
                <a:effectLst/>
                <a:latin typeface="Franklin Gothic Medium" panose="020B0603020102020204" pitchFamily="34" charset="0"/>
              </a:rPr>
              <a:t>Taken from the NJDOE: Educator Evaluation Guidance for School Year 2020-21</a:t>
            </a:r>
            <a:endParaRPr lang="en-US" sz="14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08203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E63817CF-E064-43C8-B0CE-617826ACFD6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561597"/>
              </p:ext>
            </p:extLst>
          </p:nvPr>
        </p:nvGraphicFramePr>
        <p:xfrm>
          <a:off x="381000" y="1719263"/>
          <a:ext cx="8407400" cy="4526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03700">
                  <a:extLst>
                    <a:ext uri="{9D8B030D-6E8A-4147-A177-3AD203B41FA5}">
                      <a16:colId xmlns:a16="http://schemas.microsoft.com/office/drawing/2014/main" val="3228184035"/>
                    </a:ext>
                  </a:extLst>
                </a:gridCol>
                <a:gridCol w="4203700">
                  <a:extLst>
                    <a:ext uri="{9D8B030D-6E8A-4147-A177-3AD203B41FA5}">
                      <a16:colId xmlns:a16="http://schemas.microsoft.com/office/drawing/2014/main" val="107490994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NJDOE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EPS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60048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900" kern="1200" dirty="0">
                          <a:solidFill>
                            <a:srgbClr val="1F497D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Portfolio process replaces the traditional twenty-minute single classroom observation. </a:t>
                      </a:r>
                      <a:endParaRPr lang="en-US" sz="1900" dirty="0">
                        <a:solidFill>
                          <a:srgbClr val="1F497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900" dirty="0">
                          <a:solidFill>
                            <a:srgbClr val="1F497D"/>
                          </a:solidFill>
                        </a:rPr>
                        <a:t>The Portfolio process in place for observations during 2020-2021 school year while students remain remote.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25823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900" kern="1200" dirty="0">
                          <a:solidFill>
                            <a:srgbClr val="1F497D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Portfolio process allows educators to showcase their professional practice with a set of artifacts.</a:t>
                      </a:r>
                      <a:endParaRPr lang="en-US" sz="1900" dirty="0">
                        <a:solidFill>
                          <a:srgbClr val="1F497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900" b="1" dirty="0">
                          <a:solidFill>
                            <a:srgbClr val="1F497D"/>
                          </a:solidFill>
                        </a:rPr>
                        <a:t>New EPS observation protocols reflect teachers providing one to five documents in support of their lessons.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08291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900" kern="1200" dirty="0">
                          <a:solidFill>
                            <a:srgbClr val="1F497D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If the Portfolio observation includes a preconference, this must occur within seven working days prior to opening the observation window.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900" dirty="0">
                          <a:solidFill>
                            <a:srgbClr val="1F497D"/>
                          </a:solidFill>
                        </a:rPr>
                        <a:t>EPS observation protocols include the required timelines for announced observations.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13943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900" kern="1200" dirty="0">
                          <a:solidFill>
                            <a:srgbClr val="1F497D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All post conferences must occur within 15 working days of the close of the observation window.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900" dirty="0">
                          <a:solidFill>
                            <a:srgbClr val="1F497D"/>
                          </a:solidFill>
                        </a:rPr>
                        <a:t>EPS observation protocols reflect required timelines for post conferences.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1360582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6C3BE208-F147-4470-9817-6D52EC66FA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FFFF"/>
                </a:solidFill>
                <a:effectLst/>
                <a:latin typeface="+mn-lt"/>
                <a:ea typeface="Times New Roman" panose="02020603050405020304" pitchFamily="18" charset="0"/>
              </a:rPr>
              <a:t>Portfolio Protocols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463126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E63817CF-E064-43C8-B0CE-617826ACFD6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5485454"/>
              </p:ext>
            </p:extLst>
          </p:nvPr>
        </p:nvGraphicFramePr>
        <p:xfrm>
          <a:off x="381000" y="1719263"/>
          <a:ext cx="8407400" cy="3779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03700">
                  <a:extLst>
                    <a:ext uri="{9D8B030D-6E8A-4147-A177-3AD203B41FA5}">
                      <a16:colId xmlns:a16="http://schemas.microsoft.com/office/drawing/2014/main" val="3228184035"/>
                    </a:ext>
                  </a:extLst>
                </a:gridCol>
                <a:gridCol w="4203700">
                  <a:extLst>
                    <a:ext uri="{9D8B030D-6E8A-4147-A177-3AD203B41FA5}">
                      <a16:colId xmlns:a16="http://schemas.microsoft.com/office/drawing/2014/main" val="107490994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NJDOE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EPS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60048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0" kern="1200" dirty="0">
                          <a:solidFill>
                            <a:srgbClr val="1F497D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Included</a:t>
                      </a:r>
                      <a:r>
                        <a:rPr lang="en-US" sz="1800" kern="1200" dirty="0">
                          <a:solidFill>
                            <a:srgbClr val="1F497D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should be evidence of direct observation of </a:t>
                      </a:r>
                      <a:r>
                        <a:rPr lang="en-US" sz="1800" b="1" kern="1200" dirty="0">
                          <a:solidFill>
                            <a:srgbClr val="1F497D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synchronous</a:t>
                      </a:r>
                      <a:r>
                        <a:rPr lang="en-US" sz="1800" kern="1200" dirty="0">
                          <a:solidFill>
                            <a:srgbClr val="1F497D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or the indirect observation of asynchronous remote learning.</a:t>
                      </a:r>
                    </a:p>
                    <a:p>
                      <a:endParaRPr lang="en-US" sz="1800" kern="1200" dirty="0">
                        <a:solidFill>
                          <a:srgbClr val="1F497D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dirty="0">
                          <a:solidFill>
                            <a:srgbClr val="1F497D"/>
                          </a:solidFill>
                        </a:rPr>
                        <a:t>EPS protocols follow NJDOE guidelines of a </a:t>
                      </a:r>
                      <a:r>
                        <a:rPr lang="en-US" b="1" dirty="0">
                          <a:solidFill>
                            <a:srgbClr val="1F497D"/>
                          </a:solidFill>
                        </a:rPr>
                        <a:t>direct observation</a:t>
                      </a:r>
                      <a:r>
                        <a:rPr lang="en-US" dirty="0">
                          <a:solidFill>
                            <a:srgbClr val="1F497D"/>
                          </a:solidFill>
                        </a:rPr>
                        <a:t> of </a:t>
                      </a:r>
                      <a:r>
                        <a:rPr lang="en-US" b="1" dirty="0">
                          <a:solidFill>
                            <a:srgbClr val="1F497D"/>
                          </a:solidFill>
                        </a:rPr>
                        <a:t>synchronous</a:t>
                      </a:r>
                      <a:r>
                        <a:rPr lang="en-US" dirty="0">
                          <a:solidFill>
                            <a:srgbClr val="1F497D"/>
                          </a:solidFill>
                        </a:rPr>
                        <a:t> remote learning.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dirty="0">
                        <a:solidFill>
                          <a:srgbClr val="1F497D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1F497D"/>
                          </a:solidFill>
                        </a:rPr>
                        <a:t>EPS protocols provide evidence from teacher uploaded </a:t>
                      </a:r>
                      <a:r>
                        <a:rPr lang="en-US" b="1" dirty="0">
                          <a:solidFill>
                            <a:srgbClr val="1F497D"/>
                          </a:solidFill>
                        </a:rPr>
                        <a:t>artifacts and direct observation of synchronous remote learning </a:t>
                      </a:r>
                      <a:r>
                        <a:rPr lang="en-US" dirty="0">
                          <a:solidFill>
                            <a:srgbClr val="1F497D"/>
                          </a:solidFill>
                        </a:rPr>
                        <a:t>to ensure the observation process fulfills its goal </a:t>
                      </a:r>
                      <a:r>
                        <a:rPr lang="en-US" sz="1800" dirty="0">
                          <a:solidFill>
                            <a:srgbClr val="1F497D"/>
                          </a:solidFill>
                          <a:effectLst/>
                          <a:ea typeface="Times New Roman" panose="02020603050405020304" pitchFamily="18" charset="0"/>
                        </a:rPr>
                        <a:t>to support teachers in improving their practices and building upon their strengths.</a:t>
                      </a:r>
                      <a:endParaRPr lang="en-US" dirty="0">
                        <a:solidFill>
                          <a:srgbClr val="1F497D"/>
                        </a:solidFill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dirty="0">
                        <a:solidFill>
                          <a:srgbClr val="1F497D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0829104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6C3BE208-F147-4470-9817-6D52EC66FA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srgbClr val="FFFFFF"/>
                </a:solidFill>
                <a:effectLst/>
                <a:latin typeface="+mn-lt"/>
                <a:ea typeface="Times New Roman" panose="02020603050405020304" pitchFamily="18" charset="0"/>
              </a:rPr>
              <a:t>Portfolio Protocols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333621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E63817CF-E064-43C8-B0CE-617826ACFD6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4682424"/>
              </p:ext>
            </p:extLst>
          </p:nvPr>
        </p:nvGraphicFramePr>
        <p:xfrm>
          <a:off x="261257" y="1688750"/>
          <a:ext cx="8643257" cy="50261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7071">
                  <a:extLst>
                    <a:ext uri="{9D8B030D-6E8A-4147-A177-3AD203B41FA5}">
                      <a16:colId xmlns:a16="http://schemas.microsoft.com/office/drawing/2014/main" val="3228184035"/>
                    </a:ext>
                  </a:extLst>
                </a:gridCol>
                <a:gridCol w="4316186">
                  <a:extLst>
                    <a:ext uri="{9D8B030D-6E8A-4147-A177-3AD203B41FA5}">
                      <a16:colId xmlns:a16="http://schemas.microsoft.com/office/drawing/2014/main" val="1074909941"/>
                    </a:ext>
                  </a:extLst>
                </a:gridCol>
              </a:tblGrid>
              <a:tr h="362744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Synchronous Learning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Asynchronous Learning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6004899"/>
                  </a:ext>
                </a:extLst>
              </a:tr>
              <a:tr h="674725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800" b="1" dirty="0">
                          <a:solidFill>
                            <a:srgbClr val="1F497D"/>
                          </a:solidFill>
                        </a:rPr>
                        <a:t>Communication is in real time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b="1" dirty="0">
                          <a:solidFill>
                            <a:srgbClr val="1F497D"/>
                          </a:solidFill>
                        </a:rPr>
                        <a:t>Same time, teacher and students in different places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rgbClr val="1F497D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Communication is not in real time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rgbClr val="1F497D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Different time, different place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2582399"/>
                  </a:ext>
                </a:extLst>
              </a:tr>
              <a:tr h="634802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800" b="1" dirty="0">
                          <a:solidFill>
                            <a:srgbClr val="1F497D"/>
                          </a:solidFill>
                        </a:rPr>
                        <a:t>Learners view content at the same 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rgbClr val="1F497D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Learners view information and respond at different times and from different places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0829104"/>
                  </a:ext>
                </a:extLst>
              </a:tr>
              <a:tr h="362744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800" b="1" dirty="0">
                          <a:solidFill>
                            <a:srgbClr val="1F497D"/>
                          </a:solidFill>
                        </a:rPr>
                        <a:t>Responses are immediate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1F497D"/>
                          </a:solidFill>
                        </a:rPr>
                        <a:t>Responses may not be immediate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1394394"/>
                  </a:ext>
                </a:extLst>
              </a:tr>
              <a:tr h="1723034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800" b="1" dirty="0">
                          <a:solidFill>
                            <a:srgbClr val="1F497D"/>
                          </a:solidFill>
                        </a:rPr>
                        <a:t>Not flexible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b="1" dirty="0">
                          <a:solidFill>
                            <a:srgbClr val="1F497D"/>
                          </a:solidFill>
                        </a:rPr>
                        <a:t>Learners must meet at the same time (whether in person or virtual); f</a:t>
                      </a:r>
                      <a:r>
                        <a:rPr lang="en-US" sz="1800" b="1" kern="1200" dirty="0">
                          <a:solidFill>
                            <a:srgbClr val="1F497D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ollows a schedule 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b="1" kern="1200" dirty="0">
                          <a:solidFill>
                            <a:srgbClr val="1F497D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Sessions include attendance at scheduled meetings or lectures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rgbClr val="1F497D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Flexible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rgbClr val="1F497D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Learners are </a:t>
                      </a:r>
                      <a:r>
                        <a:rPr lang="en-US" sz="1800" u="none" kern="1200" dirty="0">
                          <a:solidFill>
                            <a:srgbClr val="1F497D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not</a:t>
                      </a:r>
                      <a:r>
                        <a:rPr lang="en-US" sz="1800" kern="1200" dirty="0">
                          <a:solidFill>
                            <a:srgbClr val="1F497D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required to meet at the same time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7778742"/>
                  </a:ext>
                </a:extLst>
              </a:tr>
              <a:tr h="634802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800" b="1" dirty="0">
                          <a:solidFill>
                            <a:srgbClr val="1F497D"/>
                          </a:solidFill>
                        </a:rPr>
                        <a:t>Instruction delivered by a “live” teacher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rgbClr val="1F497D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Instruction </a:t>
                      </a:r>
                      <a:r>
                        <a:rPr lang="en-US" sz="1800" u="none" kern="1200" dirty="0">
                          <a:solidFill>
                            <a:srgbClr val="1F497D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is not </a:t>
                      </a:r>
                      <a:r>
                        <a:rPr lang="en-US" sz="1800" kern="1200" dirty="0">
                          <a:solidFill>
                            <a:srgbClr val="1F497D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delivered by a “live” teacher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7928666"/>
                  </a:ext>
                </a:extLst>
              </a:tr>
              <a:tr h="3627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/>
                        </a:rPr>
                        <a:t>www.edglossary.org/synchronous-learning/</a:t>
                      </a:r>
                      <a:r>
                        <a:rPr lang="en-US" sz="11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26023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6C3BE208-F147-4470-9817-6D52EC66FA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>
                <a:solidFill>
                  <a:srgbClr val="FFFFFF"/>
                </a:solidFill>
                <a:effectLst/>
                <a:ea typeface="Times New Roman" panose="02020603050405020304" pitchFamily="18" charset="0"/>
              </a:rPr>
              <a:t>Synchronous and asynchronous learning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287266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0BDCD8-EBFD-45F3-A34E-D1BE7912DA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0999" y="1719071"/>
            <a:ext cx="8407893" cy="4783082"/>
          </a:xfrm>
        </p:spPr>
        <p:txBody>
          <a:bodyPr>
            <a:normAutofit/>
          </a:bodyPr>
          <a:lstStyle/>
          <a:p>
            <a:r>
              <a:rPr lang="en-US" dirty="0"/>
              <a:t>We believe teachers make a positive difference in student achievement. Teachers will prepare ALL students for success in college, career, and our technological global society. We believe that teachers are central in a child’s life. Having an effective teacher is the single most important factor in student success. </a:t>
            </a:r>
          </a:p>
          <a:p>
            <a:r>
              <a:rPr lang="en-US" dirty="0"/>
              <a:t>EPS will continue to monitor NJDOE broadcasts and updates and make changes in current guidance and recommendations as needed.</a:t>
            </a:r>
          </a:p>
          <a:p>
            <a:r>
              <a:rPr lang="en-US" dirty="0"/>
              <a:t>EPS has been and will continue to dialogue with state officials regarding the guidance and our processes.</a:t>
            </a:r>
          </a:p>
          <a:p>
            <a:r>
              <a:rPr lang="en-US" dirty="0"/>
              <a:t>EPS continues to value and leverage the observation process to provide an innovative and personalized learning environment that ensures every child achieves excellence.</a:t>
            </a:r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C3BE208-F147-4470-9817-6D52EC66FA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FFFF"/>
                </a:solidFill>
                <a:effectLst/>
                <a:latin typeface="+mn-lt"/>
                <a:ea typeface="Times New Roman" panose="02020603050405020304" pitchFamily="18" charset="0"/>
              </a:rPr>
              <a:t>NEXT STEPS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166784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0BDCD8-EBFD-45F3-A34E-D1BE7912DA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0999" y="2306900"/>
            <a:ext cx="8407893" cy="3789100"/>
          </a:xfrm>
        </p:spPr>
        <p:txBody>
          <a:bodyPr>
            <a:noAutofit/>
          </a:bodyPr>
          <a:lstStyle/>
          <a:p>
            <a:pPr marL="91440" indent="0">
              <a:buNone/>
            </a:pPr>
            <a:r>
              <a:rPr lang="en-US" sz="2200" dirty="0">
                <a:solidFill>
                  <a:srgbClr val="1F497D"/>
                </a:solidFill>
              </a:rPr>
              <a:t>The teacher evaluation process for 2020-2021 will focus on classroom observations:</a:t>
            </a:r>
          </a:p>
          <a:p>
            <a:pPr marL="434340" indent="-342900"/>
            <a:r>
              <a:rPr lang="en-US" sz="2200" i="0" dirty="0">
                <a:solidFill>
                  <a:srgbClr val="1F497D"/>
                </a:solidFill>
                <a:effectLst/>
              </a:rPr>
              <a:t>Definition and Purpose</a:t>
            </a:r>
          </a:p>
          <a:p>
            <a:pPr marL="434340" indent="-342900"/>
            <a:r>
              <a:rPr lang="en-US" sz="2200" dirty="0">
                <a:solidFill>
                  <a:srgbClr val="1F497D"/>
                </a:solidFill>
              </a:rPr>
              <a:t>Background</a:t>
            </a:r>
          </a:p>
          <a:p>
            <a:pPr marL="434340" indent="-342900"/>
            <a:r>
              <a:rPr lang="en-US" sz="2200" dirty="0">
                <a:solidFill>
                  <a:srgbClr val="1F497D"/>
                </a:solidFill>
              </a:rPr>
              <a:t>Key Themes</a:t>
            </a:r>
          </a:p>
          <a:p>
            <a:pPr marL="434340" indent="-342900"/>
            <a:r>
              <a:rPr lang="en-US" sz="2200" dirty="0">
                <a:solidFill>
                  <a:srgbClr val="1F497D"/>
                </a:solidFill>
              </a:rPr>
              <a:t>Portfolio Protocols</a:t>
            </a:r>
          </a:p>
          <a:p>
            <a:pPr marL="434340" indent="-342900"/>
            <a:r>
              <a:rPr lang="en-US" sz="2200" dirty="0">
                <a:solidFill>
                  <a:srgbClr val="1F497D"/>
                </a:solidFill>
              </a:rPr>
              <a:t>Next Steps</a:t>
            </a:r>
          </a:p>
          <a:p>
            <a:pPr marL="434340" indent="-342900"/>
            <a:endParaRPr lang="en-US" sz="2200" i="0" dirty="0">
              <a:solidFill>
                <a:srgbClr val="1F497D"/>
              </a:solidFill>
              <a:effectLst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C3BE208-F147-4470-9817-6D52EC66FA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756" y="310691"/>
            <a:ext cx="8794044" cy="1054394"/>
          </a:xfrm>
        </p:spPr>
        <p:txBody>
          <a:bodyPr/>
          <a:lstStyle/>
          <a:p>
            <a:r>
              <a:rPr lang="en-US" sz="2400" dirty="0">
                <a:solidFill>
                  <a:srgbClr val="FFFFFF"/>
                </a:solidFill>
                <a:effectLst/>
                <a:latin typeface="+mn-lt"/>
                <a:ea typeface="Times New Roman" panose="02020603050405020304" pitchFamily="18" charset="0"/>
              </a:rPr>
              <a:t>2020-2021 teacher evaluation process during remote learning</a:t>
            </a:r>
            <a:endParaRPr lang="en-US" sz="2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163357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C1B5D2-A3B2-4BA2-9877-FA9C0F1F35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524036" y="1719072"/>
            <a:ext cx="5162764" cy="4407408"/>
          </a:xfrm>
        </p:spPr>
        <p:txBody>
          <a:bodyPr>
            <a:normAutofit lnSpcReduction="10000"/>
          </a:bodyPr>
          <a:lstStyle/>
          <a:p>
            <a:pPr marL="45720" indent="0" algn="ctr">
              <a:buNone/>
            </a:pPr>
            <a:r>
              <a:rPr lang="en-US" dirty="0"/>
              <a:t>This presentation is based on NJDOE </a:t>
            </a:r>
            <a:r>
              <a:rPr lang="en-US" b="0" i="0" dirty="0">
                <a:effectLst/>
                <a:latin typeface="Franklin Gothic Medium" panose="020B0603020102020204" pitchFamily="34" charset="0"/>
              </a:rPr>
              <a:t>Educator Evaluation Guidance </a:t>
            </a:r>
            <a:br>
              <a:rPr lang="en-US" b="0" i="0" dirty="0">
                <a:effectLst/>
                <a:latin typeface="Franklin Gothic Medium" panose="020B0603020102020204" pitchFamily="34" charset="0"/>
              </a:rPr>
            </a:br>
            <a:r>
              <a:rPr lang="en-US" b="0" i="0" dirty="0">
                <a:effectLst/>
                <a:latin typeface="Franklin Gothic Medium" panose="020B0603020102020204" pitchFamily="34" charset="0"/>
              </a:rPr>
              <a:t>for School Year 2020-21.</a:t>
            </a:r>
          </a:p>
          <a:p>
            <a:pPr marL="45720" indent="0" algn="ctr">
              <a:buNone/>
            </a:pPr>
            <a:endParaRPr lang="en-US" b="0" i="0" dirty="0">
              <a:effectLst/>
              <a:latin typeface="Franklin Gothic Medium" panose="020B0603020102020204" pitchFamily="34" charset="0"/>
            </a:endParaRPr>
          </a:p>
          <a:p>
            <a:pPr marL="45720" indent="0" algn="ctr">
              <a:buNone/>
            </a:pPr>
            <a:r>
              <a:rPr lang="en-US" sz="2600" b="0" i="0" dirty="0">
                <a:effectLst/>
                <a:latin typeface="Franklin Gothic Medium" panose="020B0603020102020204" pitchFamily="34" charset="0"/>
              </a:rPr>
              <a:t>Released on </a:t>
            </a:r>
          </a:p>
          <a:p>
            <a:pPr marL="45720" indent="0" algn="ctr">
              <a:buNone/>
            </a:pPr>
            <a:r>
              <a:rPr lang="en-US" sz="2600" b="0" i="0" dirty="0">
                <a:effectLst/>
                <a:latin typeface="Franklin Gothic Medium" panose="020B0603020102020204" pitchFamily="34" charset="0"/>
              </a:rPr>
              <a:t>September 21, 2020</a:t>
            </a:r>
          </a:p>
          <a:p>
            <a:pPr marL="45720" indent="0" algn="ctr">
              <a:buNone/>
            </a:pPr>
            <a:endParaRPr lang="en-US" b="0" i="0" dirty="0">
              <a:effectLst/>
              <a:latin typeface="Franklin Gothic Medium" panose="020B0603020102020204" pitchFamily="34" charset="0"/>
            </a:endParaRPr>
          </a:p>
          <a:p>
            <a:pPr marL="45720" indent="0" algn="ctr">
              <a:buNone/>
            </a:pPr>
            <a:r>
              <a:rPr lang="en-US" sz="2200" dirty="0">
                <a:hlinkClick r:id="rId3"/>
              </a:rPr>
              <a:t>Educator Evaluation Guidance for School Year 2020-21 (nj.gov)</a:t>
            </a:r>
            <a:endParaRPr lang="en-US" sz="2200" b="0" i="0" dirty="0">
              <a:effectLst/>
              <a:latin typeface="Franklin Gothic Medium" panose="020B06030201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2CE38B-A501-423E-A49F-EE2318CE4B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277744"/>
          </a:xfrm>
        </p:spPr>
        <p:txBody>
          <a:bodyPr/>
          <a:lstStyle/>
          <a:p>
            <a:br>
              <a:rPr lang="en-US" b="0" i="0" dirty="0">
                <a:solidFill>
                  <a:srgbClr val="00289C"/>
                </a:solidFill>
                <a:effectLst/>
                <a:latin typeface="Roboto"/>
              </a:rPr>
            </a:br>
            <a:endParaRPr lang="en-US" dirty="0"/>
          </a:p>
        </p:txBody>
      </p:sp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F2A7406B-98A7-4D7F-A715-2934D64BF07A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03780" y="2320372"/>
            <a:ext cx="2645596" cy="2645596"/>
          </a:xfrm>
          <a:prstGeom prst="rect">
            <a:avLst/>
          </a:prstGeom>
        </p:spPr>
      </p:pic>
      <p:sp>
        <p:nvSpPr>
          <p:cNvPr id="5" name="Title 2">
            <a:extLst>
              <a:ext uri="{FF2B5EF4-FFF2-40B4-BE49-F238E27FC236}">
                <a16:creationId xmlns:a16="http://schemas.microsoft.com/office/drawing/2014/main" id="{16108AB5-BE43-44EC-A126-F2127C125FA0}"/>
              </a:ext>
            </a:extLst>
          </p:cNvPr>
          <p:cNvSpPr txBox="1">
            <a:spLocks/>
          </p:cNvSpPr>
          <p:nvPr/>
        </p:nvSpPr>
        <p:spPr>
          <a:xfrm>
            <a:off x="206829" y="355847"/>
            <a:ext cx="868680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200" kern="1200" cap="all" spc="200" baseline="0">
                <a:ln>
                  <a:noFill/>
                </a:ln>
                <a:solidFill>
                  <a:schemeClr val="bg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NJDOE Educator evaluation guidance </a:t>
            </a:r>
          </a:p>
        </p:txBody>
      </p:sp>
    </p:spTree>
    <p:extLst>
      <p:ext uri="{BB962C8B-B14F-4D97-AF65-F5344CB8AC3E}">
        <p14:creationId xmlns:p14="http://schemas.microsoft.com/office/powerpoint/2010/main" val="20506109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41199C7-BA96-4D1A-AA0D-4AC197F4B0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1F497D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Definition:</a:t>
            </a:r>
          </a:p>
          <a:p>
            <a:pPr lvl="1"/>
            <a:r>
              <a:rPr lang="en-US" sz="2000" dirty="0">
                <a:solidFill>
                  <a:srgbClr val="1F497D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Observations are “a method of collecting data on the performance of a teaching staff member's assigned duties and responsibilities.” (N.J.A.C. 6A:10-1.2)</a:t>
            </a:r>
          </a:p>
          <a:p>
            <a:r>
              <a:rPr lang="en-US" dirty="0">
                <a:solidFill>
                  <a:srgbClr val="1F497D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Purpose:</a:t>
            </a:r>
          </a:p>
          <a:p>
            <a:pPr lvl="1"/>
            <a:r>
              <a:rPr lang="en-US" sz="2000" dirty="0">
                <a:solidFill>
                  <a:srgbClr val="1F497D"/>
                </a:solidFill>
                <a:effectLst/>
                <a:ea typeface="Times New Roman" panose="02020603050405020304" pitchFamily="18" charset="0"/>
              </a:rPr>
              <a:t>Effective evaluation systems are designed to support teachers and school leaders in improving their practices and building upon their strengths.</a:t>
            </a:r>
          </a:p>
          <a:p>
            <a:pPr lvl="1"/>
            <a:r>
              <a:rPr lang="en-US" sz="2000" dirty="0">
                <a:solidFill>
                  <a:srgbClr val="1F497D"/>
                </a:solidFill>
                <a:effectLst/>
                <a:ea typeface="Times New Roman" panose="02020603050405020304" pitchFamily="18" charset="0"/>
              </a:rPr>
              <a:t>Teachers and school leaders must engage in reflective conversations and work together to implement procedures that will continue to improve teaching and learning.</a:t>
            </a:r>
            <a:endParaRPr lang="en-US" sz="2000" dirty="0">
              <a:solidFill>
                <a:srgbClr val="1F497D"/>
              </a:solidFill>
            </a:endParaRPr>
          </a:p>
          <a:p>
            <a:endParaRPr lang="en-US" dirty="0">
              <a:solidFill>
                <a:srgbClr val="1F497D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>
              <a:solidFill>
                <a:srgbClr val="1F497D"/>
              </a:solidFill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BCE3C32-3EBC-4992-AF03-7DC32F87C5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 and purpose</a:t>
            </a:r>
          </a:p>
        </p:txBody>
      </p:sp>
    </p:spTree>
    <p:extLst>
      <p:ext uri="{BB962C8B-B14F-4D97-AF65-F5344CB8AC3E}">
        <p14:creationId xmlns:p14="http://schemas.microsoft.com/office/powerpoint/2010/main" val="35258321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B169003-BEAB-436D-82E3-DC4765DA728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8111" t="8634" r="23549" b="54991"/>
          <a:stretch/>
        </p:blipFill>
        <p:spPr>
          <a:xfrm>
            <a:off x="222957" y="1295401"/>
            <a:ext cx="8735986" cy="2455040"/>
          </a:xfr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C9179F1A-2343-476F-85C7-B390CC9A3F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D974AE3-2657-488D-A245-003A599BFAFF}"/>
              </a:ext>
            </a:extLst>
          </p:cNvPr>
          <p:cNvSpPr txBox="1"/>
          <p:nvPr/>
        </p:nvSpPr>
        <p:spPr>
          <a:xfrm>
            <a:off x="222956" y="3750440"/>
            <a:ext cx="8627533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1F497D"/>
                </a:solidFill>
                <a:effectLst/>
                <a:ea typeface="Times New Roman" panose="02020603050405020304" pitchFamily="18" charset="0"/>
              </a:rPr>
              <a:t>2020-2021 school year is unlike any other; therefore, in these extraordinary times, it is important that we come together as a team to support teaching </a:t>
            </a:r>
            <a:r>
              <a:rPr lang="en-US" sz="2000" dirty="0">
                <a:solidFill>
                  <a:srgbClr val="1F497D"/>
                </a:solidFill>
                <a:ea typeface="Times New Roman" panose="02020603050405020304" pitchFamily="18" charset="0"/>
              </a:rPr>
              <a:t>and learning.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1F497D"/>
                </a:solidFill>
                <a:effectLst/>
                <a:ea typeface="Times New Roman" panose="02020603050405020304" pitchFamily="18" charset="0"/>
              </a:rPr>
              <a:t>Our teachers </a:t>
            </a:r>
            <a:r>
              <a:rPr lang="en-US" sz="2000" dirty="0">
                <a:solidFill>
                  <a:srgbClr val="1F497D"/>
                </a:solidFill>
                <a:ea typeface="Times New Roman" panose="02020603050405020304" pitchFamily="18" charset="0"/>
              </a:rPr>
              <a:t>have tackled this sudden shift to online teaching and learning with determination and dedication.</a:t>
            </a:r>
            <a:endParaRPr lang="en-US" sz="2000" dirty="0">
              <a:solidFill>
                <a:srgbClr val="1F497D"/>
              </a:solidFill>
              <a:effectLst/>
              <a:ea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1F497D"/>
                </a:solidFill>
                <a:ea typeface="Times New Roman" panose="02020603050405020304" pitchFamily="18" charset="0"/>
              </a:rPr>
              <a:t>The observation process is meant to provide teachers with support needed, especially during virtual environment.</a:t>
            </a:r>
          </a:p>
        </p:txBody>
      </p:sp>
    </p:spTree>
    <p:extLst>
      <p:ext uri="{BB962C8B-B14F-4D97-AF65-F5344CB8AC3E}">
        <p14:creationId xmlns:p14="http://schemas.microsoft.com/office/powerpoint/2010/main" val="7859714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357BD44-0FDA-466A-9BC2-7E3C43B852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4489" y="1719070"/>
            <a:ext cx="8782755" cy="5051843"/>
          </a:xfrm>
        </p:spPr>
        <p:txBody>
          <a:bodyPr/>
          <a:lstStyle/>
          <a:p>
            <a:pPr marL="45720" indent="0">
              <a:buNone/>
            </a:pPr>
            <a:r>
              <a:rPr lang="en-US" b="0" i="0" dirty="0">
                <a:solidFill>
                  <a:srgbClr val="1F497D"/>
                </a:solidFill>
                <a:effectLst/>
              </a:rPr>
              <a:t>The New Jersey Department of Education (NJDOE) has provided key themes in the creation of effective educator evaluation systems:  </a:t>
            </a:r>
          </a:p>
          <a:p>
            <a:pPr marL="45720" indent="0">
              <a:buNone/>
            </a:pPr>
            <a:endParaRPr lang="en-US" b="0" i="0" dirty="0">
              <a:solidFill>
                <a:srgbClr val="1F497D"/>
              </a:solidFill>
              <a:effectLst/>
              <a:highlight>
                <a:srgbClr val="FFFF00"/>
              </a:highlight>
              <a:latin typeface="Roboto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133C2A7-AE8D-421F-9488-167BEDE806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Themes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929EDCA-AC85-4959-B57D-4A694B87551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680" b="4022"/>
          <a:stretch/>
        </p:blipFill>
        <p:spPr>
          <a:xfrm>
            <a:off x="381000" y="2416629"/>
            <a:ext cx="8548511" cy="4169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03810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0BDCD8-EBFD-45F3-A34E-D1BE7912DA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829" y="1600200"/>
            <a:ext cx="8752114" cy="5138057"/>
          </a:xfrm>
        </p:spPr>
        <p:txBody>
          <a:bodyPr>
            <a:noAutofit/>
          </a:bodyPr>
          <a:lstStyle/>
          <a:p>
            <a:r>
              <a:rPr lang="en-US" sz="1900" dirty="0">
                <a:solidFill>
                  <a:srgbClr val="1F497D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All staff must receive the number of observations required by </a:t>
            </a:r>
            <a:r>
              <a:rPr lang="en-US" sz="1900" u="none" strike="noStrike" dirty="0">
                <a:solidFill>
                  <a:srgbClr val="1F497D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regulations</a:t>
            </a:r>
            <a:r>
              <a:rPr lang="en-US" sz="1900" dirty="0">
                <a:solidFill>
                  <a:srgbClr val="1F497D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 (N.J.A.C. 6A:10:4.1 and 5.1):</a:t>
            </a:r>
          </a:p>
          <a:p>
            <a:pPr lvl="1"/>
            <a:r>
              <a:rPr lang="en-US" sz="1900" dirty="0">
                <a:solidFill>
                  <a:srgbClr val="1F497D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Tenured Certified Staff a minimum of two observations.</a:t>
            </a:r>
          </a:p>
          <a:p>
            <a:pPr lvl="1"/>
            <a:r>
              <a:rPr lang="en-US" sz="1900" dirty="0">
                <a:solidFill>
                  <a:srgbClr val="1F497D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Nontenured Certified </a:t>
            </a:r>
            <a:r>
              <a:rPr lang="en-US" sz="1900" dirty="0">
                <a:solidFill>
                  <a:srgbClr val="1F497D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Staff a minimum of three observations.</a:t>
            </a:r>
          </a:p>
          <a:p>
            <a:r>
              <a:rPr lang="en-US" sz="1900" dirty="0">
                <a:solidFill>
                  <a:srgbClr val="1F497D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Types of Observations for 2020-2021:</a:t>
            </a:r>
          </a:p>
          <a:p>
            <a:pPr lvl="1"/>
            <a:r>
              <a:rPr lang="en-US" sz="1900" dirty="0">
                <a:solidFill>
                  <a:srgbClr val="1F497D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In-Person Learning: Traditional in-class observations</a:t>
            </a:r>
          </a:p>
          <a:p>
            <a:pPr lvl="2"/>
            <a:r>
              <a:rPr lang="en-US" sz="1900" dirty="0">
                <a:solidFill>
                  <a:srgbClr val="1F497D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Traditional in-class observations remain the required method for evaluating in-class, in-person instruction.</a:t>
            </a:r>
          </a:p>
          <a:p>
            <a:pPr lvl="2"/>
            <a:r>
              <a:rPr lang="en-US" sz="1900" dirty="0">
                <a:solidFill>
                  <a:srgbClr val="1F497D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This includes hybrid models in which teachers are teaching in-class, in-person with students.</a:t>
            </a:r>
          </a:p>
          <a:p>
            <a:pPr lvl="1"/>
            <a:r>
              <a:rPr lang="en-US" sz="1900" dirty="0">
                <a:solidFill>
                  <a:srgbClr val="1F497D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Remote Learning: The Portfolio Process</a:t>
            </a:r>
            <a:endParaRPr lang="en-US" sz="1900" dirty="0">
              <a:solidFill>
                <a:srgbClr val="1F497D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/>
            <a:r>
              <a:rPr lang="en-US" sz="1900" dirty="0">
                <a:solidFill>
                  <a:srgbClr val="1F497D"/>
                </a:solidFill>
              </a:rPr>
              <a:t>New process due to Pandemic and remote learning environment. </a:t>
            </a:r>
          </a:p>
          <a:p>
            <a:pPr lvl="2"/>
            <a:r>
              <a:rPr lang="en-US" sz="1900" dirty="0">
                <a:solidFill>
                  <a:srgbClr val="1F497D"/>
                </a:solidFill>
                <a:effectLst/>
                <a:ea typeface="Times New Roman" panose="02020603050405020304" pitchFamily="18" charset="0"/>
              </a:rPr>
              <a:t>If instruction is not occurring in-class or in-person, the portfolio process may be utilized for teachers.</a:t>
            </a:r>
          </a:p>
          <a:p>
            <a:pPr lvl="1"/>
            <a:endParaRPr lang="en-US" sz="2000" dirty="0">
              <a:solidFill>
                <a:srgbClr val="1F497D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C3BE208-F147-4470-9817-6D52EC66FA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observation and conferencing processes</a:t>
            </a:r>
          </a:p>
        </p:txBody>
      </p:sp>
    </p:spTree>
    <p:extLst>
      <p:ext uri="{BB962C8B-B14F-4D97-AF65-F5344CB8AC3E}">
        <p14:creationId xmlns:p14="http://schemas.microsoft.com/office/powerpoint/2010/main" val="20349518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B5F8542-33AE-4C77-893A-36AE9C3878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observation and conferencing processes</a:t>
            </a:r>
          </a:p>
        </p:txBody>
      </p:sp>
      <p:graphicFrame>
        <p:nvGraphicFramePr>
          <p:cNvPr id="14" name="Table 14">
            <a:extLst>
              <a:ext uri="{FF2B5EF4-FFF2-40B4-BE49-F238E27FC236}">
                <a16:creationId xmlns:a16="http://schemas.microsoft.com/office/drawing/2014/main" id="{393C67D7-6845-4B36-B374-2730FCE7AA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2066357"/>
              </p:ext>
            </p:extLst>
          </p:nvPr>
        </p:nvGraphicFramePr>
        <p:xfrm>
          <a:off x="381000" y="1719943"/>
          <a:ext cx="8381260" cy="50643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90630">
                  <a:extLst>
                    <a:ext uri="{9D8B030D-6E8A-4147-A177-3AD203B41FA5}">
                      <a16:colId xmlns:a16="http://schemas.microsoft.com/office/drawing/2014/main" val="3411162686"/>
                    </a:ext>
                  </a:extLst>
                </a:gridCol>
                <a:gridCol w="4190630">
                  <a:extLst>
                    <a:ext uri="{9D8B030D-6E8A-4147-A177-3AD203B41FA5}">
                      <a16:colId xmlns:a16="http://schemas.microsoft.com/office/drawing/2014/main" val="1102994747"/>
                    </a:ext>
                  </a:extLst>
                </a:gridCol>
              </a:tblGrid>
              <a:tr h="538065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NJDOE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EPS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3740678"/>
                  </a:ext>
                </a:extLst>
              </a:tr>
              <a:tr h="538065">
                <a:tc>
                  <a:txBody>
                    <a:bodyPr/>
                    <a:lstStyle/>
                    <a:p>
                      <a:r>
                        <a:rPr lang="en-US" sz="1900" dirty="0">
                          <a:solidFill>
                            <a:srgbClr val="1F497D"/>
                          </a:solidFill>
                          <a:effectLst/>
                          <a:ea typeface="Times New Roman" panose="02020603050405020304" pitchFamily="18" charset="0"/>
                        </a:rPr>
                        <a:t>Districts should make every effort to ensure that at least one observation is a traditional in-person observation.</a:t>
                      </a:r>
                      <a:endParaRPr lang="en-US" sz="1900" dirty="0">
                        <a:solidFill>
                          <a:srgbClr val="1F497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900" dirty="0">
                          <a:solidFill>
                            <a:srgbClr val="1F497D"/>
                          </a:solidFill>
                        </a:rPr>
                        <a:t>EPS in-person instruction is based on district decisions related to the health and safety of our school community.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8982665"/>
                  </a:ext>
                </a:extLst>
              </a:tr>
              <a:tr h="53806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900" dirty="0">
                          <a:solidFill>
                            <a:srgbClr val="1F497D"/>
                          </a:solidFill>
                          <a:effectLst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Districts are also strongly encouraged to take advantage of the local flexibility in the use of their observation instruments.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900" kern="1200" dirty="0">
                          <a:solidFill>
                            <a:srgbClr val="1F497D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EPS worked with the NJDOE to develop protocols.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900" kern="1200" dirty="0">
                        <a:solidFill>
                          <a:srgbClr val="1F497D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900" kern="1200" dirty="0">
                          <a:solidFill>
                            <a:srgbClr val="1F497D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EPS worked with observation instrument experts to develop guidance.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900" kern="1200" dirty="0">
                        <a:solidFill>
                          <a:srgbClr val="1F497D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900" kern="1200" dirty="0">
                          <a:solidFill>
                            <a:srgbClr val="1F497D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EPS has </a:t>
                      </a:r>
                      <a:r>
                        <a:rPr lang="en-US" sz="1900" b="1" kern="1200" dirty="0">
                          <a:solidFill>
                            <a:srgbClr val="1F497D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reduced the number of components for virtual observations (from 9 components in a traditional observation to 5 components in a virtual observation).</a:t>
                      </a:r>
                      <a:endParaRPr lang="en-US" sz="1900" b="1" dirty="0">
                        <a:solidFill>
                          <a:srgbClr val="1F497D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43560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413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B5F8542-33AE-4C77-893A-36AE9C3878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observation and conferencing processes</a:t>
            </a:r>
          </a:p>
        </p:txBody>
      </p:sp>
      <p:graphicFrame>
        <p:nvGraphicFramePr>
          <p:cNvPr id="14" name="Table 14">
            <a:extLst>
              <a:ext uri="{FF2B5EF4-FFF2-40B4-BE49-F238E27FC236}">
                <a16:creationId xmlns:a16="http://schemas.microsoft.com/office/drawing/2014/main" id="{393C67D7-6845-4B36-B374-2730FCE7AA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4704195"/>
              </p:ext>
            </p:extLst>
          </p:nvPr>
        </p:nvGraphicFramePr>
        <p:xfrm>
          <a:off x="381000" y="1719943"/>
          <a:ext cx="8381260" cy="39823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90630">
                  <a:extLst>
                    <a:ext uri="{9D8B030D-6E8A-4147-A177-3AD203B41FA5}">
                      <a16:colId xmlns:a16="http://schemas.microsoft.com/office/drawing/2014/main" val="3411162686"/>
                    </a:ext>
                  </a:extLst>
                </a:gridCol>
                <a:gridCol w="4190630">
                  <a:extLst>
                    <a:ext uri="{9D8B030D-6E8A-4147-A177-3AD203B41FA5}">
                      <a16:colId xmlns:a16="http://schemas.microsoft.com/office/drawing/2014/main" val="1102994747"/>
                    </a:ext>
                  </a:extLst>
                </a:gridCol>
              </a:tblGrid>
              <a:tr h="538065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NJDOE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EPS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3740678"/>
                  </a:ext>
                </a:extLst>
              </a:tr>
              <a:tr h="53806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rgbClr val="1F497D"/>
                          </a:solidFill>
                          <a:effectLst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Districts can and should make adjustments to leverage the benefits of professional learning facets of the evaluation system.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rgbClr val="1F497D"/>
                          </a:solidFill>
                        </a:rPr>
                        <a:t>EPS provided training and guidance to staff members in September 2020 and January 2021.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2000" dirty="0">
                        <a:solidFill>
                          <a:srgbClr val="1F497D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rgbClr val="1F497D"/>
                          </a:solidFill>
                        </a:rPr>
                        <a:t>EPS streamlined the observation and portfolio process by reducing the number of components, eliminating the written post-conference component for virtual observations, and providing sample artifacts.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9231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60342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i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bookType xmlns="b410a446-38ad-49b0-aeb9-dff4a32333ae" xsi:nil="true"/>
    <FolderType xmlns="b410a446-38ad-49b0-aeb9-dff4a32333ae" xsi:nil="true"/>
    <AppVersion xmlns="b410a446-38ad-49b0-aeb9-dff4a32333ae" xsi:nil="true"/>
    <TeamsChannelId xmlns="b410a446-38ad-49b0-aeb9-dff4a32333ae" xsi:nil="true"/>
    <IsNotebookLocked xmlns="b410a446-38ad-49b0-aeb9-dff4a32333ae" xsi:nil="true"/>
    <DefaultSectionNames xmlns="b410a446-38ad-49b0-aeb9-dff4a32333ae" xsi:nil="true"/>
    <Templates xmlns="b410a446-38ad-49b0-aeb9-dff4a32333ae" xsi:nil="true"/>
    <Self_Registration_Enabled xmlns="b410a446-38ad-49b0-aeb9-dff4a32333ae" xsi:nil="true"/>
    <CultureName xmlns="b410a446-38ad-49b0-aeb9-dff4a32333ae" xsi:nil="true"/>
    <Students xmlns="b410a446-38ad-49b0-aeb9-dff4a32333ae">
      <UserInfo>
        <DisplayName/>
        <AccountId xsi:nil="true"/>
        <AccountType/>
      </UserInfo>
    </Students>
    <Invited_Students xmlns="b410a446-38ad-49b0-aeb9-dff4a32333ae" xsi:nil="true"/>
    <Teachers xmlns="b410a446-38ad-49b0-aeb9-dff4a32333ae">
      <UserInfo>
        <DisplayName/>
        <AccountId xsi:nil="true"/>
        <AccountType/>
      </UserInfo>
    </Teachers>
    <Student_Groups xmlns="b410a446-38ad-49b0-aeb9-dff4a32333ae">
      <UserInfo>
        <DisplayName/>
        <AccountId xsi:nil="true"/>
        <AccountType/>
      </UserInfo>
    </Student_Groups>
    <Math_Settings xmlns="b410a446-38ad-49b0-aeb9-dff4a32333ae" xsi:nil="true"/>
    <Has_Teacher_Only_SectionGroup xmlns="b410a446-38ad-49b0-aeb9-dff4a32333ae" xsi:nil="true"/>
    <Owner xmlns="b410a446-38ad-49b0-aeb9-dff4a32333ae">
      <UserInfo>
        <DisplayName/>
        <AccountId xsi:nil="true"/>
        <AccountType/>
      </UserInfo>
    </Owner>
    <Invited_Teachers xmlns="b410a446-38ad-49b0-aeb9-dff4a32333ae" xsi:nil="true"/>
    <Is_Collaboration_Space_Locked xmlns="b410a446-38ad-49b0-aeb9-dff4a32333ae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62F5AF4B483BB47B628AA80B9D2A611" ma:contentTypeVersion="31" ma:contentTypeDescription="Create a new document." ma:contentTypeScope="" ma:versionID="53f36a7ec7e5b37f9c2ad6fc1efc835d">
  <xsd:schema xmlns:xsd="http://www.w3.org/2001/XMLSchema" xmlns:xs="http://www.w3.org/2001/XMLSchema" xmlns:p="http://schemas.microsoft.com/office/2006/metadata/properties" xmlns:ns3="8fe64fd0-3ac5-4453-a470-44abcd4779d8" xmlns:ns4="b410a446-38ad-49b0-aeb9-dff4a32333ae" targetNamespace="http://schemas.microsoft.com/office/2006/metadata/properties" ma:root="true" ma:fieldsID="c83e2ee02c10b0f9a80f3fdd1f93e39d" ns3:_="" ns4:_="">
    <xsd:import namespace="8fe64fd0-3ac5-4453-a470-44abcd4779d8"/>
    <xsd:import namespace="b410a446-38ad-49b0-aeb9-dff4a32333ae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EventHashCode" minOccurs="0"/>
                <xsd:element ref="ns4:MediaServiceGenerationTime" minOccurs="0"/>
                <xsd:element ref="ns4:NotebookType" minOccurs="0"/>
                <xsd:element ref="ns4:FolderType" minOccurs="0"/>
                <xsd:element ref="ns4:CultureName" minOccurs="0"/>
                <xsd:element ref="ns4:AppVersion" minOccurs="0"/>
                <xsd:element ref="ns4:TeamsChannelId" minOccurs="0"/>
                <xsd:element ref="ns4:Owner" minOccurs="0"/>
                <xsd:element ref="ns4:Math_Settings" minOccurs="0"/>
                <xsd:element ref="ns4:DefaultSectionNames" minOccurs="0"/>
                <xsd:element ref="ns4:Templates" minOccurs="0"/>
                <xsd:element ref="ns4:Teachers" minOccurs="0"/>
                <xsd:element ref="ns4:Students" minOccurs="0"/>
                <xsd:element ref="ns4:Student_Groups" minOccurs="0"/>
                <xsd:element ref="ns4:Invited_Teachers" minOccurs="0"/>
                <xsd:element ref="ns4:Invited_Students" minOccurs="0"/>
                <xsd:element ref="ns4:Self_Registration_Enabled" minOccurs="0"/>
                <xsd:element ref="ns4:Has_Teacher_Only_SectionGroup" minOccurs="0"/>
                <xsd:element ref="ns4:Is_Collaboration_Space_Locked" minOccurs="0"/>
                <xsd:element ref="ns4:IsNotebookLocked" minOccurs="0"/>
                <xsd:element ref="ns4:MediaServiceOCR" minOccurs="0"/>
                <xsd:element ref="ns4:MediaServiceDateTaken" minOccurs="0"/>
                <xsd:element ref="ns4:MediaServiceLocation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e64fd0-3ac5-4453-a470-44abcd4779d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10a446-38ad-49b0-aeb9-dff4a32333a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NotebookType" ma:index="16" nillable="true" ma:displayName="Notebook Type" ma:internalName="NotebookType">
      <xsd:simpleType>
        <xsd:restriction base="dms:Text"/>
      </xsd:simpleType>
    </xsd:element>
    <xsd:element name="FolderType" ma:index="17" nillable="true" ma:displayName="Folder Type" ma:internalName="FolderType">
      <xsd:simpleType>
        <xsd:restriction base="dms:Text"/>
      </xsd:simpleType>
    </xsd:element>
    <xsd:element name="CultureName" ma:index="18" nillable="true" ma:displayName="Culture Name" ma:internalName="CultureName">
      <xsd:simpleType>
        <xsd:restriction base="dms:Text"/>
      </xsd:simpleType>
    </xsd:element>
    <xsd:element name="AppVersion" ma:index="19" nillable="true" ma:displayName="App Version" ma:internalName="AppVersion">
      <xsd:simpleType>
        <xsd:restriction base="dms:Text"/>
      </xsd:simpleType>
    </xsd:element>
    <xsd:element name="TeamsChannelId" ma:index="20" nillable="true" ma:displayName="Teams Channel Id" ma:internalName="TeamsChannelId">
      <xsd:simpleType>
        <xsd:restriction base="dms:Text"/>
      </xsd:simpleType>
    </xsd:element>
    <xsd:element name="Owner" ma:index="21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ath_Settings" ma:index="22" nillable="true" ma:displayName="Math Settings" ma:internalName="Math_Settings">
      <xsd:simpleType>
        <xsd:restriction base="dms:Text"/>
      </xsd:simpleType>
    </xsd:element>
    <xsd:element name="DefaultSectionNames" ma:index="23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24" nillable="true" ma:displayName="Templates" ma:internalName="Templates">
      <xsd:simpleType>
        <xsd:restriction base="dms:Note">
          <xsd:maxLength value="255"/>
        </xsd:restriction>
      </xsd:simpleType>
    </xsd:element>
    <xsd:element name="Teachers" ma:index="25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26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27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28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9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30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31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32" nillable="true" ma:displayName="Is Collaboration Space Locked" ma:internalName="Is_Collaboration_Space_Locked">
      <xsd:simpleType>
        <xsd:restriction base="dms:Boolean"/>
      </xsd:simpleType>
    </xsd:element>
    <xsd:element name="IsNotebookLocked" ma:index="33" nillable="true" ma:displayName="Is Notebook Locked" ma:internalName="IsNotebookLocked">
      <xsd:simpleType>
        <xsd:restriction base="dms:Boolean"/>
      </xsd:simpleType>
    </xsd:element>
    <xsd:element name="MediaServiceOCR" ma:index="3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35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36" nillable="true" ma:displayName="Location" ma:internalName="MediaServiceLocation" ma:readOnly="true">
      <xsd:simpleType>
        <xsd:restriction base="dms:Text"/>
      </xsd:simpleType>
    </xsd:element>
    <xsd:element name="MediaServiceAutoKeyPoints" ma:index="3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02C716A-43AA-4B37-97B2-C387B4F6441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7EE68B2-1D39-4982-9988-99C648102EDB}">
  <ds:schemaRefs>
    <ds:schemaRef ds:uri="http://purl.org/dc/terms/"/>
    <ds:schemaRef ds:uri="http://schemas.openxmlformats.org/package/2006/metadata/core-properties"/>
    <ds:schemaRef ds:uri="b410a446-38ad-49b0-aeb9-dff4a32333ae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8fe64fd0-3ac5-4453-a470-44abcd4779d8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834B161B-B4CD-4733-AD71-840B2E8FD0F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fe64fd0-3ac5-4453-a470-44abcd4779d8"/>
    <ds:schemaRef ds:uri="b410a446-38ad-49b0-aeb9-dff4a32333a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Saddle.thmx</Template>
  <TotalTime>19952</TotalTime>
  <Words>1039</Words>
  <Application>Microsoft Office PowerPoint</Application>
  <PresentationFormat>On-screen Show (4:3)</PresentationFormat>
  <Paragraphs>109</Paragraphs>
  <Slides>13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3" baseType="lpstr">
      <vt:lpstr>Arial</vt:lpstr>
      <vt:lpstr>Calibri</vt:lpstr>
      <vt:lpstr>Franklin Gothic Book</vt:lpstr>
      <vt:lpstr>Franklin Gothic Medium</vt:lpstr>
      <vt:lpstr>Roboto</vt:lpstr>
      <vt:lpstr>Source Sans Pro</vt:lpstr>
      <vt:lpstr>Times New Roman</vt:lpstr>
      <vt:lpstr>Wingdings</vt:lpstr>
      <vt:lpstr>Wingdings 2</vt:lpstr>
      <vt:lpstr>Grid</vt:lpstr>
      <vt:lpstr>2020-2021  Observation Protocols  January 28, 2021 </vt:lpstr>
      <vt:lpstr>2020-2021 teacher evaluation process during remote learning</vt:lpstr>
      <vt:lpstr> </vt:lpstr>
      <vt:lpstr>Definition and purpose</vt:lpstr>
      <vt:lpstr>Background</vt:lpstr>
      <vt:lpstr>Key Themes</vt:lpstr>
      <vt:lpstr>observation and conferencing processes</vt:lpstr>
      <vt:lpstr>observation and conferencing processes</vt:lpstr>
      <vt:lpstr>observation and conferencing processes</vt:lpstr>
      <vt:lpstr>Portfolio Protocols</vt:lpstr>
      <vt:lpstr>Portfolio Protocols</vt:lpstr>
      <vt:lpstr>Synchronous and asynchronous learning</vt:lpstr>
      <vt:lpstr>NEXT STEPS</vt:lpstr>
    </vt:vector>
  </TitlesOfParts>
  <Company>Elizabeth Public Schools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Community of Practice</dc:title>
  <dc:creator>Don Goncalves</dc:creator>
  <cp:lastModifiedBy>Badalis, Kathy</cp:lastModifiedBy>
  <cp:revision>432</cp:revision>
  <cp:lastPrinted>2019-08-27T14:47:32Z</cp:lastPrinted>
  <dcterms:created xsi:type="dcterms:W3CDTF">2014-08-21T03:53:23Z</dcterms:created>
  <dcterms:modified xsi:type="dcterms:W3CDTF">2021-01-28T23:10:03Z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0x010100162F5AF4B483BB47B628AA80B9D2A611</vt:lpwstr>
  </property>
</Properties>
</file>