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4"/>
  </p:sldMasterIdLst>
  <p:notesMasterIdLst>
    <p:notesMasterId r:id="rId33"/>
  </p:notesMasterIdLst>
  <p:sldIdLst>
    <p:sldId id="960" r:id="rId5"/>
    <p:sldId id="962" r:id="rId6"/>
    <p:sldId id="963" r:id="rId7"/>
    <p:sldId id="964" r:id="rId8"/>
    <p:sldId id="965" r:id="rId9"/>
    <p:sldId id="967" r:id="rId10"/>
    <p:sldId id="968" r:id="rId11"/>
    <p:sldId id="969" r:id="rId12"/>
    <p:sldId id="970" r:id="rId13"/>
    <p:sldId id="971" r:id="rId14"/>
    <p:sldId id="972" r:id="rId15"/>
    <p:sldId id="992" r:id="rId16"/>
    <p:sldId id="973" r:id="rId17"/>
    <p:sldId id="974" r:id="rId18"/>
    <p:sldId id="976" r:id="rId19"/>
    <p:sldId id="977" r:id="rId20"/>
    <p:sldId id="978" r:id="rId21"/>
    <p:sldId id="979" r:id="rId22"/>
    <p:sldId id="980" r:id="rId23"/>
    <p:sldId id="981" r:id="rId24"/>
    <p:sldId id="982" r:id="rId25"/>
    <p:sldId id="983" r:id="rId26"/>
    <p:sldId id="984" r:id="rId27"/>
    <p:sldId id="985" r:id="rId28"/>
    <p:sldId id="986" r:id="rId29"/>
    <p:sldId id="987" r:id="rId30"/>
    <p:sldId id="994" r:id="rId31"/>
    <p:sldId id="988" r:id="rId3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A624"/>
    <a:srgbClr val="EFAD18"/>
    <a:srgbClr val="4E82C2"/>
    <a:srgbClr val="4B9DFF"/>
    <a:srgbClr val="4998F8"/>
    <a:srgbClr val="4590EA"/>
    <a:srgbClr val="61A3F7"/>
    <a:srgbClr val="5590D9"/>
    <a:srgbClr val="D5CA6E"/>
    <a:srgbClr val="FFFA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B4AE09-8013-474B-9BCD-3E17E3A0A5B4}" v="1" dt="2020-07-06T19:45:30.3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86"/>
    <p:restoredTop sz="91639"/>
  </p:normalViewPr>
  <p:slideViewPr>
    <p:cSldViewPr snapToGrid="0" snapToObjects="1">
      <p:cViewPr varScale="1">
        <p:scale>
          <a:sx n="146" d="100"/>
          <a:sy n="146" d="100"/>
        </p:scale>
        <p:origin x="1152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8E43C4-F57B-D849-B880-E9FA2CB2BD06}" type="doc">
      <dgm:prSet loTypeId="urn:microsoft.com/office/officeart/2005/8/layout/cycle7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2FD2FDA-B9FA-5C4C-B075-5C2DECF593F4}">
      <dgm:prSet phldrT="[Text]"/>
      <dgm:spPr/>
      <dgm:t>
        <a:bodyPr/>
        <a:lstStyle/>
        <a:p>
          <a:r>
            <a:rPr lang="en-US"/>
            <a:t>Distanciamento social</a:t>
          </a:r>
        </a:p>
      </dgm:t>
    </dgm:pt>
    <dgm:pt modelId="{9FA24D56-3E64-B74D-AD4F-C82FD7E2796E}" type="parTrans" cxnId="{D4EB0643-F5AB-004F-80B6-DE4B3DFC75C4}">
      <dgm:prSet/>
      <dgm:spPr/>
      <dgm:t>
        <a:bodyPr/>
        <a:lstStyle/>
        <a:p>
          <a:endParaRPr lang="en-US"/>
        </a:p>
      </dgm:t>
    </dgm:pt>
    <dgm:pt modelId="{BB16EBBA-331A-6246-817B-53BF91C6358E}" type="sibTrans" cxnId="{D4EB0643-F5AB-004F-80B6-DE4B3DFC75C4}">
      <dgm:prSet/>
      <dgm:spPr/>
      <dgm:t>
        <a:bodyPr/>
        <a:lstStyle/>
        <a:p>
          <a:endParaRPr lang="en-US"/>
        </a:p>
      </dgm:t>
    </dgm:pt>
    <dgm:pt modelId="{E81B0861-71DD-314D-92CA-A1B5F5A3027B}">
      <dgm:prSet phldrT="[Text]"/>
      <dgm:spPr/>
      <dgm:t>
        <a:bodyPr/>
        <a:lstStyle/>
        <a:p>
          <a:r>
            <a:rPr lang="en-US"/>
            <a:t>Numero de estudiantes</a:t>
          </a:r>
        </a:p>
      </dgm:t>
    </dgm:pt>
    <dgm:pt modelId="{398530D4-7DCC-5248-9977-EBA697EE9A5A}" type="parTrans" cxnId="{2BFE9931-C85E-5148-B7F0-1CC9E13A2EDC}">
      <dgm:prSet/>
      <dgm:spPr/>
      <dgm:t>
        <a:bodyPr/>
        <a:lstStyle/>
        <a:p>
          <a:endParaRPr lang="en-US"/>
        </a:p>
      </dgm:t>
    </dgm:pt>
    <dgm:pt modelId="{F4C96A05-DFC2-A24A-BC0E-E555CF50C7E1}" type="sibTrans" cxnId="{2BFE9931-C85E-5148-B7F0-1CC9E13A2EDC}">
      <dgm:prSet/>
      <dgm:spPr/>
      <dgm:t>
        <a:bodyPr/>
        <a:lstStyle/>
        <a:p>
          <a:endParaRPr lang="en-US"/>
        </a:p>
      </dgm:t>
    </dgm:pt>
    <dgm:pt modelId="{C9FF9FD8-2DF2-EA47-8343-00F484CE99D1}">
      <dgm:prSet phldrT="[Text]"/>
      <dgm:spPr/>
      <dgm:t>
        <a:bodyPr/>
        <a:lstStyle/>
        <a:p>
          <a:r>
            <a:rPr lang="en-US"/>
            <a:t>Capacidad fisica del edificio</a:t>
          </a:r>
        </a:p>
      </dgm:t>
    </dgm:pt>
    <dgm:pt modelId="{7E59DEBA-8FA8-4940-B28F-1CCF3C86C34E}" type="parTrans" cxnId="{5013BAA0-6FEC-D34C-8958-B20EF1F8F8FE}">
      <dgm:prSet/>
      <dgm:spPr/>
      <dgm:t>
        <a:bodyPr/>
        <a:lstStyle/>
        <a:p>
          <a:endParaRPr lang="en-US"/>
        </a:p>
      </dgm:t>
    </dgm:pt>
    <dgm:pt modelId="{374CE68A-AFF4-9144-BE5A-CD84E13C91E3}" type="sibTrans" cxnId="{5013BAA0-6FEC-D34C-8958-B20EF1F8F8FE}">
      <dgm:prSet/>
      <dgm:spPr/>
      <dgm:t>
        <a:bodyPr/>
        <a:lstStyle/>
        <a:p>
          <a:endParaRPr lang="en-US"/>
        </a:p>
      </dgm:t>
    </dgm:pt>
    <dgm:pt modelId="{AD7ECB8A-F0A0-2342-B076-6230E2A42ED8}" type="pres">
      <dgm:prSet presAssocID="{428E43C4-F57B-D849-B880-E9FA2CB2BD06}" presName="Name0" presStyleCnt="0">
        <dgm:presLayoutVars>
          <dgm:dir/>
          <dgm:resizeHandles val="exact"/>
        </dgm:presLayoutVars>
      </dgm:prSet>
      <dgm:spPr/>
    </dgm:pt>
    <dgm:pt modelId="{40058F5E-A198-8143-A70F-8F02062E82A1}" type="pres">
      <dgm:prSet presAssocID="{92FD2FDA-B9FA-5C4C-B075-5C2DECF593F4}" presName="node" presStyleLbl="node1" presStyleIdx="0" presStyleCnt="3">
        <dgm:presLayoutVars>
          <dgm:bulletEnabled val="1"/>
        </dgm:presLayoutVars>
      </dgm:prSet>
      <dgm:spPr/>
    </dgm:pt>
    <dgm:pt modelId="{9DA1C126-86CB-2B49-9B3D-ED03603E1230}" type="pres">
      <dgm:prSet presAssocID="{BB16EBBA-331A-6246-817B-53BF91C6358E}" presName="sibTrans" presStyleLbl="sibTrans2D1" presStyleIdx="0" presStyleCnt="3"/>
      <dgm:spPr/>
    </dgm:pt>
    <dgm:pt modelId="{2FDD7DE8-FCCC-4B40-A034-2E9173DAD4C8}" type="pres">
      <dgm:prSet presAssocID="{BB16EBBA-331A-6246-817B-53BF91C6358E}" presName="connectorText" presStyleLbl="sibTrans2D1" presStyleIdx="0" presStyleCnt="3"/>
      <dgm:spPr/>
    </dgm:pt>
    <dgm:pt modelId="{0CC2B4FB-FD71-074E-A557-98199FEF82BA}" type="pres">
      <dgm:prSet presAssocID="{E81B0861-71DD-314D-92CA-A1B5F5A3027B}" presName="node" presStyleLbl="node1" presStyleIdx="1" presStyleCnt="3">
        <dgm:presLayoutVars>
          <dgm:bulletEnabled val="1"/>
        </dgm:presLayoutVars>
      </dgm:prSet>
      <dgm:spPr/>
    </dgm:pt>
    <dgm:pt modelId="{53331972-5670-D04D-BF80-5CD31BCBABE6}" type="pres">
      <dgm:prSet presAssocID="{F4C96A05-DFC2-A24A-BC0E-E555CF50C7E1}" presName="sibTrans" presStyleLbl="sibTrans2D1" presStyleIdx="1" presStyleCnt="3"/>
      <dgm:spPr/>
    </dgm:pt>
    <dgm:pt modelId="{3C145305-1CB6-1947-98F4-C7648A81BBCA}" type="pres">
      <dgm:prSet presAssocID="{F4C96A05-DFC2-A24A-BC0E-E555CF50C7E1}" presName="connectorText" presStyleLbl="sibTrans2D1" presStyleIdx="1" presStyleCnt="3"/>
      <dgm:spPr/>
    </dgm:pt>
    <dgm:pt modelId="{A3E28D59-B040-BF45-8A28-4CE827456D60}" type="pres">
      <dgm:prSet presAssocID="{C9FF9FD8-2DF2-EA47-8343-00F484CE99D1}" presName="node" presStyleLbl="node1" presStyleIdx="2" presStyleCnt="3">
        <dgm:presLayoutVars>
          <dgm:bulletEnabled val="1"/>
        </dgm:presLayoutVars>
      </dgm:prSet>
      <dgm:spPr/>
    </dgm:pt>
    <dgm:pt modelId="{FF00CB6E-E76A-9F42-82FE-7660EDC90625}" type="pres">
      <dgm:prSet presAssocID="{374CE68A-AFF4-9144-BE5A-CD84E13C91E3}" presName="sibTrans" presStyleLbl="sibTrans2D1" presStyleIdx="2" presStyleCnt="3"/>
      <dgm:spPr/>
    </dgm:pt>
    <dgm:pt modelId="{5664A899-CE84-BC4F-93FC-0CCD5E7C467A}" type="pres">
      <dgm:prSet presAssocID="{374CE68A-AFF4-9144-BE5A-CD84E13C91E3}" presName="connectorText" presStyleLbl="sibTrans2D1" presStyleIdx="2" presStyleCnt="3"/>
      <dgm:spPr/>
    </dgm:pt>
  </dgm:ptLst>
  <dgm:cxnLst>
    <dgm:cxn modelId="{E0F1CE23-E099-EA44-9582-6442520C0D47}" type="presOf" srcId="{F4C96A05-DFC2-A24A-BC0E-E555CF50C7E1}" destId="{3C145305-1CB6-1947-98F4-C7648A81BBCA}" srcOrd="1" destOrd="0" presId="urn:microsoft.com/office/officeart/2005/8/layout/cycle7"/>
    <dgm:cxn modelId="{1FFE8C29-5E21-3B47-97EF-F5FF6051112A}" type="presOf" srcId="{F4C96A05-DFC2-A24A-BC0E-E555CF50C7E1}" destId="{53331972-5670-D04D-BF80-5CD31BCBABE6}" srcOrd="0" destOrd="0" presId="urn:microsoft.com/office/officeart/2005/8/layout/cycle7"/>
    <dgm:cxn modelId="{2BFE9931-C85E-5148-B7F0-1CC9E13A2EDC}" srcId="{428E43C4-F57B-D849-B880-E9FA2CB2BD06}" destId="{E81B0861-71DD-314D-92CA-A1B5F5A3027B}" srcOrd="1" destOrd="0" parTransId="{398530D4-7DCC-5248-9977-EBA697EE9A5A}" sibTransId="{F4C96A05-DFC2-A24A-BC0E-E555CF50C7E1}"/>
    <dgm:cxn modelId="{D4EB0643-F5AB-004F-80B6-DE4B3DFC75C4}" srcId="{428E43C4-F57B-D849-B880-E9FA2CB2BD06}" destId="{92FD2FDA-B9FA-5C4C-B075-5C2DECF593F4}" srcOrd="0" destOrd="0" parTransId="{9FA24D56-3E64-B74D-AD4F-C82FD7E2796E}" sibTransId="{BB16EBBA-331A-6246-817B-53BF91C6358E}"/>
    <dgm:cxn modelId="{BF1EA24F-4101-0D42-A99A-33A6EEED8AB6}" type="presOf" srcId="{E81B0861-71DD-314D-92CA-A1B5F5A3027B}" destId="{0CC2B4FB-FD71-074E-A557-98199FEF82BA}" srcOrd="0" destOrd="0" presId="urn:microsoft.com/office/officeart/2005/8/layout/cycle7"/>
    <dgm:cxn modelId="{A18F3B6E-D505-914D-8136-F1120C2F9A47}" type="presOf" srcId="{428E43C4-F57B-D849-B880-E9FA2CB2BD06}" destId="{AD7ECB8A-F0A0-2342-B076-6230E2A42ED8}" srcOrd="0" destOrd="0" presId="urn:microsoft.com/office/officeart/2005/8/layout/cycle7"/>
    <dgm:cxn modelId="{5013BAA0-6FEC-D34C-8958-B20EF1F8F8FE}" srcId="{428E43C4-F57B-D849-B880-E9FA2CB2BD06}" destId="{C9FF9FD8-2DF2-EA47-8343-00F484CE99D1}" srcOrd="2" destOrd="0" parTransId="{7E59DEBA-8FA8-4940-B28F-1CCF3C86C34E}" sibTransId="{374CE68A-AFF4-9144-BE5A-CD84E13C91E3}"/>
    <dgm:cxn modelId="{196498A8-2CEE-9D40-9B49-3407D4A567AF}" type="presOf" srcId="{374CE68A-AFF4-9144-BE5A-CD84E13C91E3}" destId="{5664A899-CE84-BC4F-93FC-0CCD5E7C467A}" srcOrd="1" destOrd="0" presId="urn:microsoft.com/office/officeart/2005/8/layout/cycle7"/>
    <dgm:cxn modelId="{7B5F13A9-1DDE-2947-AA78-C14BC115E395}" type="presOf" srcId="{BB16EBBA-331A-6246-817B-53BF91C6358E}" destId="{2FDD7DE8-FCCC-4B40-A034-2E9173DAD4C8}" srcOrd="1" destOrd="0" presId="urn:microsoft.com/office/officeart/2005/8/layout/cycle7"/>
    <dgm:cxn modelId="{E3F4F6B3-40E6-7746-A673-E25BBC61E587}" type="presOf" srcId="{BB16EBBA-331A-6246-817B-53BF91C6358E}" destId="{9DA1C126-86CB-2B49-9B3D-ED03603E1230}" srcOrd="0" destOrd="0" presId="urn:microsoft.com/office/officeart/2005/8/layout/cycle7"/>
    <dgm:cxn modelId="{173702C0-E234-BC49-BB71-807AF683FB55}" type="presOf" srcId="{92FD2FDA-B9FA-5C4C-B075-5C2DECF593F4}" destId="{40058F5E-A198-8143-A70F-8F02062E82A1}" srcOrd="0" destOrd="0" presId="urn:microsoft.com/office/officeart/2005/8/layout/cycle7"/>
    <dgm:cxn modelId="{748842F1-931B-EE49-BF67-48E661B9883A}" type="presOf" srcId="{374CE68A-AFF4-9144-BE5A-CD84E13C91E3}" destId="{FF00CB6E-E76A-9F42-82FE-7660EDC90625}" srcOrd="0" destOrd="0" presId="urn:microsoft.com/office/officeart/2005/8/layout/cycle7"/>
    <dgm:cxn modelId="{D99154F8-1AB7-C945-9C2C-3FC459B27620}" type="presOf" srcId="{C9FF9FD8-2DF2-EA47-8343-00F484CE99D1}" destId="{A3E28D59-B040-BF45-8A28-4CE827456D60}" srcOrd="0" destOrd="0" presId="urn:microsoft.com/office/officeart/2005/8/layout/cycle7"/>
    <dgm:cxn modelId="{E11EC19D-6960-2A44-91F6-6358A835C5A4}" type="presParOf" srcId="{AD7ECB8A-F0A0-2342-B076-6230E2A42ED8}" destId="{40058F5E-A198-8143-A70F-8F02062E82A1}" srcOrd="0" destOrd="0" presId="urn:microsoft.com/office/officeart/2005/8/layout/cycle7"/>
    <dgm:cxn modelId="{E915C30E-8AF7-3645-9CCE-F0EC66D1DFD5}" type="presParOf" srcId="{AD7ECB8A-F0A0-2342-B076-6230E2A42ED8}" destId="{9DA1C126-86CB-2B49-9B3D-ED03603E1230}" srcOrd="1" destOrd="0" presId="urn:microsoft.com/office/officeart/2005/8/layout/cycle7"/>
    <dgm:cxn modelId="{130539CB-C4E5-294B-BE10-04E0641DF364}" type="presParOf" srcId="{9DA1C126-86CB-2B49-9B3D-ED03603E1230}" destId="{2FDD7DE8-FCCC-4B40-A034-2E9173DAD4C8}" srcOrd="0" destOrd="0" presId="urn:microsoft.com/office/officeart/2005/8/layout/cycle7"/>
    <dgm:cxn modelId="{41B33F5F-1205-E54F-A1A1-60AA78818BE8}" type="presParOf" srcId="{AD7ECB8A-F0A0-2342-B076-6230E2A42ED8}" destId="{0CC2B4FB-FD71-074E-A557-98199FEF82BA}" srcOrd="2" destOrd="0" presId="urn:microsoft.com/office/officeart/2005/8/layout/cycle7"/>
    <dgm:cxn modelId="{2C27661F-0848-F143-A26D-94582345A936}" type="presParOf" srcId="{AD7ECB8A-F0A0-2342-B076-6230E2A42ED8}" destId="{53331972-5670-D04D-BF80-5CD31BCBABE6}" srcOrd="3" destOrd="0" presId="urn:microsoft.com/office/officeart/2005/8/layout/cycle7"/>
    <dgm:cxn modelId="{F13768CF-19DB-3644-8618-33FAD3B538F8}" type="presParOf" srcId="{53331972-5670-D04D-BF80-5CD31BCBABE6}" destId="{3C145305-1CB6-1947-98F4-C7648A81BBCA}" srcOrd="0" destOrd="0" presId="urn:microsoft.com/office/officeart/2005/8/layout/cycle7"/>
    <dgm:cxn modelId="{307A7C08-3457-7F4C-A4BA-3BDA3621CA2A}" type="presParOf" srcId="{AD7ECB8A-F0A0-2342-B076-6230E2A42ED8}" destId="{A3E28D59-B040-BF45-8A28-4CE827456D60}" srcOrd="4" destOrd="0" presId="urn:microsoft.com/office/officeart/2005/8/layout/cycle7"/>
    <dgm:cxn modelId="{3B867F35-F87C-A44A-B2B3-74CDDC7D987A}" type="presParOf" srcId="{AD7ECB8A-F0A0-2342-B076-6230E2A42ED8}" destId="{FF00CB6E-E76A-9F42-82FE-7660EDC90625}" srcOrd="5" destOrd="0" presId="urn:microsoft.com/office/officeart/2005/8/layout/cycle7"/>
    <dgm:cxn modelId="{3594EBF1-C188-B64E-8A1E-6FC6C7F77DA1}" type="presParOf" srcId="{FF00CB6E-E76A-9F42-82FE-7660EDC90625}" destId="{5664A899-CE84-BC4F-93FC-0CCD5E7C467A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058F5E-A198-8143-A70F-8F02062E82A1}">
      <dsp:nvSpPr>
        <dsp:cNvPr id="0" name=""/>
        <dsp:cNvSpPr/>
      </dsp:nvSpPr>
      <dsp:spPr>
        <a:xfrm>
          <a:off x="3114511" y="1651"/>
          <a:ext cx="2575007" cy="12875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Distanciamento social</a:t>
          </a:r>
        </a:p>
      </dsp:txBody>
      <dsp:txXfrm>
        <a:off x="3152221" y="39361"/>
        <a:ext cx="2499587" cy="1212083"/>
      </dsp:txXfrm>
    </dsp:sp>
    <dsp:sp modelId="{9DA1C126-86CB-2B49-9B3D-ED03603E1230}">
      <dsp:nvSpPr>
        <dsp:cNvPr id="0" name=""/>
        <dsp:cNvSpPr/>
      </dsp:nvSpPr>
      <dsp:spPr>
        <a:xfrm rot="3600000">
          <a:off x="4793964" y="2261993"/>
          <a:ext cx="1342950" cy="45062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4929152" y="2352118"/>
        <a:ext cx="1072574" cy="270376"/>
      </dsp:txXfrm>
    </dsp:sp>
    <dsp:sp modelId="{0CC2B4FB-FD71-074E-A557-98199FEF82BA}">
      <dsp:nvSpPr>
        <dsp:cNvPr id="0" name=""/>
        <dsp:cNvSpPr/>
      </dsp:nvSpPr>
      <dsp:spPr>
        <a:xfrm>
          <a:off x="5241359" y="3685459"/>
          <a:ext cx="2575007" cy="12875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Numero de estudiantes</a:t>
          </a:r>
        </a:p>
      </dsp:txBody>
      <dsp:txXfrm>
        <a:off x="5279069" y="3723169"/>
        <a:ext cx="2499587" cy="1212083"/>
      </dsp:txXfrm>
    </dsp:sp>
    <dsp:sp modelId="{53331972-5670-D04D-BF80-5CD31BCBABE6}">
      <dsp:nvSpPr>
        <dsp:cNvPr id="0" name=""/>
        <dsp:cNvSpPr/>
      </dsp:nvSpPr>
      <dsp:spPr>
        <a:xfrm rot="10800000">
          <a:off x="3730540" y="4103897"/>
          <a:ext cx="1342950" cy="45062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 rot="10800000">
        <a:off x="3865728" y="4194022"/>
        <a:ext cx="1072574" cy="270376"/>
      </dsp:txXfrm>
    </dsp:sp>
    <dsp:sp modelId="{A3E28D59-B040-BF45-8A28-4CE827456D60}">
      <dsp:nvSpPr>
        <dsp:cNvPr id="0" name=""/>
        <dsp:cNvSpPr/>
      </dsp:nvSpPr>
      <dsp:spPr>
        <a:xfrm>
          <a:off x="987664" y="3685459"/>
          <a:ext cx="2575007" cy="12875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Capacidad fisica del edificio</a:t>
          </a:r>
        </a:p>
      </dsp:txBody>
      <dsp:txXfrm>
        <a:off x="1025374" y="3723169"/>
        <a:ext cx="2499587" cy="1212083"/>
      </dsp:txXfrm>
    </dsp:sp>
    <dsp:sp modelId="{FF00CB6E-E76A-9F42-82FE-7660EDC90625}">
      <dsp:nvSpPr>
        <dsp:cNvPr id="0" name=""/>
        <dsp:cNvSpPr/>
      </dsp:nvSpPr>
      <dsp:spPr>
        <a:xfrm rot="18000000">
          <a:off x="2667116" y="2261993"/>
          <a:ext cx="1342950" cy="45062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2802304" y="2352118"/>
        <a:ext cx="1072574" cy="2703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1E2746E-6DCB-F242-AFA5-17F5A26299EA}" type="datetimeFigureOut">
              <a:rPr lang="en-US" smtClean="0"/>
              <a:t>7/4/20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C894CAF-B752-3846-9FAB-5627BED7D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99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894CAF-B752-3846-9FAB-5627BED7D16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3022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Nuestra comunidad es más fuerte cuando colaboramos.</a:t>
            </a:r>
            <a:endParaRPr lang="en-US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s-E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Notas - En estos tiempos desafiantes e inciertos, nadie puede prever el camino por delante. Lo que podemos ver claramente es la capacidad dinámica de nuestra comunidad para hacer frente a nuevos desafíos.</a:t>
            </a:r>
            <a:endParaRPr lang="en-US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894CAF-B752-3846-9FAB-5627BED7D16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6495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894CAF-B752-3846-9FAB-5627BED7D16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76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74AE962-F0F6-114C-9332-E5A8918759F1}" type="datetimeFigureOut">
              <a:rPr lang="en-US" smtClean="0">
                <a:solidFill>
                  <a:srgbClr val="EEECE1"/>
                </a:solidFill>
                <a:latin typeface="Franklin Gothic Medium"/>
              </a:rPr>
              <a:pPr/>
              <a:t>7/4/20</a:t>
            </a:fld>
            <a:endParaRPr lang="en-US">
              <a:solidFill>
                <a:srgbClr val="EEECE1"/>
              </a:solidFill>
              <a:latin typeface="Franklin Gothic Medium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>
                <a:latin typeface="Franklin Gothic Medium"/>
              </a:rPr>
              <a:pPr/>
              <a:t>‹#›</a:t>
            </a:fld>
            <a:endParaRPr lang="en-US">
              <a:latin typeface="Franklin Gothic Medium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EEECE1"/>
              </a:solidFill>
              <a:latin typeface="Franklin Gothic Medium"/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7/4/20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72F1-C897-1647-9CE8-BFFB19418015}" type="slidenum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7/4/20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56A72F1-C897-1647-9CE8-BFFB19418015}" type="slidenum">
              <a:rPr lang="en-US" smtClean="0">
                <a:solidFill>
                  <a:srgbClr val="EEECE1"/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srgbClr val="EEECE1"/>
              </a:solidFill>
              <a:latin typeface="Franklin Gothic Medium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8" y="1"/>
            <a:ext cx="2571751" cy="6857999"/>
          </a:xfrm>
          <a:prstGeom prst="rect">
            <a:avLst/>
          </a:prstGeom>
        </p:spPr>
        <p:txBody>
          <a:bodyPr anchor="ctr"/>
          <a:lstStyle>
            <a:lvl1pPr>
              <a:defRPr sz="36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793207" y="57150"/>
            <a:ext cx="6279356" cy="6743700"/>
          </a:xfrm>
          <a:prstGeom prst="rect">
            <a:avLst/>
          </a:prstGeom>
        </p:spPr>
        <p:txBody>
          <a:bodyPr anchor="ctr"/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015163" y="642166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8F0EC-FC9C-4238-896F-44ACA83D863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4801608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443662" y="1"/>
            <a:ext cx="2571751" cy="6857999"/>
          </a:xfrm>
          <a:prstGeom prst="rect">
            <a:avLst/>
          </a:prstGeom>
        </p:spPr>
        <p:txBody>
          <a:bodyPr anchor="ctr"/>
          <a:lstStyle>
            <a:lvl1pPr>
              <a:defRPr sz="36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-7144" y="57150"/>
            <a:ext cx="6329363" cy="6743700"/>
          </a:xfrm>
          <a:prstGeom prst="rect">
            <a:avLst/>
          </a:prstGeom>
        </p:spPr>
        <p:txBody>
          <a:bodyPr anchor="ctr"/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015163" y="642166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8F0EC-FC9C-4238-896F-44ACA83D863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296430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Shape 10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" name="Shape 10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1" i="0" u="none" strike="noStrike" cap="none">
                <a:solidFill>
                  <a:schemeClr val="dk1"/>
                </a:solidFill>
                <a:latin typeface="Franklin Gothic Book" pitchFamily="34" charset="0"/>
                <a:ea typeface="Franklin Gothic Book" pitchFamily="34" charset="0"/>
                <a:cs typeface="Franklin Gothic Book" pitchFamily="34" charset="0"/>
                <a:sym typeface="Source Sans Pro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1019" name="Shape 101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Franklin Gothic Book" pitchFamily="34" charset="0"/>
                <a:ea typeface="Franklin Gothic Book" pitchFamily="34" charset="0"/>
                <a:cs typeface="Franklin Gothic Book" pitchFamily="34" charset="0"/>
                <a:sym typeface="Source Sans Pro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027699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7/4/20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72F1-C897-1647-9CE8-BFFB19418015}" type="slidenum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4AE962-F0F6-114C-9332-E5A8918759F1}" type="datetimeFigureOut">
              <a:rPr lang="en-US" smtClean="0">
                <a:latin typeface="Franklin Gothic Medium"/>
              </a:rPr>
              <a:pPr/>
              <a:t>7/4/20</a:t>
            </a:fld>
            <a:endParaRPr lang="en-US">
              <a:latin typeface="Franklin Gothic Medium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56A72F1-C897-1647-9CE8-BFFB19418015}" type="slidenum">
              <a:rPr lang="en-US" smtClean="0">
                <a:solidFill>
                  <a:srgbClr val="EEECE1"/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srgbClr val="EEECE1"/>
              </a:solidFill>
              <a:latin typeface="Franklin Gothic Medium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>
              <a:latin typeface="Franklin Gothic Medium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7/4/20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72F1-C897-1647-9CE8-BFFB19418015}" type="slidenum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7/4/20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72F1-C897-1647-9CE8-BFFB19418015}" type="slidenum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7/4/20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72F1-C897-1647-9CE8-BFFB19418015}" type="slidenum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7/4/20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72F1-C897-1647-9CE8-BFFB19418015}" type="slidenum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7/4/20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>
                <a:latin typeface="Franklin Gothic Medium"/>
              </a:rPr>
              <a:pPr/>
              <a:t>‹#›</a:t>
            </a:fld>
            <a:endParaRPr lang="en-US">
              <a:latin typeface="Franklin Gothic Medium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EEECE1"/>
                </a:solidFill>
                <a:latin typeface="Franklin Gothic Medium"/>
              </a:rPr>
              <a:pPr/>
              <a:t>7/4/20</a:t>
            </a:fld>
            <a:endParaRPr lang="en-US">
              <a:solidFill>
                <a:srgbClr val="EEECE1"/>
              </a:solidFill>
              <a:latin typeface="Franklin Gothic Medium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/>
              </a:solidFill>
              <a:latin typeface="Franklin Gothic Medium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72F1-C897-1647-9CE8-BFFB19418015}" type="slidenum">
              <a:rPr lang="en-US" smtClean="0">
                <a:solidFill>
                  <a:srgbClr val="EEECE1"/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srgbClr val="EEECE1"/>
              </a:solidFill>
              <a:latin typeface="Franklin Gothic Medium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7/4/20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356A72F1-C897-1647-9CE8-BFFB19418015}" type="slidenum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7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6959013" y="3835400"/>
            <a:ext cx="2007188" cy="18288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FFC000"/>
                </a:solidFill>
              </a:rPr>
              <a:t>6 de julio del 2020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38769" y="1008184"/>
            <a:ext cx="6820244" cy="1371601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4000" i="1" cap="none" dirty="0">
                <a:solidFill>
                  <a:schemeClr val="bg1"/>
                </a:solidFill>
              </a:rPr>
            </a:br>
            <a:br>
              <a:rPr lang="en-US" sz="4000" i="1" cap="none" dirty="0">
                <a:solidFill>
                  <a:schemeClr val="bg1"/>
                </a:solidFill>
              </a:rPr>
            </a:br>
            <a:br>
              <a:rPr lang="en-US" sz="4000" i="1" cap="none" dirty="0">
                <a:solidFill>
                  <a:schemeClr val="bg1"/>
                </a:solidFill>
              </a:rPr>
            </a:br>
            <a:r>
              <a:rPr lang="es-ES" b="1" dirty="0"/>
              <a:t>La Colaboración General del Plan de Reapertura </a:t>
            </a:r>
            <a:br>
              <a:rPr lang="en-US" sz="4000" i="1" cap="none" dirty="0"/>
            </a:br>
            <a:r>
              <a:rPr lang="en-US" sz="4000" i="1" cap="none" dirty="0" err="1"/>
              <a:t>Septiembre</a:t>
            </a:r>
            <a:r>
              <a:rPr lang="en-US" sz="4000" i="1" cap="none" dirty="0"/>
              <a:t> del 2020</a:t>
            </a:r>
            <a:endParaRPr lang="en-US" sz="4000" i="1" cap="none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69" y="3523784"/>
            <a:ext cx="6742185" cy="320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646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37" y="1719070"/>
            <a:ext cx="8884617" cy="5047098"/>
          </a:xfrm>
        </p:spPr>
        <p:txBody>
          <a:bodyPr>
            <a:normAutofit/>
          </a:bodyPr>
          <a:lstStyle/>
          <a:p>
            <a:endParaRPr lang="es-ES" b="1"/>
          </a:p>
          <a:p>
            <a:r>
              <a:rPr lang="es-ES" b="1"/>
              <a:t>Participación comunitaria inicial – julio                                      </a:t>
            </a:r>
            <a:r>
              <a:rPr lang="es-ES"/>
              <a:t>(1 de julio – 10 de julio de 2020)</a:t>
            </a:r>
            <a:endParaRPr lang="en-US"/>
          </a:p>
          <a:p>
            <a:r>
              <a:rPr lang="es-ES" b="1"/>
              <a:t>Planificación inicial para la reapertura – mediado de julio         </a:t>
            </a:r>
            <a:r>
              <a:rPr lang="es-ES"/>
              <a:t>(15 de julio de 2020)</a:t>
            </a:r>
            <a:endParaRPr lang="en-US"/>
          </a:p>
          <a:p>
            <a:r>
              <a:rPr lang="es-ES" b="1"/>
              <a:t>Participación continua de las partes interesadas – julio-agosto </a:t>
            </a:r>
            <a:r>
              <a:rPr lang="es-ES"/>
              <a:t>(13 de julio-5 de agosto de 2020)</a:t>
            </a:r>
            <a:endParaRPr lang="en-US"/>
          </a:p>
          <a:p>
            <a:r>
              <a:rPr lang="es-ES" b="1"/>
              <a:t>Decisiones finales sobre la reapertura – Mediado de agosto.      </a:t>
            </a:r>
            <a:r>
              <a:rPr lang="es-ES"/>
              <a:t>(11 de agosto de 2020)</a:t>
            </a:r>
            <a:endParaRPr lang="en-US"/>
          </a:p>
          <a:p>
            <a:r>
              <a:rPr lang="es-ES" b="1"/>
              <a:t>Preparativos finales para la reapertura – agosto </a:t>
            </a:r>
          </a:p>
          <a:p>
            <a:pPr marL="45720" indent="0">
              <a:buNone/>
            </a:pPr>
            <a:r>
              <a:rPr lang="es-ES"/>
              <a:t>   (16 de agosto – 4 de septiembre de 2020)</a:t>
            </a:r>
            <a:endParaRPr lang="en-US"/>
          </a:p>
          <a:p>
            <a:pPr marL="45720" indent="0">
              <a:buNone/>
            </a:pPr>
            <a:r>
              <a:rPr lang="es-ES"/>
              <a:t> </a:t>
            </a:r>
            <a:endParaRPr lang="en-US"/>
          </a:p>
          <a:p>
            <a:pPr marL="45720" indent="0">
              <a:buNone/>
            </a:pPr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sz="2400" b="1" dirty="0"/>
            </a:br>
            <a:br>
              <a:rPr lang="en-US" sz="2400" b="1" dirty="0"/>
            </a:br>
            <a:br>
              <a:rPr lang="en-US" sz="2400" b="1" dirty="0"/>
            </a:br>
            <a:br>
              <a:rPr lang="en-US" sz="2400" b="1" dirty="0"/>
            </a:br>
            <a:br>
              <a:rPr lang="en-US" sz="2400" b="1" dirty="0"/>
            </a:br>
            <a:r>
              <a:rPr lang="es-ES" b="1" dirty="0"/>
              <a:t>La Colaboración General del Plan de Reapertura - Línea de tiempo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8CB49-F4AC-A545-9E07-88C700C1DB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077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es-ES"/>
              <a:t>Invitamos a los padres de Pk-12, miembros del equipo y estudiantes de grados 6-12 a completar la Encuesta del Plan de Reapertura específica para su grupo.</a:t>
            </a:r>
            <a:endParaRPr lang="en-US"/>
          </a:p>
          <a:p>
            <a:pPr marL="45720" indent="0">
              <a:buNone/>
            </a:pPr>
            <a:r>
              <a:rPr lang="es-ES"/>
              <a:t> </a:t>
            </a:r>
            <a:endParaRPr lang="en-US"/>
          </a:p>
          <a:p>
            <a:r>
              <a:rPr lang="es-ES"/>
              <a:t>Las encuestas para padres estarán disponibles hasta el 10 de julio.</a:t>
            </a:r>
            <a:endParaRPr lang="en-US"/>
          </a:p>
          <a:p>
            <a:r>
              <a:rPr lang="es-ES"/>
              <a:t>Las encuestas de los miembros del equipo estarán disponibles hasta el 10 de julio</a:t>
            </a:r>
            <a:endParaRPr lang="en-US"/>
          </a:p>
          <a:p>
            <a:r>
              <a:rPr lang="es-ES"/>
              <a:t>Encuesta estudiantil estará disponible hasta el 13 de julio</a:t>
            </a:r>
          </a:p>
          <a:p>
            <a:pPr marL="45720" indent="0">
              <a:buNone/>
            </a:pPr>
            <a:endParaRPr lang="en-US"/>
          </a:p>
          <a:p>
            <a:pPr marL="45720" indent="0">
              <a:buNone/>
            </a:pPr>
            <a:r>
              <a:rPr lang="es-ES"/>
              <a:t>Los resultados se compartirán en nuestro sitio web en una fecha posterior. Puede hacer clic en los enlaces a continuación para acceder a la encuesta correspondiente. Los enlaces de la encuesta de los alumnos también se enviarán por correo electrónico a </a:t>
            </a:r>
            <a:r>
              <a:rPr lang="es-ES" err="1"/>
              <a:t>epsnj.org</a:t>
            </a:r>
            <a:r>
              <a:rPr lang="es-ES"/>
              <a:t> direcciones de correo electrónico.</a:t>
            </a:r>
            <a:endParaRPr lang="en-US"/>
          </a:p>
          <a:p>
            <a:pPr marL="45720" indent="0">
              <a:buNone/>
            </a:pPr>
            <a:r>
              <a:rPr lang="en-US"/>
              <a:t> </a:t>
            </a:r>
          </a:p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r>
              <a:rPr lang="es-ES" sz="2800" b="1" dirty="0"/>
              <a:t>La Colaboración General del Plan de Reapertura -Compromiso con las partes interesadas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8CB49-F4AC-A545-9E07-88C700C1DB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20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B0534D9-8F42-C349-BD51-1C4FB6A3FA29}"/>
              </a:ext>
            </a:extLst>
          </p:cNvPr>
          <p:cNvSpPr/>
          <p:nvPr/>
        </p:nvSpPr>
        <p:spPr>
          <a:xfrm>
            <a:off x="386860" y="1312203"/>
            <a:ext cx="79951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/>
              <a:t>La Colaboración General del Plan de Reapertura </a:t>
            </a:r>
          </a:p>
          <a:p>
            <a:pPr algn="ctr"/>
            <a:endParaRPr lang="es-ES" sz="2800" b="1"/>
          </a:p>
          <a:p>
            <a:pPr algn="ctr"/>
            <a:r>
              <a:rPr lang="es-ES" sz="2800" b="1"/>
              <a:t>Planificación y Preparación</a:t>
            </a:r>
            <a:endParaRPr lang="en-US" sz="28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A54B018-D16A-D64E-84ED-78EDD64B62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91" y="4347309"/>
            <a:ext cx="8884617" cy="2510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4556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sz="2400" b="1"/>
          </a:p>
          <a:p>
            <a:pPr marL="45720" indent="0">
              <a:buNone/>
            </a:pPr>
            <a:r>
              <a:rPr lang="es-ES" sz="2400"/>
              <a:t>Necesitamos que sepan que la orientación y las órdenes de las agencias estatales y del condado cambian semanalmente, a veces todos los días. </a:t>
            </a:r>
          </a:p>
          <a:p>
            <a:pPr marL="45720" indent="0">
              <a:buNone/>
            </a:pPr>
            <a:endParaRPr lang="es-ES" sz="2400"/>
          </a:p>
          <a:p>
            <a:pPr marL="45720" indent="0">
              <a:buNone/>
            </a:pPr>
            <a:r>
              <a:rPr lang="es-ES" sz="2400"/>
              <a:t>Estamos monitoreando de cerca estos cambios y estamos conversando regularmente con otros Distritos para asegurarnos de que estamos usando la información más actualizada disponible para tomar nuestras decisiones.</a:t>
            </a:r>
            <a:endParaRPr lang="en-US" sz="2400"/>
          </a:p>
          <a:p>
            <a:pPr marL="45720" indent="0">
              <a:buNone/>
            </a:pPr>
            <a:endParaRPr lang="en-US"/>
          </a:p>
          <a:p>
            <a:pPr marL="45720" indent="0">
              <a:buNone/>
            </a:pPr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36" y="91832"/>
            <a:ext cx="9060463" cy="1318409"/>
          </a:xfrm>
        </p:spPr>
        <p:txBody>
          <a:bodyPr/>
          <a:lstStyle/>
          <a:p>
            <a:br>
              <a:rPr lang="en-US" sz="2800" b="1"/>
            </a:br>
            <a:br>
              <a:rPr lang="en-US" sz="2800" b="1"/>
            </a:br>
            <a:br>
              <a:rPr lang="en-US" sz="2800" b="1"/>
            </a:br>
            <a:r>
              <a:rPr lang="es-ES" sz="2800" b="1"/>
              <a:t>¿Cómo decidimos qué escenario es el mejor para las Escuelas Públicas de Elizabeth?</a:t>
            </a:r>
            <a:br>
              <a:rPr lang="en-US" sz="2800"/>
            </a:br>
            <a:br>
              <a:rPr lang="en-US" b="1"/>
            </a:b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8CB49-F4AC-A545-9E07-88C700C1DB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2923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569" y="1629508"/>
            <a:ext cx="8867767" cy="4496971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es-ES"/>
              <a:t>Nueva normalidad - La reapertura por fases no es un retorno a la antes de la pandemia normal. todos debemos tomar constantemente cinco medidas básicas para reducir la propagación de COVID-19.</a:t>
            </a:r>
          </a:p>
          <a:p>
            <a:pPr marL="45720" indent="0">
              <a:buNone/>
            </a:pPr>
            <a:endParaRPr lang="en-US"/>
          </a:p>
          <a:p>
            <a:pPr marL="45720" indent="0">
              <a:buNone/>
            </a:pPr>
            <a:r>
              <a:rPr lang="es-ES"/>
              <a:t>1. Distanciamiento físico</a:t>
            </a:r>
            <a:endParaRPr lang="en-US"/>
          </a:p>
          <a:p>
            <a:pPr marL="45720" indent="0">
              <a:buNone/>
            </a:pPr>
            <a:r>
              <a:rPr lang="es-ES"/>
              <a:t>2. Usar cubiertas de tela,</a:t>
            </a:r>
            <a:endParaRPr lang="en-US"/>
          </a:p>
          <a:p>
            <a:pPr marL="45720" indent="0">
              <a:buNone/>
            </a:pPr>
            <a:r>
              <a:rPr lang="es-ES"/>
              <a:t>3. Lavado de manos,</a:t>
            </a:r>
            <a:endParaRPr lang="en-US"/>
          </a:p>
          <a:p>
            <a:pPr marL="45720" indent="0">
              <a:buNone/>
            </a:pPr>
            <a:r>
              <a:rPr lang="es-ES"/>
              <a:t>4. Limpieza de superficies,</a:t>
            </a:r>
            <a:endParaRPr lang="en-US"/>
          </a:p>
          <a:p>
            <a:pPr marL="45720" indent="0">
              <a:buNone/>
            </a:pPr>
            <a:r>
              <a:rPr lang="es-ES"/>
              <a:t>5. Permanecer en casa si está enfermo</a:t>
            </a:r>
            <a:endParaRPr lang="en-US"/>
          </a:p>
          <a:p>
            <a:pPr marL="45720" indent="0">
              <a:buNone/>
            </a:pPr>
            <a:endParaRPr lang="es-ES"/>
          </a:p>
          <a:p>
            <a:pPr marL="45720" indent="0">
              <a:buNone/>
            </a:pPr>
            <a:r>
              <a:rPr lang="es-ES"/>
              <a:t>La guía del CDC incluye distanciamiento social y físico en aulas, autobuses y espacios compartidos. Estas son importantes estrategias de prevención COVID-19.  El distanciamiento físico limita el número de estudiantes y personal que puede estar dentro de una escuela en cualquier momento.</a:t>
            </a:r>
            <a:endParaRPr lang="en-US"/>
          </a:p>
          <a:p>
            <a:pPr marL="45720" indent="0">
              <a:buNone/>
            </a:pPr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37" y="204323"/>
            <a:ext cx="8971799" cy="1284507"/>
          </a:xfrm>
        </p:spPr>
        <p:txBody>
          <a:bodyPr/>
          <a:lstStyle/>
          <a:p>
            <a:br>
              <a:rPr lang="en-US"/>
            </a:br>
            <a:r>
              <a:rPr lang="es-ES" sz="2800" b="1"/>
              <a:t>¿Cuál es La orientación clave actual de los </a:t>
            </a:r>
            <a:r>
              <a:rPr lang="es-ES" sz="2800"/>
              <a:t>Centros para el Control y la Prevención de Enfermedades (CDC)?</a:t>
            </a:r>
            <a:br>
              <a:rPr lang="en-US" sz="2800"/>
            </a:br>
            <a:endParaRPr lang="en-US" sz="28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8CB49-F4AC-A545-9E07-88C700C1DB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6126478"/>
            <a:ext cx="3550617" cy="63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6245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s-ES" dirty="0"/>
              <a:t>Modelo en persona modificado - Todos los estudiantes regresan a la escuela con distanciamiento físico de 6’</a:t>
            </a:r>
          </a:p>
          <a:p>
            <a:pPr marL="45720" indent="0">
              <a:buNone/>
            </a:pPr>
            <a:endParaRPr lang="en-US" dirty="0"/>
          </a:p>
          <a:p>
            <a:pPr lvl="0"/>
            <a:r>
              <a:rPr lang="es-ES" dirty="0"/>
              <a:t>Número máximo de estudiantes por aula mientras se mantenga 6' pies de distanciamiento</a:t>
            </a:r>
            <a:endParaRPr lang="en-US" dirty="0"/>
          </a:p>
          <a:p>
            <a:pPr lvl="0"/>
            <a:r>
              <a:rPr lang="es-ES" dirty="0"/>
              <a:t>Estudiantes en filas orientadas hacia adelante</a:t>
            </a:r>
            <a:endParaRPr lang="en-US" dirty="0"/>
          </a:p>
          <a:p>
            <a:pPr lvl="0"/>
            <a:r>
              <a:rPr lang="es-ES" dirty="0"/>
              <a:t>Los estudiantes regresan a la escuela de tiempo completo</a:t>
            </a:r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02739"/>
            <a:ext cx="9038492" cy="1054394"/>
          </a:xfrm>
        </p:spPr>
        <p:txBody>
          <a:bodyPr/>
          <a:lstStyle/>
          <a:p>
            <a:br>
              <a:rPr lang="en-US" b="1" dirty="0"/>
            </a:br>
            <a:r>
              <a:rPr lang="es-ES" sz="2800" b="1" dirty="0"/>
              <a:t>¿Cuáles son </a:t>
            </a:r>
            <a:r>
              <a:rPr lang="es-ES" sz="2800" b="1" dirty="0" err="1"/>
              <a:t>lan</a:t>
            </a:r>
            <a:r>
              <a:rPr lang="es-ES" sz="2800" b="1" dirty="0"/>
              <a:t> Opciones para reabrir las escuelas públicas de Elizabeth durante COVID-19</a:t>
            </a:r>
            <a:r>
              <a:rPr lang="en-US" sz="2800" b="1" dirty="0"/>
              <a:t>?</a:t>
            </a:r>
            <a:br>
              <a:rPr lang="en-US" sz="2800" dirty="0"/>
            </a:b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8CB49-F4AC-A545-9E07-88C700C1DB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2651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410308"/>
            <a:ext cx="8407400" cy="859256"/>
          </a:xfrm>
        </p:spPr>
        <p:txBody>
          <a:bodyPr/>
          <a:lstStyle/>
          <a:p>
            <a:br>
              <a:rPr lang="en-US" b="1"/>
            </a:br>
            <a:br>
              <a:rPr lang="en-US" b="1"/>
            </a:br>
            <a:r>
              <a:rPr lang="es-ES" sz="2800" b="1"/>
              <a:t>¿Cuáles son Variables que impulsan la decisión de reapertura del distrito?</a:t>
            </a:r>
            <a:br>
              <a:rPr lang="en-US"/>
            </a:br>
            <a:br>
              <a:rPr lang="en-US"/>
            </a:br>
            <a:br>
              <a:rPr lang="en-US"/>
            </a:br>
            <a:endParaRPr lang="en-US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6D3EEDB1-5CB5-B844-8624-F8D0318FFC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630625"/>
              </p:ext>
            </p:extLst>
          </p:nvPr>
        </p:nvGraphicFramePr>
        <p:xfrm>
          <a:off x="140677" y="1719263"/>
          <a:ext cx="8804031" cy="4974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02768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52400" y="355847"/>
            <a:ext cx="9202615" cy="1054394"/>
          </a:xfrm>
        </p:spPr>
        <p:txBody>
          <a:bodyPr/>
          <a:lstStyle/>
          <a:p>
            <a:br>
              <a:rPr lang="es-ES" sz="2800"/>
            </a:br>
            <a:br>
              <a:rPr lang="es-ES" sz="2800"/>
            </a:br>
            <a:r>
              <a:rPr lang="es-ES" sz="2800"/>
              <a:t>Número máximo de estudiantes por aula mientras se mantenga 6' pies de distanciamiento</a:t>
            </a:r>
            <a:br>
              <a:rPr lang="en-US"/>
            </a:br>
            <a:br>
              <a:rPr lang="en-US"/>
            </a:br>
            <a:endParaRPr lang="en-US"/>
          </a:p>
        </p:txBody>
      </p:sp>
      <p:pic>
        <p:nvPicPr>
          <p:cNvPr id="5" name="Content Placeholder 4" descr="A screen shot of a person&#10;&#10;Description automatically generated">
            <a:extLst>
              <a:ext uri="{FF2B5EF4-FFF2-40B4-BE49-F238E27FC236}">
                <a16:creationId xmlns:a16="http://schemas.microsoft.com/office/drawing/2014/main" id="{EB59A68F-F0E3-D044-882E-4C6C7C9378C8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569" y="1719262"/>
            <a:ext cx="8686800" cy="4939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961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628" y="1719071"/>
            <a:ext cx="8800133" cy="4407408"/>
          </a:xfrm>
        </p:spPr>
        <p:txBody>
          <a:bodyPr/>
          <a:lstStyle/>
          <a:p>
            <a:pPr marL="45720" indent="0">
              <a:buNone/>
            </a:pPr>
            <a:r>
              <a:rPr lang="es-ES" b="1"/>
              <a:t>Opción 1. Aprendizaje híbrido en persona y remoto: Los estudiantes participarán en algún aprendizaje en persona junto con el aprendizaje remoto. </a:t>
            </a:r>
            <a:endParaRPr lang="en-US"/>
          </a:p>
          <a:p>
            <a:pPr lvl="0"/>
            <a:r>
              <a:rPr lang="es-ES"/>
              <a:t>La mitad de los estudiantes asistirán 2 o 3 días en persona y 2 o 3 días remoto.</a:t>
            </a:r>
            <a:endParaRPr lang="en-US"/>
          </a:p>
          <a:p>
            <a:pPr lvl="0"/>
            <a:r>
              <a:rPr lang="es-ES"/>
              <a:t>Las clases virtuales van a estar conectadas directamente con su propio salón de clase de esta manera se mejora la estructura de instrucción.</a:t>
            </a:r>
            <a:endParaRPr lang="en-US"/>
          </a:p>
          <a:p>
            <a:pPr marL="45720" indent="0">
              <a:buNone/>
            </a:pPr>
            <a:endParaRPr lang="en-US"/>
          </a:p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Opción 1</a:t>
            </a:r>
            <a:br>
              <a:rPr lang="en-US"/>
            </a:br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DE8853A-49EA-274E-A8C2-06717B936D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8478572"/>
              </p:ext>
            </p:extLst>
          </p:nvPr>
        </p:nvGraphicFramePr>
        <p:xfrm>
          <a:off x="110629" y="4572000"/>
          <a:ext cx="8651631" cy="19301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1651">
                  <a:extLst>
                    <a:ext uri="{9D8B030D-6E8A-4147-A177-3AD203B41FA5}">
                      <a16:colId xmlns:a16="http://schemas.microsoft.com/office/drawing/2014/main" val="365142428"/>
                    </a:ext>
                  </a:extLst>
                </a:gridCol>
                <a:gridCol w="1559633">
                  <a:extLst>
                    <a:ext uri="{9D8B030D-6E8A-4147-A177-3AD203B41FA5}">
                      <a16:colId xmlns:a16="http://schemas.microsoft.com/office/drawing/2014/main" val="566229203"/>
                    </a:ext>
                  </a:extLst>
                </a:gridCol>
                <a:gridCol w="1403670">
                  <a:extLst>
                    <a:ext uri="{9D8B030D-6E8A-4147-A177-3AD203B41FA5}">
                      <a16:colId xmlns:a16="http://schemas.microsoft.com/office/drawing/2014/main" val="1893604757"/>
                    </a:ext>
                  </a:extLst>
                </a:gridCol>
                <a:gridCol w="1403670">
                  <a:extLst>
                    <a:ext uri="{9D8B030D-6E8A-4147-A177-3AD203B41FA5}">
                      <a16:colId xmlns:a16="http://schemas.microsoft.com/office/drawing/2014/main" val="4173479617"/>
                    </a:ext>
                  </a:extLst>
                </a:gridCol>
                <a:gridCol w="1452191">
                  <a:extLst>
                    <a:ext uri="{9D8B030D-6E8A-4147-A177-3AD203B41FA5}">
                      <a16:colId xmlns:a16="http://schemas.microsoft.com/office/drawing/2014/main" val="2622506568"/>
                    </a:ext>
                  </a:extLst>
                </a:gridCol>
                <a:gridCol w="1350816">
                  <a:extLst>
                    <a:ext uri="{9D8B030D-6E8A-4147-A177-3AD203B41FA5}">
                      <a16:colId xmlns:a16="http://schemas.microsoft.com/office/drawing/2014/main" val="4144877267"/>
                    </a:ext>
                  </a:extLst>
                </a:gridCol>
              </a:tblGrid>
              <a:tr h="965076">
                <a:tc>
                  <a:txBody>
                    <a:bodyPr/>
                    <a:lstStyle/>
                    <a:p>
                      <a:pPr marL="0" marR="0"/>
                      <a:r>
                        <a:rPr lang="es-ES" sz="1600">
                          <a:effectLst/>
                        </a:rPr>
                        <a:t>Grupos de estudiantes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600">
                          <a:effectLst/>
                        </a:rPr>
                        <a:t>Lunes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600">
                          <a:effectLst/>
                        </a:rPr>
                        <a:t>Martes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600">
                          <a:effectLst/>
                        </a:rPr>
                        <a:t>Miércoles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600">
                          <a:effectLst/>
                        </a:rPr>
                        <a:t>Jueves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600">
                          <a:effectLst/>
                        </a:rPr>
                        <a:t>Viernes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8856534"/>
                  </a:ext>
                </a:extLst>
              </a:tr>
              <a:tr h="482538">
                <a:tc>
                  <a:txBody>
                    <a:bodyPr/>
                    <a:lstStyle/>
                    <a:p>
                      <a:pPr marL="0" marR="0"/>
                      <a:r>
                        <a:rPr lang="es-ES" sz="1600">
                          <a:effectLst/>
                        </a:rPr>
                        <a:t>Grupo 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600">
                          <a:effectLst/>
                        </a:rPr>
                        <a:t>En Persona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600">
                          <a:effectLst/>
                        </a:rPr>
                        <a:t>En Remoto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600">
                          <a:effectLst/>
                        </a:rPr>
                        <a:t>En Persona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600">
                          <a:effectLst/>
                        </a:rPr>
                        <a:t>En Remoto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600">
                          <a:effectLst/>
                        </a:rPr>
                        <a:t>En Persona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5950460"/>
                  </a:ext>
                </a:extLst>
              </a:tr>
              <a:tr h="482538">
                <a:tc>
                  <a:txBody>
                    <a:bodyPr/>
                    <a:lstStyle/>
                    <a:p>
                      <a:pPr marL="0" marR="0"/>
                      <a:r>
                        <a:rPr lang="es-ES" sz="1600">
                          <a:effectLst/>
                        </a:rPr>
                        <a:t>Grupo B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600">
                          <a:effectLst/>
                        </a:rPr>
                        <a:t>En Remoto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600">
                          <a:effectLst/>
                        </a:rPr>
                        <a:t>En Persona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600">
                          <a:effectLst/>
                        </a:rPr>
                        <a:t>En Remoto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600">
                          <a:effectLst/>
                        </a:rPr>
                        <a:t>En Persona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600">
                          <a:effectLst/>
                        </a:rPr>
                        <a:t>En Remoto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1808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40277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123" y="1719070"/>
            <a:ext cx="8757139" cy="5056867"/>
          </a:xfrm>
        </p:spPr>
        <p:txBody>
          <a:bodyPr/>
          <a:lstStyle/>
          <a:p>
            <a:pPr marL="45720" indent="0">
              <a:buNone/>
            </a:pPr>
            <a:r>
              <a:rPr lang="es-ES" b="1"/>
              <a:t>Opción 2. Aprendizaje híbrido en persona y remoto: Los estudiantes participarán en clases en persona una semana y con aprendizaje remoto la siguiente semana. </a:t>
            </a:r>
            <a:endParaRPr lang="en-US"/>
          </a:p>
          <a:p>
            <a:pPr lvl="0"/>
            <a:r>
              <a:rPr lang="es-ES"/>
              <a:t>La mitad de los estudiantes asistirán en persona una semana y la siguiente semana en forma virtual</a:t>
            </a:r>
            <a:endParaRPr lang="en-US"/>
          </a:p>
          <a:p>
            <a:pPr lvl="0"/>
            <a:r>
              <a:rPr lang="es-ES"/>
              <a:t>Las clases virtuales van a estar conectadas directamente con su propio salón de clase de esta manera se mejora la estructura de instrucción.</a:t>
            </a:r>
            <a:endParaRPr lang="en-US"/>
          </a:p>
          <a:p>
            <a:pPr marL="45720" lvl="0" indent="0">
              <a:buNone/>
            </a:pPr>
            <a:endParaRPr lang="en-US"/>
          </a:p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Opción</a:t>
            </a:r>
            <a:r>
              <a:rPr lang="en-US" b="1"/>
              <a:t> 2</a:t>
            </a:r>
            <a:br>
              <a:rPr lang="en-US"/>
            </a:br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BA44AA9-F7B1-8D41-8F02-2C75670374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954413"/>
              </p:ext>
            </p:extLst>
          </p:nvPr>
        </p:nvGraphicFramePr>
        <p:xfrm>
          <a:off x="164123" y="4526744"/>
          <a:ext cx="8757140" cy="20967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3769">
                  <a:extLst>
                    <a:ext uri="{9D8B030D-6E8A-4147-A177-3AD203B41FA5}">
                      <a16:colId xmlns:a16="http://schemas.microsoft.com/office/drawing/2014/main" val="2727330354"/>
                    </a:ext>
                  </a:extLst>
                </a:gridCol>
                <a:gridCol w="724859">
                  <a:extLst>
                    <a:ext uri="{9D8B030D-6E8A-4147-A177-3AD203B41FA5}">
                      <a16:colId xmlns:a16="http://schemas.microsoft.com/office/drawing/2014/main" val="1687032809"/>
                    </a:ext>
                  </a:extLst>
                </a:gridCol>
                <a:gridCol w="724859">
                  <a:extLst>
                    <a:ext uri="{9D8B030D-6E8A-4147-A177-3AD203B41FA5}">
                      <a16:colId xmlns:a16="http://schemas.microsoft.com/office/drawing/2014/main" val="3346893642"/>
                    </a:ext>
                  </a:extLst>
                </a:gridCol>
                <a:gridCol w="808584">
                  <a:extLst>
                    <a:ext uri="{9D8B030D-6E8A-4147-A177-3AD203B41FA5}">
                      <a16:colId xmlns:a16="http://schemas.microsoft.com/office/drawing/2014/main" val="1594945477"/>
                    </a:ext>
                  </a:extLst>
                </a:gridCol>
                <a:gridCol w="724859">
                  <a:extLst>
                    <a:ext uri="{9D8B030D-6E8A-4147-A177-3AD203B41FA5}">
                      <a16:colId xmlns:a16="http://schemas.microsoft.com/office/drawing/2014/main" val="15695565"/>
                    </a:ext>
                  </a:extLst>
                </a:gridCol>
                <a:gridCol w="724859">
                  <a:extLst>
                    <a:ext uri="{9D8B030D-6E8A-4147-A177-3AD203B41FA5}">
                      <a16:colId xmlns:a16="http://schemas.microsoft.com/office/drawing/2014/main" val="2411745056"/>
                    </a:ext>
                  </a:extLst>
                </a:gridCol>
                <a:gridCol w="724859">
                  <a:extLst>
                    <a:ext uri="{9D8B030D-6E8A-4147-A177-3AD203B41FA5}">
                      <a16:colId xmlns:a16="http://schemas.microsoft.com/office/drawing/2014/main" val="2052243889"/>
                    </a:ext>
                  </a:extLst>
                </a:gridCol>
                <a:gridCol w="906640">
                  <a:extLst>
                    <a:ext uri="{9D8B030D-6E8A-4147-A177-3AD203B41FA5}">
                      <a16:colId xmlns:a16="http://schemas.microsoft.com/office/drawing/2014/main" val="4076877543"/>
                    </a:ext>
                  </a:extLst>
                </a:gridCol>
                <a:gridCol w="798777">
                  <a:extLst>
                    <a:ext uri="{9D8B030D-6E8A-4147-A177-3AD203B41FA5}">
                      <a16:colId xmlns:a16="http://schemas.microsoft.com/office/drawing/2014/main" val="4186640613"/>
                    </a:ext>
                  </a:extLst>
                </a:gridCol>
                <a:gridCol w="724859">
                  <a:extLst>
                    <a:ext uri="{9D8B030D-6E8A-4147-A177-3AD203B41FA5}">
                      <a16:colId xmlns:a16="http://schemas.microsoft.com/office/drawing/2014/main" val="2635522683"/>
                    </a:ext>
                  </a:extLst>
                </a:gridCol>
                <a:gridCol w="920216">
                  <a:extLst>
                    <a:ext uri="{9D8B030D-6E8A-4147-A177-3AD203B41FA5}">
                      <a16:colId xmlns:a16="http://schemas.microsoft.com/office/drawing/2014/main" val="1356809063"/>
                    </a:ext>
                  </a:extLst>
                </a:gridCol>
              </a:tblGrid>
              <a:tr h="615841"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Grupos de estudiantes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marL="0" marR="0" algn="ctr"/>
                      <a:r>
                        <a:rPr lang="es-ES" sz="1200">
                          <a:effectLst/>
                        </a:rPr>
                        <a:t>Primera Semana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algn="ctr"/>
                      <a:r>
                        <a:rPr lang="es-ES" sz="1200">
                          <a:effectLst/>
                        </a:rPr>
                        <a:t>Segunda Semana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669024"/>
                  </a:ext>
                </a:extLst>
              </a:tr>
              <a:tr h="307921"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Lunes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Martes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Miércoles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Jueves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Viernes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Lunes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Martes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Miércoles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Jueves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Viernes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5105795"/>
                  </a:ext>
                </a:extLst>
              </a:tr>
              <a:tr h="586516"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Grupo 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En Persona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En Persona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En Persona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En Persona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En Persona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En Remoto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En Remoto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En Remoto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En Remoto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En Remoto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5897535"/>
                  </a:ext>
                </a:extLst>
              </a:tr>
              <a:tr h="586516"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Grupo B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En Remoto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En Remoto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En Remoto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En Remoto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En Remoto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En Persona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En Persona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En Persona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En Persona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s-ES" sz="1200">
                          <a:effectLst/>
                        </a:rPr>
                        <a:t>En Persona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8208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3445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sz="2400"/>
          </a:p>
          <a:p>
            <a:pPr marL="45720" indent="0">
              <a:buNone/>
            </a:pPr>
            <a:endParaRPr lang="en-US" sz="2400"/>
          </a:p>
          <a:p>
            <a:pPr marL="45720" indent="0" algn="ctr">
              <a:buNone/>
            </a:pPr>
            <a:r>
              <a:rPr lang="es-ES" sz="2800"/>
              <a:t>Reabrir nuestras escuelas de manera responsable.</a:t>
            </a:r>
            <a:endParaRPr lang="en-US" sz="2800"/>
          </a:p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Nuestra Promesa</a:t>
            </a: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8CB49-F4AC-A545-9E07-88C700C1DB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2019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737" y="1719071"/>
            <a:ext cx="8698525" cy="4916191"/>
          </a:xfr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es-ES" b="1" dirty="0"/>
              <a:t>Opción 3. Aprendizaje remoto a tiempo completo.</a:t>
            </a:r>
            <a:endParaRPr lang="en-US" dirty="0"/>
          </a:p>
          <a:p>
            <a:pPr marL="45720" indent="0">
              <a:buNone/>
            </a:pPr>
            <a:r>
              <a:rPr lang="en-US" dirty="0"/>
              <a:t>Se </a:t>
            </a:r>
            <a:r>
              <a:rPr lang="en-US" dirty="0" err="1"/>
              <a:t>deben</a:t>
            </a:r>
            <a:r>
              <a:rPr lang="en-US" dirty="0"/>
              <a:t> </a:t>
            </a:r>
            <a:r>
              <a:rPr lang="en-US" dirty="0" err="1"/>
              <a:t>proportionar</a:t>
            </a:r>
            <a:r>
              <a:rPr lang="en-US" dirty="0"/>
              <a:t> </a:t>
            </a:r>
            <a:r>
              <a:rPr lang="en-US" dirty="0" err="1"/>
              <a:t>adaptaciones</a:t>
            </a:r>
            <a:r>
              <a:rPr lang="en-US" dirty="0"/>
              <a:t> </a:t>
            </a:r>
            <a:r>
              <a:rPr lang="en-US" dirty="0" err="1"/>
              <a:t>razonables</a:t>
            </a:r>
            <a:r>
              <a:rPr lang="en-US" dirty="0"/>
              <a:t> para las personas que los </a:t>
            </a:r>
            <a:r>
              <a:rPr lang="en-US" dirty="0" err="1"/>
              <a:t>Centros</a:t>
            </a:r>
            <a:r>
              <a:rPr lang="en-US" dirty="0"/>
              <a:t> para el Control de </a:t>
            </a:r>
            <a:r>
              <a:rPr lang="en-US" dirty="0" err="1"/>
              <a:t>Enfermedades</a:t>
            </a:r>
            <a:r>
              <a:rPr lang="en-US" dirty="0"/>
              <a:t> </a:t>
            </a:r>
            <a:r>
              <a:rPr lang="en-US" dirty="0" err="1"/>
              <a:t>identifican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que </a:t>
            </a:r>
            <a:r>
              <a:rPr lang="en-US" dirty="0" err="1"/>
              <a:t>tienen</a:t>
            </a:r>
            <a:r>
              <a:rPr lang="en-US" dirty="0"/>
              <a:t> un mayor </a:t>
            </a:r>
            <a:r>
              <a:rPr lang="en-US" dirty="0" err="1"/>
              <a:t>riesgo</a:t>
            </a:r>
            <a:r>
              <a:rPr lang="en-US" dirty="0"/>
              <a:t> de </a:t>
            </a:r>
            <a:r>
              <a:rPr lang="en-US" dirty="0" err="1"/>
              <a:t>enfermedad</a:t>
            </a:r>
            <a:r>
              <a:rPr lang="en-US" dirty="0"/>
              <a:t> grave por COVID-19, </a:t>
            </a:r>
            <a:r>
              <a:rPr lang="en-US" dirty="0" err="1"/>
              <a:t>incluyendo</a:t>
            </a:r>
            <a:r>
              <a:rPr lang="en-US" dirty="0"/>
              <a:t>:</a:t>
            </a:r>
          </a:p>
          <a:p>
            <a:pPr lvl="0"/>
            <a:r>
              <a:rPr lang="en-US" dirty="0" err="1"/>
              <a:t>Enfermedad</a:t>
            </a:r>
            <a:r>
              <a:rPr lang="en-US" dirty="0"/>
              <a:t> </a:t>
            </a:r>
            <a:r>
              <a:rPr lang="en-US" dirty="0" err="1"/>
              <a:t>pulmonar</a:t>
            </a:r>
            <a:r>
              <a:rPr lang="en-US" dirty="0"/>
              <a:t> </a:t>
            </a:r>
            <a:r>
              <a:rPr lang="en-US" dirty="0" err="1"/>
              <a:t>crónica</a:t>
            </a:r>
            <a:r>
              <a:rPr lang="en-US" dirty="0"/>
              <a:t> o </a:t>
            </a:r>
            <a:r>
              <a:rPr lang="en-US" dirty="0" err="1"/>
              <a:t>asma</a:t>
            </a:r>
            <a:r>
              <a:rPr lang="en-US" dirty="0"/>
              <a:t> (de </a:t>
            </a:r>
            <a:r>
              <a:rPr lang="en-US" dirty="0" err="1"/>
              <a:t>moderada</a:t>
            </a:r>
            <a:r>
              <a:rPr lang="en-US" dirty="0"/>
              <a:t> a grave) </a:t>
            </a:r>
          </a:p>
          <a:p>
            <a:pPr lvl="0"/>
            <a:r>
              <a:rPr lang="en-US" dirty="0" err="1"/>
              <a:t>Enfermedades</a:t>
            </a:r>
            <a:r>
              <a:rPr lang="en-US" dirty="0"/>
              <a:t> </a:t>
            </a:r>
            <a:r>
              <a:rPr lang="en-US" dirty="0" err="1"/>
              <a:t>cardíacas</a:t>
            </a:r>
            <a:r>
              <a:rPr lang="en-US" dirty="0"/>
              <a:t> graves </a:t>
            </a:r>
          </a:p>
          <a:p>
            <a:pPr lvl="0"/>
            <a:r>
              <a:rPr lang="en-US" dirty="0" err="1"/>
              <a:t>Deficiencia</a:t>
            </a:r>
            <a:r>
              <a:rPr lang="en-US" dirty="0"/>
              <a:t> </a:t>
            </a:r>
            <a:r>
              <a:rPr lang="en-US" dirty="0" err="1"/>
              <a:t>imunologica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Obesidad</a:t>
            </a:r>
            <a:r>
              <a:rPr lang="en-US" dirty="0"/>
              <a:t> grave (</a:t>
            </a:r>
            <a:r>
              <a:rPr lang="en-US" dirty="0" err="1"/>
              <a:t>índice</a:t>
            </a:r>
            <a:r>
              <a:rPr lang="en-US" dirty="0"/>
              <a:t> de masa corporal, o IMC, de 40 o </a:t>
            </a:r>
            <a:r>
              <a:rPr lang="en-US" dirty="0" err="1"/>
              <a:t>más</a:t>
            </a:r>
            <a:r>
              <a:rPr lang="en-US" dirty="0"/>
              <a:t>) </a:t>
            </a:r>
          </a:p>
          <a:p>
            <a:pPr lvl="0"/>
            <a:r>
              <a:rPr lang="en-US" dirty="0"/>
              <a:t>Diabetes </a:t>
            </a:r>
          </a:p>
          <a:p>
            <a:pPr lvl="0"/>
            <a:r>
              <a:rPr lang="en-US" dirty="0" err="1"/>
              <a:t>Enfermedad</a:t>
            </a:r>
            <a:r>
              <a:rPr lang="en-US" dirty="0"/>
              <a:t> renal </a:t>
            </a:r>
            <a:r>
              <a:rPr lang="en-US" dirty="0" err="1"/>
              <a:t>crónica</a:t>
            </a:r>
            <a:r>
              <a:rPr lang="en-US" dirty="0"/>
              <a:t> </a:t>
            </a:r>
            <a:r>
              <a:rPr lang="en-US" dirty="0" err="1"/>
              <a:t>sometida</a:t>
            </a:r>
            <a:r>
              <a:rPr lang="en-US" dirty="0"/>
              <a:t> a </a:t>
            </a:r>
            <a:r>
              <a:rPr lang="en-US" dirty="0" err="1"/>
              <a:t>diálisis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Enfermedad</a:t>
            </a:r>
            <a:r>
              <a:rPr lang="en-US" dirty="0"/>
              <a:t> </a:t>
            </a:r>
            <a:r>
              <a:rPr lang="en-US" dirty="0" err="1"/>
              <a:t>hepática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Estudiantes</a:t>
            </a:r>
            <a:r>
              <a:rPr lang="en-US" dirty="0"/>
              <a:t> </a:t>
            </a:r>
            <a:r>
              <a:rPr lang="en-US" dirty="0" err="1"/>
              <a:t>médicamente</a:t>
            </a:r>
            <a:r>
              <a:rPr lang="en-US" dirty="0"/>
              <a:t> </a:t>
            </a:r>
            <a:r>
              <a:rPr lang="en-US" dirty="0" err="1"/>
              <a:t>frágiles</a:t>
            </a:r>
            <a:r>
              <a:rPr lang="en-US" dirty="0"/>
              <a:t> con </a:t>
            </a:r>
            <a:r>
              <a:rPr lang="en-US" dirty="0" err="1"/>
              <a:t>Programas</a:t>
            </a:r>
            <a:r>
              <a:rPr lang="en-US" dirty="0"/>
              <a:t> de </a:t>
            </a:r>
            <a:r>
              <a:rPr lang="en-US" dirty="0" err="1"/>
              <a:t>Educación</a:t>
            </a:r>
            <a:r>
              <a:rPr lang="en-US" dirty="0"/>
              <a:t> </a:t>
            </a:r>
            <a:r>
              <a:rPr lang="en-US" dirty="0" err="1"/>
              <a:t>Individualizados</a:t>
            </a:r>
            <a:r>
              <a:rPr lang="en-US" dirty="0"/>
              <a:t> (IEP)</a:t>
            </a:r>
          </a:p>
          <a:p>
            <a:pPr lvl="0"/>
            <a:r>
              <a:rPr lang="en-US" dirty="0" err="1"/>
              <a:t>Estudiantes</a:t>
            </a:r>
            <a:r>
              <a:rPr lang="en-US" dirty="0"/>
              <a:t> con </a:t>
            </a:r>
            <a:r>
              <a:rPr lang="en-US" dirty="0" err="1"/>
              <a:t>discapacidades</a:t>
            </a:r>
            <a:r>
              <a:rPr lang="en-US" dirty="0"/>
              <a:t> </a:t>
            </a:r>
            <a:r>
              <a:rPr lang="en-US" dirty="0" err="1"/>
              <a:t>complejas</a:t>
            </a:r>
            <a:r>
              <a:rPr lang="en-US" dirty="0"/>
              <a:t> con </a:t>
            </a:r>
            <a:r>
              <a:rPr lang="en-US" dirty="0" err="1"/>
              <a:t>Programas</a:t>
            </a:r>
            <a:r>
              <a:rPr lang="en-US" dirty="0"/>
              <a:t> de </a:t>
            </a:r>
            <a:r>
              <a:rPr lang="en-US" dirty="0" err="1"/>
              <a:t>Educación</a:t>
            </a:r>
            <a:r>
              <a:rPr lang="en-US" dirty="0"/>
              <a:t> </a:t>
            </a:r>
            <a:r>
              <a:rPr lang="en-US" dirty="0" err="1"/>
              <a:t>Individualizados</a:t>
            </a:r>
            <a:r>
              <a:rPr lang="en-US" dirty="0"/>
              <a:t> (IEP, por sus.) </a:t>
            </a:r>
          </a:p>
          <a:p>
            <a:pPr lvl="0"/>
            <a:r>
              <a:rPr lang="en-US" dirty="0" err="1"/>
              <a:t>Estudiantes</a:t>
            </a:r>
            <a:r>
              <a:rPr lang="en-US" dirty="0"/>
              <a:t> que </a:t>
            </a:r>
            <a:r>
              <a:rPr lang="en-US" dirty="0" err="1"/>
              <a:t>requieren</a:t>
            </a:r>
            <a:r>
              <a:rPr lang="en-US" dirty="0"/>
              <a:t> </a:t>
            </a:r>
            <a:r>
              <a:rPr lang="en-US" dirty="0" err="1"/>
              <a:t>adaptaciones</a:t>
            </a:r>
            <a:r>
              <a:rPr lang="en-US" dirty="0"/>
              <a:t> bajo un Plan de </a:t>
            </a:r>
            <a:r>
              <a:rPr lang="en-US" dirty="0" err="1"/>
              <a:t>acuerdo</a:t>
            </a:r>
            <a:r>
              <a:rPr lang="en-US" dirty="0"/>
              <a:t> con la </a:t>
            </a:r>
            <a:r>
              <a:rPr lang="en-US" dirty="0" err="1"/>
              <a:t>Sección</a:t>
            </a:r>
            <a:r>
              <a:rPr lang="en-US" dirty="0"/>
              <a:t> 504 de la Ley de </a:t>
            </a:r>
            <a:r>
              <a:rPr lang="en-US" dirty="0" err="1"/>
              <a:t>Rehabilitación</a:t>
            </a:r>
            <a:r>
              <a:rPr lang="en-US" dirty="0"/>
              <a:t> de 1973 (Plan 504).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Opción</a:t>
            </a:r>
            <a:r>
              <a:rPr lang="en-US" b="1"/>
              <a:t> 3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4021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Proporcionar de 2 o 3 días de instrucción por semana</a:t>
            </a:r>
            <a:endParaRPr lang="en-US" dirty="0"/>
          </a:p>
          <a:p>
            <a:pPr lvl="0"/>
            <a:r>
              <a:rPr lang="es-ES" dirty="0"/>
              <a:t>Se ofrecerá la opción de Aprendizaje Remoto si eso es lo que la familia desea</a:t>
            </a:r>
            <a:endParaRPr lang="en-US" dirty="0"/>
          </a:p>
          <a:p>
            <a:pPr lvl="0"/>
            <a:r>
              <a:rPr lang="es-ES" dirty="0"/>
              <a:t>Las clases virtuales van a estar conectadas directamente con su propio salón de clase de esta manera se mejora la estructura de instrucción.</a:t>
            </a:r>
            <a:endParaRPr lang="en-US" dirty="0"/>
          </a:p>
          <a:p>
            <a:pPr lvl="0"/>
            <a:r>
              <a:rPr lang="es-ES" dirty="0"/>
              <a:t>Los estudiantes de educación especial cuyas escuelas están fuera del distrito de Elizabeth pueda que tengan un plan diferente al del plan del distrito.  </a:t>
            </a:r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55847"/>
            <a:ext cx="8505092" cy="1054394"/>
          </a:xfrm>
        </p:spPr>
        <p:txBody>
          <a:bodyPr/>
          <a:lstStyle/>
          <a:p>
            <a:br>
              <a:rPr lang="en-US" b="1" dirty="0"/>
            </a:br>
            <a:r>
              <a:rPr lang="es-ES" b="1" dirty="0"/>
              <a:t>Estudiantes de Educación Especial </a:t>
            </a:r>
            <a:br>
              <a:rPr lang="es-ES" b="1" dirty="0"/>
            </a:br>
            <a:br>
              <a:rPr lang="en-US" dirty="0"/>
            </a:b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8CB49-F4AC-A545-9E07-88C700C1DB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5100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367" y="2094745"/>
            <a:ext cx="8407893" cy="4407408"/>
          </a:xfrm>
        </p:spPr>
        <p:txBody>
          <a:bodyPr/>
          <a:lstStyle/>
          <a:p>
            <a:pPr lvl="0"/>
            <a:r>
              <a:rPr lang="es-ES"/>
              <a:t>Exigir a los proveedores que sigan las recomendaciones de distrito al trabajar o entrar en las instalaciones.</a:t>
            </a:r>
            <a:endParaRPr lang="en-US"/>
          </a:p>
          <a:p>
            <a:pPr lvl="0"/>
            <a:r>
              <a:rPr lang="es-ES"/>
              <a:t>Se suspenderá el uso de fuentes de agua.</a:t>
            </a:r>
            <a:endParaRPr lang="en-US"/>
          </a:p>
          <a:p>
            <a:pPr lvl="0"/>
            <a:r>
              <a:rPr lang="es-ES"/>
              <a:t>Proporcionar una tabla de frecuencias de limpieza </a:t>
            </a:r>
            <a:endParaRPr lang="en-US"/>
          </a:p>
          <a:p>
            <a:pPr lvl="0"/>
            <a:r>
              <a:rPr lang="es-ES"/>
              <a:t>Solicitar al personal del edificio que ayude con el procedimiento de desinfección del espacio personal</a:t>
            </a:r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Precauciones de seguridad para todos los entornos escolares</a:t>
            </a: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8CB49-F4AC-A545-9E07-88C700C1DB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5650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883044"/>
            <a:ext cx="8407893" cy="3969433"/>
          </a:xfrm>
        </p:spPr>
        <p:txBody>
          <a:bodyPr/>
          <a:lstStyle/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r>
              <a:rPr lang="es-ES" dirty="0"/>
              <a:t>Implementar 6 pies de distancia en todos los autobuses.</a:t>
            </a:r>
            <a:endParaRPr lang="en-US" dirty="0"/>
          </a:p>
          <a:p>
            <a:pPr lvl="0"/>
            <a:r>
              <a:rPr lang="es-ES" dirty="0"/>
              <a:t>Las máscaras deben ser usadas por estudiantes y adultos,</a:t>
            </a:r>
            <a:endParaRPr lang="en-US" dirty="0"/>
          </a:p>
          <a:p>
            <a:pPr lvl="0"/>
            <a:r>
              <a:rPr lang="es-ES" dirty="0"/>
              <a:t>Los padres deben declarar si los estudiantes usaran el sistema de transporte.</a:t>
            </a:r>
            <a:endParaRPr lang="en-US" dirty="0"/>
          </a:p>
          <a:p>
            <a:pPr lvl="0"/>
            <a:r>
              <a:rPr lang="es-ES" dirty="0"/>
              <a:t>Exigir a los proveedores que sigan las recomendaciones de EPS al operar autobuses.</a:t>
            </a:r>
            <a:endParaRPr lang="en-US" dirty="0"/>
          </a:p>
          <a:p>
            <a:pPr lvl="0"/>
            <a:r>
              <a:rPr lang="es-ES" dirty="0"/>
              <a:t>Desinfectante de manos instalado en autobuses con adición de desinfección rutinaria de autobuses</a:t>
            </a:r>
            <a:endParaRPr lang="en-US" dirty="0"/>
          </a:p>
          <a:p>
            <a:pPr marL="45720" indent="0">
              <a:buNone/>
            </a:pPr>
            <a:r>
              <a:rPr lang="es-ES" b="1" dirty="0"/>
              <a:t> </a:t>
            </a:r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b="1"/>
            </a:br>
            <a:br>
              <a:rPr lang="en-US" b="1"/>
            </a:br>
            <a:br>
              <a:rPr lang="en-US" b="1"/>
            </a:br>
            <a:r>
              <a:rPr lang="es-ES" b="1"/>
              <a:t>Precauciones de seguridad para los servicios de transporte</a:t>
            </a:r>
            <a:br>
              <a:rPr lang="en-US"/>
            </a:br>
            <a:br>
              <a:rPr lang="en-US"/>
            </a:br>
            <a:br>
              <a:rPr lang="en-US"/>
            </a:br>
            <a:endParaRPr lang="en-US"/>
          </a:p>
        </p:txBody>
      </p:sp>
      <p:pic>
        <p:nvPicPr>
          <p:cNvPr id="26" name="Picture 25" descr="A screenshot of a cell phone&#10;&#10;Description automatically generated">
            <a:extLst>
              <a:ext uri="{FF2B5EF4-FFF2-40B4-BE49-F238E27FC236}">
                <a16:creationId xmlns:a16="http://schemas.microsoft.com/office/drawing/2014/main" id="{56C5700B-6A75-E341-BC20-F5F568B829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064" y="4335272"/>
            <a:ext cx="7053942" cy="244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9437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s-ES"/>
              <a:t>El aprendizaje socioemocional debe ser una prioridad en todas nuestras aulas de Pk-12. </a:t>
            </a:r>
          </a:p>
          <a:p>
            <a:pPr marL="45720" indent="0">
              <a:buNone/>
            </a:pPr>
            <a:endParaRPr lang="en-US"/>
          </a:p>
          <a:p>
            <a:pPr lvl="0"/>
            <a:r>
              <a:rPr lang="es-ES"/>
              <a:t>Identificar los estudiantes que necesitan apoyo social-emocional</a:t>
            </a:r>
            <a:endParaRPr lang="en-US"/>
          </a:p>
          <a:p>
            <a:pPr lvl="0"/>
            <a:r>
              <a:rPr lang="es-ES"/>
              <a:t>Poner los recursos a disposición de los estudiantes, el personal y los miembros del equipo</a:t>
            </a:r>
            <a:endParaRPr lang="en-US"/>
          </a:p>
          <a:p>
            <a:pPr lvl="0"/>
            <a:r>
              <a:rPr lang="es-ES"/>
              <a:t>Servicios de Consejería Escolar y Trabajo Social (en persona o en formato virtual)</a:t>
            </a:r>
            <a:endParaRPr lang="en-US"/>
          </a:p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Apoyos socioemocionales para los estudiantes</a:t>
            </a: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8CB49-F4AC-A545-9E07-88C700C1DB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6547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Transporte</a:t>
            </a:r>
            <a:endParaRPr lang="en-US"/>
          </a:p>
          <a:p>
            <a:pPr lvl="0"/>
            <a:r>
              <a:rPr lang="es-ES"/>
              <a:t>Educación para estudiantes en riesgo</a:t>
            </a:r>
            <a:endParaRPr lang="en-US"/>
          </a:p>
          <a:p>
            <a:pPr lvl="0"/>
            <a:r>
              <a:rPr lang="es-ES"/>
              <a:t>Atletismo – Las Directrices de Fase 2 se publicarán el 26 de julio de 2020</a:t>
            </a:r>
            <a:endParaRPr lang="en-US"/>
          </a:p>
          <a:p>
            <a:pPr lvl="0"/>
            <a:r>
              <a:rPr lang="es-ES"/>
              <a:t>Recesos</a:t>
            </a:r>
            <a:endParaRPr lang="en-US"/>
          </a:p>
          <a:p>
            <a:pPr lvl="0"/>
            <a:r>
              <a:rPr lang="es-ES"/>
              <a:t>Almuerzos </a:t>
            </a:r>
            <a:endParaRPr lang="en-US"/>
          </a:p>
          <a:p>
            <a:pPr lvl="0"/>
            <a:r>
              <a:rPr lang="es-ES"/>
              <a:t>Educación Física</a:t>
            </a:r>
            <a:endParaRPr lang="en-US"/>
          </a:p>
          <a:p>
            <a:pPr lvl="0"/>
            <a:r>
              <a:rPr lang="es-ES"/>
              <a:t>Gestión de Visitantes</a:t>
            </a:r>
            <a:endParaRPr lang="en-US"/>
          </a:p>
          <a:p>
            <a:pPr lvl="0"/>
            <a:r>
              <a:rPr lang="es-ES"/>
              <a:t>Actividades extracurriculares</a:t>
            </a:r>
            <a:endParaRPr lang="en-US"/>
          </a:p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Temas futuros a tratar</a:t>
            </a: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8CB49-F4AC-A545-9E07-88C700C1DB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7927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s-ES"/>
              <a:t>Los padres deben responder a la solicitud de la carta de inscripción antes del viernes 15 de julio. </a:t>
            </a:r>
          </a:p>
          <a:p>
            <a:endParaRPr lang="es-ES"/>
          </a:p>
          <a:p>
            <a:pPr marL="45720" indent="0">
              <a:buNone/>
            </a:pPr>
            <a:r>
              <a:rPr lang="es-ES"/>
              <a:t>Los padres deben declarar si los estudiantes serán virtuales o en persona. Esta fecha permitirá a nuestro distrito planificar horarios de clase virtuales y presenciales. </a:t>
            </a:r>
          </a:p>
          <a:p>
            <a:endParaRPr lang="es-ES"/>
          </a:p>
          <a:p>
            <a:pPr marL="45720" indent="0">
              <a:buNone/>
            </a:pPr>
            <a:r>
              <a:rPr lang="es-ES"/>
              <a:t>Los maestros también serán encuestados por sus preferencias de regreso a la escuela.</a:t>
            </a:r>
            <a:endParaRPr lang="en-US"/>
          </a:p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s-ES"/>
            </a:br>
            <a:br>
              <a:rPr lang="es-ES"/>
            </a:br>
            <a:br>
              <a:rPr lang="es-ES"/>
            </a:br>
            <a:r>
              <a:rPr lang="es-ES"/>
              <a:t>Responsabilidad de los Padres o Guardianes</a:t>
            </a:r>
            <a:br>
              <a:rPr lang="en-US"/>
            </a:br>
            <a:br>
              <a:rPr lang="en-US"/>
            </a:br>
            <a:br>
              <a:rPr lang="en-US"/>
            </a:b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8CB49-F4AC-A545-9E07-88C700C1DB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3504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6959013" y="3835400"/>
            <a:ext cx="2007188" cy="1828800"/>
          </a:xfrm>
        </p:spPr>
        <p:txBody>
          <a:bodyPr>
            <a:normAutofit/>
          </a:bodyPr>
          <a:lstStyle/>
          <a:p>
            <a:pPr algn="ctr"/>
            <a:r>
              <a:rPr lang="en-US" sz="2000">
                <a:solidFill>
                  <a:srgbClr val="FFC000"/>
                </a:solidFill>
              </a:rPr>
              <a:t>6 de </a:t>
            </a:r>
            <a:r>
              <a:rPr lang="en-US" sz="2000" err="1">
                <a:solidFill>
                  <a:srgbClr val="FFC000"/>
                </a:solidFill>
              </a:rPr>
              <a:t>julio</a:t>
            </a:r>
            <a:r>
              <a:rPr lang="en-US" sz="2000">
                <a:solidFill>
                  <a:srgbClr val="FFC000"/>
                </a:solidFill>
              </a:rPr>
              <a:t> del 2020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38769" y="1008184"/>
            <a:ext cx="6820244" cy="1371601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4000" i="1" cap="none">
                <a:solidFill>
                  <a:schemeClr val="bg1"/>
                </a:solidFill>
              </a:rPr>
            </a:br>
            <a:br>
              <a:rPr lang="en-US" sz="4000" i="1" cap="none">
                <a:solidFill>
                  <a:schemeClr val="bg1"/>
                </a:solidFill>
              </a:rPr>
            </a:br>
            <a:br>
              <a:rPr lang="en-US" sz="4000" i="1" cap="none">
                <a:solidFill>
                  <a:schemeClr val="bg1"/>
                </a:solidFill>
              </a:rPr>
            </a:br>
            <a:r>
              <a:rPr lang="es-ES" b="1"/>
              <a:t>La Colaboración General del Plan de Reapertura </a:t>
            </a:r>
            <a:br>
              <a:rPr lang="en-US" sz="4000" i="1" cap="none"/>
            </a:br>
            <a:r>
              <a:rPr lang="en-US" sz="4000" i="1" cap="none" err="1"/>
              <a:t>Septiembre</a:t>
            </a:r>
            <a:r>
              <a:rPr lang="en-US" sz="4000" i="1" cap="none"/>
              <a:t> del 2020</a:t>
            </a:r>
            <a:endParaRPr lang="en-US" sz="4000" i="1" cap="none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69" y="3523784"/>
            <a:ext cx="6742185" cy="320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4452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Encuesta</a:t>
            </a:r>
            <a:r>
              <a:rPr lang="en-US"/>
              <a:t> de padres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8CB49-F4AC-A545-9E07-88C700C1DB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36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/>
          </a:p>
          <a:p>
            <a:pPr lvl="0"/>
            <a:r>
              <a:rPr lang="es-ES"/>
              <a:t>Superar las expectativas mínimas para poner la salud y la seguridad en primer lugar para nuestros estudiantes y miembros del equipo</a:t>
            </a:r>
            <a:endParaRPr lang="en-US"/>
          </a:p>
          <a:p>
            <a:pPr lvl="0"/>
            <a:r>
              <a:rPr lang="es-ES"/>
              <a:t>Proveer instrucción de alta calidad</a:t>
            </a:r>
            <a:endParaRPr lang="en-US"/>
          </a:p>
          <a:p>
            <a:pPr lvl="0"/>
            <a:r>
              <a:rPr lang="es-ES"/>
              <a:t>Proporcionar a las familias flexibilidad y elección en los modelos de instrucción</a:t>
            </a:r>
            <a:endParaRPr lang="en-US"/>
          </a:p>
          <a:p>
            <a:pPr lvl="0"/>
            <a:r>
              <a:rPr lang="es-ES"/>
              <a:t>Proporcionar una comunicación precisa y oportuna a los miembros del equipo y a las familias y mantener a todas las partes interesadas informadas durante todo el año escolar.</a:t>
            </a:r>
            <a:endParaRPr lang="en-US"/>
          </a:p>
          <a:p>
            <a:pPr marL="45720" indent="0">
              <a:buNone/>
            </a:pPr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Nuestra Guía de los Principios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8CB49-F4AC-A545-9E07-88C700C1DB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521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Grupos de interesados internos y externos</a:t>
            </a:r>
            <a:endParaRPr lang="en-US" dirty="0"/>
          </a:p>
          <a:p>
            <a:pPr lvl="0"/>
            <a:r>
              <a:rPr lang="es-ES" dirty="0"/>
              <a:t>Encuestas de padres, miembros del equipo y estudiantes</a:t>
            </a:r>
            <a:endParaRPr lang="en-US" dirty="0"/>
          </a:p>
          <a:p>
            <a:pPr lvl="0"/>
            <a:r>
              <a:rPr lang="es-ES" dirty="0"/>
              <a:t>Oficina del Alcalde</a:t>
            </a:r>
            <a:endParaRPr lang="en-US" dirty="0"/>
          </a:p>
          <a:p>
            <a:pPr lvl="0"/>
            <a:r>
              <a:rPr lang="es-ES" dirty="0"/>
              <a:t>Departamento Local de Salud Pública</a:t>
            </a:r>
            <a:endParaRPr lang="en-US" dirty="0"/>
          </a:p>
          <a:p>
            <a:pPr lvl="0"/>
            <a:r>
              <a:rPr lang="es-ES" dirty="0"/>
              <a:t>Oficina del Gobernador</a:t>
            </a:r>
            <a:endParaRPr lang="en-US" dirty="0"/>
          </a:p>
          <a:p>
            <a:pPr lvl="0"/>
            <a:r>
              <a:rPr lang="es-ES" dirty="0"/>
              <a:t>Departamento de Educación del Estado de New Jersey</a:t>
            </a:r>
          </a:p>
          <a:p>
            <a:pPr lvl="0"/>
            <a:r>
              <a:rPr lang="es-ES" dirty="0"/>
              <a:t>Departamento de Salud del Estado de New Jersey</a:t>
            </a:r>
          </a:p>
          <a:p>
            <a:pPr lvl="0"/>
            <a:r>
              <a:rPr lang="es-ES_tradnl" dirty="0"/>
              <a:t>Departamento de Manejo de Emergencias </a:t>
            </a:r>
          </a:p>
          <a:p>
            <a:pPr lvl="0"/>
            <a:r>
              <a:rPr lang="es-ES" dirty="0"/>
              <a:t>Centros para el Control y la Prevención de Enfermedades (CDC)</a:t>
            </a:r>
            <a:endParaRPr lang="en-US" dirty="0"/>
          </a:p>
          <a:p>
            <a:pPr lvl="0"/>
            <a:r>
              <a:rPr lang="es-ES" dirty="0"/>
              <a:t>Academia Americana de Pediatría</a:t>
            </a:r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s-ES" b="1"/>
            </a:br>
            <a:r>
              <a:rPr lang="es-ES" b="1"/>
              <a:t>Nuestras Fuentes de información</a:t>
            </a:r>
            <a:br>
              <a:rPr lang="en-US"/>
            </a:br>
            <a:br>
              <a:rPr lang="en-US"/>
            </a:b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8CB49-F4AC-A545-9E07-88C700C1DB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037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u="sng" dirty="0"/>
              <a:t>Reapertura Comité Escolar de Padres </a:t>
            </a:r>
            <a:endParaRPr lang="en-US" dirty="0"/>
          </a:p>
          <a:p>
            <a:r>
              <a:rPr lang="es-ES" dirty="0"/>
              <a:t>Gabinete</a:t>
            </a:r>
            <a:endParaRPr lang="en-US" dirty="0"/>
          </a:p>
          <a:p>
            <a:r>
              <a:rPr lang="es-ES" dirty="0"/>
              <a:t>Organización de Padres y Maestros de Elizabeth </a:t>
            </a:r>
            <a:endParaRPr lang="en-US" dirty="0"/>
          </a:p>
          <a:p>
            <a:r>
              <a:rPr lang="es-ES" dirty="0"/>
              <a:t>Comité de Padres de Educación Especial de Elizabeth</a:t>
            </a:r>
            <a:endParaRPr lang="en-US" dirty="0"/>
          </a:p>
          <a:p>
            <a:r>
              <a:rPr lang="es-ES" dirty="0"/>
              <a:t>Comité de Padres </a:t>
            </a:r>
            <a:r>
              <a:rPr lang="es-ES" dirty="0" err="1"/>
              <a:t>Bilingues</a:t>
            </a:r>
            <a:r>
              <a:rPr lang="es-ES" dirty="0"/>
              <a:t> de Elizabeth</a:t>
            </a:r>
            <a:endParaRPr lang="en-US" dirty="0"/>
          </a:p>
          <a:p>
            <a:pPr marL="45720" indent="0">
              <a:buNone/>
            </a:pPr>
            <a:endParaRPr lang="en-US" u="sng" dirty="0"/>
          </a:p>
          <a:p>
            <a:pPr marL="45720" indent="0">
              <a:buNone/>
            </a:pPr>
            <a:endParaRPr lang="en-US" u="sng" dirty="0"/>
          </a:p>
          <a:p>
            <a:r>
              <a:rPr lang="es-ES" u="sng" dirty="0"/>
              <a:t>Comité de Cultura y Bienestar</a:t>
            </a:r>
            <a:endParaRPr lang="en-US" dirty="0"/>
          </a:p>
          <a:p>
            <a:r>
              <a:rPr lang="es-ES" dirty="0"/>
              <a:t>Gabinete</a:t>
            </a:r>
            <a:endParaRPr lang="en-US" dirty="0"/>
          </a:p>
          <a:p>
            <a:r>
              <a:rPr lang="es-ES" dirty="0"/>
              <a:t>División de Recursos Humanos</a:t>
            </a:r>
            <a:endParaRPr lang="en-US" dirty="0"/>
          </a:p>
          <a:p>
            <a:r>
              <a:rPr lang="es-ES" dirty="0"/>
              <a:t>Departamento de Salud Pública – Inspector Médico  y Oficial de Salud de la ciudad de Elizabeth</a:t>
            </a:r>
          </a:p>
          <a:p>
            <a:r>
              <a:rPr lang="es-ES" dirty="0"/>
              <a:t>Hospital Trinitas</a:t>
            </a:r>
            <a:endParaRPr lang="en-US" dirty="0"/>
          </a:p>
          <a:p>
            <a:pPr marL="45720" indent="0">
              <a:buNone/>
            </a:pPr>
            <a:r>
              <a:rPr lang="es-ES" dirty="0"/>
              <a:t> 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5847"/>
            <a:ext cx="8944708" cy="1054394"/>
          </a:xfrm>
        </p:spPr>
        <p:txBody>
          <a:bodyPr/>
          <a:lstStyle/>
          <a:p>
            <a:br>
              <a:rPr lang="en-US" b="1" dirty="0"/>
            </a:br>
            <a:br>
              <a:rPr lang="en-US" b="1" dirty="0"/>
            </a:br>
            <a:r>
              <a:rPr lang="en-US" b="1" dirty="0" err="1"/>
              <a:t>Nuestro</a:t>
            </a:r>
            <a:r>
              <a:rPr lang="en-US" b="1" dirty="0"/>
              <a:t> </a:t>
            </a:r>
            <a:r>
              <a:rPr lang="es-ES" b="1" dirty="0"/>
              <a:t>Grupo de Trabajo de Reapertura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8CB49-F4AC-A545-9E07-88C700C1DB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469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" indent="0">
              <a:buNone/>
            </a:pPr>
            <a:endParaRPr lang="en-US"/>
          </a:p>
          <a:p>
            <a:pPr marL="45720" indent="0">
              <a:buNone/>
            </a:pPr>
            <a:r>
              <a:rPr lang="es-ES" u="sng"/>
              <a:t>Reapertura Comité Escolar de Padres </a:t>
            </a:r>
            <a:endParaRPr lang="en-US"/>
          </a:p>
          <a:p>
            <a:r>
              <a:rPr lang="es-ES"/>
              <a:t>Gabinete</a:t>
            </a:r>
            <a:endParaRPr lang="en-US"/>
          </a:p>
          <a:p>
            <a:r>
              <a:rPr lang="es-ES"/>
              <a:t>Organización de Padres y Maestros de Elizabeth </a:t>
            </a:r>
            <a:endParaRPr lang="en-US"/>
          </a:p>
          <a:p>
            <a:r>
              <a:rPr lang="es-ES"/>
              <a:t>Comité de Padres de Educación Especial de Elizabeth</a:t>
            </a:r>
            <a:endParaRPr lang="en-US"/>
          </a:p>
          <a:p>
            <a:r>
              <a:rPr lang="es-ES"/>
              <a:t>Comité de Padres </a:t>
            </a:r>
            <a:r>
              <a:rPr lang="es-ES" err="1"/>
              <a:t>Bilingues</a:t>
            </a:r>
            <a:r>
              <a:rPr lang="es-ES"/>
              <a:t> de Elizabeth</a:t>
            </a:r>
            <a:endParaRPr lang="en-US"/>
          </a:p>
          <a:p>
            <a:pPr marL="45720" indent="0">
              <a:buNone/>
            </a:pPr>
            <a:endParaRPr lang="es-ES" u="sng"/>
          </a:p>
          <a:p>
            <a:pPr marL="45720" indent="0">
              <a:buNone/>
            </a:pPr>
            <a:r>
              <a:rPr lang="es-ES" u="sng"/>
              <a:t>Comité de Enseñanza y Aprendizaje</a:t>
            </a:r>
            <a:endParaRPr lang="en-US"/>
          </a:p>
          <a:p>
            <a:r>
              <a:rPr lang="es-ES"/>
              <a:t>Gabinete</a:t>
            </a:r>
            <a:endParaRPr lang="en-US"/>
          </a:p>
          <a:p>
            <a:r>
              <a:rPr lang="es-ES"/>
              <a:t>División de la Primera Infancia</a:t>
            </a:r>
            <a:endParaRPr lang="en-US"/>
          </a:p>
          <a:p>
            <a:r>
              <a:rPr lang="es-ES"/>
              <a:t>División de Instrucción Primaria y Secundaria</a:t>
            </a:r>
            <a:endParaRPr lang="en-US"/>
          </a:p>
          <a:p>
            <a:r>
              <a:rPr lang="es-ES"/>
              <a:t>División de Servicios Especiales</a:t>
            </a:r>
            <a:endParaRPr lang="en-US"/>
          </a:p>
          <a:p>
            <a:r>
              <a:rPr lang="es-ES"/>
              <a:t>División de Currículo e Instrucción</a:t>
            </a:r>
            <a:endParaRPr lang="en-US"/>
          </a:p>
          <a:p>
            <a:r>
              <a:rPr lang="es-ES"/>
              <a:t>División de Proyectos Especiales</a:t>
            </a:r>
            <a:endParaRPr lang="en-US"/>
          </a:p>
          <a:p>
            <a:r>
              <a:rPr lang="es-ES"/>
              <a:t>División de Desarrollo del Personal y Programas </a:t>
            </a:r>
            <a:r>
              <a:rPr lang="es-ES" err="1"/>
              <a:t>Innovatidos</a:t>
            </a:r>
            <a:endParaRPr lang="en-US"/>
          </a:p>
          <a:p>
            <a:r>
              <a:rPr lang="es-ES"/>
              <a:t>División de Recursos Humanos</a:t>
            </a:r>
            <a:endParaRPr lang="en-US"/>
          </a:p>
          <a:p>
            <a:r>
              <a:rPr lang="es-ES"/>
              <a:t>Directores de Escuelas</a:t>
            </a:r>
            <a:endParaRPr lang="en-US"/>
          </a:p>
          <a:p>
            <a:pPr marL="45720" indent="0">
              <a:buNone/>
            </a:pPr>
            <a:r>
              <a:rPr lang="en-US"/>
              <a:t> </a:t>
            </a:r>
          </a:p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err="1"/>
              <a:t>Nuestro</a:t>
            </a:r>
            <a:r>
              <a:rPr lang="en-US" b="1"/>
              <a:t> </a:t>
            </a:r>
            <a:r>
              <a:rPr lang="es-ES" b="1"/>
              <a:t>Grupo de Trabajo de Reapertura</a:t>
            </a: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8CB49-F4AC-A545-9E07-88C700C1DB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860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s-ES" u="sng"/>
              <a:t>Comité de Operaciones</a:t>
            </a:r>
            <a:endParaRPr lang="en-US"/>
          </a:p>
          <a:p>
            <a:r>
              <a:rPr lang="es-ES"/>
              <a:t>Gabinete</a:t>
            </a:r>
            <a:endParaRPr lang="en-US"/>
          </a:p>
          <a:p>
            <a:r>
              <a:rPr lang="es-ES"/>
              <a:t>División de Plantas y Propiedades</a:t>
            </a:r>
            <a:endParaRPr lang="en-US"/>
          </a:p>
          <a:p>
            <a:r>
              <a:rPr lang="es-ES"/>
              <a:t>División de Servicios Financieros</a:t>
            </a:r>
            <a:endParaRPr lang="en-US"/>
          </a:p>
          <a:p>
            <a:r>
              <a:rPr lang="es-ES"/>
              <a:t>División de Recursos Humanos</a:t>
            </a:r>
            <a:endParaRPr lang="en-US"/>
          </a:p>
          <a:p>
            <a:pPr marL="45720" indent="0">
              <a:buNone/>
            </a:pPr>
            <a:endParaRPr lang="en-US" u="sng"/>
          </a:p>
          <a:p>
            <a:pPr marL="45720" indent="0">
              <a:buNone/>
            </a:pPr>
            <a:r>
              <a:rPr lang="es-ES" u="sng"/>
              <a:t>Comité de Equidad y Participación Comunitaria –</a:t>
            </a:r>
            <a:endParaRPr lang="en-US"/>
          </a:p>
          <a:p>
            <a:r>
              <a:rPr lang="es-ES"/>
              <a:t>YMCA </a:t>
            </a:r>
          </a:p>
          <a:p>
            <a:r>
              <a:rPr lang="es-ES"/>
              <a:t>Elizabeth- NAACP</a:t>
            </a:r>
            <a:endParaRPr lang="en-US"/>
          </a:p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err="1"/>
              <a:t>Nuestro</a:t>
            </a:r>
            <a:r>
              <a:rPr lang="en-US" b="1"/>
              <a:t> </a:t>
            </a:r>
            <a:r>
              <a:rPr lang="es-ES" b="1"/>
              <a:t>Grupo de Trabajo de Reapertura</a:t>
            </a: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8CB49-F4AC-A545-9E07-88C700C1DB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220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s-ES"/>
              <a:t>Subcomité Tecnológico (“</a:t>
            </a:r>
            <a:r>
              <a:rPr lang="es-ES" err="1"/>
              <a:t>Coaches</a:t>
            </a:r>
            <a:r>
              <a:rPr lang="es-ES"/>
              <a:t>” Instructivos Tecnológicos)</a:t>
            </a:r>
            <a:endParaRPr lang="en-US"/>
          </a:p>
          <a:p>
            <a:r>
              <a:rPr lang="es-ES"/>
              <a:t>Computadoras</a:t>
            </a:r>
            <a:endParaRPr lang="en-US"/>
          </a:p>
          <a:p>
            <a:r>
              <a:rPr lang="es-ES"/>
              <a:t>Acceso a Internet</a:t>
            </a:r>
            <a:endParaRPr lang="en-US"/>
          </a:p>
          <a:p>
            <a:pPr marL="45720" indent="0">
              <a:buNone/>
            </a:pPr>
            <a:endParaRPr lang="en-US"/>
          </a:p>
          <a:p>
            <a:pPr marL="45720" indent="0">
              <a:buNone/>
            </a:pPr>
            <a:r>
              <a:rPr lang="es-ES"/>
              <a:t>Subcomité de Estudiantes (Gobierno Estudiantil de Secundaria)</a:t>
            </a:r>
            <a:endParaRPr lang="en-US"/>
          </a:p>
          <a:p>
            <a:r>
              <a:rPr lang="es-ES"/>
              <a:t>Nutrición Escolar</a:t>
            </a:r>
            <a:endParaRPr lang="en-US"/>
          </a:p>
          <a:p>
            <a:r>
              <a:rPr lang="es-ES"/>
              <a:t>Salud Física y Mental</a:t>
            </a:r>
            <a:endParaRPr lang="en-US"/>
          </a:p>
          <a:p>
            <a:r>
              <a:rPr lang="es-ES"/>
              <a:t>Apoyos emocionales y sociales</a:t>
            </a:r>
            <a:endParaRPr lang="en-US"/>
          </a:p>
          <a:p>
            <a:r>
              <a:rPr lang="es-ES"/>
              <a:t>Apoyos instructivos</a:t>
            </a:r>
            <a:endParaRPr lang="en-US"/>
          </a:p>
          <a:p>
            <a:pPr marL="45720" indent="0">
              <a:buNone/>
            </a:pPr>
            <a:r>
              <a:rPr lang="en-US"/>
              <a:t> </a:t>
            </a:r>
          </a:p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"/>
            <a:br>
              <a:rPr lang="es-ES"/>
            </a:br>
            <a:r>
              <a:rPr lang="es-ES"/>
              <a:t>Comité Para La Continuación del la Educación Aprendizaje</a:t>
            </a:r>
            <a:br>
              <a:rPr lang="en-US"/>
            </a:b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8CB49-F4AC-A545-9E07-88C700C1DB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6013938"/>
            <a:ext cx="3550617" cy="752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095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es-ES"/>
              <a:t>Subcomité de Familias (Presidentes de la PTO)</a:t>
            </a:r>
            <a:endParaRPr lang="en-US"/>
          </a:p>
          <a:p>
            <a:r>
              <a:rPr lang="es-ES"/>
              <a:t>Nutrición Escolar</a:t>
            </a:r>
            <a:endParaRPr lang="en-US"/>
          </a:p>
          <a:p>
            <a:r>
              <a:rPr lang="es-ES"/>
              <a:t>Salud Física y Mental</a:t>
            </a:r>
            <a:endParaRPr lang="en-US"/>
          </a:p>
          <a:p>
            <a:r>
              <a:rPr lang="es-ES"/>
              <a:t>Apoyos emocionales sociales</a:t>
            </a:r>
            <a:endParaRPr lang="en-US"/>
          </a:p>
          <a:p>
            <a:r>
              <a:rPr lang="es-ES"/>
              <a:t>Apoyos instructivos</a:t>
            </a:r>
            <a:endParaRPr lang="en-US"/>
          </a:p>
          <a:p>
            <a:pPr lvl="0"/>
            <a:r>
              <a:rPr lang="es-ES"/>
              <a:t>Entrenamiento Pedagógica de aprendizaje a distancia</a:t>
            </a:r>
            <a:endParaRPr lang="en-US"/>
          </a:p>
          <a:p>
            <a:r>
              <a:rPr lang="es-ES"/>
              <a:t>Consideraciones de salud y seguridad</a:t>
            </a:r>
            <a:endParaRPr lang="en-US"/>
          </a:p>
          <a:p>
            <a:pPr marL="45720" indent="0">
              <a:buNone/>
            </a:pPr>
            <a:endParaRPr lang="en-US"/>
          </a:p>
          <a:p>
            <a:pPr marL="45720" indent="0">
              <a:buNone/>
            </a:pPr>
            <a:r>
              <a:rPr lang="es-ES"/>
              <a:t>Subcomité de Maestros (Profesores de Prescolar/Elemental/Secundaria/Bilingüe y Educación Especial)</a:t>
            </a:r>
            <a:endParaRPr lang="en-US"/>
          </a:p>
          <a:p>
            <a:r>
              <a:rPr lang="es-ES"/>
              <a:t>Nutrición Escolar</a:t>
            </a:r>
            <a:endParaRPr lang="en-US"/>
          </a:p>
          <a:p>
            <a:r>
              <a:rPr lang="es-ES"/>
              <a:t>Salud Física y Mental</a:t>
            </a:r>
            <a:endParaRPr lang="en-US"/>
          </a:p>
          <a:p>
            <a:r>
              <a:rPr lang="es-ES"/>
              <a:t>Apoyos emocionales sociales</a:t>
            </a:r>
            <a:endParaRPr lang="en-US"/>
          </a:p>
          <a:p>
            <a:r>
              <a:rPr lang="es-ES"/>
              <a:t>Apoyos instructivos</a:t>
            </a:r>
            <a:endParaRPr lang="en-US"/>
          </a:p>
          <a:p>
            <a:pPr lvl="0"/>
            <a:r>
              <a:rPr lang="es-ES"/>
              <a:t>Entrenamiento Pedagógico de aprendizaje a distancia</a:t>
            </a:r>
            <a:endParaRPr lang="en-US"/>
          </a:p>
          <a:p>
            <a:r>
              <a:rPr lang="es-ES"/>
              <a:t>Consideraciones de salud y seguridad</a:t>
            </a:r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Comité Para La Continuación del la Educación Aprendizaje</a:t>
            </a: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8CB49-F4AC-A545-9E07-88C700C1DB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873262"/>
            <a:ext cx="3550617" cy="892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1378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7F12255DC180488937699AD3550E5A" ma:contentTypeVersion="4" ma:contentTypeDescription="Create a new document." ma:contentTypeScope="" ma:versionID="17fad479873993f40ca16aa4a66824f5">
  <xsd:schema xmlns:xsd="http://www.w3.org/2001/XMLSchema" xmlns:xs="http://www.w3.org/2001/XMLSchema" xmlns:p="http://schemas.microsoft.com/office/2006/metadata/properties" xmlns:ns2="de92e4f0-0eca-4587-88bc-6fa527674a0e" targetNamespace="http://schemas.microsoft.com/office/2006/metadata/properties" ma:root="true" ma:fieldsID="9e674430b38a19954def1a901e50af76" ns2:_="">
    <xsd:import namespace="de92e4f0-0eca-4587-88bc-6fa527674a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92e4f0-0eca-4587-88bc-6fa527674a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D841BB8-16D2-407F-B55F-9542EA577F7E}">
  <ds:schemaRefs>
    <ds:schemaRef ds:uri="de92e4f0-0eca-4587-88bc-6fa527674a0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02C716A-43AA-4B37-97B2-C387B4F644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EE68B2-1D39-4982-9988-99C648102EDB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de92e4f0-0eca-4587-88bc-6fa527674a0e"/>
    <ds:schemaRef ds:uri="http://www.w3.org/XML/1998/namespace"/>
    <ds:schemaRef ds:uri="http://purl.org/dc/dcmitype/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3088</TotalTime>
  <Words>1851</Words>
  <Application>Microsoft Macintosh PowerPoint</Application>
  <PresentationFormat>On-screen Show (4:3)</PresentationFormat>
  <Paragraphs>263</Paragraphs>
  <Slides>28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Arial</vt:lpstr>
      <vt:lpstr>Calibri</vt:lpstr>
      <vt:lpstr>Franklin Gothic Book</vt:lpstr>
      <vt:lpstr>Franklin Gothic Medium</vt:lpstr>
      <vt:lpstr>Source Sans Pro</vt:lpstr>
      <vt:lpstr>Wingdings</vt:lpstr>
      <vt:lpstr>Wingdings 2</vt:lpstr>
      <vt:lpstr>Grid</vt:lpstr>
      <vt:lpstr>   La Colaboración General del Plan de Reapertura  Septiembre del 2020</vt:lpstr>
      <vt:lpstr>Nuestra Promesa</vt:lpstr>
      <vt:lpstr>Nuestra Guía de los Principios</vt:lpstr>
      <vt:lpstr> Nuestras Fuentes de información  </vt:lpstr>
      <vt:lpstr>  Nuestro Grupo de Trabajo de Reapertura  </vt:lpstr>
      <vt:lpstr>Nuestro Grupo de Trabajo de Reapertura</vt:lpstr>
      <vt:lpstr>Nuestro Grupo de Trabajo de Reapertura</vt:lpstr>
      <vt:lpstr> Comité Para La Continuación del la Educación Aprendizaje </vt:lpstr>
      <vt:lpstr>Comité Para La Continuación del la Educación Aprendizaje</vt:lpstr>
      <vt:lpstr>     La Colaboración General del Plan de Reapertura - Línea de tiempo    </vt:lpstr>
      <vt:lpstr>   La Colaboración General del Plan de Reapertura -Compromiso con las partes interesadas   </vt:lpstr>
      <vt:lpstr>PowerPoint Presentation</vt:lpstr>
      <vt:lpstr>   ¿Cómo decidimos qué escenario es el mejor para las Escuelas Públicas de Elizabeth?  </vt:lpstr>
      <vt:lpstr> ¿Cuál es La orientación clave actual de los Centros para el Control y la Prevención de Enfermedades (CDC)? </vt:lpstr>
      <vt:lpstr> ¿Cuáles son lan Opciones para reabrir las escuelas públicas de Elizabeth durante COVID-19? </vt:lpstr>
      <vt:lpstr>  ¿Cuáles son Variables que impulsan la decisión de reapertura del distrito?   </vt:lpstr>
      <vt:lpstr>  Número máximo de estudiantes por aula mientras se mantenga 6' pies de distanciamiento  </vt:lpstr>
      <vt:lpstr>Opción 1 </vt:lpstr>
      <vt:lpstr>Opción 2 </vt:lpstr>
      <vt:lpstr>Opción 3 </vt:lpstr>
      <vt:lpstr> Estudiantes de Educación Especial   </vt:lpstr>
      <vt:lpstr>Precauciones de seguridad para todos los entornos escolares</vt:lpstr>
      <vt:lpstr>   Precauciones de seguridad para los servicios de transporte   </vt:lpstr>
      <vt:lpstr>Apoyos socioemocionales para los estudiantes</vt:lpstr>
      <vt:lpstr>Temas futuros a tratar</vt:lpstr>
      <vt:lpstr>   Responsabilidad de los Padres o Guardianes   </vt:lpstr>
      <vt:lpstr>   La Colaboración General del Plan de Reapertura  Septiembre del 2020</vt:lpstr>
      <vt:lpstr>Encuesta de padres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ELIZABETH PUBLIC SCHOOLS PLANNING AND PREPARATION FOR REOPENING  SEPTEMBER 2020</dc:title>
  <dc:creator>Hugelmeyer, Olga</dc:creator>
  <cp:lastModifiedBy>Hugelmeyer, Olga</cp:lastModifiedBy>
  <cp:revision>45</cp:revision>
  <cp:lastPrinted>2020-07-06T19:47:29Z</cp:lastPrinted>
  <dcterms:created xsi:type="dcterms:W3CDTF">2020-07-04T16:23:21Z</dcterms:created>
  <dcterms:modified xsi:type="dcterms:W3CDTF">2020-07-06T19:51:50Z</dcterms:modified>
</cp:coreProperties>
</file>