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32"/>
  </p:notesMasterIdLst>
  <p:sldIdLst>
    <p:sldId id="960" r:id="rId5"/>
    <p:sldId id="962" r:id="rId6"/>
    <p:sldId id="963" r:id="rId7"/>
    <p:sldId id="964" r:id="rId8"/>
    <p:sldId id="965" r:id="rId9"/>
    <p:sldId id="967" r:id="rId10"/>
    <p:sldId id="968" r:id="rId11"/>
    <p:sldId id="969" r:id="rId12"/>
    <p:sldId id="970" r:id="rId13"/>
    <p:sldId id="971" r:id="rId14"/>
    <p:sldId id="972" r:id="rId15"/>
    <p:sldId id="992" r:id="rId16"/>
    <p:sldId id="973" r:id="rId17"/>
    <p:sldId id="974" r:id="rId18"/>
    <p:sldId id="976" r:id="rId19"/>
    <p:sldId id="977" r:id="rId20"/>
    <p:sldId id="978" r:id="rId21"/>
    <p:sldId id="979" r:id="rId22"/>
    <p:sldId id="980" r:id="rId23"/>
    <p:sldId id="981" r:id="rId24"/>
    <p:sldId id="982" r:id="rId25"/>
    <p:sldId id="983" r:id="rId26"/>
    <p:sldId id="984" r:id="rId27"/>
    <p:sldId id="985" r:id="rId28"/>
    <p:sldId id="986" r:id="rId29"/>
    <p:sldId id="987" r:id="rId30"/>
    <p:sldId id="993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624"/>
    <a:srgbClr val="EFAD18"/>
    <a:srgbClr val="4E82C2"/>
    <a:srgbClr val="4B9DFF"/>
    <a:srgbClr val="4998F8"/>
    <a:srgbClr val="4590EA"/>
    <a:srgbClr val="61A3F7"/>
    <a:srgbClr val="5590D9"/>
    <a:srgbClr val="D5CA6E"/>
    <a:srgbClr val="FFF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1"/>
    <p:restoredTop sz="94499"/>
  </p:normalViewPr>
  <p:slideViewPr>
    <p:cSldViewPr snapToGrid="0" snapToObjects="1">
      <p:cViewPr varScale="1">
        <p:scale>
          <a:sx n="151" d="100"/>
          <a:sy n="151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EC4DD-C8EA-3648-8168-C11599189B7B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791C5-88CC-7244-BB11-22ACF8EF4051}">
      <dgm:prSet phldrT="[Text]"/>
      <dgm:spPr/>
      <dgm:t>
        <a:bodyPr/>
        <a:lstStyle/>
        <a:p>
          <a:r>
            <a:rPr lang="en-US"/>
            <a:t>Physical Distancing Requirements</a:t>
          </a:r>
        </a:p>
      </dgm:t>
    </dgm:pt>
    <dgm:pt modelId="{442A741A-8FE6-2645-BBEE-785EC372FE00}" type="parTrans" cxnId="{88C755BF-E8BD-EF43-BC7C-D3D618B6ADFD}">
      <dgm:prSet/>
      <dgm:spPr/>
      <dgm:t>
        <a:bodyPr/>
        <a:lstStyle/>
        <a:p>
          <a:endParaRPr lang="en-US"/>
        </a:p>
      </dgm:t>
    </dgm:pt>
    <dgm:pt modelId="{C3ECB8BF-DC41-4549-BA91-47D70E727B24}" type="sibTrans" cxnId="{88C755BF-E8BD-EF43-BC7C-D3D618B6ADFD}">
      <dgm:prSet/>
      <dgm:spPr/>
      <dgm:t>
        <a:bodyPr/>
        <a:lstStyle/>
        <a:p>
          <a:endParaRPr lang="en-US"/>
        </a:p>
      </dgm:t>
    </dgm:pt>
    <dgm:pt modelId="{657A4E5D-12B4-1843-BC47-DF4A18D63A8F}">
      <dgm:prSet phldrT="[Text]"/>
      <dgm:spPr/>
      <dgm:t>
        <a:bodyPr/>
        <a:lstStyle/>
        <a:p>
          <a:r>
            <a:rPr lang="en-US"/>
            <a:t>Number of Students</a:t>
          </a:r>
        </a:p>
      </dgm:t>
    </dgm:pt>
    <dgm:pt modelId="{9642A2A2-4F2A-C149-B10A-FBFFF9001B96}" type="parTrans" cxnId="{280CE0F5-E463-2549-BA8B-ACC17DE17B18}">
      <dgm:prSet/>
      <dgm:spPr/>
      <dgm:t>
        <a:bodyPr/>
        <a:lstStyle/>
        <a:p>
          <a:endParaRPr lang="en-US"/>
        </a:p>
      </dgm:t>
    </dgm:pt>
    <dgm:pt modelId="{6AB57851-E243-9F4E-88F6-C235CFE07E09}" type="sibTrans" cxnId="{280CE0F5-E463-2549-BA8B-ACC17DE17B18}">
      <dgm:prSet/>
      <dgm:spPr/>
      <dgm:t>
        <a:bodyPr/>
        <a:lstStyle/>
        <a:p>
          <a:endParaRPr lang="en-US"/>
        </a:p>
      </dgm:t>
    </dgm:pt>
    <dgm:pt modelId="{310CB678-562C-EC47-AB00-1B84546EE16F}">
      <dgm:prSet phldrT="[Text]"/>
      <dgm:spPr/>
      <dgm:t>
        <a:bodyPr/>
        <a:lstStyle/>
        <a:p>
          <a:r>
            <a:rPr lang="en-US"/>
            <a:t>School Building Capacity</a:t>
          </a:r>
        </a:p>
      </dgm:t>
    </dgm:pt>
    <dgm:pt modelId="{647DA569-3076-F448-ACD9-4E0984B69BBA}" type="parTrans" cxnId="{05B5C69D-5210-A045-8360-1BEDA26F79EA}">
      <dgm:prSet/>
      <dgm:spPr/>
      <dgm:t>
        <a:bodyPr/>
        <a:lstStyle/>
        <a:p>
          <a:endParaRPr lang="en-US"/>
        </a:p>
      </dgm:t>
    </dgm:pt>
    <dgm:pt modelId="{76955EE4-AA23-4C41-8D1E-23CD6D8C21FA}" type="sibTrans" cxnId="{05B5C69D-5210-A045-8360-1BEDA26F79EA}">
      <dgm:prSet/>
      <dgm:spPr/>
      <dgm:t>
        <a:bodyPr/>
        <a:lstStyle/>
        <a:p>
          <a:endParaRPr lang="en-US"/>
        </a:p>
      </dgm:t>
    </dgm:pt>
    <dgm:pt modelId="{7EF32CE9-97F7-FA43-B6F8-190649E48F7C}" type="pres">
      <dgm:prSet presAssocID="{900EC4DD-C8EA-3648-8168-C11599189B7B}" presName="Name0" presStyleCnt="0">
        <dgm:presLayoutVars>
          <dgm:dir/>
          <dgm:resizeHandles val="exact"/>
        </dgm:presLayoutVars>
      </dgm:prSet>
      <dgm:spPr/>
    </dgm:pt>
    <dgm:pt modelId="{AF456503-4D18-8848-88CB-082101D03E20}" type="pres">
      <dgm:prSet presAssocID="{A06791C5-88CC-7244-BB11-22ACF8EF4051}" presName="node" presStyleLbl="node1" presStyleIdx="0" presStyleCnt="3">
        <dgm:presLayoutVars>
          <dgm:bulletEnabled val="1"/>
        </dgm:presLayoutVars>
      </dgm:prSet>
      <dgm:spPr/>
    </dgm:pt>
    <dgm:pt modelId="{2F7CC262-38A5-E640-82E6-4553ECB36820}" type="pres">
      <dgm:prSet presAssocID="{C3ECB8BF-DC41-4549-BA91-47D70E727B24}" presName="sibTrans" presStyleLbl="sibTrans2D1" presStyleIdx="0" presStyleCnt="3"/>
      <dgm:spPr/>
    </dgm:pt>
    <dgm:pt modelId="{00C88F6D-3637-144A-92AC-623934754170}" type="pres">
      <dgm:prSet presAssocID="{C3ECB8BF-DC41-4549-BA91-47D70E727B24}" presName="connectorText" presStyleLbl="sibTrans2D1" presStyleIdx="0" presStyleCnt="3"/>
      <dgm:spPr/>
    </dgm:pt>
    <dgm:pt modelId="{2B947B2B-CBAE-B744-BDA0-297BAA900FFE}" type="pres">
      <dgm:prSet presAssocID="{657A4E5D-12B4-1843-BC47-DF4A18D63A8F}" presName="node" presStyleLbl="node1" presStyleIdx="1" presStyleCnt="3">
        <dgm:presLayoutVars>
          <dgm:bulletEnabled val="1"/>
        </dgm:presLayoutVars>
      </dgm:prSet>
      <dgm:spPr/>
    </dgm:pt>
    <dgm:pt modelId="{63785D51-D2DB-DD45-B822-EE6DE1A3D039}" type="pres">
      <dgm:prSet presAssocID="{6AB57851-E243-9F4E-88F6-C235CFE07E09}" presName="sibTrans" presStyleLbl="sibTrans2D1" presStyleIdx="1" presStyleCnt="3"/>
      <dgm:spPr/>
    </dgm:pt>
    <dgm:pt modelId="{BED78B2F-E961-DC48-B36D-BC9A8EE70834}" type="pres">
      <dgm:prSet presAssocID="{6AB57851-E243-9F4E-88F6-C235CFE07E09}" presName="connectorText" presStyleLbl="sibTrans2D1" presStyleIdx="1" presStyleCnt="3"/>
      <dgm:spPr/>
    </dgm:pt>
    <dgm:pt modelId="{2EA9130D-BA10-9B4B-921E-5B8FD46D316D}" type="pres">
      <dgm:prSet presAssocID="{310CB678-562C-EC47-AB00-1B84546EE16F}" presName="node" presStyleLbl="node1" presStyleIdx="2" presStyleCnt="3">
        <dgm:presLayoutVars>
          <dgm:bulletEnabled val="1"/>
        </dgm:presLayoutVars>
      </dgm:prSet>
      <dgm:spPr/>
    </dgm:pt>
    <dgm:pt modelId="{5B000910-E26F-2549-B26D-6E2B113E6203}" type="pres">
      <dgm:prSet presAssocID="{76955EE4-AA23-4C41-8D1E-23CD6D8C21FA}" presName="sibTrans" presStyleLbl="sibTrans2D1" presStyleIdx="2" presStyleCnt="3"/>
      <dgm:spPr/>
    </dgm:pt>
    <dgm:pt modelId="{3DCA20D5-B4B0-0549-8210-6C76E78F659B}" type="pres">
      <dgm:prSet presAssocID="{76955EE4-AA23-4C41-8D1E-23CD6D8C21FA}" presName="connectorText" presStyleLbl="sibTrans2D1" presStyleIdx="2" presStyleCnt="3"/>
      <dgm:spPr/>
    </dgm:pt>
  </dgm:ptLst>
  <dgm:cxnLst>
    <dgm:cxn modelId="{29105608-4985-054F-A2FC-DEB6D95C1226}" type="presOf" srcId="{900EC4DD-C8EA-3648-8168-C11599189B7B}" destId="{7EF32CE9-97F7-FA43-B6F8-190649E48F7C}" srcOrd="0" destOrd="0" presId="urn:microsoft.com/office/officeart/2005/8/layout/cycle7"/>
    <dgm:cxn modelId="{5800A836-9AF9-2147-AE9A-3BCBAC113804}" type="presOf" srcId="{6AB57851-E243-9F4E-88F6-C235CFE07E09}" destId="{BED78B2F-E961-DC48-B36D-BC9A8EE70834}" srcOrd="1" destOrd="0" presId="urn:microsoft.com/office/officeart/2005/8/layout/cycle7"/>
    <dgm:cxn modelId="{4A0A1A51-031F-3C4C-921A-1BA603FF2912}" type="presOf" srcId="{310CB678-562C-EC47-AB00-1B84546EE16F}" destId="{2EA9130D-BA10-9B4B-921E-5B8FD46D316D}" srcOrd="0" destOrd="0" presId="urn:microsoft.com/office/officeart/2005/8/layout/cycle7"/>
    <dgm:cxn modelId="{6A129B63-F0F2-4648-94B5-88E192E470B0}" type="presOf" srcId="{C3ECB8BF-DC41-4549-BA91-47D70E727B24}" destId="{2F7CC262-38A5-E640-82E6-4553ECB36820}" srcOrd="0" destOrd="0" presId="urn:microsoft.com/office/officeart/2005/8/layout/cycle7"/>
    <dgm:cxn modelId="{6EC79088-A61C-5B46-95E5-8F7D387A1FD7}" type="presOf" srcId="{A06791C5-88CC-7244-BB11-22ACF8EF4051}" destId="{AF456503-4D18-8848-88CB-082101D03E20}" srcOrd="0" destOrd="0" presId="urn:microsoft.com/office/officeart/2005/8/layout/cycle7"/>
    <dgm:cxn modelId="{EB88449A-F53D-524F-95E0-2EC9672FB817}" type="presOf" srcId="{657A4E5D-12B4-1843-BC47-DF4A18D63A8F}" destId="{2B947B2B-CBAE-B744-BDA0-297BAA900FFE}" srcOrd="0" destOrd="0" presId="urn:microsoft.com/office/officeart/2005/8/layout/cycle7"/>
    <dgm:cxn modelId="{CC8C489B-7AB4-9844-84BB-1E33BB9C8C8C}" type="presOf" srcId="{6AB57851-E243-9F4E-88F6-C235CFE07E09}" destId="{63785D51-D2DB-DD45-B822-EE6DE1A3D039}" srcOrd="0" destOrd="0" presId="urn:microsoft.com/office/officeart/2005/8/layout/cycle7"/>
    <dgm:cxn modelId="{05B5C69D-5210-A045-8360-1BEDA26F79EA}" srcId="{900EC4DD-C8EA-3648-8168-C11599189B7B}" destId="{310CB678-562C-EC47-AB00-1B84546EE16F}" srcOrd="2" destOrd="0" parTransId="{647DA569-3076-F448-ACD9-4E0984B69BBA}" sibTransId="{76955EE4-AA23-4C41-8D1E-23CD6D8C21FA}"/>
    <dgm:cxn modelId="{88C755BF-E8BD-EF43-BC7C-D3D618B6ADFD}" srcId="{900EC4DD-C8EA-3648-8168-C11599189B7B}" destId="{A06791C5-88CC-7244-BB11-22ACF8EF4051}" srcOrd="0" destOrd="0" parTransId="{442A741A-8FE6-2645-BBEE-785EC372FE00}" sibTransId="{C3ECB8BF-DC41-4549-BA91-47D70E727B24}"/>
    <dgm:cxn modelId="{4E09CBC4-55E5-6A4F-AE72-AC9E109B90E2}" type="presOf" srcId="{76955EE4-AA23-4C41-8D1E-23CD6D8C21FA}" destId="{3DCA20D5-B4B0-0549-8210-6C76E78F659B}" srcOrd="1" destOrd="0" presId="urn:microsoft.com/office/officeart/2005/8/layout/cycle7"/>
    <dgm:cxn modelId="{B33AF6D6-DE5B-4142-AFE1-E3896E9F242D}" type="presOf" srcId="{C3ECB8BF-DC41-4549-BA91-47D70E727B24}" destId="{00C88F6D-3637-144A-92AC-623934754170}" srcOrd="1" destOrd="0" presId="urn:microsoft.com/office/officeart/2005/8/layout/cycle7"/>
    <dgm:cxn modelId="{BE7424F2-3DE1-284E-B4D5-CFE6AF786AF6}" type="presOf" srcId="{76955EE4-AA23-4C41-8D1E-23CD6D8C21FA}" destId="{5B000910-E26F-2549-B26D-6E2B113E6203}" srcOrd="0" destOrd="0" presId="urn:microsoft.com/office/officeart/2005/8/layout/cycle7"/>
    <dgm:cxn modelId="{280CE0F5-E463-2549-BA8B-ACC17DE17B18}" srcId="{900EC4DD-C8EA-3648-8168-C11599189B7B}" destId="{657A4E5D-12B4-1843-BC47-DF4A18D63A8F}" srcOrd="1" destOrd="0" parTransId="{9642A2A2-4F2A-C149-B10A-FBFFF9001B96}" sibTransId="{6AB57851-E243-9F4E-88F6-C235CFE07E09}"/>
    <dgm:cxn modelId="{097B3C6F-A913-1947-AD4F-110FD6E31CE1}" type="presParOf" srcId="{7EF32CE9-97F7-FA43-B6F8-190649E48F7C}" destId="{AF456503-4D18-8848-88CB-082101D03E20}" srcOrd="0" destOrd="0" presId="urn:microsoft.com/office/officeart/2005/8/layout/cycle7"/>
    <dgm:cxn modelId="{EF971291-7774-2049-9BF9-983FAB84A10E}" type="presParOf" srcId="{7EF32CE9-97F7-FA43-B6F8-190649E48F7C}" destId="{2F7CC262-38A5-E640-82E6-4553ECB36820}" srcOrd="1" destOrd="0" presId="urn:microsoft.com/office/officeart/2005/8/layout/cycle7"/>
    <dgm:cxn modelId="{CB4D7BA0-837F-1E4F-961F-37AA9025F71F}" type="presParOf" srcId="{2F7CC262-38A5-E640-82E6-4553ECB36820}" destId="{00C88F6D-3637-144A-92AC-623934754170}" srcOrd="0" destOrd="0" presId="urn:microsoft.com/office/officeart/2005/8/layout/cycle7"/>
    <dgm:cxn modelId="{526F738B-27FE-D14E-9FE3-A9BF488FBB1E}" type="presParOf" srcId="{7EF32CE9-97F7-FA43-B6F8-190649E48F7C}" destId="{2B947B2B-CBAE-B744-BDA0-297BAA900FFE}" srcOrd="2" destOrd="0" presId="urn:microsoft.com/office/officeart/2005/8/layout/cycle7"/>
    <dgm:cxn modelId="{C1BB6AC6-2A68-0A49-8379-175D66F6587A}" type="presParOf" srcId="{7EF32CE9-97F7-FA43-B6F8-190649E48F7C}" destId="{63785D51-D2DB-DD45-B822-EE6DE1A3D039}" srcOrd="3" destOrd="0" presId="urn:microsoft.com/office/officeart/2005/8/layout/cycle7"/>
    <dgm:cxn modelId="{B76FD06C-BA6D-D346-946F-2728CEDA1FA1}" type="presParOf" srcId="{63785D51-D2DB-DD45-B822-EE6DE1A3D039}" destId="{BED78B2F-E961-DC48-B36D-BC9A8EE70834}" srcOrd="0" destOrd="0" presId="urn:microsoft.com/office/officeart/2005/8/layout/cycle7"/>
    <dgm:cxn modelId="{9F4B01C3-8D86-7C4E-838F-6E75A80AD336}" type="presParOf" srcId="{7EF32CE9-97F7-FA43-B6F8-190649E48F7C}" destId="{2EA9130D-BA10-9B4B-921E-5B8FD46D316D}" srcOrd="4" destOrd="0" presId="urn:microsoft.com/office/officeart/2005/8/layout/cycle7"/>
    <dgm:cxn modelId="{7513CA26-F12C-FA4C-AD23-7DC63F2776B2}" type="presParOf" srcId="{7EF32CE9-97F7-FA43-B6F8-190649E48F7C}" destId="{5B000910-E26F-2549-B26D-6E2B113E6203}" srcOrd="5" destOrd="0" presId="urn:microsoft.com/office/officeart/2005/8/layout/cycle7"/>
    <dgm:cxn modelId="{0251968C-7067-0C48-9D38-C0B081710B16}" type="presParOf" srcId="{5B000910-E26F-2549-B26D-6E2B113E6203}" destId="{3DCA20D5-B4B0-0549-8210-6C76E78F65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56503-4D18-8848-88CB-082101D03E20}">
      <dsp:nvSpPr>
        <dsp:cNvPr id="0" name=""/>
        <dsp:cNvSpPr/>
      </dsp:nvSpPr>
      <dsp:spPr>
        <a:xfrm>
          <a:off x="2933148" y="997"/>
          <a:ext cx="2541103" cy="127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Physical Distancing Requirements</a:t>
          </a:r>
        </a:p>
      </dsp:txBody>
      <dsp:txXfrm>
        <a:off x="2970361" y="38210"/>
        <a:ext cx="2466677" cy="1196125"/>
      </dsp:txXfrm>
    </dsp:sp>
    <dsp:sp modelId="{2F7CC262-38A5-E640-82E6-4553ECB36820}">
      <dsp:nvSpPr>
        <dsp:cNvPr id="0" name=""/>
        <dsp:cNvSpPr/>
      </dsp:nvSpPr>
      <dsp:spPr>
        <a:xfrm rot="3600000">
          <a:off x="4591107" y="2229790"/>
          <a:ext cx="1321962" cy="444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24515" y="2318729"/>
        <a:ext cx="1055146" cy="266815"/>
      </dsp:txXfrm>
    </dsp:sp>
    <dsp:sp modelId="{2B947B2B-CBAE-B744-BDA0-297BAA900FFE}">
      <dsp:nvSpPr>
        <dsp:cNvPr id="0" name=""/>
        <dsp:cNvSpPr/>
      </dsp:nvSpPr>
      <dsp:spPr>
        <a:xfrm>
          <a:off x="5029926" y="3632725"/>
          <a:ext cx="2541103" cy="127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Number of Students</a:t>
          </a:r>
        </a:p>
      </dsp:txBody>
      <dsp:txXfrm>
        <a:off x="5067139" y="3669938"/>
        <a:ext cx="2466677" cy="1196125"/>
      </dsp:txXfrm>
    </dsp:sp>
    <dsp:sp modelId="{63785D51-D2DB-DD45-B822-EE6DE1A3D039}">
      <dsp:nvSpPr>
        <dsp:cNvPr id="0" name=""/>
        <dsp:cNvSpPr/>
      </dsp:nvSpPr>
      <dsp:spPr>
        <a:xfrm rot="10800000">
          <a:off x="3542718" y="4045654"/>
          <a:ext cx="1321962" cy="444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676126" y="4134593"/>
        <a:ext cx="1055146" cy="266815"/>
      </dsp:txXfrm>
    </dsp:sp>
    <dsp:sp modelId="{2EA9130D-BA10-9B4B-921E-5B8FD46D316D}">
      <dsp:nvSpPr>
        <dsp:cNvPr id="0" name=""/>
        <dsp:cNvSpPr/>
      </dsp:nvSpPr>
      <dsp:spPr>
        <a:xfrm>
          <a:off x="836369" y="3632725"/>
          <a:ext cx="2541103" cy="127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School Building Capacity</a:t>
          </a:r>
        </a:p>
      </dsp:txBody>
      <dsp:txXfrm>
        <a:off x="873582" y="3669938"/>
        <a:ext cx="2466677" cy="1196125"/>
      </dsp:txXfrm>
    </dsp:sp>
    <dsp:sp modelId="{5B000910-E26F-2549-B26D-6E2B113E6203}">
      <dsp:nvSpPr>
        <dsp:cNvPr id="0" name=""/>
        <dsp:cNvSpPr/>
      </dsp:nvSpPr>
      <dsp:spPr>
        <a:xfrm rot="18000000">
          <a:off x="2494329" y="2229790"/>
          <a:ext cx="1321962" cy="4446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627737" y="2318729"/>
        <a:ext cx="1055146" cy="26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2746E-6DCB-F242-AFA5-17F5A26299EA}" type="datetimeFigureOut">
              <a:rPr lang="en-US" smtClean="0"/>
              <a:t>7/6/20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894CAF-B752-3846-9FAB-5627BED7D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0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94CAF-B752-3846-9FAB-5627BED7D1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0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>
                <a:latin typeface="Franklin Gothic Medium"/>
              </a:rPr>
              <a:pPr/>
              <a:t>‹#›</a:t>
            </a:fld>
            <a:endParaRPr lang="en-US" dirty="0">
              <a:latin typeface="Franklin Gothic Medium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93207" y="57150"/>
            <a:ext cx="6279356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01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43662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7144" y="57150"/>
            <a:ext cx="6329363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643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  <a:sym typeface="Source Sans Pro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  <a:sym typeface="Source Sans Pr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76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latin typeface="Franklin Gothic Medium"/>
              </a:rPr>
              <a:pPr/>
              <a:t>7/6/20</a:t>
            </a:fld>
            <a:endParaRPr lang="en-US" dirty="0">
              <a:latin typeface="Franklin Gothic Medium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Franklin Gothic Medium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>
                <a:latin typeface="Franklin Gothic Medium"/>
              </a:rPr>
              <a:pPr/>
              <a:t>‹#›</a:t>
            </a:fld>
            <a:endParaRPr lang="en-US" dirty="0">
              <a:latin typeface="Franklin Gothic Medium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E962-F0F6-114C-9332-E5A8918759F1}" type="datetimeFigureOut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>
                <a:solidFill>
                  <a:srgbClr val="EEECE1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EEECE1"/>
              </a:solidFill>
              <a:latin typeface="Franklin Gothic Medium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74AE962-F0F6-114C-9332-E5A8918759F1}" type="datetimeFigureOut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7/6/20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56A72F1-C897-1647-9CE8-BFFB19418015}" type="slidenum">
              <a:rPr lang="en-US" smtClean="0">
                <a:solidFill>
                  <a:srgbClr val="1F497D"/>
                </a:solidFill>
                <a:latin typeface="Franklin Gothic Medium"/>
              </a:rPr>
              <a:pPr/>
              <a:t>‹#›</a:t>
            </a:fld>
            <a:endParaRPr lang="en-US" dirty="0">
              <a:solidFill>
                <a:srgbClr val="1F497D"/>
              </a:solidFill>
              <a:latin typeface="Franklin Gothic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59013" y="3835400"/>
            <a:ext cx="2007188" cy="1828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JULY 6, 2020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" y="703385"/>
            <a:ext cx="6703155" cy="58919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i="1" cap="none" dirty="0">
                <a:solidFill>
                  <a:schemeClr val="bg1"/>
                </a:solidFill>
              </a:rPr>
            </a:br>
            <a:r>
              <a:rPr lang="en-US" sz="4400" i="1" cap="none" dirty="0"/>
              <a:t>Reopening Together</a:t>
            </a:r>
            <a:br>
              <a:rPr lang="en-US" sz="4000" i="1" cap="none" dirty="0"/>
            </a:br>
            <a:r>
              <a:rPr lang="en-US" sz="4000" i="1" cap="none" dirty="0"/>
              <a:t>September 2020</a:t>
            </a:r>
            <a:endParaRPr lang="en-US" sz="4000" i="1" cap="non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9" y="3523784"/>
            <a:ext cx="6742185" cy="32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Initial Community Input – July                               (July 1 – July 10, 2020)</a:t>
            </a:r>
          </a:p>
          <a:p>
            <a:r>
              <a:rPr lang="en-US" sz="2400" dirty="0"/>
              <a:t>Initial Planning for Reopening</a:t>
            </a:r>
            <a:r>
              <a:rPr lang="en-US" sz="2400" b="1" dirty="0"/>
              <a:t> </a:t>
            </a:r>
            <a:r>
              <a:rPr lang="en-US" sz="2400" dirty="0"/>
              <a:t>Plan – Mid-July </a:t>
            </a:r>
          </a:p>
          <a:p>
            <a:pPr marL="45720" indent="0">
              <a:buNone/>
            </a:pPr>
            <a:r>
              <a:rPr lang="en-US" sz="2400" dirty="0"/>
              <a:t>  (July 15, 2020)</a:t>
            </a:r>
          </a:p>
          <a:p>
            <a:r>
              <a:rPr lang="en-US" sz="2400" dirty="0"/>
              <a:t>Continued Stakeholder Engagement – July-August (July 13-August 5, 2020) </a:t>
            </a:r>
          </a:p>
          <a:p>
            <a:r>
              <a:rPr lang="en-US" sz="2400" dirty="0"/>
              <a:t>Final Decisions on Reopening – Mid-August      (August 11, 2020)</a:t>
            </a:r>
          </a:p>
          <a:p>
            <a:r>
              <a:rPr lang="en-US" sz="2400" dirty="0"/>
              <a:t>Final Preparations for Reopening – August       (August 16 – September 4, 2020)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b="1" dirty="0"/>
              <a:t>The Reopening Together Plan Timeline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We invite parents, Team Members and 6-12 grade students to complete the Reopening Plan Survey specific to your group. 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Parent surveys will be available until July 10. </a:t>
            </a:r>
          </a:p>
          <a:p>
            <a:r>
              <a:rPr lang="en-US" dirty="0"/>
              <a:t>Team Member surveys will be available until July 10</a:t>
            </a:r>
          </a:p>
          <a:p>
            <a:r>
              <a:rPr lang="en-US" dirty="0"/>
              <a:t>Student Survey will be available until July 13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Results will be shared on our website at a later date. You can click on the links below to access the appropriate survey. The student survey links will also be emailed to </a:t>
            </a:r>
            <a:r>
              <a:rPr lang="en-US" dirty="0" err="1"/>
              <a:t>epsnj.org</a:t>
            </a:r>
            <a:r>
              <a:rPr lang="en-US" dirty="0"/>
              <a:t> email addresses.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The Reopening Together </a:t>
            </a:r>
            <a:r>
              <a:rPr lang="en-US" b="1" dirty="0" err="1"/>
              <a:t>PlaN</a:t>
            </a:r>
            <a:r>
              <a:rPr lang="en-US" b="1" dirty="0"/>
              <a:t> Stakeholder Engagement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0534D9-8F42-C349-BD51-1C4FB6A3FA29}"/>
              </a:ext>
            </a:extLst>
          </p:cNvPr>
          <p:cNvSpPr/>
          <p:nvPr/>
        </p:nvSpPr>
        <p:spPr>
          <a:xfrm>
            <a:off x="1043354" y="1300481"/>
            <a:ext cx="7057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 Reopening Together Plan 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Planning and Preparation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B018-D16A-D64E-84ED-78EDD64B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1" y="4347309"/>
            <a:ext cx="8884617" cy="25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2400" b="1" dirty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dirty="0"/>
              <a:t>We need you to know that guidance and orders from Federal, State and Local agencies change weekly, sometimes daily.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We are closely monitoring these changes and are conferencing regularly with other Districts to make sure that we are using the most current information available in making our decisions.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How do we decide which scenario is best for the Elizabeth Public Schools?</a:t>
            </a:r>
            <a:br>
              <a:rPr lang="en-US" dirty="0"/>
            </a:b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29508"/>
            <a:ext cx="8407893" cy="44969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“New Normal” - The phased reopening is not a return to pre-pandemic normal. We all must all consistently take five core actions to reduce the spread of COVID-19.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Physical distancing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Wearing cloth face coverings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Handwashing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Cleaning surfaces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Staying home if you are sick </a:t>
            </a:r>
          </a:p>
          <a:p>
            <a:pPr marL="45720" indent="0">
              <a:buNone/>
            </a:pPr>
            <a:r>
              <a:rPr lang="en-US" dirty="0"/>
              <a:t>The guidance from the CDC includes social and physical distancing in classrooms, buses, and shared spaces. These are important COVID-19 prevention strategies.  Physical distancing limits the number of students and staff who can be inside a school at any one time.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6" y="204324"/>
            <a:ext cx="8381260" cy="105439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What is the </a:t>
            </a:r>
            <a:r>
              <a:rPr lang="en-US" b="1" dirty="0"/>
              <a:t>Current Key Guidance from the CDC?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967046"/>
            <a:ext cx="3550617" cy="7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Modified In-Person Model - All students return to school with 6’ physical distancing</a:t>
            </a:r>
          </a:p>
          <a:p>
            <a:pPr marL="45720" indent="0">
              <a:buNone/>
            </a:pPr>
            <a:endParaRPr lang="en-US" dirty="0"/>
          </a:p>
          <a:p>
            <a:pPr lvl="0"/>
            <a:r>
              <a:rPr lang="en-US" dirty="0"/>
              <a:t>Maximum number of students per classroom while maintaining 6’ feet of distancing</a:t>
            </a:r>
          </a:p>
          <a:p>
            <a:pPr lvl="0"/>
            <a:r>
              <a:rPr lang="en-US" dirty="0"/>
              <a:t>Students in rows facing forward</a:t>
            </a:r>
          </a:p>
          <a:p>
            <a:pPr lvl="0"/>
            <a:r>
              <a:rPr lang="en-US" dirty="0"/>
              <a:t>Students return to full-time school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847"/>
            <a:ext cx="9038492" cy="1054394"/>
          </a:xfrm>
        </p:spPr>
        <p:txBody>
          <a:bodyPr/>
          <a:lstStyle/>
          <a:p>
            <a:br>
              <a:rPr lang="en-US" b="1" dirty="0"/>
            </a:br>
            <a:r>
              <a:rPr lang="en-US" sz="2800" b="1" dirty="0"/>
              <a:t>what are the Options for Reopening Elizabeth Public Schools during COVID-19?</a:t>
            </a:r>
            <a:br>
              <a:rPr lang="en-US" dirty="0"/>
            </a:b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What are the Variables Driving the District’s Reopening Decision?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833615-2ED9-7C48-92CD-8FA36A9ED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809642"/>
              </p:ext>
            </p:extLst>
          </p:nvPr>
        </p:nvGraphicFramePr>
        <p:xfrm>
          <a:off x="381000" y="1719262"/>
          <a:ext cx="8407400" cy="490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27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distancing requirements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EB59A68F-F0E3-D044-882E-4C6C7C9378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719262"/>
            <a:ext cx="8686800" cy="49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Option 1. Hybrid In-Person &amp; Remote Learning: Students will engage in some in-person learning coupled with remote learning.</a:t>
            </a:r>
          </a:p>
          <a:p>
            <a:pPr lvl="0"/>
            <a:r>
              <a:rPr lang="en-US" dirty="0"/>
              <a:t>Part-Time in School, part-time E-remote learning for all students</a:t>
            </a:r>
          </a:p>
          <a:p>
            <a:pPr lvl="0"/>
            <a:r>
              <a:rPr lang="en-US" dirty="0"/>
              <a:t>Daily virtual instruction will be connected to each classroom daily as an improved structure for the E-remote learning program.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1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532483-A8F0-1E42-A2C6-477B8B914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58525"/>
              </p:ext>
            </p:extLst>
          </p:nvPr>
        </p:nvGraphicFramePr>
        <p:xfrm>
          <a:off x="232498" y="4424851"/>
          <a:ext cx="8678264" cy="2010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372">
                  <a:extLst>
                    <a:ext uri="{9D8B030D-6E8A-4147-A177-3AD203B41FA5}">
                      <a16:colId xmlns:a16="http://schemas.microsoft.com/office/drawing/2014/main" val="1701917917"/>
                    </a:ext>
                  </a:extLst>
                </a:gridCol>
                <a:gridCol w="1559526">
                  <a:extLst>
                    <a:ext uri="{9D8B030D-6E8A-4147-A177-3AD203B41FA5}">
                      <a16:colId xmlns:a16="http://schemas.microsoft.com/office/drawing/2014/main" val="1571193520"/>
                    </a:ext>
                  </a:extLst>
                </a:gridCol>
                <a:gridCol w="1487384">
                  <a:extLst>
                    <a:ext uri="{9D8B030D-6E8A-4147-A177-3AD203B41FA5}">
                      <a16:colId xmlns:a16="http://schemas.microsoft.com/office/drawing/2014/main" val="2552068984"/>
                    </a:ext>
                  </a:extLst>
                </a:gridCol>
                <a:gridCol w="1487384">
                  <a:extLst>
                    <a:ext uri="{9D8B030D-6E8A-4147-A177-3AD203B41FA5}">
                      <a16:colId xmlns:a16="http://schemas.microsoft.com/office/drawing/2014/main" val="905965374"/>
                    </a:ext>
                  </a:extLst>
                </a:gridCol>
                <a:gridCol w="1538799">
                  <a:extLst>
                    <a:ext uri="{9D8B030D-6E8A-4147-A177-3AD203B41FA5}">
                      <a16:colId xmlns:a16="http://schemas.microsoft.com/office/drawing/2014/main" val="1024547607"/>
                    </a:ext>
                  </a:extLst>
                </a:gridCol>
                <a:gridCol w="1538799">
                  <a:extLst>
                    <a:ext uri="{9D8B030D-6E8A-4147-A177-3AD203B41FA5}">
                      <a16:colId xmlns:a16="http://schemas.microsoft.com/office/drawing/2014/main" val="1974609681"/>
                    </a:ext>
                  </a:extLst>
                </a:gridCol>
              </a:tblGrid>
              <a:tr h="617196"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Groups of Students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" sz="1800" dirty="0" err="1">
                          <a:effectLst/>
                        </a:rPr>
                        <a:t>Monday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" sz="1800">
                          <a:effectLst/>
                        </a:rPr>
                        <a:t>Tuesday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" sz="1800">
                          <a:effectLst/>
                        </a:rPr>
                        <a:t>Wednesday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" sz="1800">
                          <a:effectLst/>
                        </a:rPr>
                        <a:t>Thursday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ES" sz="1800" dirty="0">
                          <a:effectLst/>
                        </a:rPr>
                        <a:t>Friday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895013"/>
                  </a:ext>
                </a:extLst>
              </a:tr>
              <a:tr h="593749"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Group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In-Person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Remote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In-Person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Remote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In-Person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056161"/>
                  </a:ext>
                </a:extLst>
              </a:tr>
              <a:tr h="593749"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Group 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Remote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 dirty="0">
                          <a:effectLst/>
                        </a:rPr>
                        <a:t>In-</a:t>
                      </a:r>
                      <a:r>
                        <a:rPr lang="es-ES" sz="1800" dirty="0" err="1">
                          <a:effectLst/>
                        </a:rPr>
                        <a:t>Person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Remote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>
                          <a:effectLst/>
                        </a:rPr>
                        <a:t>In-Person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800" dirty="0" err="1">
                          <a:effectLst/>
                        </a:rPr>
                        <a:t>Remote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68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02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719070"/>
            <a:ext cx="8757139" cy="505686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Option 2. Hybrid In-Person &amp; Remote Learning: Students will engage in some in-person learning coupled with remote learning. </a:t>
            </a:r>
          </a:p>
          <a:p>
            <a:pPr lvl="0"/>
            <a:r>
              <a:rPr lang="en-US" dirty="0"/>
              <a:t>Part-Time in School for one week and the following week in E-Remote learning.</a:t>
            </a:r>
          </a:p>
          <a:p>
            <a:pPr lvl="0"/>
            <a:r>
              <a:rPr lang="en-US" dirty="0"/>
              <a:t>Daily virtual instruction will be connected to each classroom daily as an improved structure for the E-remote learning program.</a:t>
            </a:r>
          </a:p>
          <a:p>
            <a:pPr marL="4572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2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410847-40EB-6045-82A2-35C5AA7AD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41371"/>
              </p:ext>
            </p:extLst>
          </p:nvPr>
        </p:nvGraphicFramePr>
        <p:xfrm>
          <a:off x="140677" y="4018010"/>
          <a:ext cx="8751278" cy="231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461">
                  <a:extLst>
                    <a:ext uri="{9D8B030D-6E8A-4147-A177-3AD203B41FA5}">
                      <a16:colId xmlns:a16="http://schemas.microsoft.com/office/drawing/2014/main" val="2105847339"/>
                    </a:ext>
                  </a:extLst>
                </a:gridCol>
                <a:gridCol w="691662">
                  <a:extLst>
                    <a:ext uri="{9D8B030D-6E8A-4147-A177-3AD203B41FA5}">
                      <a16:colId xmlns:a16="http://schemas.microsoft.com/office/drawing/2014/main" val="3372445547"/>
                    </a:ext>
                  </a:extLst>
                </a:gridCol>
                <a:gridCol w="852525">
                  <a:extLst>
                    <a:ext uri="{9D8B030D-6E8A-4147-A177-3AD203B41FA5}">
                      <a16:colId xmlns:a16="http://schemas.microsoft.com/office/drawing/2014/main" val="1436677336"/>
                    </a:ext>
                  </a:extLst>
                </a:gridCol>
                <a:gridCol w="989181">
                  <a:extLst>
                    <a:ext uri="{9D8B030D-6E8A-4147-A177-3AD203B41FA5}">
                      <a16:colId xmlns:a16="http://schemas.microsoft.com/office/drawing/2014/main" val="1679353011"/>
                    </a:ext>
                  </a:extLst>
                </a:gridCol>
                <a:gridCol w="704163">
                  <a:extLst>
                    <a:ext uri="{9D8B030D-6E8A-4147-A177-3AD203B41FA5}">
                      <a16:colId xmlns:a16="http://schemas.microsoft.com/office/drawing/2014/main" val="3695961989"/>
                    </a:ext>
                  </a:extLst>
                </a:gridCol>
                <a:gridCol w="694687">
                  <a:extLst>
                    <a:ext uri="{9D8B030D-6E8A-4147-A177-3AD203B41FA5}">
                      <a16:colId xmlns:a16="http://schemas.microsoft.com/office/drawing/2014/main" val="2300194982"/>
                    </a:ext>
                  </a:extLst>
                </a:gridCol>
                <a:gridCol w="694687">
                  <a:extLst>
                    <a:ext uri="{9D8B030D-6E8A-4147-A177-3AD203B41FA5}">
                      <a16:colId xmlns:a16="http://schemas.microsoft.com/office/drawing/2014/main" val="809175145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3356630107"/>
                    </a:ext>
                  </a:extLst>
                </a:gridCol>
                <a:gridCol w="927950">
                  <a:extLst>
                    <a:ext uri="{9D8B030D-6E8A-4147-A177-3AD203B41FA5}">
                      <a16:colId xmlns:a16="http://schemas.microsoft.com/office/drawing/2014/main" val="226401291"/>
                    </a:ext>
                  </a:extLst>
                </a:gridCol>
                <a:gridCol w="787991">
                  <a:extLst>
                    <a:ext uri="{9D8B030D-6E8A-4147-A177-3AD203B41FA5}">
                      <a16:colId xmlns:a16="http://schemas.microsoft.com/office/drawing/2014/main" val="2408583876"/>
                    </a:ext>
                  </a:extLst>
                </a:gridCol>
                <a:gridCol w="694687">
                  <a:extLst>
                    <a:ext uri="{9D8B030D-6E8A-4147-A177-3AD203B41FA5}">
                      <a16:colId xmlns:a16="http://schemas.microsoft.com/office/drawing/2014/main" val="1294899507"/>
                    </a:ext>
                  </a:extLst>
                </a:gridCol>
              </a:tblGrid>
              <a:tr h="645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Groups of Students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/>
                      <a:r>
                        <a:rPr lang="es-ES" sz="1400" dirty="0" err="1">
                          <a:effectLst/>
                        </a:rPr>
                        <a:t>Week</a:t>
                      </a:r>
                      <a:r>
                        <a:rPr lang="es-ES" sz="1400" dirty="0">
                          <a:effectLst/>
                        </a:rPr>
                        <a:t>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/>
                      <a:r>
                        <a:rPr lang="es-ES" sz="1400">
                          <a:effectLst/>
                        </a:rPr>
                        <a:t>Week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70707"/>
                  </a:ext>
                </a:extLst>
              </a:tr>
              <a:tr h="537858">
                <a:tc>
                  <a:txBody>
                    <a:bodyPr/>
                    <a:lstStyle/>
                    <a:p>
                      <a:pPr marL="0" marR="0"/>
                      <a:r>
                        <a:rPr lang="es-E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Monday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Tuesday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Wednesday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Thursday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Friday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Monday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Tuesday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Wednesday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Thursday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Friday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619583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0" marR="0"/>
                      <a:r>
                        <a:rPr lang="es-ES" sz="1400">
                          <a:effectLst/>
                        </a:rPr>
                        <a:t>Group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>
                          <a:effectLst/>
                        </a:rPr>
                        <a:t>In-Person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>
                          <a:effectLst/>
                        </a:rPr>
                        <a:t>Remote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87603"/>
                  </a:ext>
                </a:extLst>
              </a:tr>
              <a:tr h="564751">
                <a:tc>
                  <a:txBody>
                    <a:bodyPr/>
                    <a:lstStyle/>
                    <a:p>
                      <a:pPr marL="0" marR="0"/>
                      <a:r>
                        <a:rPr lang="es-ES" sz="1400" dirty="0" err="1">
                          <a:effectLst/>
                        </a:rPr>
                        <a:t>Group</a:t>
                      </a:r>
                      <a:r>
                        <a:rPr lang="es-ES" sz="1400" dirty="0">
                          <a:effectLst/>
                        </a:rPr>
                        <a:t> 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>
                          <a:effectLst/>
                        </a:rPr>
                        <a:t>Remote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>
                          <a:effectLst/>
                        </a:rPr>
                        <a:t>Remote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 err="1">
                          <a:effectLst/>
                        </a:rPr>
                        <a:t>Remote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s-ES" sz="1200" dirty="0">
                          <a:effectLst/>
                        </a:rPr>
                        <a:t>In-</a:t>
                      </a:r>
                      <a:r>
                        <a:rPr lang="es-ES" sz="1200" dirty="0" err="1">
                          <a:effectLst/>
                        </a:rPr>
                        <a:t>Person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21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pPr marL="45720" indent="0" algn="ctr">
              <a:buNone/>
            </a:pPr>
            <a:r>
              <a:rPr lang="en-US" sz="3200" dirty="0"/>
              <a:t>Reopening Our Schools Responsibly</a:t>
            </a:r>
          </a:p>
          <a:p>
            <a:pPr marL="45720" indent="0" algn="ctr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7" y="1719071"/>
            <a:ext cx="8698525" cy="4916191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2300" dirty="0"/>
              <a:t>Option 3. Full-Time Remote Learning – All students learn remotely</a:t>
            </a:r>
          </a:p>
          <a:p>
            <a:pPr marL="45720" indent="0">
              <a:buNone/>
            </a:pPr>
            <a:r>
              <a:rPr lang="es-ES" sz="2300" dirty="0" err="1"/>
              <a:t>Reasonable</a:t>
            </a:r>
            <a:r>
              <a:rPr lang="es-ES" sz="2300" dirty="0"/>
              <a:t> </a:t>
            </a:r>
            <a:r>
              <a:rPr lang="es-ES" sz="2300" dirty="0" err="1"/>
              <a:t>accommodations</a:t>
            </a:r>
            <a:r>
              <a:rPr lang="es-ES" sz="2300" dirty="0"/>
              <a:t> </a:t>
            </a:r>
            <a:r>
              <a:rPr lang="es-ES" sz="2300" dirty="0" err="1"/>
              <a:t>should</a:t>
            </a:r>
            <a:r>
              <a:rPr lang="es-ES" sz="2300" dirty="0"/>
              <a:t> be </a:t>
            </a:r>
            <a:r>
              <a:rPr lang="es-ES" sz="2300" dirty="0" err="1"/>
              <a:t>provided</a:t>
            </a:r>
            <a:r>
              <a:rPr lang="es-ES" sz="2300" dirty="0"/>
              <a:t> </a:t>
            </a:r>
            <a:r>
              <a:rPr lang="es-ES" sz="2300" dirty="0" err="1"/>
              <a:t>for</a:t>
            </a:r>
            <a:r>
              <a:rPr lang="es-ES" sz="2300" dirty="0"/>
              <a:t> </a:t>
            </a:r>
            <a:r>
              <a:rPr lang="es-ES" sz="2300" dirty="0" err="1"/>
              <a:t>individuals</a:t>
            </a:r>
            <a:r>
              <a:rPr lang="es-ES" sz="2300" dirty="0"/>
              <a:t> </a:t>
            </a:r>
            <a:r>
              <a:rPr lang="es-ES" sz="2300" dirty="0" err="1"/>
              <a:t>that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Centers </a:t>
            </a:r>
            <a:r>
              <a:rPr lang="es-ES" sz="2300" dirty="0" err="1"/>
              <a:t>for</a:t>
            </a:r>
            <a:r>
              <a:rPr lang="es-ES" sz="2300" dirty="0"/>
              <a:t> </a:t>
            </a:r>
            <a:r>
              <a:rPr lang="es-ES" sz="2300" dirty="0" err="1"/>
              <a:t>Disease</a:t>
            </a:r>
            <a:r>
              <a:rPr lang="es-ES" sz="2300" dirty="0"/>
              <a:t> Control </a:t>
            </a:r>
            <a:r>
              <a:rPr lang="es-ES" sz="2300" dirty="0" err="1"/>
              <a:t>identifies</a:t>
            </a:r>
            <a:r>
              <a:rPr lang="es-ES" sz="2300" dirty="0"/>
              <a:t> as </a:t>
            </a:r>
            <a:r>
              <a:rPr lang="es-ES" sz="2300" dirty="0" err="1"/>
              <a:t>having</a:t>
            </a:r>
            <a:r>
              <a:rPr lang="es-ES" sz="2300" dirty="0"/>
              <a:t> a </a:t>
            </a:r>
            <a:r>
              <a:rPr lang="es-ES" sz="2300" dirty="0" err="1"/>
              <a:t>higher</a:t>
            </a:r>
            <a:r>
              <a:rPr lang="es-ES" sz="2300" dirty="0"/>
              <a:t> </a:t>
            </a:r>
            <a:r>
              <a:rPr lang="es-ES" sz="2300" dirty="0" err="1"/>
              <a:t>risk</a:t>
            </a:r>
            <a:r>
              <a:rPr lang="es-ES" sz="2300" dirty="0"/>
              <a:t> </a:t>
            </a:r>
            <a:r>
              <a:rPr lang="es-ES" sz="2300" dirty="0" err="1"/>
              <a:t>for</a:t>
            </a:r>
            <a:r>
              <a:rPr lang="es-ES" sz="2300" dirty="0"/>
              <a:t> </a:t>
            </a:r>
            <a:r>
              <a:rPr lang="es-ES" sz="2300" dirty="0" err="1"/>
              <a:t>severe</a:t>
            </a:r>
            <a:r>
              <a:rPr lang="es-ES" sz="2300" dirty="0"/>
              <a:t> </a:t>
            </a:r>
            <a:r>
              <a:rPr lang="es-ES" sz="2300" dirty="0" err="1"/>
              <a:t>illness</a:t>
            </a:r>
            <a:r>
              <a:rPr lang="es-ES" sz="2300" dirty="0"/>
              <a:t> </a:t>
            </a:r>
            <a:r>
              <a:rPr lang="es-ES" sz="2300" dirty="0" err="1"/>
              <a:t>from</a:t>
            </a:r>
            <a:r>
              <a:rPr lang="es-ES" sz="2300" dirty="0"/>
              <a:t> COVID-19, </a:t>
            </a:r>
            <a:r>
              <a:rPr lang="es-ES" sz="2300" dirty="0" err="1"/>
              <a:t>including</a:t>
            </a:r>
            <a:r>
              <a:rPr lang="es-ES" sz="2300" dirty="0"/>
              <a:t> </a:t>
            </a:r>
            <a:r>
              <a:rPr lang="es-ES" sz="2300" dirty="0" err="1"/>
              <a:t>older</a:t>
            </a:r>
            <a:r>
              <a:rPr lang="es-ES" sz="2300" dirty="0"/>
              <a:t> </a:t>
            </a:r>
            <a:r>
              <a:rPr lang="es-ES" sz="2300" dirty="0" err="1"/>
              <a:t>adults</a:t>
            </a:r>
            <a:r>
              <a:rPr lang="es-ES" sz="2300" dirty="0"/>
              <a:t> (</a:t>
            </a:r>
            <a:r>
              <a:rPr lang="es-ES" sz="2300" dirty="0" err="1"/>
              <a:t>aged</a:t>
            </a:r>
            <a:r>
              <a:rPr lang="es-ES" sz="2300" dirty="0"/>
              <a:t> 65 </a:t>
            </a:r>
            <a:r>
              <a:rPr lang="es-ES" sz="2300" dirty="0" err="1"/>
              <a:t>years</a:t>
            </a:r>
            <a:r>
              <a:rPr lang="es-ES" sz="2300" dirty="0"/>
              <a:t> and </a:t>
            </a:r>
            <a:r>
              <a:rPr lang="es-ES" sz="2300" dirty="0" err="1"/>
              <a:t>older</a:t>
            </a:r>
            <a:r>
              <a:rPr lang="es-ES" sz="2300" dirty="0"/>
              <a:t>) and </a:t>
            </a:r>
            <a:r>
              <a:rPr lang="es-ES" sz="2300" dirty="0" err="1"/>
              <a:t>individuals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disabilities</a:t>
            </a:r>
            <a:r>
              <a:rPr lang="es-ES" sz="2300" dirty="0"/>
              <a:t>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serious</a:t>
            </a:r>
            <a:r>
              <a:rPr lang="es-ES" sz="2300" dirty="0"/>
              <a:t> </a:t>
            </a:r>
            <a:r>
              <a:rPr lang="es-ES" sz="2300" dirty="0" err="1"/>
              <a:t>underlying</a:t>
            </a:r>
            <a:r>
              <a:rPr lang="es-ES" sz="2300" dirty="0"/>
              <a:t> medical </a:t>
            </a:r>
            <a:r>
              <a:rPr lang="es-ES" sz="2300" dirty="0" err="1"/>
              <a:t>conditions</a:t>
            </a:r>
            <a:r>
              <a:rPr lang="es-ES" sz="2300" dirty="0"/>
              <a:t>, </a:t>
            </a:r>
            <a:r>
              <a:rPr lang="es-ES" sz="2300" dirty="0" err="1"/>
              <a:t>which</a:t>
            </a:r>
            <a:r>
              <a:rPr lang="es-ES" sz="2300" dirty="0"/>
              <a:t> </a:t>
            </a:r>
            <a:r>
              <a:rPr lang="es-ES" sz="2300" dirty="0" err="1"/>
              <a:t>may</a:t>
            </a:r>
            <a:r>
              <a:rPr lang="es-ES" sz="2300" dirty="0"/>
              <a:t> </a:t>
            </a:r>
            <a:r>
              <a:rPr lang="es-ES" sz="2300" dirty="0" err="1"/>
              <a:t>include</a:t>
            </a:r>
            <a:r>
              <a:rPr lang="es-ES" sz="2300" dirty="0"/>
              <a:t>:</a:t>
            </a:r>
          </a:p>
          <a:p>
            <a:pPr marL="45720" indent="0">
              <a:buNone/>
            </a:pPr>
            <a:endParaRPr lang="en-US" sz="2300" dirty="0"/>
          </a:p>
          <a:p>
            <a:pPr marL="45720" indent="0">
              <a:buNone/>
            </a:pPr>
            <a:endParaRPr lang="en-US" dirty="0"/>
          </a:p>
          <a:p>
            <a:pPr lvl="0"/>
            <a:r>
              <a:rPr lang="es-ES" sz="2300" dirty="0" err="1"/>
              <a:t>Chronic</a:t>
            </a:r>
            <a:r>
              <a:rPr lang="es-ES" sz="2300" dirty="0"/>
              <a:t> </a:t>
            </a:r>
            <a:r>
              <a:rPr lang="es-ES" sz="2300" dirty="0" err="1"/>
              <a:t>lung</a:t>
            </a:r>
            <a:r>
              <a:rPr lang="es-ES" sz="2300" dirty="0"/>
              <a:t> </a:t>
            </a:r>
            <a:r>
              <a:rPr lang="es-ES" sz="2300" dirty="0" err="1"/>
              <a:t>disease</a:t>
            </a:r>
            <a:r>
              <a:rPr lang="es-ES" sz="2300" dirty="0"/>
              <a:t>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endParaRPr lang="en-US" sz="2300" dirty="0"/>
          </a:p>
          <a:p>
            <a:pPr lvl="0"/>
            <a:r>
              <a:rPr lang="es-ES" sz="2300" dirty="0" err="1"/>
              <a:t>Asthma</a:t>
            </a:r>
            <a:r>
              <a:rPr lang="es-ES" sz="2300" dirty="0"/>
              <a:t> (</a:t>
            </a:r>
            <a:r>
              <a:rPr lang="es-ES" sz="2300" dirty="0" err="1"/>
              <a:t>moderate</a:t>
            </a:r>
            <a:r>
              <a:rPr lang="es-ES" sz="2300" dirty="0"/>
              <a:t> to </a:t>
            </a:r>
            <a:r>
              <a:rPr lang="es-ES" sz="2300" dirty="0" err="1"/>
              <a:t>severe</a:t>
            </a:r>
            <a:r>
              <a:rPr lang="es-ES" sz="2300" dirty="0"/>
              <a:t>) }</a:t>
            </a:r>
            <a:endParaRPr lang="en-US" sz="2300" dirty="0"/>
          </a:p>
          <a:p>
            <a:pPr lvl="0"/>
            <a:r>
              <a:rPr lang="es-ES" sz="2300" dirty="0" err="1"/>
              <a:t>Serious</a:t>
            </a:r>
            <a:r>
              <a:rPr lang="es-ES" sz="2300" dirty="0"/>
              <a:t> </a:t>
            </a:r>
            <a:r>
              <a:rPr lang="es-ES" sz="2300" dirty="0" err="1"/>
              <a:t>heart</a:t>
            </a:r>
            <a:r>
              <a:rPr lang="es-ES" sz="2300" dirty="0"/>
              <a:t> </a:t>
            </a:r>
            <a:r>
              <a:rPr lang="es-ES" sz="2300" dirty="0" err="1"/>
              <a:t>conditions</a:t>
            </a:r>
            <a:endParaRPr lang="en-US" sz="2300" dirty="0"/>
          </a:p>
          <a:p>
            <a:pPr lvl="0"/>
            <a:r>
              <a:rPr lang="es-ES" sz="2300" dirty="0" err="1"/>
              <a:t>Immunocompromised</a:t>
            </a:r>
            <a:r>
              <a:rPr lang="es-ES" sz="2300" dirty="0"/>
              <a:t> </a:t>
            </a:r>
            <a:endParaRPr lang="en-US" sz="2300" dirty="0"/>
          </a:p>
          <a:p>
            <a:pPr lvl="0"/>
            <a:r>
              <a:rPr lang="es-ES" sz="2300" dirty="0" err="1"/>
              <a:t>Severe</a:t>
            </a:r>
            <a:r>
              <a:rPr lang="es-ES" sz="2300" dirty="0"/>
              <a:t> </a:t>
            </a:r>
            <a:r>
              <a:rPr lang="es-ES" sz="2300" dirty="0" err="1"/>
              <a:t>obesity</a:t>
            </a:r>
            <a:r>
              <a:rPr lang="es-ES" sz="2300" dirty="0"/>
              <a:t> (</a:t>
            </a:r>
            <a:r>
              <a:rPr lang="es-ES" sz="2300" dirty="0" err="1"/>
              <a:t>body</a:t>
            </a:r>
            <a:r>
              <a:rPr lang="es-ES" sz="2300" dirty="0"/>
              <a:t> </a:t>
            </a:r>
            <a:r>
              <a:rPr lang="es-ES" sz="2300" dirty="0" err="1"/>
              <a:t>mass</a:t>
            </a:r>
            <a:r>
              <a:rPr lang="es-ES" sz="2300" dirty="0"/>
              <a:t> </a:t>
            </a:r>
            <a:r>
              <a:rPr lang="es-ES" sz="2300" dirty="0" err="1"/>
              <a:t>index</a:t>
            </a:r>
            <a:r>
              <a:rPr lang="es-ES" sz="2300" dirty="0"/>
              <a:t>, </a:t>
            </a:r>
            <a:r>
              <a:rPr lang="es-ES" sz="2300" dirty="0" err="1"/>
              <a:t>or</a:t>
            </a:r>
            <a:r>
              <a:rPr lang="es-ES" sz="2300" dirty="0"/>
              <a:t> BMI, of 40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higher</a:t>
            </a:r>
            <a:r>
              <a:rPr lang="es-ES" sz="2300" dirty="0"/>
              <a:t>)</a:t>
            </a:r>
            <a:endParaRPr lang="en-US" sz="2300" dirty="0"/>
          </a:p>
          <a:p>
            <a:pPr lvl="0"/>
            <a:r>
              <a:rPr lang="es-ES" sz="2300" dirty="0"/>
              <a:t>Diabetes </a:t>
            </a:r>
            <a:endParaRPr lang="en-US" sz="2300" dirty="0"/>
          </a:p>
          <a:p>
            <a:pPr lvl="0"/>
            <a:r>
              <a:rPr lang="es-ES" sz="2300" dirty="0" err="1"/>
              <a:t>Chronic</a:t>
            </a:r>
            <a:r>
              <a:rPr lang="es-ES" sz="2300" dirty="0"/>
              <a:t> </a:t>
            </a:r>
            <a:r>
              <a:rPr lang="es-ES" sz="2300" dirty="0" err="1"/>
              <a:t>kidney</a:t>
            </a:r>
            <a:r>
              <a:rPr lang="es-ES" sz="2300" dirty="0"/>
              <a:t> </a:t>
            </a:r>
            <a:r>
              <a:rPr lang="es-ES" sz="2300" dirty="0" err="1"/>
              <a:t>disease</a:t>
            </a:r>
            <a:r>
              <a:rPr lang="es-ES" sz="2300" dirty="0"/>
              <a:t> </a:t>
            </a:r>
            <a:r>
              <a:rPr lang="es-ES" sz="2300" dirty="0" err="1"/>
              <a:t>undergoing</a:t>
            </a:r>
            <a:r>
              <a:rPr lang="es-ES" sz="2300" dirty="0"/>
              <a:t> </a:t>
            </a:r>
            <a:r>
              <a:rPr lang="es-ES" sz="2300" dirty="0" err="1"/>
              <a:t>dialysis</a:t>
            </a:r>
            <a:endParaRPr lang="en-US" sz="2300" dirty="0"/>
          </a:p>
          <a:p>
            <a:pPr lvl="0"/>
            <a:r>
              <a:rPr lang="es-ES" sz="2300" dirty="0" err="1"/>
              <a:t>Liver</a:t>
            </a:r>
            <a:r>
              <a:rPr lang="es-ES" sz="2300" dirty="0"/>
              <a:t> </a:t>
            </a:r>
            <a:r>
              <a:rPr lang="es-ES" sz="2300" dirty="0" err="1"/>
              <a:t>disease</a:t>
            </a:r>
            <a:r>
              <a:rPr lang="es-ES" sz="2300" dirty="0"/>
              <a:t> </a:t>
            </a:r>
            <a:endParaRPr lang="en-US" sz="2300" dirty="0"/>
          </a:p>
          <a:p>
            <a:pPr lvl="0"/>
            <a:r>
              <a:rPr lang="es-ES" sz="2300" dirty="0" err="1"/>
              <a:t>Medically</a:t>
            </a:r>
            <a:r>
              <a:rPr lang="es-ES" sz="2300" dirty="0"/>
              <a:t> </a:t>
            </a:r>
            <a:r>
              <a:rPr lang="es-ES" sz="2300" dirty="0" err="1"/>
              <a:t>fragile</a:t>
            </a:r>
            <a:r>
              <a:rPr lang="es-ES" sz="2300" dirty="0"/>
              <a:t> </a:t>
            </a:r>
            <a:r>
              <a:rPr lang="es-ES" sz="2300" dirty="0" err="1"/>
              <a:t>students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Individualized</a:t>
            </a:r>
            <a:r>
              <a:rPr lang="es-ES" sz="2300" dirty="0"/>
              <a:t> </a:t>
            </a:r>
            <a:r>
              <a:rPr lang="es-ES" sz="2300" dirty="0" err="1"/>
              <a:t>Education</a:t>
            </a:r>
            <a:r>
              <a:rPr lang="es-ES" sz="2300" dirty="0"/>
              <a:t> </a:t>
            </a:r>
            <a:r>
              <a:rPr lang="es-ES" sz="2300" dirty="0" err="1"/>
              <a:t>Programs</a:t>
            </a:r>
            <a:r>
              <a:rPr lang="es-ES" sz="2300" dirty="0"/>
              <a:t> (</a:t>
            </a:r>
            <a:r>
              <a:rPr lang="es-ES" sz="2300" dirty="0" err="1"/>
              <a:t>IEPs</a:t>
            </a:r>
            <a:r>
              <a:rPr lang="es-ES" sz="2300" dirty="0"/>
              <a:t>)</a:t>
            </a:r>
            <a:endParaRPr lang="en-US" sz="2300" dirty="0"/>
          </a:p>
          <a:p>
            <a:pPr lvl="0"/>
            <a:r>
              <a:rPr lang="es-ES" sz="2300" dirty="0" err="1"/>
              <a:t>Students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complex</a:t>
            </a:r>
            <a:r>
              <a:rPr lang="es-ES" sz="2300" dirty="0"/>
              <a:t> </a:t>
            </a:r>
            <a:r>
              <a:rPr lang="es-ES" sz="2300" dirty="0" err="1"/>
              <a:t>disabilities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Individualized</a:t>
            </a:r>
            <a:r>
              <a:rPr lang="es-ES" sz="2300" dirty="0"/>
              <a:t> </a:t>
            </a:r>
            <a:r>
              <a:rPr lang="es-ES" sz="2300" dirty="0" err="1"/>
              <a:t>Education</a:t>
            </a:r>
            <a:r>
              <a:rPr lang="es-ES" sz="2300" dirty="0"/>
              <a:t> </a:t>
            </a:r>
            <a:r>
              <a:rPr lang="es-ES" sz="2300" dirty="0" err="1"/>
              <a:t>Programs</a:t>
            </a:r>
            <a:r>
              <a:rPr lang="es-ES" sz="2300" dirty="0"/>
              <a:t> (</a:t>
            </a:r>
            <a:r>
              <a:rPr lang="es-ES" sz="2300" dirty="0" err="1"/>
              <a:t>IEPs</a:t>
            </a:r>
            <a:r>
              <a:rPr lang="es-ES" sz="2300" dirty="0"/>
              <a:t>) } </a:t>
            </a:r>
            <a:endParaRPr lang="en-US" sz="2300" dirty="0"/>
          </a:p>
          <a:p>
            <a:pPr lvl="0"/>
            <a:r>
              <a:rPr lang="es-ES" sz="2300" dirty="0" err="1"/>
              <a:t>Students</a:t>
            </a:r>
            <a:r>
              <a:rPr lang="es-ES" sz="2300" dirty="0"/>
              <a:t> </a:t>
            </a:r>
            <a:r>
              <a:rPr lang="es-ES" sz="2300" dirty="0" err="1"/>
              <a:t>who</a:t>
            </a:r>
            <a:r>
              <a:rPr lang="es-ES" sz="2300" dirty="0"/>
              <a:t> </a:t>
            </a:r>
            <a:r>
              <a:rPr lang="es-ES" sz="2300" dirty="0" err="1"/>
              <a:t>require</a:t>
            </a:r>
            <a:r>
              <a:rPr lang="es-ES" sz="2300" dirty="0"/>
              <a:t> </a:t>
            </a:r>
            <a:r>
              <a:rPr lang="es-ES" sz="2300" dirty="0" err="1"/>
              <a:t>accommodations</a:t>
            </a:r>
            <a:r>
              <a:rPr lang="es-ES" sz="2300" dirty="0"/>
              <a:t> </a:t>
            </a:r>
            <a:r>
              <a:rPr lang="es-ES" sz="2300" dirty="0" err="1"/>
              <a:t>under</a:t>
            </a:r>
            <a:r>
              <a:rPr lang="es-ES" sz="2300" dirty="0"/>
              <a:t> a Plan in </a:t>
            </a:r>
            <a:r>
              <a:rPr lang="es-ES" sz="2300" dirty="0" err="1"/>
              <a:t>accordance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Section</a:t>
            </a:r>
            <a:r>
              <a:rPr lang="es-ES" sz="2300" dirty="0"/>
              <a:t> 504 of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Rehabilitation</a:t>
            </a:r>
            <a:r>
              <a:rPr lang="es-ES" sz="2300" dirty="0"/>
              <a:t> </a:t>
            </a:r>
            <a:r>
              <a:rPr lang="es-ES" sz="2300" dirty="0" err="1"/>
              <a:t>Act</a:t>
            </a:r>
            <a:r>
              <a:rPr lang="es-ES" sz="2300" dirty="0"/>
              <a:t> of 1973 (504 Plan).</a:t>
            </a:r>
            <a:endParaRPr lang="en-US" sz="23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0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Providing 2 to 3 days of instruction per week</a:t>
            </a:r>
          </a:p>
          <a:p>
            <a:pPr lvl="0"/>
            <a:r>
              <a:rPr lang="en-US" dirty="0"/>
              <a:t>Remote Learning option will be offered if that is what the family desires</a:t>
            </a:r>
          </a:p>
          <a:p>
            <a:pPr lvl="0"/>
            <a:r>
              <a:rPr lang="en-US" dirty="0"/>
              <a:t>Daily virtual instruction will be connected to each classroom daily as an improved structure for the E-remote learning program.</a:t>
            </a:r>
          </a:p>
          <a:p>
            <a:pPr lvl="0"/>
            <a:r>
              <a:rPr lang="en-US" dirty="0"/>
              <a:t>Special needs students attending Out of District Schools may have a different plan compared to the district’s plan.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Special Education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0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7" y="2094745"/>
            <a:ext cx="8407893" cy="4407408"/>
          </a:xfrm>
        </p:spPr>
        <p:txBody>
          <a:bodyPr/>
          <a:lstStyle/>
          <a:p>
            <a:pPr lvl="0"/>
            <a:r>
              <a:rPr lang="en-US" dirty="0"/>
              <a:t>Require vendors to follow EPS recommendations when working in or entering facilities. </a:t>
            </a:r>
          </a:p>
          <a:p>
            <a:pPr lvl="0"/>
            <a:r>
              <a:rPr lang="en-US" dirty="0"/>
              <a:t>Discontinue use of water fountains. </a:t>
            </a:r>
          </a:p>
          <a:p>
            <a:pPr lvl="0"/>
            <a:r>
              <a:rPr lang="en-US" dirty="0"/>
              <a:t>Provide a cleaning frequency chart that addresses COVID-19 concerns. </a:t>
            </a:r>
          </a:p>
          <a:p>
            <a:pPr lvl="0"/>
            <a:r>
              <a:rPr lang="en-US" dirty="0"/>
              <a:t>Request building staff to help with personal space disinfecting procedures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Precautions for All School Environments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6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7" y="1742341"/>
            <a:ext cx="8407893" cy="3969433"/>
          </a:xfrm>
        </p:spPr>
        <p:txBody>
          <a:bodyPr/>
          <a:lstStyle/>
          <a:p>
            <a:pPr lvl="0"/>
            <a:r>
              <a:rPr lang="en-US" dirty="0"/>
              <a:t>Implement 6 feet distancing on all buses. </a:t>
            </a:r>
          </a:p>
          <a:p>
            <a:pPr lvl="0"/>
            <a:r>
              <a:rPr lang="en-US" dirty="0"/>
              <a:t>Masks must be worn by students and adults</a:t>
            </a:r>
          </a:p>
          <a:p>
            <a:pPr lvl="0"/>
            <a:r>
              <a:rPr lang="en-US" dirty="0"/>
              <a:t>Parents must declare whether students will be virtual or in-person</a:t>
            </a:r>
          </a:p>
          <a:p>
            <a:pPr lvl="0"/>
            <a:r>
              <a:rPr lang="en-US" dirty="0"/>
              <a:t>Require vendors to follow EPS recommendations when operating buses. </a:t>
            </a:r>
          </a:p>
          <a:p>
            <a:pPr lvl="0"/>
            <a:r>
              <a:rPr lang="en-US" dirty="0"/>
              <a:t>Hand Sanitizer installed on buses with addition of routine bus sanitization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Safety Precautions for Transportation Services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ADB04C-3325-8B4A-84F8-29A0A047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2" y="4502552"/>
            <a:ext cx="6319776" cy="22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Social-Emotional Learning needs to be a top priority in all of our EPS classrooms Pk-12. </a:t>
            </a:r>
          </a:p>
          <a:p>
            <a:pPr lvl="0"/>
            <a:r>
              <a:rPr lang="en-US" dirty="0"/>
              <a:t>Identify the students that require additional socio-emotional supports</a:t>
            </a:r>
          </a:p>
          <a:p>
            <a:pPr lvl="0"/>
            <a:r>
              <a:rPr lang="en-US" dirty="0"/>
              <a:t>Make resources available for students, staff and team members</a:t>
            </a:r>
          </a:p>
          <a:p>
            <a:pPr lvl="0"/>
            <a:r>
              <a:rPr lang="en-US" dirty="0"/>
              <a:t>School Counseling and Social Work services (In-Person or in a virtual format)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Social-Emotional Supports for Students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4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Transportation</a:t>
            </a:r>
          </a:p>
          <a:p>
            <a:pPr lvl="0"/>
            <a:r>
              <a:rPr lang="en-US" dirty="0"/>
              <a:t>Education for at-risk students</a:t>
            </a:r>
          </a:p>
          <a:p>
            <a:pPr lvl="0"/>
            <a:r>
              <a:rPr lang="en-US" dirty="0"/>
              <a:t>Athletics – Phase 2 Guidelines will be issued on July 26, 2020</a:t>
            </a:r>
          </a:p>
          <a:p>
            <a:pPr lvl="0"/>
            <a:r>
              <a:rPr lang="en-US" dirty="0"/>
              <a:t>Recess and Passing Periods</a:t>
            </a:r>
          </a:p>
          <a:p>
            <a:pPr lvl="0"/>
            <a:r>
              <a:rPr lang="en-US" dirty="0"/>
              <a:t>Lunch – Grab and Go</a:t>
            </a:r>
          </a:p>
          <a:p>
            <a:pPr lvl="0"/>
            <a:r>
              <a:rPr lang="en-US" dirty="0"/>
              <a:t>Physical Education</a:t>
            </a:r>
          </a:p>
          <a:p>
            <a:pPr lvl="0"/>
            <a:r>
              <a:rPr lang="en-US" dirty="0"/>
              <a:t>Visitor Management</a:t>
            </a:r>
          </a:p>
          <a:p>
            <a:pPr lvl="0"/>
            <a:r>
              <a:rPr lang="en-US" dirty="0"/>
              <a:t>Extra-curricular Activities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Topics to be discussed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Families are asked to communicate their intent to participate in this model by July 15. Parents must declare whether students will be virtual or in-person.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By responding by this date, our district can plan and schedule both the in-person and remote learning.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Teachers will also be surveyed about both in-person and remote learning.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 err="1"/>
              <a:t>Parent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Guardian</a:t>
            </a:r>
            <a:r>
              <a:rPr lang="es-ES" dirty="0"/>
              <a:t> </a:t>
            </a:r>
            <a:r>
              <a:rPr lang="es-ES" dirty="0" err="1"/>
              <a:t>Responsibility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59013" y="3835400"/>
            <a:ext cx="2007188" cy="18288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JULY 6, 2020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" y="703385"/>
            <a:ext cx="6703155" cy="58919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i="1" cap="none" dirty="0">
                <a:solidFill>
                  <a:schemeClr val="bg1"/>
                </a:solidFill>
              </a:rPr>
            </a:br>
            <a:r>
              <a:rPr lang="en-US" sz="4400" i="1" cap="none" dirty="0"/>
              <a:t>Reopening Together</a:t>
            </a:r>
            <a:br>
              <a:rPr lang="en-US" sz="4000" i="1" cap="none" dirty="0"/>
            </a:br>
            <a:r>
              <a:rPr lang="en-US" sz="4000" i="1" cap="none" dirty="0"/>
              <a:t>September 2020</a:t>
            </a:r>
            <a:endParaRPr lang="en-US" sz="4000" i="1" cap="non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9" y="3523784"/>
            <a:ext cx="6742185" cy="32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lvl="0"/>
            <a:r>
              <a:rPr lang="en-US" dirty="0"/>
              <a:t>Exceed minimum expectations to place health and safety first for our students and Team Members</a:t>
            </a:r>
          </a:p>
          <a:p>
            <a:pPr lvl="0"/>
            <a:r>
              <a:rPr lang="en-US" dirty="0"/>
              <a:t>Provide High-quality instruction to all students</a:t>
            </a:r>
          </a:p>
          <a:p>
            <a:pPr lvl="0"/>
            <a:r>
              <a:rPr lang="en-US" dirty="0"/>
              <a:t>Ensure families have flexibility and choice in the instructional models</a:t>
            </a:r>
          </a:p>
          <a:p>
            <a:pPr lvl="0"/>
            <a:r>
              <a:rPr lang="en-US" dirty="0"/>
              <a:t>Deliver accurate and timely communication to team members and families as needed and keep all stakeholders informed throughout the school year.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Guiding Principles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2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Internal and external stakeholder groups </a:t>
            </a:r>
          </a:p>
          <a:p>
            <a:pPr lvl="0"/>
            <a:r>
              <a:rPr lang="en-US" dirty="0"/>
              <a:t>Parent, Team Member, and Student surveys </a:t>
            </a:r>
          </a:p>
          <a:p>
            <a:pPr lvl="0"/>
            <a:r>
              <a:rPr lang="en-US" dirty="0"/>
              <a:t>Mayor’s office </a:t>
            </a:r>
          </a:p>
          <a:p>
            <a:pPr lvl="0"/>
            <a:r>
              <a:rPr lang="en-US" dirty="0"/>
              <a:t>Local Department of Public Health </a:t>
            </a:r>
          </a:p>
          <a:p>
            <a:pPr lvl="0"/>
            <a:r>
              <a:rPr lang="en-US" dirty="0"/>
              <a:t>Elizabeth Police Department</a:t>
            </a:r>
          </a:p>
          <a:p>
            <a:pPr lvl="0"/>
            <a:r>
              <a:rPr lang="en-US" dirty="0"/>
              <a:t>Governor’s office </a:t>
            </a:r>
          </a:p>
          <a:p>
            <a:pPr lvl="0"/>
            <a:r>
              <a:rPr lang="en-US" dirty="0"/>
              <a:t>New Jersey Department of Education </a:t>
            </a:r>
          </a:p>
          <a:p>
            <a:pPr lvl="0"/>
            <a:r>
              <a:rPr lang="en-US" dirty="0"/>
              <a:t>New Jersey Department of Health</a:t>
            </a:r>
          </a:p>
          <a:p>
            <a:pPr lvl="0"/>
            <a:r>
              <a:rPr lang="en-US" dirty="0"/>
              <a:t>New Jersey Office of Emergency Management</a:t>
            </a:r>
          </a:p>
          <a:p>
            <a:pPr lvl="0"/>
            <a:r>
              <a:rPr lang="en-US" dirty="0"/>
              <a:t>Centers for Disease Control and Prevention (CDC) </a:t>
            </a:r>
          </a:p>
          <a:p>
            <a:pPr lvl="0"/>
            <a:r>
              <a:rPr lang="en-US" dirty="0"/>
              <a:t>American Academy of Pediatrics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Sources of 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u="sng" dirty="0"/>
              <a:t>Parent Reopening Schools Committee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Cabinet</a:t>
            </a:r>
          </a:p>
          <a:p>
            <a:pPr marL="45720" indent="0">
              <a:buNone/>
            </a:pPr>
            <a:r>
              <a:rPr lang="en-US" dirty="0"/>
              <a:t>Elizabeth Parent Teacher Organization</a:t>
            </a:r>
          </a:p>
          <a:p>
            <a:pPr marL="45720" indent="0">
              <a:buNone/>
            </a:pPr>
            <a:r>
              <a:rPr lang="en-US" dirty="0"/>
              <a:t>Elizabeth Special Education Parent Advocacy Committee</a:t>
            </a:r>
          </a:p>
          <a:p>
            <a:pPr marL="45720" indent="0">
              <a:buNone/>
            </a:pPr>
            <a:r>
              <a:rPr lang="en-US" dirty="0"/>
              <a:t>Elizabeth Bilingual Parent Advocacy Committee</a:t>
            </a:r>
            <a:endParaRPr lang="en-US" u="sng" dirty="0"/>
          </a:p>
          <a:p>
            <a:pPr marL="45720" indent="0">
              <a:buNone/>
            </a:pPr>
            <a:endParaRPr lang="en-US" u="sng" dirty="0"/>
          </a:p>
          <a:p>
            <a:pPr marL="45720" indent="0">
              <a:buNone/>
            </a:pPr>
            <a:endParaRPr lang="en-US" u="sng" dirty="0"/>
          </a:p>
          <a:p>
            <a:pPr marL="45720" indent="0">
              <a:buNone/>
            </a:pPr>
            <a:r>
              <a:rPr lang="en-US" u="sng" dirty="0"/>
              <a:t>Culture and Wellness Committee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Cabinet</a:t>
            </a:r>
          </a:p>
          <a:p>
            <a:pPr marL="45720" indent="0">
              <a:buNone/>
            </a:pPr>
            <a:r>
              <a:rPr lang="en-US" dirty="0"/>
              <a:t>Division of Human Resources</a:t>
            </a:r>
          </a:p>
          <a:p>
            <a:pPr marL="45720" indent="0">
              <a:buNone/>
            </a:pPr>
            <a:r>
              <a:rPr lang="en-US" dirty="0"/>
              <a:t>Department of Public Health Elizabeth Chief Medical Inspector &amp; Elizabeth City of Elizabeth Health Officer</a:t>
            </a:r>
          </a:p>
          <a:p>
            <a:pPr marL="45720" indent="0">
              <a:buNone/>
            </a:pPr>
            <a:r>
              <a:rPr lang="en-US" dirty="0" err="1"/>
              <a:t>Trinitas</a:t>
            </a:r>
            <a:r>
              <a:rPr lang="en-US" dirty="0"/>
              <a:t> Hospital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b="1" dirty="0"/>
              <a:t>Our Reopening Task Force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u="sng" dirty="0"/>
              <a:t>Education Recovery Committee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Cabinet</a:t>
            </a:r>
          </a:p>
          <a:p>
            <a:pPr marL="45720" indent="0">
              <a:buNone/>
            </a:pPr>
            <a:r>
              <a:rPr lang="en-US" dirty="0"/>
              <a:t>Elizabeth Education Association</a:t>
            </a:r>
          </a:p>
          <a:p>
            <a:pPr marL="45720" indent="0">
              <a:buNone/>
            </a:pPr>
            <a:r>
              <a:rPr lang="en-US" dirty="0"/>
              <a:t>Elizabeth Administrators and Supervisors Association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u="sng" dirty="0"/>
              <a:t>Teaching and Learning Committee 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Cabinet</a:t>
            </a:r>
          </a:p>
          <a:p>
            <a:pPr marL="45720" indent="0">
              <a:buNone/>
            </a:pPr>
            <a:r>
              <a:rPr lang="en-US" dirty="0"/>
              <a:t>Division of Early Childhood</a:t>
            </a:r>
          </a:p>
          <a:p>
            <a:pPr marL="45720" indent="0">
              <a:buNone/>
            </a:pPr>
            <a:r>
              <a:rPr lang="en-US" dirty="0"/>
              <a:t>Division of Elementary &amp; Secondary Instruction</a:t>
            </a:r>
          </a:p>
          <a:p>
            <a:pPr marL="45720" indent="0">
              <a:buNone/>
            </a:pPr>
            <a:r>
              <a:rPr lang="en-US" dirty="0"/>
              <a:t>Division of Special Services</a:t>
            </a:r>
          </a:p>
          <a:p>
            <a:pPr marL="45720" indent="0">
              <a:buNone/>
            </a:pPr>
            <a:r>
              <a:rPr lang="en-US" dirty="0"/>
              <a:t>Division of Curriculum and Instruction</a:t>
            </a:r>
          </a:p>
          <a:p>
            <a:pPr marL="45720" indent="0">
              <a:buNone/>
            </a:pPr>
            <a:r>
              <a:rPr lang="en-US" dirty="0"/>
              <a:t>Division of Special Projects</a:t>
            </a:r>
          </a:p>
          <a:p>
            <a:pPr marL="45720" indent="0">
              <a:buNone/>
            </a:pPr>
            <a:r>
              <a:rPr lang="en-US" dirty="0"/>
              <a:t>Division of Staff Development and Innovative Programs</a:t>
            </a:r>
          </a:p>
          <a:p>
            <a:pPr marL="45720" indent="0">
              <a:buNone/>
            </a:pPr>
            <a:r>
              <a:rPr lang="en-US" dirty="0"/>
              <a:t>Division of Human Resources</a:t>
            </a:r>
          </a:p>
          <a:p>
            <a:pPr marL="45720" indent="0">
              <a:buNone/>
            </a:pPr>
            <a:r>
              <a:rPr lang="en-US" dirty="0"/>
              <a:t>Principals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Reopening Task Force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6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u="sng" dirty="0"/>
              <a:t>Operations Committee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Cabinet</a:t>
            </a:r>
          </a:p>
          <a:p>
            <a:pPr marL="45720" indent="0">
              <a:buNone/>
            </a:pPr>
            <a:r>
              <a:rPr lang="en-US" dirty="0"/>
              <a:t>Division of Plant &amp; Property</a:t>
            </a:r>
          </a:p>
          <a:p>
            <a:pPr marL="45720" indent="0">
              <a:buNone/>
            </a:pPr>
            <a:r>
              <a:rPr lang="en-US" dirty="0"/>
              <a:t>Division of Financial Services</a:t>
            </a:r>
          </a:p>
          <a:p>
            <a:pPr marL="45720" indent="0">
              <a:buNone/>
            </a:pPr>
            <a:r>
              <a:rPr lang="en-US" dirty="0"/>
              <a:t>Division of Human Resources</a:t>
            </a:r>
          </a:p>
          <a:p>
            <a:pPr marL="45720" indent="0">
              <a:buNone/>
            </a:pPr>
            <a:endParaRPr lang="en-US" u="sng" dirty="0"/>
          </a:p>
          <a:p>
            <a:pPr marL="45720" indent="0">
              <a:buNone/>
            </a:pPr>
            <a:r>
              <a:rPr lang="en-US" u="sng" dirty="0"/>
              <a:t>Equity and Community Engagement Committee 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YMCA </a:t>
            </a:r>
          </a:p>
          <a:p>
            <a:pPr marL="45720" indent="0">
              <a:buNone/>
            </a:pPr>
            <a:r>
              <a:rPr lang="en-US" dirty="0"/>
              <a:t>Elizabeth – NAACP</a:t>
            </a:r>
          </a:p>
          <a:p>
            <a:pPr marL="45720" indent="0">
              <a:buNone/>
            </a:pPr>
            <a:r>
              <a:rPr lang="en-US" dirty="0"/>
              <a:t>Elizabeth -Early Childhood Providers</a:t>
            </a:r>
          </a:p>
          <a:p>
            <a:pPr marL="45720" indent="0">
              <a:buNone/>
            </a:pPr>
            <a:r>
              <a:rPr lang="en-US" dirty="0"/>
              <a:t>NJ PTA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Reopening Task Force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Technology Sub-Committee (Technology Instructional Coaches)</a:t>
            </a:r>
          </a:p>
          <a:p>
            <a:r>
              <a:rPr lang="en-US" dirty="0"/>
              <a:t>Devices </a:t>
            </a:r>
          </a:p>
          <a:p>
            <a:r>
              <a:rPr lang="en-US" dirty="0"/>
              <a:t>Access to internet 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b="1" dirty="0"/>
              <a:t>Students Sub-Committee (High School Student Government)</a:t>
            </a:r>
          </a:p>
          <a:p>
            <a:r>
              <a:rPr lang="en-US" dirty="0"/>
              <a:t>School Nutrition </a:t>
            </a:r>
          </a:p>
          <a:p>
            <a:r>
              <a:rPr lang="en-US" dirty="0"/>
              <a:t>Physical and Mental Health </a:t>
            </a:r>
          </a:p>
          <a:p>
            <a:r>
              <a:rPr lang="en-US" dirty="0"/>
              <a:t>Social Emotional &amp; Instructional Supports </a:t>
            </a: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/>
            <a:r>
              <a:rPr lang="en-US" dirty="0"/>
              <a:t>Education Continuity for Learning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6013938"/>
            <a:ext cx="3550617" cy="7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9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6B1EF-71A6-EB41-8714-90BD2C0C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/>
              <a:t>Families Sub-Committee (PTO Presidents)</a:t>
            </a:r>
          </a:p>
          <a:p>
            <a:r>
              <a:rPr lang="en-US" dirty="0"/>
              <a:t>School Nutrition </a:t>
            </a:r>
          </a:p>
          <a:p>
            <a:r>
              <a:rPr lang="en-US" dirty="0"/>
              <a:t>Physical and Mental Health </a:t>
            </a:r>
          </a:p>
          <a:p>
            <a:r>
              <a:rPr lang="en-US" dirty="0"/>
              <a:t>Social Emotional Supports </a:t>
            </a:r>
          </a:p>
          <a:p>
            <a:r>
              <a:rPr lang="en-US" dirty="0"/>
              <a:t>Instructional Supports </a:t>
            </a:r>
          </a:p>
          <a:p>
            <a:r>
              <a:rPr lang="en-US" dirty="0"/>
              <a:t>Professional Development – Distance Learning Pedagogy </a:t>
            </a:r>
          </a:p>
          <a:p>
            <a:r>
              <a:rPr lang="en-US" dirty="0"/>
              <a:t>Health &amp; Safety Considerations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1100" dirty="0"/>
          </a:p>
          <a:p>
            <a:pPr marL="45720" indent="0">
              <a:buNone/>
            </a:pPr>
            <a:r>
              <a:rPr lang="en-US" b="1" dirty="0"/>
              <a:t>Teachers Sub-Committee (PK/Elementary/High School/Bilingual and Special Education Teachers)</a:t>
            </a:r>
          </a:p>
          <a:p>
            <a:r>
              <a:rPr lang="en-US" dirty="0"/>
              <a:t>School Nutrition </a:t>
            </a:r>
          </a:p>
          <a:p>
            <a:r>
              <a:rPr lang="en-US" dirty="0"/>
              <a:t>Physical and Mental Health </a:t>
            </a:r>
          </a:p>
          <a:p>
            <a:r>
              <a:rPr lang="en-US" dirty="0"/>
              <a:t>Social Emotional Supports  &amp; Instructional Supports </a:t>
            </a:r>
          </a:p>
          <a:p>
            <a:r>
              <a:rPr lang="en-US" dirty="0"/>
              <a:t>Professional Development – Distance Learning Pedagogy </a:t>
            </a:r>
          </a:p>
          <a:p>
            <a:r>
              <a:rPr lang="en-US" dirty="0"/>
              <a:t>Health &amp; Safety Considerations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F7275-04B3-6E47-9A92-8FC2A93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Continuity for Learning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8CB49-F4AC-A545-9E07-88C700C1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" y="5711774"/>
            <a:ext cx="3550617" cy="10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7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F12255DC180488937699AD3550E5A" ma:contentTypeVersion="4" ma:contentTypeDescription="Create a new document." ma:contentTypeScope="" ma:versionID="17fad479873993f40ca16aa4a66824f5">
  <xsd:schema xmlns:xsd="http://www.w3.org/2001/XMLSchema" xmlns:xs="http://www.w3.org/2001/XMLSchema" xmlns:p="http://schemas.microsoft.com/office/2006/metadata/properties" xmlns:ns2="de92e4f0-0eca-4587-88bc-6fa527674a0e" targetNamespace="http://schemas.microsoft.com/office/2006/metadata/properties" ma:root="true" ma:fieldsID="9e674430b38a19954def1a901e50af76" ns2:_="">
    <xsd:import namespace="de92e4f0-0eca-4587-88bc-6fa527674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2e4f0-0eca-4587-88bc-6fa527674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EE68B2-1D39-4982-9988-99C648102EDB}">
  <ds:schemaRefs>
    <ds:schemaRef ds:uri="http://purl.org/dc/dcmitype/"/>
    <ds:schemaRef ds:uri="http://schemas.microsoft.com/office/2006/documentManagement/types"/>
    <ds:schemaRef ds:uri="de92e4f0-0eca-4587-88bc-6fa527674a0e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841BB8-16D2-407F-B55F-9542EA577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2e4f0-0eca-4587-88bc-6fa527674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C716A-43AA-4B37-97B2-C387B4F644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1481</Words>
  <Application>Microsoft Macintosh PowerPoint</Application>
  <PresentationFormat>On-screen Show (4:3)</PresentationFormat>
  <Paragraphs>257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Source Sans Pro</vt:lpstr>
      <vt:lpstr>Times New Roman</vt:lpstr>
      <vt:lpstr>Wingdings</vt:lpstr>
      <vt:lpstr>Wingdings 2</vt:lpstr>
      <vt:lpstr>Grid</vt:lpstr>
      <vt:lpstr> Reopening Together September 2020</vt:lpstr>
      <vt:lpstr>Our Pledge</vt:lpstr>
      <vt:lpstr>Our Guiding Principles</vt:lpstr>
      <vt:lpstr>Our Sources of Information </vt:lpstr>
      <vt:lpstr> Our Reopening Task Force   </vt:lpstr>
      <vt:lpstr>Our Reopening Task Force</vt:lpstr>
      <vt:lpstr>Our Reopening Task Force</vt:lpstr>
      <vt:lpstr>Education Continuity for Learning Committee</vt:lpstr>
      <vt:lpstr>Education Continuity for Learning Committee</vt:lpstr>
      <vt:lpstr>    The Reopening Together Plan Timeline   </vt:lpstr>
      <vt:lpstr>  The Reopening Together PlaN Stakeholder Engagement  </vt:lpstr>
      <vt:lpstr>PowerPoint Presentation</vt:lpstr>
      <vt:lpstr>   How do we decide which scenario is best for the Elizabeth Public Schools?   </vt:lpstr>
      <vt:lpstr> What is the Current Key Guidance from the CDC?  </vt:lpstr>
      <vt:lpstr> what are the Options for Reopening Elizabeth Public Schools during COVID-19? ?</vt:lpstr>
      <vt:lpstr>  What are the Variables Driving the District’s Reopening Decision?  </vt:lpstr>
      <vt:lpstr>Physical distancing requirements </vt:lpstr>
      <vt:lpstr>Option 1 </vt:lpstr>
      <vt:lpstr>Option 2 </vt:lpstr>
      <vt:lpstr>Option 3 </vt:lpstr>
      <vt:lpstr> Special Education </vt:lpstr>
      <vt:lpstr>Safety Precautions for All School Environments  </vt:lpstr>
      <vt:lpstr>  Safety Precautions for Transportation Services  </vt:lpstr>
      <vt:lpstr>Social-Emotional Supports for Students</vt:lpstr>
      <vt:lpstr>Future Topics to be discussed</vt:lpstr>
      <vt:lpstr> Parent or Guardian Responsibility  </vt:lpstr>
      <vt:lpstr> Reopening Together September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ELIZABETH PUBLIC SCHOOLS PLANNING AND PREPARATION FOR REOPENING  SEPTEMBER 2020</dc:title>
  <dc:creator>Hugelmeyer, Olga</dc:creator>
  <cp:lastModifiedBy>Hugelmeyer, Olga</cp:lastModifiedBy>
  <cp:revision>25</cp:revision>
  <cp:lastPrinted>2020-07-06T14:01:26Z</cp:lastPrinted>
  <dcterms:created xsi:type="dcterms:W3CDTF">2020-07-04T16:23:21Z</dcterms:created>
  <dcterms:modified xsi:type="dcterms:W3CDTF">2020-07-06T20:21:33Z</dcterms:modified>
</cp:coreProperties>
</file>