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6858000" cx="12192000"/>
  <p:notesSz cx="6858000" cy="9144000"/>
  <p:embeddedFontLst>
    <p:embeddedFont>
      <p:font typeface="Play"/>
      <p:regular r:id="rId26"/>
      <p:bold r:id="rId27"/>
    </p:embeddedFont>
    <p:embeddedFont>
      <p:font typeface="Montserrat"/>
      <p:regular r:id="rId28"/>
      <p:bold r:id="rId29"/>
      <p:italic r:id="rId30"/>
      <p:boldItalic r:id="rId31"/>
    </p:embeddedFont>
    <p:embeddedFont>
      <p:font typeface="Montserrat Medium"/>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hoCK8I/hh2uQi6hiqTLgicwhaTo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Play-regular.fntdata"/><Relationship Id="rId25" Type="http://schemas.openxmlformats.org/officeDocument/2006/relationships/slide" Target="slides/slide21.xml"/><Relationship Id="rId28" Type="http://schemas.openxmlformats.org/officeDocument/2006/relationships/font" Target="fonts/Montserrat-regular.fntdata"/><Relationship Id="rId27"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Montserrat-bold.fntdata"/><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Montserrat-boldItalic.fntdata"/><Relationship Id="rId30" Type="http://schemas.openxmlformats.org/officeDocument/2006/relationships/font" Target="fonts/Montserrat-italic.fntdata"/><Relationship Id="rId11" Type="http://schemas.openxmlformats.org/officeDocument/2006/relationships/slide" Target="slides/slide7.xml"/><Relationship Id="rId33" Type="http://schemas.openxmlformats.org/officeDocument/2006/relationships/font" Target="fonts/MontserratMedium-bold.fntdata"/><Relationship Id="rId10" Type="http://schemas.openxmlformats.org/officeDocument/2006/relationships/slide" Target="slides/slide6.xml"/><Relationship Id="rId32" Type="http://schemas.openxmlformats.org/officeDocument/2006/relationships/font" Target="fonts/MontserratMedium-regular.fntdata"/><Relationship Id="rId13" Type="http://schemas.openxmlformats.org/officeDocument/2006/relationships/slide" Target="slides/slide9.xml"/><Relationship Id="rId35" Type="http://schemas.openxmlformats.org/officeDocument/2006/relationships/font" Target="fonts/MontserratMedium-boldItalic.fntdata"/><Relationship Id="rId12" Type="http://schemas.openxmlformats.org/officeDocument/2006/relationships/slide" Target="slides/slide8.xml"/><Relationship Id="rId34" Type="http://schemas.openxmlformats.org/officeDocument/2006/relationships/font" Target="fonts/MontserratMedium-italic.fntdata"/><Relationship Id="rId15" Type="http://schemas.openxmlformats.org/officeDocument/2006/relationships/slide" Target="slides/slide11.xml"/><Relationship Id="rId14" Type="http://schemas.openxmlformats.org/officeDocument/2006/relationships/slide" Target="slides/slide10.xml"/><Relationship Id="rId36" Type="http://customschemas.google.com/relationships/presentationmetadata" Target="metadata"/><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8787"/>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5212"/>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2" name="Google Shape;9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7355fb8abd_11_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g37355fb8abd_11_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7c6cc3fdfd_0_6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37c6cc3fdfd_0_6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7c6cc3fdfd_0_6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9" name="Google Shape;179;g37c6cc3fdfd_0_6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7c6cc3fdfd_0_45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g37c6cc3fdfd_0_4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37355fb8abd_11_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5" name="Google Shape;195;g37355fb8abd_11_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37c6cc3fdfd_0_45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2" name="Google Shape;202;g37c6cc3fdfd_0_45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37c6cc3fdfd_0_4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9" name="Google Shape;209;g37c6cc3fdfd_0_4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37c6cc3fdfd_0_47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6" name="Google Shape;216;g37c6cc3fdfd_0_47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7c6cc3fdfd_0_47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3" name="Google Shape;223;g37c6cc3fdfd_0_4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37c6cc3fdfd_0_48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1" name="Google Shape;231;g37c6cc3fdfd_0_48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7355fb8abd_11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8" name="Google Shape;98;g37355fb8abd_1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37c6cc3fdfd_0_49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0" name="Google Shape;240;g37c6cc3fdfd_0_49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349695b8a5d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9" name="Google Shape;249;g349695b8a5d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7c6cc3fdfd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5" name="Google Shape;105;g37c6cc3fdfd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7c6cc3fdfd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3" name="Google Shape;113;g37c6cc3fdfd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7c6cc3fdfd_0_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g37c6cc3fdfd_0_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7c6cc3fdfd_0_2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g37c6cc3fdfd_0_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7c6cc3fdfd_0_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g37c6cc3fdfd_0_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7c6cc3fdfd_0_4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g37c6cc3fdfd_0_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7c6cc3fdfd_0_5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g37c6cc3fdfd_0_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15"/>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5"/>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1" name="Shape 71"/>
        <p:cNvGrpSpPr/>
        <p:nvPr/>
      </p:nvGrpSpPr>
      <p:grpSpPr>
        <a:xfrm>
          <a:off x="0" y="0"/>
          <a:ext cx="0" cy="0"/>
          <a:chOff x="0" y="0"/>
          <a:chExt cx="0" cy="0"/>
        </a:xfrm>
      </p:grpSpPr>
      <p:sp>
        <p:nvSpPr>
          <p:cNvPr id="72" name="Google Shape;72;p23"/>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2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81" name="Google Shape;81;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84" name="Shape 84"/>
        <p:cNvGrpSpPr/>
        <p:nvPr/>
      </p:nvGrpSpPr>
      <p:grpSpPr>
        <a:xfrm>
          <a:off x="0" y="0"/>
          <a:ext cx="0" cy="0"/>
          <a:chOff x="0" y="0"/>
          <a:chExt cx="0" cy="0"/>
        </a:xfrm>
      </p:grpSpPr>
      <p:sp>
        <p:nvSpPr>
          <p:cNvPr id="85" name="Google Shape;85;g37c6cc3fdfd_0_444"/>
          <p:cNvSpPr txBox="1"/>
          <p:nvPr>
            <p:ph type="title"/>
          </p:nvPr>
        </p:nvSpPr>
        <p:spPr>
          <a:xfrm>
            <a:off x="904367" y="210550"/>
            <a:ext cx="10643100" cy="640200"/>
          </a:xfrm>
          <a:prstGeom prst="rect">
            <a:avLst/>
          </a:prstGeom>
          <a:noFill/>
          <a:ln>
            <a:noFill/>
          </a:ln>
        </p:spPr>
        <p:txBody>
          <a:bodyPr anchorCtr="0" anchor="ctr" bIns="45700" lIns="91425" spcFirstLastPara="1" rIns="91425" wrap="square" tIns="45700">
            <a:normAutofit/>
          </a:bodyPr>
          <a:lstStyle>
            <a:lvl1pPr lvl="0" marR="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g37c6cc3fdfd_0_444"/>
          <p:cNvSpPr/>
          <p:nvPr/>
        </p:nvSpPr>
        <p:spPr>
          <a:xfrm>
            <a:off x="391753" y="210553"/>
            <a:ext cx="609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87" name="Google Shape;87;g37c6cc3fdfd_0_444"/>
          <p:cNvPicPr preferRelativeResize="0"/>
          <p:nvPr/>
        </p:nvPicPr>
        <p:blipFill rotWithShape="1">
          <a:blip r:embed="rId2">
            <a:alphaModFix/>
          </a:blip>
          <a:srcRect b="0" l="0" r="0" t="90171"/>
          <a:stretch/>
        </p:blipFill>
        <p:spPr>
          <a:xfrm>
            <a:off x="0" y="6183899"/>
            <a:ext cx="12192005" cy="674100"/>
          </a:xfrm>
          <a:prstGeom prst="rect">
            <a:avLst/>
          </a:prstGeom>
          <a:noFill/>
          <a:ln>
            <a:noFill/>
          </a:ln>
        </p:spPr>
      </p:pic>
      <p:sp>
        <p:nvSpPr>
          <p:cNvPr id="88" name="Google Shape;88;g37c6cc3fdfd_0_444"/>
          <p:cNvSpPr txBox="1"/>
          <p:nvPr>
            <p:ph idx="12" type="sldNum"/>
          </p:nvPr>
        </p:nvSpPr>
        <p:spPr>
          <a:xfrm>
            <a:off x="11441129" y="6325369"/>
            <a:ext cx="630300" cy="391200"/>
          </a:xfrm>
          <a:prstGeom prst="rect">
            <a:avLst/>
          </a:prstGeom>
          <a:noFill/>
          <a:ln>
            <a:noFill/>
          </a:ln>
        </p:spPr>
        <p:txBody>
          <a:bodyPr anchorCtr="0" anchor="t" bIns="91425" lIns="91425" spcFirstLastPara="1" rIns="91425" wrap="square" tIns="91425">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89" name="Google Shape;89;g37c6cc3fdfd_0_444"/>
          <p:cNvSpPr txBox="1"/>
          <p:nvPr/>
        </p:nvSpPr>
        <p:spPr>
          <a:xfrm>
            <a:off x="33" y="6183875"/>
            <a:ext cx="12192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7" name="Shape 27"/>
        <p:cNvGrpSpPr/>
        <p:nvPr/>
      </p:nvGrpSpPr>
      <p:grpSpPr>
        <a:xfrm>
          <a:off x="0" y="0"/>
          <a:ext cx="0" cy="0"/>
          <a:chOff x="0" y="0"/>
          <a:chExt cx="0" cy="0"/>
        </a:xfrm>
      </p:grpSpPr>
      <p:sp>
        <p:nvSpPr>
          <p:cNvPr id="28" name="Google Shape;28;p1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3" name="Shape 33"/>
        <p:cNvGrpSpPr/>
        <p:nvPr/>
      </p:nvGrpSpPr>
      <p:grpSpPr>
        <a:xfrm>
          <a:off x="0" y="0"/>
          <a:ext cx="0" cy="0"/>
          <a:chOff x="0" y="0"/>
          <a:chExt cx="0" cy="0"/>
        </a:xfrm>
      </p:grpSpPr>
      <p:sp>
        <p:nvSpPr>
          <p:cNvPr id="34" name="Google Shape;34;p17"/>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7"/>
          <p:cNvSpPr txBox="1"/>
          <p:nvPr>
            <p:ph idx="1" type="body"/>
          </p:nvPr>
        </p:nvSpPr>
        <p:spPr>
          <a:xfrm rot="5400000">
            <a:off x="3920332" y="-1256507"/>
            <a:ext cx="4351337"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9" name="Shape 39"/>
        <p:cNvGrpSpPr/>
        <p:nvPr/>
      </p:nvGrpSpPr>
      <p:grpSpPr>
        <a:xfrm>
          <a:off x="0" y="0"/>
          <a:ext cx="0" cy="0"/>
          <a:chOff x="0" y="0"/>
          <a:chExt cx="0" cy="0"/>
        </a:xfrm>
      </p:grpSpPr>
      <p:sp>
        <p:nvSpPr>
          <p:cNvPr id="40" name="Google Shape;40;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8"/>
          <p:cNvSpPr/>
          <p:nvPr>
            <p:ph idx="2" type="pic"/>
          </p:nvPr>
        </p:nvSpPr>
        <p:spPr>
          <a:xfrm>
            <a:off x="5183188" y="987425"/>
            <a:ext cx="6172200" cy="4873625"/>
          </a:xfrm>
          <a:prstGeom prst="rect">
            <a:avLst/>
          </a:prstGeom>
          <a:noFill/>
          <a:ln>
            <a:noFill/>
          </a:ln>
        </p:spPr>
      </p:sp>
      <p:sp>
        <p:nvSpPr>
          <p:cNvPr id="42" name="Google Shape;42;p1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43" name="Google Shape;43;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6" name="Shape 46"/>
        <p:cNvGrpSpPr/>
        <p:nvPr/>
      </p:nvGrpSpPr>
      <p:grpSpPr>
        <a:xfrm>
          <a:off x="0" y="0"/>
          <a:ext cx="0" cy="0"/>
          <a:chOff x="0" y="0"/>
          <a:chExt cx="0" cy="0"/>
        </a:xfrm>
      </p:grpSpPr>
      <p:sp>
        <p:nvSpPr>
          <p:cNvPr id="47" name="Google Shape;47;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9" name="Google Shape;49;p1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0" name="Google Shape;50;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21"/>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2" name="Shape 62"/>
        <p:cNvGrpSpPr/>
        <p:nvPr/>
      </p:nvGrpSpPr>
      <p:grpSpPr>
        <a:xfrm>
          <a:off x="0" y="0"/>
          <a:ext cx="0" cy="0"/>
          <a:chOff x="0" y="0"/>
          <a:chExt cx="0" cy="0"/>
        </a:xfrm>
      </p:grpSpPr>
      <p:sp>
        <p:nvSpPr>
          <p:cNvPr id="63" name="Google Shape;63;p2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5" name="Google Shape;65;p2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2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7" name="Google Shape;67;p2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76767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38200" y="365125"/>
            <a:ext cx="10515600" cy="1325562"/>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3"/>
          <p:cNvSpPr txBox="1"/>
          <p:nvPr>
            <p:ph idx="1" type="body"/>
          </p:nvPr>
        </p:nvSpPr>
        <p:spPr>
          <a:xfrm>
            <a:off x="838200" y="1825625"/>
            <a:ext cx="10515600" cy="4351337"/>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67676"/>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1pPr>
            <a:lvl2pPr indent="0" lvl="1"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2pPr>
            <a:lvl3pPr indent="0" lvl="2"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3pPr>
            <a:lvl4pPr indent="0" lvl="3"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4pPr>
            <a:lvl5pPr indent="0" lvl="4"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5pPr>
            <a:lvl6pPr indent="0" lvl="5"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6pPr>
            <a:lvl7pPr indent="0" lvl="6"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7pPr>
            <a:lvl8pPr indent="0" lvl="7"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8pPr>
            <a:lvl9pPr indent="0" lvl="8" marL="0" marR="0" rtl="0" algn="r">
              <a:lnSpc>
                <a:spcPct val="100000"/>
              </a:lnSpc>
              <a:spcBef>
                <a:spcPts val="0"/>
              </a:spcBef>
              <a:spcAft>
                <a:spcPts val="0"/>
              </a:spcAft>
              <a:buClr>
                <a:srgbClr val="767676"/>
              </a:buClr>
              <a:buSzPts val="1200"/>
              <a:buFont typeface="Arial"/>
              <a:buNone/>
              <a:defRPr b="0" i="0" sz="1200" u="none" cap="none" strike="noStrike">
                <a:solidFill>
                  <a:srgbClr val="767676"/>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jpg"/><Relationship Id="rId4" Type="http://schemas.openxmlformats.org/officeDocument/2006/relationships/hyperlink" Target="http://www.dpi.state.nc.us/curriculu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jpg"/><Relationship Id="rId4" Type="http://schemas.openxmlformats.org/officeDocument/2006/relationships/hyperlink" Target="http://www.ncpublicschools.org/succeed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pic>
        <p:nvPicPr>
          <p:cNvPr descr="A close-up of a person and a child&#10;&#10;AI-generated content may be incorrect." id="94" name="Google Shape;94;p2"/>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95" name="Google Shape;95;p2"/>
          <p:cNvSpPr txBox="1"/>
          <p:nvPr>
            <p:ph type="title"/>
          </p:nvPr>
        </p:nvSpPr>
        <p:spPr>
          <a:xfrm>
            <a:off x="996625" y="1743900"/>
            <a:ext cx="10515600" cy="2348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rPr lang="en-US" sz="5500">
                <a:solidFill>
                  <a:schemeClr val="lt1"/>
                </a:solidFill>
                <a:latin typeface="Avenir"/>
                <a:ea typeface="Avenir"/>
                <a:cs typeface="Avenir"/>
                <a:sym typeface="Avenir"/>
              </a:rPr>
              <a:t>Welcome to</a:t>
            </a:r>
            <a:r>
              <a:rPr lang="en-US" sz="5500">
                <a:solidFill>
                  <a:schemeClr val="lt1"/>
                </a:solidFill>
                <a:latin typeface="Avenir"/>
                <a:ea typeface="Avenir"/>
                <a:cs typeface="Avenir"/>
                <a:sym typeface="Avenir"/>
              </a:rPr>
              <a:t> </a:t>
            </a:r>
            <a:br>
              <a:rPr lang="en-US" sz="5500">
                <a:solidFill>
                  <a:schemeClr val="lt1"/>
                </a:solidFill>
                <a:latin typeface="Avenir"/>
                <a:ea typeface="Avenir"/>
                <a:cs typeface="Avenir"/>
                <a:sym typeface="Avenir"/>
              </a:rPr>
            </a:br>
            <a:r>
              <a:rPr lang="en-US" sz="5500">
                <a:solidFill>
                  <a:schemeClr val="lt1"/>
                </a:solidFill>
                <a:latin typeface="Avenir"/>
                <a:ea typeface="Avenir"/>
                <a:cs typeface="Avenir"/>
                <a:sym typeface="Avenir"/>
              </a:rPr>
              <a:t>Title I Annual Meeting </a:t>
            </a:r>
            <a:endParaRPr sz="55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rPr lang="en-US" sz="5500">
                <a:solidFill>
                  <a:schemeClr val="lt1"/>
                </a:solidFill>
                <a:latin typeface="Avenir"/>
                <a:ea typeface="Avenir"/>
                <a:cs typeface="Avenir"/>
                <a:sym typeface="Avenir"/>
              </a:rPr>
              <a:t>for Parents &amp; Families</a:t>
            </a:r>
            <a:br>
              <a:rPr lang="en-US" sz="5500">
                <a:solidFill>
                  <a:schemeClr val="lt1"/>
                </a:solidFill>
                <a:latin typeface="Avenir"/>
                <a:ea typeface="Avenir"/>
                <a:cs typeface="Avenir"/>
                <a:sym typeface="Avenir"/>
              </a:rPr>
            </a:br>
            <a:r>
              <a:rPr lang="en-US" sz="5500">
                <a:solidFill>
                  <a:schemeClr val="lt1"/>
                </a:solidFill>
                <a:latin typeface="Avenir"/>
                <a:ea typeface="Avenir"/>
                <a:cs typeface="Avenir"/>
                <a:sym typeface="Avenir"/>
              </a:rPr>
              <a:t>2025 - 2026</a:t>
            </a:r>
            <a:endParaRPr sz="5500">
              <a:solidFill>
                <a:schemeClr val="lt1"/>
              </a:solidFill>
              <a:latin typeface="Avenir"/>
              <a:ea typeface="Avenir"/>
              <a:cs typeface="Avenir"/>
              <a:sym typeface="Avenir"/>
            </a:endParaRPr>
          </a:p>
          <a:p>
            <a:pPr indent="0" lvl="0" marL="0" rtl="0" algn="ctr">
              <a:lnSpc>
                <a:spcPct val="90000"/>
              </a:lnSpc>
              <a:spcBef>
                <a:spcPts val="0"/>
              </a:spcBef>
              <a:spcAft>
                <a:spcPts val="0"/>
              </a:spcAft>
              <a:buClr>
                <a:schemeClr val="dk1"/>
              </a:buClr>
              <a:buSzPts val="2400"/>
              <a:buFont typeface="Arial"/>
              <a:buNone/>
            </a:pPr>
            <a:r>
              <a:t/>
            </a:r>
            <a:endParaRPr b="1" sz="5800">
              <a:solidFill>
                <a:schemeClr val="lt1"/>
              </a:solidFill>
              <a:latin typeface="Montserrat"/>
              <a:ea typeface="Montserrat"/>
              <a:cs typeface="Montserrat"/>
              <a:sym typeface="Montserrat"/>
            </a:endParaRPr>
          </a:p>
          <a:p>
            <a:pPr indent="0" lvl="0" marL="0" rtl="0" algn="ctr">
              <a:lnSpc>
                <a:spcPct val="90000"/>
              </a:lnSpc>
              <a:spcBef>
                <a:spcPts val="0"/>
              </a:spcBef>
              <a:spcAft>
                <a:spcPts val="0"/>
              </a:spcAft>
              <a:buClr>
                <a:schemeClr val="dk1"/>
              </a:buClr>
              <a:buSzPts val="2400"/>
              <a:buFont typeface="Arial"/>
              <a:buNone/>
            </a:pPr>
            <a:r>
              <a:t/>
            </a:r>
            <a:endParaRPr sz="1400">
              <a:solidFill>
                <a:schemeClr val="lt1"/>
              </a:solidFill>
              <a:latin typeface="Arial"/>
              <a:ea typeface="Arial"/>
              <a:cs typeface="Arial"/>
              <a:sym typeface="Arial"/>
            </a:endParaRPr>
          </a:p>
          <a:p>
            <a:pPr indent="0" lvl="0" marL="0" rtl="0" algn="l">
              <a:lnSpc>
                <a:spcPct val="90000"/>
              </a:lnSpc>
              <a:spcBef>
                <a:spcPts val="0"/>
              </a:spcBef>
              <a:spcAft>
                <a:spcPts val="0"/>
              </a:spcAft>
              <a:buClr>
                <a:schemeClr val="dk1"/>
              </a:buClr>
              <a:buSzPts val="4400"/>
              <a:buFont typeface="Play"/>
              <a:buNone/>
            </a:pPr>
            <a:r>
              <a:t/>
            </a:r>
            <a:endParaRPr sz="4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65" name="Shape 165"/>
        <p:cNvGrpSpPr/>
        <p:nvPr/>
      </p:nvGrpSpPr>
      <p:grpSpPr>
        <a:xfrm>
          <a:off x="0" y="0"/>
          <a:ext cx="0" cy="0"/>
          <a:chOff x="0" y="0"/>
          <a:chExt cx="0" cy="0"/>
        </a:xfrm>
      </p:grpSpPr>
      <p:pic>
        <p:nvPicPr>
          <p:cNvPr descr="A blue and white background&#10;&#10;AI-generated content may be incorrect." id="166" name="Google Shape;166;g37355fb8abd_11_18"/>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67" name="Google Shape;167;g37355fb8abd_11_18"/>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t/>
            </a:r>
            <a:endParaRPr b="1" sz="2800">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rPr b="1" lang="en-US" sz="2800">
                <a:solidFill>
                  <a:schemeClr val="lt1"/>
                </a:solidFill>
                <a:latin typeface="Avenir"/>
                <a:ea typeface="Avenir"/>
                <a:cs typeface="Avenir"/>
                <a:sym typeface="Avenir"/>
              </a:rPr>
              <a:t>What is included in the School’s Parent and Family Engagement Policy?</a:t>
            </a:r>
            <a:endParaRPr b="1" sz="28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b="1" sz="2800">
              <a:latin typeface="Arial"/>
              <a:ea typeface="Arial"/>
              <a:cs typeface="Arial"/>
              <a:sym typeface="Arial"/>
            </a:endParaRPr>
          </a:p>
          <a:p>
            <a:pPr indent="0" lvl="0" marL="0" rtl="0" algn="l">
              <a:lnSpc>
                <a:spcPct val="90000"/>
              </a:lnSpc>
              <a:spcBef>
                <a:spcPts val="0"/>
              </a:spcBef>
              <a:spcAft>
                <a:spcPts val="0"/>
              </a:spcAft>
              <a:buClr>
                <a:schemeClr val="dk1"/>
              </a:buClr>
              <a:buSzPts val="4400"/>
              <a:buFont typeface="Play"/>
              <a:buNone/>
            </a:pPr>
            <a:r>
              <a:t/>
            </a:r>
            <a:endParaRPr sz="3600">
              <a:solidFill>
                <a:schemeClr val="lt1"/>
              </a:solidFill>
            </a:endParaRPr>
          </a:p>
        </p:txBody>
      </p:sp>
      <p:sp>
        <p:nvSpPr>
          <p:cNvPr id="168" name="Google Shape;168;g37355fb8abd_11_18"/>
          <p:cNvSpPr txBox="1"/>
          <p:nvPr/>
        </p:nvSpPr>
        <p:spPr>
          <a:xfrm>
            <a:off x="278075" y="1326325"/>
            <a:ext cx="11601900" cy="5136000"/>
          </a:xfrm>
          <a:prstGeom prst="rect">
            <a:avLst/>
          </a:prstGeom>
          <a:noFill/>
          <a:ln>
            <a:noFill/>
          </a:ln>
        </p:spPr>
        <p:txBody>
          <a:bodyPr anchorCtr="0" anchor="t" bIns="91425" lIns="91425" spcFirstLastPara="1" rIns="91425" wrap="square" tIns="91425">
            <a:spAutoFit/>
          </a:bodyPr>
          <a:lstStyle/>
          <a:p>
            <a:pPr indent="-361950" lvl="0" marL="342900" rtl="0" algn="l">
              <a:spcBef>
                <a:spcPts val="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This policy addresses how the school will implement the parent and family engagement requirements of the </a:t>
            </a:r>
            <a:r>
              <a:rPr i="1" lang="en-US" sz="2300">
                <a:solidFill>
                  <a:schemeClr val="dk1"/>
                </a:solidFill>
                <a:latin typeface="Avenir"/>
                <a:ea typeface="Avenir"/>
                <a:cs typeface="Avenir"/>
                <a:sym typeface="Avenir"/>
              </a:rPr>
              <a:t>Every Student Succeeds Act (ESSA).  </a:t>
            </a:r>
            <a:r>
              <a:rPr lang="en-US" sz="2300">
                <a:solidFill>
                  <a:schemeClr val="dk1"/>
                </a:solidFill>
                <a:latin typeface="Avenir"/>
                <a:ea typeface="Avenir"/>
                <a:cs typeface="Avenir"/>
                <a:sym typeface="Avenir"/>
              </a:rPr>
              <a:t>Components include the following:</a:t>
            </a:r>
            <a:endParaRPr sz="23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300">
              <a:solidFill>
                <a:schemeClr val="dk1"/>
              </a:solidFill>
              <a:latin typeface="Avenir"/>
              <a:ea typeface="Avenir"/>
              <a:cs typeface="Avenir"/>
              <a:sym typeface="Avenir"/>
            </a:endParaRPr>
          </a:p>
          <a:p>
            <a:pPr indent="-304800" lvl="1" marL="74295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How parents can be engaged in decision-making and activities </a:t>
            </a:r>
            <a:endParaRPr sz="2700">
              <a:solidFill>
                <a:schemeClr val="dk1"/>
              </a:solidFill>
              <a:latin typeface="Avenir"/>
              <a:ea typeface="Avenir"/>
              <a:cs typeface="Avenir"/>
              <a:sym typeface="Avenir"/>
            </a:endParaRPr>
          </a:p>
          <a:p>
            <a:pPr indent="-304800" lvl="1" marL="74295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How parent and family engagement funds are being used</a:t>
            </a:r>
            <a:endParaRPr sz="2700">
              <a:solidFill>
                <a:schemeClr val="dk1"/>
              </a:solidFill>
              <a:latin typeface="Avenir"/>
              <a:ea typeface="Avenir"/>
              <a:cs typeface="Avenir"/>
              <a:sym typeface="Avenir"/>
            </a:endParaRPr>
          </a:p>
          <a:p>
            <a:pPr indent="-304800" lvl="1" marL="74295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How information and training will be provided to parents</a:t>
            </a:r>
            <a:endParaRPr sz="2700">
              <a:solidFill>
                <a:schemeClr val="dk1"/>
              </a:solidFill>
              <a:latin typeface="Avenir"/>
              <a:ea typeface="Avenir"/>
              <a:cs typeface="Avenir"/>
              <a:sym typeface="Avenir"/>
            </a:endParaRPr>
          </a:p>
          <a:p>
            <a:pPr indent="-304800" lvl="1" marL="74295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How the school will build capacity in parents and staff for strong parent and family engagement</a:t>
            </a:r>
            <a:endParaRPr sz="2700">
              <a:solidFill>
                <a:schemeClr val="dk1"/>
              </a:solidFill>
              <a:latin typeface="Avenir"/>
              <a:ea typeface="Avenir"/>
              <a:cs typeface="Avenir"/>
              <a:sym typeface="Avenir"/>
            </a:endParaRPr>
          </a:p>
          <a:p>
            <a:pPr indent="0" lvl="0" marL="742950" rtl="0" algn="l">
              <a:spcBef>
                <a:spcPts val="400"/>
              </a:spcBef>
              <a:spcAft>
                <a:spcPts val="0"/>
              </a:spcAft>
              <a:buClr>
                <a:schemeClr val="dk1"/>
              </a:buClr>
              <a:buSzPts val="1100"/>
              <a:buFont typeface="Arial"/>
              <a:buNone/>
            </a:pPr>
            <a:r>
              <a:t/>
            </a:r>
            <a:endParaRPr sz="2300">
              <a:solidFill>
                <a:schemeClr val="dk1"/>
              </a:solidFill>
              <a:latin typeface="Avenir"/>
              <a:ea typeface="Avenir"/>
              <a:cs typeface="Avenir"/>
              <a:sym typeface="Avenir"/>
            </a:endParaRPr>
          </a:p>
          <a:p>
            <a:pPr indent="-361950" lvl="0" marL="34290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Parents of students at Title I schools have the right to be engaged in the development of the school’s Parent and Family Engagement Policy</a:t>
            </a:r>
            <a:endParaRPr sz="25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pic>
        <p:nvPicPr>
          <p:cNvPr descr="A blue and white background&#10;&#10;AI-generated content may be incorrect." id="173" name="Google Shape;173;g37c6cc3fdfd_0_60"/>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74" name="Google Shape;174;g37c6cc3fdfd_0_60"/>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t/>
            </a:r>
            <a:endParaRPr b="1" sz="2800">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rPr b="1" lang="en-US" sz="3600">
                <a:solidFill>
                  <a:schemeClr val="lt1"/>
                </a:solidFill>
                <a:latin typeface="Avenir"/>
                <a:ea typeface="Avenir"/>
                <a:cs typeface="Avenir"/>
                <a:sym typeface="Avenir"/>
              </a:rPr>
              <a:t>What is the School Compact?</a:t>
            </a:r>
            <a:endParaRPr b="1" sz="36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b="1" sz="2800">
              <a:latin typeface="Arial"/>
              <a:ea typeface="Arial"/>
              <a:cs typeface="Arial"/>
              <a:sym typeface="Arial"/>
            </a:endParaRPr>
          </a:p>
          <a:p>
            <a:pPr indent="0" lvl="0" marL="0" rtl="0" algn="l">
              <a:lnSpc>
                <a:spcPct val="90000"/>
              </a:lnSpc>
              <a:spcBef>
                <a:spcPts val="0"/>
              </a:spcBef>
              <a:spcAft>
                <a:spcPts val="0"/>
              </a:spcAft>
              <a:buClr>
                <a:schemeClr val="dk1"/>
              </a:buClr>
              <a:buSzPts val="4400"/>
              <a:buFont typeface="Play"/>
              <a:buNone/>
            </a:pPr>
            <a:r>
              <a:t/>
            </a:r>
            <a:endParaRPr sz="3600">
              <a:solidFill>
                <a:schemeClr val="lt1"/>
              </a:solidFill>
            </a:endParaRPr>
          </a:p>
        </p:txBody>
      </p:sp>
      <p:sp>
        <p:nvSpPr>
          <p:cNvPr id="175" name="Google Shape;175;g37c6cc3fdfd_0_60"/>
          <p:cNvSpPr txBox="1"/>
          <p:nvPr/>
        </p:nvSpPr>
        <p:spPr>
          <a:xfrm>
            <a:off x="278075" y="1326325"/>
            <a:ext cx="11601900" cy="523200"/>
          </a:xfrm>
          <a:prstGeom prst="rect">
            <a:avLst/>
          </a:prstGeom>
          <a:noFill/>
          <a:ln>
            <a:noFill/>
          </a:ln>
        </p:spPr>
        <p:txBody>
          <a:bodyPr anchorCtr="0" anchor="t" bIns="91425" lIns="91425" spcFirstLastPara="1" rIns="91425" wrap="square" tIns="91425">
            <a:spAutoFit/>
          </a:bodyPr>
          <a:lstStyle/>
          <a:p>
            <a:pPr indent="-342900" lvl="0" marL="342900" rtl="0" algn="l">
              <a:spcBef>
                <a:spcPts val="440"/>
              </a:spcBef>
              <a:spcAft>
                <a:spcPts val="0"/>
              </a:spcAft>
              <a:buNone/>
            </a:pPr>
            <a:r>
              <a:t/>
            </a:r>
            <a:endParaRPr sz="2200">
              <a:solidFill>
                <a:schemeClr val="dk1"/>
              </a:solidFill>
              <a:latin typeface="Avenir"/>
              <a:ea typeface="Avenir"/>
              <a:cs typeface="Avenir"/>
              <a:sym typeface="Avenir"/>
            </a:endParaRPr>
          </a:p>
        </p:txBody>
      </p:sp>
      <p:sp>
        <p:nvSpPr>
          <p:cNvPr id="176" name="Google Shape;176;g37c6cc3fdfd_0_60"/>
          <p:cNvSpPr txBox="1"/>
          <p:nvPr/>
        </p:nvSpPr>
        <p:spPr>
          <a:xfrm>
            <a:off x="113025" y="1239050"/>
            <a:ext cx="11601900" cy="3057900"/>
          </a:xfrm>
          <a:prstGeom prst="rect">
            <a:avLst/>
          </a:prstGeom>
          <a:noFill/>
          <a:ln>
            <a:noFill/>
          </a:ln>
        </p:spPr>
        <p:txBody>
          <a:bodyPr anchorCtr="0" anchor="t" bIns="91425" lIns="91425" spcFirstLastPara="1" rIns="91425" wrap="square" tIns="91425">
            <a:spAutoFit/>
          </a:bodyPr>
          <a:lstStyle/>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The compact is a commitment from the school, the parent/family, and the student, to share in the responsibility for improved academic achievement</a:t>
            </a:r>
            <a:endParaRPr sz="3000">
              <a:solidFill>
                <a:schemeClr val="dk1"/>
              </a:solidFill>
              <a:latin typeface="Avenir"/>
              <a:ea typeface="Avenir"/>
              <a:cs typeface="Avenir"/>
              <a:sym typeface="Avenir"/>
            </a:endParaRPr>
          </a:p>
          <a:p>
            <a:pPr indent="0" lvl="0" marL="457200" rtl="0" algn="l">
              <a:spcBef>
                <a:spcPts val="400"/>
              </a:spcBef>
              <a:spcAft>
                <a:spcPts val="0"/>
              </a:spcAft>
              <a:buNone/>
            </a:pPr>
            <a:r>
              <a:t/>
            </a:r>
            <a:endParaRPr sz="3000">
              <a:solidFill>
                <a:schemeClr val="dk1"/>
              </a:solidFill>
              <a:latin typeface="Avenir"/>
              <a:ea typeface="Avenir"/>
              <a:cs typeface="Avenir"/>
              <a:sym typeface="Avenir"/>
            </a:endParaRPr>
          </a:p>
          <a:p>
            <a:pPr indent="-419100" lvl="0" marL="457200" rtl="0" algn="l">
              <a:spcBef>
                <a:spcPts val="40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Parents and families of students in Title I schools have the right to be involved in the revision/review of the School Compact</a:t>
            </a:r>
            <a:endParaRPr sz="3000">
              <a:solidFill>
                <a:schemeClr val="dk1"/>
              </a:solidFill>
              <a:latin typeface="Avenir"/>
              <a:ea typeface="Avenir"/>
              <a:cs typeface="Avenir"/>
              <a:sym typeface="Aveni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80" name="Shape 180"/>
        <p:cNvGrpSpPr/>
        <p:nvPr/>
      </p:nvGrpSpPr>
      <p:grpSpPr>
        <a:xfrm>
          <a:off x="0" y="0"/>
          <a:ext cx="0" cy="0"/>
          <a:chOff x="0" y="0"/>
          <a:chExt cx="0" cy="0"/>
        </a:xfrm>
      </p:grpSpPr>
      <p:pic>
        <p:nvPicPr>
          <p:cNvPr descr="A blue and white background&#10;&#10;AI-generated content may be incorrect." id="181" name="Google Shape;181;g37c6cc3fdfd_0_68"/>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82" name="Google Shape;182;g37c6cc3fdfd_0_68"/>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t/>
            </a:r>
            <a:endParaRPr b="1" sz="2800">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rPr b="1" lang="en-US" sz="3700">
                <a:solidFill>
                  <a:schemeClr val="lt1"/>
                </a:solidFill>
                <a:latin typeface="Avenir"/>
                <a:ea typeface="Avenir"/>
                <a:cs typeface="Avenir"/>
                <a:sym typeface="Avenir"/>
              </a:rPr>
              <a:t>Volunteer</a:t>
            </a:r>
            <a:r>
              <a:rPr b="1" lang="en-US" sz="3700">
                <a:solidFill>
                  <a:schemeClr val="lt1"/>
                </a:solidFill>
                <a:latin typeface="Avenir"/>
                <a:ea typeface="Avenir"/>
                <a:cs typeface="Avenir"/>
                <a:sym typeface="Avenir"/>
              </a:rPr>
              <a:t> Opportunities</a:t>
            </a:r>
            <a:endParaRPr b="1" sz="37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b="1" sz="2800">
              <a:latin typeface="Arial"/>
              <a:ea typeface="Arial"/>
              <a:cs typeface="Arial"/>
              <a:sym typeface="Arial"/>
            </a:endParaRPr>
          </a:p>
          <a:p>
            <a:pPr indent="0" lvl="0" marL="0" rtl="0" algn="l">
              <a:lnSpc>
                <a:spcPct val="90000"/>
              </a:lnSpc>
              <a:spcBef>
                <a:spcPts val="0"/>
              </a:spcBef>
              <a:spcAft>
                <a:spcPts val="0"/>
              </a:spcAft>
              <a:buClr>
                <a:schemeClr val="dk1"/>
              </a:buClr>
              <a:buSzPts val="4400"/>
              <a:buFont typeface="Play"/>
              <a:buNone/>
            </a:pPr>
            <a:r>
              <a:t/>
            </a:r>
            <a:endParaRPr sz="3600">
              <a:solidFill>
                <a:schemeClr val="lt1"/>
              </a:solidFill>
            </a:endParaRPr>
          </a:p>
        </p:txBody>
      </p:sp>
      <p:sp>
        <p:nvSpPr>
          <p:cNvPr id="183" name="Google Shape;183;g37c6cc3fdfd_0_68"/>
          <p:cNvSpPr txBox="1"/>
          <p:nvPr/>
        </p:nvSpPr>
        <p:spPr>
          <a:xfrm>
            <a:off x="278075" y="1326325"/>
            <a:ext cx="11601900" cy="523200"/>
          </a:xfrm>
          <a:prstGeom prst="rect">
            <a:avLst/>
          </a:prstGeom>
          <a:noFill/>
          <a:ln>
            <a:noFill/>
          </a:ln>
        </p:spPr>
        <p:txBody>
          <a:bodyPr anchorCtr="0" anchor="t" bIns="91425" lIns="91425" spcFirstLastPara="1" rIns="91425" wrap="square" tIns="91425">
            <a:spAutoFit/>
          </a:bodyPr>
          <a:lstStyle/>
          <a:p>
            <a:pPr indent="-342900" lvl="0" marL="342900" rtl="0" algn="l">
              <a:spcBef>
                <a:spcPts val="440"/>
              </a:spcBef>
              <a:spcAft>
                <a:spcPts val="0"/>
              </a:spcAft>
              <a:buNone/>
            </a:pPr>
            <a:r>
              <a:t/>
            </a:r>
            <a:endParaRPr sz="2200">
              <a:solidFill>
                <a:schemeClr val="dk1"/>
              </a:solidFill>
              <a:latin typeface="Avenir"/>
              <a:ea typeface="Avenir"/>
              <a:cs typeface="Avenir"/>
              <a:sym typeface="Avenir"/>
            </a:endParaRPr>
          </a:p>
        </p:txBody>
      </p:sp>
      <p:sp>
        <p:nvSpPr>
          <p:cNvPr id="184" name="Google Shape;184;g37c6cc3fdfd_0_68"/>
          <p:cNvSpPr txBox="1"/>
          <p:nvPr/>
        </p:nvSpPr>
        <p:spPr>
          <a:xfrm>
            <a:off x="113025" y="1239050"/>
            <a:ext cx="11601900" cy="4392000"/>
          </a:xfrm>
          <a:prstGeom prst="rect">
            <a:avLst/>
          </a:prstGeom>
          <a:noFill/>
          <a:ln>
            <a:noFill/>
          </a:ln>
        </p:spPr>
        <p:txBody>
          <a:bodyPr anchorCtr="0" anchor="t" bIns="91425" lIns="91425" spcFirstLastPara="1" rIns="91425" wrap="square" tIns="91425">
            <a:spAutoFit/>
          </a:bodyPr>
          <a:lstStyle/>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Join parent leadership groups such as PTSA &amp; Athletic Booster, etc.</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Become a member of the School Improvement Team and/or attend meetings </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Attend academic events occurring at your child’s school </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Participate in opportunities that support school activities</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Support Teacher appreciation activities</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Attend parent conferences</a:t>
            </a:r>
            <a:endParaRPr sz="3000">
              <a:solidFill>
                <a:schemeClr val="dk1"/>
              </a:solidFill>
              <a:latin typeface="Avenir"/>
              <a:ea typeface="Avenir"/>
              <a:cs typeface="Avenir"/>
              <a:sym typeface="Avenir"/>
            </a:endParaRPr>
          </a:p>
          <a:p>
            <a:pPr indent="0" lvl="0" marL="457200" rtl="0" algn="l">
              <a:spcBef>
                <a:spcPts val="400"/>
              </a:spcBef>
              <a:spcAft>
                <a:spcPts val="0"/>
              </a:spcAft>
              <a:buNone/>
            </a:pPr>
            <a:r>
              <a:t/>
            </a:r>
            <a:endParaRPr sz="3000">
              <a:solidFill>
                <a:schemeClr val="dk1"/>
              </a:solidFill>
              <a:latin typeface="Avenir"/>
              <a:ea typeface="Avenir"/>
              <a:cs typeface="Avenir"/>
              <a:sym typeface="Aveni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88" name="Shape 188"/>
        <p:cNvGrpSpPr/>
        <p:nvPr/>
      </p:nvGrpSpPr>
      <p:grpSpPr>
        <a:xfrm>
          <a:off x="0" y="0"/>
          <a:ext cx="0" cy="0"/>
          <a:chOff x="0" y="0"/>
          <a:chExt cx="0" cy="0"/>
        </a:xfrm>
      </p:grpSpPr>
      <p:pic>
        <p:nvPicPr>
          <p:cNvPr descr="A blue and white background&#10;&#10;AI-generated content may be incorrect." id="189" name="Google Shape;189;g37c6cc3fdfd_0_450"/>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90" name="Google Shape;190;g37c6cc3fdfd_0_450"/>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t/>
            </a:r>
            <a:endParaRPr b="1" sz="2800">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37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Font typeface="Arial"/>
              <a:buNone/>
            </a:pPr>
            <a:r>
              <a:t/>
            </a:r>
            <a:endParaRPr b="1" sz="2800">
              <a:latin typeface="Arial"/>
              <a:ea typeface="Arial"/>
              <a:cs typeface="Arial"/>
              <a:sym typeface="Arial"/>
            </a:endParaRPr>
          </a:p>
          <a:p>
            <a:pPr indent="0" lvl="0" marL="0" rtl="0" algn="l">
              <a:lnSpc>
                <a:spcPct val="90000"/>
              </a:lnSpc>
              <a:spcBef>
                <a:spcPts val="0"/>
              </a:spcBef>
              <a:spcAft>
                <a:spcPts val="0"/>
              </a:spcAft>
              <a:buClr>
                <a:schemeClr val="dk1"/>
              </a:buClr>
              <a:buSzPts val="4400"/>
              <a:buFont typeface="Play"/>
              <a:buNone/>
            </a:pPr>
            <a:r>
              <a:t/>
            </a:r>
            <a:endParaRPr sz="3600">
              <a:solidFill>
                <a:schemeClr val="lt1"/>
              </a:solidFill>
            </a:endParaRPr>
          </a:p>
        </p:txBody>
      </p:sp>
      <p:sp>
        <p:nvSpPr>
          <p:cNvPr id="191" name="Google Shape;191;g37c6cc3fdfd_0_450"/>
          <p:cNvSpPr txBox="1"/>
          <p:nvPr/>
        </p:nvSpPr>
        <p:spPr>
          <a:xfrm>
            <a:off x="278075" y="1326325"/>
            <a:ext cx="11601900" cy="523200"/>
          </a:xfrm>
          <a:prstGeom prst="rect">
            <a:avLst/>
          </a:prstGeom>
          <a:noFill/>
          <a:ln>
            <a:noFill/>
          </a:ln>
        </p:spPr>
        <p:txBody>
          <a:bodyPr anchorCtr="0" anchor="t" bIns="91425" lIns="91425" spcFirstLastPara="1" rIns="91425" wrap="square" tIns="91425">
            <a:spAutoFit/>
          </a:bodyPr>
          <a:lstStyle/>
          <a:p>
            <a:pPr indent="-342900" lvl="0" marL="342900" rtl="0" algn="l">
              <a:spcBef>
                <a:spcPts val="440"/>
              </a:spcBef>
              <a:spcAft>
                <a:spcPts val="0"/>
              </a:spcAft>
              <a:buNone/>
            </a:pPr>
            <a:r>
              <a:t/>
            </a:r>
            <a:endParaRPr sz="2200">
              <a:solidFill>
                <a:schemeClr val="dk1"/>
              </a:solidFill>
              <a:latin typeface="Avenir"/>
              <a:ea typeface="Avenir"/>
              <a:cs typeface="Avenir"/>
              <a:sym typeface="Avenir"/>
            </a:endParaRPr>
          </a:p>
        </p:txBody>
      </p:sp>
      <p:sp>
        <p:nvSpPr>
          <p:cNvPr id="192" name="Google Shape;192;g37c6cc3fdfd_0_450"/>
          <p:cNvSpPr txBox="1"/>
          <p:nvPr/>
        </p:nvSpPr>
        <p:spPr>
          <a:xfrm>
            <a:off x="113025" y="1239050"/>
            <a:ext cx="11601900" cy="4392000"/>
          </a:xfrm>
          <a:prstGeom prst="rect">
            <a:avLst/>
          </a:prstGeom>
          <a:noFill/>
          <a:ln>
            <a:noFill/>
          </a:ln>
        </p:spPr>
        <p:txBody>
          <a:bodyPr anchorCtr="0" anchor="t" bIns="91425" lIns="91425" spcFirstLastPara="1" rIns="91425" wrap="square" tIns="91425">
            <a:spAutoFit/>
          </a:bodyPr>
          <a:lstStyle/>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Join parent leadership groups such as PTSA &amp; Athletic Booster, etc.</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Become a member of the School Improvement Team and/or attend meetings </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Attend academic events occurring at your child’s school </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Participate in opportunities that support school activities</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Support Teacher appreciation activities</a:t>
            </a:r>
            <a:endParaRPr sz="3000">
              <a:solidFill>
                <a:schemeClr val="dk1"/>
              </a:solidFill>
              <a:latin typeface="Avenir"/>
              <a:ea typeface="Avenir"/>
              <a:cs typeface="Avenir"/>
              <a:sym typeface="Avenir"/>
            </a:endParaRPr>
          </a:p>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Attend parent conferences</a:t>
            </a:r>
            <a:endParaRPr sz="3000">
              <a:solidFill>
                <a:schemeClr val="dk1"/>
              </a:solidFill>
              <a:latin typeface="Avenir"/>
              <a:ea typeface="Avenir"/>
              <a:cs typeface="Avenir"/>
              <a:sym typeface="Avenir"/>
            </a:endParaRPr>
          </a:p>
          <a:p>
            <a:pPr indent="0" lvl="0" marL="457200" rtl="0" algn="l">
              <a:spcBef>
                <a:spcPts val="400"/>
              </a:spcBef>
              <a:spcAft>
                <a:spcPts val="0"/>
              </a:spcAft>
              <a:buNone/>
            </a:pPr>
            <a:r>
              <a:t/>
            </a:r>
            <a:endParaRPr sz="3000">
              <a:solidFill>
                <a:schemeClr val="dk1"/>
              </a:solidFill>
              <a:latin typeface="Avenir"/>
              <a:ea typeface="Avenir"/>
              <a:cs typeface="Avenir"/>
              <a:sym typeface="Aveni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pic>
        <p:nvPicPr>
          <p:cNvPr descr="A blue and white background&#10;&#10;AI-generated content may be incorrect." id="197" name="Google Shape;197;g37355fb8abd_11_36"/>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98" name="Google Shape;198;g37355fb8abd_11_36"/>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b="1" lang="en-US" sz="3400">
                <a:solidFill>
                  <a:schemeClr val="lt1"/>
                </a:solidFill>
                <a:latin typeface="Avenir"/>
                <a:ea typeface="Avenir"/>
                <a:cs typeface="Avenir"/>
                <a:sym typeface="Avenir"/>
              </a:rPr>
              <a:t>How do I request the qualifications of my child’s teachers?</a:t>
            </a:r>
            <a:endParaRPr sz="3400">
              <a:solidFill>
                <a:schemeClr val="lt1"/>
              </a:solidFill>
              <a:latin typeface="Play"/>
              <a:ea typeface="Play"/>
              <a:cs typeface="Play"/>
              <a:sym typeface="Play"/>
            </a:endParaRPr>
          </a:p>
        </p:txBody>
      </p:sp>
      <p:sp>
        <p:nvSpPr>
          <p:cNvPr id="199" name="Google Shape;199;g37355fb8abd_11_36"/>
          <p:cNvSpPr txBox="1"/>
          <p:nvPr/>
        </p:nvSpPr>
        <p:spPr>
          <a:xfrm>
            <a:off x="278075" y="1571500"/>
            <a:ext cx="11431800" cy="3196500"/>
          </a:xfrm>
          <a:prstGeom prst="rect">
            <a:avLst/>
          </a:prstGeom>
          <a:noFill/>
          <a:ln>
            <a:noFill/>
          </a:ln>
        </p:spPr>
        <p:txBody>
          <a:bodyPr anchorCtr="0" anchor="t" bIns="91425" lIns="91425" spcFirstLastPara="1" rIns="91425" wrap="square" tIns="91425">
            <a:spAutoFit/>
          </a:bodyPr>
          <a:lstStyle/>
          <a:p>
            <a:pPr indent="-400050" lvl="0" marL="457200" rtl="0" algn="l">
              <a:spcBef>
                <a:spcPts val="0"/>
              </a:spcBef>
              <a:spcAft>
                <a:spcPts val="0"/>
              </a:spcAft>
              <a:buClr>
                <a:schemeClr val="dk1"/>
              </a:buClr>
              <a:buSzPts val="2700"/>
              <a:buFont typeface="Avenir"/>
              <a:buChar char="●"/>
            </a:pPr>
            <a:r>
              <a:rPr lang="en-US" sz="2700">
                <a:solidFill>
                  <a:schemeClr val="dk1"/>
                </a:solidFill>
                <a:latin typeface="Avenir"/>
                <a:ea typeface="Avenir"/>
                <a:cs typeface="Avenir"/>
                <a:sym typeface="Avenir"/>
              </a:rPr>
              <a:t>Title I parents and families have the right to request the qualifications of their child’s teachers.  The “Parent Right to Know” letter is linked to the school’s website and contains the form to request the teacher’s qualifications</a:t>
            </a:r>
            <a:endParaRPr sz="27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7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700">
              <a:solidFill>
                <a:srgbClr val="FF0000"/>
              </a:solidFill>
              <a:latin typeface="Avenir"/>
              <a:ea typeface="Avenir"/>
              <a:cs typeface="Avenir"/>
              <a:sym typeface="Avenir"/>
            </a:endParaRPr>
          </a:p>
          <a:p>
            <a:pPr indent="-400050" lvl="0" marL="457200" rtl="0" algn="l">
              <a:spcBef>
                <a:spcPts val="400"/>
              </a:spcBef>
              <a:spcAft>
                <a:spcPts val="0"/>
              </a:spcAft>
              <a:buClr>
                <a:schemeClr val="dk1"/>
              </a:buClr>
              <a:buSzPts val="2700"/>
              <a:buFont typeface="Avenir"/>
              <a:buChar char="●"/>
            </a:pPr>
            <a:r>
              <a:rPr lang="en-US" sz="2700">
                <a:solidFill>
                  <a:schemeClr val="dk1"/>
                </a:solidFill>
                <a:latin typeface="Avenir"/>
                <a:ea typeface="Avenir"/>
                <a:cs typeface="Avenir"/>
                <a:sym typeface="Avenir"/>
              </a:rPr>
              <a:t>Requests should be completed by the school within 30 days. </a:t>
            </a:r>
            <a:endParaRPr sz="2500">
              <a:solidFill>
                <a:schemeClr val="dk1"/>
              </a:solidFill>
              <a:latin typeface="Montserrat Medium"/>
              <a:ea typeface="Montserrat Medium"/>
              <a:cs typeface="Montserrat Medium"/>
              <a:sym typeface="Montserrat Medium"/>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pic>
        <p:nvPicPr>
          <p:cNvPr descr="A blue and white background&#10;&#10;AI-generated content may be incorrect." id="204" name="Google Shape;204;g37c6cc3fdfd_0_457"/>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05" name="Google Shape;205;g37c6cc3fdfd_0_457"/>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b="1" lang="en-US" sz="2800">
                <a:solidFill>
                  <a:schemeClr val="lt1"/>
                </a:solidFill>
                <a:latin typeface="Avenir"/>
                <a:ea typeface="Avenir"/>
                <a:cs typeface="Avenir"/>
                <a:sym typeface="Avenir"/>
              </a:rPr>
              <a:t>How will I be notified if my child is taught by a teacher who is not Highly-Qualified?</a:t>
            </a:r>
            <a:endParaRPr sz="3400">
              <a:solidFill>
                <a:schemeClr val="lt1"/>
              </a:solidFill>
              <a:latin typeface="Play"/>
              <a:ea typeface="Play"/>
              <a:cs typeface="Play"/>
              <a:sym typeface="Play"/>
            </a:endParaRPr>
          </a:p>
        </p:txBody>
      </p:sp>
      <p:sp>
        <p:nvSpPr>
          <p:cNvPr id="206" name="Google Shape;206;g37c6cc3fdfd_0_457"/>
          <p:cNvSpPr txBox="1"/>
          <p:nvPr/>
        </p:nvSpPr>
        <p:spPr>
          <a:xfrm>
            <a:off x="278075" y="1571500"/>
            <a:ext cx="11431800" cy="3468300"/>
          </a:xfrm>
          <a:prstGeom prst="rect">
            <a:avLst/>
          </a:prstGeom>
          <a:noFill/>
          <a:ln>
            <a:noFill/>
          </a:ln>
        </p:spPr>
        <p:txBody>
          <a:bodyPr anchorCtr="0" anchor="t" bIns="91425" lIns="91425" spcFirstLastPara="1" rIns="91425" wrap="square" tIns="91425">
            <a:spAutoFit/>
          </a:bodyPr>
          <a:lstStyle/>
          <a:p>
            <a:pPr indent="-374650" lvl="0" marL="342900" rtl="0" algn="l">
              <a:spcBef>
                <a:spcPts val="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Being Highly Qualified in NC means you have successfully passed the licensure exams required or received alternate licensure in a way set out by NC law. </a:t>
            </a:r>
            <a:endParaRPr sz="35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Font typeface="Arial"/>
              <a:buNone/>
            </a:pPr>
            <a:r>
              <a:t/>
            </a:r>
            <a:endParaRPr sz="2500">
              <a:solidFill>
                <a:schemeClr val="dk1"/>
              </a:solidFill>
              <a:latin typeface="Avenir"/>
              <a:ea typeface="Avenir"/>
              <a:cs typeface="Avenir"/>
              <a:sym typeface="Avenir"/>
            </a:endParaRPr>
          </a:p>
          <a:p>
            <a:pPr indent="-374650" lvl="0" marL="34290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Parents and families are notified if teachers do not meet ESSA’s requirements for Highly-Qualified </a:t>
            </a:r>
            <a:endParaRPr sz="3500">
              <a:solidFill>
                <a:schemeClr val="dk1"/>
              </a:solidFill>
              <a:latin typeface="Avenir"/>
              <a:ea typeface="Avenir"/>
              <a:cs typeface="Avenir"/>
              <a:sym typeface="Avenir"/>
            </a:endParaRPr>
          </a:p>
          <a:p>
            <a:pPr indent="-215900" lvl="0" marL="342900" rtl="0" algn="l">
              <a:spcBef>
                <a:spcPts val="400"/>
              </a:spcBef>
              <a:spcAft>
                <a:spcPts val="0"/>
              </a:spcAft>
              <a:buClr>
                <a:schemeClr val="dk1"/>
              </a:buClr>
              <a:buSzPts val="2000"/>
              <a:buFont typeface="Arial"/>
              <a:buNone/>
            </a:pPr>
            <a:r>
              <a:t/>
            </a:r>
            <a:endParaRPr i="1" sz="2500">
              <a:solidFill>
                <a:srgbClr val="0070C0"/>
              </a:solidFill>
              <a:latin typeface="Avenir"/>
              <a:ea typeface="Avenir"/>
              <a:cs typeface="Avenir"/>
              <a:sym typeface="Avenir"/>
            </a:endParaRPr>
          </a:p>
          <a:p>
            <a:pPr indent="-374650" lvl="0" marL="34290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Parents may request information on teacher qualifications in writing</a:t>
            </a:r>
            <a:endParaRPr sz="1900">
              <a:solidFill>
                <a:srgbClr val="666666"/>
              </a:solidFill>
              <a:latin typeface="Avenir"/>
              <a:ea typeface="Avenir"/>
              <a:cs typeface="Avenir"/>
              <a:sym typeface="Aveni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pic>
        <p:nvPicPr>
          <p:cNvPr descr="A blue and white background&#10;&#10;AI-generated content may be incorrect." id="211" name="Google Shape;211;g37c6cc3fdfd_0_463"/>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12" name="Google Shape;212;g37c6cc3fdfd_0_463"/>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b="1" lang="en-US" sz="3600">
                <a:solidFill>
                  <a:schemeClr val="lt1"/>
                </a:solidFill>
                <a:latin typeface="Avenir"/>
                <a:ea typeface="Avenir"/>
                <a:cs typeface="Avenir"/>
                <a:sym typeface="Avenir"/>
              </a:rPr>
              <a:t>Parent Concerns or Questions?</a:t>
            </a:r>
            <a:endParaRPr sz="12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sz="3400">
              <a:solidFill>
                <a:schemeClr val="lt1"/>
              </a:solidFill>
            </a:endParaRPr>
          </a:p>
        </p:txBody>
      </p:sp>
      <p:sp>
        <p:nvSpPr>
          <p:cNvPr id="213" name="Google Shape;213;g37c6cc3fdfd_0_463"/>
          <p:cNvSpPr txBox="1"/>
          <p:nvPr/>
        </p:nvSpPr>
        <p:spPr>
          <a:xfrm>
            <a:off x="0" y="1076275"/>
            <a:ext cx="12016500" cy="3971100"/>
          </a:xfrm>
          <a:prstGeom prst="rect">
            <a:avLst/>
          </a:prstGeom>
          <a:noFill/>
          <a:ln>
            <a:noFill/>
          </a:ln>
        </p:spPr>
        <p:txBody>
          <a:bodyPr anchorCtr="0" anchor="t" bIns="91425" lIns="91425" spcFirstLastPara="1" rIns="91425" wrap="square" tIns="91425">
            <a:spAutoFit/>
          </a:bodyPr>
          <a:lstStyle/>
          <a:p>
            <a:pPr indent="-431800" lvl="0" marL="4572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Contact teachers directly if there is a concern as this should be the first line of communication</a:t>
            </a:r>
            <a:endParaRPr sz="3200">
              <a:solidFill>
                <a:schemeClr val="dk1"/>
              </a:solidFill>
              <a:latin typeface="Avenir"/>
              <a:ea typeface="Avenir"/>
              <a:cs typeface="Avenir"/>
              <a:sym typeface="Avenir"/>
            </a:endParaRPr>
          </a:p>
          <a:p>
            <a:pPr indent="0" lvl="0" marL="457200" rtl="0" algn="l">
              <a:spcBef>
                <a:spcPts val="0"/>
              </a:spcBef>
              <a:spcAft>
                <a:spcPts val="0"/>
              </a:spcAft>
              <a:buNone/>
            </a:pPr>
            <a:r>
              <a:t/>
            </a:r>
            <a:endParaRPr sz="3200">
              <a:solidFill>
                <a:schemeClr val="dk1"/>
              </a:solidFill>
              <a:latin typeface="Avenir"/>
              <a:ea typeface="Avenir"/>
              <a:cs typeface="Avenir"/>
              <a:sym typeface="Avenir"/>
            </a:endParaRPr>
          </a:p>
          <a:p>
            <a:pPr indent="-431800" lvl="0" marL="4572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Contact your child’s assigned administrator or counselor </a:t>
            </a:r>
            <a:endParaRPr sz="3200">
              <a:solidFill>
                <a:schemeClr val="dk1"/>
              </a:solidFill>
              <a:latin typeface="Avenir"/>
              <a:ea typeface="Avenir"/>
              <a:cs typeface="Avenir"/>
              <a:sym typeface="Avenir"/>
            </a:endParaRPr>
          </a:p>
          <a:p>
            <a:pPr indent="0" lvl="0" marL="457200" rtl="0" algn="l">
              <a:spcBef>
                <a:spcPts val="0"/>
              </a:spcBef>
              <a:spcAft>
                <a:spcPts val="0"/>
              </a:spcAft>
              <a:buNone/>
            </a:pPr>
            <a:r>
              <a:t/>
            </a:r>
            <a:endParaRPr sz="3200">
              <a:solidFill>
                <a:schemeClr val="dk1"/>
              </a:solidFill>
              <a:latin typeface="Avenir"/>
              <a:ea typeface="Avenir"/>
              <a:cs typeface="Avenir"/>
              <a:sym typeface="Avenir"/>
            </a:endParaRPr>
          </a:p>
          <a:p>
            <a:pPr indent="-431800" lvl="0" marL="4572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Contact Ms. Branham for questions regarding Title I</a:t>
            </a:r>
            <a:endParaRPr sz="3200">
              <a:solidFill>
                <a:schemeClr val="dk1"/>
              </a:solidFill>
              <a:latin typeface="Avenir"/>
              <a:ea typeface="Avenir"/>
              <a:cs typeface="Avenir"/>
              <a:sym typeface="Avenir"/>
            </a:endParaRPr>
          </a:p>
          <a:p>
            <a:pPr indent="0" lvl="0" marL="457200" rtl="0" algn="l">
              <a:spcBef>
                <a:spcPts val="0"/>
              </a:spcBef>
              <a:spcAft>
                <a:spcPts val="0"/>
              </a:spcAft>
              <a:buNone/>
            </a:pPr>
            <a:r>
              <a:t/>
            </a:r>
            <a:endParaRPr sz="3200">
              <a:solidFill>
                <a:schemeClr val="dk1"/>
              </a:solidFill>
              <a:latin typeface="Avenir"/>
              <a:ea typeface="Avenir"/>
              <a:cs typeface="Avenir"/>
              <a:sym typeface="Avenir"/>
            </a:endParaRPr>
          </a:p>
          <a:p>
            <a:pPr indent="0" lvl="0" marL="0" rtl="0" algn="l">
              <a:spcBef>
                <a:spcPts val="0"/>
              </a:spcBef>
              <a:spcAft>
                <a:spcPts val="0"/>
              </a:spcAft>
              <a:buNone/>
            </a:pPr>
            <a:r>
              <a:t/>
            </a:r>
            <a:endParaRPr sz="220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pic>
        <p:nvPicPr>
          <p:cNvPr descr="A blue and white background&#10;&#10;AI-generated content may be incorrect." id="218" name="Google Shape;218;g37c6cc3fdfd_0_471"/>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19" name="Google Shape;219;g37c6cc3fdfd_0_471"/>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b="1" lang="en-US" sz="3200">
                <a:solidFill>
                  <a:schemeClr val="lt1"/>
                </a:solidFill>
                <a:latin typeface="Arial"/>
                <a:ea typeface="Arial"/>
                <a:cs typeface="Arial"/>
                <a:sym typeface="Arial"/>
              </a:rPr>
              <a:t>North Carolina Standard Course of Study</a:t>
            </a:r>
            <a:endParaRPr sz="3400">
              <a:solidFill>
                <a:schemeClr val="lt1"/>
              </a:solidFill>
            </a:endParaRPr>
          </a:p>
        </p:txBody>
      </p:sp>
      <p:sp>
        <p:nvSpPr>
          <p:cNvPr id="220" name="Google Shape;220;g37c6cc3fdfd_0_471"/>
          <p:cNvSpPr txBox="1"/>
          <p:nvPr/>
        </p:nvSpPr>
        <p:spPr>
          <a:xfrm>
            <a:off x="0" y="1076275"/>
            <a:ext cx="12016500" cy="3560700"/>
          </a:xfrm>
          <a:prstGeom prst="rect">
            <a:avLst/>
          </a:prstGeom>
          <a:noFill/>
          <a:ln>
            <a:noFill/>
          </a:ln>
        </p:spPr>
        <p:txBody>
          <a:bodyPr anchorCtr="0" anchor="t" bIns="91425" lIns="91425" spcFirstLastPara="1" rIns="91425" wrap="square" tIns="91425">
            <a:spAutoFit/>
          </a:bodyPr>
          <a:lstStyle/>
          <a:p>
            <a:pPr indent="-400050" lvl="0" marL="457200" rtl="0" algn="l">
              <a:spcBef>
                <a:spcPts val="0"/>
              </a:spcBef>
              <a:spcAft>
                <a:spcPts val="0"/>
              </a:spcAft>
              <a:buClr>
                <a:schemeClr val="dk1"/>
              </a:buClr>
              <a:buSzPts val="2700"/>
              <a:buChar char="●"/>
            </a:pPr>
            <a:r>
              <a:rPr lang="en-US" sz="2700">
                <a:solidFill>
                  <a:schemeClr val="dk1"/>
                </a:solidFill>
              </a:rPr>
              <a:t>The full North Carolina Standard Course of Study (NCSCOS) can be viewed using the link below:</a:t>
            </a:r>
            <a:endParaRPr sz="2700">
              <a:solidFill>
                <a:schemeClr val="dk1"/>
              </a:solidFill>
            </a:endParaRPr>
          </a:p>
          <a:p>
            <a:pPr indent="0" lvl="0" marL="457200" rtl="0" algn="l">
              <a:spcBef>
                <a:spcPts val="0"/>
              </a:spcBef>
              <a:spcAft>
                <a:spcPts val="0"/>
              </a:spcAft>
              <a:buNone/>
            </a:pPr>
            <a:r>
              <a:rPr lang="en-US" sz="2700">
                <a:solidFill>
                  <a:srgbClr val="9900FF"/>
                </a:solidFill>
              </a:rPr>
              <a:t> </a:t>
            </a:r>
            <a:r>
              <a:rPr lang="en-US" sz="2700" u="sng">
                <a:solidFill>
                  <a:schemeClr val="dk1"/>
                </a:solidFill>
                <a:hlinkClick r:id="rId4">
                  <a:extLst>
                    <a:ext uri="{A12FA001-AC4F-418D-AE19-62706E023703}">
                      <ahyp:hlinkClr val="tx"/>
                    </a:ext>
                  </a:extLst>
                </a:hlinkClick>
              </a:rPr>
              <a:t>http://www.dpi.state.nc.us/curriculum/</a:t>
            </a:r>
            <a:r>
              <a:rPr lang="en-US" sz="2700">
                <a:solidFill>
                  <a:schemeClr val="dk1"/>
                </a:solidFill>
              </a:rPr>
              <a:t> </a:t>
            </a:r>
            <a:endParaRPr sz="2700">
              <a:solidFill>
                <a:schemeClr val="dk1"/>
              </a:solidFill>
            </a:endParaRPr>
          </a:p>
          <a:p>
            <a:pPr indent="0" lvl="0" marL="0" rtl="0" algn="l">
              <a:spcBef>
                <a:spcPts val="320"/>
              </a:spcBef>
              <a:spcAft>
                <a:spcPts val="0"/>
              </a:spcAft>
              <a:buNone/>
            </a:pPr>
            <a:r>
              <a:t/>
            </a:r>
            <a:endParaRPr sz="2700">
              <a:solidFill>
                <a:srgbClr val="9900FF"/>
              </a:solidFill>
            </a:endParaRPr>
          </a:p>
          <a:p>
            <a:pPr indent="-412750" lvl="0" marL="342900" rtl="0" algn="l">
              <a:spcBef>
                <a:spcPts val="320"/>
              </a:spcBef>
              <a:spcAft>
                <a:spcPts val="0"/>
              </a:spcAft>
              <a:buClr>
                <a:schemeClr val="dk1"/>
              </a:buClr>
              <a:buSzPts val="2700"/>
              <a:buChar char="•"/>
            </a:pPr>
            <a:r>
              <a:rPr lang="en-US" sz="2700">
                <a:solidFill>
                  <a:schemeClr val="dk1"/>
                </a:solidFill>
              </a:rPr>
              <a:t>For more information about the NCSCOS and professional development at your school site, please reach out to Sharon Toguchi at sharonn.toguchi@cms.k12.nc.us</a:t>
            </a:r>
            <a:endParaRPr sz="3500">
              <a:solidFill>
                <a:schemeClr val="dk1"/>
              </a:solidFill>
              <a:latin typeface="Avenir"/>
              <a:ea typeface="Avenir"/>
              <a:cs typeface="Avenir"/>
              <a:sym typeface="Avenir"/>
            </a:endParaRPr>
          </a:p>
          <a:p>
            <a:pPr indent="0" lvl="0" marL="0" rtl="0" algn="l">
              <a:spcBef>
                <a:spcPts val="0"/>
              </a:spcBef>
              <a:spcAft>
                <a:spcPts val="0"/>
              </a:spcAft>
              <a:buNone/>
            </a:pPr>
            <a:r>
              <a:t/>
            </a:r>
            <a:endParaRPr sz="2500">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24" name="Shape 224"/>
        <p:cNvGrpSpPr/>
        <p:nvPr/>
      </p:nvGrpSpPr>
      <p:grpSpPr>
        <a:xfrm>
          <a:off x="0" y="0"/>
          <a:ext cx="0" cy="0"/>
          <a:chOff x="0" y="0"/>
          <a:chExt cx="0" cy="0"/>
        </a:xfrm>
      </p:grpSpPr>
      <p:pic>
        <p:nvPicPr>
          <p:cNvPr descr="A blue and white background&#10;&#10;AI-generated content may be incorrect." id="225" name="Google Shape;225;g37c6cc3fdfd_0_477"/>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26" name="Google Shape;226;g37c6cc3fdfd_0_477"/>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1" lang="en-US" sz="2800">
                <a:latin typeface="Arial"/>
                <a:ea typeface="Arial"/>
                <a:cs typeface="Arial"/>
                <a:sym typeface="Arial"/>
              </a:rPr>
              <a:t>Some Schools Have an Additional Designation</a:t>
            </a:r>
            <a:endParaRPr sz="2050">
              <a:latin typeface="Calibri"/>
              <a:ea typeface="Calibri"/>
              <a:cs typeface="Calibri"/>
              <a:sym typeface="Calibri"/>
            </a:endParaRPr>
          </a:p>
          <a:p>
            <a:pPr indent="0" lvl="0" marL="0" rtl="0" algn="l">
              <a:lnSpc>
                <a:spcPct val="100000"/>
              </a:lnSpc>
              <a:spcBef>
                <a:spcPts val="0"/>
              </a:spcBef>
              <a:spcAft>
                <a:spcPts val="0"/>
              </a:spcAft>
              <a:buClr>
                <a:schemeClr val="dk1"/>
              </a:buClr>
              <a:buFont typeface="Arial"/>
              <a:buNone/>
            </a:pPr>
            <a:r>
              <a:t/>
            </a:r>
            <a:endParaRPr sz="3400">
              <a:solidFill>
                <a:schemeClr val="lt1"/>
              </a:solidFill>
            </a:endParaRPr>
          </a:p>
        </p:txBody>
      </p:sp>
      <p:sp>
        <p:nvSpPr>
          <p:cNvPr id="227" name="Google Shape;227;g37c6cc3fdfd_0_477"/>
          <p:cNvSpPr txBox="1"/>
          <p:nvPr/>
        </p:nvSpPr>
        <p:spPr>
          <a:xfrm>
            <a:off x="0" y="1076275"/>
            <a:ext cx="12016500" cy="56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500">
              <a:solidFill>
                <a:schemeClr val="dk1"/>
              </a:solidFill>
            </a:endParaRPr>
          </a:p>
        </p:txBody>
      </p:sp>
      <p:sp>
        <p:nvSpPr>
          <p:cNvPr id="228" name="Google Shape;228;g37c6cc3fdfd_0_477"/>
          <p:cNvSpPr txBox="1"/>
          <p:nvPr/>
        </p:nvSpPr>
        <p:spPr>
          <a:xfrm>
            <a:off x="0" y="1076275"/>
            <a:ext cx="12016500" cy="4309800"/>
          </a:xfrm>
          <a:prstGeom prst="rect">
            <a:avLst/>
          </a:prstGeom>
          <a:noFill/>
          <a:ln>
            <a:noFill/>
          </a:ln>
        </p:spPr>
        <p:txBody>
          <a:bodyPr anchorCtr="0" anchor="t" bIns="91425" lIns="91425" spcFirstLastPara="1" rIns="91425" wrap="square" tIns="91425">
            <a:spAutoFit/>
          </a:bodyPr>
          <a:lstStyle/>
          <a:p>
            <a:pPr indent="-400050" lvl="0" marL="457200" rtl="0" algn="l">
              <a:spcBef>
                <a:spcPts val="600"/>
              </a:spcBef>
              <a:spcAft>
                <a:spcPts val="0"/>
              </a:spcAft>
              <a:buClr>
                <a:schemeClr val="dk1"/>
              </a:buClr>
              <a:buSzPts val="2700"/>
              <a:buChar char="●"/>
            </a:pPr>
            <a:r>
              <a:rPr lang="en-US" sz="2700">
                <a:solidFill>
                  <a:schemeClr val="dk1"/>
                </a:solidFill>
              </a:rPr>
              <a:t>NCDPI will notify schools as to whether they have a special designation of ATSI or CSI in November of each year. </a:t>
            </a:r>
            <a:r>
              <a:rPr lang="en-US" sz="2700">
                <a:solidFill>
                  <a:schemeClr val="dk1"/>
                </a:solidFill>
                <a:highlight>
                  <a:srgbClr val="FFFF00"/>
                </a:highlight>
              </a:rPr>
              <a:t>You can skip this slide and the next two until notification from NCDPI or if not relevant to your school.</a:t>
            </a:r>
            <a:endParaRPr sz="2700">
              <a:solidFill>
                <a:schemeClr val="dk1"/>
              </a:solidFill>
              <a:highlight>
                <a:srgbClr val="FFFF00"/>
              </a:highlight>
            </a:endParaRPr>
          </a:p>
          <a:p>
            <a:pPr indent="-400050" lvl="0" marL="457200" rtl="0" algn="l">
              <a:spcBef>
                <a:spcPts val="0"/>
              </a:spcBef>
              <a:spcAft>
                <a:spcPts val="0"/>
              </a:spcAft>
              <a:buClr>
                <a:schemeClr val="dk1"/>
              </a:buClr>
              <a:buSzPts val="2700"/>
              <a:buChar char="●"/>
            </a:pPr>
            <a:r>
              <a:rPr lang="en-US" sz="2700">
                <a:solidFill>
                  <a:schemeClr val="dk1"/>
                </a:solidFill>
              </a:rPr>
              <a:t>The Every School Succeeds Act (ESSA) requires each state to have a plan to measure student achievement annually</a:t>
            </a:r>
            <a:endParaRPr sz="2700">
              <a:solidFill>
                <a:schemeClr val="dk1"/>
              </a:solidFill>
            </a:endParaRPr>
          </a:p>
          <a:p>
            <a:pPr indent="-400050" lvl="0" marL="457200" rtl="0" algn="l">
              <a:spcBef>
                <a:spcPts val="0"/>
              </a:spcBef>
              <a:spcAft>
                <a:spcPts val="0"/>
              </a:spcAft>
              <a:buClr>
                <a:schemeClr val="dk1"/>
              </a:buClr>
              <a:buSzPts val="2700"/>
              <a:buChar char="●"/>
            </a:pPr>
            <a:r>
              <a:rPr lang="en-US" sz="2700">
                <a:solidFill>
                  <a:schemeClr val="dk1"/>
                </a:solidFill>
              </a:rPr>
              <a:t>The plan outlines how each state is being held accountable </a:t>
            </a:r>
            <a:endParaRPr sz="2700">
              <a:solidFill>
                <a:schemeClr val="dk1"/>
              </a:solidFill>
            </a:endParaRPr>
          </a:p>
          <a:p>
            <a:pPr indent="-400050" lvl="0" marL="457200" rtl="0" algn="l">
              <a:spcBef>
                <a:spcPts val="0"/>
              </a:spcBef>
              <a:spcAft>
                <a:spcPts val="0"/>
              </a:spcAft>
              <a:buClr>
                <a:schemeClr val="dk1"/>
              </a:buClr>
              <a:buSzPts val="2700"/>
              <a:buChar char="●"/>
            </a:pPr>
            <a:r>
              <a:rPr lang="en-US" sz="2700">
                <a:solidFill>
                  <a:schemeClr val="dk1"/>
                </a:solidFill>
              </a:rPr>
              <a:t>Title I schools can receive an additional designation based upon state End-of-Grade or End-of-Course assessments</a:t>
            </a:r>
            <a:endParaRPr sz="2100">
              <a:solidFill>
                <a:schemeClr val="dk1"/>
              </a:solidFill>
            </a:endParaRPr>
          </a:p>
          <a:p>
            <a:pPr indent="0" lvl="0" marL="457200" rtl="0" algn="l">
              <a:spcBef>
                <a:spcPts val="600"/>
              </a:spcBef>
              <a:spcAft>
                <a:spcPts val="0"/>
              </a:spcAft>
              <a:buNone/>
            </a:pPr>
            <a:r>
              <a:rPr lang="en-US" sz="2100">
                <a:solidFill>
                  <a:schemeClr val="dk1"/>
                </a:solidFill>
              </a:rPr>
              <a:t>Link to the North Carolina State Plan under ESSA:</a:t>
            </a:r>
            <a:endParaRPr sz="2100">
              <a:solidFill>
                <a:schemeClr val="dk1"/>
              </a:solidFill>
            </a:endParaRPr>
          </a:p>
          <a:p>
            <a:pPr indent="0" lvl="0" marL="457200" rtl="0" algn="l">
              <a:spcBef>
                <a:spcPts val="600"/>
              </a:spcBef>
              <a:spcAft>
                <a:spcPts val="0"/>
              </a:spcAft>
              <a:buNone/>
            </a:pPr>
            <a:r>
              <a:rPr lang="en-US" sz="2100" u="sng">
                <a:solidFill>
                  <a:srgbClr val="144C72"/>
                </a:solidFill>
                <a:hlinkClick r:id="rId4">
                  <a:extLst>
                    <a:ext uri="{A12FA001-AC4F-418D-AE19-62706E023703}">
                      <ahyp:hlinkClr val="tx"/>
                    </a:ext>
                  </a:extLst>
                </a:hlinkClick>
              </a:rPr>
              <a:t>http://www.ncpublicschools.org/succeeds/</a:t>
            </a:r>
            <a:r>
              <a:rPr lang="en-US" sz="2100">
                <a:solidFill>
                  <a:schemeClr val="dk1"/>
                </a:solidFill>
              </a:rPr>
              <a:t> </a:t>
            </a:r>
            <a:endParaRPr sz="210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32" name="Shape 232"/>
        <p:cNvGrpSpPr/>
        <p:nvPr/>
      </p:nvGrpSpPr>
      <p:grpSpPr>
        <a:xfrm>
          <a:off x="0" y="0"/>
          <a:ext cx="0" cy="0"/>
          <a:chOff x="0" y="0"/>
          <a:chExt cx="0" cy="0"/>
        </a:xfrm>
      </p:grpSpPr>
      <p:pic>
        <p:nvPicPr>
          <p:cNvPr descr="A blue and white background&#10;&#10;AI-generated content may be incorrect." id="233" name="Google Shape;233;g37c6cc3fdfd_0_485"/>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34" name="Google Shape;234;g37c6cc3fdfd_0_485"/>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1" lang="en-US" sz="3600">
                <a:solidFill>
                  <a:schemeClr val="lt1"/>
                </a:solidFill>
                <a:latin typeface="Arial"/>
                <a:ea typeface="Arial"/>
                <a:cs typeface="Arial"/>
                <a:sym typeface="Arial"/>
              </a:rPr>
              <a:t>Additional School Designations</a:t>
            </a:r>
            <a:endParaRPr b="1" sz="36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latin typeface="Arial"/>
              <a:ea typeface="Arial"/>
              <a:cs typeface="Arial"/>
              <a:sym typeface="Arial"/>
            </a:endParaRPr>
          </a:p>
        </p:txBody>
      </p:sp>
      <p:sp>
        <p:nvSpPr>
          <p:cNvPr id="235" name="Google Shape;235;g37c6cc3fdfd_0_485"/>
          <p:cNvSpPr txBox="1"/>
          <p:nvPr/>
        </p:nvSpPr>
        <p:spPr>
          <a:xfrm>
            <a:off x="0" y="1076275"/>
            <a:ext cx="12016500" cy="56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500">
              <a:solidFill>
                <a:schemeClr val="dk1"/>
              </a:solidFill>
            </a:endParaRPr>
          </a:p>
        </p:txBody>
      </p:sp>
      <p:sp>
        <p:nvSpPr>
          <p:cNvPr id="236" name="Google Shape;236;g37c6cc3fdfd_0_485"/>
          <p:cNvSpPr txBox="1"/>
          <p:nvPr/>
        </p:nvSpPr>
        <p:spPr>
          <a:xfrm>
            <a:off x="0" y="1076275"/>
            <a:ext cx="12016500" cy="507900"/>
          </a:xfrm>
          <a:prstGeom prst="rect">
            <a:avLst/>
          </a:prstGeom>
          <a:noFill/>
          <a:ln>
            <a:noFill/>
          </a:ln>
        </p:spPr>
        <p:txBody>
          <a:bodyPr anchorCtr="0" anchor="t" bIns="91425" lIns="91425" spcFirstLastPara="1" rIns="91425" wrap="square" tIns="91425">
            <a:spAutoFit/>
          </a:bodyPr>
          <a:lstStyle/>
          <a:p>
            <a:pPr indent="0" lvl="0" marL="457200" rtl="0" algn="l">
              <a:spcBef>
                <a:spcPts val="600"/>
              </a:spcBef>
              <a:spcAft>
                <a:spcPts val="0"/>
              </a:spcAft>
              <a:buNone/>
            </a:pPr>
            <a:r>
              <a:t/>
            </a:r>
            <a:endParaRPr sz="2100">
              <a:solidFill>
                <a:schemeClr val="dk1"/>
              </a:solidFill>
            </a:endParaRPr>
          </a:p>
        </p:txBody>
      </p:sp>
      <p:sp>
        <p:nvSpPr>
          <p:cNvPr id="237" name="Google Shape;237;g37c6cc3fdfd_0_485"/>
          <p:cNvSpPr txBox="1"/>
          <p:nvPr/>
        </p:nvSpPr>
        <p:spPr>
          <a:xfrm>
            <a:off x="0" y="1318425"/>
            <a:ext cx="11839200" cy="3740400"/>
          </a:xfrm>
          <a:prstGeom prst="rect">
            <a:avLst/>
          </a:prstGeom>
          <a:noFill/>
          <a:ln>
            <a:noFill/>
          </a:ln>
        </p:spPr>
        <p:txBody>
          <a:bodyPr anchorCtr="0" anchor="t" bIns="91425" lIns="91425" spcFirstLastPara="1" rIns="91425" wrap="square" tIns="91425">
            <a:spAutoFit/>
          </a:bodyPr>
          <a:lstStyle/>
          <a:p>
            <a:pPr indent="-438150" lvl="0" marL="457200" rtl="0" algn="l">
              <a:spcBef>
                <a:spcPts val="600"/>
              </a:spcBef>
              <a:spcAft>
                <a:spcPts val="0"/>
              </a:spcAft>
              <a:buClr>
                <a:schemeClr val="dk1"/>
              </a:buClr>
              <a:buSzPts val="3300"/>
              <a:buChar char="●"/>
            </a:pPr>
            <a:r>
              <a:rPr lang="en-US" sz="3300">
                <a:solidFill>
                  <a:schemeClr val="dk1"/>
                </a:solidFill>
              </a:rPr>
              <a:t>Additional Targeted Support and Improvement (ATSI)- </a:t>
            </a:r>
            <a:r>
              <a:rPr lang="en-US" sz="3300">
                <a:solidFill>
                  <a:srgbClr val="FF0000"/>
                </a:solidFill>
              </a:rPr>
              <a:t>subgroup gap (if applicable)</a:t>
            </a:r>
            <a:endParaRPr sz="3300">
              <a:solidFill>
                <a:srgbClr val="FF0000"/>
              </a:solidFill>
            </a:endParaRPr>
          </a:p>
          <a:p>
            <a:pPr indent="-438150" lvl="0" marL="457200" rtl="0" algn="l">
              <a:spcBef>
                <a:spcPts val="0"/>
              </a:spcBef>
              <a:spcAft>
                <a:spcPts val="0"/>
              </a:spcAft>
              <a:buClr>
                <a:schemeClr val="dk1"/>
              </a:buClr>
              <a:buSzPts val="3300"/>
              <a:buChar char="●"/>
            </a:pPr>
            <a:r>
              <a:rPr lang="en-US" sz="3300">
                <a:solidFill>
                  <a:schemeClr val="dk1"/>
                </a:solidFill>
              </a:rPr>
              <a:t>Comprehensive Support and Improvement (CSI)-</a:t>
            </a:r>
            <a:r>
              <a:rPr lang="en-US" sz="3300">
                <a:solidFill>
                  <a:srgbClr val="FF0000"/>
                </a:solidFill>
              </a:rPr>
              <a:t>lowest performing 5% of schools or low graduation rate (if applicable)</a:t>
            </a:r>
            <a:endParaRPr sz="3300">
              <a:solidFill>
                <a:srgbClr val="FF0000"/>
              </a:solidFill>
            </a:endParaRPr>
          </a:p>
          <a:p>
            <a:pPr indent="-438150" lvl="0" marL="457200" rtl="0" algn="l">
              <a:spcBef>
                <a:spcPts val="0"/>
              </a:spcBef>
              <a:spcAft>
                <a:spcPts val="0"/>
              </a:spcAft>
              <a:buClr>
                <a:schemeClr val="dk1"/>
              </a:buClr>
              <a:buSzPts val="3300"/>
              <a:buChar char="●"/>
            </a:pPr>
            <a:r>
              <a:rPr lang="en-US" sz="3300">
                <a:solidFill>
                  <a:schemeClr val="dk1"/>
                </a:solidFill>
              </a:rPr>
              <a:t>Schools with these designations remain in this status for 3 years</a:t>
            </a:r>
            <a:endParaRPr sz="39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pic>
        <p:nvPicPr>
          <p:cNvPr descr="A blue and white background&#10;&#10;AI-generated content may be incorrect." id="100" name="Google Shape;100;g37355fb8abd_11_0"/>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01" name="Google Shape;101;g37355fb8abd_11_0"/>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Play"/>
              <a:buNone/>
            </a:pPr>
            <a:r>
              <a:rPr lang="en-US" sz="3600">
                <a:solidFill>
                  <a:schemeClr val="lt1"/>
                </a:solidFill>
              </a:rPr>
              <a:t>Why Are We Here?</a:t>
            </a:r>
            <a:endParaRPr sz="3600">
              <a:solidFill>
                <a:schemeClr val="lt1"/>
              </a:solidFill>
              <a:latin typeface="Play"/>
              <a:ea typeface="Play"/>
              <a:cs typeface="Play"/>
              <a:sym typeface="Play"/>
            </a:endParaRPr>
          </a:p>
        </p:txBody>
      </p:sp>
      <p:sp>
        <p:nvSpPr>
          <p:cNvPr id="102" name="Google Shape;102;g37355fb8abd_11_0"/>
          <p:cNvSpPr txBox="1"/>
          <p:nvPr/>
        </p:nvSpPr>
        <p:spPr>
          <a:xfrm>
            <a:off x="0" y="961450"/>
            <a:ext cx="11987400" cy="515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b="1" sz="48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rPr lang="en-US" sz="2600">
                <a:solidFill>
                  <a:schemeClr val="dk1"/>
                </a:solidFill>
                <a:latin typeface="Avenir"/>
                <a:ea typeface="Avenir"/>
                <a:cs typeface="Avenir"/>
                <a:sym typeface="Avenir"/>
              </a:rPr>
              <a:t>The</a:t>
            </a:r>
            <a:r>
              <a:rPr lang="en-US" sz="2600">
                <a:solidFill>
                  <a:schemeClr val="dk1"/>
                </a:solidFill>
                <a:latin typeface="Avenir"/>
                <a:ea typeface="Avenir"/>
                <a:cs typeface="Avenir"/>
                <a:sym typeface="Avenir"/>
              </a:rPr>
              <a:t> </a:t>
            </a:r>
            <a:r>
              <a:rPr i="1" lang="en-US" sz="2600">
                <a:solidFill>
                  <a:schemeClr val="dk1"/>
                </a:solidFill>
                <a:latin typeface="Avenir"/>
                <a:ea typeface="Avenir"/>
                <a:cs typeface="Avenir"/>
                <a:sym typeface="Avenir"/>
              </a:rPr>
              <a:t>Elementary and Secondary Education Act (ESEA), </a:t>
            </a:r>
            <a:r>
              <a:rPr lang="en-US" sz="2600">
                <a:solidFill>
                  <a:schemeClr val="dk1"/>
                </a:solidFill>
                <a:latin typeface="Avenir"/>
                <a:ea typeface="Avenir"/>
                <a:cs typeface="Avenir"/>
                <a:sym typeface="Avenir"/>
              </a:rPr>
              <a:t>as amended by the Every Student Succeeds Act (ESSA) of 2015,</a:t>
            </a:r>
            <a:r>
              <a:rPr i="1" lang="en-US" sz="2600">
                <a:solidFill>
                  <a:srgbClr val="9900FF"/>
                </a:solidFill>
                <a:latin typeface="Avenir"/>
                <a:ea typeface="Avenir"/>
                <a:cs typeface="Avenir"/>
                <a:sym typeface="Avenir"/>
              </a:rPr>
              <a:t> </a:t>
            </a:r>
            <a:r>
              <a:rPr lang="en-US" sz="2600">
                <a:solidFill>
                  <a:schemeClr val="dk1"/>
                </a:solidFill>
                <a:latin typeface="Avenir"/>
                <a:ea typeface="Avenir"/>
                <a:cs typeface="Avenir"/>
                <a:sym typeface="Avenir"/>
              </a:rPr>
              <a:t>requires that each Title I School hold an Annual Meeting for parents/families/community members for the purpose of:</a:t>
            </a:r>
            <a:endParaRPr sz="36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1100"/>
              <a:buFont typeface="Arial"/>
              <a:buNone/>
            </a:pPr>
            <a:r>
              <a:t/>
            </a:r>
            <a:endParaRPr sz="2600">
              <a:solidFill>
                <a:schemeClr val="dk1"/>
              </a:solidFill>
              <a:latin typeface="Avenir"/>
              <a:ea typeface="Avenir"/>
              <a:cs typeface="Avenir"/>
              <a:sym typeface="Avenir"/>
            </a:endParaRPr>
          </a:p>
          <a:p>
            <a:pPr indent="-393700" lvl="0" marL="457200" rtl="0" algn="l">
              <a:spcBef>
                <a:spcPts val="40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Informing you of your school’s participation in Title I services</a:t>
            </a:r>
            <a:endParaRPr sz="26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600">
              <a:solidFill>
                <a:schemeClr val="dk1"/>
              </a:solidFill>
              <a:latin typeface="Avenir"/>
              <a:ea typeface="Avenir"/>
              <a:cs typeface="Avenir"/>
              <a:sym typeface="Avenir"/>
            </a:endParaRPr>
          </a:p>
          <a:p>
            <a:pPr indent="-393700" lvl="0" marL="457200" rtl="0" algn="l">
              <a:spcBef>
                <a:spcPts val="40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Explaining the requirements of Title I, Part A</a:t>
            </a:r>
            <a:endParaRPr sz="2600">
              <a:solidFill>
                <a:schemeClr val="dk1"/>
              </a:solidFill>
              <a:latin typeface="Avenir"/>
              <a:ea typeface="Avenir"/>
              <a:cs typeface="Avenir"/>
              <a:sym typeface="Avenir"/>
            </a:endParaRPr>
          </a:p>
          <a:p>
            <a:pPr indent="0" lvl="0" marL="914400" rtl="0" algn="l">
              <a:spcBef>
                <a:spcPts val="400"/>
              </a:spcBef>
              <a:spcAft>
                <a:spcPts val="0"/>
              </a:spcAft>
              <a:buClr>
                <a:schemeClr val="dk1"/>
              </a:buClr>
              <a:buSzPts val="1100"/>
              <a:buFont typeface="Arial"/>
              <a:buNone/>
            </a:pPr>
            <a:r>
              <a:t/>
            </a:r>
            <a:endParaRPr sz="2600">
              <a:solidFill>
                <a:schemeClr val="dk1"/>
              </a:solidFill>
              <a:latin typeface="Avenir"/>
              <a:ea typeface="Avenir"/>
              <a:cs typeface="Avenir"/>
              <a:sym typeface="Avenir"/>
            </a:endParaRPr>
          </a:p>
          <a:p>
            <a:pPr indent="-393700" lvl="0" marL="457200" rtl="0" algn="l">
              <a:spcBef>
                <a:spcPts val="40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Explaining your rights as parents to be engaged</a:t>
            </a:r>
            <a:endParaRPr sz="3600">
              <a:solidFill>
                <a:schemeClr val="dk1"/>
              </a:solidFill>
              <a:latin typeface="Avenir"/>
              <a:ea typeface="Avenir"/>
              <a:cs typeface="Avenir"/>
              <a:sym typeface="Avenir"/>
            </a:endParaRPr>
          </a:p>
          <a:p>
            <a:pPr indent="-285750" lvl="1" marL="742950" rtl="0" algn="l">
              <a:spcBef>
                <a:spcPts val="360"/>
              </a:spcBef>
              <a:spcAft>
                <a:spcPts val="0"/>
              </a:spcAft>
              <a:buClr>
                <a:schemeClr val="dk1"/>
              </a:buClr>
              <a:buFont typeface="Arial"/>
              <a:buNone/>
            </a:pPr>
            <a:r>
              <a:t/>
            </a:r>
            <a:endParaRPr sz="1800">
              <a:solidFill>
                <a:schemeClr val="dk1"/>
              </a:solidFill>
              <a:latin typeface="Avenir"/>
              <a:ea typeface="Avenir"/>
              <a:cs typeface="Avenir"/>
              <a:sym typeface="Aveni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pic>
        <p:nvPicPr>
          <p:cNvPr descr="A blue and white background&#10;&#10;AI-generated content may be incorrect." id="242" name="Google Shape;242;g37c6cc3fdfd_0_494"/>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43" name="Google Shape;243;g37c6cc3fdfd_0_494"/>
          <p:cNvSpPr txBox="1"/>
          <p:nvPr>
            <p:ph type="title"/>
          </p:nvPr>
        </p:nvSpPr>
        <p:spPr>
          <a:xfrm>
            <a:off x="247400" y="-86650"/>
            <a:ext cx="115917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1" lang="en-US" sz="3600">
                <a:solidFill>
                  <a:schemeClr val="lt1"/>
                </a:solidFill>
                <a:latin typeface="Arial"/>
                <a:ea typeface="Arial"/>
                <a:cs typeface="Arial"/>
                <a:sym typeface="Arial"/>
              </a:rPr>
              <a:t>Proud Highlights</a:t>
            </a:r>
            <a:endParaRPr b="1" sz="36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Font typeface="Arial"/>
              <a:buNone/>
            </a:pPr>
            <a:r>
              <a:t/>
            </a:r>
            <a:endParaRPr b="1" sz="2800">
              <a:latin typeface="Arial"/>
              <a:ea typeface="Arial"/>
              <a:cs typeface="Arial"/>
              <a:sym typeface="Arial"/>
            </a:endParaRPr>
          </a:p>
        </p:txBody>
      </p:sp>
      <p:sp>
        <p:nvSpPr>
          <p:cNvPr id="244" name="Google Shape;244;g37c6cc3fdfd_0_494"/>
          <p:cNvSpPr txBox="1"/>
          <p:nvPr/>
        </p:nvSpPr>
        <p:spPr>
          <a:xfrm>
            <a:off x="0" y="1076275"/>
            <a:ext cx="12016500" cy="56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500">
              <a:solidFill>
                <a:schemeClr val="dk1"/>
              </a:solidFill>
            </a:endParaRPr>
          </a:p>
        </p:txBody>
      </p:sp>
      <p:sp>
        <p:nvSpPr>
          <p:cNvPr id="245" name="Google Shape;245;g37c6cc3fdfd_0_494"/>
          <p:cNvSpPr txBox="1"/>
          <p:nvPr/>
        </p:nvSpPr>
        <p:spPr>
          <a:xfrm>
            <a:off x="0" y="1076275"/>
            <a:ext cx="12016500" cy="507900"/>
          </a:xfrm>
          <a:prstGeom prst="rect">
            <a:avLst/>
          </a:prstGeom>
          <a:noFill/>
          <a:ln>
            <a:noFill/>
          </a:ln>
        </p:spPr>
        <p:txBody>
          <a:bodyPr anchorCtr="0" anchor="t" bIns="91425" lIns="91425" spcFirstLastPara="1" rIns="91425" wrap="square" tIns="91425">
            <a:spAutoFit/>
          </a:bodyPr>
          <a:lstStyle/>
          <a:p>
            <a:pPr indent="0" lvl="0" marL="457200" rtl="0" algn="l">
              <a:spcBef>
                <a:spcPts val="600"/>
              </a:spcBef>
              <a:spcAft>
                <a:spcPts val="0"/>
              </a:spcAft>
              <a:buNone/>
            </a:pPr>
            <a:r>
              <a:t/>
            </a:r>
            <a:endParaRPr sz="2100">
              <a:solidFill>
                <a:schemeClr val="dk1"/>
              </a:solidFill>
            </a:endParaRPr>
          </a:p>
        </p:txBody>
      </p:sp>
      <p:sp>
        <p:nvSpPr>
          <p:cNvPr id="246" name="Google Shape;246;g37c6cc3fdfd_0_494"/>
          <p:cNvSpPr txBox="1"/>
          <p:nvPr/>
        </p:nvSpPr>
        <p:spPr>
          <a:xfrm>
            <a:off x="0" y="1318425"/>
            <a:ext cx="11839200" cy="5310300"/>
          </a:xfrm>
          <a:prstGeom prst="rect">
            <a:avLst/>
          </a:prstGeom>
          <a:noFill/>
          <a:ln>
            <a:noFill/>
          </a:ln>
        </p:spPr>
        <p:txBody>
          <a:bodyPr anchorCtr="0" anchor="t" bIns="91425" lIns="91425" spcFirstLastPara="1" rIns="91425" wrap="square" tIns="91425">
            <a:spAutoFit/>
          </a:bodyPr>
          <a:lstStyle/>
          <a:p>
            <a:pPr indent="-438150" lvl="0" marL="457200" rtl="0" algn="l">
              <a:spcBef>
                <a:spcPts val="600"/>
              </a:spcBef>
              <a:spcAft>
                <a:spcPts val="0"/>
              </a:spcAft>
              <a:buClr>
                <a:schemeClr val="dk1"/>
              </a:buClr>
              <a:buSzPts val="3300"/>
              <a:buChar char="●"/>
            </a:pPr>
            <a:r>
              <a:rPr lang="en-US" sz="3300">
                <a:solidFill>
                  <a:schemeClr val="dk1"/>
                </a:solidFill>
              </a:rPr>
              <a:t>POB as consistently exceeded CMS graduation rate </a:t>
            </a:r>
            <a:endParaRPr sz="3300">
              <a:solidFill>
                <a:schemeClr val="dk1"/>
              </a:solidFill>
            </a:endParaRPr>
          </a:p>
          <a:p>
            <a:pPr indent="-438150" lvl="0" marL="457200" rtl="0" algn="l">
              <a:spcBef>
                <a:spcPts val="0"/>
              </a:spcBef>
              <a:spcAft>
                <a:spcPts val="0"/>
              </a:spcAft>
              <a:buClr>
                <a:schemeClr val="dk1"/>
              </a:buClr>
              <a:buSzPts val="3300"/>
              <a:buChar char="●"/>
            </a:pPr>
            <a:r>
              <a:rPr lang="en-US" sz="3300">
                <a:solidFill>
                  <a:schemeClr val="dk1"/>
                </a:solidFill>
              </a:rPr>
              <a:t>POB EXCEED growth twice within 4 years</a:t>
            </a:r>
            <a:endParaRPr sz="3300">
              <a:solidFill>
                <a:schemeClr val="dk1"/>
              </a:solidFill>
            </a:endParaRPr>
          </a:p>
          <a:p>
            <a:pPr indent="-438150" lvl="0" marL="457200" rtl="0" algn="l">
              <a:spcBef>
                <a:spcPts val="0"/>
              </a:spcBef>
              <a:spcAft>
                <a:spcPts val="0"/>
              </a:spcAft>
              <a:buClr>
                <a:schemeClr val="dk1"/>
              </a:buClr>
              <a:buSzPts val="3300"/>
              <a:buChar char="●"/>
            </a:pPr>
            <a:r>
              <a:rPr lang="en-US" sz="3300">
                <a:solidFill>
                  <a:schemeClr val="dk1"/>
                </a:solidFill>
              </a:rPr>
              <a:t>POB has maintained a grade of a B</a:t>
            </a:r>
            <a:endParaRPr sz="3300">
              <a:solidFill>
                <a:schemeClr val="dk1"/>
              </a:solidFill>
            </a:endParaRPr>
          </a:p>
          <a:p>
            <a:pPr indent="-438150" lvl="0" marL="457200" rtl="0" algn="l">
              <a:spcBef>
                <a:spcPts val="0"/>
              </a:spcBef>
              <a:spcAft>
                <a:spcPts val="0"/>
              </a:spcAft>
              <a:buClr>
                <a:schemeClr val="dk1"/>
              </a:buClr>
              <a:buSzPts val="3300"/>
              <a:buChar char="●"/>
            </a:pPr>
            <a:r>
              <a:rPr lang="en-US" sz="3300">
                <a:solidFill>
                  <a:schemeClr val="dk1"/>
                </a:solidFill>
              </a:rPr>
              <a:t>POB has a strong student government</a:t>
            </a:r>
            <a:endParaRPr sz="3300">
              <a:solidFill>
                <a:schemeClr val="dk1"/>
              </a:solidFill>
            </a:endParaRPr>
          </a:p>
          <a:p>
            <a:pPr indent="-438150" lvl="0" marL="457200" rtl="0" algn="l">
              <a:spcBef>
                <a:spcPts val="0"/>
              </a:spcBef>
              <a:spcAft>
                <a:spcPts val="0"/>
              </a:spcAft>
              <a:buClr>
                <a:schemeClr val="dk1"/>
              </a:buClr>
              <a:buSzPts val="3300"/>
              <a:buChar char="●"/>
            </a:pPr>
            <a:r>
              <a:rPr lang="en-US" sz="3300">
                <a:solidFill>
                  <a:schemeClr val="dk1"/>
                </a:solidFill>
              </a:rPr>
              <a:t>POB consistently builds a culture of caring, support, and focus on academic growth</a:t>
            </a:r>
            <a:endParaRPr sz="3300">
              <a:solidFill>
                <a:schemeClr val="dk1"/>
              </a:solidFill>
            </a:endParaRPr>
          </a:p>
          <a:p>
            <a:pPr indent="-438150" lvl="0" marL="457200" rtl="0" algn="l">
              <a:spcBef>
                <a:spcPts val="0"/>
              </a:spcBef>
              <a:spcAft>
                <a:spcPts val="0"/>
              </a:spcAft>
              <a:buClr>
                <a:schemeClr val="dk1"/>
              </a:buClr>
              <a:buSzPts val="3300"/>
              <a:buChar char="●"/>
            </a:pPr>
            <a:r>
              <a:rPr lang="en-US" sz="3300">
                <a:solidFill>
                  <a:schemeClr val="dk1"/>
                </a:solidFill>
              </a:rPr>
              <a:t>Strong CTE Program</a:t>
            </a:r>
            <a:endParaRPr sz="3300">
              <a:solidFill>
                <a:schemeClr val="dk1"/>
              </a:solidFill>
            </a:endParaRPr>
          </a:p>
          <a:p>
            <a:pPr indent="-438150" lvl="0" marL="457200" rtl="0" algn="l">
              <a:spcBef>
                <a:spcPts val="0"/>
              </a:spcBef>
              <a:spcAft>
                <a:spcPts val="0"/>
              </a:spcAft>
              <a:buClr>
                <a:schemeClr val="dk1"/>
              </a:buClr>
              <a:buSzPts val="3300"/>
              <a:buChar char="●"/>
            </a:pPr>
            <a:r>
              <a:rPr lang="en-US" sz="3300">
                <a:solidFill>
                  <a:schemeClr val="dk1"/>
                </a:solidFill>
              </a:rPr>
              <a:t>Many POB alumni have return as teachers</a:t>
            </a:r>
            <a:endParaRPr sz="3300">
              <a:solidFill>
                <a:schemeClr val="dk1"/>
              </a:solidFill>
            </a:endParaRPr>
          </a:p>
          <a:p>
            <a:pPr indent="0" lvl="0" marL="0" rtl="0" algn="l">
              <a:spcBef>
                <a:spcPts val="480"/>
              </a:spcBef>
              <a:spcAft>
                <a:spcPts val="0"/>
              </a:spcAft>
              <a:buNone/>
            </a:pPr>
            <a:r>
              <a:t/>
            </a:r>
            <a:endParaRPr sz="2700">
              <a:solidFill>
                <a:srgbClr val="CC0202"/>
              </a:solidFill>
            </a:endParaRPr>
          </a:p>
          <a:p>
            <a:pPr indent="0" lvl="0" marL="457200" rtl="0" algn="l">
              <a:spcBef>
                <a:spcPts val="600"/>
              </a:spcBef>
              <a:spcAft>
                <a:spcPts val="0"/>
              </a:spcAft>
              <a:buNone/>
            </a:pPr>
            <a:r>
              <a:t/>
            </a:r>
            <a:endParaRPr sz="3300">
              <a:solidFill>
                <a:schemeClr val="dk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pic>
        <p:nvPicPr>
          <p:cNvPr descr="A close-up of a person and a child&#10;&#10;AI-generated content may be incorrect." id="251" name="Google Shape;251;g349695b8a5d_0_0"/>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252" name="Google Shape;252;g349695b8a5d_0_0"/>
          <p:cNvSpPr txBox="1"/>
          <p:nvPr>
            <p:ph type="title"/>
          </p:nvPr>
        </p:nvSpPr>
        <p:spPr>
          <a:xfrm>
            <a:off x="66700" y="2463325"/>
            <a:ext cx="12125400" cy="13257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2400"/>
              <a:buFont typeface="Arial"/>
              <a:buNone/>
            </a:pPr>
            <a:r>
              <a:rPr b="1" lang="en-US" sz="5000">
                <a:solidFill>
                  <a:schemeClr val="lt1"/>
                </a:solidFill>
                <a:latin typeface="Montserrat"/>
                <a:ea typeface="Montserrat"/>
                <a:cs typeface="Montserrat"/>
                <a:sym typeface="Montserrat"/>
              </a:rPr>
              <a:t>THANK YOU!</a:t>
            </a:r>
            <a:endParaRPr i="1" sz="1600">
              <a:solidFill>
                <a:schemeClr val="lt1"/>
              </a:solidFill>
              <a:latin typeface="Montserrat"/>
              <a:ea typeface="Montserrat"/>
              <a:cs typeface="Montserrat"/>
              <a:sym typeface="Montserrat"/>
            </a:endParaRPr>
          </a:p>
          <a:p>
            <a:pPr indent="0" lvl="0" marL="0" rtl="0" algn="l">
              <a:lnSpc>
                <a:spcPct val="90000"/>
              </a:lnSpc>
              <a:spcBef>
                <a:spcPts val="0"/>
              </a:spcBef>
              <a:spcAft>
                <a:spcPts val="0"/>
              </a:spcAft>
              <a:buClr>
                <a:schemeClr val="dk1"/>
              </a:buClr>
              <a:buSzPts val="4400"/>
              <a:buFont typeface="Play"/>
              <a:buNone/>
            </a:pPr>
            <a:r>
              <a:t/>
            </a:r>
            <a:endParaRPr/>
          </a:p>
        </p:txBody>
      </p:sp>
      <p:sp>
        <p:nvSpPr>
          <p:cNvPr id="253" name="Google Shape;253;g349695b8a5d_0_0"/>
          <p:cNvSpPr txBox="1"/>
          <p:nvPr/>
        </p:nvSpPr>
        <p:spPr>
          <a:xfrm>
            <a:off x="66700" y="3340400"/>
            <a:ext cx="12192000" cy="1639200"/>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Clr>
                <a:schemeClr val="dk1"/>
              </a:buClr>
              <a:buSzPts val="2400"/>
              <a:buFont typeface="Arial"/>
              <a:buNone/>
            </a:pPr>
            <a:r>
              <a:rPr b="0" i="0" lang="en-US" sz="2500" u="none" cap="none" strike="noStrike">
                <a:solidFill>
                  <a:schemeClr val="lt1"/>
                </a:solidFill>
                <a:latin typeface="Montserrat"/>
                <a:ea typeface="Montserrat"/>
                <a:cs typeface="Montserrat"/>
                <a:sym typeface="Montserrat"/>
              </a:rPr>
              <a:t>What wonderings or questions do you have? </a:t>
            </a:r>
            <a:endParaRPr b="0" i="0" sz="2500" u="none" cap="none" strike="noStrike">
              <a:solidFill>
                <a:schemeClr val="lt1"/>
              </a:solidFill>
              <a:latin typeface="Montserrat"/>
              <a:ea typeface="Montserrat"/>
              <a:cs typeface="Montserrat"/>
              <a:sym typeface="Montserrat"/>
            </a:endParaRPr>
          </a:p>
          <a:p>
            <a:pPr indent="0" lvl="0" marL="0" marR="0" rtl="0" algn="ctr">
              <a:lnSpc>
                <a:spcPct val="90000"/>
              </a:lnSpc>
              <a:spcBef>
                <a:spcPts val="0"/>
              </a:spcBef>
              <a:spcAft>
                <a:spcPts val="0"/>
              </a:spcAft>
              <a:buClr>
                <a:schemeClr val="dk1"/>
              </a:buClr>
              <a:buSzPts val="2400"/>
              <a:buFont typeface="Arial"/>
              <a:buNone/>
            </a:pPr>
            <a:r>
              <a:t/>
            </a:r>
            <a:endParaRPr b="0" i="0" sz="2500" u="none" cap="none" strike="noStrike">
              <a:solidFill>
                <a:schemeClr val="lt1"/>
              </a:solidFill>
              <a:latin typeface="Montserrat"/>
              <a:ea typeface="Montserrat"/>
              <a:cs typeface="Montserrat"/>
              <a:sym typeface="Montserrat"/>
            </a:endParaRPr>
          </a:p>
          <a:p>
            <a:pPr indent="0" lvl="0" marL="0" marR="0" rtl="0" algn="ctr">
              <a:lnSpc>
                <a:spcPct val="90000"/>
              </a:lnSpc>
              <a:spcBef>
                <a:spcPts val="0"/>
              </a:spcBef>
              <a:spcAft>
                <a:spcPts val="0"/>
              </a:spcAft>
              <a:buClr>
                <a:schemeClr val="dk1"/>
              </a:buClr>
              <a:buSzPts val="2400"/>
              <a:buFont typeface="Arial"/>
              <a:buNone/>
            </a:pPr>
            <a:r>
              <a:t/>
            </a:r>
            <a:endParaRPr b="0" i="0" sz="28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06" name="Shape 106"/>
        <p:cNvGrpSpPr/>
        <p:nvPr/>
      </p:nvGrpSpPr>
      <p:grpSpPr>
        <a:xfrm>
          <a:off x="0" y="0"/>
          <a:ext cx="0" cy="0"/>
          <a:chOff x="0" y="0"/>
          <a:chExt cx="0" cy="0"/>
        </a:xfrm>
      </p:grpSpPr>
      <p:pic>
        <p:nvPicPr>
          <p:cNvPr descr="A blue and white background&#10;&#10;AI-generated content may be incorrect." id="107" name="Google Shape;107;g37c6cc3fdfd_0_4"/>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08" name="Google Shape;108;g37c6cc3fdfd_0_4"/>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1" lang="en-US" sz="4800">
                <a:solidFill>
                  <a:schemeClr val="lt1"/>
                </a:solidFill>
                <a:latin typeface="Avenir"/>
                <a:ea typeface="Avenir"/>
                <a:cs typeface="Avenir"/>
                <a:sym typeface="Avenir"/>
              </a:rPr>
              <a:t>Meeting Overview</a:t>
            </a:r>
            <a:endParaRPr sz="3600">
              <a:solidFill>
                <a:schemeClr val="lt1"/>
              </a:solidFill>
              <a:latin typeface="Play"/>
              <a:ea typeface="Play"/>
              <a:cs typeface="Play"/>
              <a:sym typeface="Play"/>
            </a:endParaRPr>
          </a:p>
        </p:txBody>
      </p:sp>
      <p:sp>
        <p:nvSpPr>
          <p:cNvPr id="109" name="Google Shape;109;g37c6cc3fdfd_0_4"/>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10" name="Google Shape;110;g37c6cc3fdfd_0_4"/>
          <p:cNvSpPr txBox="1"/>
          <p:nvPr/>
        </p:nvSpPr>
        <p:spPr>
          <a:xfrm>
            <a:off x="0" y="1145550"/>
            <a:ext cx="11772600" cy="4987200"/>
          </a:xfrm>
          <a:prstGeom prst="rect">
            <a:avLst/>
          </a:prstGeom>
          <a:noFill/>
          <a:ln>
            <a:noFill/>
          </a:ln>
        </p:spPr>
        <p:txBody>
          <a:bodyPr anchorCtr="0" anchor="t" bIns="91425" lIns="91425" spcFirstLastPara="1" rIns="91425" wrap="square" tIns="91425">
            <a:spAutoFit/>
          </a:bodyPr>
          <a:lstStyle/>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Wh</a:t>
            </a:r>
            <a:r>
              <a:rPr lang="en-US" sz="2600">
                <a:solidFill>
                  <a:schemeClr val="dk1"/>
                </a:solidFill>
                <a:latin typeface="Avenir"/>
                <a:ea typeface="Avenir"/>
                <a:cs typeface="Avenir"/>
                <a:sym typeface="Avenir"/>
              </a:rPr>
              <a:t>at is a Title I school and what it means to be a Title I school</a:t>
            </a:r>
            <a:endParaRPr sz="3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Required Set-Aside for parent and family engagement </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The CMS Parent and Family Engagement Policy</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How the annual evaluation of the CMS Parent and Family Engagement Policy is conducted</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School Parent and Family Engagement Policy</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School Improvement Plan (SIP) in NCStar</a:t>
            </a:r>
            <a:endParaRPr sz="3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School-Parent Compact</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How to request the qualifications of my child’s teacher(s)</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Calibri"/>
              <a:buChar char="●"/>
            </a:pPr>
            <a:r>
              <a:rPr lang="en-US" sz="2600">
                <a:solidFill>
                  <a:schemeClr val="dk1"/>
                </a:solidFill>
                <a:latin typeface="Avenir"/>
                <a:ea typeface="Avenir"/>
                <a:cs typeface="Avenir"/>
                <a:sym typeface="Avenir"/>
              </a:rPr>
              <a:t>How parents will be notified if my child is taught by a teacher who is not deemed to be qualified by teacher licensing standards in the North Carolina ESSA Accountability Plan</a:t>
            </a:r>
            <a:endParaRPr sz="3600">
              <a:solidFill>
                <a:schemeClr val="dk1"/>
              </a:solidFill>
              <a:latin typeface="Avenir"/>
              <a:ea typeface="Avenir"/>
              <a:cs typeface="Avenir"/>
              <a:sym typeface="Aveni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pic>
        <p:nvPicPr>
          <p:cNvPr descr="A blue and white background&#10;&#10;AI-generated content may be incorrect." id="115" name="Google Shape;115;g37c6cc3fdfd_0_12"/>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16" name="Google Shape;116;g37c6cc3fdfd_0_12"/>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3600">
                <a:solidFill>
                  <a:schemeClr val="lt1"/>
                </a:solidFill>
              </a:rPr>
              <a:t>What Is A Title I School?</a:t>
            </a:r>
            <a:endParaRPr sz="3600">
              <a:solidFill>
                <a:schemeClr val="lt1"/>
              </a:solidFill>
              <a:latin typeface="Play"/>
              <a:ea typeface="Play"/>
              <a:cs typeface="Play"/>
              <a:sym typeface="Play"/>
            </a:endParaRPr>
          </a:p>
        </p:txBody>
      </p:sp>
      <p:sp>
        <p:nvSpPr>
          <p:cNvPr id="117" name="Google Shape;117;g37c6cc3fdfd_0_12"/>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18" name="Google Shape;118;g37c6cc3fdfd_0_12"/>
          <p:cNvSpPr txBox="1"/>
          <p:nvPr/>
        </p:nvSpPr>
        <p:spPr>
          <a:xfrm>
            <a:off x="0" y="1145550"/>
            <a:ext cx="11772600" cy="3222000"/>
          </a:xfrm>
          <a:prstGeom prst="rect">
            <a:avLst/>
          </a:prstGeom>
          <a:noFill/>
          <a:ln>
            <a:noFill/>
          </a:ln>
        </p:spPr>
        <p:txBody>
          <a:bodyPr anchorCtr="0" anchor="t" bIns="91425" lIns="91425" spcFirstLastPara="1" rIns="91425" wrap="square" tIns="91425">
            <a:spAutoFit/>
          </a:bodyPr>
          <a:lstStyle/>
          <a:p>
            <a:pPr indent="0" lvl="0" marL="0" rtl="0" algn="l">
              <a:spcBef>
                <a:spcPts val="600"/>
              </a:spcBef>
              <a:spcAft>
                <a:spcPts val="0"/>
              </a:spcAft>
              <a:buClr>
                <a:schemeClr val="dk1"/>
              </a:buClr>
              <a:buSzPts val="1100"/>
              <a:buFont typeface="Arial"/>
              <a:buNone/>
            </a:pPr>
            <a:r>
              <a:rPr lang="en-US" sz="3000">
                <a:solidFill>
                  <a:srgbClr val="222222"/>
                </a:solidFill>
                <a:highlight>
                  <a:schemeClr val="lt1"/>
                </a:highlight>
                <a:latin typeface="Avenir"/>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sz="3000">
              <a:solidFill>
                <a:schemeClr val="dk1"/>
              </a:solidFill>
              <a:latin typeface="Avenir"/>
              <a:ea typeface="Avenir"/>
              <a:cs typeface="Avenir"/>
              <a:sym typeface="Avenir"/>
            </a:endParaRPr>
          </a:p>
          <a:p>
            <a:pPr indent="0" lvl="0" marL="0" rtl="0" algn="l">
              <a:lnSpc>
                <a:spcPct val="90000"/>
              </a:lnSpc>
              <a:spcBef>
                <a:spcPts val="0"/>
              </a:spcBef>
              <a:spcAft>
                <a:spcPts val="0"/>
              </a:spcAft>
              <a:buClr>
                <a:srgbClr val="00AFD7"/>
              </a:buClr>
              <a:buSzPts val="2000"/>
              <a:buFont typeface="Basic"/>
              <a:buNone/>
            </a:pPr>
            <a:r>
              <a:t/>
            </a:r>
            <a:endParaRPr sz="2000">
              <a:solidFill>
                <a:srgbClr val="666666"/>
              </a:solidFill>
              <a:highlight>
                <a:schemeClr val="lt1"/>
              </a:highlight>
              <a:latin typeface="Avenir"/>
              <a:ea typeface="Avenir"/>
              <a:cs typeface="Avenir"/>
              <a:sym typeface="Avenir"/>
            </a:endParaRPr>
          </a:p>
          <a:p>
            <a:pPr indent="0" lvl="0" marL="457200" rtl="0" algn="l">
              <a:spcBef>
                <a:spcPts val="400"/>
              </a:spcBef>
              <a:spcAft>
                <a:spcPts val="0"/>
              </a:spcAft>
              <a:buNone/>
            </a:pPr>
            <a:r>
              <a:t/>
            </a:r>
            <a:endParaRPr sz="2600">
              <a:solidFill>
                <a:schemeClr val="dk1"/>
              </a:solidFill>
              <a:latin typeface="Avenir"/>
              <a:ea typeface="Avenir"/>
              <a:cs typeface="Avenir"/>
              <a:sym typeface="Aveni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pic>
        <p:nvPicPr>
          <p:cNvPr descr="A blue and white background&#10;&#10;AI-generated content may be incorrect." id="123" name="Google Shape;123;g37c6cc3fdfd_0_19"/>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24" name="Google Shape;124;g37c6cc3fdfd_0_19"/>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b="1" lang="en-US" sz="3600">
                <a:solidFill>
                  <a:schemeClr val="lt1"/>
                </a:solidFill>
                <a:latin typeface="Avenir"/>
                <a:ea typeface="Avenir"/>
                <a:cs typeface="Avenir"/>
                <a:sym typeface="Avenir"/>
              </a:rPr>
              <a:t>What does it mean to be a Title I School?</a:t>
            </a:r>
            <a:endParaRPr b="1" sz="3600">
              <a:solidFill>
                <a:schemeClr val="lt1"/>
              </a:solidFill>
              <a:latin typeface="Avenir"/>
              <a:ea typeface="Avenir"/>
              <a:cs typeface="Avenir"/>
              <a:sym typeface="Avenir"/>
            </a:endParaRPr>
          </a:p>
          <a:p>
            <a:pPr indent="0" lvl="0" marL="0" rtl="0" algn="l">
              <a:lnSpc>
                <a:spcPct val="100000"/>
              </a:lnSpc>
              <a:spcBef>
                <a:spcPts val="0"/>
              </a:spcBef>
              <a:spcAft>
                <a:spcPts val="0"/>
              </a:spcAft>
              <a:buClr>
                <a:schemeClr val="dk1"/>
              </a:buClr>
              <a:buSzPts val="1100"/>
              <a:buFont typeface="Arial"/>
              <a:buNone/>
            </a:pPr>
            <a:r>
              <a:t/>
            </a:r>
            <a:endParaRPr sz="3600">
              <a:solidFill>
                <a:schemeClr val="lt1"/>
              </a:solidFill>
            </a:endParaRPr>
          </a:p>
        </p:txBody>
      </p:sp>
      <p:sp>
        <p:nvSpPr>
          <p:cNvPr id="125" name="Google Shape;125;g37c6cc3fdfd_0_19"/>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26" name="Google Shape;126;g37c6cc3fdfd_0_19"/>
          <p:cNvSpPr txBox="1"/>
          <p:nvPr/>
        </p:nvSpPr>
        <p:spPr>
          <a:xfrm>
            <a:off x="0" y="1145550"/>
            <a:ext cx="11772600" cy="5351400"/>
          </a:xfrm>
          <a:prstGeom prst="rect">
            <a:avLst/>
          </a:prstGeom>
          <a:noFill/>
          <a:ln>
            <a:noFill/>
          </a:ln>
        </p:spPr>
        <p:txBody>
          <a:bodyPr anchorCtr="0" anchor="t" bIns="91425" lIns="91425" spcFirstLastPara="1" rIns="91425" wrap="square" tIns="91425">
            <a:spAutoFit/>
          </a:bodyPr>
          <a:lstStyle/>
          <a:p>
            <a:pPr indent="-374650" lvl="0" marL="342900" rtl="0" algn="l">
              <a:spcBef>
                <a:spcPts val="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Being a Title I school means receiving federal funding (Title I dollars) to </a:t>
            </a:r>
            <a:r>
              <a:rPr lang="en-US" sz="2500" u="sng">
                <a:solidFill>
                  <a:schemeClr val="dk1"/>
                </a:solidFill>
                <a:latin typeface="Avenir"/>
                <a:ea typeface="Avenir"/>
                <a:cs typeface="Avenir"/>
                <a:sym typeface="Avenir"/>
              </a:rPr>
              <a:t>supplement</a:t>
            </a:r>
            <a:r>
              <a:rPr lang="en-US" sz="2500">
                <a:solidFill>
                  <a:schemeClr val="dk1"/>
                </a:solidFill>
                <a:latin typeface="Avenir"/>
                <a:ea typeface="Avenir"/>
                <a:cs typeface="Avenir"/>
                <a:sym typeface="Avenir"/>
              </a:rPr>
              <a:t> the school’s existing programs.  These dollars are used for the following:</a:t>
            </a:r>
            <a:endParaRPr sz="3500">
              <a:solidFill>
                <a:schemeClr val="dk1"/>
              </a:solidFill>
              <a:latin typeface="Avenir"/>
              <a:ea typeface="Avenir"/>
              <a:cs typeface="Avenir"/>
              <a:sym typeface="Avenir"/>
            </a:endParaRPr>
          </a:p>
          <a:p>
            <a:pPr indent="-317500" lvl="1" marL="74295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Identifying students experiencing academic difficulties and providing timely assistance to help students meet the state’s challenging content standards.</a:t>
            </a:r>
            <a:endParaRPr sz="2900">
              <a:solidFill>
                <a:schemeClr val="dk1"/>
              </a:solidFill>
              <a:latin typeface="Avenir"/>
              <a:ea typeface="Avenir"/>
              <a:cs typeface="Avenir"/>
              <a:sym typeface="Avenir"/>
            </a:endParaRPr>
          </a:p>
          <a:p>
            <a:pPr indent="-317500" lvl="1" marL="74295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Purchasing supplemental staff/programs/materials/supplies</a:t>
            </a:r>
            <a:endParaRPr sz="2900">
              <a:solidFill>
                <a:schemeClr val="dk1"/>
              </a:solidFill>
              <a:latin typeface="Avenir"/>
              <a:ea typeface="Avenir"/>
              <a:cs typeface="Avenir"/>
              <a:sym typeface="Avenir"/>
            </a:endParaRPr>
          </a:p>
          <a:p>
            <a:pPr indent="-317500" lvl="1" marL="74295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Conducting parent and family engagement meetings/trainings/activities</a:t>
            </a:r>
            <a:endParaRPr sz="2900">
              <a:solidFill>
                <a:schemeClr val="dk1"/>
              </a:solidFill>
              <a:latin typeface="Avenir"/>
              <a:ea typeface="Avenir"/>
              <a:cs typeface="Avenir"/>
              <a:sym typeface="Avenir"/>
            </a:endParaRPr>
          </a:p>
          <a:p>
            <a:pPr indent="-317500" lvl="1" marL="74295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Recruiting/Hiring/Retaining Highly-Qualified Teachers</a:t>
            </a:r>
            <a:endParaRPr sz="29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500">
              <a:solidFill>
                <a:schemeClr val="dk1"/>
              </a:solidFill>
              <a:latin typeface="Avenir"/>
              <a:ea typeface="Avenir"/>
              <a:cs typeface="Avenir"/>
              <a:sym typeface="Avenir"/>
            </a:endParaRPr>
          </a:p>
          <a:p>
            <a:pPr indent="-374650" lvl="0" marL="342900" rtl="0" algn="l">
              <a:spcBef>
                <a:spcPts val="400"/>
              </a:spcBef>
              <a:spcAft>
                <a:spcPts val="0"/>
              </a:spcAft>
              <a:buClr>
                <a:schemeClr val="dk1"/>
              </a:buClr>
              <a:buSzPts val="2500"/>
              <a:buFont typeface="Avenir"/>
              <a:buChar char="●"/>
            </a:pPr>
            <a:r>
              <a:rPr lang="en-US" sz="2500">
                <a:solidFill>
                  <a:schemeClr val="dk1"/>
                </a:solidFill>
                <a:latin typeface="Avenir"/>
                <a:ea typeface="Avenir"/>
                <a:cs typeface="Avenir"/>
                <a:sym typeface="Avenir"/>
              </a:rPr>
              <a:t>Being a Title I school also means encouraging ongoing parent and family engagement and advocating for parents’ rights</a:t>
            </a:r>
            <a:endParaRPr sz="27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7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pic>
        <p:nvPicPr>
          <p:cNvPr descr="A blue and white background&#10;&#10;AI-generated content may be incorrect." id="131" name="Google Shape;131;g37c6cc3fdfd_0_26"/>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32" name="Google Shape;132;g37c6cc3fdfd_0_26"/>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1" lang="en-US" sz="3500">
                <a:solidFill>
                  <a:schemeClr val="lt1"/>
                </a:solidFill>
                <a:latin typeface="Avenir"/>
                <a:ea typeface="Avenir"/>
                <a:cs typeface="Avenir"/>
                <a:sym typeface="Avenir"/>
              </a:rPr>
              <a:t>How are Title I funds used in our school?</a:t>
            </a:r>
            <a:br>
              <a:rPr lang="en-US" sz="3600">
                <a:latin typeface="Avenir"/>
                <a:ea typeface="Avenir"/>
                <a:cs typeface="Avenir"/>
                <a:sym typeface="Avenir"/>
              </a:rPr>
            </a:br>
            <a:endParaRPr/>
          </a:p>
        </p:txBody>
      </p:sp>
      <p:sp>
        <p:nvSpPr>
          <p:cNvPr id="133" name="Google Shape;133;g37c6cc3fdfd_0_26"/>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34" name="Google Shape;134;g37c6cc3fdfd_0_26"/>
          <p:cNvSpPr txBox="1"/>
          <p:nvPr/>
        </p:nvSpPr>
        <p:spPr>
          <a:xfrm>
            <a:off x="0" y="1145550"/>
            <a:ext cx="11772600" cy="4828200"/>
          </a:xfrm>
          <a:prstGeom prst="rect">
            <a:avLst/>
          </a:prstGeom>
          <a:noFill/>
          <a:ln>
            <a:noFill/>
          </a:ln>
        </p:spPr>
        <p:txBody>
          <a:bodyPr anchorCtr="0" anchor="t" bIns="91425" lIns="91425" spcFirstLastPara="1" rIns="91425" wrap="square" tIns="91425">
            <a:spAutoFit/>
          </a:bodyPr>
          <a:lstStyle/>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Counselor</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Behavior Modification Technician (BMT)</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Bonuses for EOC Teachers</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Parent Involvement</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Professional Development for staff</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Substitutes for staff professional development </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Supplies and materials (books, technology) </a:t>
            </a:r>
            <a:endParaRPr i="1" sz="3200">
              <a:solidFill>
                <a:schemeClr val="dk1"/>
              </a:solidFill>
              <a:latin typeface="Avenir"/>
              <a:ea typeface="Avenir"/>
              <a:cs typeface="Avenir"/>
              <a:sym typeface="Avenir"/>
            </a:endParaRPr>
          </a:p>
          <a:p>
            <a:pPr indent="-419100" lvl="0" marL="342900" rtl="0" algn="l">
              <a:spcBef>
                <a:spcPts val="0"/>
              </a:spcBef>
              <a:spcAft>
                <a:spcPts val="0"/>
              </a:spcAft>
              <a:buClr>
                <a:schemeClr val="dk1"/>
              </a:buClr>
              <a:buSzPts val="3200"/>
              <a:buFont typeface="Avenir"/>
              <a:buChar char="•"/>
            </a:pPr>
            <a:r>
              <a:rPr i="1" lang="en-US" sz="3200">
                <a:solidFill>
                  <a:schemeClr val="dk1"/>
                </a:solidFill>
                <a:latin typeface="Avenir"/>
                <a:ea typeface="Avenir"/>
                <a:cs typeface="Avenir"/>
                <a:sym typeface="Avenir"/>
              </a:rPr>
              <a:t>Extended Employment (Curriculum Planning)</a:t>
            </a:r>
            <a:endParaRPr sz="2600">
              <a:solidFill>
                <a:schemeClr val="dk1"/>
              </a:solidFill>
            </a:endParaRPr>
          </a:p>
          <a:p>
            <a:pPr indent="-342900" lvl="0" marL="342900" rtl="0" algn="l">
              <a:spcBef>
                <a:spcPts val="440"/>
              </a:spcBef>
              <a:spcAft>
                <a:spcPts val="0"/>
              </a:spcAft>
              <a:buClr>
                <a:schemeClr val="dk1"/>
              </a:buClr>
              <a:buSzPts val="1100"/>
              <a:buFont typeface="Arial"/>
              <a:buNone/>
            </a:pPr>
            <a:r>
              <a:t/>
            </a:r>
            <a:endParaRPr sz="2800">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pic>
        <p:nvPicPr>
          <p:cNvPr descr="A blue and white background&#10;&#10;AI-generated content may be incorrect." id="139" name="Google Shape;139;g37c6cc3fdfd_0_33"/>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40" name="Google Shape;140;g37c6cc3fdfd_0_33"/>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None/>
            </a:pPr>
            <a:r>
              <a:rPr b="1" lang="en-US" sz="3000">
                <a:solidFill>
                  <a:schemeClr val="lt1"/>
                </a:solidFill>
                <a:latin typeface="Avenir"/>
                <a:ea typeface="Avenir"/>
                <a:cs typeface="Avenir"/>
                <a:sym typeface="Avenir"/>
              </a:rPr>
              <a:t>What is the 1% set-aside and how are parents involved?</a:t>
            </a:r>
            <a:endParaRPr b="1" sz="3000">
              <a:solidFill>
                <a:schemeClr val="lt1"/>
              </a:solidFill>
              <a:latin typeface="Avenir"/>
              <a:ea typeface="Avenir"/>
              <a:cs typeface="Avenir"/>
              <a:sym typeface="Avenir"/>
            </a:endParaRPr>
          </a:p>
          <a:p>
            <a:pPr indent="0" lvl="0" marL="0" rtl="0" algn="l">
              <a:lnSpc>
                <a:spcPct val="100000"/>
              </a:lnSpc>
              <a:spcBef>
                <a:spcPts val="0"/>
              </a:spcBef>
              <a:spcAft>
                <a:spcPts val="0"/>
              </a:spcAft>
              <a:buNone/>
            </a:pPr>
            <a:r>
              <a:t/>
            </a:r>
            <a:endParaRPr b="1" sz="3500">
              <a:solidFill>
                <a:schemeClr val="lt1"/>
              </a:solidFill>
              <a:latin typeface="Avenir"/>
              <a:ea typeface="Avenir"/>
              <a:cs typeface="Avenir"/>
              <a:sym typeface="Avenir"/>
            </a:endParaRPr>
          </a:p>
        </p:txBody>
      </p:sp>
      <p:sp>
        <p:nvSpPr>
          <p:cNvPr id="141" name="Google Shape;141;g37c6cc3fdfd_0_33"/>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42" name="Google Shape;142;g37c6cc3fdfd_0_33"/>
          <p:cNvSpPr txBox="1"/>
          <p:nvPr/>
        </p:nvSpPr>
        <p:spPr>
          <a:xfrm>
            <a:off x="0" y="1145550"/>
            <a:ext cx="11772600" cy="600300"/>
          </a:xfrm>
          <a:prstGeom prst="rect">
            <a:avLst/>
          </a:prstGeom>
          <a:noFill/>
          <a:ln>
            <a:noFill/>
          </a:ln>
        </p:spPr>
        <p:txBody>
          <a:bodyPr anchorCtr="0" anchor="t" bIns="91425" lIns="91425" spcFirstLastPara="1" rIns="91425" wrap="square" tIns="91425">
            <a:spAutoFit/>
          </a:bodyPr>
          <a:lstStyle/>
          <a:p>
            <a:pPr indent="-342900" lvl="0" marL="342900" rtl="0" algn="l">
              <a:spcBef>
                <a:spcPts val="440"/>
              </a:spcBef>
              <a:spcAft>
                <a:spcPts val="0"/>
              </a:spcAft>
              <a:buNone/>
            </a:pPr>
            <a:r>
              <a:t/>
            </a:r>
            <a:endParaRPr sz="2700">
              <a:solidFill>
                <a:schemeClr val="dk1"/>
              </a:solidFill>
            </a:endParaRPr>
          </a:p>
        </p:txBody>
      </p:sp>
      <p:sp>
        <p:nvSpPr>
          <p:cNvPr id="143" name="Google Shape;143;g37c6cc3fdfd_0_33"/>
          <p:cNvSpPr txBox="1"/>
          <p:nvPr/>
        </p:nvSpPr>
        <p:spPr>
          <a:xfrm>
            <a:off x="0" y="1145550"/>
            <a:ext cx="11772600" cy="4368900"/>
          </a:xfrm>
          <a:prstGeom prst="rect">
            <a:avLst/>
          </a:prstGeom>
          <a:noFill/>
          <a:ln>
            <a:noFill/>
          </a:ln>
        </p:spPr>
        <p:txBody>
          <a:bodyPr anchorCtr="0" anchor="t" bIns="91425" lIns="91425" spcFirstLastPara="1" rIns="91425" wrap="square" tIns="91425">
            <a:spAutoFit/>
          </a:bodyPr>
          <a:lstStyle/>
          <a:p>
            <a:pPr indent="-361950" lvl="0" marL="342900" rtl="0" algn="l">
              <a:spcBef>
                <a:spcPts val="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Any Local Education Agency (LEA) or school district with a Title I Allocation exceeding $500,000 is required by law to set aside 1% of the Title I allocation for parent and family engagement. </a:t>
            </a:r>
            <a:endParaRPr sz="2300">
              <a:solidFill>
                <a:schemeClr val="dk1"/>
              </a:solidFill>
              <a:latin typeface="Avenir"/>
              <a:ea typeface="Avenir"/>
              <a:cs typeface="Avenir"/>
              <a:sym typeface="Avenir"/>
            </a:endParaRPr>
          </a:p>
          <a:p>
            <a:pPr indent="0" lvl="0" marL="342900" rtl="0" algn="l">
              <a:spcBef>
                <a:spcPts val="0"/>
              </a:spcBef>
              <a:spcAft>
                <a:spcPts val="0"/>
              </a:spcAft>
              <a:buNone/>
            </a:pPr>
            <a:r>
              <a:t/>
            </a:r>
            <a:endParaRPr sz="2300">
              <a:solidFill>
                <a:schemeClr val="dk1"/>
              </a:solidFill>
              <a:latin typeface="Avenir"/>
              <a:ea typeface="Avenir"/>
              <a:cs typeface="Avenir"/>
              <a:sym typeface="Avenir"/>
            </a:endParaRPr>
          </a:p>
          <a:p>
            <a:pPr indent="-342900" lvl="0" marL="342900" rtl="0" algn="l">
              <a:spcBef>
                <a:spcPts val="100"/>
              </a:spcBef>
              <a:spcAft>
                <a:spcPts val="0"/>
              </a:spcAft>
              <a:buNone/>
            </a:pPr>
            <a:r>
              <a:t/>
            </a:r>
            <a:endParaRPr sz="800">
              <a:solidFill>
                <a:schemeClr val="dk1"/>
              </a:solidFill>
              <a:latin typeface="Avenir"/>
              <a:ea typeface="Avenir"/>
              <a:cs typeface="Avenir"/>
              <a:sym typeface="Avenir"/>
            </a:endParaRPr>
          </a:p>
          <a:p>
            <a:pPr indent="-361950" lvl="0" marL="34290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sz="2300">
              <a:solidFill>
                <a:schemeClr val="dk1"/>
              </a:solidFill>
              <a:latin typeface="Avenir"/>
              <a:ea typeface="Avenir"/>
              <a:cs typeface="Avenir"/>
              <a:sym typeface="Avenir"/>
            </a:endParaRPr>
          </a:p>
          <a:p>
            <a:pPr indent="0" lvl="0" marL="342900" rtl="0" algn="l">
              <a:spcBef>
                <a:spcPts val="400"/>
              </a:spcBef>
              <a:spcAft>
                <a:spcPts val="0"/>
              </a:spcAft>
              <a:buNone/>
            </a:pPr>
            <a:r>
              <a:t/>
            </a:r>
            <a:endParaRPr sz="2300">
              <a:solidFill>
                <a:schemeClr val="dk1"/>
              </a:solidFill>
              <a:latin typeface="Avenir"/>
              <a:ea typeface="Avenir"/>
              <a:cs typeface="Avenir"/>
              <a:sym typeface="Avenir"/>
            </a:endParaRPr>
          </a:p>
          <a:p>
            <a:pPr indent="-361950" lvl="0" marL="34290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Title I parents have the right to provide input into decisions regarding how this money is spent.  This process is completed through the School Improvement Team (SIT) </a:t>
            </a:r>
            <a:endParaRPr sz="3300">
              <a:solidFill>
                <a:schemeClr val="dk1"/>
              </a:solidFill>
              <a:latin typeface="Avenir"/>
              <a:ea typeface="Avenir"/>
              <a:cs typeface="Avenir"/>
              <a:sym typeface="Aveni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pic>
        <p:nvPicPr>
          <p:cNvPr descr="A blue and white background&#10;&#10;AI-generated content may be incorrect." id="148" name="Google Shape;148;g37c6cc3fdfd_0_44"/>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49" name="Google Shape;149;g37c6cc3fdfd_0_44"/>
          <p:cNvSpPr txBox="1"/>
          <p:nvPr>
            <p:ph type="title"/>
          </p:nvPr>
        </p:nvSpPr>
        <p:spPr>
          <a:xfrm>
            <a:off x="247400" y="-86650"/>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b="1" lang="en-US" sz="3400">
                <a:solidFill>
                  <a:schemeClr val="lt1"/>
                </a:solidFill>
                <a:latin typeface="Avenir"/>
                <a:ea typeface="Avenir"/>
                <a:cs typeface="Avenir"/>
                <a:sym typeface="Avenir"/>
              </a:rPr>
              <a:t>Parent and Family Engagement Allocation</a:t>
            </a:r>
            <a:endParaRPr b="1" sz="3500">
              <a:solidFill>
                <a:schemeClr val="lt1"/>
              </a:solidFill>
              <a:latin typeface="Avenir"/>
              <a:ea typeface="Avenir"/>
              <a:cs typeface="Avenir"/>
              <a:sym typeface="Avenir"/>
            </a:endParaRPr>
          </a:p>
        </p:txBody>
      </p:sp>
      <p:sp>
        <p:nvSpPr>
          <p:cNvPr id="150" name="Google Shape;150;g37c6cc3fdfd_0_44"/>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51" name="Google Shape;151;g37c6cc3fdfd_0_44"/>
          <p:cNvSpPr txBox="1"/>
          <p:nvPr/>
        </p:nvSpPr>
        <p:spPr>
          <a:xfrm>
            <a:off x="0" y="1145550"/>
            <a:ext cx="11772600" cy="600300"/>
          </a:xfrm>
          <a:prstGeom prst="rect">
            <a:avLst/>
          </a:prstGeom>
          <a:noFill/>
          <a:ln>
            <a:noFill/>
          </a:ln>
        </p:spPr>
        <p:txBody>
          <a:bodyPr anchorCtr="0" anchor="t" bIns="91425" lIns="91425" spcFirstLastPara="1" rIns="91425" wrap="square" tIns="91425">
            <a:spAutoFit/>
          </a:bodyPr>
          <a:lstStyle/>
          <a:p>
            <a:pPr indent="-342900" lvl="0" marL="342900" rtl="0" algn="l">
              <a:spcBef>
                <a:spcPts val="440"/>
              </a:spcBef>
              <a:spcAft>
                <a:spcPts val="0"/>
              </a:spcAft>
              <a:buNone/>
            </a:pPr>
            <a:r>
              <a:t/>
            </a:r>
            <a:endParaRPr sz="2700">
              <a:solidFill>
                <a:schemeClr val="dk1"/>
              </a:solidFill>
            </a:endParaRPr>
          </a:p>
        </p:txBody>
      </p:sp>
      <p:sp>
        <p:nvSpPr>
          <p:cNvPr id="152" name="Google Shape;152;g37c6cc3fdfd_0_44"/>
          <p:cNvSpPr txBox="1"/>
          <p:nvPr/>
        </p:nvSpPr>
        <p:spPr>
          <a:xfrm>
            <a:off x="0" y="1145550"/>
            <a:ext cx="11772600" cy="447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100">
                <a:solidFill>
                  <a:schemeClr val="dk1"/>
                </a:solidFill>
                <a:latin typeface="Avenir"/>
                <a:ea typeface="Avenir"/>
                <a:cs typeface="Avenir"/>
                <a:sym typeface="Avenir"/>
              </a:rPr>
              <a:t>Grade Level Parent Night</a:t>
            </a:r>
            <a:endParaRPr sz="3100">
              <a:solidFill>
                <a:schemeClr val="dk1"/>
              </a:solidFill>
              <a:latin typeface="Avenir"/>
              <a:ea typeface="Avenir"/>
              <a:cs typeface="Avenir"/>
              <a:sym typeface="Avenir"/>
            </a:endParaRPr>
          </a:p>
          <a:p>
            <a:pPr indent="0" lvl="0" marL="0" rtl="0" algn="l">
              <a:spcBef>
                <a:spcPts val="0"/>
              </a:spcBef>
              <a:spcAft>
                <a:spcPts val="0"/>
              </a:spcAft>
              <a:buNone/>
            </a:pPr>
            <a:r>
              <a:t/>
            </a:r>
            <a:endParaRPr sz="31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rPr lang="en-US" sz="3100">
                <a:solidFill>
                  <a:schemeClr val="dk1"/>
                </a:solidFill>
                <a:latin typeface="Avenir"/>
                <a:ea typeface="Avenir"/>
                <a:cs typeface="Avenir"/>
                <a:sym typeface="Avenir"/>
              </a:rPr>
              <a:t>College Information</a:t>
            </a:r>
            <a:endParaRPr sz="3100">
              <a:solidFill>
                <a:schemeClr val="dk1"/>
              </a:solidFill>
              <a:latin typeface="Avenir"/>
              <a:ea typeface="Avenir"/>
              <a:cs typeface="Avenir"/>
              <a:sym typeface="Avenir"/>
            </a:endParaRPr>
          </a:p>
          <a:p>
            <a:pPr indent="0" lvl="0" marL="0" rtl="0" algn="l">
              <a:spcBef>
                <a:spcPts val="0"/>
              </a:spcBef>
              <a:spcAft>
                <a:spcPts val="0"/>
              </a:spcAft>
              <a:buNone/>
            </a:pPr>
            <a:r>
              <a:t/>
            </a:r>
            <a:endParaRPr sz="31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rPr lang="en-US" sz="3100">
                <a:solidFill>
                  <a:schemeClr val="dk1"/>
                </a:solidFill>
                <a:latin typeface="Avenir"/>
                <a:ea typeface="Avenir"/>
                <a:cs typeface="Avenir"/>
                <a:sym typeface="Avenir"/>
              </a:rPr>
              <a:t>Registration Night</a:t>
            </a:r>
            <a:endParaRPr sz="3100">
              <a:solidFill>
                <a:schemeClr val="dk1"/>
              </a:solidFill>
              <a:latin typeface="Avenir"/>
              <a:ea typeface="Avenir"/>
              <a:cs typeface="Avenir"/>
              <a:sym typeface="Avenir"/>
            </a:endParaRPr>
          </a:p>
          <a:p>
            <a:pPr indent="0" lvl="0" marL="0" rtl="0" algn="l">
              <a:spcBef>
                <a:spcPts val="0"/>
              </a:spcBef>
              <a:spcAft>
                <a:spcPts val="0"/>
              </a:spcAft>
              <a:buNone/>
            </a:pPr>
            <a:r>
              <a:t/>
            </a:r>
            <a:endParaRPr sz="3100">
              <a:solidFill>
                <a:schemeClr val="dk1"/>
              </a:solidFill>
              <a:latin typeface="Avenir"/>
              <a:ea typeface="Avenir"/>
              <a:cs typeface="Avenir"/>
              <a:sym typeface="Avenir"/>
            </a:endParaRPr>
          </a:p>
          <a:p>
            <a:pPr indent="0" lvl="0" marL="0" rtl="0" algn="l">
              <a:spcBef>
                <a:spcPts val="0"/>
              </a:spcBef>
              <a:spcAft>
                <a:spcPts val="0"/>
              </a:spcAft>
              <a:buNone/>
            </a:pPr>
            <a:r>
              <a:rPr lang="en-US" sz="3100">
                <a:solidFill>
                  <a:schemeClr val="dk1"/>
                </a:solidFill>
                <a:latin typeface="Avenir"/>
                <a:ea typeface="Avenir"/>
                <a:cs typeface="Avenir"/>
                <a:sym typeface="Avenir"/>
              </a:rPr>
              <a:t>Mastery Prep for ACT &amp; WorkKeys</a:t>
            </a:r>
            <a:endParaRPr sz="3100">
              <a:solidFill>
                <a:schemeClr val="dk1"/>
              </a:solidFill>
              <a:latin typeface="Avenir"/>
              <a:ea typeface="Avenir"/>
              <a:cs typeface="Avenir"/>
              <a:sym typeface="Avenir"/>
            </a:endParaRPr>
          </a:p>
          <a:p>
            <a:pPr indent="0" lvl="0" marL="0" rtl="0" algn="l">
              <a:spcBef>
                <a:spcPts val="0"/>
              </a:spcBef>
              <a:spcAft>
                <a:spcPts val="0"/>
              </a:spcAft>
              <a:buNone/>
            </a:pPr>
            <a:r>
              <a:t/>
            </a:r>
            <a:endParaRPr sz="31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rPr lang="en-US" sz="3100">
                <a:solidFill>
                  <a:schemeClr val="dk1"/>
                </a:solidFill>
                <a:latin typeface="Avenir"/>
                <a:ea typeface="Avenir"/>
                <a:cs typeface="Avenir"/>
                <a:sym typeface="Avenir"/>
              </a:rPr>
              <a:t>Papaya Tutoring</a:t>
            </a:r>
            <a:endParaRPr sz="3100">
              <a:solidFill>
                <a:schemeClr val="dk1"/>
              </a:solidFill>
              <a:latin typeface="Avenir"/>
              <a:ea typeface="Avenir"/>
              <a:cs typeface="Avenir"/>
              <a:sym typeface="Aveni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pic>
        <p:nvPicPr>
          <p:cNvPr descr="A blue and white background&#10;&#10;AI-generated content may be incorrect." id="157" name="Google Shape;157;g37c6cc3fdfd_0_52"/>
          <p:cNvPicPr preferRelativeResize="0"/>
          <p:nvPr>
            <p:ph idx="1" type="body"/>
          </p:nvPr>
        </p:nvPicPr>
        <p:blipFill rotWithShape="1">
          <a:blip r:embed="rId3">
            <a:alphaModFix/>
          </a:blip>
          <a:srcRect b="0" l="0" r="0" t="0"/>
          <a:stretch/>
        </p:blipFill>
        <p:spPr>
          <a:xfrm>
            <a:off x="0" y="0"/>
            <a:ext cx="12192000" cy="6858000"/>
          </a:xfrm>
          <a:prstGeom prst="rect">
            <a:avLst/>
          </a:prstGeom>
          <a:noFill/>
          <a:ln>
            <a:noFill/>
          </a:ln>
        </p:spPr>
      </p:pic>
      <p:sp>
        <p:nvSpPr>
          <p:cNvPr id="158" name="Google Shape;158;g37c6cc3fdfd_0_52"/>
          <p:cNvSpPr txBox="1"/>
          <p:nvPr>
            <p:ph type="title"/>
          </p:nvPr>
        </p:nvSpPr>
        <p:spPr>
          <a:xfrm>
            <a:off x="247400" y="439800"/>
            <a:ext cx="10515600" cy="7992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1" lang="en-US" sz="3000">
                <a:solidFill>
                  <a:schemeClr val="lt1"/>
                </a:solidFill>
                <a:latin typeface="Avenir"/>
                <a:ea typeface="Avenir"/>
                <a:cs typeface="Avenir"/>
                <a:sym typeface="Avenir"/>
              </a:rPr>
              <a:t>What is the CMS Parent and Family Engagement Policy?</a:t>
            </a:r>
            <a:endParaRPr b="1" sz="3000">
              <a:solidFill>
                <a:schemeClr val="lt1"/>
              </a:solidFill>
              <a:latin typeface="Avenir"/>
              <a:ea typeface="Avenir"/>
              <a:cs typeface="Avenir"/>
              <a:sym typeface="Avenir"/>
            </a:endParaRPr>
          </a:p>
          <a:p>
            <a:pPr indent="0" lvl="0" marL="0" rtl="0" algn="ctr">
              <a:lnSpc>
                <a:spcPct val="100000"/>
              </a:lnSpc>
              <a:spcBef>
                <a:spcPts val="0"/>
              </a:spcBef>
              <a:spcAft>
                <a:spcPts val="0"/>
              </a:spcAft>
              <a:buClr>
                <a:schemeClr val="dk1"/>
              </a:buClr>
              <a:buSzPts val="1100"/>
              <a:buFont typeface="Arial"/>
              <a:buNone/>
            </a:pPr>
            <a:r>
              <a:t/>
            </a:r>
            <a:endParaRPr b="1" sz="3000">
              <a:latin typeface="Avenir"/>
              <a:ea typeface="Avenir"/>
              <a:cs typeface="Avenir"/>
              <a:sym typeface="Avenir"/>
            </a:endParaRPr>
          </a:p>
          <a:p>
            <a:pPr indent="0" lvl="0" marL="0" rtl="0" algn="l">
              <a:lnSpc>
                <a:spcPct val="100000"/>
              </a:lnSpc>
              <a:spcBef>
                <a:spcPts val="0"/>
              </a:spcBef>
              <a:spcAft>
                <a:spcPts val="0"/>
              </a:spcAft>
              <a:buNone/>
            </a:pPr>
            <a:r>
              <a:t/>
            </a:r>
            <a:endParaRPr b="1" sz="3400">
              <a:solidFill>
                <a:schemeClr val="lt1"/>
              </a:solidFill>
              <a:latin typeface="Avenir"/>
              <a:ea typeface="Avenir"/>
              <a:cs typeface="Avenir"/>
              <a:sym typeface="Avenir"/>
            </a:endParaRPr>
          </a:p>
        </p:txBody>
      </p:sp>
      <p:sp>
        <p:nvSpPr>
          <p:cNvPr id="159" name="Google Shape;159;g37c6cc3fdfd_0_52"/>
          <p:cNvSpPr txBox="1"/>
          <p:nvPr/>
        </p:nvSpPr>
        <p:spPr>
          <a:xfrm>
            <a:off x="0" y="961450"/>
            <a:ext cx="11987400" cy="461700"/>
          </a:xfrm>
          <a:prstGeom prst="rect">
            <a:avLst/>
          </a:prstGeom>
          <a:noFill/>
          <a:ln>
            <a:noFill/>
          </a:ln>
        </p:spPr>
        <p:txBody>
          <a:bodyPr anchorCtr="0" anchor="t" bIns="91425" lIns="91425" spcFirstLastPara="1" rIns="91425" wrap="square" tIns="91425">
            <a:spAutoFit/>
          </a:bodyPr>
          <a:lstStyle/>
          <a:p>
            <a:pPr indent="0" lvl="0" marL="914400" rtl="0" algn="l">
              <a:spcBef>
                <a:spcPts val="400"/>
              </a:spcBef>
              <a:spcAft>
                <a:spcPts val="0"/>
              </a:spcAft>
              <a:buNone/>
            </a:pPr>
            <a:r>
              <a:t/>
            </a:r>
            <a:endParaRPr sz="1800">
              <a:solidFill>
                <a:schemeClr val="dk1"/>
              </a:solidFill>
              <a:latin typeface="Avenir"/>
              <a:ea typeface="Avenir"/>
              <a:cs typeface="Avenir"/>
              <a:sym typeface="Avenir"/>
            </a:endParaRPr>
          </a:p>
        </p:txBody>
      </p:sp>
      <p:sp>
        <p:nvSpPr>
          <p:cNvPr id="160" name="Google Shape;160;g37c6cc3fdfd_0_52"/>
          <p:cNvSpPr txBox="1"/>
          <p:nvPr/>
        </p:nvSpPr>
        <p:spPr>
          <a:xfrm>
            <a:off x="0" y="1145550"/>
            <a:ext cx="11772600" cy="600300"/>
          </a:xfrm>
          <a:prstGeom prst="rect">
            <a:avLst/>
          </a:prstGeom>
          <a:noFill/>
          <a:ln>
            <a:noFill/>
          </a:ln>
        </p:spPr>
        <p:txBody>
          <a:bodyPr anchorCtr="0" anchor="t" bIns="91425" lIns="91425" spcFirstLastPara="1" rIns="91425" wrap="square" tIns="91425">
            <a:spAutoFit/>
          </a:bodyPr>
          <a:lstStyle/>
          <a:p>
            <a:pPr indent="-342900" lvl="0" marL="342900" rtl="0" algn="l">
              <a:spcBef>
                <a:spcPts val="440"/>
              </a:spcBef>
              <a:spcAft>
                <a:spcPts val="0"/>
              </a:spcAft>
              <a:buNone/>
            </a:pPr>
            <a:r>
              <a:t/>
            </a:r>
            <a:endParaRPr sz="2700">
              <a:solidFill>
                <a:schemeClr val="dk1"/>
              </a:solidFill>
            </a:endParaRPr>
          </a:p>
        </p:txBody>
      </p:sp>
      <p:sp>
        <p:nvSpPr>
          <p:cNvPr id="161" name="Google Shape;161;g37c6cc3fdfd_0_52"/>
          <p:cNvSpPr txBox="1"/>
          <p:nvPr/>
        </p:nvSpPr>
        <p:spPr>
          <a:xfrm>
            <a:off x="0" y="1145550"/>
            <a:ext cx="11772600" cy="5669400"/>
          </a:xfrm>
          <a:prstGeom prst="rect">
            <a:avLst/>
          </a:prstGeom>
          <a:noFill/>
          <a:ln>
            <a:noFill/>
          </a:ln>
        </p:spPr>
        <p:txBody>
          <a:bodyPr anchorCtr="0" anchor="t" bIns="91425" lIns="91425" spcFirstLastPara="1" rIns="91425" wrap="square" tIns="91425">
            <a:spAutoFit/>
          </a:bodyPr>
          <a:lstStyle/>
          <a:p>
            <a:pPr indent="-361950" lvl="0" marL="342900" rtl="0" algn="l">
              <a:spcBef>
                <a:spcPts val="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This policy addresses how the district or LEA will implement the parent and family engagement requirements of the </a:t>
            </a:r>
            <a:r>
              <a:rPr i="1" lang="en-US" sz="2300">
                <a:solidFill>
                  <a:schemeClr val="dk1"/>
                </a:solidFill>
                <a:latin typeface="Avenir"/>
                <a:ea typeface="Avenir"/>
                <a:cs typeface="Avenir"/>
                <a:sym typeface="Avenir"/>
              </a:rPr>
              <a:t>Every Student Succeeds Act (ESSA).  </a:t>
            </a:r>
            <a:r>
              <a:rPr lang="en-US" sz="2300">
                <a:solidFill>
                  <a:schemeClr val="dk1"/>
                </a:solidFill>
                <a:latin typeface="Avenir"/>
                <a:ea typeface="Avenir"/>
                <a:cs typeface="Avenir"/>
                <a:sym typeface="Avenir"/>
              </a:rPr>
              <a:t>It includes the following:</a:t>
            </a:r>
            <a:endParaRPr sz="1700">
              <a:solidFill>
                <a:schemeClr val="dk1"/>
              </a:solidFill>
              <a:latin typeface="Avenir"/>
              <a:ea typeface="Avenir"/>
              <a:cs typeface="Avenir"/>
              <a:sym typeface="Avenir"/>
            </a:endParaRPr>
          </a:p>
          <a:p>
            <a:pPr indent="0" lvl="0" marL="342900" rtl="0" algn="l">
              <a:spcBef>
                <a:spcPts val="400"/>
              </a:spcBef>
              <a:spcAft>
                <a:spcPts val="0"/>
              </a:spcAft>
              <a:buNone/>
            </a:pPr>
            <a:r>
              <a:t/>
            </a:r>
            <a:endParaRPr i="1" sz="2300">
              <a:solidFill>
                <a:schemeClr val="dk1"/>
              </a:solidFill>
              <a:latin typeface="Avenir"/>
              <a:ea typeface="Avenir"/>
              <a:cs typeface="Avenir"/>
              <a:sym typeface="Avenir"/>
            </a:endParaRPr>
          </a:p>
          <a:p>
            <a:pPr indent="-304800" lvl="1" marL="74295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The district’s expectations for parents</a:t>
            </a:r>
            <a:endParaRPr sz="1700">
              <a:solidFill>
                <a:schemeClr val="dk1"/>
              </a:solidFill>
              <a:latin typeface="Avenir"/>
              <a:ea typeface="Avenir"/>
              <a:cs typeface="Avenir"/>
              <a:sym typeface="Avenir"/>
            </a:endParaRPr>
          </a:p>
          <a:p>
            <a:pPr indent="-304800" lvl="1" marL="742950" rtl="0" algn="l">
              <a:spcBef>
                <a:spcPts val="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How CMS will engage parents in decision-making</a:t>
            </a:r>
            <a:endParaRPr sz="1700">
              <a:solidFill>
                <a:schemeClr val="dk1"/>
              </a:solidFill>
              <a:latin typeface="Avenir"/>
              <a:ea typeface="Avenir"/>
              <a:cs typeface="Avenir"/>
              <a:sym typeface="Avenir"/>
            </a:endParaRPr>
          </a:p>
          <a:p>
            <a:pPr indent="-304800" lvl="1" marL="742950" rtl="0" algn="l">
              <a:spcBef>
                <a:spcPts val="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How the district will work to build the schools’ and parents’ capacities in the implementation of effective parent and family engagement activities to improve student academic achievement</a:t>
            </a:r>
            <a:endParaRPr sz="1700">
              <a:solidFill>
                <a:schemeClr val="dk1"/>
              </a:solidFill>
              <a:latin typeface="Avenir"/>
              <a:ea typeface="Avenir"/>
              <a:cs typeface="Avenir"/>
              <a:sym typeface="Avenir"/>
            </a:endParaRPr>
          </a:p>
          <a:p>
            <a:pPr indent="0" lvl="0" marL="742950" rtl="0" algn="l">
              <a:spcBef>
                <a:spcPts val="400"/>
              </a:spcBef>
              <a:spcAft>
                <a:spcPts val="0"/>
              </a:spcAft>
              <a:buNone/>
            </a:pPr>
            <a:r>
              <a:t/>
            </a:r>
            <a:endParaRPr sz="2300">
              <a:solidFill>
                <a:schemeClr val="dk1"/>
              </a:solidFill>
              <a:latin typeface="Avenir"/>
              <a:ea typeface="Avenir"/>
              <a:cs typeface="Avenir"/>
              <a:sym typeface="Avenir"/>
            </a:endParaRPr>
          </a:p>
          <a:p>
            <a:pPr indent="-361950" lvl="0" marL="342900" rtl="0" algn="l">
              <a:spcBef>
                <a:spcPts val="400"/>
              </a:spcBef>
              <a:spcAft>
                <a:spcPts val="0"/>
              </a:spcAft>
              <a:buClr>
                <a:schemeClr val="dk1"/>
              </a:buClr>
              <a:buSzPts val="2300"/>
              <a:buFont typeface="Avenir"/>
              <a:buChar char="●"/>
            </a:pPr>
            <a:r>
              <a:rPr lang="en-US" sz="2300">
                <a:solidFill>
                  <a:schemeClr val="dk1"/>
                </a:solidFill>
                <a:latin typeface="Avenir"/>
                <a:ea typeface="Avenir"/>
                <a:cs typeface="Avenir"/>
                <a:sym typeface="Avenir"/>
              </a:rPr>
              <a:t>Parents and families in Title I schools have the right to be engaged in the review/evaluation of this annual policy</a:t>
            </a:r>
            <a:endParaRPr sz="1700">
              <a:solidFill>
                <a:schemeClr val="dk1"/>
              </a:solidFill>
              <a:latin typeface="Avenir"/>
              <a:ea typeface="Avenir"/>
              <a:cs typeface="Avenir"/>
              <a:sym typeface="Avenir"/>
            </a:endParaRPr>
          </a:p>
          <a:p>
            <a:pPr indent="0" lvl="0" marL="0" rtl="0" algn="ctr">
              <a:spcBef>
                <a:spcPts val="0"/>
              </a:spcBef>
              <a:spcAft>
                <a:spcPts val="0"/>
              </a:spcAft>
              <a:buClr>
                <a:srgbClr val="5B595A"/>
              </a:buClr>
              <a:buFont typeface="Arial"/>
              <a:buNone/>
            </a:pPr>
            <a:r>
              <a:t/>
            </a:r>
            <a:endParaRPr b="1" sz="3300">
              <a:solidFill>
                <a:schemeClr val="dk1"/>
              </a:solidFill>
              <a:latin typeface="Avenir"/>
              <a:ea typeface="Avenir"/>
              <a:cs typeface="Avenir"/>
              <a:sym typeface="Avenir"/>
            </a:endParaRPr>
          </a:p>
          <a:p>
            <a:pPr indent="0" lvl="0" marL="0" rtl="0" algn="l">
              <a:spcBef>
                <a:spcPts val="0"/>
              </a:spcBef>
              <a:spcAft>
                <a:spcPts val="0"/>
              </a:spcAft>
              <a:buNone/>
            </a:pPr>
            <a:r>
              <a:t/>
            </a:r>
            <a:endParaRPr sz="3400">
              <a:solidFill>
                <a:schemeClr val="dk1"/>
              </a:solidFill>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2025-03-28T13:43:26Z</dcterms:created>
  <dc:creator>Antonio 1. Livingston</dc:creator>
</cp:coreProperties>
</file>