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9144000"/>
  <p:notesSz cx="7102475" cy="9388475"/>
  <p:embeddedFontLst>
    <p:embeddedFont>
      <p:font typeface="Montserrat"/>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Montserrat-bold.fntdata"/><Relationship Id="rId30" Type="http://schemas.openxmlformats.org/officeDocument/2006/relationships/font" Target="fonts/Montserrat-regular.fntdata"/><Relationship Id="rId11" Type="http://schemas.openxmlformats.org/officeDocument/2006/relationships/slide" Target="slides/slide6.xml"/><Relationship Id="rId33" Type="http://schemas.openxmlformats.org/officeDocument/2006/relationships/font" Target="fonts/Montserrat-boldItalic.fntdata"/><Relationship Id="rId10" Type="http://schemas.openxmlformats.org/officeDocument/2006/relationships/slide" Target="slides/slide5.xml"/><Relationship Id="rId32" Type="http://schemas.openxmlformats.org/officeDocument/2006/relationships/font" Target="fonts/Montserrat-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3" y="0"/>
            <a:ext cx="3077739" cy="46942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3" y="8917422"/>
            <a:ext cx="3077739" cy="469424"/>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s-CO"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1: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Clr>
                <a:schemeClr val="dk1"/>
              </a:buClr>
              <a:buSzPts val="1100"/>
              <a:buFont typeface="Arial"/>
              <a:buNone/>
            </a:pPr>
            <a:r>
              <a:t/>
            </a:r>
            <a:endParaRPr>
              <a:highlight>
                <a:srgbClr val="FFFF00"/>
              </a:highlight>
            </a:endParaRPr>
          </a:p>
        </p:txBody>
      </p:sp>
      <p:sp>
        <p:nvSpPr>
          <p:cNvPr id="93" name="Google Shape;93;p1: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s-CO"/>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0: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62" name="Google Shape;162;p10: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1: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11: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sz="1400">
                <a:latin typeface="Avenir"/>
                <a:ea typeface="Avenir"/>
                <a:cs typeface="Avenir"/>
                <a:sym typeface="Avenir"/>
              </a:rPr>
              <a:t>Stephanie</a:t>
            </a:r>
            <a:endParaRPr sz="1400">
              <a:latin typeface="Avenir"/>
              <a:ea typeface="Avenir"/>
              <a:cs typeface="Avenir"/>
              <a:sym typeface="Avenir"/>
            </a:endParaRPr>
          </a:p>
        </p:txBody>
      </p:sp>
      <p:sp>
        <p:nvSpPr>
          <p:cNvPr id="171" name="Google Shape;171;p11: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s-CO"/>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2: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8" name="Google Shape;178;p12: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sz="1400">
                <a:latin typeface="Avenir"/>
                <a:ea typeface="Avenir"/>
                <a:cs typeface="Avenir"/>
                <a:sym typeface="Avenir"/>
              </a:rPr>
              <a:t>Stephanie</a:t>
            </a:r>
            <a:endParaRPr sz="1400">
              <a:latin typeface="Avenir"/>
              <a:ea typeface="Avenir"/>
              <a:cs typeface="Avenir"/>
              <a:sym typeface="Avenir"/>
            </a:endParaRPr>
          </a:p>
        </p:txBody>
      </p:sp>
      <p:sp>
        <p:nvSpPr>
          <p:cNvPr id="179" name="Google Shape;179;p12: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s-CO"/>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3: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sz="1400">
                <a:latin typeface="Avenir"/>
                <a:ea typeface="Avenir"/>
                <a:cs typeface="Avenir"/>
                <a:sym typeface="Avenir"/>
              </a:rPr>
              <a:t>Stephanie</a:t>
            </a:r>
            <a:endParaRPr sz="1400">
              <a:latin typeface="Avenir"/>
              <a:ea typeface="Avenir"/>
              <a:cs typeface="Avenir"/>
              <a:sym typeface="Avenir"/>
            </a:endParaRPr>
          </a:p>
          <a:p>
            <a:pPr indent="0" lvl="0" marL="0" rtl="0" algn="l">
              <a:lnSpc>
                <a:spcPct val="100000"/>
              </a:lnSpc>
              <a:spcBef>
                <a:spcPts val="0"/>
              </a:spcBef>
              <a:spcAft>
                <a:spcPts val="0"/>
              </a:spcAft>
              <a:buSzPts val="1400"/>
              <a:buNone/>
            </a:pPr>
            <a:r>
              <a:t/>
            </a:r>
            <a:endParaRPr sz="1400">
              <a:latin typeface="Avenir"/>
              <a:ea typeface="Avenir"/>
              <a:cs typeface="Avenir"/>
              <a:sym typeface="Avenir"/>
            </a:endParaRPr>
          </a:p>
        </p:txBody>
      </p:sp>
      <p:sp>
        <p:nvSpPr>
          <p:cNvPr id="186" name="Google Shape;186;p13: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4: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93" name="Google Shape;193;p14: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5: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201" name="Google Shape;201;p15: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8" name="Google Shape;208;p16:notes"/>
          <p:cNvSpPr txBox="1"/>
          <p:nvPr>
            <p:ph idx="1" type="body"/>
          </p:nvPr>
        </p:nvSpPr>
        <p:spPr>
          <a:xfrm>
            <a:off x="710247" y="4518203"/>
            <a:ext cx="5682000" cy="3696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09" name="Google Shape;209;p16:notes"/>
          <p:cNvSpPr txBox="1"/>
          <p:nvPr>
            <p:ph idx="12" type="sldNum"/>
          </p:nvPr>
        </p:nvSpPr>
        <p:spPr>
          <a:xfrm>
            <a:off x="4023093" y="8917422"/>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s-CO"/>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7: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15" name="Google Shape;215;p17: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8: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rPr lang="es-CO"/>
              <a:t>Sandra</a:t>
            </a:r>
            <a:endParaRPr/>
          </a:p>
        </p:txBody>
      </p:sp>
      <p:sp>
        <p:nvSpPr>
          <p:cNvPr id="222" name="Google Shape;222;p18: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30" name="Google Shape;230;p19: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1243013" y="714375"/>
            <a:ext cx="47752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15000"/>
              </a:lnSpc>
              <a:spcBef>
                <a:spcPts val="0"/>
              </a:spcBef>
              <a:spcAft>
                <a:spcPts val="0"/>
              </a:spcAft>
              <a:buClr>
                <a:schemeClr val="dk1"/>
              </a:buClr>
              <a:buSzPts val="1100"/>
              <a:buFont typeface="Arial"/>
              <a:buNone/>
            </a:pPr>
            <a:r>
              <a:t/>
            </a:r>
            <a:endParaRPr sz="1400">
              <a:latin typeface="Avenir"/>
              <a:ea typeface="Avenir"/>
              <a:cs typeface="Avenir"/>
              <a:sym typeface="Avenir"/>
            </a:endParaRPr>
          </a:p>
        </p:txBody>
      </p:sp>
      <p:sp>
        <p:nvSpPr>
          <p:cNvPr id="103" name="Google Shape;103;p2: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s-CO"/>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0: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rPr lang="es-CO"/>
              <a:t>Sandra</a:t>
            </a:r>
            <a:endParaRPr/>
          </a:p>
        </p:txBody>
      </p:sp>
      <p:sp>
        <p:nvSpPr>
          <p:cNvPr id="238" name="Google Shape;238;p20: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21: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45" name="Google Shape;245;p21: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22: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5" name="Google Shape;255;p22: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56" name="Google Shape;256;p22: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s-CO"/>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3: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rPr lang="es-CO"/>
              <a:t>Sandra</a:t>
            </a:r>
            <a:endParaRPr/>
          </a:p>
        </p:txBody>
      </p:sp>
      <p:sp>
        <p:nvSpPr>
          <p:cNvPr id="265" name="Google Shape;265;p23: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24:notes"/>
          <p:cNvSpPr/>
          <p:nvPr>
            <p:ph idx="2" type="sldImg"/>
          </p:nvPr>
        </p:nvSpPr>
        <p:spPr>
          <a:xfrm>
            <a:off x="1438275" y="1173163"/>
            <a:ext cx="4225925" cy="31686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4" name="Google Shape;274;p24: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rPr lang="es-CO"/>
              <a:t>Allison</a:t>
            </a:r>
            <a:endParaRPr/>
          </a:p>
        </p:txBody>
      </p:sp>
      <p:sp>
        <p:nvSpPr>
          <p:cNvPr id="275" name="Google Shape;275;p24: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s-CO"/>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3: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11" name="Google Shape;111;p3: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4: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20" name="Google Shape;120;p4: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5: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Callie</a:t>
            </a:r>
            <a:endParaRPr/>
          </a:p>
        </p:txBody>
      </p:sp>
      <p:sp>
        <p:nvSpPr>
          <p:cNvPr id="127" name="Google Shape;127;p5: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6: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Callie</a:t>
            </a:r>
            <a:endParaRPr/>
          </a:p>
        </p:txBody>
      </p:sp>
      <p:sp>
        <p:nvSpPr>
          <p:cNvPr id="134" name="Google Shape;134;p6: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7: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Callie</a:t>
            </a:r>
            <a:endParaRPr/>
          </a:p>
        </p:txBody>
      </p:sp>
      <p:sp>
        <p:nvSpPr>
          <p:cNvPr id="141" name="Google Shape;141;p7: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8: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48" name="Google Shape;148;p8: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9: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rPr lang="es-CO"/>
              <a:t>Stephanie</a:t>
            </a:r>
            <a:endParaRPr/>
          </a:p>
        </p:txBody>
      </p:sp>
      <p:sp>
        <p:nvSpPr>
          <p:cNvPr id="155" name="Google Shape;155;p9:notes"/>
          <p:cNvSpPr/>
          <p:nvPr>
            <p:ph idx="2"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7" name="Google Shape;17;p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8" name="Google Shape;18;p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74" name="Google Shape;74;p11"/>
          <p:cNvSpPr txBox="1"/>
          <p:nvPr>
            <p:ph idx="1" type="body"/>
          </p:nvPr>
        </p:nvSpPr>
        <p:spPr>
          <a:xfrm rot="5400000">
            <a:off x="777300" y="518100"/>
            <a:ext cx="3017400" cy="41148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75" name="Google Shape;75;p1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6" name="Google Shape;76;p1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7" name="Google Shape;77;p1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1878600" y="1619192"/>
            <a:ext cx="3900900" cy="10287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80" name="Google Shape;80;p12"/>
          <p:cNvSpPr txBox="1"/>
          <p:nvPr>
            <p:ph idx="1" type="body"/>
          </p:nvPr>
        </p:nvSpPr>
        <p:spPr>
          <a:xfrm rot="5400000">
            <a:off x="-216900" y="628592"/>
            <a:ext cx="3900900" cy="30099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81" name="Google Shape;81;p1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2" name="Google Shape;82;p1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3" name="Google Shape;83;p1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84" name="Shape 84"/>
        <p:cNvGrpSpPr/>
        <p:nvPr/>
      </p:nvGrpSpPr>
      <p:grpSpPr>
        <a:xfrm>
          <a:off x="0" y="0"/>
          <a:ext cx="0" cy="0"/>
          <a:chOff x="0" y="0"/>
          <a:chExt cx="0" cy="0"/>
        </a:xfrm>
      </p:grpSpPr>
      <p:sp>
        <p:nvSpPr>
          <p:cNvPr id="85" name="Google Shape;85;p13"/>
          <p:cNvSpPr txBox="1"/>
          <p:nvPr>
            <p:ph type="title"/>
          </p:nvPr>
        </p:nvSpPr>
        <p:spPr>
          <a:xfrm>
            <a:off x="678275" y="210550"/>
            <a:ext cx="7982400" cy="6402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13"/>
          <p:cNvSpPr/>
          <p:nvPr/>
        </p:nvSpPr>
        <p:spPr>
          <a:xfrm>
            <a:off x="293815" y="210553"/>
            <a:ext cx="456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b="0" l="0" r="0" t="90171"/>
          <a:stretch/>
        </p:blipFill>
        <p:spPr>
          <a:xfrm>
            <a:off x="0" y="6183899"/>
            <a:ext cx="9144003" cy="674100"/>
          </a:xfrm>
          <a:prstGeom prst="rect">
            <a:avLst/>
          </a:prstGeom>
          <a:noFill/>
          <a:ln>
            <a:noFill/>
          </a:ln>
        </p:spPr>
      </p:pic>
      <p:sp>
        <p:nvSpPr>
          <p:cNvPr id="88" name="Google Shape;88;p1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s-CO"/>
              <a:t>‹#›</a:t>
            </a:fld>
            <a:endParaRPr/>
          </a:p>
        </p:txBody>
      </p:sp>
      <p:sp>
        <p:nvSpPr>
          <p:cNvPr id="89" name="Google Shape;89;p13"/>
          <p:cNvSpPr txBox="1"/>
          <p:nvPr/>
        </p:nvSpPr>
        <p:spPr>
          <a:xfrm>
            <a:off x="25" y="6183875"/>
            <a:ext cx="9144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s-CO"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3"/>
          <p:cNvSpPr txBox="1"/>
          <p:nvPr>
            <p:ph type="ctrTitle"/>
          </p:nvPr>
        </p:nvSpPr>
        <p:spPr>
          <a:xfrm>
            <a:off x="342900" y="1420283"/>
            <a:ext cx="3886200" cy="9801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1" name="Google Shape;21;p3"/>
          <p:cNvSpPr txBox="1"/>
          <p:nvPr>
            <p:ph idx="1" type="subTitle"/>
          </p:nvPr>
        </p:nvSpPr>
        <p:spPr>
          <a:xfrm>
            <a:off x="685800" y="2590800"/>
            <a:ext cx="3200400" cy="1168500"/>
          </a:xfrm>
          <a:prstGeom prst="rect">
            <a:avLst/>
          </a:prstGeom>
          <a:noFill/>
          <a:ln>
            <a:noFill/>
          </a:ln>
        </p:spPr>
        <p:txBody>
          <a:bodyPr anchorCtr="0" anchor="t" bIns="25400" lIns="50800" spcFirstLastPara="1" rIns="50800" wrap="square" tIns="2540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p:txBody>
      </p:sp>
      <p:sp>
        <p:nvSpPr>
          <p:cNvPr id="22" name="Google Shape;22;p3"/>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3" name="Google Shape;23;p3"/>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4" name="Google Shape;24;p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blipFill>
          <a:blip r:embed="rId2">
            <a:alphaModFix/>
          </a:blip>
          <a:stretch>
            <a:fillRect/>
          </a:stretch>
        </a:blipFill>
      </p:bgPr>
    </p:bg>
    <p:spTree>
      <p:nvGrpSpPr>
        <p:cNvPr id="25" name="Shape 25"/>
        <p:cNvGrpSpPr/>
        <p:nvPr/>
      </p:nvGrpSpPr>
      <p:grpSpPr>
        <a:xfrm>
          <a:off x="0" y="0"/>
          <a:ext cx="0" cy="0"/>
          <a:chOff x="0" y="0"/>
          <a:chExt cx="0" cy="0"/>
        </a:xfrm>
      </p:grpSpPr>
      <p:sp>
        <p:nvSpPr>
          <p:cNvPr id="26" name="Google Shape;26;p4"/>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7" name="Google Shape;27;p4"/>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28" name="Google Shape;28;p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9" name="Google Shape;29;p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0" name="Google Shape;30;p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31" name="Shape 31"/>
        <p:cNvGrpSpPr/>
        <p:nvPr/>
      </p:nvGrpSpPr>
      <p:grpSpPr>
        <a:xfrm>
          <a:off x="0" y="0"/>
          <a:ext cx="0" cy="0"/>
          <a:chOff x="0" y="0"/>
          <a:chExt cx="0" cy="0"/>
        </a:xfrm>
      </p:grpSpPr>
      <p:sp>
        <p:nvSpPr>
          <p:cNvPr id="32" name="Google Shape;32;p5"/>
          <p:cNvSpPr txBox="1"/>
          <p:nvPr>
            <p:ph type="title"/>
          </p:nvPr>
        </p:nvSpPr>
        <p:spPr>
          <a:xfrm>
            <a:off x="361156" y="2937933"/>
            <a:ext cx="3886200" cy="908100"/>
          </a:xfrm>
          <a:prstGeom prst="rect">
            <a:avLst/>
          </a:prstGeom>
          <a:noFill/>
          <a:ln>
            <a:noFill/>
          </a:ln>
        </p:spPr>
        <p:txBody>
          <a:bodyPr anchorCtr="0" anchor="t" bIns="25400" lIns="50800" spcFirstLastPara="1" rIns="50800" wrap="square" tIns="25400">
            <a:normAutofit/>
          </a:bodyPr>
          <a:lstStyle>
            <a:lvl1pPr lvl="0" algn="l">
              <a:spcBef>
                <a:spcPts val="0"/>
              </a:spcBef>
              <a:spcAft>
                <a:spcPts val="0"/>
              </a:spcAft>
              <a:buClr>
                <a:schemeClr val="dk1"/>
              </a:buClr>
              <a:buSzPts val="2200"/>
              <a:buFont typeface="Calibri"/>
              <a:buNone/>
              <a:defRPr b="1" sz="2200"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3" name="Google Shape;33;p5"/>
          <p:cNvSpPr txBox="1"/>
          <p:nvPr>
            <p:ph idx="1" type="body"/>
          </p:nvPr>
        </p:nvSpPr>
        <p:spPr>
          <a:xfrm>
            <a:off x="361156" y="1937809"/>
            <a:ext cx="3886200" cy="1000200"/>
          </a:xfrm>
          <a:prstGeom prst="rect">
            <a:avLst/>
          </a:prstGeom>
          <a:noFill/>
          <a:ln>
            <a:noFill/>
          </a:ln>
        </p:spPr>
        <p:txBody>
          <a:bodyPr anchorCtr="0" anchor="b" bIns="25400" lIns="50800" spcFirstLastPara="1" rIns="50800" wrap="square" tIns="25400">
            <a:normAutofit/>
          </a:bodyPr>
          <a:lstStyle>
            <a:lvl1pPr indent="-228600" lvl="0" marL="457200" algn="l">
              <a:spcBef>
                <a:spcPts val="200"/>
              </a:spcBef>
              <a:spcAft>
                <a:spcPts val="0"/>
              </a:spcAft>
              <a:buClr>
                <a:srgbClr val="888888"/>
              </a:buClr>
              <a:buSzPts val="1100"/>
              <a:buNone/>
              <a:defRPr sz="1100">
                <a:solidFill>
                  <a:srgbClr val="888888"/>
                </a:solidFill>
              </a:defRPr>
            </a:lvl1pPr>
            <a:lvl2pPr indent="-228600" lvl="1" marL="914400" algn="l">
              <a:spcBef>
                <a:spcPts val="200"/>
              </a:spcBef>
              <a:spcAft>
                <a:spcPts val="0"/>
              </a:spcAft>
              <a:buClr>
                <a:srgbClr val="888888"/>
              </a:buClr>
              <a:buSzPts val="1000"/>
              <a:buNone/>
              <a:defRPr sz="1000">
                <a:solidFill>
                  <a:srgbClr val="888888"/>
                </a:solidFill>
              </a:defRPr>
            </a:lvl2pPr>
            <a:lvl3pPr indent="-228600" lvl="2" marL="1371600" algn="l">
              <a:spcBef>
                <a:spcPts val="200"/>
              </a:spcBef>
              <a:spcAft>
                <a:spcPts val="0"/>
              </a:spcAft>
              <a:buClr>
                <a:srgbClr val="888888"/>
              </a:buClr>
              <a:buSzPts val="900"/>
              <a:buNone/>
              <a:defRPr sz="900">
                <a:solidFill>
                  <a:srgbClr val="888888"/>
                </a:solidFill>
              </a:defRPr>
            </a:lvl3pPr>
            <a:lvl4pPr indent="-228600" lvl="3" marL="1828800" algn="l">
              <a:spcBef>
                <a:spcPts val="200"/>
              </a:spcBef>
              <a:spcAft>
                <a:spcPts val="0"/>
              </a:spcAft>
              <a:buClr>
                <a:srgbClr val="888888"/>
              </a:buClr>
              <a:buSzPts val="800"/>
              <a:buNone/>
              <a:defRPr sz="800">
                <a:solidFill>
                  <a:srgbClr val="888888"/>
                </a:solidFill>
              </a:defRPr>
            </a:lvl4pPr>
            <a:lvl5pPr indent="-228600" lvl="4" marL="2286000" algn="l">
              <a:spcBef>
                <a:spcPts val="200"/>
              </a:spcBef>
              <a:spcAft>
                <a:spcPts val="0"/>
              </a:spcAft>
              <a:buClr>
                <a:srgbClr val="888888"/>
              </a:buClr>
              <a:buSzPts val="800"/>
              <a:buNone/>
              <a:defRPr sz="800">
                <a:solidFill>
                  <a:srgbClr val="888888"/>
                </a:solidFill>
              </a:defRPr>
            </a:lvl5pPr>
            <a:lvl6pPr indent="-228600" lvl="5" marL="2743200" algn="l">
              <a:spcBef>
                <a:spcPts val="200"/>
              </a:spcBef>
              <a:spcAft>
                <a:spcPts val="0"/>
              </a:spcAft>
              <a:buClr>
                <a:srgbClr val="888888"/>
              </a:buClr>
              <a:buSzPts val="800"/>
              <a:buNone/>
              <a:defRPr sz="800">
                <a:solidFill>
                  <a:srgbClr val="888888"/>
                </a:solidFill>
              </a:defRPr>
            </a:lvl6pPr>
            <a:lvl7pPr indent="-228600" lvl="6" marL="3200400" algn="l">
              <a:spcBef>
                <a:spcPts val="200"/>
              </a:spcBef>
              <a:spcAft>
                <a:spcPts val="0"/>
              </a:spcAft>
              <a:buClr>
                <a:srgbClr val="888888"/>
              </a:buClr>
              <a:buSzPts val="800"/>
              <a:buNone/>
              <a:defRPr sz="800">
                <a:solidFill>
                  <a:srgbClr val="888888"/>
                </a:solidFill>
              </a:defRPr>
            </a:lvl7pPr>
            <a:lvl8pPr indent="-228600" lvl="7" marL="3657600" algn="l">
              <a:spcBef>
                <a:spcPts val="200"/>
              </a:spcBef>
              <a:spcAft>
                <a:spcPts val="0"/>
              </a:spcAft>
              <a:buClr>
                <a:srgbClr val="888888"/>
              </a:buClr>
              <a:buSzPts val="800"/>
              <a:buNone/>
              <a:defRPr sz="800">
                <a:solidFill>
                  <a:srgbClr val="888888"/>
                </a:solidFill>
              </a:defRPr>
            </a:lvl8pPr>
            <a:lvl9pPr indent="-228600" lvl="8" marL="4114800" algn="l">
              <a:spcBef>
                <a:spcPts val="200"/>
              </a:spcBef>
              <a:spcAft>
                <a:spcPts val="0"/>
              </a:spcAft>
              <a:buClr>
                <a:srgbClr val="888888"/>
              </a:buClr>
              <a:buSzPts val="800"/>
              <a:buNone/>
              <a:defRPr sz="800">
                <a:solidFill>
                  <a:srgbClr val="888888"/>
                </a:solidFill>
              </a:defRPr>
            </a:lvl9pPr>
          </a:lstStyle>
          <a:p/>
        </p:txBody>
      </p:sp>
      <p:sp>
        <p:nvSpPr>
          <p:cNvPr id="34" name="Google Shape;34;p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5" name="Google Shape;35;p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6" name="Google Shape;36;p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blipFill>
          <a:blip r:embed="rId2">
            <a:alphaModFix/>
          </a:blip>
          <a:stretch>
            <a:fillRect/>
          </a:stretch>
        </a:blipFill>
      </p:bgPr>
    </p:bg>
    <p:spTree>
      <p:nvGrpSpPr>
        <p:cNvPr id="37" name="Shape 37"/>
        <p:cNvGrpSpPr/>
        <p:nvPr/>
      </p:nvGrpSpPr>
      <p:grpSpPr>
        <a:xfrm>
          <a:off x="0" y="0"/>
          <a:ext cx="0" cy="0"/>
          <a:chOff x="0" y="0"/>
          <a:chExt cx="0" cy="0"/>
        </a:xfrm>
      </p:grpSpPr>
      <p:sp>
        <p:nvSpPr>
          <p:cNvPr id="38" name="Google Shape;38;p6"/>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9" name="Google Shape;39;p6"/>
          <p:cNvSpPr txBox="1"/>
          <p:nvPr>
            <p:ph idx="1" type="body"/>
          </p:nvPr>
        </p:nvSpPr>
        <p:spPr>
          <a:xfrm>
            <a:off x="2286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0" name="Google Shape;40;p6"/>
          <p:cNvSpPr txBox="1"/>
          <p:nvPr>
            <p:ph idx="2" type="body"/>
          </p:nvPr>
        </p:nvSpPr>
        <p:spPr>
          <a:xfrm>
            <a:off x="23241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1" name="Google Shape;41;p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2" name="Google Shape;42;p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3" name="Google Shape;43;p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44" name="Shape 44"/>
        <p:cNvGrpSpPr/>
        <p:nvPr/>
      </p:nvGrpSpPr>
      <p:grpSpPr>
        <a:xfrm>
          <a:off x="0" y="0"/>
          <a:ext cx="0" cy="0"/>
          <a:chOff x="0" y="0"/>
          <a:chExt cx="0" cy="0"/>
        </a:xfrm>
      </p:grpSpPr>
      <p:sp>
        <p:nvSpPr>
          <p:cNvPr id="45" name="Google Shape;45;p7"/>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2400"/>
              <a:buFont typeface="Calibri"/>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46" name="Google Shape;46;p7"/>
          <p:cNvSpPr txBox="1"/>
          <p:nvPr>
            <p:ph idx="1" type="body"/>
          </p:nvPr>
        </p:nvSpPr>
        <p:spPr>
          <a:xfrm>
            <a:off x="228600" y="1023409"/>
            <a:ext cx="20202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7" name="Google Shape;47;p7"/>
          <p:cNvSpPr txBox="1"/>
          <p:nvPr>
            <p:ph idx="2" type="body"/>
          </p:nvPr>
        </p:nvSpPr>
        <p:spPr>
          <a:xfrm>
            <a:off x="228600" y="1449917"/>
            <a:ext cx="20202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48" name="Google Shape;48;p7"/>
          <p:cNvSpPr txBox="1"/>
          <p:nvPr>
            <p:ph idx="3" type="body"/>
          </p:nvPr>
        </p:nvSpPr>
        <p:spPr>
          <a:xfrm>
            <a:off x="2322513" y="1023409"/>
            <a:ext cx="20208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9" name="Google Shape;49;p7"/>
          <p:cNvSpPr txBox="1"/>
          <p:nvPr>
            <p:ph idx="4" type="body"/>
          </p:nvPr>
        </p:nvSpPr>
        <p:spPr>
          <a:xfrm>
            <a:off x="2322513" y="1449917"/>
            <a:ext cx="20208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50" name="Google Shape;50;p7"/>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1" name="Google Shape;51;p7"/>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2" name="Google Shape;52;p7"/>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53" name="Shape 53"/>
        <p:cNvGrpSpPr/>
        <p:nvPr/>
      </p:nvGrpSpPr>
      <p:grpSpPr>
        <a:xfrm>
          <a:off x="0" y="0"/>
          <a:ext cx="0" cy="0"/>
          <a:chOff x="0" y="0"/>
          <a:chExt cx="0" cy="0"/>
        </a:xfrm>
      </p:grpSpPr>
      <p:sp>
        <p:nvSpPr>
          <p:cNvPr id="54" name="Google Shape;54;p8"/>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55" name="Google Shape;55;p8"/>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6" name="Google Shape;56;p8"/>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7" name="Google Shape;57;p8"/>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blipFill>
          <a:blip r:embed="rId2">
            <a:alphaModFix/>
          </a:blip>
          <a:stretch>
            <a:fillRect/>
          </a:stretch>
        </a:blipFill>
      </p:bgPr>
    </p:bg>
    <p:spTree>
      <p:nvGrpSpPr>
        <p:cNvPr id="58" name="Shape 58"/>
        <p:cNvGrpSpPr/>
        <p:nvPr/>
      </p:nvGrpSpPr>
      <p:grpSpPr>
        <a:xfrm>
          <a:off x="0" y="0"/>
          <a:ext cx="0" cy="0"/>
          <a:chOff x="0" y="0"/>
          <a:chExt cx="0" cy="0"/>
        </a:xfrm>
      </p:grpSpPr>
      <p:sp>
        <p:nvSpPr>
          <p:cNvPr id="59" name="Google Shape;59;p9"/>
          <p:cNvSpPr txBox="1"/>
          <p:nvPr>
            <p:ph type="title"/>
          </p:nvPr>
        </p:nvSpPr>
        <p:spPr>
          <a:xfrm>
            <a:off x="228600" y="182033"/>
            <a:ext cx="1504200" cy="7746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0" name="Google Shape;60;p9"/>
          <p:cNvSpPr txBox="1"/>
          <p:nvPr>
            <p:ph idx="1" type="body"/>
          </p:nvPr>
        </p:nvSpPr>
        <p:spPr>
          <a:xfrm>
            <a:off x="1787525" y="182033"/>
            <a:ext cx="2556000" cy="3902100"/>
          </a:xfrm>
          <a:prstGeom prst="rect">
            <a:avLst/>
          </a:prstGeom>
          <a:noFill/>
          <a:ln>
            <a:noFill/>
          </a:ln>
        </p:spPr>
        <p:txBody>
          <a:bodyPr anchorCtr="0" anchor="t" bIns="25400" lIns="50800" spcFirstLastPara="1" rIns="50800" wrap="square" tIns="25400">
            <a:normAutofit/>
          </a:bodyPr>
          <a:lstStyle>
            <a:lvl1pPr indent="-342900" lvl="0" marL="457200" algn="l">
              <a:spcBef>
                <a:spcPts val="400"/>
              </a:spcBef>
              <a:spcAft>
                <a:spcPts val="0"/>
              </a:spcAft>
              <a:buClr>
                <a:schemeClr val="dk1"/>
              </a:buClr>
              <a:buSzPts val="1800"/>
              <a:buChar char="•"/>
              <a:defRPr sz="1800"/>
            </a:lvl1pPr>
            <a:lvl2pPr indent="-330200" lvl="1" marL="914400" algn="l">
              <a:spcBef>
                <a:spcPts val="300"/>
              </a:spcBef>
              <a:spcAft>
                <a:spcPts val="0"/>
              </a:spcAft>
              <a:buClr>
                <a:schemeClr val="dk1"/>
              </a:buClr>
              <a:buSzPts val="1600"/>
              <a:buChar char="–"/>
              <a:defRPr sz="1600"/>
            </a:lvl2pPr>
            <a:lvl3pPr indent="-311150" lvl="2" marL="1371600" algn="l">
              <a:spcBef>
                <a:spcPts val="300"/>
              </a:spcBef>
              <a:spcAft>
                <a:spcPts val="0"/>
              </a:spcAft>
              <a:buClr>
                <a:schemeClr val="dk1"/>
              </a:buClr>
              <a:buSzPts val="1300"/>
              <a:buChar char="•"/>
              <a:defRPr sz="1300"/>
            </a:lvl3pPr>
            <a:lvl4pPr indent="-298450" lvl="3" marL="1828800" algn="l">
              <a:spcBef>
                <a:spcPts val="200"/>
              </a:spcBef>
              <a:spcAft>
                <a:spcPts val="0"/>
              </a:spcAft>
              <a:buClr>
                <a:schemeClr val="dk1"/>
              </a:buClr>
              <a:buSzPts val="1100"/>
              <a:buChar char="–"/>
              <a:defRPr sz="1100"/>
            </a:lvl4pPr>
            <a:lvl5pPr indent="-298450" lvl="4" marL="2286000" algn="l">
              <a:spcBef>
                <a:spcPts val="200"/>
              </a:spcBef>
              <a:spcAft>
                <a:spcPts val="0"/>
              </a:spcAft>
              <a:buClr>
                <a:schemeClr val="dk1"/>
              </a:buClr>
              <a:buSzPts val="1100"/>
              <a:buChar char="»"/>
              <a:defRPr sz="1100"/>
            </a:lvl5pPr>
            <a:lvl6pPr indent="-298450" lvl="5" marL="2743200" algn="l">
              <a:spcBef>
                <a:spcPts val="200"/>
              </a:spcBef>
              <a:spcAft>
                <a:spcPts val="0"/>
              </a:spcAft>
              <a:buClr>
                <a:schemeClr val="dk1"/>
              </a:buClr>
              <a:buSzPts val="1100"/>
              <a:buChar char="•"/>
              <a:defRPr sz="1100"/>
            </a:lvl6pPr>
            <a:lvl7pPr indent="-298450" lvl="6" marL="3200400" algn="l">
              <a:spcBef>
                <a:spcPts val="200"/>
              </a:spcBef>
              <a:spcAft>
                <a:spcPts val="0"/>
              </a:spcAft>
              <a:buClr>
                <a:schemeClr val="dk1"/>
              </a:buClr>
              <a:buSzPts val="1100"/>
              <a:buChar char="•"/>
              <a:defRPr sz="1100"/>
            </a:lvl7pPr>
            <a:lvl8pPr indent="-298450" lvl="7" marL="3657600" algn="l">
              <a:spcBef>
                <a:spcPts val="200"/>
              </a:spcBef>
              <a:spcAft>
                <a:spcPts val="0"/>
              </a:spcAft>
              <a:buClr>
                <a:schemeClr val="dk1"/>
              </a:buClr>
              <a:buSzPts val="1100"/>
              <a:buChar char="•"/>
              <a:defRPr sz="1100"/>
            </a:lvl8pPr>
            <a:lvl9pPr indent="-298450" lvl="8" marL="4114800" algn="l">
              <a:spcBef>
                <a:spcPts val="200"/>
              </a:spcBef>
              <a:spcAft>
                <a:spcPts val="0"/>
              </a:spcAft>
              <a:buClr>
                <a:schemeClr val="dk1"/>
              </a:buClr>
              <a:buSzPts val="1100"/>
              <a:buChar char="•"/>
              <a:defRPr sz="1100"/>
            </a:lvl9pPr>
          </a:lstStyle>
          <a:p/>
        </p:txBody>
      </p:sp>
      <p:sp>
        <p:nvSpPr>
          <p:cNvPr id="61" name="Google Shape;61;p9"/>
          <p:cNvSpPr txBox="1"/>
          <p:nvPr>
            <p:ph idx="2" type="body"/>
          </p:nvPr>
        </p:nvSpPr>
        <p:spPr>
          <a:xfrm>
            <a:off x="228600" y="956733"/>
            <a:ext cx="1504200" cy="31275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2" name="Google Shape;62;p9"/>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3" name="Google Shape;63;p9"/>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4" name="Google Shape;64;p9"/>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96144" y="3200400"/>
            <a:ext cx="2743200" cy="3777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7" name="Google Shape;67;p10"/>
          <p:cNvSpPr/>
          <p:nvPr>
            <p:ph idx="2" type="pic"/>
          </p:nvPr>
        </p:nvSpPr>
        <p:spPr>
          <a:xfrm>
            <a:off x="896144" y="408517"/>
            <a:ext cx="2743200" cy="2743200"/>
          </a:xfrm>
          <a:prstGeom prst="rect">
            <a:avLst/>
          </a:prstGeom>
          <a:noFill/>
          <a:ln>
            <a:noFill/>
          </a:ln>
        </p:spPr>
      </p:sp>
      <p:sp>
        <p:nvSpPr>
          <p:cNvPr id="68" name="Google Shape;68;p10"/>
          <p:cNvSpPr txBox="1"/>
          <p:nvPr>
            <p:ph idx="1" type="body"/>
          </p:nvPr>
        </p:nvSpPr>
        <p:spPr>
          <a:xfrm>
            <a:off x="896144" y="3578225"/>
            <a:ext cx="2743200" cy="5367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9" name="Google Shape;69;p10"/>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0" name="Google Shape;70;p10"/>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1" name="Google Shape;71;p10"/>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marR="0" rtl="0" algn="ctr">
              <a:spcBef>
                <a:spcPts val="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p:txBody>
      </p:sp>
      <p:sp>
        <p:nvSpPr>
          <p:cNvPr id="11" name="Google Shape;11;p1"/>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342900" lvl="0" marL="457200" marR="0" rtl="0" algn="l">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1pPr>
            <a:lvl2pPr indent="-330200" lvl="1" marL="9144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2pPr>
            <a:lvl3pPr indent="-311150" lvl="2" marL="1371600" marR="0" rtl="0" algn="l">
              <a:spcBef>
                <a:spcPts val="300"/>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3pPr>
            <a:lvl4pPr indent="-298450" lvl="3" marL="1828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4pPr>
            <a:lvl5pPr indent="-298450" lvl="4" marL="22860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5pPr>
            <a:lvl6pPr indent="-298450" lvl="5" marL="27432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6pPr>
            <a:lvl7pPr indent="-298450" lvl="6" marL="32004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7pPr>
            <a:lvl8pPr indent="-298450" lvl="7" marL="36576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8pPr>
            <a:lvl9pPr indent="-298450" lvl="8" marL="4114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marR="0" rtl="0" algn="l">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marR="0" rtl="0" algn="ctr">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rtl="0" algn="r">
              <a:spcBef>
                <a:spcPts val="0"/>
              </a:spcBef>
              <a:buNone/>
              <a:defRPr b="0" i="0" sz="700" u="none" cap="none" strike="noStrike">
                <a:solidFill>
                  <a:srgbClr val="888888"/>
                </a:solidFill>
                <a:latin typeface="Calibri"/>
                <a:ea typeface="Calibri"/>
                <a:cs typeface="Calibri"/>
                <a:sym typeface="Calibri"/>
              </a:defRPr>
            </a:lvl1pPr>
            <a:lvl2pPr indent="0" lvl="1" marL="0" marR="0" rtl="0" algn="r">
              <a:spcBef>
                <a:spcPts val="0"/>
              </a:spcBef>
              <a:buNone/>
              <a:defRPr b="0" i="0" sz="700" u="none" cap="none" strike="noStrike">
                <a:solidFill>
                  <a:srgbClr val="888888"/>
                </a:solidFill>
                <a:latin typeface="Calibri"/>
                <a:ea typeface="Calibri"/>
                <a:cs typeface="Calibri"/>
                <a:sym typeface="Calibri"/>
              </a:defRPr>
            </a:lvl2pPr>
            <a:lvl3pPr indent="0" lvl="2" marL="0" marR="0" rtl="0" algn="r">
              <a:spcBef>
                <a:spcPts val="0"/>
              </a:spcBef>
              <a:buNone/>
              <a:defRPr b="0" i="0" sz="700" u="none" cap="none" strike="noStrike">
                <a:solidFill>
                  <a:srgbClr val="888888"/>
                </a:solidFill>
                <a:latin typeface="Calibri"/>
                <a:ea typeface="Calibri"/>
                <a:cs typeface="Calibri"/>
                <a:sym typeface="Calibri"/>
              </a:defRPr>
            </a:lvl3pPr>
            <a:lvl4pPr indent="0" lvl="3" marL="0" marR="0" rtl="0" algn="r">
              <a:spcBef>
                <a:spcPts val="0"/>
              </a:spcBef>
              <a:buNone/>
              <a:defRPr b="0" i="0" sz="700" u="none" cap="none" strike="noStrike">
                <a:solidFill>
                  <a:srgbClr val="888888"/>
                </a:solidFill>
                <a:latin typeface="Calibri"/>
                <a:ea typeface="Calibri"/>
                <a:cs typeface="Calibri"/>
                <a:sym typeface="Calibri"/>
              </a:defRPr>
            </a:lvl4pPr>
            <a:lvl5pPr indent="0" lvl="4" marL="0" marR="0" rtl="0" algn="r">
              <a:spcBef>
                <a:spcPts val="0"/>
              </a:spcBef>
              <a:buNone/>
              <a:defRPr b="0" i="0" sz="700" u="none" cap="none" strike="noStrike">
                <a:solidFill>
                  <a:srgbClr val="888888"/>
                </a:solidFill>
                <a:latin typeface="Calibri"/>
                <a:ea typeface="Calibri"/>
                <a:cs typeface="Calibri"/>
                <a:sym typeface="Calibri"/>
              </a:defRPr>
            </a:lvl5pPr>
            <a:lvl6pPr indent="0" lvl="5" marL="0" marR="0" rtl="0" algn="r">
              <a:spcBef>
                <a:spcPts val="0"/>
              </a:spcBef>
              <a:buNone/>
              <a:defRPr b="0" i="0" sz="700" u="none" cap="none" strike="noStrike">
                <a:solidFill>
                  <a:srgbClr val="888888"/>
                </a:solidFill>
                <a:latin typeface="Calibri"/>
                <a:ea typeface="Calibri"/>
                <a:cs typeface="Calibri"/>
                <a:sym typeface="Calibri"/>
              </a:defRPr>
            </a:lvl6pPr>
            <a:lvl7pPr indent="0" lvl="6" marL="0" marR="0" rtl="0" algn="r">
              <a:spcBef>
                <a:spcPts val="0"/>
              </a:spcBef>
              <a:buNone/>
              <a:defRPr b="0" i="0" sz="700" u="none" cap="none" strike="noStrike">
                <a:solidFill>
                  <a:srgbClr val="888888"/>
                </a:solidFill>
                <a:latin typeface="Calibri"/>
                <a:ea typeface="Calibri"/>
                <a:cs typeface="Calibri"/>
                <a:sym typeface="Calibri"/>
              </a:defRPr>
            </a:lvl7pPr>
            <a:lvl8pPr indent="0" lvl="7" marL="0" marR="0" rtl="0" algn="r">
              <a:spcBef>
                <a:spcPts val="0"/>
              </a:spcBef>
              <a:buNone/>
              <a:defRPr b="0" i="0" sz="700" u="none" cap="none" strike="noStrike">
                <a:solidFill>
                  <a:srgbClr val="888888"/>
                </a:solidFill>
                <a:latin typeface="Calibri"/>
                <a:ea typeface="Calibri"/>
                <a:cs typeface="Calibri"/>
                <a:sym typeface="Calibri"/>
              </a:defRPr>
            </a:lvl8pPr>
            <a:lvl9pPr indent="0" lvl="8" marL="0" marR="0" rtl="0" algn="r">
              <a:spcBef>
                <a:spcPts val="0"/>
              </a:spcBef>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CO"/>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hyperlink" Target="https://www.cmsk12.org/domain/3845"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 Id="rId3" Type="http://schemas.openxmlformats.org/officeDocument/2006/relationships/image" Target="../media/image1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hyperlink" Target="http://www.dpi.state.nc.us/curriculum/" TargetMode="Externa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9.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 Id="rId3" Type="http://schemas.openxmlformats.org/officeDocument/2006/relationships/hyperlink" Target="http://www.ncpublicschools.org/succeed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 Id="rId3"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1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4.xml"/><Relationship Id="rId3" Type="http://schemas.openxmlformats.org/officeDocument/2006/relationships/image" Target="../media/image11.png"/><Relationship Id="rId4" Type="http://schemas.openxmlformats.org/officeDocument/2006/relationships/hyperlink" Target="mailto:maureent.carter@cms.k12.nc.u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6" name="Google Shape;96;p14"/>
          <p:cNvSpPr txBox="1"/>
          <p:nvPr/>
        </p:nvSpPr>
        <p:spPr>
          <a:xfrm>
            <a:off x="292500" y="3952050"/>
            <a:ext cx="8559000" cy="2422800"/>
          </a:xfrm>
          <a:prstGeom prst="rect">
            <a:avLst/>
          </a:prstGeom>
          <a:noFill/>
          <a:ln>
            <a:noFill/>
          </a:ln>
        </p:spPr>
        <p:txBody>
          <a:bodyPr anchorCtr="0" anchor="t" bIns="91425" lIns="91425" spcFirstLastPara="1" rIns="91425" wrap="square" tIns="91425">
            <a:spAutoFit/>
          </a:bodyPr>
          <a:lstStyle/>
          <a:p>
            <a:pPr indent="0" lvl="0" marL="0" rtl="0" algn="ctr">
              <a:lnSpc>
                <a:spcPct val="113958"/>
              </a:lnSpc>
              <a:spcBef>
                <a:spcPts val="0"/>
              </a:spcBef>
              <a:spcAft>
                <a:spcPts val="0"/>
              </a:spcAft>
              <a:buClr>
                <a:schemeClr val="dk1"/>
              </a:buClr>
              <a:buSzPts val="1100"/>
              <a:buFont typeface="Arial"/>
              <a:buNone/>
            </a:pPr>
            <a:r>
              <a:rPr lang="es-CO" sz="4800">
                <a:solidFill>
                  <a:schemeClr val="dk1"/>
                </a:solidFill>
                <a:latin typeface="Avenir"/>
                <a:ea typeface="Avenir"/>
                <a:cs typeface="Avenir"/>
                <a:sym typeface="Avenir"/>
              </a:rPr>
              <a:t>Lawrence Orr Elementary School </a:t>
            </a:r>
            <a:endParaRPr b="1" i="0" sz="4800" u="none" cap="none" strike="noStrike">
              <a:solidFill>
                <a:srgbClr val="FF0000"/>
              </a:solidFill>
              <a:latin typeface="Calibri"/>
              <a:ea typeface="Calibri"/>
              <a:cs typeface="Calibri"/>
              <a:sym typeface="Calibri"/>
            </a:endParaRPr>
          </a:p>
          <a:p>
            <a:pPr indent="0" lvl="0" marL="0" rtl="0" algn="ctr">
              <a:lnSpc>
                <a:spcPct val="113958"/>
              </a:lnSpc>
              <a:spcBef>
                <a:spcPts val="0"/>
              </a:spcBef>
              <a:spcAft>
                <a:spcPts val="0"/>
              </a:spcAft>
              <a:buClr>
                <a:schemeClr val="lt1"/>
              </a:buClr>
              <a:buSzPts val="4800"/>
              <a:buFont typeface="Times New Roman"/>
              <a:buNone/>
            </a:pPr>
            <a:r>
              <a:rPr lang="es-CO" sz="3600">
                <a:solidFill>
                  <a:schemeClr val="dk1"/>
                </a:solidFill>
                <a:latin typeface="Montserrat"/>
                <a:ea typeface="Montserrat"/>
                <a:cs typeface="Montserrat"/>
                <a:sym typeface="Montserrat"/>
              </a:rPr>
              <a:t>Septiembre 25, 2025</a:t>
            </a:r>
            <a:endParaRPr b="1" sz="4800">
              <a:solidFill>
                <a:srgbClr val="FF0000"/>
              </a:solidFill>
              <a:latin typeface="Calibri"/>
              <a:ea typeface="Calibri"/>
              <a:cs typeface="Calibri"/>
              <a:sym typeface="Calibri"/>
            </a:endParaRPr>
          </a:p>
        </p:txBody>
      </p:sp>
      <p:sp>
        <p:nvSpPr>
          <p:cNvPr id="97" name="Google Shape;97;p14"/>
          <p:cNvSpPr txBox="1"/>
          <p:nvPr>
            <p:ph idx="12" type="sldNum"/>
          </p:nvPr>
        </p:nvSpPr>
        <p:spPr>
          <a:xfrm>
            <a:off x="3276600" y="4237567"/>
            <a:ext cx="1066800" cy="243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Clr>
                <a:srgbClr val="000000"/>
              </a:buClr>
              <a:buFont typeface="Arial"/>
              <a:buNone/>
            </a:pPr>
            <a:fld id="{00000000-1234-1234-1234-123412341234}" type="slidenum">
              <a:rPr lang="es-CO"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98" name="Google Shape;98;p14"/>
          <p:cNvSpPr txBox="1"/>
          <p:nvPr/>
        </p:nvSpPr>
        <p:spPr>
          <a:xfrm>
            <a:off x="344475" y="306900"/>
            <a:ext cx="6162900" cy="1559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9" name="Google Shape;99;p14"/>
          <p:cNvSpPr txBox="1"/>
          <p:nvPr/>
        </p:nvSpPr>
        <p:spPr>
          <a:xfrm>
            <a:off x="494775" y="175375"/>
            <a:ext cx="8559000" cy="238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200"/>
              <a:buFont typeface="Arial"/>
              <a:buNone/>
            </a:pPr>
            <a:r>
              <a:rPr b="0" i="0" lang="es-CO" sz="3200" u="none" cap="none" strike="noStrike">
                <a:solidFill>
                  <a:schemeClr val="dk1"/>
                </a:solidFill>
                <a:latin typeface="Calibri"/>
                <a:ea typeface="Calibri"/>
                <a:cs typeface="Calibri"/>
                <a:sym typeface="Calibri"/>
              </a:rPr>
              <a:t>Bienvenidos a la </a:t>
            </a:r>
            <a:endParaRPr>
              <a:solidFill>
                <a:schemeClr val="dk1"/>
              </a:solidFill>
            </a:endParaRPr>
          </a:p>
          <a:p>
            <a:pPr indent="0" lvl="0" marL="0" marR="0" rtl="0" algn="ctr">
              <a:lnSpc>
                <a:spcPct val="100000"/>
              </a:lnSpc>
              <a:spcBef>
                <a:spcPts val="0"/>
              </a:spcBef>
              <a:spcAft>
                <a:spcPts val="0"/>
              </a:spcAft>
              <a:buClr>
                <a:schemeClr val="dk1"/>
              </a:buClr>
              <a:buSzPts val="3200"/>
              <a:buFont typeface="Arial"/>
              <a:buNone/>
            </a:pPr>
            <a:r>
              <a:rPr b="0" i="0" lang="es-CO" sz="3200" u="none" cap="none" strike="noStrike">
                <a:solidFill>
                  <a:schemeClr val="dk1"/>
                </a:solidFill>
                <a:latin typeface="Calibri"/>
                <a:ea typeface="Calibri"/>
                <a:cs typeface="Calibri"/>
                <a:sym typeface="Calibri"/>
              </a:rPr>
              <a:t>Reunión Anual del Título I para Padres y Familias</a:t>
            </a:r>
            <a:br>
              <a:rPr b="0" i="0" lang="es-CO" sz="3200" u="none" cap="none" strike="noStrike">
                <a:solidFill>
                  <a:schemeClr val="dk1"/>
                </a:solidFill>
                <a:latin typeface="Calibri"/>
                <a:ea typeface="Calibri"/>
                <a:cs typeface="Calibri"/>
                <a:sym typeface="Calibri"/>
              </a:rPr>
            </a:br>
            <a:r>
              <a:rPr b="0" i="0" lang="es-CO" sz="3200" u="none" cap="none" strike="noStrike">
                <a:solidFill>
                  <a:schemeClr val="dk1"/>
                </a:solidFill>
                <a:latin typeface="Calibri"/>
                <a:ea typeface="Calibri"/>
                <a:cs typeface="Calibri"/>
                <a:sym typeface="Calibri"/>
              </a:rPr>
              <a:t>Año escolar 202</a:t>
            </a:r>
            <a:r>
              <a:rPr lang="es-CO" sz="3200">
                <a:solidFill>
                  <a:schemeClr val="dk1"/>
                </a:solidFill>
                <a:latin typeface="Calibri"/>
                <a:ea typeface="Calibri"/>
                <a:cs typeface="Calibri"/>
                <a:sym typeface="Calibri"/>
              </a:rPr>
              <a:t>5</a:t>
            </a:r>
            <a:r>
              <a:rPr b="0" i="0" lang="es-CO" sz="3200" u="none" cap="none" strike="noStrike">
                <a:solidFill>
                  <a:schemeClr val="dk1"/>
                </a:solidFill>
                <a:latin typeface="Calibri"/>
                <a:ea typeface="Calibri"/>
                <a:cs typeface="Calibri"/>
                <a:sym typeface="Calibri"/>
              </a:rPr>
              <a:t> - 202</a:t>
            </a:r>
            <a:r>
              <a:rPr lang="es-CO" sz="3200">
                <a:solidFill>
                  <a:schemeClr val="dk1"/>
                </a:solidFill>
                <a:latin typeface="Calibri"/>
                <a:ea typeface="Calibri"/>
                <a:cs typeface="Calibri"/>
                <a:sym typeface="Calibri"/>
              </a:rPr>
              <a:t>6</a:t>
            </a:r>
            <a:endParaRPr>
              <a:solidFill>
                <a:schemeClr val="dk1"/>
              </a:solidFill>
            </a:endParaRPr>
          </a:p>
          <a:p>
            <a:pPr indent="0" lvl="0" marL="0" marR="0" rtl="0" algn="just">
              <a:lnSpc>
                <a:spcPct val="113958"/>
              </a:lnSpc>
              <a:spcBef>
                <a:spcPts val="0"/>
              </a:spcBef>
              <a:spcAft>
                <a:spcPts val="0"/>
              </a:spcAft>
              <a:buClr>
                <a:schemeClr val="dk1"/>
              </a:buClr>
              <a:buSzPts val="1100"/>
              <a:buFont typeface="Arial"/>
              <a:buNone/>
            </a:pPr>
            <a:r>
              <a:t/>
            </a:r>
            <a:endParaRPr b="1" i="0" sz="45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3"/>
          <p:cNvSpPr txBox="1"/>
          <p:nvPr>
            <p:ph type="title"/>
          </p:nvPr>
        </p:nvSpPr>
        <p:spPr>
          <a:xfrm>
            <a:off x="567487" y="176677"/>
            <a:ext cx="7973400" cy="830966"/>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5B595A"/>
              </a:buClr>
              <a:buSzPts val="3200"/>
              <a:buFont typeface="Arial"/>
              <a:buNone/>
            </a:pPr>
            <a:r>
              <a:rPr lang="es-CO" sz="3400">
                <a:solidFill>
                  <a:schemeClr val="dk1"/>
                </a:solidFill>
                <a:latin typeface="Calibri"/>
                <a:ea typeface="Calibri"/>
                <a:cs typeface="Calibri"/>
                <a:sym typeface="Calibri"/>
              </a:rPr>
              <a:t>¿Qué es la Política de Participación para los Padres y las Familias de CMS?</a:t>
            </a:r>
            <a:endParaRPr/>
          </a:p>
        </p:txBody>
      </p:sp>
      <p:sp>
        <p:nvSpPr>
          <p:cNvPr id="165" name="Google Shape;165;p2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66" name="Google Shape;166;p23"/>
          <p:cNvSpPr txBox="1"/>
          <p:nvPr/>
        </p:nvSpPr>
        <p:spPr>
          <a:xfrm>
            <a:off x="175375" y="1158650"/>
            <a:ext cx="8878200" cy="830966"/>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1000"/>
              </a:spcBef>
              <a:spcAft>
                <a:spcPts val="0"/>
              </a:spcAft>
              <a:buClr>
                <a:schemeClr val="dk1"/>
              </a:buClr>
              <a:buSzPts val="2800"/>
              <a:buFont typeface="Arial"/>
              <a:buNone/>
            </a:pPr>
            <a:r>
              <a:t/>
            </a:r>
            <a:endParaRPr b="0" i="0" sz="2000" u="none" cap="none" strike="noStrike">
              <a:solidFill>
                <a:srgbClr val="535758"/>
              </a:solidFill>
              <a:latin typeface="Calibri"/>
              <a:ea typeface="Calibri"/>
              <a:cs typeface="Calibri"/>
              <a:sym typeface="Calibri"/>
            </a:endParaRPr>
          </a:p>
          <a:p>
            <a:pPr indent="0" lvl="0" marL="0" marR="0" rtl="0" algn="l">
              <a:lnSpc>
                <a:spcPct val="100000"/>
              </a:lnSpc>
              <a:spcBef>
                <a:spcPts val="20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67" name="Google Shape;167;p23"/>
          <p:cNvSpPr txBox="1"/>
          <p:nvPr/>
        </p:nvSpPr>
        <p:spPr>
          <a:xfrm>
            <a:off x="415636" y="1460665"/>
            <a:ext cx="8277102" cy="3570208"/>
          </a:xfrm>
          <a:prstGeom prst="rect">
            <a:avLst/>
          </a:prstGeom>
          <a:noFill/>
          <a:ln>
            <a:noFill/>
          </a:ln>
        </p:spPr>
        <p:txBody>
          <a:bodyPr anchorCtr="0" anchor="t" bIns="45700" lIns="91425" spcFirstLastPara="1" rIns="91425" wrap="square" tIns="45700">
            <a:spAutoFit/>
          </a:bodyPr>
          <a:lstStyle/>
          <a:p>
            <a:pPr indent="-330200" lvl="0" marL="34290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Esta política aborda la manera como el distrito o LEA implementará los requisitos de participación de los padres y las familias establecidos en la Ley Cada Estudiante Triunfa (ESSA). La política abarca: </a:t>
            </a:r>
            <a:endParaRPr b="0" i="0" sz="1800" u="none" cap="none" strike="noStrike">
              <a:solidFill>
                <a:schemeClr val="dk1"/>
              </a:solidFill>
              <a:latin typeface="Calibri"/>
              <a:ea typeface="Calibri"/>
              <a:cs typeface="Calibri"/>
              <a:sym typeface="Calibri"/>
            </a:endParaRPr>
          </a:p>
          <a:p>
            <a:pPr indent="0" lvl="0" marL="342900" marR="0" rtl="0" algn="l">
              <a:lnSpc>
                <a:spcPct val="100000"/>
              </a:lnSpc>
              <a:spcBef>
                <a:spcPts val="400"/>
              </a:spcBef>
              <a:spcAft>
                <a:spcPts val="0"/>
              </a:spcAft>
              <a:buClr>
                <a:schemeClr val="dk1"/>
              </a:buClr>
              <a:buSzPts val="990"/>
              <a:buFont typeface="Arial"/>
              <a:buNone/>
            </a:pPr>
            <a:r>
              <a:t/>
            </a:r>
            <a:endParaRPr b="0" i="1" sz="1800" u="none" cap="none" strike="noStrike">
              <a:solidFill>
                <a:schemeClr val="dk1"/>
              </a:solidFill>
              <a:latin typeface="Calibri"/>
              <a:ea typeface="Calibri"/>
              <a:cs typeface="Calibri"/>
              <a:sym typeface="Calibri"/>
            </a:endParaRPr>
          </a:p>
          <a:p>
            <a:pPr indent="-273050" lvl="1" marL="74295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Las expectativas del distrito en cuanto a los padres</a:t>
            </a:r>
            <a:endParaRPr/>
          </a:p>
          <a:p>
            <a:pPr indent="-273050" lvl="1" marL="74295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La manera en la que CMS involucrará a los padres en la toma de decisiones</a:t>
            </a:r>
            <a:endParaRPr/>
          </a:p>
          <a:p>
            <a:pPr indent="-273050" lvl="1" marL="742950" marR="0" rtl="0" algn="l">
              <a:lnSpc>
                <a:spcPct val="100000"/>
              </a:lnSpc>
              <a:spcBef>
                <a:spcPts val="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Cómo trabajará el distrito para desarrollar las capacidades de las escuelas y los padres en la implementación de actividades de participación efectivas para mejorar el rendimiento académico de los estudiantes.</a:t>
            </a:r>
            <a:endParaRPr b="0" i="0" sz="1800" u="none" cap="none" strike="noStrike">
              <a:solidFill>
                <a:schemeClr val="dk1"/>
              </a:solidFill>
              <a:latin typeface="Calibri"/>
              <a:ea typeface="Calibri"/>
              <a:cs typeface="Calibri"/>
              <a:sym typeface="Calibri"/>
            </a:endParaRPr>
          </a:p>
          <a:p>
            <a:pPr indent="0" lvl="0" marL="742950" marR="0" rtl="0" algn="l">
              <a:lnSpc>
                <a:spcPct val="100000"/>
              </a:lnSpc>
              <a:spcBef>
                <a:spcPts val="400"/>
              </a:spcBef>
              <a:spcAft>
                <a:spcPts val="0"/>
              </a:spcAft>
              <a:buClr>
                <a:schemeClr val="dk1"/>
              </a:buClr>
              <a:buSzPts val="990"/>
              <a:buFont typeface="Arial"/>
              <a:buNone/>
            </a:pPr>
            <a:r>
              <a:t/>
            </a:r>
            <a:endParaRPr b="0" i="0" sz="1800" u="none" cap="none" strike="noStrike">
              <a:solidFill>
                <a:schemeClr val="dk1"/>
              </a:solidFill>
              <a:latin typeface="Calibri"/>
              <a:ea typeface="Calibri"/>
              <a:cs typeface="Calibri"/>
              <a:sym typeface="Calibri"/>
            </a:endParaRPr>
          </a:p>
          <a:p>
            <a:pPr indent="-330200" lvl="0" marL="342900" marR="0" rtl="0" algn="l">
              <a:lnSpc>
                <a:spcPct val="100000"/>
              </a:lnSpc>
              <a:spcBef>
                <a:spcPts val="400"/>
              </a:spcBef>
              <a:spcAft>
                <a:spcPts val="0"/>
              </a:spcAft>
              <a:buClr>
                <a:schemeClr val="dk1"/>
              </a:buClr>
              <a:buSzPts val="1800"/>
              <a:buFont typeface="Avenir"/>
              <a:buChar char="●"/>
            </a:pPr>
            <a:r>
              <a:rPr b="0" i="0" lang="es-CO" sz="1800" u="none" cap="none" strike="noStrike">
                <a:solidFill>
                  <a:schemeClr val="dk1"/>
                </a:solidFill>
                <a:latin typeface="Calibri"/>
                <a:ea typeface="Calibri"/>
                <a:cs typeface="Calibri"/>
                <a:sym typeface="Calibri"/>
              </a:rPr>
              <a:t>Los padres y las familias en las escuelas del Título I tienen el derecho de participar en la revisión y evaluación anual de esta política.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4"/>
          <p:cNvSpPr txBox="1"/>
          <p:nvPr>
            <p:ph type="title"/>
          </p:nvPr>
        </p:nvSpPr>
        <p:spPr>
          <a:xfrm>
            <a:off x="462325" y="1371326"/>
            <a:ext cx="8424600" cy="4653300"/>
          </a:xfrm>
          <a:prstGeom prst="rect">
            <a:avLst/>
          </a:prstGeom>
          <a:noFill/>
          <a:ln>
            <a:noFill/>
          </a:ln>
        </p:spPr>
        <p:txBody>
          <a:bodyPr anchorCtr="0" anchor="ctr" bIns="45700" lIns="91425" spcFirstLastPara="1" rIns="91425" wrap="square" tIns="45700">
            <a:noAutofit/>
          </a:bodyPr>
          <a:lstStyle/>
          <a:p>
            <a:pPr indent="0" lvl="0" marL="0" rtl="0" algn="just">
              <a:lnSpc>
                <a:spcPct val="100000"/>
              </a:lnSpc>
              <a:spcBef>
                <a:spcPts val="0"/>
              </a:spcBef>
              <a:spcAft>
                <a:spcPts val="0"/>
              </a:spcAft>
              <a:buClr>
                <a:schemeClr val="dk1"/>
              </a:buClr>
              <a:buSzPts val="3200"/>
              <a:buFont typeface="Arial"/>
              <a:buNone/>
            </a:pPr>
            <a:r>
              <a:rPr b="0" lang="es-CO" sz="1800">
                <a:solidFill>
                  <a:schemeClr val="dk1"/>
                </a:solidFill>
                <a:latin typeface="Calibri"/>
                <a:ea typeface="Calibri"/>
                <a:cs typeface="Calibri"/>
                <a:sym typeface="Calibri"/>
              </a:rPr>
              <a:t>El Plan de Mejoramiento Escolar (SIP) se crea en una plataforma en línea llamada NCStar, e incluye:</a:t>
            </a:r>
            <a:endParaRPr b="0" sz="1800">
              <a:solidFill>
                <a:schemeClr val="dk1"/>
              </a:solidFill>
              <a:latin typeface="Calibri"/>
              <a:ea typeface="Calibri"/>
              <a:cs typeface="Calibri"/>
              <a:sym typeface="Calibri"/>
            </a:endParaRPr>
          </a:p>
          <a:p>
            <a:pPr indent="0" lvl="0" marL="342900" rtl="0" algn="l">
              <a:lnSpc>
                <a:spcPct val="100000"/>
              </a:lnSpc>
              <a:spcBef>
                <a:spcPts val="0"/>
              </a:spcBef>
              <a:spcAft>
                <a:spcPts val="0"/>
              </a:spcAft>
              <a:buClr>
                <a:schemeClr val="dk1"/>
              </a:buClr>
              <a:buSzPts val="1100"/>
              <a:buFont typeface="Arial"/>
              <a:buNone/>
            </a:pPr>
            <a:r>
              <a:t/>
            </a:r>
            <a:endParaRPr b="0" sz="1800">
              <a:solidFill>
                <a:schemeClr val="dk1"/>
              </a:solidFill>
              <a:latin typeface="Calibri"/>
              <a:ea typeface="Calibri"/>
              <a:cs typeface="Calibri"/>
              <a:sym typeface="Calibri"/>
            </a:endParaRPr>
          </a:p>
          <a:p>
            <a:pPr indent="-266700" lvl="1" marL="742950" rtl="0" algn="l">
              <a:lnSpc>
                <a:spcPct val="100000"/>
              </a:lnSpc>
              <a:spcBef>
                <a:spcPts val="40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Una evaluación integral de las necesidades existentes</a:t>
            </a:r>
            <a:endParaRPr sz="1600">
              <a:solidFill>
                <a:schemeClr val="dk1"/>
              </a:solidFill>
              <a:highlight>
                <a:schemeClr val="lt1"/>
              </a:highlight>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Metas y estrategias para abordar las necesidades académicas de los estudiantes</a:t>
            </a:r>
            <a:endParaRPr sz="1600">
              <a:solidFill>
                <a:schemeClr val="dk1"/>
              </a:solidFill>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Necesidades en cuanto al desarrollo profesional del personal</a:t>
            </a:r>
            <a:endParaRPr sz="1600">
              <a:solidFill>
                <a:schemeClr val="dk1"/>
              </a:solidFill>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Coordinación de recursos y presupuesto integral</a:t>
            </a:r>
            <a:endParaRPr sz="1600">
              <a:solidFill>
                <a:schemeClr val="dk1"/>
              </a:solidFill>
              <a:latin typeface="Calibri"/>
              <a:ea typeface="Calibri"/>
              <a:cs typeface="Calibri"/>
              <a:sym typeface="Calibri"/>
            </a:endParaRPr>
          </a:p>
          <a:p>
            <a:pPr indent="-266700" lvl="1" marL="742950" rtl="0" algn="l">
              <a:lnSpc>
                <a:spcPct val="100000"/>
              </a:lnSpc>
              <a:spcBef>
                <a:spcPts val="0"/>
              </a:spcBef>
              <a:spcAft>
                <a:spcPts val="0"/>
              </a:spcAft>
              <a:buClr>
                <a:schemeClr val="dk1"/>
              </a:buClr>
              <a:buSzPts val="1700"/>
              <a:buFont typeface="Avenir"/>
              <a:buChar char="○"/>
            </a:pPr>
            <a:r>
              <a:rPr lang="es-CO" sz="1600">
                <a:solidFill>
                  <a:schemeClr val="dk1"/>
                </a:solidFill>
                <a:latin typeface="Calibri"/>
                <a:ea typeface="Calibri"/>
                <a:cs typeface="Calibri"/>
                <a:sym typeface="Calibri"/>
              </a:rPr>
              <a:t>Objetivos de participación de los padres y las familias de la escuela</a:t>
            </a:r>
            <a:endParaRPr sz="1600">
              <a:solidFill>
                <a:schemeClr val="dk1"/>
              </a:solidFill>
              <a:latin typeface="Calibri"/>
              <a:ea typeface="Calibri"/>
              <a:cs typeface="Calibri"/>
              <a:sym typeface="Calibri"/>
            </a:endParaRPr>
          </a:p>
          <a:p>
            <a:pPr indent="0" lvl="0" marL="742950" rtl="0" algn="l">
              <a:lnSpc>
                <a:spcPct val="100000"/>
              </a:lnSpc>
              <a:spcBef>
                <a:spcPts val="400"/>
              </a:spcBef>
              <a:spcAft>
                <a:spcPts val="0"/>
              </a:spcAft>
              <a:buClr>
                <a:schemeClr val="dk1"/>
              </a:buClr>
              <a:buSzPts val="1100"/>
              <a:buFont typeface="Arial"/>
              <a:buNone/>
            </a:pPr>
            <a:r>
              <a:t/>
            </a:r>
            <a:endParaRPr b="0" sz="1600">
              <a:solidFill>
                <a:schemeClr val="dk1"/>
              </a:solidFill>
              <a:latin typeface="Calibri"/>
              <a:ea typeface="Calibri"/>
              <a:cs typeface="Calibri"/>
              <a:sym typeface="Calibri"/>
            </a:endParaRPr>
          </a:p>
          <a:p>
            <a:pPr indent="-285750" lvl="0" marL="304800" rtl="0" algn="l">
              <a:lnSpc>
                <a:spcPct val="100000"/>
              </a:lnSpc>
              <a:spcBef>
                <a:spcPts val="400"/>
              </a:spcBef>
              <a:spcAft>
                <a:spcPts val="0"/>
              </a:spcAft>
              <a:buClr>
                <a:schemeClr val="dk1"/>
              </a:buClr>
              <a:buSzPts val="1700"/>
              <a:buFont typeface="Arial"/>
              <a:buChar char="•"/>
            </a:pPr>
            <a:r>
              <a:rPr b="0" lang="es-CO" sz="1600">
                <a:solidFill>
                  <a:schemeClr val="dk1"/>
                </a:solidFill>
                <a:latin typeface="Calibri"/>
                <a:ea typeface="Calibri"/>
                <a:cs typeface="Calibri"/>
                <a:sym typeface="Calibri"/>
              </a:rPr>
              <a:t>Los padres de los estudiantes de las escuelas del Título I tienen el derecho a participar en el desarrollo de este plan. </a:t>
            </a:r>
            <a:br>
              <a:rPr b="0" lang="es-CO" sz="1600">
                <a:solidFill>
                  <a:schemeClr val="dk1"/>
                </a:solidFill>
                <a:latin typeface="Calibri"/>
                <a:ea typeface="Calibri"/>
                <a:cs typeface="Calibri"/>
                <a:sym typeface="Calibri"/>
              </a:rPr>
            </a:br>
            <a:r>
              <a:rPr b="0" lang="es-CO" sz="1600">
                <a:solidFill>
                  <a:schemeClr val="dk1"/>
                </a:solidFill>
                <a:latin typeface="Calibri"/>
                <a:ea typeface="Calibri"/>
                <a:cs typeface="Calibri"/>
                <a:sym typeface="Calibri"/>
              </a:rPr>
              <a:t> </a:t>
            </a:r>
            <a:endParaRPr/>
          </a:p>
          <a:p>
            <a:pPr indent="-279400" lvl="0" marL="342900" rtl="0" algn="l">
              <a:lnSpc>
                <a:spcPct val="100000"/>
              </a:lnSpc>
              <a:spcBef>
                <a:spcPts val="0"/>
              </a:spcBef>
              <a:spcAft>
                <a:spcPts val="0"/>
              </a:spcAft>
              <a:buClr>
                <a:schemeClr val="dk1"/>
              </a:buClr>
              <a:buSzPts val="1000"/>
              <a:buFont typeface="Avenir"/>
              <a:buChar char="●"/>
            </a:pPr>
            <a:r>
              <a:rPr b="0" lang="es-CO" sz="1600">
                <a:solidFill>
                  <a:schemeClr val="dk1"/>
                </a:solidFill>
                <a:latin typeface="Calibri"/>
                <a:ea typeface="Calibri"/>
                <a:cs typeface="Calibri"/>
                <a:sym typeface="Calibri"/>
              </a:rPr>
              <a:t>Puede revisar el SIP en nuestro sitio web: </a:t>
            </a:r>
            <a:br>
              <a:rPr b="0" lang="es-CO" sz="1600">
                <a:solidFill>
                  <a:schemeClr val="dk1"/>
                </a:solidFill>
                <a:latin typeface="Calibri"/>
                <a:ea typeface="Calibri"/>
                <a:cs typeface="Calibri"/>
                <a:sym typeface="Calibri"/>
              </a:rPr>
            </a:br>
            <a:r>
              <a:rPr b="0" lang="es-CO" sz="1600">
                <a:solidFill>
                  <a:schemeClr val="dk1"/>
                </a:solidFill>
                <a:latin typeface="Calibri"/>
                <a:ea typeface="Calibri"/>
                <a:cs typeface="Calibri"/>
                <a:sym typeface="Calibri"/>
              </a:rPr>
              <a:t> </a:t>
            </a:r>
            <a:br>
              <a:rPr b="0" lang="es-CO" sz="1600">
                <a:solidFill>
                  <a:schemeClr val="dk1"/>
                </a:solidFill>
                <a:latin typeface="Calibri"/>
                <a:ea typeface="Calibri"/>
                <a:cs typeface="Calibri"/>
                <a:sym typeface="Calibri"/>
              </a:rPr>
            </a:br>
            <a:r>
              <a:rPr b="0" lang="es-CO" sz="1700" u="sng">
                <a:solidFill>
                  <a:srgbClr val="00AFD7"/>
                </a:solidFill>
                <a:hlinkClick r:id="rId3">
                  <a:extLst>
                    <a:ext uri="{A12FA001-AC4F-418D-AE19-62706E023703}">
                      <ahyp:hlinkClr val="tx"/>
                    </a:ext>
                  </a:extLst>
                </a:hlinkClick>
              </a:rPr>
              <a:t>https://www.cmsk12.org/domain/3845</a:t>
            </a:r>
            <a:endParaRPr b="0" sz="1600">
              <a:solidFill>
                <a:schemeClr val="dk1"/>
              </a:solidFill>
              <a:latin typeface="Calibri"/>
              <a:ea typeface="Calibri"/>
              <a:cs typeface="Calibri"/>
              <a:sym typeface="Calibri"/>
            </a:endParaRPr>
          </a:p>
          <a:p>
            <a:pPr indent="0" lvl="0" marL="0" rtl="0" algn="l">
              <a:spcBef>
                <a:spcPts val="400"/>
              </a:spcBef>
              <a:spcAft>
                <a:spcPts val="0"/>
              </a:spcAft>
              <a:buNone/>
            </a:pPr>
            <a:r>
              <a:rPr lang="es-CO" sz="1300" u="sng">
                <a:solidFill>
                  <a:schemeClr val="dk1"/>
                </a:solidFill>
                <a:latin typeface="Avenir"/>
                <a:ea typeface="Avenir"/>
                <a:cs typeface="Avenir"/>
                <a:sym typeface="Avenir"/>
              </a:rPr>
              <a:t>User Name</a:t>
            </a:r>
            <a:r>
              <a:rPr lang="es-CO" sz="1300">
                <a:solidFill>
                  <a:schemeClr val="dk1"/>
                </a:solidFill>
                <a:latin typeface="Avenir"/>
                <a:ea typeface="Avenir"/>
                <a:cs typeface="Avenir"/>
                <a:sym typeface="Avenir"/>
              </a:rPr>
              <a:t>: </a:t>
            </a:r>
            <a:r>
              <a:rPr lang="es-CO" sz="1700" u="sng">
                <a:solidFill>
                  <a:schemeClr val="dk1"/>
                </a:solidFill>
                <a:highlight>
                  <a:schemeClr val="lt1"/>
                </a:highlight>
                <a:latin typeface="Avenir"/>
                <a:ea typeface="Avenir"/>
                <a:cs typeface="Avenir"/>
                <a:sym typeface="Avenir"/>
              </a:rPr>
              <a:t>GuestS16762</a:t>
            </a:r>
            <a:endParaRPr sz="1300">
              <a:solidFill>
                <a:srgbClr val="FF0000"/>
              </a:solidFill>
              <a:latin typeface="Avenir"/>
              <a:ea typeface="Avenir"/>
              <a:cs typeface="Avenir"/>
              <a:sym typeface="Avenir"/>
            </a:endParaRPr>
          </a:p>
          <a:p>
            <a:pPr indent="0" lvl="0" marL="0" rtl="0" algn="l">
              <a:spcBef>
                <a:spcPts val="400"/>
              </a:spcBef>
              <a:spcAft>
                <a:spcPts val="0"/>
              </a:spcAft>
              <a:buNone/>
            </a:pPr>
            <a:r>
              <a:rPr lang="es-CO" sz="1300" u="sng">
                <a:solidFill>
                  <a:schemeClr val="dk1"/>
                </a:solidFill>
                <a:latin typeface="Avenir"/>
                <a:ea typeface="Avenir"/>
                <a:cs typeface="Avenir"/>
                <a:sym typeface="Avenir"/>
              </a:rPr>
              <a:t>Password</a:t>
            </a:r>
            <a:r>
              <a:rPr lang="es-CO" sz="1300">
                <a:solidFill>
                  <a:schemeClr val="dk1"/>
                </a:solidFill>
                <a:latin typeface="Avenir"/>
                <a:ea typeface="Avenir"/>
                <a:cs typeface="Avenir"/>
                <a:sym typeface="Avenir"/>
              </a:rPr>
              <a:t>:</a:t>
            </a:r>
            <a:r>
              <a:rPr lang="es-CO" sz="1300">
                <a:solidFill>
                  <a:srgbClr val="FF0000"/>
                </a:solidFill>
                <a:latin typeface="Avenir"/>
                <a:ea typeface="Avenir"/>
                <a:cs typeface="Avenir"/>
                <a:sym typeface="Avenir"/>
              </a:rPr>
              <a:t> </a:t>
            </a:r>
            <a:r>
              <a:rPr lang="es-CO" sz="1700" u="sng">
                <a:solidFill>
                  <a:schemeClr val="dk1"/>
                </a:solidFill>
                <a:highlight>
                  <a:schemeClr val="lt1"/>
                </a:highlight>
                <a:latin typeface="Avenir"/>
                <a:ea typeface="Avenir"/>
                <a:cs typeface="Avenir"/>
                <a:sym typeface="Avenir"/>
              </a:rPr>
              <a:t>GuestS16762 </a:t>
            </a:r>
            <a:endParaRPr sz="1600" u="sng">
              <a:solidFill>
                <a:schemeClr val="dk1"/>
              </a:solidFill>
              <a:latin typeface="Calibri"/>
              <a:ea typeface="Calibri"/>
              <a:cs typeface="Calibri"/>
              <a:sym typeface="Calibri"/>
            </a:endParaRPr>
          </a:p>
        </p:txBody>
      </p:sp>
      <p:sp>
        <p:nvSpPr>
          <p:cNvPr id="174" name="Google Shape;174;p24"/>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75" name="Google Shape;175;p24"/>
          <p:cNvSpPr txBox="1"/>
          <p:nvPr/>
        </p:nvSpPr>
        <p:spPr>
          <a:xfrm>
            <a:off x="574737" y="225571"/>
            <a:ext cx="8199775" cy="830966"/>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5B595A"/>
              </a:buClr>
              <a:buSzPts val="3200"/>
              <a:buFont typeface="Arial"/>
              <a:buNone/>
            </a:pPr>
            <a:r>
              <a:rPr b="1" i="0" lang="es-CO" sz="3400" u="none" cap="none" strike="noStrike">
                <a:solidFill>
                  <a:schemeClr val="dk1"/>
                </a:solidFill>
                <a:latin typeface="Calibri"/>
                <a:ea typeface="Calibri"/>
                <a:cs typeface="Calibri"/>
                <a:sym typeface="Calibri"/>
              </a:rPr>
              <a:t>¿Qué es el Plan de Mejoramiento Escolar/Plan NCStar?</a:t>
            </a:r>
            <a:endParaRPr b="1" i="0" sz="34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5"/>
          <p:cNvSpPr txBox="1"/>
          <p:nvPr>
            <p:ph type="title"/>
          </p:nvPr>
        </p:nvSpPr>
        <p:spPr>
          <a:xfrm>
            <a:off x="557575" y="581025"/>
            <a:ext cx="8424600" cy="43815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¿Qué incluye la Política de Participación para los Padres y las Familias de la escuela? </a:t>
            </a:r>
            <a:br>
              <a:rPr lang="es-CO" sz="3000">
                <a:solidFill>
                  <a:schemeClr val="dk1"/>
                </a:solidFill>
                <a:latin typeface="Calibri"/>
                <a:ea typeface="Calibri"/>
                <a:cs typeface="Calibri"/>
                <a:sym typeface="Calibri"/>
              </a:rPr>
            </a:br>
            <a:endParaRPr sz="3000">
              <a:solidFill>
                <a:schemeClr val="dk1"/>
              </a:solidFill>
              <a:latin typeface="Calibri"/>
              <a:ea typeface="Calibri"/>
              <a:cs typeface="Calibri"/>
              <a:sym typeface="Calibri"/>
            </a:endParaRPr>
          </a:p>
        </p:txBody>
      </p:sp>
      <p:sp>
        <p:nvSpPr>
          <p:cNvPr id="182" name="Google Shape;182;p25"/>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83" name="Google Shape;183;p25"/>
          <p:cNvSpPr txBox="1"/>
          <p:nvPr/>
        </p:nvSpPr>
        <p:spPr>
          <a:xfrm>
            <a:off x="462325" y="1380345"/>
            <a:ext cx="8319725" cy="3939510"/>
          </a:xfrm>
          <a:prstGeom prst="rect">
            <a:avLst/>
          </a:prstGeom>
          <a:noFill/>
          <a:ln>
            <a:noFill/>
          </a:ln>
        </p:spPr>
        <p:txBody>
          <a:bodyPr anchorCtr="0" anchor="ctr" bIns="91425" lIns="91425" spcFirstLastPara="1" rIns="91425" wrap="square" tIns="91425">
            <a:sp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Esta política aborda la manera en que la escuela implementará los requisitos de participación de los padres y las familias establecidos en la Ley Cada Estudiante Triunfa (ESSA). Los componentes incluyen:</a:t>
            </a:r>
            <a:endParaRPr b="0" i="0" sz="1800" u="none" cap="none" strike="noStrike">
              <a:solidFill>
                <a:schemeClr val="dk1"/>
              </a:solidFill>
              <a:latin typeface="Calibri"/>
              <a:ea typeface="Calibri"/>
              <a:cs typeface="Calibri"/>
              <a:sym typeface="Calibri"/>
            </a:endParaRPr>
          </a:p>
          <a:p>
            <a:pPr indent="0" lvl="0" marL="34290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pueden participar los padres en la toma de decisiones y en las actividades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se utilizan los fondos destinados a la participación de los padres y las familias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se brindará información y capacitación a los padres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Cómo la escuela desarrollará la capacidad de los padres y el personal para lograr una fuerte participación de los padres y las familias</a:t>
            </a:r>
            <a:endParaRPr b="0" i="0" sz="1600" u="none" cap="none" strike="noStrike">
              <a:solidFill>
                <a:schemeClr val="dk1"/>
              </a:solidFill>
              <a:latin typeface="Calibri"/>
              <a:ea typeface="Calibri"/>
              <a:cs typeface="Calibri"/>
              <a:sym typeface="Calibri"/>
            </a:endParaRPr>
          </a:p>
          <a:p>
            <a:pPr indent="0" lvl="0" marL="742950" marR="0" rtl="0" algn="l">
              <a:lnSpc>
                <a:spcPct val="100000"/>
              </a:lnSpc>
              <a:spcBef>
                <a:spcPts val="40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de los estudiantes de las escuelas del Título I tienen el derecho a participar en el desarrollo del Plan de Participación para los Padres y las Familias de la escuela.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89" name="Google Shape;189;p26"/>
          <p:cNvSpPr txBox="1"/>
          <p:nvPr/>
        </p:nvSpPr>
        <p:spPr>
          <a:xfrm>
            <a:off x="533825" y="0"/>
            <a:ext cx="7963500" cy="61977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3400"/>
              <a:buFont typeface="Arial"/>
              <a:buNone/>
            </a:pPr>
            <a:r>
              <a:rPr b="1" i="0" lang="es-CO" sz="3400" u="none" cap="none" strike="noStrike">
                <a:solidFill>
                  <a:schemeClr val="dk1"/>
                </a:solidFill>
                <a:latin typeface="Calibri"/>
                <a:ea typeface="Calibri"/>
                <a:cs typeface="Calibri"/>
                <a:sym typeface="Calibri"/>
              </a:rPr>
              <a:t>¿Qué es el Pacto entre la Escuela y los Padres (</a:t>
            </a:r>
            <a:r>
              <a:rPr b="1" i="1" lang="es-CO" sz="3400" u="none" cap="none" strike="noStrike">
                <a:solidFill>
                  <a:schemeClr val="dk1"/>
                </a:solidFill>
                <a:latin typeface="Calibri"/>
                <a:ea typeface="Calibri"/>
                <a:cs typeface="Calibri"/>
                <a:sym typeface="Calibri"/>
              </a:rPr>
              <a:t>School-Parent Compact</a:t>
            </a:r>
            <a:r>
              <a:rPr b="1" i="0" lang="es-CO" sz="3400" u="none" cap="none" strike="noStrike">
                <a:solidFill>
                  <a:schemeClr val="dk1"/>
                </a:solidFill>
                <a:latin typeface="Calibri"/>
                <a:ea typeface="Calibri"/>
                <a:cs typeface="Calibri"/>
                <a:sym typeface="Calibri"/>
              </a:rPr>
              <a:t>)?</a:t>
            </a:r>
            <a:endParaRPr b="0" i="0" sz="3400" u="none" cap="none" strike="noStrike">
              <a:solidFill>
                <a:srgbClr val="000000"/>
              </a:solidFill>
              <a:latin typeface="Calibri"/>
              <a:ea typeface="Calibri"/>
              <a:cs typeface="Calibri"/>
              <a:sym typeface="Calibri"/>
            </a:endParaRPr>
          </a:p>
        </p:txBody>
      </p:sp>
      <p:sp>
        <p:nvSpPr>
          <p:cNvPr id="190" name="Google Shape;190;p26"/>
          <p:cNvSpPr txBox="1"/>
          <p:nvPr/>
        </p:nvSpPr>
        <p:spPr>
          <a:xfrm>
            <a:off x="231725" y="2209512"/>
            <a:ext cx="8567700" cy="2438975"/>
          </a:xfrm>
          <a:prstGeom prst="rect">
            <a:avLst/>
          </a:prstGeom>
          <a:noFill/>
          <a:ln>
            <a:noFill/>
          </a:ln>
        </p:spPr>
        <p:txBody>
          <a:bodyPr anchorCtr="0" anchor="t" bIns="91425" lIns="91425" spcFirstLastPara="1" rIns="91425" wrap="square" tIns="91425">
            <a:noAutofit/>
          </a:bodyPr>
          <a:lstStyle/>
          <a:p>
            <a:pPr indent="-285750" lvl="0" marL="323850" marR="0" rtl="0" algn="l">
              <a:lnSpc>
                <a:spcPct val="100000"/>
              </a:lnSpc>
              <a:spcBef>
                <a:spcPts val="400"/>
              </a:spcBef>
              <a:spcAft>
                <a:spcPts val="0"/>
              </a:spcAft>
              <a:buClr>
                <a:schemeClr val="dk1"/>
              </a:buClr>
              <a:buSzPts val="3000"/>
              <a:buFont typeface="Arial"/>
              <a:buChar char="•"/>
            </a:pPr>
            <a:r>
              <a:rPr b="0" i="0" lang="es-CO" sz="1800" u="none" cap="none" strike="noStrike">
                <a:solidFill>
                  <a:schemeClr val="dk1"/>
                </a:solidFill>
                <a:latin typeface="Calibri"/>
                <a:ea typeface="Calibri"/>
                <a:cs typeface="Calibri"/>
                <a:sym typeface="Calibri"/>
              </a:rPr>
              <a:t>El Pacto es un compromiso entre la escuela, los padres/familias y el estudiante, para compartir la responsabilidad de mejorar el rendimiento académico.</a:t>
            </a:r>
            <a:endParaRPr/>
          </a:p>
          <a:p>
            <a:pPr indent="-95250" lvl="0" marL="323850" marR="0" rtl="0" algn="l">
              <a:lnSpc>
                <a:spcPct val="100000"/>
              </a:lnSpc>
              <a:spcBef>
                <a:spcPts val="400"/>
              </a:spcBef>
              <a:spcAft>
                <a:spcPts val="0"/>
              </a:spcAft>
              <a:buClr>
                <a:schemeClr val="dk1"/>
              </a:buClr>
              <a:buSzPts val="3000"/>
              <a:buFont typeface="Arial"/>
              <a:buNone/>
            </a:pPr>
            <a:r>
              <a:t/>
            </a:r>
            <a:endParaRPr b="0" i="0" sz="1800" u="none" cap="none" strike="noStrike">
              <a:solidFill>
                <a:schemeClr val="dk1"/>
              </a:solidFill>
              <a:latin typeface="Calibri"/>
              <a:ea typeface="Calibri"/>
              <a:cs typeface="Calibri"/>
              <a:sym typeface="Calibri"/>
            </a:endParaRPr>
          </a:p>
          <a:p>
            <a:pPr indent="-285750" lvl="0" marL="323850" marR="0" rtl="0" algn="l">
              <a:lnSpc>
                <a:spcPct val="100000"/>
              </a:lnSpc>
              <a:spcBef>
                <a:spcPts val="400"/>
              </a:spcBef>
              <a:spcAft>
                <a:spcPts val="0"/>
              </a:spcAft>
              <a:buClr>
                <a:schemeClr val="dk1"/>
              </a:buClr>
              <a:buSzPts val="3000"/>
              <a:buFont typeface="Arial"/>
              <a:buChar char="•"/>
            </a:pPr>
            <a:r>
              <a:rPr b="0" i="0" lang="es-CO" sz="1800" u="none" cap="none" strike="noStrike">
                <a:solidFill>
                  <a:schemeClr val="dk1"/>
                </a:solidFill>
                <a:latin typeface="Calibri"/>
                <a:ea typeface="Calibri"/>
                <a:cs typeface="Calibri"/>
                <a:sym typeface="Calibri"/>
              </a:rPr>
              <a:t>Los padres y familias de los estudiantes en escuelas del Título I tienen derecho a participar en la revisión del Pacto.</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1000"/>
              </a:spcAft>
              <a:buClr>
                <a:schemeClr val="dk1"/>
              </a:buClr>
              <a:buSzPts val="11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7"/>
          <p:cNvSpPr txBox="1"/>
          <p:nvPr>
            <p:ph type="title"/>
          </p:nvPr>
        </p:nvSpPr>
        <p:spPr>
          <a:xfrm>
            <a:off x="585300" y="177000"/>
            <a:ext cx="7973400" cy="89435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b="1" lang="es-CO" sz="3400">
                <a:solidFill>
                  <a:schemeClr val="dk1"/>
                </a:solidFill>
                <a:latin typeface="Calibri"/>
                <a:ea typeface="Calibri"/>
                <a:cs typeface="Calibri"/>
                <a:sym typeface="Calibri"/>
              </a:rPr>
              <a:t>¿Quiénes son los líderes representantes de los padres en mi escuela?</a:t>
            </a:r>
            <a:endParaRPr sz="3400">
              <a:solidFill>
                <a:srgbClr val="00AFD7"/>
              </a:solidFill>
              <a:latin typeface="Calibri"/>
              <a:ea typeface="Calibri"/>
              <a:cs typeface="Calibri"/>
              <a:sym typeface="Calibri"/>
            </a:endParaRPr>
          </a:p>
        </p:txBody>
      </p:sp>
      <p:sp>
        <p:nvSpPr>
          <p:cNvPr id="196" name="Google Shape;196;p2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97" name="Google Shape;197;p27"/>
          <p:cNvSpPr txBox="1"/>
          <p:nvPr/>
        </p:nvSpPr>
        <p:spPr>
          <a:xfrm>
            <a:off x="344475" y="3450925"/>
            <a:ext cx="7327800" cy="1860000"/>
          </a:xfrm>
          <a:prstGeom prst="rect">
            <a:avLst/>
          </a:prstGeom>
          <a:noFill/>
          <a:ln>
            <a:noFill/>
          </a:ln>
        </p:spPr>
        <p:txBody>
          <a:bodyPr anchorCtr="0" anchor="ctr" bIns="91425" lIns="91425" spcFirstLastPara="1" rIns="91425" wrap="square" tIns="91425">
            <a:noAutofit/>
          </a:bodyPr>
          <a:lstStyle/>
          <a:p>
            <a:pPr indent="0" lvl="0" marL="495300" marR="0" rtl="0" algn="l">
              <a:lnSpc>
                <a:spcPct val="106458"/>
              </a:lnSpc>
              <a:spcBef>
                <a:spcPts val="0"/>
              </a:spcBef>
              <a:spcAft>
                <a:spcPts val="0"/>
              </a:spcAft>
              <a:buClr>
                <a:schemeClr val="dk1"/>
              </a:buClr>
              <a:buSzPts val="2400"/>
              <a:buFont typeface="Arial"/>
              <a:buNone/>
            </a:pPr>
            <a:r>
              <a:t/>
            </a:r>
            <a:endParaRPr b="0" i="0" sz="2400" u="none" cap="none" strike="noStrike">
              <a:solidFill>
                <a:srgbClr val="535758"/>
              </a:solidFill>
              <a:latin typeface="Calibri"/>
              <a:ea typeface="Calibri"/>
              <a:cs typeface="Calibri"/>
              <a:sym typeface="Calibri"/>
            </a:endParaRPr>
          </a:p>
          <a:p>
            <a:pPr indent="0" lvl="0" marL="495300" marR="0" rtl="0" algn="l">
              <a:lnSpc>
                <a:spcPct val="106458"/>
              </a:lnSpc>
              <a:spcBef>
                <a:spcPts val="0"/>
              </a:spcBef>
              <a:spcAft>
                <a:spcPts val="0"/>
              </a:spcAft>
              <a:buClr>
                <a:schemeClr val="dk1"/>
              </a:buClr>
              <a:buSzPts val="2400"/>
              <a:buFont typeface="Arial"/>
              <a:buNone/>
            </a:pPr>
            <a:r>
              <a:t/>
            </a:r>
            <a:endParaRPr b="0" i="0" sz="2400" u="none" cap="none" strike="noStrike">
              <a:solidFill>
                <a:srgbClr val="535758"/>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98" name="Google Shape;198;p27"/>
          <p:cNvSpPr txBox="1"/>
          <p:nvPr/>
        </p:nvSpPr>
        <p:spPr>
          <a:xfrm>
            <a:off x="120325" y="1590750"/>
            <a:ext cx="8933400" cy="3365700"/>
          </a:xfrm>
          <a:prstGeom prst="rect">
            <a:avLst/>
          </a:prstGeom>
          <a:noFill/>
          <a:ln>
            <a:noFill/>
          </a:ln>
        </p:spPr>
        <p:txBody>
          <a:bodyPr anchorCtr="0" anchor="t" bIns="91425" lIns="91425" spcFirstLastPara="1" rIns="91425" wrap="square" tIns="91425">
            <a:spAutoFit/>
          </a:bodyPr>
          <a:lstStyle/>
          <a:p>
            <a:pPr indent="-342900" lvl="0" marL="342900" marR="0" rtl="0" algn="l">
              <a:lnSpc>
                <a:spcPct val="100000"/>
              </a:lnSpc>
              <a:spcBef>
                <a:spcPts val="0"/>
              </a:spcBef>
              <a:spcAft>
                <a:spcPts val="0"/>
              </a:spcAft>
              <a:buClr>
                <a:srgbClr val="FF0000"/>
              </a:buClr>
              <a:buSzPts val="2000"/>
              <a:buFont typeface="Arial"/>
              <a:buNone/>
            </a:pPr>
            <a:r>
              <a:rPr b="1" i="0" lang="es-CO" sz="2000" u="none" cap="none" strike="noStrike">
                <a:solidFill>
                  <a:schemeClr val="dk1"/>
                </a:solidFill>
                <a:latin typeface="Calibri"/>
                <a:ea typeface="Calibri"/>
                <a:cs typeface="Calibri"/>
                <a:sym typeface="Calibri"/>
              </a:rPr>
              <a:t>Nombre: </a:t>
            </a:r>
            <a:r>
              <a:rPr b="1" lang="es-CO" sz="2300">
                <a:solidFill>
                  <a:schemeClr val="dk1"/>
                </a:solidFill>
                <a:latin typeface="Avenir"/>
                <a:ea typeface="Avenir"/>
                <a:cs typeface="Avenir"/>
                <a:sym typeface="Avenir"/>
              </a:rPr>
              <a:t>J’Adore Bailey(2nd Grade Parent)</a:t>
            </a:r>
            <a:r>
              <a:rPr b="1" i="0" lang="es-CO" sz="2000" u="none" cap="none" strike="noStrike">
                <a:solidFill>
                  <a:schemeClr val="dk1"/>
                </a:solidFill>
                <a:latin typeface="Calibri"/>
                <a:ea typeface="Calibri"/>
                <a:cs typeface="Calibri"/>
                <a:sym typeface="Calibri"/>
              </a:rPr>
              <a:t>	 		</a:t>
            </a:r>
            <a:endParaRPr b="1" i="0" sz="20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FF0000"/>
              </a:buClr>
              <a:buSzPts val="2000"/>
              <a:buFont typeface="Arial"/>
              <a:buNone/>
            </a:pPr>
            <a:r>
              <a:rPr b="1" i="0" lang="es-CO" sz="2000" u="none" cap="none" strike="noStrike">
                <a:solidFill>
                  <a:schemeClr val="dk1"/>
                </a:solidFill>
                <a:latin typeface="Calibri"/>
                <a:ea typeface="Calibri"/>
                <a:cs typeface="Calibri"/>
                <a:sym typeface="Calibri"/>
              </a:rPr>
              <a:t>Correo electrónico: </a:t>
            </a:r>
            <a:r>
              <a:rPr b="1" lang="es-CO" sz="2300">
                <a:solidFill>
                  <a:schemeClr val="dk1"/>
                </a:solidFill>
                <a:latin typeface="Avenir"/>
                <a:ea typeface="Avenir"/>
                <a:cs typeface="Avenir"/>
                <a:sym typeface="Avenir"/>
              </a:rPr>
              <a:t>baileyjadore@gmail.com</a:t>
            </a:r>
            <a:endParaRPr b="0" i="0" sz="3000" u="none" cap="none" strike="noStrike">
              <a:solidFill>
                <a:schemeClr val="dk1"/>
              </a:solidFill>
              <a:latin typeface="Calibri"/>
              <a:ea typeface="Calibri"/>
              <a:cs typeface="Calibri"/>
              <a:sym typeface="Calibri"/>
            </a:endParaRPr>
          </a:p>
          <a:p>
            <a:pPr indent="0" lvl="0" marL="342900" marR="0" rtl="0" algn="l">
              <a:lnSpc>
                <a:spcPct val="100000"/>
              </a:lnSpc>
              <a:spcBef>
                <a:spcPts val="400"/>
              </a:spcBef>
              <a:spcAft>
                <a:spcPts val="0"/>
              </a:spcAft>
              <a:buClr>
                <a:schemeClr val="dk1"/>
              </a:buClr>
              <a:buSzPts val="1100"/>
              <a:buFont typeface="Arial"/>
              <a:buNone/>
            </a:pPr>
            <a:r>
              <a:t/>
            </a:r>
            <a:endParaRPr b="0" i="0" sz="3000" u="none" cap="none" strike="noStrike">
              <a:solidFill>
                <a:schemeClr val="dk1"/>
              </a:solidFill>
              <a:latin typeface="Calibri"/>
              <a:ea typeface="Calibri"/>
              <a:cs typeface="Calibri"/>
              <a:sym typeface="Calibri"/>
            </a:endParaRPr>
          </a:p>
          <a:p>
            <a:pPr indent="0" lvl="0" marL="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100000"/>
              </a:lnSpc>
              <a:spcBef>
                <a:spcPts val="400"/>
              </a:spcBef>
              <a:spcAft>
                <a:spcPts val="0"/>
              </a:spcAft>
              <a:buClr>
                <a:schemeClr val="dk1"/>
              </a:buClr>
              <a:buSzPts val="1100"/>
              <a:buFont typeface="Arial"/>
              <a:buNone/>
            </a:pPr>
            <a:r>
              <a:rPr b="1" i="0" lang="es-CO" sz="2000" u="sng" cap="none" strike="noStrike">
                <a:solidFill>
                  <a:schemeClr val="dk1"/>
                </a:solidFill>
                <a:latin typeface="Calibri"/>
                <a:ea typeface="Calibri"/>
                <a:cs typeface="Calibri"/>
                <a:sym typeface="Calibri"/>
              </a:rPr>
              <a:t>Intérprete</a:t>
            </a:r>
            <a:r>
              <a:rPr b="0" i="0" lang="es-CO" sz="2000" u="none" cap="none" strike="noStrike">
                <a:solidFill>
                  <a:schemeClr val="dk1"/>
                </a:solidFill>
                <a:latin typeface="Calibri"/>
                <a:ea typeface="Calibri"/>
                <a:cs typeface="Calibri"/>
                <a:sym typeface="Calibri"/>
              </a:rPr>
              <a:t>: Meri Flo</a:t>
            </a:r>
            <a:r>
              <a:rPr lang="es-CO" sz="2000">
                <a:solidFill>
                  <a:schemeClr val="dk1"/>
                </a:solidFill>
                <a:latin typeface="Calibri"/>
                <a:ea typeface="Calibri"/>
                <a:cs typeface="Calibri"/>
                <a:sym typeface="Calibri"/>
              </a:rPr>
              <a:t>res/Landy Ramirez</a:t>
            </a:r>
            <a:endParaRPr>
              <a:solidFill>
                <a:schemeClr val="dk1"/>
              </a:solidFill>
            </a:endParaRPr>
          </a:p>
          <a:p>
            <a:pPr indent="0" lvl="0" marL="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Calibri"/>
              <a:ea typeface="Calibri"/>
              <a:cs typeface="Calibri"/>
              <a:sym typeface="Calibri"/>
            </a:endParaRPr>
          </a:p>
          <a:p>
            <a:pPr indent="0" lvl="0" marL="0" marR="0" rtl="0" algn="l">
              <a:lnSpc>
                <a:spcPct val="100000"/>
              </a:lnSpc>
              <a:spcBef>
                <a:spcPts val="400"/>
              </a:spcBef>
              <a:spcAft>
                <a:spcPts val="0"/>
              </a:spcAft>
              <a:buClr>
                <a:schemeClr val="dk1"/>
              </a:buClr>
              <a:buSzPts val="1100"/>
              <a:buFont typeface="Arial"/>
              <a:buNone/>
            </a:pPr>
            <a:r>
              <a:rPr b="1" i="0" lang="es-CO" sz="2000" u="sng" cap="none" strike="noStrike">
                <a:solidFill>
                  <a:schemeClr val="dk1"/>
                </a:solidFill>
                <a:latin typeface="Calibri"/>
                <a:ea typeface="Calibri"/>
                <a:cs typeface="Calibri"/>
                <a:sym typeface="Calibri"/>
              </a:rPr>
              <a:t>Persona de contacto de cumplimiento del Título I: Maureen Carter, Dean o</a:t>
            </a:r>
            <a:r>
              <a:rPr b="1" lang="es-CO" sz="2000" u="sng">
                <a:solidFill>
                  <a:schemeClr val="dk1"/>
                </a:solidFill>
                <a:latin typeface="Calibri"/>
                <a:ea typeface="Calibri"/>
                <a:cs typeface="Calibri"/>
                <a:sym typeface="Calibri"/>
              </a:rPr>
              <a:t>f Students</a:t>
            </a:r>
            <a:endParaRPr b="1" i="0" sz="20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8"/>
          <p:cNvSpPr txBox="1"/>
          <p:nvPr>
            <p:ph type="title"/>
          </p:nvPr>
        </p:nvSpPr>
        <p:spPr>
          <a:xfrm>
            <a:off x="647297" y="119292"/>
            <a:ext cx="7973400" cy="10302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¿Cómo puedo participar como voluntario para ayudar a mi hijo(a) a suplir sus necesidades escolares?</a:t>
            </a:r>
            <a:endParaRPr sz="3000">
              <a:solidFill>
                <a:srgbClr val="00AFD7"/>
              </a:solidFill>
              <a:latin typeface="Calibri"/>
              <a:ea typeface="Calibri"/>
              <a:cs typeface="Calibri"/>
              <a:sym typeface="Calibri"/>
            </a:endParaRPr>
          </a:p>
        </p:txBody>
      </p:sp>
      <p:sp>
        <p:nvSpPr>
          <p:cNvPr id="204" name="Google Shape;204;p28"/>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05" name="Google Shape;205;p28"/>
          <p:cNvSpPr txBox="1"/>
          <p:nvPr/>
        </p:nvSpPr>
        <p:spPr>
          <a:xfrm>
            <a:off x="687149" y="1788420"/>
            <a:ext cx="7893697" cy="4070400"/>
          </a:xfrm>
          <a:prstGeom prst="rect">
            <a:avLst/>
          </a:prstGeom>
          <a:noFill/>
          <a:ln>
            <a:noFill/>
          </a:ln>
        </p:spPr>
        <p:txBody>
          <a:bodyPr anchorCtr="0" anchor="ctr" bIns="91425" lIns="91425" spcFirstLastPara="1" rIns="91425" wrap="square" tIns="91425">
            <a:noAutofit/>
          </a:bodyPr>
          <a:lstStyle/>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Únase a grupos de liderazgo de padres como la Asociación de Padres y Maestros (PTA), la Asociación de Padres y Maestros (PTSA), la Asociación de Padres y Maestros (PTSA), clubes de apoyo, etc.</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Forme parte del Equipo de Mejora Escolar o asista a las reuniones.</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Ofrézcase como voluntario para contactar a otros padres/familias con respecto a información escolar importante.</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Asista a los eventos académicos que se realizan en la escuela de su hijo/a.</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Participe en actividades que apoyan las actividades escolares.</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Apoye las actividades de reconocimiento a los maestros.</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Apoye las fiestas de la clase.</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Asista a las reuniones de padres.</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Brinde tutoría a estudiantes.</a:t>
            </a:r>
            <a:endParaRPr b="1" sz="1800">
              <a:solidFill>
                <a:schemeClr val="dk1"/>
              </a:solidFill>
              <a:latin typeface="Calibri"/>
              <a:ea typeface="Calibri"/>
              <a:cs typeface="Calibri"/>
              <a:sym typeface="Calibri"/>
            </a:endParaRPr>
          </a:p>
          <a:p>
            <a:pPr indent="-355600" lvl="0" marL="457200" rtl="0" algn="l">
              <a:spcBef>
                <a:spcPts val="400"/>
              </a:spcBef>
              <a:spcAft>
                <a:spcPts val="0"/>
              </a:spcAft>
              <a:buClr>
                <a:srgbClr val="FF0000"/>
              </a:buClr>
              <a:buSzPts val="2000"/>
              <a:buFont typeface="Avenir"/>
              <a:buChar char="•"/>
            </a:pPr>
            <a:r>
              <a:rPr b="1" lang="es-CO" sz="1800">
                <a:solidFill>
                  <a:schemeClr val="dk1"/>
                </a:solidFill>
                <a:latin typeface="Calibri"/>
                <a:ea typeface="Calibri"/>
                <a:cs typeface="Calibri"/>
                <a:sym typeface="Calibri"/>
              </a:rPr>
              <a:t>¡Regístrese como voluntario en www.cmsvolunteers.com hoy mismo!</a:t>
            </a:r>
            <a:endParaRPr b="1" sz="1800">
              <a:solidFill>
                <a:schemeClr val="dk1"/>
              </a:solidFill>
              <a:latin typeface="Calibri"/>
              <a:ea typeface="Calibri"/>
              <a:cs typeface="Calibri"/>
              <a:sym typeface="Calibri"/>
            </a:endParaRPr>
          </a:p>
          <a:p>
            <a:pPr indent="0" lvl="0" marL="0" marR="0" rtl="0" algn="l">
              <a:lnSpc>
                <a:spcPct val="100000"/>
              </a:lnSpc>
              <a:spcBef>
                <a:spcPts val="400"/>
              </a:spcBef>
              <a:spcAft>
                <a:spcPts val="0"/>
              </a:spcAft>
              <a:buNone/>
            </a:pPr>
            <a:r>
              <a:t/>
            </a:r>
            <a:endParaRPr b="1" sz="18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9"/>
          <p:cNvSpPr txBox="1"/>
          <p:nvPr/>
        </p:nvSpPr>
        <p:spPr>
          <a:xfrm>
            <a:off x="406100" y="2009774"/>
            <a:ext cx="8308800" cy="2838451"/>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y las familias de las escuelas del Título I tienen derecho a revisar las cualificaciones de los maestros de sus hijos. </a:t>
            </a:r>
            <a:endParaRPr/>
          </a:p>
          <a:p>
            <a:pPr indent="-342900" lvl="0" marL="342900" marR="0" rtl="0" algn="l">
              <a:lnSpc>
                <a:spcPct val="100000"/>
              </a:lnSpc>
              <a:spcBef>
                <a:spcPts val="40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Para conocer este derecho y el proceso de revisión de cualificaciones: </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2603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Puede enviar su solicitud a: </a:t>
            </a:r>
            <a:r>
              <a:rPr lang="es-CO" sz="1800">
                <a:solidFill>
                  <a:schemeClr val="dk1"/>
                </a:solidFill>
                <a:latin typeface="Calibri"/>
                <a:ea typeface="Calibri"/>
                <a:cs typeface="Calibri"/>
                <a:sym typeface="Calibri"/>
              </a:rPr>
              <a:t>Principal Friday</a:t>
            </a:r>
            <a:endParaRPr>
              <a:solidFill>
                <a:schemeClr val="dk1"/>
              </a:solidFill>
            </a:endParaRPr>
          </a:p>
          <a:p>
            <a:pPr indent="-260350" lvl="1" marL="74295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Usted recibirá una respuesta a su solicitud dentro de los 30 días siguientes. </a:t>
            </a:r>
            <a:endParaRPr b="0" i="0" sz="1800" u="none" cap="none" strike="noStrike">
              <a:solidFill>
                <a:srgbClr val="FF0000"/>
              </a:solidFill>
              <a:latin typeface="Calibri"/>
              <a:ea typeface="Calibri"/>
              <a:cs typeface="Calibri"/>
              <a:sym typeface="Calibri"/>
            </a:endParaRPr>
          </a:p>
        </p:txBody>
      </p:sp>
      <p:sp>
        <p:nvSpPr>
          <p:cNvPr id="212" name="Google Shape;212;p29"/>
          <p:cNvSpPr txBox="1"/>
          <p:nvPr>
            <p:ph type="title"/>
          </p:nvPr>
        </p:nvSpPr>
        <p:spPr>
          <a:xfrm>
            <a:off x="512850" y="-76200"/>
            <a:ext cx="8308800" cy="1374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¿Cómo puedo revisar las calificaciones de los maestros de mi hijo(a)?</a:t>
            </a:r>
            <a:endParaRPr sz="3400">
              <a:solidFill>
                <a:srgbClr val="00AFD7"/>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30"/>
          <p:cNvSpPr/>
          <p:nvPr/>
        </p:nvSpPr>
        <p:spPr>
          <a:xfrm>
            <a:off x="940597" y="1938000"/>
            <a:ext cx="7256100" cy="3945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En Carolina del Norte, los maestros “Altamente Calificados” son aquellos que han superado con éxito las pruebas de licenciatura requeridas, o que han recibido la licenciatura alternativa según las leyes estatales. </a:t>
            </a:r>
            <a:endParaRPr/>
          </a:p>
          <a:p>
            <a:pPr indent="-342900" lvl="0" marL="342900" marR="0" rtl="0" algn="l">
              <a:lnSpc>
                <a:spcPct val="100000"/>
              </a:lnSpc>
              <a:spcBef>
                <a:spcPts val="40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y las familias reciben una notificación informándoles si los maestros no cumplen con los requisitos de Alta Cualificación según la ESSA</a:t>
            </a:r>
            <a:endParaRPr/>
          </a:p>
          <a:p>
            <a:pPr indent="-215900" lvl="0" marL="342900" marR="0" rtl="0" algn="l">
              <a:lnSpc>
                <a:spcPct val="100000"/>
              </a:lnSpc>
              <a:spcBef>
                <a:spcPts val="400"/>
              </a:spcBef>
              <a:spcAft>
                <a:spcPts val="0"/>
              </a:spcAft>
              <a:buClr>
                <a:schemeClr val="dk1"/>
              </a:buClr>
              <a:buSzPts val="2000"/>
              <a:buFont typeface="Arial"/>
              <a:buNone/>
            </a:pPr>
            <a:r>
              <a:t/>
            </a:r>
            <a:endParaRPr b="0" i="1" sz="1800" u="none" cap="none" strike="noStrike">
              <a:solidFill>
                <a:srgbClr val="0070C0"/>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pueden solicitar información acerca de las cualificaciones de los maestros de sus hijos por escrito. </a:t>
            </a:r>
            <a:endParaRPr b="0" i="0" sz="1800" u="none" cap="none" strike="noStrike">
              <a:solidFill>
                <a:srgbClr val="666666"/>
              </a:solidFill>
              <a:latin typeface="Calibri"/>
              <a:ea typeface="Calibri"/>
              <a:cs typeface="Calibri"/>
              <a:sym typeface="Calibri"/>
            </a:endParaRPr>
          </a:p>
        </p:txBody>
      </p:sp>
      <p:sp>
        <p:nvSpPr>
          <p:cNvPr id="218" name="Google Shape;218;p30"/>
          <p:cNvSpPr txBox="1"/>
          <p:nvPr>
            <p:ph type="title"/>
          </p:nvPr>
        </p:nvSpPr>
        <p:spPr>
          <a:xfrm>
            <a:off x="556447" y="141431"/>
            <a:ext cx="8024400" cy="13545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¿Cómo se notificará a los padres si al estudiante le enseña un maestro que no se considera Altamente Calificado?</a:t>
            </a:r>
            <a:endParaRPr sz="3000">
              <a:solidFill>
                <a:srgbClr val="00AFD7"/>
              </a:solidFill>
              <a:latin typeface="Calibri"/>
              <a:ea typeface="Calibri"/>
              <a:cs typeface="Calibri"/>
              <a:sym typeface="Calibri"/>
            </a:endParaRPr>
          </a:p>
        </p:txBody>
      </p:sp>
      <p:sp>
        <p:nvSpPr>
          <p:cNvPr id="219" name="Google Shape;219;p30"/>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1"/>
          <p:cNvSpPr txBox="1"/>
          <p:nvPr/>
        </p:nvSpPr>
        <p:spPr>
          <a:xfrm>
            <a:off x="504824" y="233975"/>
            <a:ext cx="7515225" cy="149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Arial"/>
              <a:buNone/>
            </a:pPr>
            <a:r>
              <a:rPr b="1" i="0" lang="es-CO" sz="3600" u="none" cap="none" strike="noStrike">
                <a:solidFill>
                  <a:schemeClr val="dk1"/>
                </a:solidFill>
                <a:latin typeface="Calibri"/>
                <a:ea typeface="Calibri"/>
                <a:cs typeface="Calibri"/>
                <a:sym typeface="Calibri"/>
              </a:rPr>
              <a:t>Procedimiento para presentar quejas</a:t>
            </a:r>
            <a:endParaRPr b="0" i="0" sz="1200" u="none" cap="none" strike="noStrike">
              <a:solidFill>
                <a:srgbClr val="666666"/>
              </a:solidFill>
              <a:latin typeface="Calibri"/>
              <a:ea typeface="Calibri"/>
              <a:cs typeface="Calibri"/>
              <a:sym typeface="Calibri"/>
            </a:endParaRPr>
          </a:p>
        </p:txBody>
      </p:sp>
      <p:sp>
        <p:nvSpPr>
          <p:cNvPr id="225" name="Google Shape;225;p31"/>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26" name="Google Shape;226;p31"/>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27" name="Google Shape;227;p31"/>
          <p:cNvSpPr txBox="1"/>
          <p:nvPr/>
        </p:nvSpPr>
        <p:spPr>
          <a:xfrm>
            <a:off x="367175" y="1982625"/>
            <a:ext cx="8788800" cy="1569900"/>
          </a:xfrm>
          <a:prstGeom prst="rect">
            <a:avLst/>
          </a:prstGeom>
          <a:noFill/>
          <a:ln>
            <a:noFill/>
          </a:ln>
        </p:spPr>
        <p:txBody>
          <a:bodyPr anchorCtr="0" anchor="t" bIns="91425" lIns="91425" spcFirstLastPara="1" rIns="91425" wrap="square" tIns="91425">
            <a:spAutoFit/>
          </a:bodyPr>
          <a:lstStyle/>
          <a:p>
            <a:pPr indent="-406400" lvl="0" marL="457200" rtl="0" algn="l">
              <a:spcBef>
                <a:spcPts val="0"/>
              </a:spcBef>
              <a:spcAft>
                <a:spcPts val="0"/>
              </a:spcAft>
              <a:buClr>
                <a:schemeClr val="dk1"/>
              </a:buClr>
              <a:buSzPts val="2800"/>
              <a:buFont typeface="Avenir"/>
              <a:buChar char="●"/>
            </a:pPr>
            <a:r>
              <a:rPr lang="es-CO" sz="2400">
                <a:solidFill>
                  <a:schemeClr val="dk1"/>
                </a:solidFill>
              </a:rPr>
              <a:t>Contact Principal Friday via e-mail: melaneed.friday@cms.k12.nc.us</a:t>
            </a:r>
            <a:endParaRPr sz="2400">
              <a:solidFill>
                <a:srgbClr val="CC0202"/>
              </a:solidFill>
              <a:latin typeface="Avenir"/>
              <a:ea typeface="Avenir"/>
              <a:cs typeface="Avenir"/>
              <a:sym typeface="Avenir"/>
            </a:endParaRPr>
          </a:p>
          <a:p>
            <a:pPr indent="0" lvl="0" marL="0" marR="0" rtl="0" algn="l">
              <a:lnSpc>
                <a:spcPct val="100000"/>
              </a:lnSpc>
              <a:spcBef>
                <a:spcPts val="0"/>
              </a:spcBef>
              <a:spcAft>
                <a:spcPts val="0"/>
              </a:spcAft>
              <a:buNone/>
            </a:pPr>
            <a:r>
              <a:t/>
            </a:r>
            <a:endParaRPr sz="2400">
              <a:solidFill>
                <a:srgbClr val="CC0202"/>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2"/>
          <p:cNvSpPr txBox="1"/>
          <p:nvPr/>
        </p:nvSpPr>
        <p:spPr>
          <a:xfrm>
            <a:off x="742000" y="2045418"/>
            <a:ext cx="7658400" cy="3445800"/>
          </a:xfrm>
          <a:prstGeom prst="rect">
            <a:avLst/>
          </a:prstGeom>
          <a:noFill/>
          <a:ln>
            <a:noFill/>
          </a:ln>
        </p:spPr>
        <p:txBody>
          <a:bodyPr anchorCtr="0" anchor="t" bIns="45700" lIns="91425" spcFirstLastPara="1" rIns="91425" wrap="square" tIns="45700">
            <a:noAutofit/>
          </a:bodyPr>
          <a:lstStyle/>
          <a:p>
            <a:pPr indent="-285750" lvl="0" marL="361950" marR="0" rtl="0" algn="l">
              <a:lnSpc>
                <a:spcPct val="100000"/>
              </a:lnSpc>
              <a:spcBef>
                <a:spcPts val="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Para revisar el Plan de Estudios Estándar completo de Carolina del Norte (NCSCOS), visite:</a:t>
            </a:r>
            <a:endParaRPr/>
          </a:p>
          <a:p>
            <a:pPr indent="0" lvl="0" marL="457200" marR="0" rtl="0" algn="l">
              <a:lnSpc>
                <a:spcPct val="100000"/>
              </a:lnSpc>
              <a:spcBef>
                <a:spcPts val="0"/>
              </a:spcBef>
              <a:spcAft>
                <a:spcPts val="0"/>
              </a:spcAft>
              <a:buClr>
                <a:schemeClr val="dk1"/>
              </a:buClr>
              <a:buSzPts val="1100"/>
              <a:buFont typeface="Arial"/>
              <a:buNone/>
            </a:pPr>
            <a:r>
              <a:rPr b="0" i="0" lang="es-CO" sz="1800" u="none" cap="none" strike="noStrike">
                <a:solidFill>
                  <a:srgbClr val="9900FF"/>
                </a:solidFill>
                <a:latin typeface="Calibri"/>
                <a:ea typeface="Calibri"/>
                <a:cs typeface="Calibri"/>
                <a:sym typeface="Calibri"/>
              </a:rPr>
              <a:t> </a:t>
            </a:r>
            <a:r>
              <a:rPr b="0" i="0" lang="es-CO" sz="1800" u="sng" cap="none" strike="noStrike">
                <a:solidFill>
                  <a:schemeClr val="dk1"/>
                </a:solidFill>
                <a:latin typeface="Calibri"/>
                <a:ea typeface="Calibri"/>
                <a:cs typeface="Calibri"/>
                <a:sym typeface="Calibri"/>
                <a:hlinkClick r:id="rId3">
                  <a:extLst>
                    <a:ext uri="{A12FA001-AC4F-418D-AE19-62706E023703}">
                      <ahyp:hlinkClr val="tx"/>
                    </a:ext>
                  </a:extLst>
                </a:hlinkClick>
              </a:rPr>
              <a:t>http://www.dpi.state.nc.us/curriculum/</a:t>
            </a:r>
            <a:r>
              <a:rPr b="0" i="0" lang="es-CO" sz="1800" u="sng" cap="none" strike="noStrike">
                <a:solidFill>
                  <a:schemeClr val="dk1"/>
                </a:solidFill>
                <a:latin typeface="Calibri"/>
                <a:ea typeface="Calibri"/>
                <a:cs typeface="Calibri"/>
                <a:sym typeface="Calibri"/>
              </a:rPr>
              <a:t> </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320"/>
              </a:spcBef>
              <a:spcAft>
                <a:spcPts val="0"/>
              </a:spcAft>
              <a:buClr>
                <a:schemeClr val="dk1"/>
              </a:buClr>
              <a:buSzPts val="1100"/>
              <a:buFont typeface="Arial"/>
              <a:buNone/>
            </a:pPr>
            <a:r>
              <a:t/>
            </a:r>
            <a:endParaRPr b="0" i="0" sz="1800" u="none" cap="none" strike="noStrike">
              <a:solidFill>
                <a:srgbClr val="9900FF"/>
              </a:solidFill>
              <a:latin typeface="Calibri"/>
              <a:ea typeface="Calibri"/>
              <a:cs typeface="Calibri"/>
              <a:sym typeface="Calibri"/>
            </a:endParaRPr>
          </a:p>
          <a:p>
            <a:pPr indent="-342900" lvl="0" marL="342900" marR="0" rtl="0" algn="l">
              <a:lnSpc>
                <a:spcPct val="100000"/>
              </a:lnSpc>
              <a:spcBef>
                <a:spcPts val="32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Para obtener más información acerca del NCSCOS y el desarrollo profesional en su escuela</a:t>
            </a:r>
            <a:r>
              <a:rPr lang="es-CO" sz="1800">
                <a:solidFill>
                  <a:schemeClr val="dk1"/>
                </a:solidFill>
                <a:latin typeface="Calibri"/>
                <a:ea typeface="Calibri"/>
                <a:cs typeface="Calibri"/>
                <a:sym typeface="Calibri"/>
              </a:rPr>
              <a:t>.</a:t>
            </a:r>
            <a:endParaRPr sz="2400">
              <a:solidFill>
                <a:schemeClr val="dk1"/>
              </a:solidFill>
              <a:latin typeface="Avenir"/>
              <a:ea typeface="Avenir"/>
              <a:cs typeface="Avenir"/>
              <a:sym typeface="Avenir"/>
            </a:endParaRPr>
          </a:p>
          <a:p>
            <a:pPr indent="-342900" lvl="0" marL="342900" marR="0" rtl="0" algn="l">
              <a:lnSpc>
                <a:spcPct val="100000"/>
              </a:lnSpc>
              <a:spcBef>
                <a:spcPts val="320"/>
              </a:spcBef>
              <a:spcAft>
                <a:spcPts val="0"/>
              </a:spcAft>
              <a:buClr>
                <a:schemeClr val="dk1"/>
              </a:buClr>
              <a:buSzPts val="2400"/>
              <a:buFont typeface="Arial"/>
              <a:buChar char="•"/>
            </a:pPr>
            <a:r>
              <a:rPr lang="es-CO" sz="2400">
                <a:solidFill>
                  <a:schemeClr val="dk1"/>
                </a:solidFill>
                <a:latin typeface="Avenir"/>
                <a:ea typeface="Avenir"/>
                <a:cs typeface="Avenir"/>
                <a:sym typeface="Avenir"/>
              </a:rPr>
              <a:t>Mr. Cameron, Facilitator</a:t>
            </a:r>
            <a:endParaRPr sz="2400">
              <a:solidFill>
                <a:schemeClr val="dk1"/>
              </a:solidFill>
              <a:latin typeface="Avenir"/>
              <a:ea typeface="Avenir"/>
              <a:cs typeface="Avenir"/>
              <a:sym typeface="Avenir"/>
            </a:endParaRPr>
          </a:p>
          <a:p>
            <a:pPr indent="-381000" lvl="0" marL="457200" rtl="0" algn="l">
              <a:spcBef>
                <a:spcPts val="0"/>
              </a:spcBef>
              <a:spcAft>
                <a:spcPts val="0"/>
              </a:spcAft>
              <a:buClr>
                <a:schemeClr val="dk1"/>
              </a:buClr>
              <a:buSzPts val="2400"/>
              <a:buChar char="•"/>
            </a:pPr>
            <a:r>
              <a:rPr lang="es-CO" sz="2400">
                <a:solidFill>
                  <a:schemeClr val="dk1"/>
                </a:solidFill>
                <a:latin typeface="Avenir"/>
                <a:ea typeface="Avenir"/>
                <a:cs typeface="Avenir"/>
                <a:sym typeface="Avenir"/>
              </a:rPr>
              <a:t>○ K/3 - Mrs. Brewer, MCL</a:t>
            </a:r>
            <a:endParaRPr sz="2400">
              <a:solidFill>
                <a:schemeClr val="dk1"/>
              </a:solidFill>
              <a:latin typeface="Avenir"/>
              <a:ea typeface="Avenir"/>
              <a:cs typeface="Avenir"/>
              <a:sym typeface="Avenir"/>
            </a:endParaRPr>
          </a:p>
          <a:p>
            <a:pPr indent="-381000" lvl="0" marL="457200" rtl="0" algn="l">
              <a:spcBef>
                <a:spcPts val="0"/>
              </a:spcBef>
              <a:spcAft>
                <a:spcPts val="0"/>
              </a:spcAft>
              <a:buClr>
                <a:schemeClr val="dk1"/>
              </a:buClr>
              <a:buSzPts val="2400"/>
              <a:buChar char="•"/>
            </a:pPr>
            <a:r>
              <a:rPr lang="es-CO" sz="2400">
                <a:solidFill>
                  <a:schemeClr val="dk1"/>
                </a:solidFill>
                <a:latin typeface="Avenir"/>
                <a:ea typeface="Avenir"/>
                <a:cs typeface="Avenir"/>
                <a:sym typeface="Avenir"/>
              </a:rPr>
              <a:t>○ 1/4 - Mrs. McMurray, MCL</a:t>
            </a:r>
            <a:endParaRPr sz="2400">
              <a:solidFill>
                <a:schemeClr val="dk1"/>
              </a:solidFill>
              <a:latin typeface="Avenir"/>
              <a:ea typeface="Avenir"/>
              <a:cs typeface="Avenir"/>
              <a:sym typeface="Avenir"/>
            </a:endParaRPr>
          </a:p>
          <a:p>
            <a:pPr indent="-381000" lvl="0" marL="457200" rtl="0" algn="l">
              <a:spcBef>
                <a:spcPts val="0"/>
              </a:spcBef>
              <a:spcAft>
                <a:spcPts val="0"/>
              </a:spcAft>
              <a:buClr>
                <a:schemeClr val="dk1"/>
              </a:buClr>
              <a:buSzPts val="2400"/>
              <a:buChar char="•"/>
            </a:pPr>
            <a:r>
              <a:rPr lang="es-CO" sz="2400">
                <a:solidFill>
                  <a:schemeClr val="dk1"/>
                </a:solidFill>
                <a:latin typeface="Avenir"/>
                <a:ea typeface="Avenir"/>
                <a:cs typeface="Avenir"/>
                <a:sym typeface="Avenir"/>
              </a:rPr>
              <a:t>○ 2/5 - Mrs. Balum, MCL</a:t>
            </a:r>
            <a:endParaRPr sz="1800">
              <a:solidFill>
                <a:srgbClr val="FF0000"/>
              </a:solidFill>
              <a:latin typeface="Calibri"/>
              <a:ea typeface="Calibri"/>
              <a:cs typeface="Calibri"/>
              <a:sym typeface="Calibri"/>
            </a:endParaRPr>
          </a:p>
        </p:txBody>
      </p:sp>
      <p:sp>
        <p:nvSpPr>
          <p:cNvPr id="233" name="Google Shape;233;p32"/>
          <p:cNvSpPr/>
          <p:nvPr/>
        </p:nvSpPr>
        <p:spPr>
          <a:xfrm>
            <a:off x="7808054" y="6157518"/>
            <a:ext cx="1184700" cy="58710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34" name="Google Shape;234;p32"/>
          <p:cNvSpPr txBox="1"/>
          <p:nvPr>
            <p:ph type="title"/>
          </p:nvPr>
        </p:nvSpPr>
        <p:spPr>
          <a:xfrm>
            <a:off x="580800" y="212232"/>
            <a:ext cx="7982400" cy="6402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000">
                <a:solidFill>
                  <a:schemeClr val="dk1"/>
                </a:solidFill>
                <a:latin typeface="Calibri"/>
                <a:ea typeface="Calibri"/>
                <a:cs typeface="Calibri"/>
                <a:sym typeface="Calibri"/>
              </a:rPr>
              <a:t>Plan de Estudios Estándar de Carolina del Norte</a:t>
            </a:r>
            <a:endParaRPr sz="3000">
              <a:latin typeface="Calibri"/>
              <a:ea typeface="Calibri"/>
              <a:cs typeface="Calibri"/>
              <a:sym typeface="Calibri"/>
            </a:endParaRPr>
          </a:p>
        </p:txBody>
      </p:sp>
      <p:sp>
        <p:nvSpPr>
          <p:cNvPr id="235" name="Google Shape;235;p32"/>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5"/>
          <p:cNvSpPr txBox="1"/>
          <p:nvPr>
            <p:ph type="title"/>
          </p:nvPr>
        </p:nvSpPr>
        <p:spPr>
          <a:xfrm>
            <a:off x="880050" y="585455"/>
            <a:ext cx="7383900" cy="1225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accent1"/>
              </a:buClr>
              <a:buSzPts val="3200"/>
              <a:buFont typeface="Avenir"/>
              <a:buNone/>
            </a:pPr>
            <a:r>
              <a:rPr lang="es-CO" sz="5000">
                <a:solidFill>
                  <a:srgbClr val="FF0000"/>
                </a:solidFill>
                <a:latin typeface="Calibri"/>
                <a:ea typeface="Calibri"/>
                <a:cs typeface="Calibri"/>
                <a:sym typeface="Calibri"/>
              </a:rPr>
              <a:t>Bienvenida e introducción</a:t>
            </a:r>
            <a:endParaRPr sz="5000"/>
          </a:p>
        </p:txBody>
      </p:sp>
      <p:cxnSp>
        <p:nvCxnSpPr>
          <p:cNvPr id="106" name="Google Shape;106;p15"/>
          <p:cNvCxnSpPr/>
          <p:nvPr/>
        </p:nvCxnSpPr>
        <p:spPr>
          <a:xfrm>
            <a:off x="692975" y="2724425"/>
            <a:ext cx="0" cy="1696200"/>
          </a:xfrm>
          <a:prstGeom prst="straightConnector1">
            <a:avLst/>
          </a:prstGeom>
          <a:noFill/>
          <a:ln cap="flat" cmpd="sng" w="76200">
            <a:solidFill>
              <a:schemeClr val="lt1"/>
            </a:solidFill>
            <a:prstDash val="solid"/>
            <a:round/>
            <a:headEnd len="sm" w="sm" type="none"/>
            <a:tailEnd len="sm" w="sm" type="none"/>
          </a:ln>
        </p:spPr>
      </p:cxnSp>
      <p:sp>
        <p:nvSpPr>
          <p:cNvPr id="107" name="Google Shape;107;p15"/>
          <p:cNvSpPr txBox="1"/>
          <p:nvPr>
            <p:ph idx="12" type="sldNum"/>
          </p:nvPr>
        </p:nvSpPr>
        <p:spPr>
          <a:xfrm>
            <a:off x="3276600" y="4237567"/>
            <a:ext cx="1066800" cy="243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Clr>
                <a:srgbClr val="000000"/>
              </a:buClr>
              <a:buFont typeface="Arial"/>
              <a:buNone/>
            </a:pPr>
            <a:fld id="{00000000-1234-1234-1234-123412341234}" type="slidenum">
              <a:rPr lang="es-CO"/>
              <a:t>‹#›</a:t>
            </a:fld>
            <a:endParaRPr/>
          </a:p>
        </p:txBody>
      </p:sp>
      <p:pic>
        <p:nvPicPr>
          <p:cNvPr id="108" name="Google Shape;108;p15"/>
          <p:cNvPicPr preferRelativeResize="0"/>
          <p:nvPr/>
        </p:nvPicPr>
        <p:blipFill>
          <a:blip r:embed="rId3">
            <a:alphaModFix/>
          </a:blip>
          <a:stretch>
            <a:fillRect/>
          </a:stretch>
        </p:blipFill>
        <p:spPr>
          <a:xfrm>
            <a:off x="692975" y="1869767"/>
            <a:ext cx="8212000" cy="31184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3"/>
          <p:cNvSpPr txBox="1"/>
          <p:nvPr/>
        </p:nvSpPr>
        <p:spPr>
          <a:xfrm>
            <a:off x="650375" y="143875"/>
            <a:ext cx="7843250" cy="1193025"/>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rPr b="1" i="0" lang="es-CO" sz="3400" u="none" cap="none" strike="noStrike">
                <a:solidFill>
                  <a:schemeClr val="dk1"/>
                </a:solidFill>
                <a:latin typeface="Calibri"/>
                <a:ea typeface="Calibri"/>
                <a:cs typeface="Calibri"/>
                <a:sym typeface="Calibri"/>
              </a:rPr>
              <a:t>Algunas escuelas tienen una designación adicional</a:t>
            </a:r>
            <a:endParaRPr b="0" i="0" sz="2050" u="none" cap="none" strike="noStrike">
              <a:solidFill>
                <a:schemeClr val="dk1"/>
              </a:solidFill>
              <a:latin typeface="Calibri"/>
              <a:ea typeface="Calibri"/>
              <a:cs typeface="Calibri"/>
              <a:sym typeface="Calibri"/>
            </a:endParaRPr>
          </a:p>
        </p:txBody>
      </p:sp>
      <p:sp>
        <p:nvSpPr>
          <p:cNvPr id="241" name="Google Shape;241;p3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42" name="Google Shape;242;p33"/>
          <p:cNvSpPr txBox="1"/>
          <p:nvPr/>
        </p:nvSpPr>
        <p:spPr>
          <a:xfrm>
            <a:off x="490800" y="1717900"/>
            <a:ext cx="8162400" cy="450889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600"/>
              </a:spcBef>
              <a:spcAft>
                <a:spcPts val="0"/>
              </a:spcAft>
              <a:buClr>
                <a:schemeClr val="dk1"/>
              </a:buClr>
              <a:buSzPts val="1100"/>
              <a:buFont typeface="Arial"/>
              <a:buNone/>
            </a:pPr>
            <a:r>
              <a:rPr b="0" i="0" lang="es-CO" sz="1800" u="none" cap="none" strike="noStrike">
                <a:solidFill>
                  <a:schemeClr val="dk1"/>
                </a:solidFill>
                <a:latin typeface="Calibri"/>
                <a:ea typeface="Calibri"/>
                <a:cs typeface="Calibri"/>
                <a:sym typeface="Calibri"/>
              </a:rPr>
              <a:t>NCDPI les notificará a las escuelas si tienen una designación especial ATSI o CSI en noviembre de 2023. </a:t>
            </a:r>
            <a:endParaRPr/>
          </a:p>
          <a:p>
            <a:pPr indent="0" lvl="0" marL="457200" marR="0" rtl="0" algn="ctr">
              <a:lnSpc>
                <a:spcPct val="100000"/>
              </a:lnSpc>
              <a:spcBef>
                <a:spcPts val="600"/>
              </a:spcBef>
              <a:spcAft>
                <a:spcPts val="0"/>
              </a:spcAft>
              <a:buClr>
                <a:schemeClr val="dk1"/>
              </a:buClr>
              <a:buSzPts val="1100"/>
              <a:buFont typeface="Arial"/>
              <a:buNone/>
            </a:pPr>
            <a:r>
              <a:rPr b="0" i="0" lang="es-CO" sz="1800" u="none" cap="none" strike="noStrike">
                <a:solidFill>
                  <a:schemeClr val="dk1"/>
                </a:solidFill>
                <a:highlight>
                  <a:srgbClr val="FFFF00"/>
                </a:highlight>
                <a:latin typeface="Calibri"/>
                <a:ea typeface="Calibri"/>
                <a:cs typeface="Calibri"/>
                <a:sym typeface="Calibri"/>
              </a:rPr>
              <a:t>OMITA ESTA DIAPOSITIVA Y LAS SIGUIENTES DOS HASTA RECIBIR LA NOTIFICACIÓN DE NCDPI.</a:t>
            </a:r>
            <a:endParaRPr/>
          </a:p>
          <a:p>
            <a:pPr indent="0" lvl="0" marL="76200" marR="0" rtl="0" algn="l">
              <a:lnSpc>
                <a:spcPct val="100000"/>
              </a:lnSpc>
              <a:spcBef>
                <a:spcPts val="600"/>
              </a:spcBef>
              <a:spcAft>
                <a:spcPts val="0"/>
              </a:spcAft>
              <a:buNone/>
            </a:pPr>
            <a:r>
              <a:t/>
            </a:r>
            <a:endParaRPr b="0" i="0" sz="1800" u="none" cap="none" strike="noStrike">
              <a:solidFill>
                <a:schemeClr val="dk1"/>
              </a:solidFill>
              <a:highlight>
                <a:srgbClr val="FFFF00"/>
              </a:highlight>
              <a:latin typeface="Calibri"/>
              <a:ea typeface="Calibri"/>
              <a:cs typeface="Calibri"/>
              <a:sym typeface="Calibri"/>
            </a:endParaRPr>
          </a:p>
          <a:p>
            <a:pPr indent="-285750" lvl="0" marL="361950" marR="0" rtl="0" algn="l">
              <a:lnSpc>
                <a:spcPct val="100000"/>
              </a:lnSpc>
              <a:spcBef>
                <a:spcPts val="600"/>
              </a:spcBef>
              <a:spcAft>
                <a:spcPts val="0"/>
              </a:spcAft>
              <a:buClr>
                <a:schemeClr val="dk1"/>
              </a:buClr>
              <a:buSzPts val="2400"/>
              <a:buFont typeface="Arial"/>
              <a:buChar char="•"/>
            </a:pPr>
            <a:r>
              <a:rPr b="0" i="0" lang="es-CO" sz="1600" u="none" cap="none" strike="noStrike">
                <a:solidFill>
                  <a:schemeClr val="dk1"/>
                </a:solidFill>
                <a:latin typeface="Calibri"/>
                <a:ea typeface="Calibri"/>
                <a:cs typeface="Calibri"/>
                <a:sym typeface="Calibri"/>
              </a:rPr>
              <a:t>La Ley Cada Estudiante Triunfa (ESSA) requiere que cada estado tenga un plan para medir el rendimiento estudiantil anualmente</a:t>
            </a:r>
            <a:endParaRPr/>
          </a:p>
          <a:p>
            <a:pPr indent="-285750" lvl="0" marL="361950" marR="0" rtl="0" algn="l">
              <a:lnSpc>
                <a:spcPct val="100000"/>
              </a:lnSpc>
              <a:spcBef>
                <a:spcPts val="600"/>
              </a:spcBef>
              <a:spcAft>
                <a:spcPts val="0"/>
              </a:spcAft>
              <a:buClr>
                <a:schemeClr val="dk1"/>
              </a:buClr>
              <a:buSzPts val="2400"/>
              <a:buFont typeface="Arial"/>
              <a:buChar char="•"/>
            </a:pPr>
            <a:r>
              <a:rPr b="0" i="0" lang="es-CO" sz="1600" u="none" cap="none" strike="noStrike">
                <a:solidFill>
                  <a:schemeClr val="dk1"/>
                </a:solidFill>
                <a:latin typeface="Calibri"/>
                <a:ea typeface="Calibri"/>
                <a:cs typeface="Calibri"/>
                <a:sym typeface="Calibri"/>
              </a:rPr>
              <a:t>El plan describe cómo se responsabiliza a cada estado</a:t>
            </a:r>
            <a:endParaRPr/>
          </a:p>
          <a:p>
            <a:pPr indent="-285750" lvl="0" marL="361950" marR="0" rtl="0" algn="l">
              <a:lnSpc>
                <a:spcPct val="100000"/>
              </a:lnSpc>
              <a:spcBef>
                <a:spcPts val="600"/>
              </a:spcBef>
              <a:spcAft>
                <a:spcPts val="0"/>
              </a:spcAft>
              <a:buClr>
                <a:schemeClr val="dk1"/>
              </a:buClr>
              <a:buSzPts val="2400"/>
              <a:buFont typeface="Arial"/>
              <a:buChar char="•"/>
            </a:pPr>
            <a:r>
              <a:rPr b="0" i="0" lang="es-CO" sz="1600" u="none" cap="none" strike="noStrike">
                <a:solidFill>
                  <a:schemeClr val="dk1"/>
                </a:solidFill>
                <a:latin typeface="Calibri"/>
                <a:ea typeface="Calibri"/>
                <a:cs typeface="Calibri"/>
                <a:sym typeface="Calibri"/>
              </a:rPr>
              <a:t>Las escuelas del Título I pueden recibir una designación adicional basada en las evaluaciones estatales de fin de grado o de fin de curso.</a:t>
            </a:r>
            <a:endParaRPr b="0" i="0" sz="1600" u="none" cap="none" strike="noStrike">
              <a:solidFill>
                <a:schemeClr val="dk1"/>
              </a:solidFill>
              <a:latin typeface="Calibri"/>
              <a:ea typeface="Calibri"/>
              <a:cs typeface="Calibri"/>
              <a:sym typeface="Calibri"/>
            </a:endParaRPr>
          </a:p>
          <a:p>
            <a:pPr indent="-133350" lvl="0" marL="361950" marR="0" rtl="0" algn="l">
              <a:lnSpc>
                <a:spcPct val="100000"/>
              </a:lnSpc>
              <a:spcBef>
                <a:spcPts val="600"/>
              </a:spcBef>
              <a:spcAft>
                <a:spcPts val="0"/>
              </a:spcAft>
              <a:buClr>
                <a:schemeClr val="dk1"/>
              </a:buClr>
              <a:buSzPts val="2400"/>
              <a:buFont typeface="Arial"/>
              <a:buNone/>
            </a:pPr>
            <a:r>
              <a:t/>
            </a:r>
            <a:endParaRPr b="0" i="0" sz="1600" u="none" cap="none" strike="noStrike">
              <a:solidFill>
                <a:schemeClr val="dk1"/>
              </a:solidFill>
              <a:latin typeface="Calibri"/>
              <a:ea typeface="Calibri"/>
              <a:cs typeface="Calibri"/>
              <a:sym typeface="Calibri"/>
            </a:endParaRPr>
          </a:p>
          <a:p>
            <a:pPr indent="0" lvl="0" marL="76200" marR="0" rtl="0" algn="l">
              <a:lnSpc>
                <a:spcPct val="100000"/>
              </a:lnSpc>
              <a:spcBef>
                <a:spcPts val="600"/>
              </a:spcBef>
              <a:spcAft>
                <a:spcPts val="0"/>
              </a:spcAft>
              <a:buNone/>
            </a:pPr>
            <a:r>
              <a:rPr b="0" i="0" lang="es-CO" sz="1600" u="none" cap="none" strike="noStrike">
                <a:solidFill>
                  <a:schemeClr val="dk1"/>
                </a:solidFill>
                <a:latin typeface="Calibri"/>
                <a:ea typeface="Calibri"/>
                <a:cs typeface="Calibri"/>
                <a:sym typeface="Calibri"/>
              </a:rPr>
              <a:t>Para conocer el plan estatal de Carolina del Norte bajo la ESSA, visite:</a:t>
            </a:r>
            <a:endParaRPr/>
          </a:p>
          <a:p>
            <a:pPr indent="0" lvl="0" marL="76200" marR="0" rtl="0" algn="l">
              <a:lnSpc>
                <a:spcPct val="100000"/>
              </a:lnSpc>
              <a:spcBef>
                <a:spcPts val="600"/>
              </a:spcBef>
              <a:spcAft>
                <a:spcPts val="0"/>
              </a:spcAft>
              <a:buNone/>
            </a:pPr>
            <a:r>
              <a:rPr b="0" i="0" lang="es-CO" sz="1600" u="sng" cap="none" strike="noStrike">
                <a:solidFill>
                  <a:srgbClr val="144C72"/>
                </a:solidFill>
                <a:latin typeface="Calibri"/>
                <a:ea typeface="Calibri"/>
                <a:cs typeface="Calibri"/>
                <a:sym typeface="Calibri"/>
                <a:hlinkClick r:id="rId3">
                  <a:extLst>
                    <a:ext uri="{A12FA001-AC4F-418D-AE19-62706E023703}">
                      <ahyp:hlinkClr val="tx"/>
                    </a:ext>
                  </a:extLst>
                </a:hlinkClick>
              </a:rPr>
              <a:t>http://www.ncpublicschools.org/succeeds/</a:t>
            </a:r>
            <a:r>
              <a:rPr b="0" i="0" lang="es-CO" sz="1600" u="none" cap="none" strike="noStrike">
                <a:solidFill>
                  <a:schemeClr val="dk1"/>
                </a:solidFill>
                <a:latin typeface="Calibri"/>
                <a:ea typeface="Calibri"/>
                <a:cs typeface="Calibri"/>
                <a:sym typeface="Calibri"/>
              </a:rPr>
              <a:t> </a:t>
            </a: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4"/>
          <p:cNvSpPr txBox="1"/>
          <p:nvPr/>
        </p:nvSpPr>
        <p:spPr>
          <a:xfrm>
            <a:off x="523844" y="830509"/>
            <a:ext cx="8215500" cy="605700"/>
          </a:xfrm>
          <a:prstGeom prst="rect">
            <a:avLst/>
          </a:prstGeom>
          <a:noFill/>
          <a:ln>
            <a:noFill/>
          </a:ln>
        </p:spPr>
        <p:txBody>
          <a:bodyPr anchorCtr="0" anchor="t" bIns="0" lIns="0" spcFirstLastPara="1" rIns="0" wrap="square" tIns="0">
            <a:spAutoFit/>
          </a:bodyPr>
          <a:lstStyle/>
          <a:p>
            <a:pPr indent="-184784" lvl="0" marL="299085" marR="0" rtl="0" algn="l">
              <a:lnSpc>
                <a:spcPct val="100000"/>
              </a:lnSpc>
              <a:spcBef>
                <a:spcPts val="0"/>
              </a:spcBef>
              <a:spcAft>
                <a:spcPts val="0"/>
              </a:spcAft>
              <a:buClr>
                <a:srgbClr val="76CEEF"/>
              </a:buClr>
              <a:buSzPts val="1600"/>
              <a:buFont typeface="Avenir"/>
              <a:buNone/>
            </a:pPr>
            <a:r>
              <a:t/>
            </a:r>
            <a:endParaRPr b="0" i="0" sz="1600" u="none" cap="none" strike="noStrike">
              <a:solidFill>
                <a:srgbClr val="666666"/>
              </a:solidFill>
              <a:latin typeface="Calibri"/>
              <a:ea typeface="Calibri"/>
              <a:cs typeface="Calibri"/>
              <a:sym typeface="Calibri"/>
            </a:endParaRPr>
          </a:p>
          <a:p>
            <a:pPr indent="0" lvl="0" marL="0" marR="0" rtl="0" algn="l">
              <a:lnSpc>
                <a:spcPct val="100000"/>
              </a:lnSpc>
              <a:spcBef>
                <a:spcPts val="43"/>
              </a:spcBef>
              <a:spcAft>
                <a:spcPts val="0"/>
              </a:spcAft>
              <a:buClr>
                <a:schemeClr val="dk1"/>
              </a:buClr>
              <a:buSzPts val="2300"/>
              <a:buFont typeface="Twentieth Century"/>
              <a:buNone/>
            </a:pPr>
            <a:r>
              <a:t/>
            </a:r>
            <a:endParaRPr b="0" i="0" sz="2300" u="none" cap="none" strike="noStrike">
              <a:solidFill>
                <a:schemeClr val="dk1"/>
              </a:solidFill>
              <a:latin typeface="Calibri"/>
              <a:ea typeface="Calibri"/>
              <a:cs typeface="Calibri"/>
              <a:sym typeface="Calibri"/>
            </a:endParaRPr>
          </a:p>
        </p:txBody>
      </p:sp>
      <p:sp>
        <p:nvSpPr>
          <p:cNvPr id="248" name="Google Shape;248;p34"/>
          <p:cNvSpPr txBox="1"/>
          <p:nvPr/>
        </p:nvSpPr>
        <p:spPr>
          <a:xfrm>
            <a:off x="523850" y="3035500"/>
            <a:ext cx="8396700" cy="304680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00AFD7"/>
              </a:solidFill>
              <a:latin typeface="Calibri"/>
              <a:ea typeface="Calibri"/>
              <a:cs typeface="Calibri"/>
              <a:sym typeface="Calibri"/>
            </a:endParaRPr>
          </a:p>
          <a:p>
            <a:pPr indent="0" lvl="0" marL="12700" marR="0" rtl="0" algn="l">
              <a:lnSpc>
                <a:spcPct val="100000"/>
              </a:lnSpc>
              <a:spcBef>
                <a:spcPts val="0"/>
              </a:spcBef>
              <a:spcAft>
                <a:spcPts val="0"/>
              </a:spcAft>
              <a:buClr>
                <a:srgbClr val="000000"/>
              </a:buClr>
              <a:buSzPts val="1800"/>
              <a:buFont typeface="Arial"/>
              <a:buNone/>
            </a:pPr>
            <a:r>
              <a:rPr b="1" i="0" lang="es-CO" sz="1800" u="none" cap="none" strike="noStrike">
                <a:solidFill>
                  <a:srgbClr val="00AFD7"/>
                </a:solidFill>
                <a:latin typeface="Calibri"/>
                <a:ea typeface="Calibri"/>
                <a:cs typeface="Calibri"/>
                <a:sym typeface="Calibri"/>
              </a:rPr>
              <a:t> </a:t>
            </a:r>
            <a:endParaRPr b="0" i="0" sz="1500" u="none" cap="none" strike="noStrike">
              <a:solidFill>
                <a:srgbClr val="666666"/>
              </a:solidFill>
              <a:latin typeface="Calibri"/>
              <a:ea typeface="Calibri"/>
              <a:cs typeface="Calibri"/>
              <a:sym typeface="Calibri"/>
            </a:endParaRPr>
          </a:p>
        </p:txBody>
      </p:sp>
      <p:sp>
        <p:nvSpPr>
          <p:cNvPr id="249" name="Google Shape;249;p34"/>
          <p:cNvSpPr/>
          <p:nvPr/>
        </p:nvSpPr>
        <p:spPr>
          <a:xfrm>
            <a:off x="7864679" y="6241408"/>
            <a:ext cx="1128300" cy="474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50" name="Google Shape;250;p34"/>
          <p:cNvSpPr txBox="1"/>
          <p:nvPr>
            <p:ph type="title"/>
          </p:nvPr>
        </p:nvSpPr>
        <p:spPr>
          <a:xfrm>
            <a:off x="523844" y="214823"/>
            <a:ext cx="7982400" cy="639948"/>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s-CO" sz="3400">
                <a:solidFill>
                  <a:schemeClr val="dk1"/>
                </a:solidFill>
                <a:latin typeface="Calibri"/>
                <a:ea typeface="Calibri"/>
                <a:cs typeface="Calibri"/>
                <a:sym typeface="Calibri"/>
              </a:rPr>
              <a:t>Designaciones escolares adicionales</a:t>
            </a:r>
            <a:endParaRPr sz="3400">
              <a:latin typeface="Calibri"/>
              <a:ea typeface="Calibri"/>
              <a:cs typeface="Calibri"/>
              <a:sym typeface="Calibri"/>
            </a:endParaRPr>
          </a:p>
        </p:txBody>
      </p:sp>
      <p:sp>
        <p:nvSpPr>
          <p:cNvPr id="251" name="Google Shape;251;p34"/>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52" name="Google Shape;252;p34"/>
          <p:cNvSpPr txBox="1"/>
          <p:nvPr/>
        </p:nvSpPr>
        <p:spPr>
          <a:xfrm>
            <a:off x="1168994" y="1740244"/>
            <a:ext cx="6925200" cy="2785348"/>
          </a:xfrm>
          <a:prstGeom prst="rect">
            <a:avLst/>
          </a:prstGeom>
          <a:noFill/>
          <a:ln>
            <a:noFill/>
          </a:ln>
        </p:spPr>
        <p:txBody>
          <a:bodyPr anchorCtr="0" anchor="t" bIns="91425" lIns="91425" spcFirstLastPara="1" rIns="91425" wrap="square" tIns="91425">
            <a:spAutoFit/>
          </a:bodyPr>
          <a:lstStyle/>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Soportes y Mejoras Específicos Adicionales (ATSI)</a:t>
            </a:r>
            <a:endParaRPr/>
          </a:p>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Soporte y Mejora Integral (CSI)</a:t>
            </a:r>
            <a:endParaRPr/>
          </a:p>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Las escuelas con estas designaciones mantienen su designación durante 3 años.</a:t>
            </a:r>
            <a:endParaRPr b="0" i="0" sz="1800" u="none" cap="none" strike="noStrike">
              <a:solidFill>
                <a:schemeClr val="dk1"/>
              </a:solidFill>
              <a:latin typeface="Calibri"/>
              <a:ea typeface="Calibri"/>
              <a:cs typeface="Calibri"/>
              <a:sym typeface="Calibri"/>
            </a:endParaRPr>
          </a:p>
          <a:p>
            <a:pPr indent="0" lvl="0" marL="38100" marR="0" rtl="0" algn="l">
              <a:lnSpc>
                <a:spcPct val="100000"/>
              </a:lnSpc>
              <a:spcBef>
                <a:spcPts val="600"/>
              </a:spcBef>
              <a:spcAft>
                <a:spcPts val="0"/>
              </a:spcAft>
              <a:buNone/>
            </a:pPr>
            <a:r>
              <a:t/>
            </a:r>
            <a:endParaRPr b="0" i="0" sz="1800" u="none" cap="none" strike="noStrike">
              <a:solidFill>
                <a:schemeClr val="dk1"/>
              </a:solidFill>
              <a:highlight>
                <a:schemeClr val="lt1"/>
              </a:highlight>
              <a:latin typeface="Calibri"/>
              <a:ea typeface="Calibri"/>
              <a:cs typeface="Calibri"/>
              <a:sym typeface="Calibri"/>
            </a:endParaRPr>
          </a:p>
          <a:p>
            <a:pPr indent="-285750" lvl="0" marL="323850" marR="0" rtl="0" algn="l">
              <a:lnSpc>
                <a:spcPct val="100000"/>
              </a:lnSpc>
              <a:spcBef>
                <a:spcPts val="600"/>
              </a:spcBef>
              <a:spcAft>
                <a:spcPts val="0"/>
              </a:spcAft>
              <a:buClr>
                <a:srgbClr val="FF0000"/>
              </a:buClr>
              <a:buSzPts val="3000"/>
              <a:buFont typeface="Arial"/>
              <a:buChar char="•"/>
            </a:pPr>
            <a:r>
              <a:rPr b="0" i="0" lang="es-CO" sz="1800" u="none" cap="none" strike="noStrike">
                <a:solidFill>
                  <a:srgbClr val="FF0000"/>
                </a:solidFill>
                <a:highlight>
                  <a:schemeClr val="lt1"/>
                </a:highlight>
                <a:latin typeface="Calibri"/>
                <a:ea typeface="Calibri"/>
                <a:cs typeface="Calibri"/>
                <a:sym typeface="Calibri"/>
              </a:rPr>
              <a:t>Nuestra escuela está designada como __________, en el subgrupo __________________.</a:t>
            </a:r>
            <a:endParaRPr b="0" i="0" sz="1800" u="sng" cap="none" strike="noStrike">
              <a:solidFill>
                <a:srgbClr val="FF0000"/>
              </a:solidFill>
              <a:highlight>
                <a:schemeClr val="lt1"/>
              </a:highlight>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5"/>
          <p:cNvSpPr/>
          <p:nvPr/>
        </p:nvSpPr>
        <p:spPr>
          <a:xfrm>
            <a:off x="4578876" y="1045027"/>
            <a:ext cx="4413900" cy="36009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rgbClr val="000000"/>
              </a:buClr>
              <a:buSzPts val="1200"/>
              <a:buFont typeface="Arial"/>
              <a:buNone/>
            </a:pPr>
            <a:r>
              <a:t/>
            </a:r>
            <a:endParaRPr b="0" i="0" sz="1400" u="none" cap="none" strike="noStrike">
              <a:solidFill>
                <a:srgbClr val="666666"/>
              </a:solidFill>
              <a:latin typeface="Calibri"/>
              <a:ea typeface="Calibri"/>
              <a:cs typeface="Calibri"/>
              <a:sym typeface="Calibri"/>
            </a:endParaRPr>
          </a:p>
        </p:txBody>
      </p:sp>
      <p:sp>
        <p:nvSpPr>
          <p:cNvPr id="259" name="Google Shape;259;p35"/>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60" name="Google Shape;260;p35"/>
          <p:cNvSpPr txBox="1"/>
          <p:nvPr>
            <p:ph type="title"/>
          </p:nvPr>
        </p:nvSpPr>
        <p:spPr>
          <a:xfrm>
            <a:off x="573925" y="178074"/>
            <a:ext cx="7982400" cy="12654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80000"/>
              </a:lnSpc>
              <a:spcBef>
                <a:spcPts val="0"/>
              </a:spcBef>
              <a:spcAft>
                <a:spcPts val="0"/>
              </a:spcAft>
              <a:buClr>
                <a:schemeClr val="dk1"/>
              </a:buClr>
              <a:buSzPct val="100000"/>
              <a:buFont typeface="Times New Roman"/>
              <a:buNone/>
            </a:pPr>
            <a:r>
              <a:t/>
            </a:r>
            <a:endParaRPr sz="2400">
              <a:solidFill>
                <a:srgbClr val="00AFD7"/>
              </a:solidFill>
              <a:latin typeface="Calibri"/>
              <a:ea typeface="Calibri"/>
              <a:cs typeface="Calibri"/>
              <a:sym typeface="Calibri"/>
            </a:endParaRPr>
          </a:p>
          <a:p>
            <a:pPr indent="0" lvl="0" marL="0" rtl="0" algn="l">
              <a:lnSpc>
                <a:spcPct val="100000"/>
              </a:lnSpc>
              <a:spcBef>
                <a:spcPts val="0"/>
              </a:spcBef>
              <a:spcAft>
                <a:spcPts val="0"/>
              </a:spcAft>
              <a:buClr>
                <a:schemeClr val="dk1"/>
              </a:buClr>
              <a:buSzPct val="30554"/>
              <a:buFont typeface="Arial"/>
              <a:buNone/>
            </a:pPr>
            <a:r>
              <a:rPr lang="es-CO">
                <a:solidFill>
                  <a:schemeClr val="dk1"/>
                </a:solidFill>
                <a:latin typeface="Calibri"/>
                <a:ea typeface="Calibri"/>
                <a:cs typeface="Calibri"/>
                <a:sym typeface="Calibri"/>
              </a:rPr>
              <a:t>Soportes y mejoras específicos adicionales (ATSI)</a:t>
            </a:r>
            <a:endParaRPr>
              <a:solidFill>
                <a:srgbClr val="FF0000"/>
              </a:solidFill>
              <a:latin typeface="Calibri"/>
              <a:ea typeface="Calibri"/>
              <a:cs typeface="Calibri"/>
              <a:sym typeface="Calibri"/>
            </a:endParaRPr>
          </a:p>
          <a:p>
            <a:pPr indent="0" lvl="0" marL="0" rtl="0" algn="l">
              <a:lnSpc>
                <a:spcPct val="90000"/>
              </a:lnSpc>
              <a:spcBef>
                <a:spcPts val="0"/>
              </a:spcBef>
              <a:spcAft>
                <a:spcPts val="0"/>
              </a:spcAft>
              <a:buSzPct val="98765"/>
              <a:buNone/>
            </a:pPr>
            <a:r>
              <a:t/>
            </a:r>
            <a:endParaRPr>
              <a:latin typeface="Calibri"/>
              <a:ea typeface="Calibri"/>
              <a:cs typeface="Calibri"/>
              <a:sym typeface="Calibri"/>
            </a:endParaRPr>
          </a:p>
        </p:txBody>
      </p:sp>
      <p:sp>
        <p:nvSpPr>
          <p:cNvPr id="261" name="Google Shape;261;p35"/>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62" name="Google Shape;262;p35"/>
          <p:cNvSpPr txBox="1"/>
          <p:nvPr/>
        </p:nvSpPr>
        <p:spPr>
          <a:xfrm>
            <a:off x="982800" y="1853763"/>
            <a:ext cx="7178400" cy="3339345"/>
          </a:xfrm>
          <a:prstGeom prst="rect">
            <a:avLst/>
          </a:prstGeom>
          <a:noFill/>
          <a:ln>
            <a:noFill/>
          </a:ln>
        </p:spPr>
        <p:txBody>
          <a:bodyPr anchorCtr="0" anchor="t" bIns="91425" lIns="91425" spcFirstLastPara="1" rIns="91425" wrap="square" tIns="91425">
            <a:spAutoFit/>
          </a:bodyPr>
          <a:lstStyle/>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El Plan Estatal de la Ley Cada Estudiante Triunfa (ESSA) de Carolina del Norte identifica a las escuelas que recibirán apoyos y mejoras específicas cuando tienen subgrupos de estudiantes con bajo rendimiento.</a:t>
            </a:r>
            <a:endParaRPr/>
          </a:p>
          <a:p>
            <a:pPr indent="-133350" lvl="0" marL="361950" marR="0" rtl="0" algn="l">
              <a:lnSpc>
                <a:spcPct val="100000"/>
              </a:lnSpc>
              <a:spcBef>
                <a:spcPts val="600"/>
              </a:spcBef>
              <a:spcAft>
                <a:spcPts val="0"/>
              </a:spcAft>
              <a:buClr>
                <a:schemeClr val="dk1"/>
              </a:buClr>
              <a:buSzPts val="2400"/>
              <a:buFont typeface="Arial"/>
              <a:buNone/>
            </a:pPr>
            <a:r>
              <a:t/>
            </a:r>
            <a:endParaRPr b="0" i="0" sz="1800" u="none" cap="none" strike="noStrike">
              <a:solidFill>
                <a:schemeClr val="dk1"/>
              </a:solidFill>
              <a:latin typeface="Calibri"/>
              <a:ea typeface="Calibri"/>
              <a:cs typeface="Calibri"/>
              <a:sym typeface="Calibri"/>
            </a:endParaRPr>
          </a:p>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Nuestra escuela tiene esta designación.</a:t>
            </a:r>
            <a:endParaRPr/>
          </a:p>
          <a:p>
            <a:pPr indent="-133350" lvl="0" marL="361950" marR="0" rtl="0" algn="l">
              <a:lnSpc>
                <a:spcPct val="100000"/>
              </a:lnSpc>
              <a:spcBef>
                <a:spcPts val="600"/>
              </a:spcBef>
              <a:spcAft>
                <a:spcPts val="0"/>
              </a:spcAft>
              <a:buClr>
                <a:schemeClr val="dk1"/>
              </a:buClr>
              <a:buSzPts val="2400"/>
              <a:buFont typeface="Arial"/>
              <a:buNone/>
            </a:pPr>
            <a:r>
              <a:t/>
            </a:r>
            <a:endParaRPr b="0" i="0" sz="1800" u="none" cap="none" strike="noStrike">
              <a:solidFill>
                <a:schemeClr val="dk1"/>
              </a:solidFill>
              <a:latin typeface="Calibri"/>
              <a:ea typeface="Calibri"/>
              <a:cs typeface="Calibri"/>
              <a:sym typeface="Calibri"/>
            </a:endParaRPr>
          </a:p>
          <a:p>
            <a:pPr indent="-285750" lvl="0" marL="361950" marR="0" rtl="0" algn="l">
              <a:lnSpc>
                <a:spcPct val="100000"/>
              </a:lnSpc>
              <a:spcBef>
                <a:spcPts val="600"/>
              </a:spcBef>
              <a:spcAft>
                <a:spcPts val="0"/>
              </a:spcAft>
              <a:buClr>
                <a:schemeClr val="dk1"/>
              </a:buClr>
              <a:buSzPts val="2400"/>
              <a:buFont typeface="Arial"/>
              <a:buChar char="•"/>
            </a:pPr>
            <a:r>
              <a:rPr b="0" i="0" lang="es-CO" sz="1800" u="none" cap="none" strike="noStrike">
                <a:solidFill>
                  <a:schemeClr val="dk1"/>
                </a:solidFill>
                <a:latin typeface="Calibri"/>
                <a:ea typeface="Calibri"/>
                <a:cs typeface="Calibri"/>
                <a:sym typeface="Calibri"/>
              </a:rPr>
              <a:t>Contamos con un plan integral de desarrollo profesional para nuestro personal</a:t>
            </a:r>
            <a:endParaRPr b="0"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6"/>
          <p:cNvSpPr/>
          <p:nvPr/>
        </p:nvSpPr>
        <p:spPr>
          <a:xfrm>
            <a:off x="267725" y="3429000"/>
            <a:ext cx="8876400" cy="26337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000"/>
              <a:buFont typeface="Arial"/>
              <a:buNone/>
            </a:pPr>
            <a:r>
              <a:t/>
            </a:r>
            <a:endParaRPr b="1" i="0" sz="1200" u="none" cap="none" strike="noStrike">
              <a:solidFill>
                <a:srgbClr val="535758"/>
              </a:solidFill>
              <a:latin typeface="Calibri"/>
              <a:ea typeface="Calibri"/>
              <a:cs typeface="Calibri"/>
              <a:sym typeface="Calibri"/>
            </a:endParaRPr>
          </a:p>
        </p:txBody>
      </p:sp>
      <p:sp>
        <p:nvSpPr>
          <p:cNvPr id="268" name="Google Shape;268;p36"/>
          <p:cNvSpPr/>
          <p:nvPr/>
        </p:nvSpPr>
        <p:spPr>
          <a:xfrm>
            <a:off x="7921304" y="6157518"/>
            <a:ext cx="1071600" cy="558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69" name="Google Shape;269;p3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70" name="Google Shape;270;p36"/>
          <p:cNvSpPr txBox="1"/>
          <p:nvPr/>
        </p:nvSpPr>
        <p:spPr>
          <a:xfrm>
            <a:off x="518804" y="223222"/>
            <a:ext cx="7938300" cy="70785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1" i="0" lang="es-CO" sz="3400" u="none" cap="none" strike="noStrike">
                <a:solidFill>
                  <a:schemeClr val="dk1"/>
                </a:solidFill>
                <a:latin typeface="Calibri"/>
                <a:ea typeface="Calibri"/>
                <a:cs typeface="Calibri"/>
                <a:sym typeface="Calibri"/>
              </a:rPr>
              <a:t>Aspectos destacados</a:t>
            </a:r>
            <a:endParaRPr b="0" i="0" sz="3400" u="none" cap="none" strike="noStrike">
              <a:solidFill>
                <a:srgbClr val="000000"/>
              </a:solidFill>
              <a:latin typeface="Calibri"/>
              <a:ea typeface="Calibri"/>
              <a:cs typeface="Calibri"/>
              <a:sym typeface="Calibri"/>
            </a:endParaRPr>
          </a:p>
        </p:txBody>
      </p:sp>
      <p:sp>
        <p:nvSpPr>
          <p:cNvPr id="271" name="Google Shape;271;p36"/>
          <p:cNvSpPr txBox="1"/>
          <p:nvPr/>
        </p:nvSpPr>
        <p:spPr>
          <a:xfrm>
            <a:off x="1281300" y="1747375"/>
            <a:ext cx="6581400" cy="3201600"/>
          </a:xfrm>
          <a:prstGeom prst="rect">
            <a:avLst/>
          </a:prstGeom>
          <a:noFill/>
          <a:ln>
            <a:noFill/>
          </a:ln>
        </p:spPr>
        <p:txBody>
          <a:bodyPr anchorCtr="0" anchor="t" bIns="91425" lIns="91425" spcFirstLastPara="1" rIns="91425" wrap="square" tIns="91425">
            <a:spAutoFit/>
          </a:bodyPr>
          <a:lstStyle/>
          <a:p>
            <a:pPr indent="-419100" lvl="0" marL="457200" rtl="0" algn="l">
              <a:spcBef>
                <a:spcPts val="600"/>
              </a:spcBef>
              <a:spcAft>
                <a:spcPts val="0"/>
              </a:spcAft>
              <a:buClr>
                <a:srgbClr val="CC0202"/>
              </a:buClr>
              <a:buSzPts val="3000"/>
              <a:buChar char="•"/>
            </a:pPr>
            <a:r>
              <a:rPr lang="es-CO" sz="1800">
                <a:solidFill>
                  <a:srgbClr val="CC0202"/>
                </a:solidFill>
                <a:latin typeface="Calibri"/>
                <a:ea typeface="Calibri"/>
                <a:cs typeface="Calibri"/>
                <a:sym typeface="Calibri"/>
              </a:rPr>
              <a:t>La Escuela Primaria Lawrence Orr fomenta constantemente una cultura de atención, apoyo y enfoque en el crecimiento académico.</a:t>
            </a:r>
            <a:endParaRPr sz="1800">
              <a:solidFill>
                <a:srgbClr val="CC0202"/>
              </a:solidFill>
              <a:latin typeface="Calibri"/>
              <a:ea typeface="Calibri"/>
              <a:cs typeface="Calibri"/>
              <a:sym typeface="Calibri"/>
            </a:endParaRPr>
          </a:p>
          <a:p>
            <a:pPr indent="-419100" lvl="0" marL="457200" rtl="0" algn="l">
              <a:spcBef>
                <a:spcPts val="600"/>
              </a:spcBef>
              <a:spcAft>
                <a:spcPts val="0"/>
              </a:spcAft>
              <a:buClr>
                <a:srgbClr val="CC0202"/>
              </a:buClr>
              <a:buSzPts val="3000"/>
              <a:buChar char="•"/>
            </a:pPr>
            <a:r>
              <a:rPr lang="es-CO" sz="1800">
                <a:solidFill>
                  <a:srgbClr val="CC0202"/>
                </a:solidFill>
                <a:latin typeface="Calibri"/>
                <a:ea typeface="Calibri"/>
                <a:cs typeface="Calibri"/>
                <a:sym typeface="Calibri"/>
              </a:rPr>
              <a:t>La Escuela Primaria Lawrence Orr cuenta con alianzas comunitarias con Office Depot, Home Depot, CMPD - División Hickory Grove, Digi-Bridge, Charlotte FC - Greater Goals, Verizon Wireless y The Praising Place. ¡Brindan el apoyo necesario a nuestros estudiantes y personal!</a:t>
            </a:r>
            <a:endParaRPr sz="1800">
              <a:solidFill>
                <a:srgbClr val="CC0202"/>
              </a:solidFill>
              <a:latin typeface="Calibri"/>
              <a:ea typeface="Calibri"/>
              <a:cs typeface="Calibri"/>
              <a:sym typeface="Calibri"/>
            </a:endParaRPr>
          </a:p>
          <a:p>
            <a:pPr indent="0" lvl="0" marL="0" marR="0" rtl="0" algn="l">
              <a:lnSpc>
                <a:spcPct val="100000"/>
              </a:lnSpc>
              <a:spcBef>
                <a:spcPts val="600"/>
              </a:spcBef>
              <a:spcAft>
                <a:spcPts val="0"/>
              </a:spcAft>
              <a:buNone/>
            </a:pPr>
            <a:r>
              <a:t/>
            </a:r>
            <a:endParaRPr sz="1800">
              <a:solidFill>
                <a:srgbClr val="CC0202"/>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37"/>
          <p:cNvSpPr/>
          <p:nvPr/>
        </p:nvSpPr>
        <p:spPr>
          <a:xfrm>
            <a:off x="204300" y="639450"/>
            <a:ext cx="8735400" cy="15423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400"/>
              <a:buFont typeface="Arial"/>
              <a:buNone/>
            </a:pPr>
            <a:r>
              <a:rPr b="1" i="0" lang="es-CO" sz="4400" u="none" cap="none" strike="noStrike">
                <a:solidFill>
                  <a:schemeClr val="dk1"/>
                </a:solidFill>
                <a:latin typeface="Calibri"/>
                <a:ea typeface="Calibri"/>
                <a:cs typeface="Calibri"/>
                <a:sym typeface="Calibri"/>
              </a:rPr>
              <a:t>¡Gracias por asistir!</a:t>
            </a:r>
            <a:r>
              <a:rPr b="0" i="0" lang="es-CO" sz="4400" u="none" cap="none" strike="noStrike">
                <a:solidFill>
                  <a:srgbClr val="5B595A"/>
                </a:solidFill>
                <a:latin typeface="Calibri"/>
                <a:ea typeface="Calibri"/>
                <a:cs typeface="Calibri"/>
                <a:sym typeface="Calibri"/>
              </a:rPr>
              <a:t> </a:t>
            </a:r>
            <a:endParaRPr b="0" i="0" sz="1700" u="none" cap="none" strike="noStrike">
              <a:solidFill>
                <a:srgbClr val="666666"/>
              </a:solidFill>
              <a:latin typeface="Calibri"/>
              <a:ea typeface="Calibri"/>
              <a:cs typeface="Calibri"/>
              <a:sym typeface="Calibri"/>
            </a:endParaRPr>
          </a:p>
        </p:txBody>
      </p:sp>
      <p:sp>
        <p:nvSpPr>
          <p:cNvPr id="278" name="Google Shape;278;p37"/>
          <p:cNvSpPr/>
          <p:nvPr/>
        </p:nvSpPr>
        <p:spPr>
          <a:xfrm>
            <a:off x="7940842" y="6194545"/>
            <a:ext cx="1051800" cy="5502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Calibri"/>
              <a:ea typeface="Calibri"/>
              <a:cs typeface="Calibri"/>
              <a:sym typeface="Calibri"/>
            </a:endParaRPr>
          </a:p>
        </p:txBody>
      </p:sp>
      <p:sp>
        <p:nvSpPr>
          <p:cNvPr id="279" name="Google Shape;279;p3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280" name="Google Shape;280;p37"/>
          <p:cNvSpPr txBox="1"/>
          <p:nvPr/>
        </p:nvSpPr>
        <p:spPr>
          <a:xfrm>
            <a:off x="891925" y="2018800"/>
            <a:ext cx="6514200" cy="25332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3200"/>
              <a:buFont typeface="Avenir"/>
              <a:buChar char="•"/>
            </a:pPr>
            <a:r>
              <a:rPr b="0" i="0" lang="es-CO" sz="3200" u="none" cap="none" strike="noStrike">
                <a:solidFill>
                  <a:schemeClr val="dk1"/>
                </a:solidFill>
                <a:latin typeface="Calibri"/>
                <a:ea typeface="Calibri"/>
                <a:cs typeface="Calibri"/>
                <a:sym typeface="Calibri"/>
              </a:rPr>
              <a:t>En caso de tener cualquier pregunta, escriba a: </a:t>
            </a:r>
            <a:r>
              <a:rPr lang="es-CO" sz="3200" u="sng">
                <a:solidFill>
                  <a:schemeClr val="dk1"/>
                </a:solidFill>
                <a:latin typeface="Avenir"/>
                <a:ea typeface="Avenir"/>
                <a:cs typeface="Avenir"/>
                <a:sym typeface="Avenir"/>
                <a:hlinkClick r:id="rId4">
                  <a:extLst>
                    <a:ext uri="{A12FA001-AC4F-418D-AE19-62706E023703}">
                      <ahyp:hlinkClr val="tx"/>
                    </a:ext>
                  </a:extLst>
                </a:hlinkClick>
              </a:rPr>
              <a:t>maureent.carter@cms.k12.nc.us</a:t>
            </a:r>
            <a:r>
              <a:rPr b="0" i="0" lang="es-CO" sz="3200" u="none" cap="none" strike="noStrike">
                <a:solidFill>
                  <a:srgbClr val="CC0202"/>
                </a:solidFill>
                <a:latin typeface="Calibri"/>
                <a:ea typeface="Calibri"/>
                <a:cs typeface="Calibri"/>
                <a:sym typeface="Calibri"/>
              </a:rPr>
              <a:t>, </a:t>
            </a:r>
            <a:r>
              <a:rPr b="0" i="0" lang="es-CO" sz="3200" u="none" cap="none" strike="noStrike">
                <a:solidFill>
                  <a:schemeClr val="dk1"/>
                </a:solidFill>
                <a:latin typeface="Calibri"/>
                <a:ea typeface="Calibri"/>
                <a:cs typeface="Calibri"/>
                <a:sym typeface="Calibri"/>
              </a:rPr>
              <a:t>o llame a </a:t>
            </a:r>
            <a:r>
              <a:rPr lang="es-CO" sz="3200">
                <a:solidFill>
                  <a:srgbClr val="CC0202"/>
                </a:solidFill>
                <a:latin typeface="Calibri"/>
                <a:ea typeface="Calibri"/>
                <a:cs typeface="Calibri"/>
                <a:sym typeface="Calibri"/>
              </a:rPr>
              <a:t>(980)343-9919</a:t>
            </a: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14" name="Google Shape;114;p16"/>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Calibri"/>
              <a:ea typeface="Calibri"/>
              <a:cs typeface="Calibri"/>
              <a:sym typeface="Calibri"/>
            </a:endParaRPr>
          </a:p>
        </p:txBody>
      </p:sp>
      <p:sp>
        <p:nvSpPr>
          <p:cNvPr id="115" name="Google Shape;115;p16"/>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Calibri"/>
              <a:ea typeface="Calibri"/>
              <a:cs typeface="Calibri"/>
              <a:sym typeface="Calibri"/>
            </a:endParaRPr>
          </a:p>
        </p:txBody>
      </p:sp>
      <p:sp>
        <p:nvSpPr>
          <p:cNvPr id="116" name="Google Shape;116;p16"/>
          <p:cNvSpPr txBox="1"/>
          <p:nvPr/>
        </p:nvSpPr>
        <p:spPr>
          <a:xfrm>
            <a:off x="373450" y="1845725"/>
            <a:ext cx="8551475" cy="2328812"/>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b="0" i="0" lang="es-CO" sz="1800" u="none" cap="none" strike="noStrike">
                <a:solidFill>
                  <a:schemeClr val="dk1"/>
                </a:solidFill>
                <a:latin typeface="Calibri"/>
                <a:ea typeface="Calibri"/>
                <a:cs typeface="Calibri"/>
                <a:sym typeface="Calibri"/>
              </a:rPr>
              <a:t>La </a:t>
            </a:r>
            <a:r>
              <a:rPr b="0" i="1" lang="es-CO" sz="1800" u="none" cap="none" strike="noStrike">
                <a:solidFill>
                  <a:schemeClr val="dk1"/>
                </a:solidFill>
                <a:latin typeface="Calibri"/>
                <a:ea typeface="Calibri"/>
                <a:cs typeface="Calibri"/>
                <a:sym typeface="Calibri"/>
              </a:rPr>
              <a:t>Ley de Educación Elemental y Secundaria (ESEA)</a:t>
            </a:r>
            <a:r>
              <a:rPr b="0" i="0" lang="es-CO" sz="1800" u="none" cap="none" strike="noStrike">
                <a:solidFill>
                  <a:schemeClr val="dk1"/>
                </a:solidFill>
                <a:latin typeface="Calibri"/>
                <a:ea typeface="Calibri"/>
                <a:cs typeface="Calibri"/>
                <a:sym typeface="Calibri"/>
              </a:rPr>
              <a:t>, modificada por la </a:t>
            </a:r>
            <a:r>
              <a:rPr b="0" i="1" lang="es-CO" sz="1800" u="none" cap="none" strike="noStrike">
                <a:solidFill>
                  <a:schemeClr val="dk1"/>
                </a:solidFill>
                <a:latin typeface="Calibri"/>
                <a:ea typeface="Calibri"/>
                <a:cs typeface="Calibri"/>
                <a:sym typeface="Calibri"/>
              </a:rPr>
              <a:t>Ley Cada Estudiante Triunfa (ESSA)</a:t>
            </a:r>
            <a:r>
              <a:rPr b="0" i="0" lang="es-CO" sz="1800" u="none" cap="none" strike="noStrike">
                <a:solidFill>
                  <a:schemeClr val="dk1"/>
                </a:solidFill>
                <a:latin typeface="Calibri"/>
                <a:ea typeface="Calibri"/>
                <a:cs typeface="Calibri"/>
                <a:sym typeface="Calibri"/>
              </a:rPr>
              <a:t> de 2015, requiere que cada escuela del Título I celebre una reunión anual para padres, familias y miembros de la comunidad con el propósito de:</a:t>
            </a:r>
            <a:endParaRPr/>
          </a:p>
          <a:p>
            <a:pPr indent="0" lvl="0" marL="914400" marR="0" rtl="0" algn="l">
              <a:lnSpc>
                <a:spcPct val="100000"/>
              </a:lnSpc>
              <a:spcBef>
                <a:spcPts val="400"/>
              </a:spcBef>
              <a:spcAft>
                <a:spcPts val="0"/>
              </a:spcAft>
              <a:buClr>
                <a:schemeClr val="dk1"/>
              </a:buClr>
              <a:buSzPts val="1100"/>
              <a:buFont typeface="Arial"/>
              <a:buNone/>
            </a:pPr>
            <a:r>
              <a:t/>
            </a:r>
            <a:endParaRPr b="0" i="0" sz="1800" u="none" cap="none" strike="noStrike">
              <a:solidFill>
                <a:schemeClr val="dk1"/>
              </a:solidFill>
              <a:latin typeface="Calibri"/>
              <a:ea typeface="Calibri"/>
              <a:cs typeface="Calibri"/>
              <a:sym typeface="Calibri"/>
            </a:endParaRPr>
          </a:p>
          <a:p>
            <a:pPr indent="-355600" lvl="0" marL="4572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Informar sobre la participación de la escuela en los servicios del Título I</a:t>
            </a:r>
            <a:endParaRPr/>
          </a:p>
          <a:p>
            <a:pPr indent="-355600" lvl="0" marL="4572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Explicar los requisitos del Título I, Parte A</a:t>
            </a:r>
            <a:endParaRPr/>
          </a:p>
          <a:p>
            <a:pPr indent="-355600" lvl="0" marL="4572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Explicar los derechos de los padres a la participación</a:t>
            </a:r>
            <a:endParaRPr b="1" i="0" sz="1800" u="none" cap="none" strike="noStrike">
              <a:solidFill>
                <a:schemeClr val="dk1"/>
              </a:solidFill>
              <a:latin typeface="Calibri"/>
              <a:ea typeface="Calibri"/>
              <a:cs typeface="Calibri"/>
              <a:sym typeface="Calibri"/>
            </a:endParaRPr>
          </a:p>
        </p:txBody>
      </p:sp>
      <p:sp>
        <p:nvSpPr>
          <p:cNvPr id="117" name="Google Shape;117;p16"/>
          <p:cNvSpPr txBox="1"/>
          <p:nvPr/>
        </p:nvSpPr>
        <p:spPr>
          <a:xfrm>
            <a:off x="497996" y="265972"/>
            <a:ext cx="4429418" cy="61555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s-CO" sz="3400" u="none" cap="none" strike="noStrike">
                <a:solidFill>
                  <a:schemeClr val="dk1"/>
                </a:solidFill>
                <a:latin typeface="Calibri"/>
                <a:ea typeface="Calibri"/>
                <a:cs typeface="Calibri"/>
                <a:sym typeface="Calibri"/>
              </a:rPr>
              <a:t>Propósito de la reunión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7"/>
          <p:cNvSpPr txBox="1"/>
          <p:nvPr>
            <p:ph type="title"/>
          </p:nvPr>
        </p:nvSpPr>
        <p:spPr>
          <a:xfrm>
            <a:off x="490050" y="261016"/>
            <a:ext cx="7973400" cy="634334"/>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Vista General de la reunión</a:t>
            </a:r>
            <a:endParaRPr/>
          </a:p>
        </p:txBody>
      </p:sp>
      <p:sp>
        <p:nvSpPr>
          <p:cNvPr id="123" name="Google Shape;123;p1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24" name="Google Shape;124;p17"/>
          <p:cNvSpPr txBox="1"/>
          <p:nvPr/>
        </p:nvSpPr>
        <p:spPr>
          <a:xfrm>
            <a:off x="261257" y="1224395"/>
            <a:ext cx="8792389" cy="3706079"/>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1" i="0" lang="es-CO" sz="1800" u="none" cap="none" strike="noStrike">
                <a:solidFill>
                  <a:schemeClr val="dk1"/>
                </a:solidFill>
                <a:latin typeface="Calibri"/>
                <a:ea typeface="Calibri"/>
                <a:cs typeface="Calibri"/>
                <a:sym typeface="Calibri"/>
              </a:rPr>
              <a:t>¿Qué es una escuela del Título I y qué significa ser una escuela del Título I?</a:t>
            </a:r>
            <a:endParaRPr/>
          </a:p>
          <a:p>
            <a:pPr indent="-196850" lvl="0" marL="285750" marR="0" rtl="0" algn="l">
              <a:lnSpc>
                <a:spcPct val="150000"/>
              </a:lnSpc>
              <a:spcBef>
                <a:spcPts val="0"/>
              </a:spcBef>
              <a:spcAft>
                <a:spcPts val="0"/>
              </a:spcAft>
              <a:buClr>
                <a:srgbClr val="000000"/>
              </a:buClr>
              <a:buSzPts val="1400"/>
              <a:buFont typeface="Arial"/>
              <a:buNone/>
            </a:pPr>
            <a:r>
              <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Reserva obligatoria para la participación de los padres y las familias</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Política de Participación para los Padres y las Familias de CMS</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Cómo se lleva a cabo la evaluación anual de la Política de Participación para los Padres y las Familias de CMS</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Política de Participación para los Padres y las Familias de la escuela</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Plan de Mejoramiento Escolar (SIP) en NCStar</a:t>
            </a:r>
            <a:endParaRPr b="0" i="0" sz="1400" u="none" cap="none" strike="noStrike">
              <a:solidFill>
                <a:schemeClr val="dk1"/>
              </a:solidFill>
              <a:latin typeface="Calibri"/>
              <a:ea typeface="Calibri"/>
              <a:cs typeface="Calibri"/>
              <a:sym typeface="Calibri"/>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Pacto entre la Escuela y los Padres (</a:t>
            </a:r>
            <a:r>
              <a:rPr b="0" i="1" lang="es-CO" sz="1400" u="none" cap="none" strike="noStrike">
                <a:solidFill>
                  <a:schemeClr val="dk1"/>
                </a:solidFill>
                <a:latin typeface="Calibri"/>
                <a:ea typeface="Calibri"/>
                <a:cs typeface="Calibri"/>
                <a:sym typeface="Calibri"/>
              </a:rPr>
              <a:t>School-Parent Compact</a:t>
            </a:r>
            <a:r>
              <a:rPr b="0" i="0" lang="es-CO" sz="1400" u="none" cap="none" strike="noStrike">
                <a:solidFill>
                  <a:schemeClr val="dk1"/>
                </a:solidFill>
                <a:latin typeface="Calibri"/>
                <a:ea typeface="Calibri"/>
                <a:cs typeface="Calibri"/>
                <a:sym typeface="Calibri"/>
              </a:rPr>
              <a:t>)</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Cómo revisar las cualificaciones de los maestros de su hijo(a)</a:t>
            </a:r>
            <a:endParaRPr/>
          </a:p>
          <a:p>
            <a:pPr indent="-285750" lvl="0" marL="285750" marR="0" rtl="0" algn="l">
              <a:lnSpc>
                <a:spcPct val="150000"/>
              </a:lnSpc>
              <a:spcBef>
                <a:spcPts val="0"/>
              </a:spcBef>
              <a:spcAft>
                <a:spcPts val="0"/>
              </a:spcAft>
              <a:buClr>
                <a:srgbClr val="000000"/>
              </a:buClr>
              <a:buSzPts val="1400"/>
              <a:buFont typeface="Arial"/>
              <a:buChar char="•"/>
            </a:pPr>
            <a:r>
              <a:rPr b="0" i="0" lang="es-CO" sz="1400" u="none" cap="none" strike="noStrike">
                <a:solidFill>
                  <a:schemeClr val="dk1"/>
                </a:solidFill>
                <a:latin typeface="Calibri"/>
                <a:ea typeface="Calibri"/>
                <a:cs typeface="Calibri"/>
                <a:sym typeface="Calibri"/>
              </a:rPr>
              <a:t>Cómo se notificará a los padres si al estudiante le enseña un maestro que no se considera “Altamente Calificado” según los estándares de licenciatura de maestros en el Plan de Responsabilidad ESSA de Carolina del Norte</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8"/>
          <p:cNvSpPr txBox="1"/>
          <p:nvPr>
            <p:ph type="title"/>
          </p:nvPr>
        </p:nvSpPr>
        <p:spPr>
          <a:xfrm>
            <a:off x="493150" y="260775"/>
            <a:ext cx="7973400" cy="6402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s-CO" sz="3400">
                <a:solidFill>
                  <a:schemeClr val="dk1"/>
                </a:solidFill>
                <a:latin typeface="Calibri"/>
                <a:ea typeface="Calibri"/>
                <a:cs typeface="Calibri"/>
                <a:sym typeface="Calibri"/>
              </a:rPr>
              <a:t>¿Qué es una escuela del Título I?</a:t>
            </a:r>
            <a:endParaRPr b="0" sz="3400">
              <a:solidFill>
                <a:srgbClr val="00AFD7"/>
              </a:solidFill>
              <a:latin typeface="Calibri"/>
              <a:ea typeface="Calibri"/>
              <a:cs typeface="Calibri"/>
              <a:sym typeface="Calibri"/>
            </a:endParaRPr>
          </a:p>
        </p:txBody>
      </p:sp>
      <p:sp>
        <p:nvSpPr>
          <p:cNvPr id="130" name="Google Shape;130;p18"/>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31" name="Google Shape;131;p18"/>
          <p:cNvSpPr txBox="1"/>
          <p:nvPr/>
        </p:nvSpPr>
        <p:spPr>
          <a:xfrm>
            <a:off x="711975" y="1916025"/>
            <a:ext cx="7720050" cy="2385238"/>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600"/>
              </a:spcBef>
              <a:spcAft>
                <a:spcPts val="0"/>
              </a:spcAft>
              <a:buNone/>
            </a:pPr>
            <a:r>
              <a:rPr b="0" i="0" lang="es-CO" sz="2000" u="none" cap="none" strike="noStrike">
                <a:solidFill>
                  <a:schemeClr val="dk1"/>
                </a:solidFill>
                <a:latin typeface="Calibri"/>
                <a:ea typeface="Calibri"/>
                <a:cs typeface="Calibri"/>
                <a:sym typeface="Calibri"/>
              </a:rPr>
              <a:t>El Título I es el programa educativo financiado con fondos federales más grande del país. Las escuelas del Título I reciben fondos federales para invertirlos en sus estudiantes. El principio básico del Título I es que las escuelas con grandes concentraciones de estudiantes de bajos ingresos reciban fondos suplementarios para alcanzar las metas educativas establecidas.</a:t>
            </a:r>
            <a:endParaRPr b="0" i="0" sz="2000" u="none" cap="none" strike="noStrike">
              <a:solidFill>
                <a:schemeClr val="dk1"/>
              </a:solidFill>
              <a:latin typeface="Calibri"/>
              <a:ea typeface="Calibri"/>
              <a:cs typeface="Calibri"/>
              <a:sym typeface="Calibri"/>
            </a:endParaRPr>
          </a:p>
          <a:p>
            <a:pPr indent="0" lvl="0" marL="0" marR="0" rtl="0" algn="l">
              <a:lnSpc>
                <a:spcPct val="90000"/>
              </a:lnSpc>
              <a:spcBef>
                <a:spcPts val="0"/>
              </a:spcBef>
              <a:spcAft>
                <a:spcPts val="0"/>
              </a:spcAft>
              <a:buClr>
                <a:srgbClr val="00AFD7"/>
              </a:buClr>
              <a:buSzPts val="2000"/>
              <a:buFont typeface="Basic"/>
              <a:buNone/>
            </a:pPr>
            <a:r>
              <a:t/>
            </a:r>
            <a:endParaRPr b="0" i="0" sz="2000" u="none" cap="none" strike="noStrike">
              <a:solidFill>
                <a:srgbClr val="666666"/>
              </a:solidFill>
              <a:highlight>
                <a:srgbClr val="FFFFFF"/>
              </a:highlight>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9"/>
          <p:cNvSpPr txBox="1"/>
          <p:nvPr>
            <p:ph type="title"/>
          </p:nvPr>
        </p:nvSpPr>
        <p:spPr>
          <a:xfrm>
            <a:off x="499575" y="218576"/>
            <a:ext cx="7973400" cy="638249"/>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¿Qué significa ser una escuela del Título I?</a:t>
            </a:r>
            <a:endParaRPr sz="3400">
              <a:solidFill>
                <a:srgbClr val="00AFD7"/>
              </a:solidFill>
              <a:latin typeface="Calibri"/>
              <a:ea typeface="Calibri"/>
              <a:cs typeface="Calibri"/>
              <a:sym typeface="Calibri"/>
            </a:endParaRPr>
          </a:p>
        </p:txBody>
      </p:sp>
      <p:sp>
        <p:nvSpPr>
          <p:cNvPr id="137" name="Google Shape;137;p19"/>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38" name="Google Shape;138;p19"/>
          <p:cNvSpPr txBox="1"/>
          <p:nvPr/>
        </p:nvSpPr>
        <p:spPr>
          <a:xfrm>
            <a:off x="254887" y="1422875"/>
            <a:ext cx="8634225" cy="45783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Ser una escuela de Título I significa recibir recursos federales (provenientes del fondo del Título I) para complementar los programas escolares existentes. Estos recursos se utilizan para:</a:t>
            </a:r>
            <a:endParaRPr/>
          </a:p>
          <a:p>
            <a:pPr indent="0" lvl="0" marL="0" marR="0" rtl="0" algn="l">
              <a:lnSpc>
                <a:spcPct val="100000"/>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Identificar a los estudiantes que experimentan dificultades académicas y brindarles asistencia oportuna para ayudarlos a cumplir con los desafiantes estándares de contenido del estado.</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Financiar personal, programas, materiales, y suministros suplementarios.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Llevar a cabo reuniones, capacitaciones y actividades de participación para los padres y las familias.</a:t>
            </a:r>
            <a:endParaRPr/>
          </a:p>
          <a:p>
            <a:pPr indent="-285750" lvl="1" marL="742950" marR="0" rtl="0" algn="l">
              <a:lnSpc>
                <a:spcPct val="100000"/>
              </a:lnSpc>
              <a:spcBef>
                <a:spcPts val="400"/>
              </a:spcBef>
              <a:spcAft>
                <a:spcPts val="0"/>
              </a:spcAft>
              <a:buClr>
                <a:schemeClr val="dk1"/>
              </a:buClr>
              <a:buSzPts val="2000"/>
              <a:buFont typeface="Avenir"/>
              <a:buChar char="○"/>
            </a:pPr>
            <a:r>
              <a:rPr b="0" i="0" lang="es-CO" sz="1600" u="none" cap="none" strike="noStrike">
                <a:solidFill>
                  <a:schemeClr val="dk1"/>
                </a:solidFill>
                <a:latin typeface="Calibri"/>
                <a:ea typeface="Calibri"/>
                <a:cs typeface="Calibri"/>
                <a:sym typeface="Calibri"/>
              </a:rPr>
              <a:t>Reclutar, contratar y retener maestros Altamente Calificados.</a:t>
            </a:r>
            <a:endParaRPr/>
          </a:p>
          <a:p>
            <a:pPr indent="-158750" lvl="1" marL="74295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Ser una escuela de Título I también significa fomentar la participación continua de los padres y las familias, y defender los derechos de los padres.</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40"/>
              </a:spcBef>
              <a:spcAft>
                <a:spcPts val="0"/>
              </a:spcAft>
              <a:buClr>
                <a:schemeClr val="dk1"/>
              </a:buClr>
              <a:buSzPts val="2200"/>
              <a:buFont typeface="Arial"/>
              <a:buNone/>
            </a:pPr>
            <a:r>
              <a:t/>
            </a:r>
            <a:endParaRPr b="0" i="0" sz="2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0"/>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44" name="Google Shape;144;p20"/>
          <p:cNvSpPr txBox="1"/>
          <p:nvPr/>
        </p:nvSpPr>
        <p:spPr>
          <a:xfrm>
            <a:off x="606600" y="1395040"/>
            <a:ext cx="7930800" cy="4578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0" i="1" lang="es-CO" sz="2000" u="none" cap="none" strike="noStrike">
                <a:solidFill>
                  <a:schemeClr val="dk1"/>
                </a:solidFill>
                <a:latin typeface="Calibri"/>
                <a:ea typeface="Calibri"/>
                <a:cs typeface="Calibri"/>
                <a:sym typeface="Calibri"/>
              </a:rPr>
              <a:t>Complete la información según la destinación de los recursos en su escuela: </a:t>
            </a:r>
            <a:endParaRPr>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b="0" i="1" sz="2000" u="none" cap="none" strike="noStrike">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Defensor/a Familiar/a</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Maestros/as de Impacto Expandido - 8</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Trabajador/a Social Escolar</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Líder/a de Aula Múltiple - 1</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Tutor/a de Medio Tiempo - 2.º y 3.er Grado</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Tutoría - 2.º a 5.º Grado</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Participación de Padres/Maestros</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Planificación Curricular</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Avenir"/>
              <a:buChar char="•"/>
            </a:pPr>
            <a:r>
              <a:rPr i="1" lang="es-CO" sz="2000">
                <a:solidFill>
                  <a:schemeClr val="dk1"/>
                </a:solidFill>
                <a:latin typeface="Calibri"/>
                <a:ea typeface="Calibri"/>
                <a:cs typeface="Calibri"/>
                <a:sym typeface="Calibri"/>
              </a:rPr>
              <a:t>Materiales Didácticos</a:t>
            </a:r>
            <a:endParaRPr i="1" sz="2000">
              <a:solidFill>
                <a:schemeClr val="dk1"/>
              </a:solidFill>
              <a:latin typeface="Calibri"/>
              <a:ea typeface="Calibri"/>
              <a:cs typeface="Calibri"/>
              <a:sym typeface="Calibri"/>
            </a:endParaRPr>
          </a:p>
          <a:p>
            <a:pPr indent="0" lvl="0" marL="457200" marR="0" rtl="0" algn="l">
              <a:lnSpc>
                <a:spcPct val="100000"/>
              </a:lnSpc>
              <a:spcBef>
                <a:spcPts val="0"/>
              </a:spcBef>
              <a:spcAft>
                <a:spcPts val="0"/>
              </a:spcAft>
              <a:buNone/>
            </a:pPr>
            <a:r>
              <a:t/>
            </a:r>
            <a:endParaRPr i="1" sz="2000">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342900" lvl="0" marL="342900" marR="0" rtl="0" algn="l">
              <a:lnSpc>
                <a:spcPct val="100000"/>
              </a:lnSpc>
              <a:spcBef>
                <a:spcPts val="440"/>
              </a:spcBef>
              <a:spcAft>
                <a:spcPts val="0"/>
              </a:spcAft>
              <a:buClr>
                <a:srgbClr val="000000"/>
              </a:buClr>
              <a:buSzPts val="2200"/>
              <a:buFont typeface="Arial"/>
              <a:buNone/>
            </a:pPr>
            <a:r>
              <a:t/>
            </a:r>
            <a:endParaRPr b="0" i="0" sz="2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145" name="Google Shape;145;p20"/>
          <p:cNvSpPr txBox="1"/>
          <p:nvPr/>
        </p:nvSpPr>
        <p:spPr>
          <a:xfrm>
            <a:off x="606600" y="73354"/>
            <a:ext cx="7930800" cy="123107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400"/>
              <a:buFont typeface="Arial"/>
              <a:buNone/>
            </a:pPr>
            <a:r>
              <a:rPr b="1" i="0" lang="es-CO" sz="3400" u="none" cap="none" strike="noStrike">
                <a:solidFill>
                  <a:schemeClr val="dk1"/>
                </a:solidFill>
                <a:latin typeface="Calibri"/>
                <a:ea typeface="Calibri"/>
                <a:cs typeface="Calibri"/>
                <a:sym typeface="Calibri"/>
              </a:rPr>
              <a:t>¿Cómo se utilizan los fondos del Título I en nuestra escuela?</a:t>
            </a:r>
            <a:endParaRPr b="0" i="0" sz="34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1"/>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51" name="Google Shape;151;p21"/>
          <p:cNvSpPr txBox="1"/>
          <p:nvPr/>
        </p:nvSpPr>
        <p:spPr>
          <a:xfrm>
            <a:off x="378580" y="1458169"/>
            <a:ext cx="8386840" cy="48672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Cualquier Agencia de Educación Local (LEA) o distrito escolar con una asignación del Título I que supere los $500,000 está obligada por ley a reservar el 1% de la asignación de los recursos Título I para destinarlos a las actividades de participación de los padres y las familias.</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De ese 1%, el 10% puede reservarse a nivel de LEA/distrito para invertirlo en iniciativas aplicadas a todo el sistema relacionadas con la participación de los padres y las familias. El 90% restante debe asignarse a todas las escuelas del Título I del distrito. En CMS, cada escuela del Título I recibe su parte de ese 90% para implementar actividades y eventos de participación de padres y familias a nivel escolar.</a:t>
            </a:r>
            <a:endParaRPr/>
          </a:p>
          <a:p>
            <a:pPr indent="-215900" lvl="0" marL="342900" marR="0" rtl="0" algn="l">
              <a:lnSpc>
                <a:spcPct val="100000"/>
              </a:lnSpc>
              <a:spcBef>
                <a:spcPts val="400"/>
              </a:spcBef>
              <a:spcAft>
                <a:spcPts val="0"/>
              </a:spcAft>
              <a:buClr>
                <a:schemeClr val="dk1"/>
              </a:buClr>
              <a:buSzPts val="2000"/>
              <a:buFont typeface="Avenir"/>
              <a:buNone/>
            </a:pPr>
            <a:r>
              <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venir"/>
              <a:buChar char="•"/>
            </a:pPr>
            <a:r>
              <a:rPr b="0" i="0" lang="es-CO" sz="1800" u="none" cap="none" strike="noStrike">
                <a:solidFill>
                  <a:schemeClr val="dk1"/>
                </a:solidFill>
                <a:latin typeface="Calibri"/>
                <a:ea typeface="Calibri"/>
                <a:cs typeface="Calibri"/>
                <a:sym typeface="Calibri"/>
              </a:rPr>
              <a:t>Los padres de las escuelas del Título I tienen derecho a opinar sobre las decisiones sobre cómo se invierten estos fondos. Este proceso se lleva a cabo a través del Equipo de Mejoramiento Escolar (SIT)</a:t>
            </a:r>
            <a:endParaRPr b="0" i="0" sz="1800" u="none" cap="none" strike="noStrike">
              <a:solidFill>
                <a:schemeClr val="dk1"/>
              </a:solidFill>
              <a:latin typeface="Calibri"/>
              <a:ea typeface="Calibri"/>
              <a:cs typeface="Calibri"/>
              <a:sym typeface="Calibri"/>
            </a:endParaRPr>
          </a:p>
          <a:p>
            <a:pPr indent="-342900" lvl="0" marL="342900" marR="0" rtl="0" algn="l">
              <a:lnSpc>
                <a:spcPct val="100000"/>
              </a:lnSpc>
              <a:spcBef>
                <a:spcPts val="440"/>
              </a:spcBef>
              <a:spcAft>
                <a:spcPts val="0"/>
              </a:spcAft>
              <a:buClr>
                <a:schemeClr val="dk1"/>
              </a:buClr>
              <a:buSzPts val="1800"/>
              <a:buFont typeface="Arial"/>
              <a:buNone/>
            </a:pPr>
            <a:r>
              <a:t/>
            </a:r>
            <a:endParaRPr b="0" i="0" sz="18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chemeClr val="dk1"/>
              </a:buClr>
              <a:buSzPts val="1800"/>
              <a:buFont typeface="Arial"/>
              <a:buNone/>
            </a:pPr>
            <a:r>
              <a:t/>
            </a:r>
            <a:endParaRPr b="1" i="0" sz="1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200"/>
              <a:buFont typeface="Arial"/>
              <a:buNone/>
            </a:pPr>
            <a:r>
              <a:t/>
            </a:r>
            <a:endParaRPr b="0" i="0" sz="1800" u="none" cap="none" strike="noStrike">
              <a:solidFill>
                <a:srgbClr val="0C0C0C"/>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52" name="Google Shape;152;p21"/>
          <p:cNvSpPr txBox="1"/>
          <p:nvPr/>
        </p:nvSpPr>
        <p:spPr>
          <a:xfrm>
            <a:off x="524325" y="0"/>
            <a:ext cx="8403020" cy="1231076"/>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400"/>
              <a:buFont typeface="Arial"/>
              <a:buNone/>
            </a:pPr>
            <a:r>
              <a:rPr b="1" i="0" lang="es-CO" sz="3400" u="none" cap="none" strike="noStrike">
                <a:solidFill>
                  <a:schemeClr val="dk1"/>
                </a:solidFill>
                <a:latin typeface="Calibri"/>
                <a:ea typeface="Calibri"/>
                <a:cs typeface="Calibri"/>
                <a:sym typeface="Calibri"/>
              </a:rPr>
              <a:t>¿Qué es la reserva del 1% y cómo participan </a:t>
            </a:r>
            <a:endParaRPr/>
          </a:p>
          <a:p>
            <a:pPr indent="0" lvl="0" marL="0" marR="0" rtl="0" algn="l">
              <a:lnSpc>
                <a:spcPct val="100000"/>
              </a:lnSpc>
              <a:spcBef>
                <a:spcPts val="0"/>
              </a:spcBef>
              <a:spcAft>
                <a:spcPts val="0"/>
              </a:spcAft>
              <a:buClr>
                <a:srgbClr val="000000"/>
              </a:buClr>
              <a:buSzPts val="3400"/>
              <a:buFont typeface="Arial"/>
              <a:buNone/>
            </a:pPr>
            <a:r>
              <a:rPr b="1" i="0" lang="es-CO" sz="3400" u="none" cap="none" strike="noStrike">
                <a:solidFill>
                  <a:schemeClr val="dk1"/>
                </a:solidFill>
                <a:latin typeface="Calibri"/>
                <a:ea typeface="Calibri"/>
                <a:cs typeface="Calibri"/>
                <a:sym typeface="Calibri"/>
              </a:rPr>
              <a:t>los padres?</a:t>
            </a:r>
            <a:endParaRPr b="1" i="0" sz="30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2"/>
          <p:cNvSpPr txBox="1"/>
          <p:nvPr>
            <p:ph type="title"/>
          </p:nvPr>
        </p:nvSpPr>
        <p:spPr>
          <a:xfrm>
            <a:off x="585300" y="256933"/>
            <a:ext cx="7973400" cy="91464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s-CO" sz="3400">
                <a:solidFill>
                  <a:schemeClr val="dk1"/>
                </a:solidFill>
                <a:latin typeface="Calibri"/>
                <a:ea typeface="Calibri"/>
                <a:cs typeface="Calibri"/>
                <a:sym typeface="Calibri"/>
              </a:rPr>
              <a:t>Asignación para la participación de los padres y las familias</a:t>
            </a:r>
            <a:endParaRPr sz="3400">
              <a:solidFill>
                <a:srgbClr val="00AFD7"/>
              </a:solidFill>
              <a:latin typeface="Calibri"/>
              <a:ea typeface="Calibri"/>
              <a:cs typeface="Calibri"/>
              <a:sym typeface="Calibri"/>
            </a:endParaRPr>
          </a:p>
        </p:txBody>
      </p:sp>
      <p:sp>
        <p:nvSpPr>
          <p:cNvPr id="158" name="Google Shape;158;p22"/>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s-CO"/>
              <a:t>‹#›</a:t>
            </a:fld>
            <a:endParaRPr/>
          </a:p>
        </p:txBody>
      </p:sp>
      <p:sp>
        <p:nvSpPr>
          <p:cNvPr id="159" name="Google Shape;159;p22"/>
          <p:cNvSpPr txBox="1"/>
          <p:nvPr/>
        </p:nvSpPr>
        <p:spPr>
          <a:xfrm>
            <a:off x="230325" y="1822625"/>
            <a:ext cx="7973400" cy="3288300"/>
          </a:xfrm>
          <a:prstGeom prst="rect">
            <a:avLst/>
          </a:prstGeom>
          <a:noFill/>
          <a:ln>
            <a:noFill/>
          </a:ln>
        </p:spPr>
        <p:txBody>
          <a:bodyPr anchorCtr="0" anchor="t" bIns="91425" lIns="91425" spcFirstLastPara="1" rIns="91425" wrap="square" tIns="91425">
            <a:noAutofit/>
          </a:bodyPr>
          <a:lstStyle/>
          <a:p>
            <a:pPr indent="0" lvl="0" marL="914400" marR="0" rtl="0" algn="l">
              <a:lnSpc>
                <a:spcPct val="100000"/>
              </a:lnSpc>
              <a:spcBef>
                <a:spcPts val="0"/>
              </a:spcBef>
              <a:spcAft>
                <a:spcPts val="0"/>
              </a:spcAft>
              <a:buClr>
                <a:schemeClr val="dk1"/>
              </a:buClr>
              <a:buSzPts val="1100"/>
              <a:buFont typeface="Arial"/>
              <a:buNone/>
            </a:pPr>
            <a:r>
              <a:rPr lang="es-CO" sz="2100">
                <a:solidFill>
                  <a:srgbClr val="1F1F1F"/>
                </a:solidFill>
                <a:highlight>
                  <a:srgbClr val="F8F9FA"/>
                </a:highlight>
              </a:rPr>
              <a:t>Cómo invertimos nuestros fondos del Título I:</a:t>
            </a:r>
            <a:endParaRPr sz="2100">
              <a:solidFill>
                <a:srgbClr val="1F1F1F"/>
              </a:solidFill>
              <a:highlight>
                <a:srgbClr val="F8F9FA"/>
              </a:highlight>
            </a:endParaRPr>
          </a:p>
          <a:p>
            <a:pPr indent="0" lvl="0" marL="0" marR="0" rtl="0" algn="l">
              <a:lnSpc>
                <a:spcPct val="100000"/>
              </a:lnSpc>
              <a:spcBef>
                <a:spcPts val="0"/>
              </a:spcBef>
              <a:spcAft>
                <a:spcPts val="0"/>
              </a:spcAft>
              <a:buClr>
                <a:schemeClr val="dk1"/>
              </a:buClr>
              <a:buSzPts val="1100"/>
              <a:buFont typeface="Arial"/>
              <a:buNone/>
            </a:pPr>
            <a:r>
              <a:t/>
            </a:r>
            <a:endParaRPr sz="2100">
              <a:solidFill>
                <a:srgbClr val="1F1F1F"/>
              </a:solidFill>
              <a:highlight>
                <a:srgbClr val="F8F9FA"/>
              </a:highlight>
            </a:endParaRPr>
          </a:p>
          <a:p>
            <a:pPr indent="-361950" lvl="0" marL="457200" marR="0" rtl="0" algn="l">
              <a:lnSpc>
                <a:spcPct val="100000"/>
              </a:lnSpc>
              <a:spcBef>
                <a:spcPts val="0"/>
              </a:spcBef>
              <a:spcAft>
                <a:spcPts val="0"/>
              </a:spcAft>
              <a:buClr>
                <a:srgbClr val="1F1F1F"/>
              </a:buClr>
              <a:buSzPts val="2100"/>
              <a:buAutoNum type="arabicPeriod"/>
            </a:pPr>
            <a:r>
              <a:rPr lang="es-CO" sz="2100">
                <a:solidFill>
                  <a:srgbClr val="1F1F1F"/>
                </a:solidFill>
                <a:highlight>
                  <a:srgbClr val="F8F9FA"/>
                </a:highlight>
              </a:rPr>
              <a:t>Recursos para padres: </a:t>
            </a:r>
            <a:r>
              <a:rPr lang="es-CO" sz="2100">
                <a:solidFill>
                  <a:srgbClr val="1F1F1F"/>
                </a:solidFill>
                <a:highlight>
                  <a:srgbClr val="F8F9FA"/>
                </a:highlight>
              </a:rPr>
              <a:t>Útiles y materiales</a:t>
            </a:r>
            <a:endParaRPr sz="2100">
              <a:solidFill>
                <a:srgbClr val="1F1F1F"/>
              </a:solidFill>
              <a:highlight>
                <a:srgbClr val="F8F9FA"/>
              </a:highlight>
            </a:endParaRPr>
          </a:p>
          <a:p>
            <a:pPr indent="-361950" lvl="0" marL="457200" marR="0" rtl="0" algn="l">
              <a:lnSpc>
                <a:spcPct val="100000"/>
              </a:lnSpc>
              <a:spcBef>
                <a:spcPts val="0"/>
              </a:spcBef>
              <a:spcAft>
                <a:spcPts val="0"/>
              </a:spcAft>
              <a:buClr>
                <a:srgbClr val="1F1F1F"/>
              </a:buClr>
              <a:buSzPts val="2100"/>
              <a:buAutoNum type="arabicPeriod"/>
            </a:pPr>
            <a:r>
              <a:rPr lang="es-CO" sz="2100">
                <a:solidFill>
                  <a:srgbClr val="1F1F1F"/>
                </a:solidFill>
                <a:highlight>
                  <a:srgbClr val="F8F9FA"/>
                </a:highlight>
              </a:rPr>
              <a:t>Refrescos para eventos escolares para familias</a:t>
            </a:r>
            <a:endParaRPr sz="2100">
              <a:solidFill>
                <a:srgbClr val="1F1F1F"/>
              </a:solidFill>
              <a:highlight>
                <a:srgbClr val="F8F9FA"/>
              </a:highlight>
            </a:endParaRPr>
          </a:p>
          <a:p>
            <a:pPr indent="0" lvl="0" marL="914400" marR="0" rtl="0" algn="l">
              <a:lnSpc>
                <a:spcPct val="100000"/>
              </a:lnSpc>
              <a:spcBef>
                <a:spcPts val="0"/>
              </a:spcBef>
              <a:spcAft>
                <a:spcPts val="0"/>
              </a:spcAft>
              <a:buClr>
                <a:schemeClr val="dk1"/>
              </a:buClr>
              <a:buSzPts val="1100"/>
              <a:buFont typeface="Arial"/>
              <a:buNone/>
            </a:pPr>
            <a:r>
              <a:t/>
            </a:r>
            <a:endParaRPr sz="2000">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91440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Calibri"/>
              <a:ea typeface="Calibri"/>
              <a:cs typeface="Calibri"/>
              <a:sym typeface="Calibri"/>
            </a:endParaRPr>
          </a:p>
          <a:p>
            <a:pPr indent="0" lvl="0" marL="0" marR="0" rtl="0" algn="l">
              <a:lnSpc>
                <a:spcPct val="90000"/>
              </a:lnSpc>
              <a:spcBef>
                <a:spcPts val="0"/>
              </a:spcBef>
              <a:spcAft>
                <a:spcPts val="0"/>
              </a:spcAft>
              <a:buClr>
                <a:schemeClr val="dk1"/>
              </a:buClr>
              <a:buSzPts val="35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