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7102475" cy="9388475"/>
  <p:embeddedFontLst>
    <p:embeddedFont>
      <p:font typeface="Montserrat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Montserrat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Montserrat-italic.fntdata"/><Relationship Id="rId10" Type="http://schemas.openxmlformats.org/officeDocument/2006/relationships/slide" Target="slides/slide5.xml"/><Relationship Id="rId32" Type="http://schemas.openxmlformats.org/officeDocument/2006/relationships/font" Target="fonts/Montserrat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Montserrat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3093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04913" y="703263"/>
            <a:ext cx="4692650" cy="35210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16717f90ad_1_7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16717f90ad_1_7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93" name="Google Shape;93;g216717f90ad_1_7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6117029042_0_3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26117029042_0_3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295399c738_0_324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295399c738_0_324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Avenir"/>
                <a:ea typeface="Avenir"/>
                <a:cs typeface="Avenir"/>
                <a:sym typeface="Avenir"/>
              </a:rPr>
              <a:t>Stephanie</a:t>
            </a:r>
            <a:endParaRPr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8" name="Google Shape;168;g2295399c738_0_324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6117029042_0_6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6117029042_0_6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5" name="Google Shape;175;g26117029042_0_65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26a268d21e_0_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2" name="Google Shape;182;g226a268d21e_0_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295399c738_0_14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2295399c738_0_14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6117029042_0_8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26117029042_0_8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6117029042_0_127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6117029042_0_127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5" name="Google Shape;205;g26117029042_0_127:notes"/>
          <p:cNvSpPr txBox="1"/>
          <p:nvPr>
            <p:ph idx="12" type="sldNum"/>
          </p:nvPr>
        </p:nvSpPr>
        <p:spPr>
          <a:xfrm>
            <a:off x="4023093" y="8917422"/>
            <a:ext cx="3077700" cy="4710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6117029042_0_169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1" name="Google Shape;211;g26117029042_0_169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6117029042_0_142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8" name="Google Shape;218;g26117029042_0_142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26117029042_0_149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6" name="Google Shape;226;g26117029042_0_149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44bfe97dde_0_34:notes"/>
          <p:cNvSpPr/>
          <p:nvPr>
            <p:ph idx="2" type="sldImg"/>
          </p:nvPr>
        </p:nvSpPr>
        <p:spPr>
          <a:xfrm>
            <a:off x="1243013" y="714375"/>
            <a:ext cx="4775100" cy="3581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244bfe97dde_0_34:notes"/>
          <p:cNvSpPr txBox="1"/>
          <p:nvPr>
            <p:ph idx="1" type="body"/>
          </p:nvPr>
        </p:nvSpPr>
        <p:spPr>
          <a:xfrm>
            <a:off x="710247" y="4459526"/>
            <a:ext cx="5682000" cy="42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4" name="Google Shape;104;g244bfe97dde_0_34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26117029042_0_156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4" name="Google Shape;234;g26117029042_0_156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6117029042_0_183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41" name="Google Shape;241;g26117029042_0_183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26117029042_0_198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50" name="Google Shape;250;g26117029042_0_198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6117029042_0_204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g26117029042_0_204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0" name="Google Shape;260;g26117029042_0_204:notes"/>
          <p:cNvSpPr txBox="1"/>
          <p:nvPr>
            <p:ph idx="12" type="sldNum"/>
          </p:nvPr>
        </p:nvSpPr>
        <p:spPr>
          <a:xfrm>
            <a:off x="4023093" y="8917422"/>
            <a:ext cx="3077700" cy="4710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25" lIns="94300" spcFirstLastPara="1" rIns="94300" wrap="square" tIns="471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26117029042_0_883:notes"/>
          <p:cNvSpPr txBox="1"/>
          <p:nvPr>
            <p:ph idx="1" type="body"/>
          </p:nvPr>
        </p:nvSpPr>
        <p:spPr>
          <a:xfrm>
            <a:off x="0" y="0"/>
            <a:ext cx="1747800" cy="41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250" lIns="92525" spcFirstLastPara="1" rIns="92525" wrap="square" tIns="462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1" name="Google Shape;491;g26117029042_0_883:notes"/>
          <p:cNvSpPr/>
          <p:nvPr>
            <p:ph idx="2" type="sldImg"/>
          </p:nvPr>
        </p:nvSpPr>
        <p:spPr>
          <a:xfrm>
            <a:off x="1775902" y="704136"/>
            <a:ext cx="3551400" cy="3520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2295399c738_0_78:notes"/>
          <p:cNvSpPr/>
          <p:nvPr>
            <p:ph idx="2" type="sldImg"/>
          </p:nvPr>
        </p:nvSpPr>
        <p:spPr>
          <a:xfrm>
            <a:off x="1243013" y="714375"/>
            <a:ext cx="4775100" cy="3581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g2295399c738_0_78:notes"/>
          <p:cNvSpPr txBox="1"/>
          <p:nvPr>
            <p:ph idx="1" type="body"/>
          </p:nvPr>
        </p:nvSpPr>
        <p:spPr>
          <a:xfrm>
            <a:off x="710247" y="4459526"/>
            <a:ext cx="5682000" cy="42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100"/>
          </a:p>
        </p:txBody>
      </p:sp>
      <p:sp>
        <p:nvSpPr>
          <p:cNvPr id="502" name="Google Shape;502;g2295399c738_0_78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44bfe97dde_0_42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244bfe97dde_0_42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6117029042_0_1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26117029042_0_1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6117029042_0_21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26117029042_0_21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6117029042_0_26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26117029042_0_26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75d6f59c8e_0_362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275d6f59c8e_0_362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6117029042_0_1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g26117029042_0_1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6117029042_0_4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g26117029042_0_4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777300" y="518100"/>
            <a:ext cx="3017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878600" y="1619192"/>
            <a:ext cx="3900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216900" y="628592"/>
            <a:ext cx="3900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678275" y="210550"/>
            <a:ext cx="7982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71447"/>
              </a:buClr>
              <a:buSzPts val="3200"/>
              <a:buFont typeface="Calibri"/>
              <a:buNone/>
              <a:defRPr b="1" i="0" sz="3600" u="none" cap="none" strike="noStrik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/>
          <p:nvPr/>
        </p:nvSpPr>
        <p:spPr>
          <a:xfrm>
            <a:off x="293815" y="210553"/>
            <a:ext cx="45600" cy="709800"/>
          </a:xfrm>
          <a:prstGeom prst="rect">
            <a:avLst/>
          </a:prstGeom>
          <a:solidFill>
            <a:srgbClr val="D0DF00"/>
          </a:solidFill>
          <a:ln cap="flat" cmpd="sng" w="25400">
            <a:solidFill>
              <a:srgbClr val="D0D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2">
            <a:alphaModFix/>
          </a:blip>
          <a:srcRect b="0" l="0" r="0" t="90171"/>
          <a:stretch/>
        </p:blipFill>
        <p:spPr>
          <a:xfrm>
            <a:off x="0" y="6183899"/>
            <a:ext cx="9144003" cy="6741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25" y="6183875"/>
            <a:ext cx="9144000" cy="6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CHARLOTTE-MECKLENBURG SCHOOLS</a:t>
            </a:r>
            <a:endParaRPr b="0" i="0" sz="1400" u="none" cap="none" strike="noStrik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342900" y="1420283"/>
            <a:ext cx="3886200" cy="98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685800" y="2590800"/>
            <a:ext cx="32004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228600" y="1066800"/>
            <a:ext cx="4114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61156" y="2937933"/>
            <a:ext cx="38862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1" sz="2200" cap="none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61156" y="1937809"/>
            <a:ext cx="38862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228600" y="1066800"/>
            <a:ext cx="20193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11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–"/>
              <a:defRPr sz="1300"/>
            </a:lvl2pPr>
            <a:lvl3pPr indent="-2984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2324100" y="1066800"/>
            <a:ext cx="20193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11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–"/>
              <a:defRPr sz="1300"/>
            </a:lvl2pPr>
            <a:lvl3pPr indent="-2984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228600" y="1023409"/>
            <a:ext cx="20202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1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228600" y="1449917"/>
            <a:ext cx="2020200" cy="26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1115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1pPr>
            <a:lvl2pPr indent="-2984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2322513" y="1023409"/>
            <a:ext cx="20208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1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2322513" y="1449917"/>
            <a:ext cx="2020800" cy="26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1115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1pPr>
            <a:lvl2pPr indent="-2984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228600" y="182033"/>
            <a:ext cx="1504200" cy="7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1" sz="11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1787525" y="182033"/>
            <a:ext cx="2556000" cy="3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302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2pPr>
            <a:lvl3pPr indent="-3111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3pPr>
            <a:lvl4pPr indent="-2984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indent="-2984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»"/>
              <a:defRPr sz="1100"/>
            </a:lvl5pPr>
            <a:lvl6pPr indent="-2984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6pPr>
            <a:lvl7pPr indent="-2984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7pPr>
            <a:lvl8pPr indent="-2984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8pPr>
            <a:lvl9pPr indent="-2984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228600" y="956733"/>
            <a:ext cx="1504200" cy="31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96144" y="3200400"/>
            <a:ext cx="27432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1" sz="11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896144" y="408517"/>
            <a:ext cx="2743200" cy="27432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96144" y="3578225"/>
            <a:ext cx="27432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4114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429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2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115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–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»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dpi.state.nc.us/curriculum/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ncpublicschools.org/succeeds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1.png"/><Relationship Id="rId4" Type="http://schemas.openxmlformats.org/officeDocument/2006/relationships/hyperlink" Target="mailto:latoyas.wright@cms.k12.nc.us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2079400" y="3389000"/>
            <a:ext cx="5448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494775" y="3045750"/>
            <a:ext cx="8559000" cy="22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Paw Creek Elementary</a:t>
            </a:r>
            <a:r>
              <a:rPr lang="en-U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imes New Roman"/>
              <a:buNone/>
            </a:pPr>
            <a:r>
              <a:rPr lang="en-US" sz="3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August 20, 2025</a:t>
            </a:r>
            <a:endParaRPr sz="3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imes New Roman"/>
              <a:buNone/>
            </a:pPr>
            <a:r>
              <a:t/>
            </a:r>
            <a:endParaRPr sz="3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344475" y="306900"/>
            <a:ext cx="6162900" cy="15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494775" y="175375"/>
            <a:ext cx="8559000" cy="23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Welcome to the </a:t>
            </a:r>
            <a:b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Title I Annual Meeting </a:t>
            </a:r>
            <a:endParaRPr sz="37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for Parents &amp; Families</a:t>
            </a:r>
            <a:b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2025 - 2026</a:t>
            </a:r>
            <a:endParaRPr sz="37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37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just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5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b="1" sz="45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00" name="Google Shape;10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53702" y="5311900"/>
            <a:ext cx="1662197" cy="1559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687150" y="210550"/>
            <a:ext cx="7973400" cy="54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>
              <a:rPr lang="en-US" sz="3000">
                <a:solidFill>
                  <a:schemeClr val="dk1"/>
                </a:solidFill>
              </a:rPr>
              <a:t>What is the CMS Parent and Family Engagement Policy?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●"/>
            </a:pPr>
            <a:r>
              <a:rPr b="0" lang="en-US" sz="2000">
                <a:solidFill>
                  <a:schemeClr val="dk1"/>
                </a:solidFill>
              </a:rPr>
              <a:t>This policy addresses how the district or LEA will implement the parent and family engagement requirements of the </a:t>
            </a:r>
            <a:r>
              <a:rPr b="0" i="1" lang="en-US" sz="2000">
                <a:solidFill>
                  <a:schemeClr val="dk1"/>
                </a:solidFill>
              </a:rPr>
              <a:t>Every Student Succeeds Act (ESSA).  </a:t>
            </a:r>
            <a:r>
              <a:rPr b="0" lang="en-US" sz="2000">
                <a:solidFill>
                  <a:schemeClr val="dk1"/>
                </a:solidFill>
              </a:rPr>
              <a:t>It includes the following:</a:t>
            </a:r>
            <a:endParaRPr b="0" sz="1400">
              <a:solidFill>
                <a:schemeClr val="dk1"/>
              </a:solidFill>
            </a:endParaRPr>
          </a:p>
          <a:p>
            <a:pPr indent="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t/>
            </a:r>
            <a:endParaRPr b="0" i="1" sz="2000">
              <a:solidFill>
                <a:schemeClr val="dk1"/>
              </a:solidFill>
            </a:endParaRPr>
          </a:p>
          <a:p>
            <a:pPr indent="-2730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district’s expectations for parents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730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CMS will engage parents in decision-making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730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the district will work to build the schools’ and parents’ capacities in the implementation of effective parent and family engagement activities to improve student academic achievement</a:t>
            </a:r>
            <a:endParaRPr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t/>
            </a:r>
            <a:endParaRPr b="0" sz="2000">
              <a:solidFill>
                <a:schemeClr val="dk1"/>
              </a:solidFill>
            </a:endParaRPr>
          </a:p>
          <a:p>
            <a:pPr indent="-3302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●"/>
            </a:pPr>
            <a:r>
              <a:rPr b="0" lang="en-US" sz="2000">
                <a:solidFill>
                  <a:schemeClr val="dk1"/>
                </a:solidFill>
              </a:rPr>
              <a:t>Parents and families in Title I schools have the right to be engaged in the review/evaluation of this annual policy</a:t>
            </a:r>
            <a:endParaRPr b="0"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77777"/>
              <a:buFont typeface="Montserrat"/>
              <a:buNone/>
            </a:pPr>
            <a:r>
              <a:t/>
            </a:r>
            <a:endParaRPr>
              <a:solidFill>
                <a:srgbClr val="00AFD7"/>
              </a:solidFill>
            </a:endParaRPr>
          </a:p>
        </p:txBody>
      </p:sp>
      <p:sp>
        <p:nvSpPr>
          <p:cNvPr id="163" name="Google Shape;163;p2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4" name="Google Shape;164;p23"/>
          <p:cNvSpPr txBox="1"/>
          <p:nvPr/>
        </p:nvSpPr>
        <p:spPr>
          <a:xfrm>
            <a:off x="175375" y="1158650"/>
            <a:ext cx="8878200" cy="7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000">
              <a:solidFill>
                <a:srgbClr val="535758"/>
              </a:solidFill>
            </a:endParaRPr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4"/>
          <p:cNvSpPr txBox="1"/>
          <p:nvPr>
            <p:ph type="title"/>
          </p:nvPr>
        </p:nvSpPr>
        <p:spPr>
          <a:xfrm>
            <a:off x="462325" y="1210725"/>
            <a:ext cx="8424600" cy="397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500">
                <a:solidFill>
                  <a:schemeClr val="dk1"/>
                </a:solidFill>
              </a:rPr>
              <a:t>What is the School Improvement Plan/NCStar Plan?</a:t>
            </a:r>
            <a:endParaRPr sz="25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lang="en-US" sz="1700">
                <a:solidFill>
                  <a:schemeClr val="dk1"/>
                </a:solidFill>
              </a:rPr>
              <a:t>The School Improvement Plan (SIP) is created in an online platform called NCStar and includes:</a:t>
            </a:r>
            <a:endParaRPr b="0" sz="1700">
              <a:solidFill>
                <a:schemeClr val="dk1"/>
              </a:solidFill>
            </a:endParaRPr>
          </a:p>
          <a:p>
            <a:pPr indent="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sz="1700">
              <a:solidFill>
                <a:schemeClr val="dk1"/>
              </a:solidFill>
            </a:endParaRPr>
          </a:p>
          <a:p>
            <a:pPr indent="-26670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>
              <a:rPr lang="en-US" sz="1700">
                <a:solidFill>
                  <a:schemeClr val="dk1"/>
                </a:solidFill>
                <a:highlight>
                  <a:schemeClr val="lt1"/>
                </a:highlight>
                <a:latin typeface="Avenir"/>
                <a:ea typeface="Avenir"/>
                <a:cs typeface="Avenir"/>
                <a:sym typeface="Avenir"/>
              </a:rPr>
              <a:t>A Comprehensive Needs Assessment</a:t>
            </a:r>
            <a:endParaRPr sz="2100">
              <a:solidFill>
                <a:schemeClr val="dk1"/>
              </a:solidFill>
              <a:highlight>
                <a:schemeClr val="lt1"/>
              </a:highlight>
              <a:latin typeface="Avenir"/>
              <a:ea typeface="Avenir"/>
              <a:cs typeface="Avenir"/>
              <a:sym typeface="Avenir"/>
            </a:endParaRPr>
          </a:p>
          <a:p>
            <a:pPr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>
              <a:rPr lang="en-U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Goals and Strategies to Address Academic Needs of Students</a:t>
            </a:r>
            <a:endParaRPr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>
              <a:rPr lang="en-U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Professional Development Needs</a:t>
            </a:r>
            <a:endParaRPr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>
              <a:rPr lang="en-U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Coordination of Resources and Comprehensive Budget</a:t>
            </a:r>
            <a:endParaRPr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>
              <a:rPr lang="en-U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School’s Parent and Family Engagement Goals</a:t>
            </a:r>
            <a:endParaRPr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sz="1700">
              <a:solidFill>
                <a:schemeClr val="dk1"/>
              </a:solidFill>
            </a:endParaRPr>
          </a:p>
          <a:p>
            <a:pPr indent="-32385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●"/>
            </a:pPr>
            <a:r>
              <a:rPr b="0" lang="en-US" sz="1700">
                <a:solidFill>
                  <a:schemeClr val="dk1"/>
                </a:solidFill>
              </a:rPr>
              <a:t>Parents of students at Title I schools have the right to be engaged in the development of this plan</a:t>
            </a:r>
            <a:endParaRPr b="0" sz="2700">
              <a:solidFill>
                <a:schemeClr val="dk1"/>
              </a:solidFill>
            </a:endParaRPr>
          </a:p>
          <a:p>
            <a:pPr indent="-2794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venir"/>
              <a:buChar char="●"/>
            </a:pPr>
            <a:r>
              <a:rPr b="0" lang="en-US" sz="1700">
                <a:solidFill>
                  <a:schemeClr val="dk1"/>
                </a:solidFill>
              </a:rPr>
              <a:t>Access the SIP on our website:  https://www.cmsk12.org/pawcreekES</a:t>
            </a:r>
            <a:endParaRPr b="0" sz="800">
              <a:solidFill>
                <a:schemeClr val="dk1"/>
              </a:solidFill>
            </a:endParaRPr>
          </a:p>
          <a:p>
            <a:pPr indent="-2413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venir"/>
              <a:buChar char="○"/>
            </a:pPr>
            <a:r>
              <a:rPr lang="en-US" sz="13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User Name</a:t>
            </a:r>
            <a:r>
              <a:rPr lang="en-US" sz="1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: guests7113</a:t>
            </a:r>
            <a:endParaRPr sz="1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413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venir"/>
              <a:buChar char="○"/>
            </a:pPr>
            <a:r>
              <a:rPr lang="en-US" sz="13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Password</a:t>
            </a:r>
            <a:r>
              <a:rPr lang="en-US" sz="1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: guests7113</a:t>
            </a:r>
            <a:endParaRPr b="0" sz="2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4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/>
          <p:nvPr>
            <p:ph type="title"/>
          </p:nvPr>
        </p:nvSpPr>
        <p:spPr>
          <a:xfrm>
            <a:off x="462325" y="0"/>
            <a:ext cx="8424600" cy="16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>
                <a:solidFill>
                  <a:schemeClr val="dk1"/>
                </a:solidFill>
              </a:rPr>
              <a:t>What is included in the School’s Parent and Family Engagement Policy?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5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9" name="Google Shape;179;p25"/>
          <p:cNvSpPr txBox="1"/>
          <p:nvPr/>
        </p:nvSpPr>
        <p:spPr>
          <a:xfrm>
            <a:off x="462325" y="1427700"/>
            <a:ext cx="8694000" cy="479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This policy addresses how the school will implement the parent and family engagement requirements of the </a:t>
            </a:r>
            <a:r>
              <a:rPr i="1"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Every Student Succeeds Act (ESSA).  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Components include the following: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parents can be engaged in decision-making and activities 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parent and family engagement funds are being used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information and training will be provided to parents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the school will build capacity in parents and staff for strong parent and family engagement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Parents of students at Title I schools have the right to be engaged in the development of the school’s Parent and Family Engagement Policy</a:t>
            </a:r>
            <a:endParaRPr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6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5" name="Google Shape;185;p26"/>
          <p:cNvSpPr txBox="1"/>
          <p:nvPr/>
        </p:nvSpPr>
        <p:spPr>
          <a:xfrm>
            <a:off x="419625" y="275575"/>
            <a:ext cx="7963500" cy="13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What is the School Compact?</a:t>
            </a:r>
            <a:endParaRPr b="1" sz="36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6"/>
          <p:cNvSpPr txBox="1"/>
          <p:nvPr/>
        </p:nvSpPr>
        <p:spPr>
          <a:xfrm>
            <a:off x="231725" y="1656775"/>
            <a:ext cx="8567700" cy="43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venir"/>
              <a:buChar char="●"/>
            </a:pPr>
            <a:r>
              <a:rPr lang="en-U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compact is a commitment from the school, the parent/family, and the student, to share in the responsibility for improved academic achievement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4191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venir"/>
              <a:buChar char="●"/>
            </a:pPr>
            <a:r>
              <a:rPr lang="en-U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Parents and families of students in Title I schools have the right to be involved in the revision/review of the School Compact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 txBox="1"/>
          <p:nvPr>
            <p:ph type="title"/>
          </p:nvPr>
        </p:nvSpPr>
        <p:spPr>
          <a:xfrm>
            <a:off x="687150" y="210550"/>
            <a:ext cx="7973400" cy="14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Who </a:t>
            </a:r>
            <a:r>
              <a:rPr lang="en-US">
                <a:solidFill>
                  <a:schemeClr val="dk1"/>
                </a:solidFill>
              </a:rPr>
              <a:t>are the parent leaders at my school?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520"/>
              <a:buFont typeface="Montserrat"/>
              <a:buNone/>
            </a:pPr>
            <a:r>
              <a:t/>
            </a:r>
            <a:endParaRPr sz="2800">
              <a:solidFill>
                <a:srgbClr val="00AFD7"/>
              </a:solidFill>
            </a:endParaRPr>
          </a:p>
        </p:txBody>
      </p:sp>
      <p:sp>
        <p:nvSpPr>
          <p:cNvPr id="192" name="Google Shape;192;p27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3" name="Google Shape;193;p27"/>
          <p:cNvSpPr txBox="1"/>
          <p:nvPr/>
        </p:nvSpPr>
        <p:spPr>
          <a:xfrm>
            <a:off x="344475" y="3450925"/>
            <a:ext cx="7327800" cy="18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9530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9530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7"/>
          <p:cNvSpPr txBox="1"/>
          <p:nvPr/>
        </p:nvSpPr>
        <p:spPr>
          <a:xfrm>
            <a:off x="344475" y="1546075"/>
            <a:ext cx="8799600" cy="23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>
                <a:solidFill>
                  <a:schemeClr val="dk1"/>
                </a:solidFill>
              </a:rPr>
              <a:t> Parent Names: </a:t>
            </a:r>
            <a:endParaRPr sz="2000">
              <a:solidFill>
                <a:schemeClr val="dk1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Onesimo Gutierrez, Juana Peguero, Busola Stackhouse, LaKeisha</a:t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Stewart, Allen Deese, Tosh Dionne</a:t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Interpreter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: Provided by CMS Vendors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School’s Title I Compliance Contact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: LaToya Wright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/>
          <p:nvPr>
            <p:ph type="title"/>
          </p:nvPr>
        </p:nvSpPr>
        <p:spPr>
          <a:xfrm>
            <a:off x="508000" y="254000"/>
            <a:ext cx="8152500" cy="10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400">
                <a:solidFill>
                  <a:schemeClr val="dk1"/>
                </a:solidFill>
              </a:rPr>
              <a:t>Volunteer Opportunities</a:t>
            </a:r>
            <a:endParaRPr sz="3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520"/>
              <a:buFont typeface="Montserrat"/>
              <a:buNone/>
            </a:pPr>
            <a:r>
              <a:t/>
            </a:r>
            <a:endParaRPr sz="2800">
              <a:solidFill>
                <a:srgbClr val="00AFD7"/>
              </a:solidFill>
            </a:endParaRPr>
          </a:p>
        </p:txBody>
      </p:sp>
      <p:sp>
        <p:nvSpPr>
          <p:cNvPr id="200" name="Google Shape;200;p28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1" name="Google Shape;201;p28"/>
          <p:cNvSpPr txBox="1"/>
          <p:nvPr/>
        </p:nvSpPr>
        <p:spPr>
          <a:xfrm>
            <a:off x="344475" y="1240725"/>
            <a:ext cx="7327800" cy="46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Join parent leadership groups such as PTA, and or School Leadership Team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Volunteer to contact other parents/families regarding important school information  </a:t>
            </a:r>
            <a:endParaRPr sz="2000">
              <a:solidFill>
                <a:schemeClr val="dk1"/>
              </a:solidFill>
              <a:highlight>
                <a:srgbClr val="FFFF00"/>
              </a:highlight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Attend academic events occurring at your child’s school 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Participate in opportunities that support school activities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Support Teacher appreciation activities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Assist with class parties 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Attend parent conferences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Attend field trips.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Please call or  email Janet Frederick to learn about volunteer opportunities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/>
        </p:nvSpPr>
        <p:spPr>
          <a:xfrm>
            <a:off x="271325" y="1649300"/>
            <a:ext cx="8858400" cy="4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00AED6"/>
              </a:solidFill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Title I parents and families have the right to request the qualifications of their child’s teachers. 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are you notified of this right and what is the process for making a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request?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You can request it from LaToya Wright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Request should be completed within 30 days.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208" name="Google Shape;208;p29"/>
          <p:cNvSpPr txBox="1"/>
          <p:nvPr>
            <p:ph type="title"/>
          </p:nvPr>
        </p:nvSpPr>
        <p:spPr>
          <a:xfrm>
            <a:off x="469900" y="194725"/>
            <a:ext cx="8022000" cy="1028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How do I request the qualifications of my child’s teachers?</a:t>
            </a:r>
            <a:endParaRPr sz="3500">
              <a:solidFill>
                <a:srgbClr val="00AFD7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0"/>
          <p:cNvSpPr/>
          <p:nvPr/>
        </p:nvSpPr>
        <p:spPr>
          <a:xfrm>
            <a:off x="873825" y="1638075"/>
            <a:ext cx="7256100" cy="39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Being Highly Qualified in NC means you have successfully passed the licensure exams required or received alternate licensure in a way set out by NC law. 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Parents and families are notified if teachers do not meet ESSA’s requirements for Highly-Qualified 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rgbClr val="0070C0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Parents may request information on teacher qualifications in writing</a:t>
            </a:r>
            <a:endParaRPr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14" name="Google Shape;214;p30"/>
          <p:cNvSpPr txBox="1"/>
          <p:nvPr>
            <p:ph type="title"/>
          </p:nvPr>
        </p:nvSpPr>
        <p:spPr>
          <a:xfrm>
            <a:off x="457200" y="194725"/>
            <a:ext cx="8245500" cy="850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>
                <a:solidFill>
                  <a:schemeClr val="dk1"/>
                </a:solidFill>
              </a:rPr>
              <a:t>How will I be notified if my child is taught by a teacher who is not Highly-Qualified?</a:t>
            </a:r>
            <a:endParaRPr sz="2800">
              <a:solidFill>
                <a:srgbClr val="00AFD7"/>
              </a:solidFill>
            </a:endParaRPr>
          </a:p>
        </p:txBody>
      </p:sp>
      <p:sp>
        <p:nvSpPr>
          <p:cNvPr id="215" name="Google Shape;215;p30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1"/>
          <p:cNvSpPr txBox="1"/>
          <p:nvPr/>
        </p:nvSpPr>
        <p:spPr>
          <a:xfrm>
            <a:off x="538950" y="218100"/>
            <a:ext cx="80661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Parent Concerns or Questions?</a:t>
            </a:r>
            <a:endParaRPr b="0" i="0" sz="1200" u="none" cap="none" strike="noStrike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1" name="Google Shape;221;p31"/>
          <p:cNvSpPr/>
          <p:nvPr/>
        </p:nvSpPr>
        <p:spPr>
          <a:xfrm>
            <a:off x="7808054" y="6157518"/>
            <a:ext cx="1184700" cy="587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22" name="Google Shape;222;p31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3" name="Google Shape;223;p31"/>
          <p:cNvSpPr txBox="1"/>
          <p:nvPr/>
        </p:nvSpPr>
        <p:spPr>
          <a:xfrm>
            <a:off x="367175" y="1982625"/>
            <a:ext cx="8788800" cy="16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venir"/>
              <a:buChar char="●"/>
            </a:pPr>
            <a:r>
              <a:rPr lang="en-US" sz="2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Reach out to the child's teacher first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venir"/>
              <a:buChar char="●"/>
            </a:pPr>
            <a:r>
              <a:rPr lang="en-US" sz="2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Then email Ms. LaToya Wright and </a:t>
            </a:r>
            <a:r>
              <a:rPr lang="en-US" sz="2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someone</a:t>
            </a:r>
            <a:r>
              <a:rPr lang="en-US" sz="2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will contact in 24 hours. 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2"/>
          <p:cNvSpPr txBox="1"/>
          <p:nvPr/>
        </p:nvSpPr>
        <p:spPr>
          <a:xfrm>
            <a:off x="525948" y="1100025"/>
            <a:ext cx="7658400" cy="50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-US" sz="2400">
                <a:solidFill>
                  <a:schemeClr val="dk1"/>
                </a:solidFill>
              </a:rPr>
              <a:t>The full North Carolina Standard Course of Study (NCSCOS) can be viewed using the link below:</a:t>
            </a:r>
            <a:endParaRPr sz="24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>
                <a:solidFill>
                  <a:srgbClr val="9900FF"/>
                </a:solidFill>
              </a:rPr>
              <a:t> </a:t>
            </a:r>
            <a:r>
              <a:rPr lang="en-US" sz="24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http://www.dpi.state.nc.us/curriculum/</a:t>
            </a:r>
            <a:r>
              <a:rPr lang="en-US" sz="2400">
                <a:solidFill>
                  <a:schemeClr val="dk1"/>
                </a:solidFill>
              </a:rPr>
              <a:t> 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9900FF"/>
              </a:solidFill>
            </a:endParaRPr>
          </a:p>
          <a:p>
            <a:pPr indent="-39370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solidFill>
                  <a:schemeClr val="dk1"/>
                </a:solidFill>
              </a:rPr>
              <a:t>For more information about the NCSCOS and professional development at your school site, LaToya Wright</a:t>
            </a:r>
            <a:endParaRPr sz="2400">
              <a:solidFill>
                <a:schemeClr val="dk1"/>
              </a:solidFill>
            </a:endParaRPr>
          </a:p>
          <a:p>
            <a:pPr indent="-91440" lvl="0" marL="46672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Twentieth Century"/>
              <a:buNone/>
            </a:pPr>
            <a:r>
              <a:t/>
            </a:r>
            <a:endParaRPr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91440" lvl="0" marL="91440" marR="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Twentieth Century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3358" lvl="0" marL="342900" marR="0" rtl="0" algn="l">
              <a:lnSpc>
                <a:spcPct val="8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None/>
            </a:pPr>
            <a:r>
              <a:t/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32"/>
          <p:cNvSpPr/>
          <p:nvPr/>
        </p:nvSpPr>
        <p:spPr>
          <a:xfrm>
            <a:off x="7808054" y="6157518"/>
            <a:ext cx="1184700" cy="587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30" name="Google Shape;230;p32"/>
          <p:cNvSpPr txBox="1"/>
          <p:nvPr>
            <p:ph type="title"/>
          </p:nvPr>
        </p:nvSpPr>
        <p:spPr>
          <a:xfrm>
            <a:off x="580800" y="256625"/>
            <a:ext cx="7982400" cy="640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North Carolina Standard Course of Study</a:t>
            </a:r>
            <a:endParaRPr/>
          </a:p>
        </p:txBody>
      </p:sp>
      <p:sp>
        <p:nvSpPr>
          <p:cNvPr id="231" name="Google Shape;231;p32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title"/>
          </p:nvPr>
        </p:nvSpPr>
        <p:spPr>
          <a:xfrm>
            <a:off x="1367000" y="1234838"/>
            <a:ext cx="3886200" cy="22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</a:pPr>
            <a:r>
              <a:rPr lang="en-US" sz="5000">
                <a:solidFill>
                  <a:schemeClr val="dk1"/>
                </a:solidFill>
              </a:rPr>
              <a:t>Welcome</a:t>
            </a:r>
            <a:endParaRPr sz="5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</a:pPr>
            <a:r>
              <a:rPr lang="en-US" sz="5000">
                <a:solidFill>
                  <a:schemeClr val="dk1"/>
                </a:solidFill>
              </a:rPr>
              <a:t>Introductions</a:t>
            </a:r>
            <a:endParaRPr sz="5000">
              <a:solidFill>
                <a:schemeClr val="dk1"/>
              </a:solidFill>
            </a:endParaRPr>
          </a:p>
        </p:txBody>
      </p:sp>
      <p:cxnSp>
        <p:nvCxnSpPr>
          <p:cNvPr id="107" name="Google Shape;107;p15"/>
          <p:cNvCxnSpPr/>
          <p:nvPr/>
        </p:nvCxnSpPr>
        <p:spPr>
          <a:xfrm flipH="1">
            <a:off x="648950" y="1197150"/>
            <a:ext cx="7200" cy="44637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5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3"/>
          <p:cNvSpPr txBox="1"/>
          <p:nvPr/>
        </p:nvSpPr>
        <p:spPr>
          <a:xfrm>
            <a:off x="482825" y="210550"/>
            <a:ext cx="7230900" cy="9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800">
                <a:solidFill>
                  <a:schemeClr val="dk1"/>
                </a:solidFill>
              </a:rPr>
              <a:t>Some Schools Have an </a:t>
            </a:r>
            <a:r>
              <a:rPr b="1" lang="en-US" sz="2800">
                <a:solidFill>
                  <a:schemeClr val="dk1"/>
                </a:solidFill>
              </a:rPr>
              <a:t>A</a:t>
            </a:r>
            <a:r>
              <a:rPr b="1" lang="en-US" sz="2800">
                <a:solidFill>
                  <a:schemeClr val="dk1"/>
                </a:solidFill>
              </a:rPr>
              <a:t>dditional Designation</a:t>
            </a:r>
            <a:endParaRPr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8" name="Google Shape;238;p33"/>
          <p:cNvSpPr txBox="1"/>
          <p:nvPr/>
        </p:nvSpPr>
        <p:spPr>
          <a:xfrm>
            <a:off x="589325" y="1314675"/>
            <a:ext cx="81624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83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NCDPI will notify schools as to whether they have a special designation of ATSI or CSI in November of each year. </a:t>
            </a:r>
            <a:r>
              <a:rPr lang="en-US" sz="2200">
                <a:solidFill>
                  <a:schemeClr val="dk1"/>
                </a:solidFill>
                <a:highlight>
                  <a:srgbClr val="FFFF00"/>
                </a:highlight>
              </a:rPr>
              <a:t>You can skip this slide and the next two until notification from NCDPI or if not relevant to your school.</a:t>
            </a:r>
            <a:endParaRPr sz="22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The Every School Succeeds Act (ESSA) requires each state to have a plan to measure student achievement annually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The plan outlines how each state is being held accountable 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-US" sz="2200">
                <a:solidFill>
                  <a:schemeClr val="dk1"/>
                </a:solidFill>
              </a:rPr>
              <a:t>Title I schools can receive an additional designation based upon state End-of-Grade or End-of-Course assessments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</a:rPr>
              <a:t>Link to the North Carolina State Plan under ESSA:</a:t>
            </a:r>
            <a:endParaRPr sz="16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u="sng">
                <a:solidFill>
                  <a:srgbClr val="144C72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http://www.ncpublicschools.org/succeeds/</a:t>
            </a:r>
            <a:r>
              <a:rPr lang="en-US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4"/>
          <p:cNvSpPr txBox="1"/>
          <p:nvPr/>
        </p:nvSpPr>
        <p:spPr>
          <a:xfrm>
            <a:off x="523850" y="3035500"/>
            <a:ext cx="8396700" cy="30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sz="1800">
              <a:solidFill>
                <a:srgbClr val="00AFD7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AFD7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b="0" i="0" sz="1500" u="none" cap="none" strike="noStrike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4" name="Google Shape;244;p34"/>
          <p:cNvSpPr/>
          <p:nvPr/>
        </p:nvSpPr>
        <p:spPr>
          <a:xfrm>
            <a:off x="7864679" y="6241408"/>
            <a:ext cx="1128300" cy="474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45" name="Google Shape;245;p34"/>
          <p:cNvSpPr txBox="1"/>
          <p:nvPr>
            <p:ph type="title"/>
          </p:nvPr>
        </p:nvSpPr>
        <p:spPr>
          <a:xfrm>
            <a:off x="523850" y="190300"/>
            <a:ext cx="8098800" cy="640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Additional School Designations</a:t>
            </a:r>
            <a:endParaRPr/>
          </a:p>
        </p:txBody>
      </p:sp>
      <p:sp>
        <p:nvSpPr>
          <p:cNvPr id="246" name="Google Shape;246;p34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7" name="Google Shape;247;p34"/>
          <p:cNvSpPr txBox="1"/>
          <p:nvPr/>
        </p:nvSpPr>
        <p:spPr>
          <a:xfrm>
            <a:off x="1169000" y="1094150"/>
            <a:ext cx="6925200" cy="4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0005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en-US" sz="2700">
                <a:solidFill>
                  <a:schemeClr val="dk1"/>
                </a:solidFill>
              </a:rPr>
              <a:t>Additional Targeted Support and Improvement (ATSI)- </a:t>
            </a:r>
            <a:r>
              <a:rPr lang="en-US" sz="2700">
                <a:solidFill>
                  <a:srgbClr val="FF0000"/>
                </a:solidFill>
              </a:rPr>
              <a:t>subgroup gap (if applicable)</a:t>
            </a:r>
            <a:endParaRPr sz="2700">
              <a:solidFill>
                <a:srgbClr val="FF0000"/>
              </a:solidFill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en-US" sz="2700">
                <a:solidFill>
                  <a:schemeClr val="dk1"/>
                </a:solidFill>
              </a:rPr>
              <a:t>Comprehensive Support and Improvement (CSI)-</a:t>
            </a:r>
            <a:r>
              <a:rPr lang="en-US" sz="2700">
                <a:solidFill>
                  <a:srgbClr val="FF0000"/>
                </a:solidFill>
              </a:rPr>
              <a:t>lowest performing 5% of schools or low graduation rate </a:t>
            </a:r>
            <a:r>
              <a:rPr lang="en-US" sz="2700">
                <a:solidFill>
                  <a:srgbClr val="FF0000"/>
                </a:solidFill>
              </a:rPr>
              <a:t>(if applicable)</a:t>
            </a:r>
            <a:endParaRPr sz="2700">
              <a:solidFill>
                <a:srgbClr val="FF0000"/>
              </a:solidFill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en-US" sz="2700">
                <a:solidFill>
                  <a:schemeClr val="dk1"/>
                </a:solidFill>
              </a:rPr>
              <a:t>Schools with these designations remain in this status for 3 years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5"/>
          <p:cNvSpPr/>
          <p:nvPr/>
        </p:nvSpPr>
        <p:spPr>
          <a:xfrm>
            <a:off x="267725" y="3429000"/>
            <a:ext cx="8876400" cy="26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3" name="Google Shape;253;p35"/>
          <p:cNvSpPr/>
          <p:nvPr/>
        </p:nvSpPr>
        <p:spPr>
          <a:xfrm>
            <a:off x="7921304" y="6157518"/>
            <a:ext cx="1071600" cy="558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54" name="Google Shape;254;p35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5" name="Google Shape;255;p35"/>
          <p:cNvSpPr txBox="1"/>
          <p:nvPr/>
        </p:nvSpPr>
        <p:spPr>
          <a:xfrm>
            <a:off x="508000" y="200650"/>
            <a:ext cx="8033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</a:rPr>
              <a:t>Proud Points</a:t>
            </a:r>
            <a:endParaRPr/>
          </a:p>
        </p:txBody>
      </p:sp>
      <p:sp>
        <p:nvSpPr>
          <p:cNvPr id="256" name="Google Shape;256;p35"/>
          <p:cNvSpPr txBox="1"/>
          <p:nvPr/>
        </p:nvSpPr>
        <p:spPr>
          <a:xfrm>
            <a:off x="381000" y="1747375"/>
            <a:ext cx="82941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3815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Char char="●"/>
            </a:pPr>
            <a:r>
              <a:rPr lang="en-US" sz="3300">
                <a:solidFill>
                  <a:schemeClr val="dk1"/>
                </a:solidFill>
              </a:rPr>
              <a:t>4th inthe district in Science Growth.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</a:rPr>
              <a:t>● Moving the school's letter grade from a C to a B.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</a:rPr>
              <a:t>● 4 Consecutive years of exceeding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</a:rPr>
              <a:t>growth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300">
                <a:solidFill>
                  <a:schemeClr val="dk1"/>
                </a:solidFill>
              </a:rPr>
              <a:t>● National Magnet Certification</a:t>
            </a:r>
            <a:endParaRPr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6"/>
          <p:cNvSpPr/>
          <p:nvPr/>
        </p:nvSpPr>
        <p:spPr>
          <a:xfrm>
            <a:off x="408600" y="194950"/>
            <a:ext cx="87354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Thank you for being here!</a:t>
            </a:r>
            <a:r>
              <a:rPr lang="en-US" sz="4400">
                <a:solidFill>
                  <a:srgbClr val="5B595A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i="0" sz="1700" u="none" cap="none" strike="noStrike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63" name="Google Shape;263;p36"/>
          <p:cNvGrpSpPr/>
          <p:nvPr/>
        </p:nvGrpSpPr>
        <p:grpSpPr>
          <a:xfrm>
            <a:off x="4705256" y="385000"/>
            <a:ext cx="3932256" cy="5606431"/>
            <a:chOff x="4112" y="494"/>
            <a:chExt cx="3009" cy="3257"/>
          </a:xfrm>
        </p:grpSpPr>
        <p:grpSp>
          <p:nvGrpSpPr>
            <p:cNvPr id="264" name="Google Shape;264;p36"/>
            <p:cNvGrpSpPr/>
            <p:nvPr/>
          </p:nvGrpSpPr>
          <p:grpSpPr>
            <a:xfrm>
              <a:off x="4112" y="494"/>
              <a:ext cx="3009" cy="3257"/>
              <a:chOff x="4112" y="494"/>
              <a:chExt cx="3009" cy="3257"/>
            </a:xfrm>
          </p:grpSpPr>
          <p:sp>
            <p:nvSpPr>
              <p:cNvPr id="265" name="Google Shape;265;p36"/>
              <p:cNvSpPr/>
              <p:nvPr/>
            </p:nvSpPr>
            <p:spPr>
              <a:xfrm>
                <a:off x="5007" y="49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>
                  <a:rPr i="0" lang="en-U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Charlotte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6" name="Google Shape;266;p36"/>
              <p:cNvSpPr/>
              <p:nvPr/>
            </p:nvSpPr>
            <p:spPr>
              <a:xfrm>
                <a:off x="5340" y="49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>
                  <a:rPr i="0" lang="en-U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7" name="Google Shape;267;p36"/>
              <p:cNvSpPr/>
              <p:nvPr/>
            </p:nvSpPr>
            <p:spPr>
              <a:xfrm>
                <a:off x="5376" y="49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>
                  <a:rPr i="0" lang="en-U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Mecklenburg Schools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8" name="Google Shape;268;p36"/>
              <p:cNvSpPr/>
              <p:nvPr/>
            </p:nvSpPr>
            <p:spPr>
              <a:xfrm>
                <a:off x="6146" y="49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>
                  <a:rPr i="0" lang="en-U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9" name="Google Shape;269;p36"/>
              <p:cNvSpPr/>
              <p:nvPr/>
            </p:nvSpPr>
            <p:spPr>
              <a:xfrm>
                <a:off x="5577" y="59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0" name="Google Shape;270;p36"/>
              <p:cNvSpPr/>
              <p:nvPr/>
            </p:nvSpPr>
            <p:spPr>
              <a:xfrm>
                <a:off x="5029" y="674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Time and Effort Certification Report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1" name="Google Shape;271;p36"/>
              <p:cNvSpPr/>
              <p:nvPr/>
            </p:nvSpPr>
            <p:spPr>
              <a:xfrm>
                <a:off x="6125" y="67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2" name="Google Shape;272;p36"/>
              <p:cNvSpPr/>
              <p:nvPr/>
            </p:nvSpPr>
            <p:spPr>
              <a:xfrm>
                <a:off x="5468" y="75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(YEAR)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3" name="Google Shape;273;p36"/>
              <p:cNvSpPr/>
              <p:nvPr/>
            </p:nvSpPr>
            <p:spPr>
              <a:xfrm>
                <a:off x="5686" y="75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4" name="Google Shape;274;p36"/>
              <p:cNvSpPr/>
              <p:nvPr/>
            </p:nvSpPr>
            <p:spPr>
              <a:xfrm>
                <a:off x="5577" y="84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5" name="Google Shape;275;p36"/>
              <p:cNvSpPr/>
              <p:nvPr/>
            </p:nvSpPr>
            <p:spPr>
              <a:xfrm>
                <a:off x="4126" y="92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      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6" name="Google Shape;276;p36"/>
              <p:cNvSpPr/>
              <p:nvPr/>
            </p:nvSpPr>
            <p:spPr>
              <a:xfrm>
                <a:off x="4276" y="924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Requirement under the federal Office of Management and Budget (OMB)2 CFR Part 225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7" name="Google Shape;277;p36"/>
              <p:cNvSpPr/>
              <p:nvPr/>
            </p:nvSpPr>
            <p:spPr>
              <a:xfrm>
                <a:off x="6997" y="92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8" name="Google Shape;278;p36"/>
              <p:cNvSpPr/>
              <p:nvPr/>
            </p:nvSpPr>
            <p:spPr>
              <a:xfrm>
                <a:off x="7028" y="92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9" name="Google Shape;279;p36"/>
              <p:cNvSpPr/>
              <p:nvPr/>
            </p:nvSpPr>
            <p:spPr>
              <a:xfrm>
                <a:off x="4212" y="1020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Cost Principles for State, Local, and Indian Tribal Government (Uniform Grant Guidance)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0" name="Google Shape;280;p36"/>
              <p:cNvSpPr/>
              <p:nvPr/>
            </p:nvSpPr>
            <p:spPr>
              <a:xfrm>
                <a:off x="6941" y="102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1" name="Google Shape;281;p36"/>
              <p:cNvSpPr/>
              <p:nvPr/>
            </p:nvSpPr>
            <p:spPr>
              <a:xfrm>
                <a:off x="5577" y="11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2" name="Google Shape;282;p36"/>
              <p:cNvSpPr/>
              <p:nvPr/>
            </p:nvSpPr>
            <p:spPr>
              <a:xfrm>
                <a:off x="5321" y="1265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Title I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3" name="Google Shape;283;p36"/>
              <p:cNvSpPr/>
              <p:nvPr/>
            </p:nvSpPr>
            <p:spPr>
              <a:xfrm>
                <a:off x="5496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4" name="Google Shape;284;p36"/>
              <p:cNvSpPr/>
              <p:nvPr/>
            </p:nvSpPr>
            <p:spPr>
              <a:xfrm>
                <a:off x="5515" y="1265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(PRC 0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5" name="Google Shape;285;p36"/>
              <p:cNvSpPr/>
              <p:nvPr/>
            </p:nvSpPr>
            <p:spPr>
              <a:xfrm>
                <a:off x="5724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50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6" name="Google Shape;286;p36"/>
              <p:cNvSpPr/>
              <p:nvPr/>
            </p:nvSpPr>
            <p:spPr>
              <a:xfrm>
                <a:off x="5806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7" name="Google Shape;287;p36"/>
              <p:cNvSpPr/>
              <p:nvPr/>
            </p:nvSpPr>
            <p:spPr>
              <a:xfrm>
                <a:off x="5832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8" name="Google Shape;288;p36"/>
              <p:cNvSpPr/>
              <p:nvPr/>
            </p:nvSpPr>
            <p:spPr>
              <a:xfrm>
                <a:off x="5577" y="13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9" name="Google Shape;289;p36"/>
              <p:cNvSpPr/>
              <p:nvPr/>
            </p:nvSpPr>
            <p:spPr>
              <a:xfrm>
                <a:off x="4270" y="1432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This certification is to be completed semi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0" name="Google Shape;290;p36"/>
              <p:cNvSpPr/>
              <p:nvPr/>
            </p:nvSpPr>
            <p:spPr>
              <a:xfrm>
                <a:off x="5511" y="143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1" name="Google Shape;291;p36"/>
              <p:cNvSpPr/>
              <p:nvPr/>
            </p:nvSpPr>
            <p:spPr>
              <a:xfrm>
                <a:off x="5542" y="1432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annually, in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2" name="Google Shape;292;p36"/>
              <p:cNvSpPr/>
              <p:nvPr/>
            </p:nvSpPr>
            <p:spPr>
              <a:xfrm>
                <a:off x="5928" y="1432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January and July, by employees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3" name="Google Shape;293;p36"/>
              <p:cNvSpPr/>
              <p:nvPr/>
            </p:nvSpPr>
            <p:spPr>
              <a:xfrm>
                <a:off x="6901" y="143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4" name="Google Shape;294;p36"/>
              <p:cNvSpPr/>
              <p:nvPr/>
            </p:nvSpPr>
            <p:spPr>
              <a:xfrm>
                <a:off x="4334" y="1516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who spend 100% of their time and effort working on one federal program or cost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5" name="Google Shape;295;p36"/>
              <p:cNvSpPr/>
              <p:nvPr/>
            </p:nvSpPr>
            <p:spPr>
              <a:xfrm>
                <a:off x="6820" y="1516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6" name="Google Shape;296;p36"/>
              <p:cNvSpPr/>
              <p:nvPr/>
            </p:nvSpPr>
            <p:spPr>
              <a:xfrm>
                <a:off x="4252" y="1599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Objective and whose salary is funded by that federal program.  The certification report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7" name="Google Shape;297;p36"/>
              <p:cNvSpPr/>
              <p:nvPr/>
            </p:nvSpPr>
            <p:spPr>
              <a:xfrm>
                <a:off x="6901" y="159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8" name="Google Shape;298;p36"/>
              <p:cNvSpPr/>
              <p:nvPr/>
            </p:nvSpPr>
            <p:spPr>
              <a:xfrm>
                <a:off x="4857" y="1682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periods for 20XX-20XX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9" name="Google Shape;299;p36"/>
              <p:cNvSpPr/>
              <p:nvPr/>
            </p:nvSpPr>
            <p:spPr>
              <a:xfrm>
                <a:off x="5469" y="168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0" name="Google Shape;300;p36"/>
              <p:cNvSpPr/>
              <p:nvPr/>
            </p:nvSpPr>
            <p:spPr>
              <a:xfrm>
                <a:off x="5511" y="16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1" name="Google Shape;301;p36"/>
              <p:cNvSpPr/>
              <p:nvPr/>
            </p:nvSpPr>
            <p:spPr>
              <a:xfrm>
                <a:off x="5646" y="1682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are as follows: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2" name="Google Shape;302;p36"/>
              <p:cNvSpPr/>
              <p:nvPr/>
            </p:nvSpPr>
            <p:spPr>
              <a:xfrm>
                <a:off x="6159" y="16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1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3" name="Google Shape;303;p36"/>
              <p:cNvSpPr/>
              <p:nvPr/>
            </p:nvSpPr>
            <p:spPr>
              <a:xfrm>
                <a:off x="5595" y="17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4" name="Google Shape;304;p36"/>
              <p:cNvSpPr/>
              <p:nvPr/>
            </p:nvSpPr>
            <p:spPr>
              <a:xfrm>
                <a:off x="4313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January Report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5" name="Google Shape;305;p36"/>
              <p:cNvSpPr/>
              <p:nvPr/>
            </p:nvSpPr>
            <p:spPr>
              <a:xfrm>
                <a:off x="4791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–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6" name="Google Shape;306;p36"/>
              <p:cNvSpPr/>
              <p:nvPr/>
            </p:nvSpPr>
            <p:spPr>
              <a:xfrm>
                <a:off x="4828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7" name="Google Shape;307;p36"/>
              <p:cNvSpPr/>
              <p:nvPr/>
            </p:nvSpPr>
            <p:spPr>
              <a:xfrm>
                <a:off x="4847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Covers July 1, XXXX(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8" name="Google Shape;308;p36"/>
              <p:cNvSpPr/>
              <p:nvPr/>
            </p:nvSpPr>
            <p:spPr>
              <a:xfrm>
                <a:off x="5496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YEAR) through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9" name="Google Shape;309;p36"/>
              <p:cNvSpPr/>
              <p:nvPr/>
            </p:nvSpPr>
            <p:spPr>
              <a:xfrm>
                <a:off x="5955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0" name="Google Shape;310;p36"/>
              <p:cNvSpPr/>
              <p:nvPr/>
            </p:nvSpPr>
            <p:spPr>
              <a:xfrm>
                <a:off x="5973" y="1849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December 31, XXXX (YEAR)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1" name="Google Shape;311;p36"/>
              <p:cNvSpPr/>
              <p:nvPr/>
            </p:nvSpPr>
            <p:spPr>
              <a:xfrm>
                <a:off x="6840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2" name="Google Shape;312;p36"/>
              <p:cNvSpPr/>
              <p:nvPr/>
            </p:nvSpPr>
            <p:spPr>
              <a:xfrm>
                <a:off x="4391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Jul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3" name="Google Shape;313;p36"/>
              <p:cNvSpPr/>
              <p:nvPr/>
            </p:nvSpPr>
            <p:spPr>
              <a:xfrm>
                <a:off x="4475" y="193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y Report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4" name="Google Shape;314;p36"/>
              <p:cNvSpPr/>
              <p:nvPr/>
            </p:nvSpPr>
            <p:spPr>
              <a:xfrm>
                <a:off x="4748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–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5" name="Google Shape;315;p36"/>
              <p:cNvSpPr/>
              <p:nvPr/>
            </p:nvSpPr>
            <p:spPr>
              <a:xfrm>
                <a:off x="4786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6" name="Google Shape;316;p36"/>
              <p:cNvSpPr/>
              <p:nvPr/>
            </p:nvSpPr>
            <p:spPr>
              <a:xfrm>
                <a:off x="4804" y="1933"/>
                <a:ext cx="21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Covers January 1, XXXX (YEAR) through June 30, XXXX (YEAR)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7" name="Google Shape;317;p36"/>
              <p:cNvSpPr/>
              <p:nvPr/>
            </p:nvSpPr>
            <p:spPr>
              <a:xfrm>
                <a:off x="6763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8" name="Google Shape;318;p36"/>
              <p:cNvSpPr/>
              <p:nvPr/>
            </p:nvSpPr>
            <p:spPr>
              <a:xfrm>
                <a:off x="5577" y="201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>
                  <a:rPr b="1" i="0" lang="en-U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9" name="Google Shape;319;p36"/>
              <p:cNvSpPr/>
              <p:nvPr/>
            </p:nvSpPr>
            <p:spPr>
              <a:xfrm>
                <a:off x="4112" y="2100"/>
                <a:ext cx="30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0" name="Google Shape;320;p36"/>
              <p:cNvSpPr/>
              <p:nvPr/>
            </p:nvSpPr>
            <p:spPr>
              <a:xfrm>
                <a:off x="5577" y="210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>
                  <a:rPr b="1" i="0" lang="en-U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1" name="Google Shape;321;p36"/>
              <p:cNvSpPr/>
              <p:nvPr/>
            </p:nvSpPr>
            <p:spPr>
              <a:xfrm>
                <a:off x="4226" y="2180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I certify that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2" name="Google Shape;322;p36"/>
              <p:cNvSpPr/>
              <p:nvPr/>
            </p:nvSpPr>
            <p:spPr>
              <a:xfrm>
                <a:off x="4622" y="2180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{Staff Name}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3" name="Google Shape;323;p36"/>
              <p:cNvSpPr/>
              <p:nvPr/>
            </p:nvSpPr>
            <p:spPr>
              <a:xfrm>
                <a:off x="5087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,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4" name="Google Shape;324;p36"/>
              <p:cNvSpPr/>
              <p:nvPr/>
            </p:nvSpPr>
            <p:spPr>
              <a:xfrm>
                <a:off x="5105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5" name="Google Shape;325;p36"/>
              <p:cNvSpPr/>
              <p:nvPr/>
            </p:nvSpPr>
            <p:spPr>
              <a:xfrm>
                <a:off x="5124" y="2180"/>
                <a:ext cx="18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worked solely on Title I program activities for the period of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6" name="Google Shape;326;p36"/>
              <p:cNvSpPr/>
              <p:nvPr/>
            </p:nvSpPr>
            <p:spPr>
              <a:xfrm>
                <a:off x="6928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7" name="Google Shape;327;p36"/>
              <p:cNvSpPr/>
              <p:nvPr/>
            </p:nvSpPr>
            <p:spPr>
              <a:xfrm>
                <a:off x="4761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8" name="Google Shape;328;p36"/>
              <p:cNvSpPr/>
              <p:nvPr/>
            </p:nvSpPr>
            <p:spPr>
              <a:xfrm>
                <a:off x="4780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9" name="Google Shape;329;p36"/>
              <p:cNvSpPr/>
              <p:nvPr/>
            </p:nvSpPr>
            <p:spPr>
              <a:xfrm>
                <a:off x="4802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uly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0" name="Google Shape;330;p36"/>
              <p:cNvSpPr/>
              <p:nvPr/>
            </p:nvSpPr>
            <p:spPr>
              <a:xfrm>
                <a:off x="4917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1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1" name="Google Shape;331;p36"/>
              <p:cNvSpPr/>
              <p:nvPr/>
            </p:nvSpPr>
            <p:spPr>
              <a:xfrm>
                <a:off x="4958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,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2" name="Google Shape;332;p36"/>
              <p:cNvSpPr/>
              <p:nvPr/>
            </p:nvSpPr>
            <p:spPr>
              <a:xfrm>
                <a:off x="4976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3" name="Google Shape;333;p36"/>
              <p:cNvSpPr/>
              <p:nvPr/>
            </p:nvSpPr>
            <p:spPr>
              <a:xfrm>
                <a:off x="4995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XXXX (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4" name="Google Shape;334;p36"/>
              <p:cNvSpPr/>
              <p:nvPr/>
            </p:nvSpPr>
            <p:spPr>
              <a:xfrm>
                <a:off x="5221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YEAR) to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5" name="Google Shape;335;p36"/>
              <p:cNvSpPr/>
              <p:nvPr/>
            </p:nvSpPr>
            <p:spPr>
              <a:xfrm>
                <a:off x="5489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6" name="Google Shape;336;p36"/>
              <p:cNvSpPr/>
              <p:nvPr/>
            </p:nvSpPr>
            <p:spPr>
              <a:xfrm>
                <a:off x="5508" y="226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December 31, XXXX (YEAR)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7" name="Google Shape;337;p36"/>
              <p:cNvSpPr/>
              <p:nvPr/>
            </p:nvSpPr>
            <p:spPr>
              <a:xfrm>
                <a:off x="6375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.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8" name="Google Shape;338;p36"/>
              <p:cNvSpPr/>
              <p:nvPr/>
            </p:nvSpPr>
            <p:spPr>
              <a:xfrm>
                <a:off x="6393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9" name="Google Shape;339;p36"/>
              <p:cNvSpPr/>
              <p:nvPr/>
            </p:nvSpPr>
            <p:spPr>
              <a:xfrm>
                <a:off x="5577" y="234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0" name="Google Shape;340;p36"/>
              <p:cNvSpPr/>
              <p:nvPr/>
            </p:nvSpPr>
            <p:spPr>
              <a:xfrm>
                <a:off x="4325" y="243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1" name="Google Shape;341;p36"/>
              <p:cNvSpPr/>
              <p:nvPr/>
            </p:nvSpPr>
            <p:spPr>
              <a:xfrm>
                <a:off x="4343" y="243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2" name="Google Shape;342;p36"/>
              <p:cNvSpPr/>
              <p:nvPr/>
            </p:nvSpPr>
            <p:spPr>
              <a:xfrm>
                <a:off x="4121" y="251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3" name="Google Shape;343;p36"/>
              <p:cNvSpPr/>
              <p:nvPr/>
            </p:nvSpPr>
            <p:spPr>
              <a:xfrm>
                <a:off x="4121" y="259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4" name="Google Shape;344;p36"/>
              <p:cNvSpPr/>
              <p:nvPr/>
            </p:nvSpPr>
            <p:spPr>
              <a:xfrm>
                <a:off x="4121" y="268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5" name="Google Shape;345;p36"/>
              <p:cNvSpPr/>
              <p:nvPr/>
            </p:nvSpPr>
            <p:spPr>
              <a:xfrm>
                <a:off x="4121" y="27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6" name="Google Shape;346;p36"/>
              <p:cNvSpPr/>
              <p:nvPr/>
            </p:nvSpPr>
            <p:spPr>
              <a:xfrm>
                <a:off x="4121" y="284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7" name="Google Shape;347;p36"/>
              <p:cNvSpPr/>
              <p:nvPr/>
            </p:nvSpPr>
            <p:spPr>
              <a:xfrm>
                <a:off x="4121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Signature of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8" name="Google Shape;348;p36"/>
              <p:cNvSpPr/>
              <p:nvPr/>
            </p:nvSpPr>
            <p:spPr>
              <a:xfrm>
                <a:off x="4511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Staff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9" name="Google Shape;349;p36"/>
              <p:cNvSpPr/>
              <p:nvPr/>
            </p:nvSpPr>
            <p:spPr>
              <a:xfrm>
                <a:off x="4648" y="293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: _________________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0" name="Google Shape;350;p36"/>
              <p:cNvSpPr/>
              <p:nvPr/>
            </p:nvSpPr>
            <p:spPr>
              <a:xfrm>
                <a:off x="5320" y="2931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______________________   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1" name="Google Shape;351;p36"/>
              <p:cNvSpPr/>
              <p:nvPr/>
            </p:nvSpPr>
            <p:spPr>
              <a:xfrm>
                <a:off x="6217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Date: 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2" name="Google Shape;352;p36"/>
              <p:cNvSpPr/>
              <p:nvPr/>
            </p:nvSpPr>
            <p:spPr>
              <a:xfrm>
                <a:off x="6433" y="293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________________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3" name="Google Shape;353;p36"/>
              <p:cNvSpPr/>
              <p:nvPr/>
            </p:nvSpPr>
            <p:spPr>
              <a:xfrm>
                <a:off x="7031" y="293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4" name="Google Shape;354;p36"/>
              <p:cNvSpPr/>
              <p:nvPr/>
            </p:nvSpPr>
            <p:spPr>
              <a:xfrm>
                <a:off x="4121" y="301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>
                  <a:rPr b="1" i="0" lang="en-U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5" name="Google Shape;355;p36"/>
              <p:cNvSpPr/>
              <p:nvPr/>
            </p:nvSpPr>
            <p:spPr>
              <a:xfrm>
                <a:off x="5577" y="308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>
                  <a:rPr b="1" i="0" lang="en-U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6" name="Google Shape;356;p36"/>
              <p:cNvSpPr/>
              <p:nvPr/>
            </p:nvSpPr>
            <p:spPr>
              <a:xfrm>
                <a:off x="4121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Signature of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7" name="Google Shape;357;p36"/>
              <p:cNvSpPr/>
              <p:nvPr/>
            </p:nvSpPr>
            <p:spPr>
              <a:xfrm>
                <a:off x="4511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Supervisor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8" name="Google Shape;358;p36"/>
              <p:cNvSpPr/>
              <p:nvPr/>
            </p:nvSpPr>
            <p:spPr>
              <a:xfrm>
                <a:off x="4838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/Director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9" name="Google Shape;359;p36"/>
              <p:cNvSpPr/>
              <p:nvPr/>
            </p:nvSpPr>
            <p:spPr>
              <a:xfrm>
                <a:off x="5133" y="3168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: _________________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0" name="Google Shape;360;p36"/>
              <p:cNvSpPr/>
              <p:nvPr/>
            </p:nvSpPr>
            <p:spPr>
              <a:xfrm>
                <a:off x="5805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         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1" name="Google Shape;361;p36"/>
              <p:cNvSpPr/>
              <p:nvPr/>
            </p:nvSpPr>
            <p:spPr>
              <a:xfrm>
                <a:off x="6179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Date: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2" name="Google Shape;362;p36"/>
              <p:cNvSpPr/>
              <p:nvPr/>
            </p:nvSpPr>
            <p:spPr>
              <a:xfrm>
                <a:off x="6358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3" name="Google Shape;363;p36"/>
              <p:cNvSpPr/>
              <p:nvPr/>
            </p:nvSpPr>
            <p:spPr>
              <a:xfrm>
                <a:off x="6619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4" name="Google Shape;364;p36"/>
              <p:cNvSpPr/>
              <p:nvPr/>
            </p:nvSpPr>
            <p:spPr>
              <a:xfrm>
                <a:off x="6993" y="31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b="1"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5" name="Google Shape;365;p36"/>
              <p:cNvSpPr/>
              <p:nvPr/>
            </p:nvSpPr>
            <p:spPr>
              <a:xfrm>
                <a:off x="4121" y="325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6" name="Google Shape;366;p36"/>
              <p:cNvSpPr/>
              <p:nvPr/>
            </p:nvSpPr>
            <p:spPr>
              <a:xfrm>
                <a:off x="4121" y="3334"/>
                <a:ext cx="30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At the end of each report period, January and July, the original of the completed certification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7" name="Google Shape;367;p36"/>
              <p:cNvSpPr/>
              <p:nvPr/>
            </p:nvSpPr>
            <p:spPr>
              <a:xfrm>
                <a:off x="4121" y="3417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form must be sent to the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8" name="Google Shape;368;p36"/>
              <p:cNvSpPr/>
              <p:nvPr/>
            </p:nvSpPr>
            <p:spPr>
              <a:xfrm>
                <a:off x="4880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Title I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9" name="Google Shape;369;p36"/>
              <p:cNvSpPr/>
              <p:nvPr/>
            </p:nvSpPr>
            <p:spPr>
              <a:xfrm>
                <a:off x="5074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Executive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0" name="Google Shape;370;p36"/>
              <p:cNvSpPr/>
              <p:nvPr/>
            </p:nvSpPr>
            <p:spPr>
              <a:xfrm>
                <a:off x="5385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Directo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1" name="Google Shape;371;p36"/>
              <p:cNvSpPr/>
              <p:nvPr/>
            </p:nvSpPr>
            <p:spPr>
              <a:xfrm>
                <a:off x="5613" y="3417"/>
                <a:ext cx="15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r’s office where it will be maintained on file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2" name="Google Shape;372;p36"/>
              <p:cNvSpPr/>
              <p:nvPr/>
            </p:nvSpPr>
            <p:spPr>
              <a:xfrm>
                <a:off x="4121" y="3501"/>
                <a:ext cx="21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for a period of five years.  The principal and/or supervisor should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3" name="Google Shape;373;p36"/>
              <p:cNvSpPr/>
              <p:nvPr/>
            </p:nvSpPr>
            <p:spPr>
              <a:xfrm>
                <a:off x="6152" y="350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4" name="Google Shape;374;p36"/>
              <p:cNvSpPr/>
              <p:nvPr/>
            </p:nvSpPr>
            <p:spPr>
              <a:xfrm>
                <a:off x="6289" y="350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5" name="Google Shape;375;p36"/>
              <p:cNvSpPr/>
              <p:nvPr/>
            </p:nvSpPr>
            <p:spPr>
              <a:xfrm>
                <a:off x="6307" y="350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 signed copy of this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6" name="Google Shape;376;p36"/>
              <p:cNvSpPr/>
              <p:nvPr/>
            </p:nvSpPr>
            <p:spPr>
              <a:xfrm>
                <a:off x="4121" y="358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document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7" name="Google Shape;377;p36"/>
              <p:cNvSpPr/>
              <p:nvPr/>
            </p:nvSpPr>
            <p:spPr>
              <a:xfrm>
                <a:off x="4426" y="358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8" name="Google Shape;378;p36"/>
              <p:cNvSpPr/>
              <p:nvPr/>
            </p:nvSpPr>
            <p:spPr>
              <a:xfrm>
                <a:off x="4445" y="358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into the school or department’s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9" name="Google Shape;379;p36"/>
              <p:cNvSpPr/>
              <p:nvPr/>
            </p:nvSpPr>
            <p:spPr>
              <a:xfrm>
                <a:off x="5414" y="3584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compliance folder on Google Drive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0" name="Google Shape;380;p36"/>
              <p:cNvSpPr/>
              <p:nvPr/>
            </p:nvSpPr>
            <p:spPr>
              <a:xfrm>
                <a:off x="6485" y="358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.  It is not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1" name="Google Shape;381;p36"/>
              <p:cNvSpPr/>
              <p:nvPr/>
            </p:nvSpPr>
            <p:spPr>
              <a:xfrm>
                <a:off x="4121" y="3668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necessary to send a copy of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2" name="Google Shape;382;p36"/>
              <p:cNvSpPr/>
              <p:nvPr/>
            </p:nvSpPr>
            <p:spPr>
              <a:xfrm>
                <a:off x="4946" y="36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3" name="Google Shape;383;p36"/>
              <p:cNvSpPr/>
              <p:nvPr/>
            </p:nvSpPr>
            <p:spPr>
              <a:xfrm>
                <a:off x="4965" y="3668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this form to the Finance Department.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4" name="Google Shape;384;p36"/>
              <p:cNvSpPr/>
              <p:nvPr/>
            </p:nvSpPr>
            <p:spPr>
              <a:xfrm>
                <a:off x="6112" y="36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>
                  <a:rPr i="0" lang="en-U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5" name="Google Shape;385;p36"/>
              <p:cNvSpPr/>
              <p:nvPr/>
            </p:nvSpPr>
            <p:spPr>
              <a:xfrm>
                <a:off x="4121" y="375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Calibri"/>
                  <a:buNone/>
                </a:pPr>
                <a:r>
                  <a:rPr i="0" lang="en-U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6" name="Google Shape;386;p36"/>
              <p:cNvSpPr/>
              <p:nvPr/>
            </p:nvSpPr>
            <p:spPr>
              <a:xfrm>
                <a:off x="4666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EMP ID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7" name="Google Shape;387;p36"/>
              <p:cNvSpPr/>
              <p:nvPr/>
            </p:nvSpPr>
            <p:spPr>
              <a:xfrm>
                <a:off x="4821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8" name="Google Shape;388;p36"/>
              <p:cNvSpPr/>
              <p:nvPr/>
            </p:nvSpPr>
            <p:spPr>
              <a:xfrm>
                <a:off x="4908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Job Code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9" name="Google Shape;389;p36"/>
              <p:cNvSpPr/>
              <p:nvPr/>
            </p:nvSpPr>
            <p:spPr>
              <a:xfrm>
                <a:off x="5087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0" name="Google Shape;390;p36"/>
              <p:cNvSpPr/>
              <p:nvPr/>
            </p:nvSpPr>
            <p:spPr>
              <a:xfrm>
                <a:off x="5195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Position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1" name="Google Shape;391;p36"/>
              <p:cNvSpPr/>
              <p:nvPr/>
            </p:nvSpPr>
            <p:spPr>
              <a:xfrm>
                <a:off x="5354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2" name="Google Shape;392;p36"/>
              <p:cNvSpPr/>
              <p:nvPr/>
            </p:nvSpPr>
            <p:spPr>
              <a:xfrm>
                <a:off x="5422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Last Name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3" name="Google Shape;393;p36"/>
              <p:cNvSpPr/>
              <p:nvPr/>
            </p:nvSpPr>
            <p:spPr>
              <a:xfrm>
                <a:off x="5632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4" name="Google Shape;394;p36"/>
              <p:cNvSpPr/>
              <p:nvPr/>
            </p:nvSpPr>
            <p:spPr>
              <a:xfrm>
                <a:off x="5904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First Name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5" name="Google Shape;395;p36"/>
              <p:cNvSpPr/>
              <p:nvPr/>
            </p:nvSpPr>
            <p:spPr>
              <a:xfrm>
                <a:off x="6122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6" name="Google Shape;396;p36"/>
              <p:cNvSpPr/>
              <p:nvPr/>
            </p:nvSpPr>
            <p:spPr>
              <a:xfrm>
                <a:off x="45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7" name="Google Shape;397;p36"/>
              <p:cNvSpPr/>
              <p:nvPr/>
            </p:nvSpPr>
            <p:spPr>
              <a:xfrm>
                <a:off x="45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8" name="Google Shape;398;p36"/>
              <p:cNvSpPr/>
              <p:nvPr/>
            </p:nvSpPr>
            <p:spPr>
              <a:xfrm>
                <a:off x="4591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9" name="Google Shape;399;p36"/>
              <p:cNvSpPr/>
              <p:nvPr/>
            </p:nvSpPr>
            <p:spPr>
              <a:xfrm>
                <a:off x="4851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0" name="Google Shape;400;p36"/>
              <p:cNvSpPr/>
              <p:nvPr/>
            </p:nvSpPr>
            <p:spPr>
              <a:xfrm>
                <a:off x="4851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1" name="Google Shape;401;p36"/>
              <p:cNvSpPr/>
              <p:nvPr/>
            </p:nvSpPr>
            <p:spPr>
              <a:xfrm>
                <a:off x="4857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2" name="Google Shape;402;p36"/>
              <p:cNvSpPr/>
              <p:nvPr/>
            </p:nvSpPr>
            <p:spPr>
              <a:xfrm>
                <a:off x="5118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3" name="Google Shape;403;p36"/>
              <p:cNvSpPr/>
              <p:nvPr/>
            </p:nvSpPr>
            <p:spPr>
              <a:xfrm>
                <a:off x="5118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4" name="Google Shape;404;p36"/>
              <p:cNvSpPr/>
              <p:nvPr/>
            </p:nvSpPr>
            <p:spPr>
              <a:xfrm>
                <a:off x="5124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5" name="Google Shape;405;p36"/>
              <p:cNvSpPr/>
              <p:nvPr/>
            </p:nvSpPr>
            <p:spPr>
              <a:xfrm>
                <a:off x="5385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6" name="Google Shape;406;p36"/>
              <p:cNvSpPr/>
              <p:nvPr/>
            </p:nvSpPr>
            <p:spPr>
              <a:xfrm>
                <a:off x="53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7" name="Google Shape;407;p36"/>
              <p:cNvSpPr/>
              <p:nvPr/>
            </p:nvSpPr>
            <p:spPr>
              <a:xfrm>
                <a:off x="5391" y="2473"/>
                <a:ext cx="6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8" name="Google Shape;408;p36"/>
              <p:cNvSpPr/>
              <p:nvPr/>
            </p:nvSpPr>
            <p:spPr>
              <a:xfrm>
                <a:off x="5868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9" name="Google Shape;409;p36"/>
              <p:cNvSpPr/>
              <p:nvPr/>
            </p:nvSpPr>
            <p:spPr>
              <a:xfrm>
                <a:off x="5868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0" name="Google Shape;410;p36"/>
              <p:cNvSpPr/>
              <p:nvPr/>
            </p:nvSpPr>
            <p:spPr>
              <a:xfrm>
                <a:off x="5874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1" name="Google Shape;411;p36"/>
              <p:cNvSpPr/>
              <p:nvPr/>
            </p:nvSpPr>
            <p:spPr>
              <a:xfrm>
                <a:off x="6209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2" name="Google Shape;412;p36"/>
              <p:cNvSpPr/>
              <p:nvPr/>
            </p:nvSpPr>
            <p:spPr>
              <a:xfrm>
                <a:off x="6209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3" name="Google Shape;413;p36"/>
              <p:cNvSpPr/>
              <p:nvPr/>
            </p:nvSpPr>
            <p:spPr>
              <a:xfrm>
                <a:off x="4585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4" name="Google Shape;414;p36"/>
              <p:cNvSpPr/>
              <p:nvPr/>
            </p:nvSpPr>
            <p:spPr>
              <a:xfrm>
                <a:off x="4851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5" name="Google Shape;415;p36"/>
              <p:cNvSpPr/>
              <p:nvPr/>
            </p:nvSpPr>
            <p:spPr>
              <a:xfrm>
                <a:off x="5118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6" name="Google Shape;416;p36"/>
              <p:cNvSpPr/>
              <p:nvPr/>
            </p:nvSpPr>
            <p:spPr>
              <a:xfrm>
                <a:off x="5385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7" name="Google Shape;417;p36"/>
              <p:cNvSpPr/>
              <p:nvPr/>
            </p:nvSpPr>
            <p:spPr>
              <a:xfrm>
                <a:off x="5868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8" name="Google Shape;418;p36"/>
              <p:cNvSpPr/>
              <p:nvPr/>
            </p:nvSpPr>
            <p:spPr>
              <a:xfrm>
                <a:off x="6209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9" name="Google Shape;419;p36"/>
              <p:cNvSpPr/>
              <p:nvPr/>
            </p:nvSpPr>
            <p:spPr>
              <a:xfrm>
                <a:off x="4808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0" name="Google Shape;420;p36"/>
              <p:cNvSpPr/>
              <p:nvPr/>
            </p:nvSpPr>
            <p:spPr>
              <a:xfrm>
                <a:off x="4821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1" name="Google Shape;421;p36"/>
              <p:cNvSpPr/>
              <p:nvPr/>
            </p:nvSpPr>
            <p:spPr>
              <a:xfrm>
                <a:off x="5074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2" name="Google Shape;422;p36"/>
              <p:cNvSpPr/>
              <p:nvPr/>
            </p:nvSpPr>
            <p:spPr>
              <a:xfrm>
                <a:off x="5087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3" name="Google Shape;423;p36"/>
              <p:cNvSpPr/>
              <p:nvPr/>
            </p:nvSpPr>
            <p:spPr>
              <a:xfrm>
                <a:off x="5342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4" name="Google Shape;424;p36"/>
              <p:cNvSpPr/>
              <p:nvPr/>
            </p:nvSpPr>
            <p:spPr>
              <a:xfrm>
                <a:off x="5354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5" name="Google Shape;425;p36"/>
              <p:cNvSpPr/>
              <p:nvPr/>
            </p:nvSpPr>
            <p:spPr>
              <a:xfrm>
                <a:off x="5422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6" name="Google Shape;426;p36"/>
              <p:cNvSpPr/>
              <p:nvPr/>
            </p:nvSpPr>
            <p:spPr>
              <a:xfrm>
                <a:off x="5434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7" name="Google Shape;427;p36"/>
              <p:cNvSpPr/>
              <p:nvPr/>
            </p:nvSpPr>
            <p:spPr>
              <a:xfrm>
                <a:off x="5904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8" name="Google Shape;428;p36"/>
              <p:cNvSpPr/>
              <p:nvPr/>
            </p:nvSpPr>
            <p:spPr>
              <a:xfrm>
                <a:off x="5917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9" name="Google Shape;429;p36"/>
              <p:cNvSpPr/>
              <p:nvPr/>
            </p:nvSpPr>
            <p:spPr>
              <a:xfrm>
                <a:off x="4585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0" name="Google Shape;430;p36"/>
              <p:cNvSpPr/>
              <p:nvPr/>
            </p:nvSpPr>
            <p:spPr>
              <a:xfrm>
                <a:off x="4591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1" name="Google Shape;431;p36"/>
              <p:cNvSpPr/>
              <p:nvPr/>
            </p:nvSpPr>
            <p:spPr>
              <a:xfrm>
                <a:off x="4851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2" name="Google Shape;432;p36"/>
              <p:cNvSpPr/>
              <p:nvPr/>
            </p:nvSpPr>
            <p:spPr>
              <a:xfrm>
                <a:off x="4857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3" name="Google Shape;433;p36"/>
              <p:cNvSpPr/>
              <p:nvPr/>
            </p:nvSpPr>
            <p:spPr>
              <a:xfrm>
                <a:off x="5118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4" name="Google Shape;434;p36"/>
              <p:cNvSpPr/>
              <p:nvPr/>
            </p:nvSpPr>
            <p:spPr>
              <a:xfrm>
                <a:off x="5124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5" name="Google Shape;435;p36"/>
              <p:cNvSpPr/>
              <p:nvPr/>
            </p:nvSpPr>
            <p:spPr>
              <a:xfrm>
                <a:off x="5385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6" name="Google Shape;436;p36"/>
              <p:cNvSpPr/>
              <p:nvPr/>
            </p:nvSpPr>
            <p:spPr>
              <a:xfrm>
                <a:off x="5391" y="2568"/>
                <a:ext cx="6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7" name="Google Shape;437;p36"/>
              <p:cNvSpPr/>
              <p:nvPr/>
            </p:nvSpPr>
            <p:spPr>
              <a:xfrm>
                <a:off x="5868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8" name="Google Shape;438;p36"/>
              <p:cNvSpPr/>
              <p:nvPr/>
            </p:nvSpPr>
            <p:spPr>
              <a:xfrm>
                <a:off x="5874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9" name="Google Shape;439;p36"/>
              <p:cNvSpPr/>
              <p:nvPr/>
            </p:nvSpPr>
            <p:spPr>
              <a:xfrm>
                <a:off x="6209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0" name="Google Shape;440;p36"/>
              <p:cNvSpPr/>
              <p:nvPr/>
            </p:nvSpPr>
            <p:spPr>
              <a:xfrm>
                <a:off x="4585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1" name="Google Shape;441;p36"/>
              <p:cNvSpPr/>
              <p:nvPr/>
            </p:nvSpPr>
            <p:spPr>
              <a:xfrm>
                <a:off x="4851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2" name="Google Shape;442;p36"/>
              <p:cNvSpPr/>
              <p:nvPr/>
            </p:nvSpPr>
            <p:spPr>
              <a:xfrm>
                <a:off x="5118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3" name="Google Shape;443;p36"/>
              <p:cNvSpPr/>
              <p:nvPr/>
            </p:nvSpPr>
            <p:spPr>
              <a:xfrm>
                <a:off x="5385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4" name="Google Shape;444;p36"/>
              <p:cNvSpPr/>
              <p:nvPr/>
            </p:nvSpPr>
            <p:spPr>
              <a:xfrm>
                <a:off x="5868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5" name="Google Shape;445;p36"/>
              <p:cNvSpPr/>
              <p:nvPr/>
            </p:nvSpPr>
            <p:spPr>
              <a:xfrm>
                <a:off x="6209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6" name="Google Shape;446;p36"/>
              <p:cNvSpPr/>
              <p:nvPr/>
            </p:nvSpPr>
            <p:spPr>
              <a:xfrm>
                <a:off x="4808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7" name="Google Shape;447;p36"/>
              <p:cNvSpPr/>
              <p:nvPr/>
            </p:nvSpPr>
            <p:spPr>
              <a:xfrm>
                <a:off x="4821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8" name="Google Shape;448;p36"/>
              <p:cNvSpPr/>
              <p:nvPr/>
            </p:nvSpPr>
            <p:spPr>
              <a:xfrm>
                <a:off x="5074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9" name="Google Shape;449;p36"/>
              <p:cNvSpPr/>
              <p:nvPr/>
            </p:nvSpPr>
            <p:spPr>
              <a:xfrm>
                <a:off x="5087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0" name="Google Shape;450;p36"/>
              <p:cNvSpPr/>
              <p:nvPr/>
            </p:nvSpPr>
            <p:spPr>
              <a:xfrm>
                <a:off x="5342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1" name="Google Shape;451;p36"/>
              <p:cNvSpPr/>
              <p:nvPr/>
            </p:nvSpPr>
            <p:spPr>
              <a:xfrm>
                <a:off x="5354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2" name="Google Shape;452;p36"/>
              <p:cNvSpPr/>
              <p:nvPr/>
            </p:nvSpPr>
            <p:spPr>
              <a:xfrm>
                <a:off x="5422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3" name="Google Shape;453;p36"/>
              <p:cNvSpPr/>
              <p:nvPr/>
            </p:nvSpPr>
            <p:spPr>
              <a:xfrm>
                <a:off x="5434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4" name="Google Shape;454;p36"/>
              <p:cNvSpPr/>
              <p:nvPr/>
            </p:nvSpPr>
            <p:spPr>
              <a:xfrm>
                <a:off x="5904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>
                  <a:rPr i="0" lang="en-U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5" name="Google Shape;455;p36"/>
              <p:cNvSpPr/>
              <p:nvPr/>
            </p:nvSpPr>
            <p:spPr>
              <a:xfrm>
                <a:off x="5917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>
                  <a:rPr i="0" lang="en-U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6" name="Google Shape;456;p36"/>
              <p:cNvSpPr/>
              <p:nvPr/>
            </p:nvSpPr>
            <p:spPr>
              <a:xfrm>
                <a:off x="4585" y="2662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7" name="Google Shape;457;p36"/>
              <p:cNvSpPr/>
              <p:nvPr/>
            </p:nvSpPr>
            <p:spPr>
              <a:xfrm>
                <a:off x="4591" y="2662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58" name="Google Shape;458;p36"/>
              <p:cNvSpPr/>
              <p:nvPr/>
            </p:nvSpPr>
            <p:spPr>
              <a:xfrm>
                <a:off x="4851" y="2662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459" name="Google Shape;459;p36"/>
            <p:cNvSpPr/>
            <p:nvPr/>
          </p:nvSpPr>
          <p:spPr>
            <a:xfrm>
              <a:off x="4857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0" name="Google Shape;460;p36"/>
            <p:cNvSpPr/>
            <p:nvPr/>
          </p:nvSpPr>
          <p:spPr>
            <a:xfrm>
              <a:off x="5118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5124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2" name="Google Shape;462;p36"/>
            <p:cNvSpPr/>
            <p:nvPr/>
          </p:nvSpPr>
          <p:spPr>
            <a:xfrm>
              <a:off x="5385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3" name="Google Shape;463;p36"/>
            <p:cNvSpPr/>
            <p:nvPr/>
          </p:nvSpPr>
          <p:spPr>
            <a:xfrm>
              <a:off x="5391" y="2662"/>
              <a:ext cx="6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4" name="Google Shape;464;p36"/>
            <p:cNvSpPr/>
            <p:nvPr/>
          </p:nvSpPr>
          <p:spPr>
            <a:xfrm>
              <a:off x="5868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5" name="Google Shape;465;p36"/>
            <p:cNvSpPr/>
            <p:nvPr/>
          </p:nvSpPr>
          <p:spPr>
            <a:xfrm>
              <a:off x="5874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6" name="Google Shape;466;p36"/>
            <p:cNvSpPr/>
            <p:nvPr/>
          </p:nvSpPr>
          <p:spPr>
            <a:xfrm>
              <a:off x="6209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7" name="Google Shape;467;p36"/>
            <p:cNvSpPr/>
            <p:nvPr/>
          </p:nvSpPr>
          <p:spPr>
            <a:xfrm>
              <a:off x="4585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45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9" name="Google Shape;469;p36"/>
            <p:cNvSpPr/>
            <p:nvPr/>
          </p:nvSpPr>
          <p:spPr>
            <a:xfrm>
              <a:off x="45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0" name="Google Shape;470;p36"/>
            <p:cNvSpPr/>
            <p:nvPr/>
          </p:nvSpPr>
          <p:spPr>
            <a:xfrm>
              <a:off x="4591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1" name="Google Shape;471;p36"/>
            <p:cNvSpPr/>
            <p:nvPr/>
          </p:nvSpPr>
          <p:spPr>
            <a:xfrm>
              <a:off x="4851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2" name="Google Shape;472;p36"/>
            <p:cNvSpPr/>
            <p:nvPr/>
          </p:nvSpPr>
          <p:spPr>
            <a:xfrm>
              <a:off x="4851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3" name="Google Shape;473;p36"/>
            <p:cNvSpPr/>
            <p:nvPr/>
          </p:nvSpPr>
          <p:spPr>
            <a:xfrm>
              <a:off x="4857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4" name="Google Shape;474;p36"/>
            <p:cNvSpPr/>
            <p:nvPr/>
          </p:nvSpPr>
          <p:spPr>
            <a:xfrm>
              <a:off x="5118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5" name="Google Shape;475;p36"/>
            <p:cNvSpPr/>
            <p:nvPr/>
          </p:nvSpPr>
          <p:spPr>
            <a:xfrm>
              <a:off x="5118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6" name="Google Shape;476;p36"/>
            <p:cNvSpPr/>
            <p:nvPr/>
          </p:nvSpPr>
          <p:spPr>
            <a:xfrm>
              <a:off x="5124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7" name="Google Shape;477;p36"/>
            <p:cNvSpPr/>
            <p:nvPr/>
          </p:nvSpPr>
          <p:spPr>
            <a:xfrm>
              <a:off x="5385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8" name="Google Shape;478;p36"/>
            <p:cNvSpPr/>
            <p:nvPr/>
          </p:nvSpPr>
          <p:spPr>
            <a:xfrm>
              <a:off x="53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9" name="Google Shape;479;p36"/>
            <p:cNvSpPr/>
            <p:nvPr/>
          </p:nvSpPr>
          <p:spPr>
            <a:xfrm>
              <a:off x="5391" y="2756"/>
              <a:ext cx="6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0" name="Google Shape;480;p36"/>
            <p:cNvSpPr/>
            <p:nvPr/>
          </p:nvSpPr>
          <p:spPr>
            <a:xfrm>
              <a:off x="5868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1" name="Google Shape;481;p36"/>
            <p:cNvSpPr/>
            <p:nvPr/>
          </p:nvSpPr>
          <p:spPr>
            <a:xfrm>
              <a:off x="5868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2" name="Google Shape;482;p36"/>
            <p:cNvSpPr/>
            <p:nvPr/>
          </p:nvSpPr>
          <p:spPr>
            <a:xfrm>
              <a:off x="5874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3" name="Google Shape;483;p36"/>
            <p:cNvSpPr/>
            <p:nvPr/>
          </p:nvSpPr>
          <p:spPr>
            <a:xfrm>
              <a:off x="6209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4" name="Google Shape;484;p36"/>
            <p:cNvSpPr/>
            <p:nvPr/>
          </p:nvSpPr>
          <p:spPr>
            <a:xfrm>
              <a:off x="6209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5" name="Google Shape;485;p36"/>
            <p:cNvSpPr/>
            <p:nvPr/>
          </p:nvSpPr>
          <p:spPr>
            <a:xfrm>
              <a:off x="6209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486" name="Google Shape;486;p36"/>
          <p:cNvSpPr/>
          <p:nvPr/>
        </p:nvSpPr>
        <p:spPr>
          <a:xfrm>
            <a:off x="7940842" y="6194545"/>
            <a:ext cx="1051800" cy="550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>
              <a:t/>
            </a:r>
            <a:endParaRPr i="0" sz="1800" u="none" cap="none" strike="noStrik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87" name="Google Shape;487;p36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8" name="Google Shape;488;p36"/>
          <p:cNvSpPr txBox="1"/>
          <p:nvPr/>
        </p:nvSpPr>
        <p:spPr>
          <a:xfrm>
            <a:off x="891925" y="2018800"/>
            <a:ext cx="6514200" cy="25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Char char="•"/>
            </a:pPr>
            <a:r>
              <a:rPr lang="en-U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Questions? Email </a:t>
            </a:r>
            <a:r>
              <a:rPr lang="en-US" sz="3200" u="sng">
                <a:solidFill>
                  <a:schemeClr val="hlink"/>
                </a:solidFill>
                <a:latin typeface="Avenir"/>
                <a:ea typeface="Avenir"/>
                <a:cs typeface="Avenir"/>
                <a:sym typeface="Avenir"/>
                <a:hlinkClick r:id="rId4"/>
              </a:rPr>
              <a:t>latoyas.wright@cms.k12.nc.us</a:t>
            </a:r>
            <a:r>
              <a:rPr lang="en-US" sz="3200">
                <a:solidFill>
                  <a:srgbClr val="CC0202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or call her at school (980) 343.6088</a:t>
            </a:r>
            <a:endParaRPr sz="3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7"/>
          <p:cNvSpPr txBox="1"/>
          <p:nvPr/>
        </p:nvSpPr>
        <p:spPr>
          <a:xfrm>
            <a:off x="2973896" y="738505"/>
            <a:ext cx="5510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marR="5080" rtl="0" algn="l">
              <a:lnSpc>
                <a:spcPct val="10818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37"/>
          <p:cNvSpPr txBox="1"/>
          <p:nvPr/>
        </p:nvSpPr>
        <p:spPr>
          <a:xfrm>
            <a:off x="177469" y="2429977"/>
            <a:ext cx="2075100" cy="1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700" marR="0" rtl="0" algn="l">
              <a:lnSpc>
                <a:spcPct val="1136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>
              <a:rPr b="1" lang="en-US" sz="42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Canvas Course</a:t>
            </a:r>
            <a:endParaRPr b="0" i="0" sz="4200" u="none" cap="none" strike="noStrik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95" name="Google Shape;495;p37"/>
          <p:cNvSpPr txBox="1"/>
          <p:nvPr/>
        </p:nvSpPr>
        <p:spPr>
          <a:xfrm>
            <a:off x="574425" y="138200"/>
            <a:ext cx="83163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4900"/>
              <a:t>Q</a:t>
            </a:r>
            <a:r>
              <a:rPr lang="en-US" sz="4900"/>
              <a:t>uestions?</a:t>
            </a:r>
            <a:endParaRPr b="0" i="0" sz="4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7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37"/>
          <p:cNvSpPr txBox="1"/>
          <p:nvPr/>
        </p:nvSpPr>
        <p:spPr>
          <a:xfrm>
            <a:off x="119000" y="5668025"/>
            <a:ext cx="9024900" cy="52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498" name="Google Shape;498;p37"/>
          <p:cNvSpPr txBox="1"/>
          <p:nvPr>
            <p:ph type="title"/>
          </p:nvPr>
        </p:nvSpPr>
        <p:spPr>
          <a:xfrm>
            <a:off x="457200" y="1440392"/>
            <a:ext cx="4114800" cy="7620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8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</a:pPr>
            <a:r>
              <a:t/>
            </a:r>
            <a:endParaRPr b="0" sz="1500"/>
          </a:p>
        </p:txBody>
      </p:sp>
      <p:cxnSp>
        <p:nvCxnSpPr>
          <p:cNvPr id="505" name="Google Shape;505;p38"/>
          <p:cNvCxnSpPr/>
          <p:nvPr/>
        </p:nvCxnSpPr>
        <p:spPr>
          <a:xfrm>
            <a:off x="660400" y="359825"/>
            <a:ext cx="25500" cy="4495800"/>
          </a:xfrm>
          <a:prstGeom prst="straightConnector1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06" name="Google Shape;506;p38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38"/>
          <p:cNvSpPr txBox="1"/>
          <p:nvPr>
            <p:ph idx="1" type="body"/>
          </p:nvPr>
        </p:nvSpPr>
        <p:spPr>
          <a:xfrm>
            <a:off x="228600" y="1023409"/>
            <a:ext cx="2020200" cy="426600"/>
          </a:xfrm>
          <a:prstGeom prst="rect">
            <a:avLst/>
          </a:prstGeom>
        </p:spPr>
        <p:txBody>
          <a:bodyPr anchorCtr="0" anchor="b" bIns="25400" lIns="50800" spcFirstLastPara="1" rIns="50800" wrap="square" tIns="2540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38"/>
          <p:cNvSpPr txBox="1"/>
          <p:nvPr>
            <p:ph idx="2" type="body"/>
          </p:nvPr>
        </p:nvSpPr>
        <p:spPr>
          <a:xfrm>
            <a:off x="228600" y="1449917"/>
            <a:ext cx="2020200" cy="2634300"/>
          </a:xfrm>
          <a:prstGeom prst="rect">
            <a:avLst/>
          </a:prstGeom>
        </p:spPr>
        <p:txBody>
          <a:bodyPr anchorCtr="0" anchor="t" bIns="25400" lIns="50800" spcFirstLastPara="1" rIns="50800" wrap="square" tIns="2540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38"/>
          <p:cNvSpPr txBox="1"/>
          <p:nvPr>
            <p:ph idx="3" type="body"/>
          </p:nvPr>
        </p:nvSpPr>
        <p:spPr>
          <a:xfrm>
            <a:off x="2322513" y="1023409"/>
            <a:ext cx="2020800" cy="426600"/>
          </a:xfrm>
          <a:prstGeom prst="rect">
            <a:avLst/>
          </a:prstGeom>
        </p:spPr>
        <p:txBody>
          <a:bodyPr anchorCtr="0" anchor="b" bIns="25400" lIns="50800" spcFirstLastPara="1" rIns="50800" wrap="square" tIns="2540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38"/>
          <p:cNvSpPr txBox="1"/>
          <p:nvPr>
            <p:ph idx="4" type="body"/>
          </p:nvPr>
        </p:nvSpPr>
        <p:spPr>
          <a:xfrm>
            <a:off x="2322513" y="1449917"/>
            <a:ext cx="2020800" cy="2634300"/>
          </a:xfrm>
          <a:prstGeom prst="rect">
            <a:avLst/>
          </a:prstGeom>
        </p:spPr>
        <p:txBody>
          <a:bodyPr anchorCtr="0" anchor="t" bIns="25400" lIns="50800" spcFirstLastPara="1" rIns="50800" wrap="square" tIns="25400">
            <a:norm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3355700" y="3774125"/>
            <a:ext cx="2765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6215925" y="3774125"/>
            <a:ext cx="2623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0" y="0"/>
            <a:ext cx="8839500" cy="65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   </a:t>
            </a:r>
            <a:r>
              <a:rPr b="1" lang="en-U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Why are we here?</a:t>
            </a:r>
            <a:endParaRPr b="1"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</a:t>
            </a:r>
            <a:r>
              <a:rPr i="1"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Elementary and Secondary Education Act (ESEA), 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 amended by the Every Student Succeeds Act (ESSA) of 2015,</a:t>
            </a:r>
            <a:r>
              <a:rPr i="1" lang="en-US" sz="2000">
                <a:solidFill>
                  <a:srgbClr val="9900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requires that each Title I School hold an Annual Meeting for parents/families/community members for the purpose of: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Informing you of your school’s participation in Title I services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Explaining the requirements of Title I, Part A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Explaining your rights as parents to be engaged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</a:rPr>
              <a:t>		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 txBox="1"/>
          <p:nvPr>
            <p:ph type="title"/>
          </p:nvPr>
        </p:nvSpPr>
        <p:spPr>
          <a:xfrm>
            <a:off x="687150" y="2398800"/>
            <a:ext cx="7973400" cy="320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800">
                <a:solidFill>
                  <a:schemeClr val="dk1"/>
                </a:solidFill>
              </a:rPr>
              <a:t>Meeting Overview</a:t>
            </a:r>
            <a:endParaRPr sz="4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What is a Title I school and what it means to be a Title I school</a:t>
            </a:r>
            <a:endParaRPr b="0" sz="3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Required Set-Aside for parent and family engagement 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The CMS Parent and Family Engagement Policy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How the annual evaluation of the CMS Parent and Family Engagement Policy is conducted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School Parent and Family Engagement Policy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School Improvement Plan (SIP) in NCStar</a:t>
            </a:r>
            <a:endParaRPr b="0" sz="3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School-Parent Compact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How to request the qualifications of my child’s teacher(s)</a:t>
            </a:r>
            <a:endParaRPr b="0" sz="20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b="0" lang="en-US" sz="2000">
                <a:solidFill>
                  <a:schemeClr val="dk1"/>
                </a:solidFill>
              </a:rPr>
              <a:t>How parents will be notified if my child is taught by a teacher who is not deemed to be qualified by teacher licensing standards in the North Carolina ESSA Accountability Plan</a:t>
            </a:r>
            <a:endParaRPr b="0" sz="300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sz="20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7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/>
          <p:nvPr>
            <p:ph type="title"/>
          </p:nvPr>
        </p:nvSpPr>
        <p:spPr>
          <a:xfrm>
            <a:off x="607450" y="156250"/>
            <a:ext cx="7973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What is a Title I school?</a:t>
            </a:r>
            <a:endParaRPr b="0">
              <a:solidFill>
                <a:srgbClr val="00AFD7"/>
              </a:solidFill>
            </a:endParaRPr>
          </a:p>
        </p:txBody>
      </p:sp>
      <p:sp>
        <p:nvSpPr>
          <p:cNvPr id="128" name="Google Shape;128;p18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9" name="Google Shape;129;p18"/>
          <p:cNvSpPr txBox="1"/>
          <p:nvPr/>
        </p:nvSpPr>
        <p:spPr>
          <a:xfrm>
            <a:off x="271425" y="1095950"/>
            <a:ext cx="9144000" cy="3232500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rgbClr val="222222"/>
                </a:solidFill>
                <a:highlight>
                  <a:schemeClr val="lt1"/>
                </a:highlight>
                <a:latin typeface="Avenir"/>
                <a:ea typeface="Avenir"/>
                <a:cs typeface="Avenir"/>
                <a:sym typeface="Avenir"/>
              </a:rPr>
              <a:t>Title I is the largest federally funded educational program.  A Title I school is a school receiving federal funds for students. The basic principle of Title I is that schools with large concentrations of low-income students receive supplemental funds to meet students’ educational goals.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2000"/>
              <a:buFont typeface="Basic"/>
              <a:buNone/>
            </a:pPr>
            <a:r>
              <a:t/>
            </a:r>
            <a:endParaRPr sz="2000">
              <a:solidFill>
                <a:srgbClr val="666666"/>
              </a:solidFill>
              <a:highlight>
                <a:srgbClr val="FFFFFF"/>
              </a:highlight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585300" y="228650"/>
            <a:ext cx="7973400" cy="7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What does it mean to be a Title I School?</a:t>
            </a:r>
            <a:endParaRPr>
              <a:solidFill>
                <a:srgbClr val="00AFD7"/>
              </a:solidFill>
            </a:endParaRPr>
          </a:p>
        </p:txBody>
      </p:sp>
      <p:sp>
        <p:nvSpPr>
          <p:cNvPr id="135" name="Google Shape;135;p19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9"/>
          <p:cNvSpPr txBox="1"/>
          <p:nvPr/>
        </p:nvSpPr>
        <p:spPr>
          <a:xfrm>
            <a:off x="100200" y="1518125"/>
            <a:ext cx="8849700" cy="45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Being a Title I school means receiving federal funding (Title I dollars) to </a:t>
            </a:r>
            <a:r>
              <a:rPr lang="en-US" sz="20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supplement</a:t>
            </a: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the school’s existing programs.  These dollars are used for the following: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Identifying students experiencing academic difficulties and providing timely assistance to help students meet the state’s challenging content standards.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Purchasing supplemental staff/programs/materials/supplies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Conducting parent and family engagement meetings/trainings/activities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Recruiting/Hiring/Retaining Highly-Qualified Teachers</a:t>
            </a:r>
            <a:endParaRPr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Being a Title I school also means encouraging ongoing parent and family engagement and advocating for parents’ rights</a:t>
            </a:r>
            <a:endParaRPr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2" name="Google Shape;142;p20"/>
          <p:cNvSpPr txBox="1"/>
          <p:nvPr/>
        </p:nvSpPr>
        <p:spPr>
          <a:xfrm>
            <a:off x="100200" y="1518125"/>
            <a:ext cx="8849700" cy="45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Parent Involvement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Professional Development for staff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Substitutes for staff professional development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Supplies and materials (books, technology)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Teacher Leadership Pathway differentials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nir"/>
              <a:buChar char="●"/>
            </a:pPr>
            <a:r>
              <a:rPr lang="en-US" sz="23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Student Activities</a:t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0000"/>
              </a:solidFill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0"/>
          <p:cNvSpPr txBox="1"/>
          <p:nvPr/>
        </p:nvSpPr>
        <p:spPr>
          <a:xfrm>
            <a:off x="482600" y="139700"/>
            <a:ext cx="84672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are Title I funds used in our </a:t>
            </a:r>
            <a:r>
              <a:rPr b="1" lang="en-US" sz="35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</a:t>
            </a:r>
            <a:r>
              <a:rPr b="1" lang="en-US" sz="35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chool?</a:t>
            </a:r>
            <a:br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endParaRPr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389025" y="1108200"/>
            <a:ext cx="8583000" cy="48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Any Local Education Agency (LEA) or school district with a Title I Allocation exceeding $500,000 is required by law to set aside 1% of the Title I allocation for parent and family engagement. 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Of that 1%, 10% may be reserved at the LEA/district level for system-wide initiatives related to parent and family engagement.  The remaining 90% must be allocated to all Title I schools in the district.  In CMS, each Title I school receives its portion of the 90% to implement school-level parent and family engagement activities and events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Title I parents have the right to provide input into decisions regarding how this money is spent.  This process is completed through the School Improvement Team (SIT) </a:t>
            </a:r>
            <a:endParaRPr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2300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0" y="0"/>
            <a:ext cx="8972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What is the 1% set-aside and how are parents involved?</a:t>
            </a:r>
            <a:endParaRPr b="1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457200" y="169325"/>
            <a:ext cx="8534400" cy="86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400">
                <a:solidFill>
                  <a:schemeClr val="dk1"/>
                </a:solidFill>
              </a:rPr>
              <a:t>Parent and Family Engagement Allocation</a:t>
            </a:r>
            <a:endParaRPr sz="3400">
              <a:solidFill>
                <a:srgbClr val="00AFD7"/>
              </a:solidFill>
            </a:endParaRPr>
          </a:p>
        </p:txBody>
      </p:sp>
      <p:sp>
        <p:nvSpPr>
          <p:cNvPr id="156" name="Google Shape;156;p22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7" name="Google Shape;157;p22"/>
          <p:cNvSpPr txBox="1"/>
          <p:nvPr/>
        </p:nvSpPr>
        <p:spPr>
          <a:xfrm>
            <a:off x="230325" y="1822625"/>
            <a:ext cx="7973400" cy="32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How we are spending our Title I funds: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1. Student Activities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2. Instructional Resources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3. Additional instructional support to support interventions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and advanced learning systems</a:t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