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6" r:id="rId5"/>
    <p:sldId id="257" r:id="rId6"/>
    <p:sldId id="258" r:id="rId7"/>
    <p:sldId id="267" r:id="rId8"/>
    <p:sldId id="270" r:id="rId9"/>
    <p:sldId id="260" r:id="rId10"/>
    <p:sldId id="312" r:id="rId11"/>
    <p:sldId id="272" r:id="rId12"/>
    <p:sldId id="268" r:id="rId13"/>
    <p:sldId id="309" r:id="rId14"/>
    <p:sldId id="271" r:id="rId15"/>
    <p:sldId id="314" r:id="rId16"/>
    <p:sldId id="313" r:id="rId17"/>
    <p:sldId id="315" r:id="rId18"/>
    <p:sldId id="273" r:id="rId19"/>
    <p:sldId id="278" r:id="rId20"/>
    <p:sldId id="277" r:id="rId21"/>
    <p:sldId id="276" r:id="rId22"/>
    <p:sldId id="316" r:id="rId23"/>
    <p:sldId id="261" r:id="rId24"/>
    <p:sldId id="279" r:id="rId25"/>
    <p:sldId id="264" r:id="rId26"/>
  </p:sldIdLst>
  <p:sldSz cx="18288000" cy="10287000"/>
  <p:notesSz cx="6858000" cy="9144000"/>
  <p:embeddedFontLst>
    <p:embeddedFont>
      <p:font typeface="Brim Narrow Combined 1" panose="020B0604020202020204" charset="0"/>
      <p:regular r:id="rId28"/>
    </p:embeddedFont>
    <p:embeddedFont>
      <p:font typeface="Source Serif Pro" panose="02040603050405020204" pitchFamily="18" charset="0"/>
      <p:regular r:id="rId29"/>
      <p:bold r:id="rId30"/>
      <p:italic r:id="rId31"/>
      <p:boldItalic r:id="rId32"/>
    </p:embeddedFont>
    <p:embeddedFont>
      <p:font typeface="Times New Roman Bold" panose="02020803070505020304" pitchFamily="18"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B01F"/>
    <a:srgbClr val="17A97F"/>
    <a:srgbClr val="213C9F"/>
    <a:srgbClr val="1908B8"/>
    <a:srgbClr val="1B0BB5"/>
    <a:srgbClr val="2C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94622" autoAdjust="0"/>
  </p:normalViewPr>
  <p:slideViewPr>
    <p:cSldViewPr>
      <p:cViewPr varScale="1">
        <p:scale>
          <a:sx n="52" d="100"/>
          <a:sy n="52" d="100"/>
        </p:scale>
        <p:origin x="629" y="-50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1A96C-5131-4AAA-BE3B-B1C154EC0983}"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64817-BA9A-405F-9FFE-9E287B64C132}" type="slidenum">
              <a:rPr lang="en-US" smtClean="0"/>
              <a:t>‹#›</a:t>
            </a:fld>
            <a:endParaRPr lang="en-US"/>
          </a:p>
        </p:txBody>
      </p:sp>
    </p:spTree>
    <p:extLst>
      <p:ext uri="{BB962C8B-B14F-4D97-AF65-F5344CB8AC3E}">
        <p14:creationId xmlns:p14="http://schemas.microsoft.com/office/powerpoint/2010/main" val="64589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864817-BA9A-405F-9FFE-9E287B64C132}" type="slidenum">
              <a:rPr lang="en-US" smtClean="0"/>
              <a:t>8</a:t>
            </a:fld>
            <a:endParaRPr lang="en-US"/>
          </a:p>
        </p:txBody>
      </p:sp>
    </p:spTree>
    <p:extLst>
      <p:ext uri="{BB962C8B-B14F-4D97-AF65-F5344CB8AC3E}">
        <p14:creationId xmlns:p14="http://schemas.microsoft.com/office/powerpoint/2010/main" val="297308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2319050" y="3136550"/>
            <a:ext cx="7686000" cy="3513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4800"/>
              <a:buNone/>
              <a:defRPr sz="120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sp>
        <p:nvSpPr>
          <p:cNvPr id="42" name="Google Shape;42;p8"/>
          <p:cNvSpPr/>
          <p:nvPr/>
        </p:nvSpPr>
        <p:spPr>
          <a:xfrm>
            <a:off x="4844250" y="7538450"/>
            <a:ext cx="5433600" cy="5433600"/>
          </a:xfrm>
          <a:prstGeom prst="ellipse">
            <a:avLst/>
          </a:prstGeom>
          <a:gradFill>
            <a:gsLst>
              <a:gs pos="0">
                <a:schemeClr val="dk2"/>
              </a:gs>
              <a:gs pos="36000">
                <a:srgbClr val="9FC3E0">
                  <a:alpha val="36862"/>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
        <p:nvSpPr>
          <p:cNvPr id="43" name="Google Shape;43;p8"/>
          <p:cNvSpPr/>
          <p:nvPr/>
        </p:nvSpPr>
        <p:spPr>
          <a:xfrm>
            <a:off x="795250" y="734050"/>
            <a:ext cx="1262400" cy="1262400"/>
          </a:xfrm>
          <a:prstGeom prst="ellipse">
            <a:avLst/>
          </a:prstGeom>
          <a:gradFill>
            <a:gsLst>
              <a:gs pos="0">
                <a:schemeClr val="dk2"/>
              </a:gs>
              <a:gs pos="36000">
                <a:srgbClr val="9FC3E0">
                  <a:alpha val="36862"/>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182850" tIns="182850" rIns="182850" bIns="182850" anchor="ctr" anchorCtr="0">
            <a:noAutofit/>
          </a:bodyPr>
          <a:lstStyle/>
          <a:p>
            <a:pPr marL="0" lvl="0" indent="0" algn="l" rtl="0">
              <a:spcBef>
                <a:spcPts val="0"/>
              </a:spcBef>
              <a:spcAft>
                <a:spcPts val="0"/>
              </a:spcAft>
              <a:buNone/>
            </a:pPr>
            <a:endParaRPr sz="3600"/>
          </a:p>
        </p:txBody>
      </p:sp>
    </p:spTree>
    <p:extLst>
      <p:ext uri="{BB962C8B-B14F-4D97-AF65-F5344CB8AC3E}">
        <p14:creationId xmlns:p14="http://schemas.microsoft.com/office/powerpoint/2010/main" val="15850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4BAB"/>
        </a:solidFill>
        <a:effectLst/>
      </p:bgPr>
    </p:bg>
    <p:spTree>
      <p:nvGrpSpPr>
        <p:cNvPr id="1" name=""/>
        <p:cNvGrpSpPr/>
        <p:nvPr/>
      </p:nvGrpSpPr>
      <p:grpSpPr>
        <a:xfrm>
          <a:off x="0" y="0"/>
          <a:ext cx="0" cy="0"/>
          <a:chOff x="0" y="0"/>
          <a:chExt cx="0" cy="0"/>
        </a:xfrm>
      </p:grpSpPr>
      <p:sp>
        <p:nvSpPr>
          <p:cNvPr id="2" name="TextBox 2"/>
          <p:cNvSpPr txBox="1"/>
          <p:nvPr/>
        </p:nvSpPr>
        <p:spPr>
          <a:xfrm>
            <a:off x="24880" y="1326784"/>
            <a:ext cx="11126509" cy="4270400"/>
          </a:xfrm>
          <a:prstGeom prst="rect">
            <a:avLst/>
          </a:prstGeom>
        </p:spPr>
        <p:txBody>
          <a:bodyPr lIns="0" tIns="0" rIns="0" bIns="0" rtlCol="0" anchor="t">
            <a:spAutoFit/>
          </a:bodyPr>
          <a:lstStyle/>
          <a:p>
            <a:pPr algn="ctr">
              <a:lnSpc>
                <a:spcPts val="8352"/>
              </a:lnSpc>
            </a:pPr>
            <a:r>
              <a:rPr lang="en-US" sz="7200" spc="144" dirty="0">
                <a:solidFill>
                  <a:srgbClr val="FFFFFF"/>
                </a:solidFill>
                <a:latin typeface="Source Serif Pro"/>
              </a:rPr>
              <a:t>Charles County </a:t>
            </a:r>
          </a:p>
          <a:p>
            <a:pPr algn="ctr">
              <a:lnSpc>
                <a:spcPts val="8352"/>
              </a:lnSpc>
            </a:pPr>
            <a:r>
              <a:rPr lang="en-US" sz="7200" spc="144" dirty="0">
                <a:solidFill>
                  <a:srgbClr val="FFFFFF"/>
                </a:solidFill>
                <a:latin typeface="Source Serif Pro"/>
              </a:rPr>
              <a:t>Public Schools </a:t>
            </a:r>
          </a:p>
          <a:p>
            <a:pPr algn="ctr">
              <a:lnSpc>
                <a:spcPts val="8352"/>
              </a:lnSpc>
            </a:pPr>
            <a:r>
              <a:rPr lang="en-US" sz="6000" spc="144" dirty="0">
                <a:solidFill>
                  <a:srgbClr val="FFFFFF"/>
                </a:solidFill>
                <a:latin typeface="Source Serif Pro"/>
              </a:rPr>
              <a:t>School Improvement Plan</a:t>
            </a:r>
          </a:p>
          <a:p>
            <a:pPr algn="ctr">
              <a:lnSpc>
                <a:spcPts val="8352"/>
              </a:lnSpc>
            </a:pPr>
            <a:r>
              <a:rPr lang="en-US" sz="6000" spc="144" dirty="0">
                <a:solidFill>
                  <a:srgbClr val="FFFFFF"/>
                </a:solidFill>
                <a:latin typeface="Source Serif Pro"/>
              </a:rPr>
              <a:t>Cycle 1</a:t>
            </a:r>
          </a:p>
        </p:txBody>
      </p:sp>
      <p:grpSp>
        <p:nvGrpSpPr>
          <p:cNvPr id="3" name="Group 3"/>
          <p:cNvGrpSpPr/>
          <p:nvPr/>
        </p:nvGrpSpPr>
        <p:grpSpPr>
          <a:xfrm>
            <a:off x="0" y="8744627"/>
            <a:ext cx="18288000" cy="1542373"/>
            <a:chOff x="0" y="0"/>
            <a:chExt cx="4816593" cy="406222"/>
          </a:xfrm>
        </p:grpSpPr>
        <p:sp>
          <p:nvSpPr>
            <p:cNvPr id="4" name="Freeform 4"/>
            <p:cNvSpPr/>
            <p:nvPr/>
          </p:nvSpPr>
          <p:spPr>
            <a:xfrm>
              <a:off x="0" y="0"/>
              <a:ext cx="4816592" cy="406222"/>
            </a:xfrm>
            <a:custGeom>
              <a:avLst/>
              <a:gdLst/>
              <a:ahLst/>
              <a:cxnLst/>
              <a:rect l="l" t="t" r="r" b="b"/>
              <a:pathLst>
                <a:path w="4816592" h="406222">
                  <a:moveTo>
                    <a:pt x="0" y="0"/>
                  </a:moveTo>
                  <a:lnTo>
                    <a:pt x="4816592" y="0"/>
                  </a:lnTo>
                  <a:lnTo>
                    <a:pt x="4816592" y="406222"/>
                  </a:lnTo>
                  <a:lnTo>
                    <a:pt x="0" y="406222"/>
                  </a:lnTo>
                  <a:close/>
                </a:path>
              </a:pathLst>
            </a:custGeom>
            <a:solidFill>
              <a:srgbClr val="18979D"/>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985535" y="0"/>
            <a:ext cx="4302465" cy="8744627"/>
            <a:chOff x="0" y="0"/>
            <a:chExt cx="1133160" cy="2303112"/>
          </a:xfrm>
        </p:grpSpPr>
        <p:sp>
          <p:nvSpPr>
            <p:cNvPr id="7" name="Freeform 7"/>
            <p:cNvSpPr/>
            <p:nvPr/>
          </p:nvSpPr>
          <p:spPr>
            <a:xfrm>
              <a:off x="0" y="0"/>
              <a:ext cx="1133160" cy="2303112"/>
            </a:xfrm>
            <a:custGeom>
              <a:avLst/>
              <a:gdLst/>
              <a:ahLst/>
              <a:cxnLst/>
              <a:rect l="l" t="t" r="r" b="b"/>
              <a:pathLst>
                <a:path w="1133160" h="2303112">
                  <a:moveTo>
                    <a:pt x="0" y="0"/>
                  </a:moveTo>
                  <a:lnTo>
                    <a:pt x="1133160" y="0"/>
                  </a:lnTo>
                  <a:lnTo>
                    <a:pt x="1133160" y="2303112"/>
                  </a:lnTo>
                  <a:lnTo>
                    <a:pt x="0" y="2303112"/>
                  </a:lnTo>
                  <a:close/>
                </a:path>
              </a:pathLst>
            </a:custGeom>
            <a:solidFill>
              <a:srgbClr val="F7CB3C"/>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318868" y="0"/>
            <a:ext cx="5940432" cy="7683469"/>
            <a:chOff x="0" y="0"/>
            <a:chExt cx="7920576" cy="10244625"/>
          </a:xfrm>
        </p:grpSpPr>
        <p:pic>
          <p:nvPicPr>
            <p:cNvPr id="10" name="Picture 10"/>
            <p:cNvPicPr>
              <a:picLocks noChangeAspect="1"/>
            </p:cNvPicPr>
            <p:nvPr/>
          </p:nvPicPr>
          <p:blipFill>
            <a:blip r:embed="rId2"/>
            <a:srcRect l="11342" r="11342"/>
            <a:stretch>
              <a:fillRect/>
            </a:stretch>
          </p:blipFill>
          <p:spPr>
            <a:xfrm>
              <a:off x="0" y="0"/>
              <a:ext cx="7920576" cy="10244625"/>
            </a:xfrm>
            <a:prstGeom prst="rect">
              <a:avLst/>
            </a:prstGeom>
          </p:spPr>
        </p:pic>
      </p:grpSp>
      <p:grpSp>
        <p:nvGrpSpPr>
          <p:cNvPr id="11" name="Group 11"/>
          <p:cNvGrpSpPr/>
          <p:nvPr/>
        </p:nvGrpSpPr>
        <p:grpSpPr>
          <a:xfrm>
            <a:off x="533401" y="4991704"/>
            <a:ext cx="9296400" cy="4026398"/>
            <a:chOff x="-130449" y="-247650"/>
            <a:chExt cx="2448434" cy="1060450"/>
          </a:xfrm>
        </p:grpSpPr>
        <p:sp>
          <p:nvSpPr>
            <p:cNvPr id="12" name="Freeform 12"/>
            <p:cNvSpPr/>
            <p:nvPr/>
          </p:nvSpPr>
          <p:spPr>
            <a:xfrm>
              <a:off x="-130449" y="3658"/>
              <a:ext cx="2401677" cy="661077"/>
            </a:xfrm>
            <a:custGeom>
              <a:avLst/>
              <a:gdLst/>
              <a:ahLst/>
              <a:cxnLst/>
              <a:rect l="l" t="t" r="r" b="b"/>
              <a:pathLst>
                <a:path w="2401677" h="661077">
                  <a:moveTo>
                    <a:pt x="84900" y="0"/>
                  </a:moveTo>
                  <a:lnTo>
                    <a:pt x="2316777" y="0"/>
                  </a:lnTo>
                  <a:cubicBezTo>
                    <a:pt x="2363666" y="0"/>
                    <a:pt x="2401677" y="38011"/>
                    <a:pt x="2401677" y="84900"/>
                  </a:cubicBezTo>
                  <a:lnTo>
                    <a:pt x="2401677" y="576177"/>
                  </a:lnTo>
                  <a:cubicBezTo>
                    <a:pt x="2401677" y="623066"/>
                    <a:pt x="2363666" y="661077"/>
                    <a:pt x="2316777" y="661077"/>
                  </a:cubicBezTo>
                  <a:lnTo>
                    <a:pt x="84900" y="661077"/>
                  </a:lnTo>
                  <a:cubicBezTo>
                    <a:pt x="38011" y="661077"/>
                    <a:pt x="0" y="623066"/>
                    <a:pt x="0" y="576177"/>
                  </a:cubicBezTo>
                  <a:lnTo>
                    <a:pt x="0" y="84900"/>
                  </a:lnTo>
                  <a:cubicBezTo>
                    <a:pt x="0" y="38011"/>
                    <a:pt x="38011" y="0"/>
                    <a:pt x="84900" y="0"/>
                  </a:cubicBezTo>
                  <a:close/>
                </a:path>
              </a:pathLst>
            </a:custGeom>
            <a:solidFill>
              <a:srgbClr val="000000">
                <a:alpha val="0"/>
              </a:srgbClr>
            </a:solidFill>
            <a:ln w="28575" cap="rnd">
              <a:solidFill>
                <a:srgbClr val="FFFFFF"/>
              </a:solidFill>
              <a:prstDash val="solid"/>
              <a:round/>
            </a:ln>
          </p:spPr>
          <p:txBody>
            <a:bodyPr/>
            <a:lstStyle/>
            <a:p>
              <a:endParaRPr lang="en-US"/>
            </a:p>
          </p:txBody>
        </p:sp>
        <p:sp>
          <p:nvSpPr>
            <p:cNvPr id="13" name="TextBox 13"/>
            <p:cNvSpPr txBox="1"/>
            <p:nvPr/>
          </p:nvSpPr>
          <p:spPr>
            <a:xfrm>
              <a:off x="0" y="-247650"/>
              <a:ext cx="2317985" cy="1060450"/>
            </a:xfrm>
            <a:prstGeom prst="rect">
              <a:avLst/>
            </a:prstGeom>
          </p:spPr>
          <p:txBody>
            <a:bodyPr lIns="50800" tIns="50800" rIns="50800" bIns="50800" rtlCol="0" anchor="ctr"/>
            <a:lstStyle/>
            <a:p>
              <a:pPr algn="ctr">
                <a:lnSpc>
                  <a:spcPts val="8959"/>
                </a:lnSpc>
              </a:pPr>
              <a:r>
                <a:rPr lang="en-US" sz="6399" dirty="0">
                  <a:solidFill>
                    <a:srgbClr val="F7CB3C"/>
                  </a:solidFill>
                  <a:latin typeface="Times New Roman"/>
                </a:rPr>
                <a:t>Gale-Bailey </a:t>
              </a:r>
            </a:p>
            <a:p>
              <a:pPr algn="ctr">
                <a:lnSpc>
                  <a:spcPts val="8959"/>
                </a:lnSpc>
              </a:pPr>
              <a:r>
                <a:rPr lang="en-US" sz="6399" dirty="0">
                  <a:solidFill>
                    <a:srgbClr val="F7CB3C"/>
                  </a:solidFill>
                  <a:latin typeface="Times New Roman"/>
                </a:rPr>
                <a:t>Elementary School</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300" y="-57843"/>
            <a:ext cx="18288000" cy="1542373"/>
            <a:chOff x="0" y="0"/>
            <a:chExt cx="4816593" cy="406222"/>
          </a:xfrm>
        </p:grpSpPr>
        <p:sp>
          <p:nvSpPr>
            <p:cNvPr id="3" name="Freeform 3"/>
            <p:cNvSpPr/>
            <p:nvPr/>
          </p:nvSpPr>
          <p:spPr>
            <a:xfrm>
              <a:off x="0" y="0"/>
              <a:ext cx="4816592" cy="406222"/>
            </a:xfrm>
            <a:custGeom>
              <a:avLst/>
              <a:gdLst/>
              <a:ahLst/>
              <a:cxnLst/>
              <a:rect l="l" t="t" r="r" b="b"/>
              <a:pathLst>
                <a:path w="4816592" h="406222">
                  <a:moveTo>
                    <a:pt x="0" y="0"/>
                  </a:moveTo>
                  <a:lnTo>
                    <a:pt x="4816592" y="0"/>
                  </a:lnTo>
                  <a:lnTo>
                    <a:pt x="4816592" y="406222"/>
                  </a:lnTo>
                  <a:lnTo>
                    <a:pt x="0" y="406222"/>
                  </a:lnTo>
                  <a:close/>
                </a:path>
              </a:pathLst>
            </a:custGeom>
            <a:solidFill>
              <a:srgbClr val="FBFBFB"/>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0" y="9951994"/>
            <a:ext cx="18288000" cy="335006"/>
            <a:chOff x="0" y="0"/>
            <a:chExt cx="4816593" cy="88232"/>
          </a:xfrm>
        </p:grpSpPr>
        <p:sp>
          <p:nvSpPr>
            <p:cNvPr id="6" name="Freeform 6"/>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3335000" y="8579425"/>
            <a:ext cx="4866737" cy="1221386"/>
          </a:xfrm>
          <a:custGeom>
            <a:avLst/>
            <a:gdLst/>
            <a:ahLst/>
            <a:cxnLst/>
            <a:rect l="l" t="t" r="r" b="b"/>
            <a:pathLst>
              <a:path w="10272111" h="2046397">
                <a:moveTo>
                  <a:pt x="0" y="0"/>
                </a:moveTo>
                <a:lnTo>
                  <a:pt x="10272111" y="0"/>
                </a:lnTo>
                <a:lnTo>
                  <a:pt x="10272111" y="2046397"/>
                </a:lnTo>
                <a:lnTo>
                  <a:pt x="0" y="2046397"/>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1267137" y="294960"/>
            <a:ext cx="15915737" cy="836768"/>
          </a:xfrm>
          <a:prstGeom prst="rect">
            <a:avLst/>
          </a:prstGeom>
        </p:spPr>
        <p:txBody>
          <a:bodyPr wrap="square" lIns="0" tIns="0" rIns="0" bIns="0" rtlCol="0" anchor="t">
            <a:spAutoFit/>
          </a:bodyPr>
          <a:lstStyle/>
          <a:p>
            <a:pPr algn="ctr">
              <a:lnSpc>
                <a:spcPts val="7187"/>
              </a:lnSpc>
            </a:pPr>
            <a:r>
              <a:rPr lang="en-US" sz="4800" spc="140" dirty="0">
                <a:solidFill>
                  <a:srgbClr val="044BAB"/>
                </a:solidFill>
                <a:latin typeface="Times New Roman Bold"/>
              </a:rPr>
              <a:t>School Problem of Practice &amp; Smart Goals</a:t>
            </a:r>
          </a:p>
        </p:txBody>
      </p:sp>
      <p:sp>
        <p:nvSpPr>
          <p:cNvPr id="9" name="TextBox 8">
            <a:extLst>
              <a:ext uri="{FF2B5EF4-FFF2-40B4-BE49-F238E27FC236}">
                <a16:creationId xmlns:a16="http://schemas.microsoft.com/office/drawing/2014/main" id="{388E0112-057B-9DC8-3A5E-A1A4341AFB0C}"/>
              </a:ext>
            </a:extLst>
          </p:cNvPr>
          <p:cNvSpPr txBox="1"/>
          <p:nvPr/>
        </p:nvSpPr>
        <p:spPr>
          <a:xfrm>
            <a:off x="685798" y="1083585"/>
            <a:ext cx="16687800" cy="7902163"/>
          </a:xfrm>
          <a:prstGeom prst="rect">
            <a:avLst/>
          </a:prstGeom>
          <a:noFill/>
        </p:spPr>
        <p:txBody>
          <a:bodyPr wrap="square">
            <a:spAutoFit/>
          </a:bodyPr>
          <a:lstStyle/>
          <a:p>
            <a:pPr marL="0" marR="0" lvl="0" indent="0" algn="l" defTabSz="914400" rtl="0" eaLnBrk="1" fontAlgn="auto" latinLnBrk="0" hangingPunct="1">
              <a:lnSpc>
                <a:spcPts val="5880"/>
              </a:lnSpc>
              <a:spcBef>
                <a:spcPts val="0"/>
              </a:spcBef>
              <a:spcAft>
                <a:spcPts val="0"/>
              </a:spcAft>
              <a:buClr>
                <a:srgbClr val="4BACC6">
                  <a:lumMod val="75000"/>
                </a:srgbClr>
              </a:buClr>
              <a:buSzTx/>
              <a:buFontTx/>
              <a:buNone/>
              <a:tabLst/>
              <a:defRPr/>
            </a:pPr>
            <a:r>
              <a:rPr kumimoji="0" lang="en-US" sz="3600" b="1" i="0" u="none" strike="noStrike" kern="1200" cap="none" spc="0" normalizeH="0" baseline="0" noProof="0" dirty="0">
                <a:ln>
                  <a:noFill/>
                </a:ln>
                <a:solidFill>
                  <a:srgbClr val="000000"/>
                </a:solidFill>
                <a:effectLst/>
                <a:uLnTx/>
                <a:uFillTx/>
                <a:ea typeface="+mn-ea"/>
                <a:cs typeface="+mn-cs"/>
              </a:rPr>
              <a:t>ELA Smart Goal</a:t>
            </a:r>
          </a:p>
          <a:p>
            <a:pPr marL="571500" lvl="0" indent="-571500">
              <a:buClr>
                <a:srgbClr val="4BACC6">
                  <a:lumMod val="75000"/>
                </a:srgbClr>
              </a:buClr>
              <a:buFont typeface="Arial" panose="020B0604020202020204" pitchFamily="34" charset="0"/>
              <a:buChar char="•"/>
              <a:defRPr/>
            </a:pPr>
            <a:r>
              <a:rPr lang="en-US" sz="3600" dirty="0"/>
              <a:t>By June 2026, Gale-Bailey Elementary will increase the percentage of 4th and 5th grade students meeting or exceeding proficiency in ELA on the MCAP Reading </a:t>
            </a:r>
            <a:r>
              <a:rPr lang="en-US" sz="3600" b="1" dirty="0"/>
              <a:t>Assessment from 49% to 53%</a:t>
            </a:r>
            <a:r>
              <a:rPr lang="en-US" sz="3600" dirty="0"/>
              <a:t>, by providing consistent standards-aligned instruction, clear expectations, and regular exposure to test-taking strategies and problem types.</a:t>
            </a:r>
          </a:p>
          <a:p>
            <a:pPr marL="571500" lvl="0" indent="-571500">
              <a:buClr>
                <a:srgbClr val="4BACC6">
                  <a:lumMod val="75000"/>
                </a:srgbClr>
              </a:buClr>
              <a:buFont typeface="Arial" panose="020B0604020202020204" pitchFamily="34" charset="0"/>
              <a:buChar char="•"/>
              <a:defRPr/>
            </a:pPr>
            <a:r>
              <a:rPr lang="en-US" sz="3600" b="1" dirty="0"/>
              <a:t>This goal equates to a 4% increase above SY 24/25’s targeted goal.</a:t>
            </a:r>
            <a:r>
              <a:rPr lang="en-US" sz="3600" dirty="0"/>
              <a:t> </a:t>
            </a:r>
            <a:endParaRPr lang="en-US" sz="3600" b="1" dirty="0">
              <a:solidFill>
                <a:srgbClr val="000000"/>
              </a:solidFill>
            </a:endParaRPr>
          </a:p>
          <a:p>
            <a:pPr marR="0" lvl="0" algn="l" defTabSz="914400" rtl="0" eaLnBrk="1" fontAlgn="auto" latinLnBrk="0" hangingPunct="1">
              <a:lnSpc>
                <a:spcPts val="5880"/>
              </a:lnSpc>
              <a:spcBef>
                <a:spcPts val="0"/>
              </a:spcBef>
              <a:spcAft>
                <a:spcPts val="0"/>
              </a:spcAft>
              <a:buClr>
                <a:srgbClr val="4BACC6">
                  <a:lumMod val="75000"/>
                </a:srgbClr>
              </a:buClr>
              <a:buSzTx/>
              <a:tabLst/>
              <a:defRPr/>
            </a:pPr>
            <a:endParaRPr lang="en-US" sz="3600" b="1" dirty="0">
              <a:solidFill>
                <a:srgbClr val="000000"/>
              </a:solidFill>
            </a:endParaRPr>
          </a:p>
          <a:p>
            <a:pPr marR="0" lvl="0" algn="l" defTabSz="914400" rtl="0" eaLnBrk="1" fontAlgn="auto" latinLnBrk="0" hangingPunct="1">
              <a:lnSpc>
                <a:spcPts val="5880"/>
              </a:lnSpc>
              <a:spcBef>
                <a:spcPts val="0"/>
              </a:spcBef>
              <a:spcAft>
                <a:spcPts val="0"/>
              </a:spcAft>
              <a:buClr>
                <a:srgbClr val="4BACC6">
                  <a:lumMod val="75000"/>
                </a:srgbClr>
              </a:buClr>
              <a:buSzTx/>
              <a:tabLst/>
              <a:defRPr/>
            </a:pPr>
            <a:r>
              <a:rPr lang="en-US" sz="3600" b="1" dirty="0">
                <a:solidFill>
                  <a:srgbClr val="000000"/>
                </a:solidFill>
              </a:rPr>
              <a:t>Mathematics Smart Goal</a:t>
            </a:r>
          </a:p>
          <a:p>
            <a:pPr marL="571500" indent="-571500" fontAlgn="base">
              <a:buFont typeface="Arial" panose="020B0604020202020204" pitchFamily="34" charset="0"/>
              <a:buChar char="•"/>
            </a:pPr>
            <a:r>
              <a:rPr lang="en-US" sz="3600" dirty="0"/>
              <a:t>By June 2026, Gale-Bailey Elementary will increase the percentage of 4th and 5th grade students meeting or exceeding proficiency in MATH on the MCAP Assessment </a:t>
            </a:r>
            <a:r>
              <a:rPr lang="en-US" sz="3600" b="1" dirty="0"/>
              <a:t>from 28% to 32%, </a:t>
            </a:r>
            <a:r>
              <a:rPr lang="en-US" sz="3600" dirty="0"/>
              <a:t>by providing consistent standards-aligned instruction, clear expectations, and regular exposure to test-taking strategies and problem types. </a:t>
            </a:r>
          </a:p>
          <a:p>
            <a:pPr marL="571500" indent="-571500" fontAlgn="base">
              <a:buFont typeface="Arial" panose="020B0604020202020204" pitchFamily="34" charset="0"/>
              <a:buChar char="•"/>
            </a:pPr>
            <a:r>
              <a:rPr lang="en-US" sz="3600" dirty="0"/>
              <a:t>This goal equates to a </a:t>
            </a:r>
            <a:r>
              <a:rPr lang="en-US" sz="3600" b="1" dirty="0"/>
              <a:t>4% increase above SY 24/25’s targeted goal</a:t>
            </a:r>
          </a:p>
        </p:txBody>
      </p:sp>
    </p:spTree>
    <p:extLst>
      <p:ext uri="{BB962C8B-B14F-4D97-AF65-F5344CB8AC3E}">
        <p14:creationId xmlns:p14="http://schemas.microsoft.com/office/powerpoint/2010/main" val="2334668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2373"/>
            <a:chOff x="0" y="0"/>
            <a:chExt cx="4816593" cy="406222"/>
          </a:xfrm>
        </p:grpSpPr>
        <p:sp>
          <p:nvSpPr>
            <p:cNvPr id="3" name="Freeform 3"/>
            <p:cNvSpPr/>
            <p:nvPr/>
          </p:nvSpPr>
          <p:spPr>
            <a:xfrm>
              <a:off x="0" y="0"/>
              <a:ext cx="4816592" cy="406222"/>
            </a:xfrm>
            <a:custGeom>
              <a:avLst/>
              <a:gdLst/>
              <a:ahLst/>
              <a:cxnLst/>
              <a:rect l="l" t="t" r="r" b="b"/>
              <a:pathLst>
                <a:path w="4816592" h="406222">
                  <a:moveTo>
                    <a:pt x="0" y="0"/>
                  </a:moveTo>
                  <a:lnTo>
                    <a:pt x="4816592" y="0"/>
                  </a:lnTo>
                  <a:lnTo>
                    <a:pt x="4816592" y="406222"/>
                  </a:lnTo>
                  <a:lnTo>
                    <a:pt x="0" y="406222"/>
                  </a:lnTo>
                  <a:close/>
                </a:path>
              </a:pathLst>
            </a:custGeom>
            <a:solidFill>
              <a:srgbClr val="FBFBFB"/>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0" y="9951994"/>
            <a:ext cx="18288000" cy="335006"/>
            <a:chOff x="0" y="0"/>
            <a:chExt cx="4816593" cy="88232"/>
          </a:xfrm>
        </p:grpSpPr>
        <p:sp>
          <p:nvSpPr>
            <p:cNvPr id="6" name="Freeform 6"/>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4325600" y="8816282"/>
            <a:ext cx="3876137" cy="984529"/>
          </a:xfrm>
          <a:custGeom>
            <a:avLst/>
            <a:gdLst/>
            <a:ahLst/>
            <a:cxnLst/>
            <a:rect l="l" t="t" r="r" b="b"/>
            <a:pathLst>
              <a:path w="10272111" h="2046397">
                <a:moveTo>
                  <a:pt x="0" y="0"/>
                </a:moveTo>
                <a:lnTo>
                  <a:pt x="10272111" y="0"/>
                </a:lnTo>
                <a:lnTo>
                  <a:pt x="10272111" y="2046397"/>
                </a:lnTo>
                <a:lnTo>
                  <a:pt x="0" y="2046397"/>
                </a:lnTo>
                <a:lnTo>
                  <a:pt x="0" y="0"/>
                </a:lnTo>
                <a:close/>
              </a:path>
            </a:pathLst>
          </a:custGeom>
          <a:blipFill>
            <a:blip r:embed="rId2"/>
            <a:stretch>
              <a:fillRect/>
            </a:stretch>
          </a:blipFill>
        </p:spPr>
        <p:txBody>
          <a:bodyPr/>
          <a:lstStyle/>
          <a:p>
            <a:endParaRPr lang="en-US"/>
          </a:p>
        </p:txBody>
      </p:sp>
      <p:sp>
        <p:nvSpPr>
          <p:cNvPr id="11" name="TextBox 11"/>
          <p:cNvSpPr txBox="1"/>
          <p:nvPr/>
        </p:nvSpPr>
        <p:spPr>
          <a:xfrm>
            <a:off x="457200" y="1099726"/>
            <a:ext cx="16765655" cy="8242000"/>
          </a:xfrm>
          <a:prstGeom prst="rect">
            <a:avLst/>
          </a:prstGeom>
        </p:spPr>
        <p:txBody>
          <a:bodyPr lIns="0" tIns="0" rIns="0" bIns="0" rtlCol="0" anchor="t">
            <a:spAutoFit/>
          </a:bodyPr>
          <a:lstStyle/>
          <a:p>
            <a:pPr>
              <a:lnSpc>
                <a:spcPts val="5880"/>
              </a:lnSpc>
              <a:buClr>
                <a:schemeClr val="accent5">
                  <a:lumMod val="75000"/>
                </a:schemeClr>
              </a:buClr>
            </a:pPr>
            <a:r>
              <a:rPr lang="en-US" sz="3200" b="1" dirty="0"/>
              <a:t>Change in Practice Statement: </a:t>
            </a:r>
            <a:r>
              <a:rPr lang="en-US" sz="3200" dirty="0"/>
              <a:t>To increase the percentage of 4th and 5th grade students meeting or exceeding proficiency on the MCAP Math Assessment from 28% to 32% by June 2026, </a:t>
            </a:r>
            <a:r>
              <a:rPr lang="en-US" sz="3200" b="1" dirty="0"/>
              <a:t>Gale-Bailey Elementary will implement consistent, standards-aligned instruction, establish clear learning and performance expectations, and provide students with regular opportunities to practice a variety of test-taking strategies and problem types</a:t>
            </a:r>
            <a:r>
              <a:rPr lang="en-US" sz="3200" dirty="0"/>
              <a:t>. </a:t>
            </a:r>
          </a:p>
          <a:p>
            <a:pPr>
              <a:lnSpc>
                <a:spcPts val="5880"/>
              </a:lnSpc>
              <a:buClr>
                <a:schemeClr val="accent5">
                  <a:lumMod val="75000"/>
                </a:schemeClr>
              </a:buClr>
            </a:pPr>
            <a:endParaRPr lang="en-US" sz="3200" dirty="0"/>
          </a:p>
          <a:p>
            <a:pPr>
              <a:lnSpc>
                <a:spcPts val="5880"/>
              </a:lnSpc>
              <a:buClr>
                <a:schemeClr val="accent5">
                  <a:lumMod val="75000"/>
                </a:schemeClr>
              </a:buClr>
            </a:pPr>
            <a:r>
              <a:rPr lang="en-US" sz="3200" dirty="0"/>
              <a:t>This approach will ensure targeted support for all students and drive a 4% increase above the SY 24/25 goal. Staff will focus on maintaining clear instructional expectations, using formative assessments and data-driven discussions to adjust instruction in real time. Through these intentional practices, Gale-Bailey will foster greater consistency across classrooms and increase student confidence, leading to measurable gains in Math proficiency by June 2026.</a:t>
            </a:r>
          </a:p>
        </p:txBody>
      </p:sp>
      <p:sp>
        <p:nvSpPr>
          <p:cNvPr id="13" name="TextBox 13"/>
          <p:cNvSpPr txBox="1"/>
          <p:nvPr/>
        </p:nvSpPr>
        <p:spPr>
          <a:xfrm>
            <a:off x="1066800" y="123765"/>
            <a:ext cx="15773399" cy="824778"/>
          </a:xfrm>
          <a:prstGeom prst="rect">
            <a:avLst/>
          </a:prstGeom>
        </p:spPr>
        <p:txBody>
          <a:bodyPr wrap="square" lIns="0" tIns="0" rIns="0" bIns="0" rtlCol="0" anchor="t">
            <a:spAutoFit/>
          </a:bodyPr>
          <a:lstStyle/>
          <a:p>
            <a:pPr algn="ctr">
              <a:lnSpc>
                <a:spcPts val="7187"/>
              </a:lnSpc>
            </a:pPr>
            <a:r>
              <a:rPr lang="en-US" sz="4400" spc="140" dirty="0">
                <a:solidFill>
                  <a:srgbClr val="044BAB"/>
                </a:solidFill>
                <a:latin typeface="Times New Roman Bold"/>
              </a:rPr>
              <a:t>Cycle 1: Change Practice &amp; Cycle of Professional Learning </a:t>
            </a:r>
          </a:p>
        </p:txBody>
      </p:sp>
    </p:spTree>
    <p:extLst>
      <p:ext uri="{BB962C8B-B14F-4D97-AF65-F5344CB8AC3E}">
        <p14:creationId xmlns:p14="http://schemas.microsoft.com/office/powerpoint/2010/main" val="49377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86C88-BBF3-9351-86CB-2584CBADD8F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5D8D0C8-9A40-05FA-CF27-D8684BED3DB7}"/>
              </a:ext>
            </a:extLst>
          </p:cNvPr>
          <p:cNvGrpSpPr/>
          <p:nvPr/>
        </p:nvGrpSpPr>
        <p:grpSpPr>
          <a:xfrm>
            <a:off x="0" y="0"/>
            <a:ext cx="18288000" cy="1542373"/>
            <a:chOff x="0" y="0"/>
            <a:chExt cx="4816593" cy="406222"/>
          </a:xfrm>
        </p:grpSpPr>
        <p:sp>
          <p:nvSpPr>
            <p:cNvPr id="3" name="Freeform 3">
              <a:extLst>
                <a:ext uri="{FF2B5EF4-FFF2-40B4-BE49-F238E27FC236}">
                  <a16:creationId xmlns:a16="http://schemas.microsoft.com/office/drawing/2014/main" id="{A9FE3B13-A9BD-1B05-4BE6-F3A6B4D13DA7}"/>
                </a:ext>
              </a:extLst>
            </p:cNvPr>
            <p:cNvSpPr/>
            <p:nvPr/>
          </p:nvSpPr>
          <p:spPr>
            <a:xfrm>
              <a:off x="0" y="0"/>
              <a:ext cx="4816592" cy="406222"/>
            </a:xfrm>
            <a:custGeom>
              <a:avLst/>
              <a:gdLst/>
              <a:ahLst/>
              <a:cxnLst/>
              <a:rect l="l" t="t" r="r" b="b"/>
              <a:pathLst>
                <a:path w="4816592" h="406222">
                  <a:moveTo>
                    <a:pt x="0" y="0"/>
                  </a:moveTo>
                  <a:lnTo>
                    <a:pt x="4816592" y="0"/>
                  </a:lnTo>
                  <a:lnTo>
                    <a:pt x="4816592" y="406222"/>
                  </a:lnTo>
                  <a:lnTo>
                    <a:pt x="0" y="406222"/>
                  </a:lnTo>
                  <a:close/>
                </a:path>
              </a:pathLst>
            </a:custGeom>
            <a:solidFill>
              <a:srgbClr val="FBFBFB"/>
            </a:solidFill>
          </p:spPr>
          <p:txBody>
            <a:bodyPr/>
            <a:lstStyle/>
            <a:p>
              <a:endParaRPr lang="en-US"/>
            </a:p>
          </p:txBody>
        </p:sp>
        <p:sp>
          <p:nvSpPr>
            <p:cNvPr id="4" name="TextBox 4">
              <a:extLst>
                <a:ext uri="{FF2B5EF4-FFF2-40B4-BE49-F238E27FC236}">
                  <a16:creationId xmlns:a16="http://schemas.microsoft.com/office/drawing/2014/main" id="{347FB317-B957-7B0D-92E2-48748D2F57D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D0CA1831-D77A-B614-4858-A8FA61AECE15}"/>
              </a:ext>
            </a:extLst>
          </p:cNvPr>
          <p:cNvGrpSpPr/>
          <p:nvPr/>
        </p:nvGrpSpPr>
        <p:grpSpPr>
          <a:xfrm>
            <a:off x="0" y="9951994"/>
            <a:ext cx="18288000" cy="335006"/>
            <a:chOff x="0" y="0"/>
            <a:chExt cx="4816593" cy="88232"/>
          </a:xfrm>
        </p:grpSpPr>
        <p:sp>
          <p:nvSpPr>
            <p:cNvPr id="6" name="Freeform 6">
              <a:extLst>
                <a:ext uri="{FF2B5EF4-FFF2-40B4-BE49-F238E27FC236}">
                  <a16:creationId xmlns:a16="http://schemas.microsoft.com/office/drawing/2014/main" id="{174CC087-8150-BB37-8762-C80DD556C483}"/>
                </a:ext>
              </a:extLst>
            </p:cNvPr>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7" name="TextBox 7">
              <a:extLst>
                <a:ext uri="{FF2B5EF4-FFF2-40B4-BE49-F238E27FC236}">
                  <a16:creationId xmlns:a16="http://schemas.microsoft.com/office/drawing/2014/main" id="{C3FCB947-3486-F7DC-289C-676F934FA23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a:extLst>
              <a:ext uri="{FF2B5EF4-FFF2-40B4-BE49-F238E27FC236}">
                <a16:creationId xmlns:a16="http://schemas.microsoft.com/office/drawing/2014/main" id="{381C73E9-E527-1E3D-1E93-4D9F0B3974BD}"/>
              </a:ext>
            </a:extLst>
          </p:cNvPr>
          <p:cNvSpPr/>
          <p:nvPr/>
        </p:nvSpPr>
        <p:spPr>
          <a:xfrm>
            <a:off x="14325600" y="8816282"/>
            <a:ext cx="3876137" cy="984529"/>
          </a:xfrm>
          <a:custGeom>
            <a:avLst/>
            <a:gdLst/>
            <a:ahLst/>
            <a:cxnLst/>
            <a:rect l="l" t="t" r="r" b="b"/>
            <a:pathLst>
              <a:path w="10272111" h="2046397">
                <a:moveTo>
                  <a:pt x="0" y="0"/>
                </a:moveTo>
                <a:lnTo>
                  <a:pt x="10272111" y="0"/>
                </a:lnTo>
                <a:lnTo>
                  <a:pt x="10272111" y="2046397"/>
                </a:lnTo>
                <a:lnTo>
                  <a:pt x="0" y="2046397"/>
                </a:lnTo>
                <a:lnTo>
                  <a:pt x="0" y="0"/>
                </a:lnTo>
                <a:close/>
              </a:path>
            </a:pathLst>
          </a:custGeom>
          <a:blipFill>
            <a:blip r:embed="rId2"/>
            <a:stretch>
              <a:fillRect/>
            </a:stretch>
          </a:blipFill>
        </p:spPr>
        <p:txBody>
          <a:bodyPr/>
          <a:lstStyle/>
          <a:p>
            <a:endParaRPr lang="en-US"/>
          </a:p>
        </p:txBody>
      </p:sp>
      <p:sp>
        <p:nvSpPr>
          <p:cNvPr id="11" name="TextBox 11">
            <a:extLst>
              <a:ext uri="{FF2B5EF4-FFF2-40B4-BE49-F238E27FC236}">
                <a16:creationId xmlns:a16="http://schemas.microsoft.com/office/drawing/2014/main" id="{761146ED-6415-0005-0FEB-4C6C871A6400}"/>
              </a:ext>
            </a:extLst>
          </p:cNvPr>
          <p:cNvSpPr txBox="1"/>
          <p:nvPr/>
        </p:nvSpPr>
        <p:spPr>
          <a:xfrm>
            <a:off x="380999" y="962062"/>
            <a:ext cx="17145000" cy="8512587"/>
          </a:xfrm>
          <a:prstGeom prst="rect">
            <a:avLst/>
          </a:prstGeom>
        </p:spPr>
        <p:txBody>
          <a:bodyPr wrap="square" lIns="0" tIns="0" rIns="0" bIns="0" rtlCol="0" anchor="t">
            <a:spAutoFit/>
          </a:bodyPr>
          <a:lstStyle/>
          <a:p>
            <a:pPr>
              <a:lnSpc>
                <a:spcPts val="5880"/>
              </a:lnSpc>
              <a:buClr>
                <a:schemeClr val="accent5">
                  <a:lumMod val="75000"/>
                </a:schemeClr>
              </a:buClr>
            </a:pPr>
            <a:r>
              <a:rPr lang="en-US" sz="2800" b="1" dirty="0">
                <a:solidFill>
                  <a:srgbClr val="000000"/>
                </a:solidFill>
              </a:rPr>
              <a:t>Cycle of Professional Learning # 1 Overview  (Math)</a:t>
            </a:r>
          </a:p>
          <a:p>
            <a:r>
              <a:rPr lang="en-US" sz="2800" dirty="0"/>
              <a:t>This cycle of professional learning is designed to equip teachers with the strategies and tools needed to improve student achievement in 4th and 5th grade math. The focus is on increasing the percentage of students meeting or exceeding proficiency on the MCAP Math Assessment from 28% to 32% by June 2026.</a:t>
            </a:r>
          </a:p>
          <a:p>
            <a:endParaRPr lang="en-US" sz="2800" dirty="0"/>
          </a:p>
          <a:p>
            <a:r>
              <a:rPr lang="en-US" sz="2800" dirty="0"/>
              <a:t>During this cycle, teachers will:</a:t>
            </a:r>
          </a:p>
          <a:p>
            <a:pPr marL="342900" indent="-342900">
              <a:buFont typeface="Arial" panose="020B0604020202020204" pitchFamily="34" charset="0"/>
              <a:buChar char="•"/>
            </a:pPr>
            <a:r>
              <a:rPr lang="en-US" sz="2800" b="1" dirty="0"/>
              <a:t>Implement consistent, standards-aligned instruction</a:t>
            </a:r>
            <a:r>
              <a:rPr lang="en-US" sz="2800" dirty="0"/>
              <a:t> across all classrooms to ensure every student has access to high-quality math learning experiences.</a:t>
            </a:r>
          </a:p>
          <a:p>
            <a:pPr marL="342900" indent="-342900">
              <a:buFont typeface="Arial" panose="020B0604020202020204" pitchFamily="34" charset="0"/>
              <a:buChar char="•"/>
            </a:pPr>
            <a:r>
              <a:rPr lang="en-US" sz="2800" b="1" dirty="0"/>
              <a:t>Establish and communicate clear learning and performance expectations</a:t>
            </a:r>
            <a:r>
              <a:rPr lang="en-US" sz="2800" dirty="0"/>
              <a:t> so students understand the goals and criteria for success.</a:t>
            </a:r>
          </a:p>
          <a:p>
            <a:pPr marL="342900" indent="-342900">
              <a:buFont typeface="Arial" panose="020B0604020202020204" pitchFamily="34" charset="0"/>
              <a:buChar char="•"/>
            </a:pPr>
            <a:r>
              <a:rPr lang="en-US" sz="2800" b="1" dirty="0"/>
              <a:t>Integrate formative assessments</a:t>
            </a:r>
            <a:r>
              <a:rPr lang="en-US" sz="2800" dirty="0"/>
              <a:t> to monitor student understanding and inform instructional decisions in real time.</a:t>
            </a:r>
          </a:p>
          <a:p>
            <a:pPr marL="342900" indent="-342900">
              <a:buFont typeface="Arial" panose="020B0604020202020204" pitchFamily="34" charset="0"/>
              <a:buChar char="•"/>
            </a:pPr>
            <a:r>
              <a:rPr lang="en-US" sz="2800" b="1" dirty="0"/>
              <a:t>Engage in data-driven discussions</a:t>
            </a:r>
            <a:r>
              <a:rPr lang="en-US" sz="2800" dirty="0"/>
              <a:t> to identify trends, address gaps, and adjust instruction to meet students’ individual needs.</a:t>
            </a:r>
          </a:p>
          <a:p>
            <a:pPr marL="342900" indent="-342900">
              <a:buFont typeface="Arial" panose="020B0604020202020204" pitchFamily="34" charset="0"/>
              <a:buChar char="•"/>
            </a:pPr>
            <a:r>
              <a:rPr lang="en-US" sz="2800" b="1" dirty="0"/>
              <a:t>Provide regular opportunities to practice test-taking strategies and a variety of problem types</a:t>
            </a:r>
            <a:r>
              <a:rPr lang="en-US" sz="2800" dirty="0"/>
              <a:t>, building student confidence and familiarity with the MCAP format.</a:t>
            </a:r>
          </a:p>
          <a:p>
            <a:pPr marL="342900" indent="-342900">
              <a:buFont typeface="Arial" panose="020B0604020202020204" pitchFamily="34" charset="0"/>
              <a:buChar char="•"/>
            </a:pPr>
            <a:r>
              <a:rPr lang="en-US" sz="2800" b="1" dirty="0"/>
              <a:t>Collaborate and reflect regularly</a:t>
            </a:r>
            <a:r>
              <a:rPr lang="en-US" sz="2800" dirty="0"/>
              <a:t> to maintain instructional consistency, share effective practices, and continuously refine teaching strategies.</a:t>
            </a:r>
          </a:p>
          <a:p>
            <a:r>
              <a:rPr lang="en-US" sz="2800" i="1" dirty="0"/>
              <a:t>Through these steps, Gale-Bailey Elementary will create a culture of high expectations and continuous improvement, leading to measurable gains in math proficiency and student confidence by June 2026</a:t>
            </a:r>
            <a:r>
              <a:rPr lang="en-US" sz="2800" dirty="0"/>
              <a:t>.</a:t>
            </a:r>
          </a:p>
        </p:txBody>
      </p:sp>
      <p:sp>
        <p:nvSpPr>
          <p:cNvPr id="13" name="TextBox 13">
            <a:extLst>
              <a:ext uri="{FF2B5EF4-FFF2-40B4-BE49-F238E27FC236}">
                <a16:creationId xmlns:a16="http://schemas.microsoft.com/office/drawing/2014/main" id="{5EC0D85D-B203-777C-88F8-8F3F895AD522}"/>
              </a:ext>
            </a:extLst>
          </p:cNvPr>
          <p:cNvSpPr txBox="1"/>
          <p:nvPr/>
        </p:nvSpPr>
        <p:spPr>
          <a:xfrm>
            <a:off x="1066800" y="123765"/>
            <a:ext cx="15773399" cy="824778"/>
          </a:xfrm>
          <a:prstGeom prst="rect">
            <a:avLst/>
          </a:prstGeom>
        </p:spPr>
        <p:txBody>
          <a:bodyPr wrap="square" lIns="0" tIns="0" rIns="0" bIns="0" rtlCol="0" anchor="t">
            <a:spAutoFit/>
          </a:bodyPr>
          <a:lstStyle/>
          <a:p>
            <a:pPr algn="ctr">
              <a:lnSpc>
                <a:spcPts val="7187"/>
              </a:lnSpc>
            </a:pPr>
            <a:r>
              <a:rPr lang="en-US" sz="4400" spc="140" dirty="0">
                <a:solidFill>
                  <a:srgbClr val="044BAB"/>
                </a:solidFill>
                <a:latin typeface="Times New Roman Bold"/>
              </a:rPr>
              <a:t>Cycle 1: Change Practice &amp; Cycle of Professional Learning </a:t>
            </a:r>
          </a:p>
        </p:txBody>
      </p:sp>
    </p:spTree>
    <p:extLst>
      <p:ext uri="{BB962C8B-B14F-4D97-AF65-F5344CB8AC3E}">
        <p14:creationId xmlns:p14="http://schemas.microsoft.com/office/powerpoint/2010/main" val="1918211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2A463-EC5D-DBAD-93C1-88BB7AD54CA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A403E41-8FEF-9041-F870-F09B9300A4F2}"/>
              </a:ext>
            </a:extLst>
          </p:cNvPr>
          <p:cNvGrpSpPr/>
          <p:nvPr/>
        </p:nvGrpSpPr>
        <p:grpSpPr>
          <a:xfrm>
            <a:off x="0" y="0"/>
            <a:ext cx="18288000" cy="1542373"/>
            <a:chOff x="0" y="0"/>
            <a:chExt cx="4816593" cy="406222"/>
          </a:xfrm>
        </p:grpSpPr>
        <p:sp>
          <p:nvSpPr>
            <p:cNvPr id="3" name="Freeform 3">
              <a:extLst>
                <a:ext uri="{FF2B5EF4-FFF2-40B4-BE49-F238E27FC236}">
                  <a16:creationId xmlns:a16="http://schemas.microsoft.com/office/drawing/2014/main" id="{D2C764DC-EE0F-7C17-AD5D-968F65B447E4}"/>
                </a:ext>
              </a:extLst>
            </p:cNvPr>
            <p:cNvSpPr/>
            <p:nvPr/>
          </p:nvSpPr>
          <p:spPr>
            <a:xfrm>
              <a:off x="0" y="0"/>
              <a:ext cx="4816592" cy="406222"/>
            </a:xfrm>
            <a:custGeom>
              <a:avLst/>
              <a:gdLst/>
              <a:ahLst/>
              <a:cxnLst/>
              <a:rect l="l" t="t" r="r" b="b"/>
              <a:pathLst>
                <a:path w="4816592" h="406222">
                  <a:moveTo>
                    <a:pt x="0" y="0"/>
                  </a:moveTo>
                  <a:lnTo>
                    <a:pt x="4816592" y="0"/>
                  </a:lnTo>
                  <a:lnTo>
                    <a:pt x="4816592" y="406222"/>
                  </a:lnTo>
                  <a:lnTo>
                    <a:pt x="0" y="406222"/>
                  </a:lnTo>
                  <a:close/>
                </a:path>
              </a:pathLst>
            </a:custGeom>
            <a:solidFill>
              <a:srgbClr val="FBFBFB"/>
            </a:solidFill>
          </p:spPr>
          <p:txBody>
            <a:bodyPr/>
            <a:lstStyle/>
            <a:p>
              <a:endParaRPr lang="en-US"/>
            </a:p>
          </p:txBody>
        </p:sp>
        <p:sp>
          <p:nvSpPr>
            <p:cNvPr id="4" name="TextBox 4">
              <a:extLst>
                <a:ext uri="{FF2B5EF4-FFF2-40B4-BE49-F238E27FC236}">
                  <a16:creationId xmlns:a16="http://schemas.microsoft.com/office/drawing/2014/main" id="{DE278AAA-8DAC-DC3B-3A5A-3C73D420870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5F732A77-7B37-90F4-751B-68E9213AFD79}"/>
              </a:ext>
            </a:extLst>
          </p:cNvPr>
          <p:cNvGrpSpPr/>
          <p:nvPr/>
        </p:nvGrpSpPr>
        <p:grpSpPr>
          <a:xfrm>
            <a:off x="0" y="9951994"/>
            <a:ext cx="18288000" cy="335006"/>
            <a:chOff x="0" y="0"/>
            <a:chExt cx="4816593" cy="88232"/>
          </a:xfrm>
        </p:grpSpPr>
        <p:sp>
          <p:nvSpPr>
            <p:cNvPr id="6" name="Freeform 6">
              <a:extLst>
                <a:ext uri="{FF2B5EF4-FFF2-40B4-BE49-F238E27FC236}">
                  <a16:creationId xmlns:a16="http://schemas.microsoft.com/office/drawing/2014/main" id="{71055A2C-39C1-22AD-699C-46DA6E985C17}"/>
                </a:ext>
              </a:extLst>
            </p:cNvPr>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7" name="TextBox 7">
              <a:extLst>
                <a:ext uri="{FF2B5EF4-FFF2-40B4-BE49-F238E27FC236}">
                  <a16:creationId xmlns:a16="http://schemas.microsoft.com/office/drawing/2014/main" id="{7A25E74B-B909-1096-AA73-B4E05314A13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a:extLst>
              <a:ext uri="{FF2B5EF4-FFF2-40B4-BE49-F238E27FC236}">
                <a16:creationId xmlns:a16="http://schemas.microsoft.com/office/drawing/2014/main" id="{ED345E6A-A234-69BE-DE31-441B789F79C1}"/>
              </a:ext>
            </a:extLst>
          </p:cNvPr>
          <p:cNvSpPr/>
          <p:nvPr/>
        </p:nvSpPr>
        <p:spPr>
          <a:xfrm>
            <a:off x="14325600" y="8816282"/>
            <a:ext cx="3876137" cy="984529"/>
          </a:xfrm>
          <a:custGeom>
            <a:avLst/>
            <a:gdLst/>
            <a:ahLst/>
            <a:cxnLst/>
            <a:rect l="l" t="t" r="r" b="b"/>
            <a:pathLst>
              <a:path w="10272111" h="2046397">
                <a:moveTo>
                  <a:pt x="0" y="0"/>
                </a:moveTo>
                <a:lnTo>
                  <a:pt x="10272111" y="0"/>
                </a:lnTo>
                <a:lnTo>
                  <a:pt x="10272111" y="2046397"/>
                </a:lnTo>
                <a:lnTo>
                  <a:pt x="0" y="2046397"/>
                </a:lnTo>
                <a:lnTo>
                  <a:pt x="0" y="0"/>
                </a:lnTo>
                <a:close/>
              </a:path>
            </a:pathLst>
          </a:custGeom>
          <a:blipFill>
            <a:blip r:embed="rId2"/>
            <a:stretch>
              <a:fillRect/>
            </a:stretch>
          </a:blipFill>
        </p:spPr>
        <p:txBody>
          <a:bodyPr/>
          <a:lstStyle/>
          <a:p>
            <a:endParaRPr lang="en-US"/>
          </a:p>
        </p:txBody>
      </p:sp>
      <p:sp>
        <p:nvSpPr>
          <p:cNvPr id="11" name="TextBox 11">
            <a:extLst>
              <a:ext uri="{FF2B5EF4-FFF2-40B4-BE49-F238E27FC236}">
                <a16:creationId xmlns:a16="http://schemas.microsoft.com/office/drawing/2014/main" id="{3237F834-BD30-B521-C49E-6DA931052643}"/>
              </a:ext>
            </a:extLst>
          </p:cNvPr>
          <p:cNvSpPr txBox="1"/>
          <p:nvPr/>
        </p:nvSpPr>
        <p:spPr>
          <a:xfrm>
            <a:off x="457200" y="1099726"/>
            <a:ext cx="16765655" cy="6704528"/>
          </a:xfrm>
          <a:prstGeom prst="rect">
            <a:avLst/>
          </a:prstGeom>
        </p:spPr>
        <p:txBody>
          <a:bodyPr lIns="0" tIns="0" rIns="0" bIns="0" rtlCol="0" anchor="t">
            <a:spAutoFit/>
          </a:bodyPr>
          <a:lstStyle/>
          <a:p>
            <a:pPr>
              <a:lnSpc>
                <a:spcPts val="5880"/>
              </a:lnSpc>
              <a:buClr>
                <a:schemeClr val="accent5">
                  <a:lumMod val="75000"/>
                </a:schemeClr>
              </a:buClr>
            </a:pPr>
            <a:r>
              <a:rPr lang="en-US" sz="2800" b="1" dirty="0">
                <a:solidFill>
                  <a:srgbClr val="000000"/>
                </a:solidFill>
                <a:latin typeface="Times New Roman"/>
              </a:rPr>
              <a:t>Change Practice: </a:t>
            </a:r>
            <a:r>
              <a:rPr lang="en-US" sz="2800" dirty="0">
                <a:solidFill>
                  <a:srgbClr val="000000"/>
                </a:solidFill>
                <a:latin typeface="Times New Roman"/>
              </a:rPr>
              <a:t>To achieve our </a:t>
            </a:r>
            <a:r>
              <a:rPr lang="en-US" sz="2800" b="1" dirty="0">
                <a:solidFill>
                  <a:srgbClr val="000000"/>
                </a:solidFill>
                <a:latin typeface="Times New Roman"/>
              </a:rPr>
              <a:t>ELA</a:t>
            </a:r>
            <a:r>
              <a:rPr lang="en-US" sz="2800" dirty="0">
                <a:solidFill>
                  <a:srgbClr val="000000"/>
                </a:solidFill>
                <a:latin typeface="Times New Roman"/>
              </a:rPr>
              <a:t> proficiency goal, Gale-Bailey Elementary will strengthen instructional practices by: </a:t>
            </a:r>
          </a:p>
          <a:p>
            <a:pPr>
              <a:lnSpc>
                <a:spcPts val="5880"/>
              </a:lnSpc>
              <a:buClr>
                <a:schemeClr val="accent5">
                  <a:lumMod val="75000"/>
                </a:schemeClr>
              </a:buClr>
            </a:pPr>
            <a:r>
              <a:rPr lang="en-US" sz="2800" dirty="0">
                <a:solidFill>
                  <a:srgbClr val="000000"/>
                </a:solidFill>
                <a:latin typeface="Times New Roman"/>
              </a:rPr>
              <a:t>Ensuring that all teachers consistently deliver standards-aligned, high-quality instruction that promotes reading comprehension and critical thinking.  Teachers will engage in collaborative planning to design well-structured lessons, implement differentiated strategies to meet the diverse needs of learners, and provide students with regular opportunities to engage with rigorous texts and varied question types that mirror the MCAP assessment. Staff will focus on maintaining clear instructional expectations, using formative assessments and data-driven discussions to adjust instruction in real time. Through these intentional practices, Gale-Bailey will foster greater consistency across classrooms and increase student confidence, leading to measurable gains in ELA proficiency by June 2026.</a:t>
            </a:r>
          </a:p>
        </p:txBody>
      </p:sp>
      <p:sp>
        <p:nvSpPr>
          <p:cNvPr id="13" name="TextBox 13">
            <a:extLst>
              <a:ext uri="{FF2B5EF4-FFF2-40B4-BE49-F238E27FC236}">
                <a16:creationId xmlns:a16="http://schemas.microsoft.com/office/drawing/2014/main" id="{BD5678C5-EBD9-95A1-27E1-9AD7F37BB13D}"/>
              </a:ext>
            </a:extLst>
          </p:cNvPr>
          <p:cNvSpPr txBox="1"/>
          <p:nvPr/>
        </p:nvSpPr>
        <p:spPr>
          <a:xfrm>
            <a:off x="1066800" y="123765"/>
            <a:ext cx="15773399" cy="824778"/>
          </a:xfrm>
          <a:prstGeom prst="rect">
            <a:avLst/>
          </a:prstGeom>
        </p:spPr>
        <p:txBody>
          <a:bodyPr wrap="square" lIns="0" tIns="0" rIns="0" bIns="0" rtlCol="0" anchor="t">
            <a:spAutoFit/>
          </a:bodyPr>
          <a:lstStyle/>
          <a:p>
            <a:pPr algn="ctr">
              <a:lnSpc>
                <a:spcPts val="7187"/>
              </a:lnSpc>
            </a:pPr>
            <a:r>
              <a:rPr lang="en-US" sz="4400" spc="140" dirty="0">
                <a:solidFill>
                  <a:srgbClr val="044BAB"/>
                </a:solidFill>
                <a:latin typeface="Times New Roman Bold"/>
              </a:rPr>
              <a:t>Cycle 1: Change Practice &amp; Cycle of Professional Learning </a:t>
            </a:r>
          </a:p>
        </p:txBody>
      </p:sp>
    </p:spTree>
    <p:extLst>
      <p:ext uri="{BB962C8B-B14F-4D97-AF65-F5344CB8AC3E}">
        <p14:creationId xmlns:p14="http://schemas.microsoft.com/office/powerpoint/2010/main" val="299022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A9D7E-8657-437A-494B-67BB2217F12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D38122A-456F-E4F6-1D82-397EFACC8897}"/>
              </a:ext>
            </a:extLst>
          </p:cNvPr>
          <p:cNvGrpSpPr/>
          <p:nvPr/>
        </p:nvGrpSpPr>
        <p:grpSpPr>
          <a:xfrm>
            <a:off x="0" y="0"/>
            <a:ext cx="18288000" cy="1542373"/>
            <a:chOff x="0" y="0"/>
            <a:chExt cx="4816593" cy="406222"/>
          </a:xfrm>
        </p:grpSpPr>
        <p:sp>
          <p:nvSpPr>
            <p:cNvPr id="3" name="Freeform 3">
              <a:extLst>
                <a:ext uri="{FF2B5EF4-FFF2-40B4-BE49-F238E27FC236}">
                  <a16:creationId xmlns:a16="http://schemas.microsoft.com/office/drawing/2014/main" id="{E7FE2F43-3C54-7F85-4FFC-3D5D0DE11174}"/>
                </a:ext>
              </a:extLst>
            </p:cNvPr>
            <p:cNvSpPr/>
            <p:nvPr/>
          </p:nvSpPr>
          <p:spPr>
            <a:xfrm>
              <a:off x="0" y="0"/>
              <a:ext cx="4816592" cy="406222"/>
            </a:xfrm>
            <a:custGeom>
              <a:avLst/>
              <a:gdLst/>
              <a:ahLst/>
              <a:cxnLst/>
              <a:rect l="l" t="t" r="r" b="b"/>
              <a:pathLst>
                <a:path w="4816592" h="406222">
                  <a:moveTo>
                    <a:pt x="0" y="0"/>
                  </a:moveTo>
                  <a:lnTo>
                    <a:pt x="4816592" y="0"/>
                  </a:lnTo>
                  <a:lnTo>
                    <a:pt x="4816592" y="406222"/>
                  </a:lnTo>
                  <a:lnTo>
                    <a:pt x="0" y="406222"/>
                  </a:lnTo>
                  <a:close/>
                </a:path>
              </a:pathLst>
            </a:custGeom>
            <a:solidFill>
              <a:srgbClr val="FBFBFB"/>
            </a:solidFill>
          </p:spPr>
          <p:txBody>
            <a:bodyPr/>
            <a:lstStyle/>
            <a:p>
              <a:endParaRPr lang="en-US"/>
            </a:p>
          </p:txBody>
        </p:sp>
        <p:sp>
          <p:nvSpPr>
            <p:cNvPr id="4" name="TextBox 4">
              <a:extLst>
                <a:ext uri="{FF2B5EF4-FFF2-40B4-BE49-F238E27FC236}">
                  <a16:creationId xmlns:a16="http://schemas.microsoft.com/office/drawing/2014/main" id="{DDF2227F-D9D9-51C5-4B46-CA01912DD8E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F1188ED5-9F17-981A-378D-24E332ABE223}"/>
              </a:ext>
            </a:extLst>
          </p:cNvPr>
          <p:cNvGrpSpPr/>
          <p:nvPr/>
        </p:nvGrpSpPr>
        <p:grpSpPr>
          <a:xfrm>
            <a:off x="0" y="9951994"/>
            <a:ext cx="18288000" cy="335006"/>
            <a:chOff x="0" y="0"/>
            <a:chExt cx="4816593" cy="88232"/>
          </a:xfrm>
        </p:grpSpPr>
        <p:sp>
          <p:nvSpPr>
            <p:cNvPr id="6" name="Freeform 6">
              <a:extLst>
                <a:ext uri="{FF2B5EF4-FFF2-40B4-BE49-F238E27FC236}">
                  <a16:creationId xmlns:a16="http://schemas.microsoft.com/office/drawing/2014/main" id="{6759FCDD-304C-A59E-728A-428586BD4140}"/>
                </a:ext>
              </a:extLst>
            </p:cNvPr>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7" name="TextBox 7">
              <a:extLst>
                <a:ext uri="{FF2B5EF4-FFF2-40B4-BE49-F238E27FC236}">
                  <a16:creationId xmlns:a16="http://schemas.microsoft.com/office/drawing/2014/main" id="{EFBB602C-63C2-4A0D-D389-74B2942576EF}"/>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a:extLst>
              <a:ext uri="{FF2B5EF4-FFF2-40B4-BE49-F238E27FC236}">
                <a16:creationId xmlns:a16="http://schemas.microsoft.com/office/drawing/2014/main" id="{CFF8FA19-698E-04C0-00BF-C950CA4ADEBE}"/>
              </a:ext>
            </a:extLst>
          </p:cNvPr>
          <p:cNvSpPr/>
          <p:nvPr/>
        </p:nvSpPr>
        <p:spPr>
          <a:xfrm>
            <a:off x="14325600" y="8816282"/>
            <a:ext cx="3876137" cy="984529"/>
          </a:xfrm>
          <a:custGeom>
            <a:avLst/>
            <a:gdLst/>
            <a:ahLst/>
            <a:cxnLst/>
            <a:rect l="l" t="t" r="r" b="b"/>
            <a:pathLst>
              <a:path w="10272111" h="2046397">
                <a:moveTo>
                  <a:pt x="0" y="0"/>
                </a:moveTo>
                <a:lnTo>
                  <a:pt x="10272111" y="0"/>
                </a:lnTo>
                <a:lnTo>
                  <a:pt x="10272111" y="2046397"/>
                </a:lnTo>
                <a:lnTo>
                  <a:pt x="0" y="2046397"/>
                </a:lnTo>
                <a:lnTo>
                  <a:pt x="0" y="0"/>
                </a:lnTo>
                <a:close/>
              </a:path>
            </a:pathLst>
          </a:custGeom>
          <a:blipFill>
            <a:blip r:embed="rId2"/>
            <a:stretch>
              <a:fillRect/>
            </a:stretch>
          </a:blipFill>
        </p:spPr>
        <p:txBody>
          <a:bodyPr/>
          <a:lstStyle/>
          <a:p>
            <a:endParaRPr lang="en-US"/>
          </a:p>
        </p:txBody>
      </p:sp>
      <p:sp>
        <p:nvSpPr>
          <p:cNvPr id="11" name="TextBox 11">
            <a:extLst>
              <a:ext uri="{FF2B5EF4-FFF2-40B4-BE49-F238E27FC236}">
                <a16:creationId xmlns:a16="http://schemas.microsoft.com/office/drawing/2014/main" id="{378E52BD-001E-C646-67C7-604521AA31CA}"/>
              </a:ext>
            </a:extLst>
          </p:cNvPr>
          <p:cNvSpPr txBox="1"/>
          <p:nvPr/>
        </p:nvSpPr>
        <p:spPr>
          <a:xfrm>
            <a:off x="457200" y="1099726"/>
            <a:ext cx="17145000" cy="8081700"/>
          </a:xfrm>
          <a:prstGeom prst="rect">
            <a:avLst/>
          </a:prstGeom>
        </p:spPr>
        <p:txBody>
          <a:bodyPr wrap="square" lIns="0" tIns="0" rIns="0" bIns="0" rtlCol="0" anchor="t">
            <a:spAutoFit/>
          </a:bodyPr>
          <a:lstStyle/>
          <a:p>
            <a:pPr>
              <a:lnSpc>
                <a:spcPts val="5880"/>
              </a:lnSpc>
              <a:buClr>
                <a:schemeClr val="accent5">
                  <a:lumMod val="75000"/>
                </a:schemeClr>
              </a:buClr>
            </a:pPr>
            <a:r>
              <a:rPr lang="en-US" sz="2800" b="1" dirty="0">
                <a:solidFill>
                  <a:srgbClr val="000000"/>
                </a:solidFill>
              </a:rPr>
              <a:t>Cycle of Professional Learning # 1 Overview  (Reading)</a:t>
            </a:r>
          </a:p>
          <a:p>
            <a:r>
              <a:rPr lang="en-US" sz="2800" dirty="0"/>
              <a:t>This cycle of professional learning is designed to equip teachers with the strategies and tools needed to improve student achievement in 4th and 5th grade ELA. The focus is on increasing the percentage of students meeting or exceeding proficiency on the MCAP Reading Assessment from 49% to 53% by June 2026.</a:t>
            </a:r>
          </a:p>
          <a:p>
            <a:r>
              <a:rPr lang="en-US" sz="2800" dirty="0"/>
              <a:t>During this cycle, teachers will:</a:t>
            </a:r>
          </a:p>
          <a:p>
            <a:pPr marL="342900" indent="-342900">
              <a:buFont typeface="Arial" panose="020B0604020202020204" pitchFamily="34" charset="0"/>
              <a:buChar char="•"/>
            </a:pPr>
            <a:r>
              <a:rPr lang="en-US" sz="2800" b="1" dirty="0"/>
              <a:t>Implement consistent, standards-aligned instruction</a:t>
            </a:r>
            <a:r>
              <a:rPr lang="en-US" sz="2800" dirty="0"/>
              <a:t> across all classrooms to ensure every student has access to high-quality math learning experiences.</a:t>
            </a:r>
          </a:p>
          <a:p>
            <a:pPr marL="342900" indent="-342900">
              <a:buFont typeface="Arial" panose="020B0604020202020204" pitchFamily="34" charset="0"/>
              <a:buChar char="•"/>
            </a:pPr>
            <a:r>
              <a:rPr lang="en-US" sz="2800" b="1" dirty="0"/>
              <a:t>Establish and communicate clear learning and performance expectations</a:t>
            </a:r>
            <a:r>
              <a:rPr lang="en-US" sz="2800" dirty="0"/>
              <a:t> so students understand the goals and criteria for success.</a:t>
            </a:r>
          </a:p>
          <a:p>
            <a:pPr marL="342900" indent="-342900">
              <a:buFont typeface="Arial" panose="020B0604020202020204" pitchFamily="34" charset="0"/>
              <a:buChar char="•"/>
            </a:pPr>
            <a:r>
              <a:rPr lang="en-US" sz="2800" b="1" dirty="0"/>
              <a:t>Integrate formative assessments</a:t>
            </a:r>
            <a:r>
              <a:rPr lang="en-US" sz="2800" dirty="0"/>
              <a:t> to monitor student understanding and inform instructional decisions in real time.</a:t>
            </a:r>
          </a:p>
          <a:p>
            <a:pPr marL="342900" indent="-342900">
              <a:buFont typeface="Arial" panose="020B0604020202020204" pitchFamily="34" charset="0"/>
              <a:buChar char="•"/>
            </a:pPr>
            <a:r>
              <a:rPr lang="en-US" sz="2800" b="1" dirty="0"/>
              <a:t>Engage in data-driven discussions</a:t>
            </a:r>
            <a:r>
              <a:rPr lang="en-US" sz="2800" dirty="0"/>
              <a:t> to identify trends, address gaps, and adjust instruction to meet students’ individual needs.</a:t>
            </a:r>
          </a:p>
          <a:p>
            <a:pPr marL="342900" indent="-342900">
              <a:buFont typeface="Arial" panose="020B0604020202020204" pitchFamily="34" charset="0"/>
              <a:buChar char="•"/>
            </a:pPr>
            <a:r>
              <a:rPr lang="en-US" sz="2800" b="1" dirty="0"/>
              <a:t>Provide regular opportunities to practice test-taking strategies and a variety of problem types</a:t>
            </a:r>
            <a:r>
              <a:rPr lang="en-US" sz="2800" dirty="0"/>
              <a:t>, building student confidence and familiarity with the MCAP format.</a:t>
            </a:r>
          </a:p>
          <a:p>
            <a:pPr marL="342900" indent="-342900">
              <a:buFont typeface="Arial" panose="020B0604020202020204" pitchFamily="34" charset="0"/>
              <a:buChar char="•"/>
            </a:pPr>
            <a:r>
              <a:rPr lang="en-US" sz="2800" b="1" dirty="0"/>
              <a:t>Collaborate and reflect regularly</a:t>
            </a:r>
            <a:r>
              <a:rPr lang="en-US" sz="2800" dirty="0"/>
              <a:t> to maintain instructional consistency, share effective practices, and continuously refine teaching strategies.</a:t>
            </a:r>
          </a:p>
          <a:p>
            <a:r>
              <a:rPr lang="en-US" sz="2800" dirty="0"/>
              <a:t>Through these steps, Gale-Bailey Elementary will create a culture of high expectations and continuous improvement, leading to measurable gains in reading proficiency and student confidence by June 2026.</a:t>
            </a:r>
          </a:p>
        </p:txBody>
      </p:sp>
      <p:sp>
        <p:nvSpPr>
          <p:cNvPr id="13" name="TextBox 13">
            <a:extLst>
              <a:ext uri="{FF2B5EF4-FFF2-40B4-BE49-F238E27FC236}">
                <a16:creationId xmlns:a16="http://schemas.microsoft.com/office/drawing/2014/main" id="{68AF60B9-2678-6EC2-9834-C508C9FB781E}"/>
              </a:ext>
            </a:extLst>
          </p:cNvPr>
          <p:cNvSpPr txBox="1"/>
          <p:nvPr/>
        </p:nvSpPr>
        <p:spPr>
          <a:xfrm>
            <a:off x="1066800" y="123765"/>
            <a:ext cx="15773399" cy="824778"/>
          </a:xfrm>
          <a:prstGeom prst="rect">
            <a:avLst/>
          </a:prstGeom>
        </p:spPr>
        <p:txBody>
          <a:bodyPr wrap="square" lIns="0" tIns="0" rIns="0" bIns="0" rtlCol="0" anchor="t">
            <a:spAutoFit/>
          </a:bodyPr>
          <a:lstStyle/>
          <a:p>
            <a:pPr algn="ctr">
              <a:lnSpc>
                <a:spcPts val="7187"/>
              </a:lnSpc>
            </a:pPr>
            <a:r>
              <a:rPr lang="en-US" sz="4400" spc="140" dirty="0">
                <a:solidFill>
                  <a:srgbClr val="044BAB"/>
                </a:solidFill>
                <a:latin typeface="Times New Roman Bold"/>
              </a:rPr>
              <a:t>Cycle 1: Change Practice &amp; Cycle of Professional Learning </a:t>
            </a:r>
          </a:p>
        </p:txBody>
      </p:sp>
    </p:spTree>
    <p:extLst>
      <p:ext uri="{BB962C8B-B14F-4D97-AF65-F5344CB8AC3E}">
        <p14:creationId xmlns:p14="http://schemas.microsoft.com/office/powerpoint/2010/main" val="2649051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2373"/>
            <a:chOff x="0" y="0"/>
            <a:chExt cx="4816593" cy="406222"/>
          </a:xfrm>
        </p:grpSpPr>
        <p:sp>
          <p:nvSpPr>
            <p:cNvPr id="3" name="Freeform 3"/>
            <p:cNvSpPr/>
            <p:nvPr/>
          </p:nvSpPr>
          <p:spPr>
            <a:xfrm>
              <a:off x="0" y="0"/>
              <a:ext cx="4816592" cy="406222"/>
            </a:xfrm>
            <a:custGeom>
              <a:avLst/>
              <a:gdLst/>
              <a:ahLst/>
              <a:cxnLst/>
              <a:rect l="l" t="t" r="r" b="b"/>
              <a:pathLst>
                <a:path w="4816592" h="406222">
                  <a:moveTo>
                    <a:pt x="0" y="0"/>
                  </a:moveTo>
                  <a:lnTo>
                    <a:pt x="4816592" y="0"/>
                  </a:lnTo>
                  <a:lnTo>
                    <a:pt x="4816592" y="406222"/>
                  </a:lnTo>
                  <a:lnTo>
                    <a:pt x="0" y="406222"/>
                  </a:lnTo>
                  <a:close/>
                </a:path>
              </a:pathLst>
            </a:custGeom>
            <a:solidFill>
              <a:srgbClr val="FBFBFB"/>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0" y="9951994"/>
            <a:ext cx="18288000" cy="335006"/>
            <a:chOff x="0" y="0"/>
            <a:chExt cx="4816593" cy="88232"/>
          </a:xfrm>
        </p:grpSpPr>
        <p:sp>
          <p:nvSpPr>
            <p:cNvPr id="6" name="Freeform 6"/>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4859000" y="8801100"/>
            <a:ext cx="3342737" cy="999711"/>
          </a:xfrm>
          <a:custGeom>
            <a:avLst/>
            <a:gdLst/>
            <a:ahLst/>
            <a:cxnLst/>
            <a:rect l="l" t="t" r="r" b="b"/>
            <a:pathLst>
              <a:path w="10272111" h="2046397">
                <a:moveTo>
                  <a:pt x="0" y="0"/>
                </a:moveTo>
                <a:lnTo>
                  <a:pt x="10272111" y="0"/>
                </a:lnTo>
                <a:lnTo>
                  <a:pt x="10272111" y="2046397"/>
                </a:lnTo>
                <a:lnTo>
                  <a:pt x="0" y="2046397"/>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1066800" y="123765"/>
            <a:ext cx="15773399" cy="824778"/>
          </a:xfrm>
          <a:prstGeom prst="rect">
            <a:avLst/>
          </a:prstGeom>
        </p:spPr>
        <p:txBody>
          <a:bodyPr wrap="square" lIns="0" tIns="0" rIns="0" bIns="0" rtlCol="0" anchor="t">
            <a:spAutoFit/>
          </a:bodyPr>
          <a:lstStyle/>
          <a:p>
            <a:pPr algn="ctr">
              <a:lnSpc>
                <a:spcPts val="7187"/>
              </a:lnSpc>
            </a:pPr>
            <a:r>
              <a:rPr lang="en-US" sz="4400" spc="140" dirty="0">
                <a:solidFill>
                  <a:srgbClr val="044BAB"/>
                </a:solidFill>
                <a:latin typeface="Times New Roman Bold"/>
              </a:rPr>
              <a:t>Cycle 1: Anticipated Outcomes</a:t>
            </a:r>
          </a:p>
        </p:txBody>
      </p:sp>
      <p:graphicFrame>
        <p:nvGraphicFramePr>
          <p:cNvPr id="8" name="Table 7">
            <a:extLst>
              <a:ext uri="{FF2B5EF4-FFF2-40B4-BE49-F238E27FC236}">
                <a16:creationId xmlns:a16="http://schemas.microsoft.com/office/drawing/2014/main" id="{DD2AD31A-FCC5-D48F-8934-A6C3EF219644}"/>
              </a:ext>
            </a:extLst>
          </p:cNvPr>
          <p:cNvGraphicFramePr>
            <a:graphicFrameLocks noGrp="1"/>
          </p:cNvGraphicFramePr>
          <p:nvPr>
            <p:extLst>
              <p:ext uri="{D42A27DB-BD31-4B8C-83A1-F6EECF244321}">
                <p14:modId xmlns:p14="http://schemas.microsoft.com/office/powerpoint/2010/main" val="33936013"/>
              </p:ext>
            </p:extLst>
          </p:nvPr>
        </p:nvGraphicFramePr>
        <p:xfrm>
          <a:off x="86263" y="1072308"/>
          <a:ext cx="18115474" cy="8856552"/>
        </p:xfrm>
        <a:graphic>
          <a:graphicData uri="http://schemas.openxmlformats.org/drawingml/2006/table">
            <a:tbl>
              <a:tblPr firstRow="1" bandRow="1">
                <a:tableStyleId>{5C22544A-7EE6-4342-B048-85BDC9FD1C3A}</a:tableStyleId>
              </a:tblPr>
              <a:tblGrid>
                <a:gridCol w="9393207">
                  <a:extLst>
                    <a:ext uri="{9D8B030D-6E8A-4147-A177-3AD203B41FA5}">
                      <a16:colId xmlns:a16="http://schemas.microsoft.com/office/drawing/2014/main" val="4064228272"/>
                    </a:ext>
                  </a:extLst>
                </a:gridCol>
                <a:gridCol w="8722267">
                  <a:extLst>
                    <a:ext uri="{9D8B030D-6E8A-4147-A177-3AD203B41FA5}">
                      <a16:colId xmlns:a16="http://schemas.microsoft.com/office/drawing/2014/main" val="953362598"/>
                    </a:ext>
                  </a:extLst>
                </a:gridCol>
              </a:tblGrid>
              <a:tr h="718392">
                <a:tc>
                  <a:txBody>
                    <a:bodyPr/>
                    <a:lstStyle/>
                    <a:p>
                      <a:pPr algn="ctr"/>
                      <a:r>
                        <a:rPr lang="en-US" sz="3600">
                          <a:latin typeface="Times New Roman"/>
                          <a:cs typeface="Times New Roman"/>
                        </a:rPr>
                        <a:t>Anticipated Outcomes (Educators)</a:t>
                      </a:r>
                    </a:p>
                  </a:txBody>
                  <a:tcPr/>
                </a:tc>
                <a:tc>
                  <a:txBody>
                    <a:bodyPr/>
                    <a:lstStyle/>
                    <a:p>
                      <a:pPr algn="ctr"/>
                      <a:r>
                        <a:rPr lang="en-US" sz="3600">
                          <a:latin typeface="Times New Roman"/>
                          <a:cs typeface="Times New Roman"/>
                        </a:rPr>
                        <a:t>Anticipated Outcomes (Students)</a:t>
                      </a:r>
                    </a:p>
                  </a:txBody>
                  <a:tcPr/>
                </a:tc>
                <a:extLst>
                  <a:ext uri="{0D108BD9-81ED-4DB2-BD59-A6C34878D82A}">
                    <a16:rowId xmlns:a16="http://schemas.microsoft.com/office/drawing/2014/main" val="3758791529"/>
                  </a:ext>
                </a:extLst>
              </a:tr>
              <a:tr h="560708">
                <a:tc>
                  <a:txBody>
                    <a:bodyPr/>
                    <a:lstStyle/>
                    <a:p>
                      <a:r>
                        <a:rPr lang="en-US" sz="2400" b="1" dirty="0">
                          <a:latin typeface="Times New Roman" panose="02020603050405020304" pitchFamily="18" charset="0"/>
                          <a:cs typeface="Times New Roman" panose="02020603050405020304" pitchFamily="18" charset="0"/>
                        </a:rPr>
                        <a:t>Improved Instructional Consistency:</a:t>
                      </a:r>
                      <a:r>
                        <a:rPr lang="en-US" sz="2400" dirty="0">
                          <a:latin typeface="Times New Roman" panose="02020603050405020304" pitchFamily="18" charset="0"/>
                          <a:cs typeface="Times New Roman" panose="02020603050405020304" pitchFamily="18" charset="0"/>
                        </a:rPr>
                        <a:t> Teachers will consistently deliver standards-aligned instruction across all 4th and 5th grade classrooms.</a:t>
                      </a:r>
                    </a:p>
                    <a:p>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b="1" dirty="0">
                          <a:latin typeface="Times New Roman" panose="02020603050405020304" pitchFamily="18" charset="0"/>
                          <a:cs typeface="Times New Roman" panose="02020603050405020304" pitchFamily="18" charset="0"/>
                        </a:rPr>
                        <a:t>Increased Reading &amp; Math Proficiency:</a:t>
                      </a:r>
                      <a:r>
                        <a:rPr lang="en-US" sz="2400" dirty="0">
                          <a:latin typeface="Times New Roman" panose="02020603050405020304" pitchFamily="18" charset="0"/>
                          <a:cs typeface="Times New Roman" panose="02020603050405020304" pitchFamily="18" charset="0"/>
                        </a:rPr>
                        <a:t> Students will demonstrate growth in reading skills, reflected in a rise from 49% to 53% meeting or exceeding proficiency on the MCAP Reading Assessment by June 2026.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Times New Roman" panose="02020603050405020304" pitchFamily="18" charset="0"/>
                          <a:cs typeface="Times New Roman" panose="02020603050405020304" pitchFamily="18" charset="0"/>
                        </a:rPr>
                        <a:t>Students will demonstrate growth in Math skills, reflected in a rise from 28% to 32% meeting or exceeding proficiency on the MCAP Math Assessment by June 2026.</a:t>
                      </a:r>
                    </a:p>
                  </a:txBody>
                  <a:tcPr/>
                </a:tc>
                <a:extLst>
                  <a:ext uri="{0D108BD9-81ED-4DB2-BD59-A6C34878D82A}">
                    <a16:rowId xmlns:a16="http://schemas.microsoft.com/office/drawing/2014/main" val="2110472174"/>
                  </a:ext>
                </a:extLst>
              </a:tr>
              <a:tr h="941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Clarity in Learning Goals:</a:t>
                      </a:r>
                      <a:r>
                        <a:rPr lang="en-US" sz="2400" dirty="0">
                          <a:latin typeface="Times New Roman" panose="02020603050405020304" pitchFamily="18" charset="0"/>
                          <a:cs typeface="Times New Roman" panose="02020603050405020304" pitchFamily="18" charset="0"/>
                        </a:rPr>
                        <a:t> Teachers will effectively communicate learning and performance expectations, ensuring students understand what success looks like.</a:t>
                      </a:r>
                    </a:p>
                  </a:txBody>
                  <a:tcPr/>
                </a:tc>
                <a:tc>
                  <a:txBody>
                    <a:bodyPr/>
                    <a:lstStyle/>
                    <a:p>
                      <a:r>
                        <a:rPr lang="en-US" sz="2400" b="1" dirty="0">
                          <a:latin typeface="Times New Roman" panose="02020603050405020304" pitchFamily="18" charset="0"/>
                          <a:cs typeface="Times New Roman" panose="02020603050405020304" pitchFamily="18" charset="0"/>
                        </a:rPr>
                        <a:t>Clear Understanding of Expectations:</a:t>
                      </a:r>
                      <a:r>
                        <a:rPr lang="en-US" sz="2400" dirty="0">
                          <a:latin typeface="Times New Roman" panose="02020603050405020304" pitchFamily="18" charset="0"/>
                          <a:cs typeface="Times New Roman" panose="02020603050405020304" pitchFamily="18" charset="0"/>
                        </a:rPr>
                        <a:t> Students will understand the learning goals and performance criteria, leading to greater engagement and ownership of their learning.</a:t>
                      </a:r>
                    </a:p>
                  </a:txBody>
                  <a:tcPr/>
                </a:tc>
                <a:extLst>
                  <a:ext uri="{0D108BD9-81ED-4DB2-BD59-A6C34878D82A}">
                    <a16:rowId xmlns:a16="http://schemas.microsoft.com/office/drawing/2014/main" val="4212196319"/>
                  </a:ext>
                </a:extLst>
              </a:tr>
              <a:tr h="941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Data-Informed Decision Making:</a:t>
                      </a:r>
                      <a:r>
                        <a:rPr lang="en-US" sz="2400" dirty="0">
                          <a:latin typeface="Times New Roman" panose="02020603050405020304" pitchFamily="18" charset="0"/>
                          <a:cs typeface="Times New Roman" panose="02020603050405020304" pitchFamily="18" charset="0"/>
                        </a:rPr>
                        <a:t> Teachers will use formative assessment data to identify learning gaps, adjust instruction in real time, and differentiate support for individual student needs.</a:t>
                      </a:r>
                    </a:p>
                    <a:p>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b="1" dirty="0">
                          <a:latin typeface="Times New Roman" panose="02020603050405020304" pitchFamily="18" charset="0"/>
                          <a:cs typeface="Times New Roman" panose="02020603050405020304" pitchFamily="18" charset="0"/>
                        </a:rPr>
                        <a:t>Improved Academic Confidence:</a:t>
                      </a:r>
                      <a:r>
                        <a:rPr lang="en-US" sz="2400" dirty="0">
                          <a:latin typeface="Times New Roman" panose="02020603050405020304" pitchFamily="18" charset="0"/>
                          <a:cs typeface="Times New Roman" panose="02020603050405020304" pitchFamily="18" charset="0"/>
                        </a:rPr>
                        <a:t> Regular practice with a variety of reading problems and test-taking strategies will increase students’ confidence and reduce anxiety around assessments.</a:t>
                      </a:r>
                    </a:p>
                  </a:txBody>
                  <a:tcPr/>
                </a:tc>
                <a:extLst>
                  <a:ext uri="{0D108BD9-81ED-4DB2-BD59-A6C34878D82A}">
                    <a16:rowId xmlns:a16="http://schemas.microsoft.com/office/drawing/2014/main" val="2974617838"/>
                  </a:ext>
                </a:extLst>
              </a:tr>
              <a:tr h="941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Enhanced Collaboration:</a:t>
                      </a:r>
                      <a:r>
                        <a:rPr lang="en-US" sz="2400" dirty="0">
                          <a:latin typeface="Times New Roman" panose="02020603050405020304" pitchFamily="18" charset="0"/>
                          <a:cs typeface="Times New Roman" panose="02020603050405020304" pitchFamily="18" charset="0"/>
                        </a:rPr>
                        <a:t> Teachers will actively engage in data-driven discussions and reflective practices to share strategies, monitor progress, and continuously refine teaching methods.</a:t>
                      </a:r>
                    </a:p>
                  </a:txBody>
                  <a:tcPr/>
                </a:tc>
                <a:tc>
                  <a:txBody>
                    <a:bodyPr/>
                    <a:lstStyle/>
                    <a:p>
                      <a:r>
                        <a:rPr lang="en-US" sz="2400" b="1" dirty="0">
                          <a:latin typeface="Times New Roman" panose="02020603050405020304" pitchFamily="18" charset="0"/>
                          <a:cs typeface="Times New Roman" panose="02020603050405020304" pitchFamily="18" charset="0"/>
                        </a:rPr>
                        <a:t>Enhanced Learning Opportunities:</a:t>
                      </a:r>
                      <a:r>
                        <a:rPr lang="en-US" sz="2400" dirty="0">
                          <a:latin typeface="Times New Roman" panose="02020603050405020304" pitchFamily="18" charset="0"/>
                          <a:cs typeface="Times New Roman" panose="02020603050405020304" pitchFamily="18" charset="0"/>
                        </a:rPr>
                        <a:t> Students will experience consistent, high-quality instruction and targeted support to address individual learning needs.</a:t>
                      </a:r>
                    </a:p>
                  </a:txBody>
                  <a:tcPr/>
                </a:tc>
                <a:extLst>
                  <a:ext uri="{0D108BD9-81ED-4DB2-BD59-A6C34878D82A}">
                    <a16:rowId xmlns:a16="http://schemas.microsoft.com/office/drawing/2014/main" val="3127338113"/>
                  </a:ext>
                </a:extLst>
              </a:tr>
              <a:tr h="941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Confidence in Test Preparation:</a:t>
                      </a:r>
                      <a:r>
                        <a:rPr lang="en-US" sz="2400" dirty="0">
                          <a:latin typeface="Times New Roman" panose="02020603050405020304" pitchFamily="18" charset="0"/>
                          <a:cs typeface="Times New Roman" panose="02020603050405020304" pitchFamily="18" charset="0"/>
                        </a:rPr>
                        <a:t> Teachers will be equipped with strategies to prepare students for the MCAP Reading &amp; Math Assessment, including targeted practice on problem types and test-taking skills.</a:t>
                      </a:r>
                    </a:p>
                    <a:p>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b="1" dirty="0">
                          <a:latin typeface="Times New Roman" panose="02020603050405020304" pitchFamily="18" charset="0"/>
                          <a:cs typeface="Times New Roman" panose="02020603050405020304" pitchFamily="18" charset="0"/>
                        </a:rPr>
                        <a:t>Active Participation in Learning:</a:t>
                      </a:r>
                      <a:r>
                        <a:rPr lang="en-US" sz="2400" dirty="0">
                          <a:latin typeface="Times New Roman" panose="02020603050405020304" pitchFamily="18" charset="0"/>
                          <a:cs typeface="Times New Roman" panose="02020603050405020304" pitchFamily="18" charset="0"/>
                        </a:rPr>
                        <a:t> Students will engage in meaningful classroom discussions and activities, applying reading strategies and critical thinking skills in authentic contexts.</a:t>
                      </a:r>
                    </a:p>
                  </a:txBody>
                  <a:tcPr/>
                </a:tc>
                <a:extLst>
                  <a:ext uri="{0D108BD9-81ED-4DB2-BD59-A6C34878D82A}">
                    <a16:rowId xmlns:a16="http://schemas.microsoft.com/office/drawing/2014/main" val="1950341455"/>
                  </a:ext>
                </a:extLst>
              </a:tr>
            </a:tbl>
          </a:graphicData>
        </a:graphic>
      </p:graphicFrame>
    </p:spTree>
    <p:extLst>
      <p:ext uri="{BB962C8B-B14F-4D97-AF65-F5344CB8AC3E}">
        <p14:creationId xmlns:p14="http://schemas.microsoft.com/office/powerpoint/2010/main" val="3478772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951994"/>
            <a:ext cx="18288000" cy="335006"/>
            <a:chOff x="0" y="0"/>
            <a:chExt cx="4816593" cy="88232"/>
          </a:xfrm>
        </p:grpSpPr>
        <p:sp>
          <p:nvSpPr>
            <p:cNvPr id="6" name="Freeform 6"/>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4554200" y="8877300"/>
            <a:ext cx="3647537" cy="923511"/>
          </a:xfrm>
          <a:custGeom>
            <a:avLst/>
            <a:gdLst/>
            <a:ahLst/>
            <a:cxnLst/>
            <a:rect l="l" t="t" r="r" b="b"/>
            <a:pathLst>
              <a:path w="10272111" h="2046397">
                <a:moveTo>
                  <a:pt x="0" y="0"/>
                </a:moveTo>
                <a:lnTo>
                  <a:pt x="10272111" y="0"/>
                </a:lnTo>
                <a:lnTo>
                  <a:pt x="10272111" y="2046397"/>
                </a:lnTo>
                <a:lnTo>
                  <a:pt x="0" y="2046397"/>
                </a:lnTo>
                <a:lnTo>
                  <a:pt x="0" y="0"/>
                </a:lnTo>
                <a:close/>
              </a:path>
            </a:pathLst>
          </a:custGeom>
          <a:blipFill>
            <a:blip r:embed="rId2"/>
            <a:stretch>
              <a:fillRect/>
            </a:stretch>
          </a:blipFill>
        </p:spPr>
        <p:txBody>
          <a:bodyPr/>
          <a:lstStyle/>
          <a:p>
            <a:endParaRPr lang="en-US"/>
          </a:p>
        </p:txBody>
      </p:sp>
      <p:sp>
        <p:nvSpPr>
          <p:cNvPr id="11" name="TextBox 11"/>
          <p:cNvSpPr txBox="1"/>
          <p:nvPr/>
        </p:nvSpPr>
        <p:spPr>
          <a:xfrm>
            <a:off x="1095103" y="6087125"/>
            <a:ext cx="16765655" cy="1450333"/>
          </a:xfrm>
          <a:prstGeom prst="rect">
            <a:avLst/>
          </a:prstGeom>
        </p:spPr>
        <p:txBody>
          <a:bodyPr lIns="0" tIns="0" rIns="0" bIns="0" rtlCol="0" anchor="t">
            <a:spAutoFit/>
          </a:bodyPr>
          <a:lstStyle/>
          <a:p>
            <a:pPr>
              <a:lnSpc>
                <a:spcPts val="5880"/>
              </a:lnSpc>
              <a:buClr>
                <a:schemeClr val="accent5">
                  <a:lumMod val="75000"/>
                </a:schemeClr>
              </a:buClr>
            </a:pPr>
            <a:r>
              <a:rPr lang="en-US" sz="3600" b="1" dirty="0">
                <a:solidFill>
                  <a:srgbClr val="000000"/>
                </a:solidFill>
                <a:latin typeface="Times New Roman"/>
              </a:rPr>
              <a:t>Next Steps</a:t>
            </a:r>
          </a:p>
          <a:p>
            <a:pPr marL="571500" indent="-571500">
              <a:lnSpc>
                <a:spcPts val="5880"/>
              </a:lnSpc>
              <a:buClr>
                <a:schemeClr val="accent5">
                  <a:lumMod val="75000"/>
                </a:schemeClr>
              </a:buClr>
              <a:buFont typeface="Arial" panose="020B0604020202020204" pitchFamily="34" charset="0"/>
              <a:buChar char="•"/>
            </a:pPr>
            <a:r>
              <a:rPr lang="en-US" sz="3600" dirty="0">
                <a:solidFill>
                  <a:srgbClr val="000000"/>
                </a:solidFill>
                <a:latin typeface="Times New Roman"/>
              </a:rPr>
              <a:t>TBD</a:t>
            </a:r>
          </a:p>
        </p:txBody>
      </p:sp>
      <p:sp>
        <p:nvSpPr>
          <p:cNvPr id="13" name="TextBox 13"/>
          <p:cNvSpPr txBox="1"/>
          <p:nvPr/>
        </p:nvSpPr>
        <p:spPr>
          <a:xfrm>
            <a:off x="1066800" y="123765"/>
            <a:ext cx="15773399" cy="824778"/>
          </a:xfrm>
          <a:prstGeom prst="rect">
            <a:avLst/>
          </a:prstGeom>
        </p:spPr>
        <p:txBody>
          <a:bodyPr wrap="square" lIns="0" tIns="0" rIns="0" bIns="0" rtlCol="0" anchor="t">
            <a:spAutoFit/>
          </a:bodyPr>
          <a:lstStyle/>
          <a:p>
            <a:pPr algn="ctr">
              <a:lnSpc>
                <a:spcPts val="7187"/>
              </a:lnSpc>
            </a:pPr>
            <a:r>
              <a:rPr lang="en-US" sz="4400" spc="140" dirty="0">
                <a:solidFill>
                  <a:srgbClr val="044BAB"/>
                </a:solidFill>
                <a:latin typeface="Times New Roman Bold"/>
              </a:rPr>
              <a:t>Cycle 1: Outcomes</a:t>
            </a:r>
          </a:p>
        </p:txBody>
      </p:sp>
      <p:graphicFrame>
        <p:nvGraphicFramePr>
          <p:cNvPr id="8" name="Table 7">
            <a:extLst>
              <a:ext uri="{FF2B5EF4-FFF2-40B4-BE49-F238E27FC236}">
                <a16:creationId xmlns:a16="http://schemas.microsoft.com/office/drawing/2014/main" id="{952C8EE0-E17A-4176-DF57-7C724E380F65}"/>
              </a:ext>
            </a:extLst>
          </p:cNvPr>
          <p:cNvGraphicFramePr>
            <a:graphicFrameLocks noGrp="1"/>
          </p:cNvGraphicFramePr>
          <p:nvPr>
            <p:extLst>
              <p:ext uri="{D42A27DB-BD31-4B8C-83A1-F6EECF244321}">
                <p14:modId xmlns:p14="http://schemas.microsoft.com/office/powerpoint/2010/main" val="605784115"/>
              </p:ext>
            </p:extLst>
          </p:nvPr>
        </p:nvGraphicFramePr>
        <p:xfrm>
          <a:off x="1066800" y="1196282"/>
          <a:ext cx="16687800" cy="2959328"/>
        </p:xfrm>
        <a:graphic>
          <a:graphicData uri="http://schemas.openxmlformats.org/drawingml/2006/table">
            <a:tbl>
              <a:tblPr firstRow="1" bandRow="1">
                <a:tableStyleId>{5C22544A-7EE6-4342-B048-85BDC9FD1C3A}</a:tableStyleId>
              </a:tblPr>
              <a:tblGrid>
                <a:gridCol w="8343900">
                  <a:extLst>
                    <a:ext uri="{9D8B030D-6E8A-4147-A177-3AD203B41FA5}">
                      <a16:colId xmlns:a16="http://schemas.microsoft.com/office/drawing/2014/main" val="4064228272"/>
                    </a:ext>
                  </a:extLst>
                </a:gridCol>
                <a:gridCol w="8343900">
                  <a:extLst>
                    <a:ext uri="{9D8B030D-6E8A-4147-A177-3AD203B41FA5}">
                      <a16:colId xmlns:a16="http://schemas.microsoft.com/office/drawing/2014/main" val="953362598"/>
                    </a:ext>
                  </a:extLst>
                </a:gridCol>
              </a:tblGrid>
              <a:tr h="1161008">
                <a:tc>
                  <a:txBody>
                    <a:bodyPr/>
                    <a:lstStyle/>
                    <a:p>
                      <a:pPr algn="ctr"/>
                      <a:r>
                        <a:rPr lang="en-US" sz="3600" dirty="0">
                          <a:latin typeface="Times New Roman" panose="02020603050405020304" pitchFamily="18" charset="0"/>
                          <a:cs typeface="Times New Roman" panose="02020603050405020304" pitchFamily="18" charset="0"/>
                        </a:rPr>
                        <a:t>Cycle Areas of Growth</a:t>
                      </a:r>
                    </a:p>
                  </a:txBody>
                  <a:tcPr/>
                </a:tc>
                <a:tc>
                  <a:txBody>
                    <a:bodyPr/>
                    <a:lstStyle/>
                    <a:p>
                      <a:pPr algn="ctr"/>
                      <a:r>
                        <a:rPr lang="en-US" sz="3600" dirty="0">
                          <a:latin typeface="Times New Roman" panose="02020603050405020304" pitchFamily="18" charset="0"/>
                          <a:cs typeface="Times New Roman" panose="02020603050405020304" pitchFamily="18" charset="0"/>
                        </a:rPr>
                        <a:t>Cycle Celebrations</a:t>
                      </a:r>
                    </a:p>
                  </a:txBody>
                  <a:tcPr/>
                </a:tc>
                <a:extLst>
                  <a:ext uri="{0D108BD9-81ED-4DB2-BD59-A6C34878D82A}">
                    <a16:rowId xmlns:a16="http://schemas.microsoft.com/office/drawing/2014/main" val="3758791529"/>
                  </a:ext>
                </a:extLst>
              </a:tr>
              <a:tr h="941708">
                <a:tc>
                  <a:txBody>
                    <a:bodyPr/>
                    <a:lstStyle/>
                    <a:p>
                      <a:r>
                        <a:rPr lang="en-US" sz="2800" b="1" dirty="0"/>
                        <a:t>TBD by end of cycle 1.</a:t>
                      </a:r>
                    </a:p>
                    <a:p>
                      <a:endParaRPr lang="en-US" sz="2800" b="1" dirty="0"/>
                    </a:p>
                    <a:p>
                      <a:endParaRPr lang="en-US" sz="2800" b="1" dirty="0"/>
                    </a:p>
                    <a:p>
                      <a:endParaRPr lang="en-US" sz="2800" b="1" dirty="0"/>
                    </a:p>
                  </a:txBody>
                  <a:tcPr/>
                </a:tc>
                <a:tc>
                  <a:txBody>
                    <a:bodyPr/>
                    <a:lstStyle/>
                    <a:p>
                      <a:r>
                        <a:rPr lang="en-US" sz="2800" b="1" dirty="0"/>
                        <a:t>TBD by end of cycle 1.</a:t>
                      </a:r>
                    </a:p>
                  </a:txBody>
                  <a:tcPr/>
                </a:tc>
                <a:extLst>
                  <a:ext uri="{0D108BD9-81ED-4DB2-BD59-A6C34878D82A}">
                    <a16:rowId xmlns:a16="http://schemas.microsoft.com/office/drawing/2014/main" val="2110472174"/>
                  </a:ext>
                </a:extLst>
              </a:tr>
            </a:tbl>
          </a:graphicData>
        </a:graphic>
      </p:graphicFrame>
    </p:spTree>
    <p:extLst>
      <p:ext uri="{BB962C8B-B14F-4D97-AF65-F5344CB8AC3E}">
        <p14:creationId xmlns:p14="http://schemas.microsoft.com/office/powerpoint/2010/main" val="747829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44BAB"/>
        </a:solidFill>
        <a:effectLst/>
      </p:bgPr>
    </p:bg>
    <p:spTree>
      <p:nvGrpSpPr>
        <p:cNvPr id="1" name=""/>
        <p:cNvGrpSpPr/>
        <p:nvPr/>
      </p:nvGrpSpPr>
      <p:grpSpPr>
        <a:xfrm>
          <a:off x="0" y="0"/>
          <a:ext cx="0" cy="0"/>
          <a:chOff x="0" y="0"/>
          <a:chExt cx="0" cy="0"/>
        </a:xfrm>
      </p:grpSpPr>
      <p:sp>
        <p:nvSpPr>
          <p:cNvPr id="2" name="TextBox 2"/>
          <p:cNvSpPr txBox="1"/>
          <p:nvPr/>
        </p:nvSpPr>
        <p:spPr>
          <a:xfrm>
            <a:off x="24880" y="1326784"/>
            <a:ext cx="11126509" cy="3239348"/>
          </a:xfrm>
          <a:prstGeom prst="rect">
            <a:avLst/>
          </a:prstGeom>
        </p:spPr>
        <p:txBody>
          <a:bodyPr lIns="0" tIns="0" rIns="0" bIns="0" rtlCol="0" anchor="t">
            <a:spAutoFit/>
          </a:bodyPr>
          <a:lstStyle/>
          <a:p>
            <a:pPr algn="ctr">
              <a:lnSpc>
                <a:spcPts val="8352"/>
              </a:lnSpc>
            </a:pPr>
            <a:r>
              <a:rPr lang="en-US" sz="7200" spc="144" dirty="0">
                <a:solidFill>
                  <a:srgbClr val="FFFFFF"/>
                </a:solidFill>
                <a:latin typeface="Source Serif Pro"/>
              </a:rPr>
              <a:t>Charles County </a:t>
            </a:r>
          </a:p>
          <a:p>
            <a:pPr algn="ctr">
              <a:lnSpc>
                <a:spcPts val="8352"/>
              </a:lnSpc>
            </a:pPr>
            <a:r>
              <a:rPr lang="en-US" sz="7200" spc="144" dirty="0">
                <a:solidFill>
                  <a:srgbClr val="FFFFFF"/>
                </a:solidFill>
                <a:latin typeface="Source Serif Pro"/>
              </a:rPr>
              <a:t>Public Schools </a:t>
            </a:r>
          </a:p>
          <a:p>
            <a:pPr algn="ctr">
              <a:lnSpc>
                <a:spcPts val="8352"/>
              </a:lnSpc>
            </a:pPr>
            <a:r>
              <a:rPr lang="en-US" sz="7200" spc="144" dirty="0">
                <a:solidFill>
                  <a:srgbClr val="FFFFFF"/>
                </a:solidFill>
                <a:latin typeface="Source Serif Pro"/>
              </a:rPr>
              <a:t>Culture &amp; Climate Cycle 1</a:t>
            </a:r>
          </a:p>
        </p:txBody>
      </p:sp>
      <p:grpSp>
        <p:nvGrpSpPr>
          <p:cNvPr id="3" name="Group 3"/>
          <p:cNvGrpSpPr/>
          <p:nvPr/>
        </p:nvGrpSpPr>
        <p:grpSpPr>
          <a:xfrm>
            <a:off x="0" y="8744627"/>
            <a:ext cx="18288000" cy="1542373"/>
            <a:chOff x="0" y="0"/>
            <a:chExt cx="4816593" cy="406222"/>
          </a:xfrm>
        </p:grpSpPr>
        <p:sp>
          <p:nvSpPr>
            <p:cNvPr id="4" name="Freeform 4"/>
            <p:cNvSpPr/>
            <p:nvPr/>
          </p:nvSpPr>
          <p:spPr>
            <a:xfrm>
              <a:off x="0" y="0"/>
              <a:ext cx="4816592" cy="406222"/>
            </a:xfrm>
            <a:custGeom>
              <a:avLst/>
              <a:gdLst/>
              <a:ahLst/>
              <a:cxnLst/>
              <a:rect l="l" t="t" r="r" b="b"/>
              <a:pathLst>
                <a:path w="4816592" h="406222">
                  <a:moveTo>
                    <a:pt x="0" y="0"/>
                  </a:moveTo>
                  <a:lnTo>
                    <a:pt x="4816592" y="0"/>
                  </a:lnTo>
                  <a:lnTo>
                    <a:pt x="4816592" y="406222"/>
                  </a:lnTo>
                  <a:lnTo>
                    <a:pt x="0" y="406222"/>
                  </a:lnTo>
                  <a:close/>
                </a:path>
              </a:pathLst>
            </a:custGeom>
            <a:solidFill>
              <a:srgbClr val="18979D"/>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3985535" y="0"/>
            <a:ext cx="4302465" cy="8744627"/>
            <a:chOff x="0" y="0"/>
            <a:chExt cx="1133160" cy="2303112"/>
          </a:xfrm>
        </p:grpSpPr>
        <p:sp>
          <p:nvSpPr>
            <p:cNvPr id="7" name="Freeform 7"/>
            <p:cNvSpPr/>
            <p:nvPr/>
          </p:nvSpPr>
          <p:spPr>
            <a:xfrm>
              <a:off x="0" y="0"/>
              <a:ext cx="1133160" cy="2303112"/>
            </a:xfrm>
            <a:custGeom>
              <a:avLst/>
              <a:gdLst/>
              <a:ahLst/>
              <a:cxnLst/>
              <a:rect l="l" t="t" r="r" b="b"/>
              <a:pathLst>
                <a:path w="1133160" h="2303112">
                  <a:moveTo>
                    <a:pt x="0" y="0"/>
                  </a:moveTo>
                  <a:lnTo>
                    <a:pt x="1133160" y="0"/>
                  </a:lnTo>
                  <a:lnTo>
                    <a:pt x="1133160" y="2303112"/>
                  </a:lnTo>
                  <a:lnTo>
                    <a:pt x="0" y="2303112"/>
                  </a:lnTo>
                  <a:close/>
                </a:path>
              </a:pathLst>
            </a:custGeom>
            <a:solidFill>
              <a:srgbClr val="F7CB3C"/>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318868" y="0"/>
            <a:ext cx="5940432" cy="7683469"/>
            <a:chOff x="0" y="0"/>
            <a:chExt cx="7920576" cy="10244625"/>
          </a:xfrm>
        </p:grpSpPr>
        <p:pic>
          <p:nvPicPr>
            <p:cNvPr id="10" name="Picture 10"/>
            <p:cNvPicPr>
              <a:picLocks noChangeAspect="1"/>
            </p:cNvPicPr>
            <p:nvPr/>
          </p:nvPicPr>
          <p:blipFill>
            <a:blip r:embed="rId2"/>
            <a:srcRect l="11342" r="11342"/>
            <a:stretch>
              <a:fillRect/>
            </a:stretch>
          </p:blipFill>
          <p:spPr>
            <a:xfrm>
              <a:off x="0" y="0"/>
              <a:ext cx="7920576" cy="10244625"/>
            </a:xfrm>
            <a:prstGeom prst="rect">
              <a:avLst/>
            </a:prstGeom>
          </p:spPr>
        </p:pic>
      </p:grpSp>
      <p:grpSp>
        <p:nvGrpSpPr>
          <p:cNvPr id="11" name="Group 11"/>
          <p:cNvGrpSpPr/>
          <p:nvPr/>
        </p:nvGrpSpPr>
        <p:grpSpPr>
          <a:xfrm>
            <a:off x="1047135" y="4187650"/>
            <a:ext cx="9118869" cy="4026398"/>
            <a:chOff x="0" y="-247650"/>
            <a:chExt cx="2401677" cy="1060450"/>
          </a:xfrm>
        </p:grpSpPr>
        <p:sp>
          <p:nvSpPr>
            <p:cNvPr id="12" name="Freeform 12"/>
            <p:cNvSpPr/>
            <p:nvPr/>
          </p:nvSpPr>
          <p:spPr>
            <a:xfrm>
              <a:off x="0" y="0"/>
              <a:ext cx="2401677" cy="661077"/>
            </a:xfrm>
            <a:custGeom>
              <a:avLst/>
              <a:gdLst/>
              <a:ahLst/>
              <a:cxnLst/>
              <a:rect l="l" t="t" r="r" b="b"/>
              <a:pathLst>
                <a:path w="2401677" h="661077">
                  <a:moveTo>
                    <a:pt x="84900" y="0"/>
                  </a:moveTo>
                  <a:lnTo>
                    <a:pt x="2316777" y="0"/>
                  </a:lnTo>
                  <a:cubicBezTo>
                    <a:pt x="2363666" y="0"/>
                    <a:pt x="2401677" y="38011"/>
                    <a:pt x="2401677" y="84900"/>
                  </a:cubicBezTo>
                  <a:lnTo>
                    <a:pt x="2401677" y="576177"/>
                  </a:lnTo>
                  <a:cubicBezTo>
                    <a:pt x="2401677" y="623066"/>
                    <a:pt x="2363666" y="661077"/>
                    <a:pt x="2316777" y="661077"/>
                  </a:cubicBezTo>
                  <a:lnTo>
                    <a:pt x="84900" y="661077"/>
                  </a:lnTo>
                  <a:cubicBezTo>
                    <a:pt x="38011" y="661077"/>
                    <a:pt x="0" y="623066"/>
                    <a:pt x="0" y="576177"/>
                  </a:cubicBezTo>
                  <a:lnTo>
                    <a:pt x="0" y="84900"/>
                  </a:lnTo>
                  <a:cubicBezTo>
                    <a:pt x="0" y="38011"/>
                    <a:pt x="38011" y="0"/>
                    <a:pt x="84900" y="0"/>
                  </a:cubicBezTo>
                  <a:close/>
                </a:path>
              </a:pathLst>
            </a:custGeom>
            <a:solidFill>
              <a:srgbClr val="000000">
                <a:alpha val="0"/>
              </a:srgbClr>
            </a:solidFill>
            <a:ln w="28575" cap="rnd">
              <a:solidFill>
                <a:srgbClr val="FFFFFF"/>
              </a:solidFill>
              <a:prstDash val="solid"/>
              <a:round/>
            </a:ln>
          </p:spPr>
          <p:txBody>
            <a:bodyPr/>
            <a:lstStyle/>
            <a:p>
              <a:endParaRPr lang="en-US"/>
            </a:p>
          </p:txBody>
        </p:sp>
        <p:sp>
          <p:nvSpPr>
            <p:cNvPr id="13" name="TextBox 13"/>
            <p:cNvSpPr txBox="1"/>
            <p:nvPr/>
          </p:nvSpPr>
          <p:spPr>
            <a:xfrm>
              <a:off x="0" y="-247650"/>
              <a:ext cx="2317985" cy="1060450"/>
            </a:xfrm>
            <a:prstGeom prst="rect">
              <a:avLst/>
            </a:prstGeom>
          </p:spPr>
          <p:txBody>
            <a:bodyPr lIns="50800" tIns="50800" rIns="50800" bIns="50800" rtlCol="0" anchor="ctr"/>
            <a:lstStyle/>
            <a:p>
              <a:pPr algn="ctr">
                <a:lnSpc>
                  <a:spcPts val="8959"/>
                </a:lnSpc>
              </a:pPr>
              <a:r>
                <a:rPr lang="en-US" sz="6399" dirty="0">
                  <a:solidFill>
                    <a:srgbClr val="F7CB3C"/>
                  </a:solidFill>
                  <a:latin typeface="Times New Roman"/>
                </a:rPr>
                <a:t>Gale-Bailey ES</a:t>
              </a:r>
            </a:p>
          </p:txBody>
        </p:sp>
      </p:grpSp>
    </p:spTree>
    <p:extLst>
      <p:ext uri="{BB962C8B-B14F-4D97-AF65-F5344CB8AC3E}">
        <p14:creationId xmlns:p14="http://schemas.microsoft.com/office/powerpoint/2010/main" val="1425385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951994"/>
            <a:ext cx="18288000" cy="335006"/>
            <a:chOff x="0" y="0"/>
            <a:chExt cx="4816593" cy="88232"/>
          </a:xfrm>
        </p:grpSpPr>
        <p:sp>
          <p:nvSpPr>
            <p:cNvPr id="6" name="Freeform 6"/>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aphicFrame>
        <p:nvGraphicFramePr>
          <p:cNvPr id="10" name="Table 9">
            <a:extLst>
              <a:ext uri="{FF2B5EF4-FFF2-40B4-BE49-F238E27FC236}">
                <a16:creationId xmlns:a16="http://schemas.microsoft.com/office/drawing/2014/main" id="{F35B575C-4B26-0870-DD1E-E9AA1A06E2AE}"/>
              </a:ext>
            </a:extLst>
          </p:cNvPr>
          <p:cNvGraphicFramePr>
            <a:graphicFrameLocks noGrp="1"/>
          </p:cNvGraphicFramePr>
          <p:nvPr>
            <p:extLst>
              <p:ext uri="{D42A27DB-BD31-4B8C-83A1-F6EECF244321}">
                <p14:modId xmlns:p14="http://schemas.microsoft.com/office/powerpoint/2010/main" val="1364664880"/>
              </p:ext>
            </p:extLst>
          </p:nvPr>
        </p:nvGraphicFramePr>
        <p:xfrm>
          <a:off x="190499" y="195757"/>
          <a:ext cx="17906998" cy="9611576"/>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693909717"/>
                    </a:ext>
                  </a:extLst>
                </a:gridCol>
                <a:gridCol w="12953998">
                  <a:extLst>
                    <a:ext uri="{9D8B030D-6E8A-4147-A177-3AD203B41FA5}">
                      <a16:colId xmlns:a16="http://schemas.microsoft.com/office/drawing/2014/main" val="3189488691"/>
                    </a:ext>
                  </a:extLst>
                </a:gridCol>
              </a:tblGrid>
              <a:tr h="834352">
                <a:tc gridSpan="2">
                  <a:txBody>
                    <a:bodyPr/>
                    <a:lstStyle/>
                    <a:p>
                      <a:pPr algn="ctr"/>
                      <a:r>
                        <a:rPr lang="en-US" sz="4000" dirty="0">
                          <a:latin typeface="Times New Roman" panose="02020603050405020304" pitchFamily="18" charset="0"/>
                          <a:cs typeface="Times New Roman" panose="02020603050405020304" pitchFamily="18" charset="0"/>
                        </a:rPr>
                        <a:t>Culture &amp; Climate Overview</a:t>
                      </a:r>
                    </a:p>
                  </a:txBody>
                  <a:tcPr/>
                </a:tc>
                <a:tc hMerge="1">
                  <a:txBody>
                    <a:bodyPr/>
                    <a:lstStyle/>
                    <a:p>
                      <a:pPr algn="ct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5230890"/>
                  </a:ext>
                </a:extLst>
              </a:tr>
              <a:tr h="1850085">
                <a:tc>
                  <a:txBody>
                    <a:bodyPr/>
                    <a:lstStyle/>
                    <a:p>
                      <a:pPr algn="l"/>
                      <a:r>
                        <a:rPr lang="en-US" sz="2800" dirty="0">
                          <a:latin typeface="Times New Roman" panose="02020603050405020304" pitchFamily="18" charset="0"/>
                          <a:cs typeface="Times New Roman" panose="02020603050405020304" pitchFamily="18" charset="0"/>
                        </a:rPr>
                        <a:t>Data Overview </a:t>
                      </a:r>
                    </a:p>
                  </a:txBody>
                  <a:tcPr/>
                </a:tc>
                <a:tc>
                  <a:txBody>
                    <a:bodyPr/>
                    <a:lstStyle/>
                    <a:p>
                      <a:r>
                        <a:rPr lang="en-US" sz="2800" dirty="0">
                          <a:latin typeface="Times New Roman" panose="02020603050405020304" pitchFamily="18" charset="0"/>
                          <a:cs typeface="Times New Roman" panose="02020603050405020304" pitchFamily="18" charset="0"/>
                        </a:rPr>
                        <a:t>Gale-Bailey had 78 total referrals last school year.  52 minor and 26 major.​</a:t>
                      </a:r>
                    </a:p>
                    <a:p>
                      <a:pPr marL="342900"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Of those referrals, the most happened in the month of September (25).​</a:t>
                      </a:r>
                    </a:p>
                    <a:p>
                      <a:pPr marL="342900"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Of the total referrals, the majority were related to student to student conflict​</a:t>
                      </a:r>
                    </a:p>
                    <a:p>
                      <a:pPr marL="342900"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Student to student conflict is considered physical attacks, fighting, and/or bulling and harassment​</a:t>
                      </a:r>
                    </a:p>
                    <a:p>
                      <a:pPr marL="342900"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There were a total of 29 student conflict referrals out of 78.  That totals 37% of our referrals were student to student conflict related.​</a:t>
                      </a:r>
                    </a:p>
                  </a:txBody>
                  <a:tcPr/>
                </a:tc>
                <a:extLst>
                  <a:ext uri="{0D108BD9-81ED-4DB2-BD59-A6C34878D82A}">
                    <a16:rowId xmlns:a16="http://schemas.microsoft.com/office/drawing/2014/main" val="2592964506"/>
                  </a:ext>
                </a:extLst>
              </a:tr>
              <a:tr h="22853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Culture &amp; Climate Area of Focus</a:t>
                      </a:r>
                      <a:endParaRPr lang="en-US" sz="2800" dirty="0">
                        <a:latin typeface="Times New Roman" panose="02020603050405020304" pitchFamily="18" charset="0"/>
                        <a:cs typeface="Times New Roman" panose="02020603050405020304" pitchFamily="18" charset="0"/>
                      </a:endParaRPr>
                    </a:p>
                  </a:txBody>
                  <a:tcPr/>
                </a:tc>
                <a:tc>
                  <a:txBody>
                    <a:bodyPr/>
                    <a:lstStyle/>
                    <a:p>
                      <a:pPr>
                        <a:lnSpc>
                          <a:spcPct val="150000"/>
                        </a:lnSpc>
                      </a:pPr>
                      <a:r>
                        <a:rPr lang="en-US" sz="2800" dirty="0">
                          <a:latin typeface="Times New Roman" panose="02020603050405020304" pitchFamily="18" charset="0"/>
                          <a:cs typeface="Times New Roman" panose="02020603050405020304" pitchFamily="18" charset="0"/>
                        </a:rPr>
                        <a:t>At Gale-Bailey Elementary, we are committed to creating a safe and supportive school environment where all students feel respected and valued. Currently, a significant number of behavior referrals (29 out of 78) are related to student-to-student conflicts. This indicates a need to strengthen students’ social skills, conflict resolution strategies, and positive interactions with their peers. Our focus is to improve relationships among students (</a:t>
                      </a:r>
                      <a:r>
                        <a:rPr lang="en-US" sz="2800" b="0" i="1" kern="1200" dirty="0">
                          <a:solidFill>
                            <a:schemeClr val="dk1"/>
                          </a:solidFill>
                          <a:effectLst/>
                          <a:latin typeface="Times New Roman" panose="02020603050405020304" pitchFamily="18" charset="0"/>
                          <a:ea typeface="+mn-ea"/>
                          <a:cs typeface="Times New Roman" panose="02020603050405020304" pitchFamily="18" charset="0"/>
                        </a:rPr>
                        <a:t>Student-Student Relationships</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reduce conflicts, and foster a culture of respect, collaboration, and kindness throughout the school. </a:t>
                      </a:r>
                    </a:p>
                  </a:txBody>
                  <a:tcPr/>
                </a:tc>
                <a:extLst>
                  <a:ext uri="{0D108BD9-81ED-4DB2-BD59-A6C34878D82A}">
                    <a16:rowId xmlns:a16="http://schemas.microsoft.com/office/drawing/2014/main" val="4006127532"/>
                  </a:ext>
                </a:extLst>
              </a:tr>
            </a:tbl>
          </a:graphicData>
        </a:graphic>
      </p:graphicFrame>
    </p:spTree>
    <p:extLst>
      <p:ext uri="{BB962C8B-B14F-4D97-AF65-F5344CB8AC3E}">
        <p14:creationId xmlns:p14="http://schemas.microsoft.com/office/powerpoint/2010/main" val="1816075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942C5-BB8E-9A6A-75D0-226B34D17A7D}"/>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EA62D496-370C-43A1-82B6-E39A83762E26}"/>
              </a:ext>
            </a:extLst>
          </p:cNvPr>
          <p:cNvGrpSpPr/>
          <p:nvPr/>
        </p:nvGrpSpPr>
        <p:grpSpPr>
          <a:xfrm>
            <a:off x="0" y="9951994"/>
            <a:ext cx="18288000" cy="335006"/>
            <a:chOff x="0" y="0"/>
            <a:chExt cx="4816593" cy="88232"/>
          </a:xfrm>
        </p:grpSpPr>
        <p:sp>
          <p:nvSpPr>
            <p:cNvPr id="6" name="Freeform 6">
              <a:extLst>
                <a:ext uri="{FF2B5EF4-FFF2-40B4-BE49-F238E27FC236}">
                  <a16:creationId xmlns:a16="http://schemas.microsoft.com/office/drawing/2014/main" id="{1BC8051A-C7B9-18FD-EB53-9744AFF1EE16}"/>
                </a:ext>
              </a:extLst>
            </p:cNvPr>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7" name="TextBox 7">
              <a:extLst>
                <a:ext uri="{FF2B5EF4-FFF2-40B4-BE49-F238E27FC236}">
                  <a16:creationId xmlns:a16="http://schemas.microsoft.com/office/drawing/2014/main" id="{74594DFF-948A-9101-7041-A179E8E0BF5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aphicFrame>
        <p:nvGraphicFramePr>
          <p:cNvPr id="10" name="Table 9">
            <a:extLst>
              <a:ext uri="{FF2B5EF4-FFF2-40B4-BE49-F238E27FC236}">
                <a16:creationId xmlns:a16="http://schemas.microsoft.com/office/drawing/2014/main" id="{95C39D06-288E-5312-B9A5-7B3C7BB26FDD}"/>
              </a:ext>
            </a:extLst>
          </p:cNvPr>
          <p:cNvGraphicFramePr>
            <a:graphicFrameLocks noGrp="1"/>
          </p:cNvGraphicFramePr>
          <p:nvPr>
            <p:extLst>
              <p:ext uri="{D42A27DB-BD31-4B8C-83A1-F6EECF244321}">
                <p14:modId xmlns:p14="http://schemas.microsoft.com/office/powerpoint/2010/main" val="2083932211"/>
              </p:ext>
            </p:extLst>
          </p:nvPr>
        </p:nvGraphicFramePr>
        <p:xfrm>
          <a:off x="190499" y="495300"/>
          <a:ext cx="17906998" cy="8999494"/>
        </p:xfrm>
        <a:graphic>
          <a:graphicData uri="http://schemas.openxmlformats.org/drawingml/2006/table">
            <a:tbl>
              <a:tblPr firstRow="1" bandRow="1">
                <a:tableStyleId>{5C22544A-7EE6-4342-B048-85BDC9FD1C3A}</a:tableStyleId>
              </a:tblPr>
              <a:tblGrid>
                <a:gridCol w="5243144">
                  <a:extLst>
                    <a:ext uri="{9D8B030D-6E8A-4147-A177-3AD203B41FA5}">
                      <a16:colId xmlns:a16="http://schemas.microsoft.com/office/drawing/2014/main" val="693909717"/>
                    </a:ext>
                  </a:extLst>
                </a:gridCol>
                <a:gridCol w="12663854">
                  <a:extLst>
                    <a:ext uri="{9D8B030D-6E8A-4147-A177-3AD203B41FA5}">
                      <a16:colId xmlns:a16="http://schemas.microsoft.com/office/drawing/2014/main" val="3189488691"/>
                    </a:ext>
                  </a:extLst>
                </a:gridCol>
              </a:tblGrid>
              <a:tr h="741183">
                <a:tc gridSpan="2">
                  <a:txBody>
                    <a:bodyPr/>
                    <a:lstStyle/>
                    <a:p>
                      <a:pPr algn="ctr"/>
                      <a:r>
                        <a:rPr lang="en-US" sz="4000" dirty="0">
                          <a:latin typeface="Times New Roman" panose="02020603050405020304" pitchFamily="18" charset="0"/>
                          <a:cs typeface="Times New Roman" panose="02020603050405020304" pitchFamily="18" charset="0"/>
                        </a:rPr>
                        <a:t>Culture &amp; Climate Overview</a:t>
                      </a:r>
                    </a:p>
                  </a:txBody>
                  <a:tcPr/>
                </a:tc>
                <a:tc hMerge="1">
                  <a:txBody>
                    <a:bodyPr/>
                    <a:lstStyle/>
                    <a:p>
                      <a:pPr algn="ct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5230890"/>
                  </a:ext>
                </a:extLst>
              </a:tr>
              <a:tr h="82583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Smart Goal</a:t>
                      </a:r>
                    </a:p>
                    <a:p>
                      <a:endParaRPr lang="en-US" sz="2400" dirty="0">
                        <a:latin typeface="Times New Roman" panose="02020603050405020304" pitchFamily="18" charset="0"/>
                        <a:cs typeface="Times New Roman" panose="02020603050405020304" pitchFamily="18" charset="0"/>
                      </a:endParaRPr>
                    </a:p>
                  </a:txBody>
                  <a:tcPr/>
                </a:tc>
                <a:tc>
                  <a:txBody>
                    <a:bodyPr/>
                    <a:lstStyle/>
                    <a:p>
                      <a:pPr rtl="0" fontAlgn="base"/>
                      <a:r>
                        <a:rPr lang="en-US" sz="2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By the end of the 2025–2026 school year, Gale-Bailey Elementary will improve school culture and climate by identifying the root causes of negative behaviors using a fishbone diagram and implementing targeted interventions to address them.</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a:t>
                      </a:r>
                    </a:p>
                    <a:p>
                      <a:pPr rtl="0" fontAlgn="base"/>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a:t>
                      </a:r>
                    </a:p>
                    <a:p>
                      <a:pPr rtl="0" fontAlgn="base"/>
                      <a:r>
                        <a:rPr lang="en-US" sz="28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Measurable:</a:t>
                      </a:r>
                      <a:r>
                        <a:rPr lang="en-US" sz="2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Success will be measured by a 15% reduction in behavior referrals and a 10% increase in positive behavior recognition points logged in our PBIS system.</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a:t>
                      </a:r>
                    </a:p>
                    <a:p>
                      <a:pPr rtl="0" fontAlgn="base"/>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a:t>
                      </a:r>
                    </a:p>
                    <a:p>
                      <a:pPr rtl="0" fontAlgn="base"/>
                      <a:r>
                        <a:rPr lang="en-US" sz="28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Achievable:</a:t>
                      </a:r>
                      <a:r>
                        <a:rPr lang="en-US" sz="2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PBIS leaders, Ms. Thomas and Ms. Luskey, will lead staff in creating fishbone diagrams for the top three behavioral challenges, then develop action plans for each.</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a:t>
                      </a:r>
                    </a:p>
                    <a:p>
                      <a:pPr rtl="0" fontAlgn="base"/>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a:t>
                      </a:r>
                    </a:p>
                    <a:p>
                      <a:pPr rtl="0" fontAlgn="base"/>
                      <a:r>
                        <a:rPr lang="en-US" sz="28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Relevant:</a:t>
                      </a:r>
                      <a:r>
                        <a:rPr lang="en-US" sz="2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Addressing the root causes of behavior aligns with our PBIS framework and promotes a safe, positive, and inclusive school environment for all students.</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a:t>
                      </a:r>
                    </a:p>
                    <a:p>
                      <a:pPr rtl="0" fontAlgn="base"/>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a:t>
                      </a:r>
                    </a:p>
                    <a:p>
                      <a:pPr rtl="0" fontAlgn="base"/>
                      <a:r>
                        <a:rPr lang="en-US" sz="2800" b="1" i="0" u="none" strike="noStrike" kern="1200" dirty="0">
                          <a:solidFill>
                            <a:schemeClr val="dk1"/>
                          </a:solidFill>
                          <a:effectLst/>
                          <a:latin typeface="Times New Roman" panose="02020603050405020304" pitchFamily="18" charset="0"/>
                          <a:ea typeface="+mn-ea"/>
                          <a:cs typeface="Times New Roman" panose="02020603050405020304" pitchFamily="18" charset="0"/>
                        </a:rPr>
                        <a:t>Time-Bound:</a:t>
                      </a:r>
                      <a:r>
                        <a:rPr lang="en-US" sz="2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 Fishbone diagrams will be completed and shared with staff by December 2025, and interventions will be fully implemented by May 2026, with data reviewed monthly.</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2667696"/>
                  </a:ext>
                </a:extLst>
              </a:tr>
            </a:tbl>
          </a:graphicData>
        </a:graphic>
      </p:graphicFrame>
    </p:spTree>
    <p:extLst>
      <p:ext uri="{BB962C8B-B14F-4D97-AF65-F5344CB8AC3E}">
        <p14:creationId xmlns:p14="http://schemas.microsoft.com/office/powerpoint/2010/main" val="1783719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0" y="9951994"/>
            <a:ext cx="18288000" cy="335006"/>
            <a:chOff x="0" y="0"/>
            <a:chExt cx="4816593" cy="88232"/>
          </a:xfrm>
        </p:grpSpPr>
        <p:sp>
          <p:nvSpPr>
            <p:cNvPr id="9" name="Freeform 9"/>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1386466" y="381545"/>
            <a:ext cx="15515063" cy="1013098"/>
          </a:xfrm>
          <a:prstGeom prst="rect">
            <a:avLst/>
          </a:prstGeom>
        </p:spPr>
        <p:txBody>
          <a:bodyPr wrap="square" lIns="0" tIns="0" rIns="0" bIns="0" rtlCol="0" anchor="t">
            <a:spAutoFit/>
          </a:bodyPr>
          <a:lstStyle/>
          <a:p>
            <a:pPr algn="ctr">
              <a:lnSpc>
                <a:spcPts val="7901"/>
              </a:lnSpc>
            </a:pPr>
            <a:r>
              <a:rPr lang="en-US" sz="7746" spc="154" dirty="0">
                <a:solidFill>
                  <a:srgbClr val="044BAB"/>
                </a:solidFill>
                <a:latin typeface="Times New Roman Bold"/>
              </a:rPr>
              <a:t>Gale-Bailey ES</a:t>
            </a:r>
          </a:p>
        </p:txBody>
      </p:sp>
      <p:pic>
        <p:nvPicPr>
          <p:cNvPr id="5" name="Picture 4">
            <a:extLst>
              <a:ext uri="{FF2B5EF4-FFF2-40B4-BE49-F238E27FC236}">
                <a16:creationId xmlns:a16="http://schemas.microsoft.com/office/drawing/2014/main" id="{168106CB-40F5-9A48-2073-D05B65BD86EF}"/>
              </a:ext>
            </a:extLst>
          </p:cNvPr>
          <p:cNvPicPr>
            <a:picLocks noChangeAspect="1"/>
          </p:cNvPicPr>
          <p:nvPr/>
        </p:nvPicPr>
        <p:blipFill>
          <a:blip r:embed="rId2"/>
          <a:stretch>
            <a:fillRect/>
          </a:stretch>
        </p:blipFill>
        <p:spPr>
          <a:xfrm>
            <a:off x="15544800" y="7449754"/>
            <a:ext cx="2929158" cy="2849990"/>
          </a:xfrm>
          <a:prstGeom prst="rect">
            <a:avLst/>
          </a:prstGeom>
        </p:spPr>
      </p:pic>
      <p:pic>
        <p:nvPicPr>
          <p:cNvPr id="7" name="Picture 6" descr="A group of people holding papers&#10;&#10;AI-generated content may be incorrect.">
            <a:extLst>
              <a:ext uri="{FF2B5EF4-FFF2-40B4-BE49-F238E27FC236}">
                <a16:creationId xmlns:a16="http://schemas.microsoft.com/office/drawing/2014/main" id="{1BA94166-357E-58D3-9D50-F472E1F248B6}"/>
              </a:ext>
            </a:extLst>
          </p:cNvPr>
          <p:cNvPicPr>
            <a:picLocks noChangeAspect="1"/>
          </p:cNvPicPr>
          <p:nvPr/>
        </p:nvPicPr>
        <p:blipFill>
          <a:blip r:embed="rId3" cstate="print">
            <a:extLst>
              <a:ext uri="{28A0092B-C50C-407E-A947-70E740481C1C}">
                <a14:useLocalDpi xmlns:a14="http://schemas.microsoft.com/office/drawing/2010/main" val="0"/>
              </a:ext>
            </a:extLst>
          </a:blip>
          <a:srcRect l="34197" r="19171"/>
          <a:stretch/>
        </p:blipFill>
        <p:spPr>
          <a:xfrm rot="5400000">
            <a:off x="1118942" y="6244368"/>
            <a:ext cx="2676925" cy="4533988"/>
          </a:xfrm>
          <a:prstGeom prst="rect">
            <a:avLst/>
          </a:prstGeom>
        </p:spPr>
      </p:pic>
      <p:pic>
        <p:nvPicPr>
          <p:cNvPr id="21" name="Picture 20" descr="A group of children and adults in a classroom&#10;&#10;AI-generated content may be incorrect.">
            <a:extLst>
              <a:ext uri="{FF2B5EF4-FFF2-40B4-BE49-F238E27FC236}">
                <a16:creationId xmlns:a16="http://schemas.microsoft.com/office/drawing/2014/main" id="{A1F6AAD0-A98C-FE16-FC87-07785200DBB2}"/>
              </a:ext>
            </a:extLst>
          </p:cNvPr>
          <p:cNvPicPr>
            <a:picLocks noChangeAspect="1"/>
          </p:cNvPicPr>
          <p:nvPr/>
        </p:nvPicPr>
        <p:blipFill>
          <a:blip r:embed="rId4" cstate="print">
            <a:extLst>
              <a:ext uri="{28A0092B-C50C-407E-A947-70E740481C1C}">
                <a14:useLocalDpi xmlns:a14="http://schemas.microsoft.com/office/drawing/2010/main" val="0"/>
              </a:ext>
            </a:extLst>
          </a:blip>
          <a:srcRect t="7217" b="7217"/>
          <a:stretch/>
        </p:blipFill>
        <p:spPr>
          <a:xfrm flipH="1">
            <a:off x="13207165" y="1040732"/>
            <a:ext cx="4966134" cy="3098798"/>
          </a:xfrm>
          <a:prstGeom prst="rect">
            <a:avLst/>
          </a:prstGeom>
        </p:spPr>
      </p:pic>
      <p:pic>
        <p:nvPicPr>
          <p:cNvPr id="23" name="Picture 22" descr="A group of children in a classroom&#10;&#10;AI-generated content may be incorrect.">
            <a:extLst>
              <a:ext uri="{FF2B5EF4-FFF2-40B4-BE49-F238E27FC236}">
                <a16:creationId xmlns:a16="http://schemas.microsoft.com/office/drawing/2014/main" id="{2741AD6D-72BC-B245-AFCF-70805F076F77}"/>
              </a:ext>
            </a:extLst>
          </p:cNvPr>
          <p:cNvPicPr>
            <a:picLocks noChangeAspect="1"/>
          </p:cNvPicPr>
          <p:nvPr/>
        </p:nvPicPr>
        <p:blipFill>
          <a:blip r:embed="rId5" cstate="print">
            <a:extLst>
              <a:ext uri="{28A0092B-C50C-407E-A947-70E740481C1C}">
                <a14:useLocalDpi xmlns:a14="http://schemas.microsoft.com/office/drawing/2010/main" val="0"/>
              </a:ext>
            </a:extLst>
          </a:blip>
          <a:srcRect l="10430" t="31870" b="2979"/>
          <a:stretch/>
        </p:blipFill>
        <p:spPr>
          <a:xfrm>
            <a:off x="0" y="1187609"/>
            <a:ext cx="5257800" cy="3098798"/>
          </a:xfrm>
          <a:prstGeom prst="rect">
            <a:avLst/>
          </a:prstGeom>
        </p:spPr>
      </p:pic>
      <p:sp>
        <p:nvSpPr>
          <p:cNvPr id="25" name="TextBox 24">
            <a:extLst>
              <a:ext uri="{FF2B5EF4-FFF2-40B4-BE49-F238E27FC236}">
                <a16:creationId xmlns:a16="http://schemas.microsoft.com/office/drawing/2014/main" id="{D634021D-001C-6E78-548C-A669E4301255}"/>
              </a:ext>
            </a:extLst>
          </p:cNvPr>
          <p:cNvSpPr txBox="1"/>
          <p:nvPr/>
        </p:nvSpPr>
        <p:spPr>
          <a:xfrm>
            <a:off x="2971801" y="1462201"/>
            <a:ext cx="13757554" cy="6370975"/>
          </a:xfrm>
          <a:prstGeom prst="rect">
            <a:avLst/>
          </a:prstGeom>
          <a:noFill/>
        </p:spPr>
        <p:txBody>
          <a:bodyPr wrap="square">
            <a:spAutoFit/>
          </a:bodyPr>
          <a:lstStyle/>
          <a:p>
            <a:pPr algn="ctr"/>
            <a:r>
              <a:rPr lang="en-US" sz="3600" dirty="0"/>
              <a:t>GBES Morning Mantra.</a:t>
            </a:r>
          </a:p>
          <a:p>
            <a:pPr algn="ctr"/>
            <a:r>
              <a:rPr lang="en-US" sz="2400" b="1" dirty="0">
                <a:solidFill>
                  <a:srgbClr val="00B050"/>
                </a:solidFill>
              </a:rPr>
              <a:t>“I AM SOMEBODY”</a:t>
            </a:r>
          </a:p>
          <a:p>
            <a:pPr algn="ctr"/>
            <a:r>
              <a:rPr lang="en-US" sz="2400" i="1" dirty="0"/>
              <a:t>by Rita F. Pierson</a:t>
            </a:r>
          </a:p>
          <a:p>
            <a:pPr algn="ctr"/>
            <a:r>
              <a:rPr lang="en-US" sz="3600" dirty="0"/>
              <a:t>I am SOMEBODY.</a:t>
            </a:r>
          </a:p>
          <a:p>
            <a:pPr algn="ctr"/>
            <a:r>
              <a:rPr lang="en-US" sz="3600" dirty="0"/>
              <a:t>I was somebody when I came.</a:t>
            </a:r>
          </a:p>
          <a:p>
            <a:pPr algn="ctr"/>
            <a:r>
              <a:rPr lang="en-US" sz="3600" dirty="0"/>
              <a:t>I'll be a better somebody when I leave.</a:t>
            </a:r>
          </a:p>
          <a:p>
            <a:pPr algn="ctr"/>
            <a:r>
              <a:rPr lang="en-US" sz="3600" dirty="0"/>
              <a:t>I am powerful, and I am strong.</a:t>
            </a:r>
          </a:p>
          <a:p>
            <a:pPr algn="ctr"/>
            <a:r>
              <a:rPr lang="en-US" sz="3600" dirty="0"/>
              <a:t>I DESERVE the education that I get here.</a:t>
            </a:r>
          </a:p>
          <a:p>
            <a:pPr algn="ctr"/>
            <a:r>
              <a:rPr lang="en-US" sz="3600" dirty="0"/>
              <a:t>I have things to do, people to impress, and places to go."</a:t>
            </a:r>
          </a:p>
          <a:p>
            <a:pPr algn="ctr"/>
            <a:endParaRPr lang="en-US" sz="3600" dirty="0"/>
          </a:p>
          <a:p>
            <a:pPr algn="ctr"/>
            <a:r>
              <a:rPr lang="en-US" sz="3600" b="1" dirty="0">
                <a:solidFill>
                  <a:srgbClr val="00B050"/>
                </a:solidFill>
              </a:rPr>
              <a:t>At Gale-Bailey we have…  "Strong Minds. Brave Hearts. &amp; Lion Pride".  Hear Us Roar.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951994"/>
            <a:ext cx="18288000" cy="335006"/>
            <a:chOff x="0" y="0"/>
            <a:chExt cx="4816593" cy="88232"/>
          </a:xfrm>
        </p:grpSpPr>
        <p:sp>
          <p:nvSpPr>
            <p:cNvPr id="6" name="Freeform 6"/>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aphicFrame>
        <p:nvGraphicFramePr>
          <p:cNvPr id="10" name="Table 9">
            <a:extLst>
              <a:ext uri="{FF2B5EF4-FFF2-40B4-BE49-F238E27FC236}">
                <a16:creationId xmlns:a16="http://schemas.microsoft.com/office/drawing/2014/main" id="{F35B575C-4B26-0870-DD1E-E9AA1A06E2AE}"/>
              </a:ext>
            </a:extLst>
          </p:cNvPr>
          <p:cNvGraphicFramePr>
            <a:graphicFrameLocks noGrp="1"/>
          </p:cNvGraphicFramePr>
          <p:nvPr>
            <p:extLst>
              <p:ext uri="{D42A27DB-BD31-4B8C-83A1-F6EECF244321}">
                <p14:modId xmlns:p14="http://schemas.microsoft.com/office/powerpoint/2010/main" val="3385258572"/>
              </p:ext>
            </p:extLst>
          </p:nvPr>
        </p:nvGraphicFramePr>
        <p:xfrm>
          <a:off x="304798" y="190501"/>
          <a:ext cx="17678400" cy="9984001"/>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693909717"/>
                    </a:ext>
                  </a:extLst>
                </a:gridCol>
                <a:gridCol w="16383000">
                  <a:extLst>
                    <a:ext uri="{9D8B030D-6E8A-4147-A177-3AD203B41FA5}">
                      <a16:colId xmlns:a16="http://schemas.microsoft.com/office/drawing/2014/main" val="3189488691"/>
                    </a:ext>
                  </a:extLst>
                </a:gridCol>
              </a:tblGrid>
              <a:tr h="733654">
                <a:tc gridSpan="2">
                  <a:txBody>
                    <a:bodyPr/>
                    <a:lstStyle/>
                    <a:p>
                      <a:pPr algn="ctr"/>
                      <a:r>
                        <a:rPr lang="en-US" sz="4000" dirty="0">
                          <a:latin typeface="Times New Roman" panose="02020603050405020304" pitchFamily="18" charset="0"/>
                          <a:cs typeface="Times New Roman" panose="02020603050405020304" pitchFamily="18" charset="0"/>
                        </a:rPr>
                        <a:t>Action Steps</a:t>
                      </a:r>
                    </a:p>
                  </a:txBody>
                  <a:tcPr/>
                </a:tc>
                <a:tc hMerge="1">
                  <a:txBody>
                    <a:bodyPr/>
                    <a:lstStyle/>
                    <a:p>
                      <a:pPr algn="ctr"/>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45230890"/>
                  </a:ext>
                </a:extLst>
              </a:tr>
              <a:tr h="2224512">
                <a:tc>
                  <a:txBody>
                    <a:bodyPr/>
                    <a:lstStyle/>
                    <a:p>
                      <a:pPr algn="ctr"/>
                      <a:r>
                        <a:rPr lang="en-US" sz="4800" dirty="0">
                          <a:latin typeface="Times New Roman" panose="02020603050405020304" pitchFamily="18" charset="0"/>
                          <a:cs typeface="Times New Roman" panose="02020603050405020304" pitchFamily="18" charset="0"/>
                        </a:rPr>
                        <a:t>1</a:t>
                      </a:r>
                    </a:p>
                  </a:txBody>
                  <a:tcPr/>
                </a:tc>
                <a:tc>
                  <a:txBody>
                    <a:bodyPr/>
                    <a:lstStyle/>
                    <a:p>
                      <a:pPr rtl="0" fontAlgn="base"/>
                      <a:r>
                        <a:rPr lang="en-US" sz="3600" b="0" i="0" kern="1200" dirty="0">
                          <a:solidFill>
                            <a:schemeClr val="dk1"/>
                          </a:solidFill>
                          <a:effectLst/>
                          <a:latin typeface="Times New Roman" panose="02020603050405020304" pitchFamily="18" charset="0"/>
                          <a:ea typeface="+mn-ea"/>
                          <a:cs typeface="Times New Roman" panose="02020603050405020304" pitchFamily="18" charset="0"/>
                        </a:rPr>
                        <a:t>New implementation of PBIS/MTSS strategies to promote positive behavior for our school community​ addressing student conflict and mediating conflict resolution techniques​</a:t>
                      </a:r>
                    </a:p>
                    <a:p>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92964506"/>
                  </a:ext>
                </a:extLst>
              </a:tr>
              <a:tr h="2205490">
                <a:tc>
                  <a:txBody>
                    <a:bodyPr/>
                    <a:lstStyle/>
                    <a:p>
                      <a:pPr algn="ctr"/>
                      <a:r>
                        <a:rPr lang="en-US" sz="4800" dirty="0">
                          <a:latin typeface="Times New Roman" panose="02020603050405020304" pitchFamily="18" charset="0"/>
                          <a:cs typeface="Times New Roman" panose="02020603050405020304" pitchFamily="18" charset="0"/>
                        </a:rPr>
                        <a:t>2</a:t>
                      </a:r>
                    </a:p>
                  </a:txBody>
                  <a:tcPr/>
                </a:tc>
                <a:tc>
                  <a:txBody>
                    <a:bodyPr/>
                    <a:lstStyle/>
                    <a:p>
                      <a:endParaRPr lang="en-US" sz="36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Times New Roman" panose="02020603050405020304" pitchFamily="18" charset="0"/>
                          <a:ea typeface="+mn-ea"/>
                          <a:cs typeface="Times New Roman" panose="02020603050405020304" pitchFamily="18" charset="0"/>
                        </a:rPr>
                        <a:t>Refer students to external service providers to help support the mental health needs of our students​</a:t>
                      </a:r>
                    </a:p>
                    <a:p>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6127532"/>
                  </a:ext>
                </a:extLst>
              </a:tr>
              <a:tr h="22054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p>
                    <a:p>
                      <a:pPr algn="ctr"/>
                      <a:endParaRPr lang="en-US" sz="4800" dirty="0">
                        <a:latin typeface="Times New Roman" panose="02020603050405020304" pitchFamily="18" charset="0"/>
                        <a:cs typeface="Times New Roman" panose="02020603050405020304" pitchFamily="18" charset="0"/>
                      </a:endParaRPr>
                    </a:p>
                  </a:txBody>
                  <a:tcPr/>
                </a:tc>
                <a:tc>
                  <a:txBody>
                    <a:bodyPr/>
                    <a:lstStyle/>
                    <a:p>
                      <a:endParaRPr lang="en-US" sz="36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i="0" kern="1200" dirty="0">
                          <a:solidFill>
                            <a:schemeClr val="dk1"/>
                          </a:solidFill>
                          <a:effectLst/>
                          <a:latin typeface="Times New Roman" panose="02020603050405020304" pitchFamily="18" charset="0"/>
                          <a:ea typeface="+mn-ea"/>
                          <a:cs typeface="Times New Roman" panose="02020603050405020304" pitchFamily="18" charset="0"/>
                        </a:rPr>
                        <a:t>Implement tier II behavioral interventions to support social emotional and behavioral regulation​.</a:t>
                      </a:r>
                    </a:p>
                    <a:p>
                      <a:endParaRPr lang="en-US" sz="3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2667696"/>
                  </a:ext>
                </a:extLst>
              </a:tr>
              <a:tr h="23923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p>
                    <a:p>
                      <a:pPr algn="ctr"/>
                      <a:endParaRPr lang="en-US" sz="4800" dirty="0">
                        <a:latin typeface="Times New Roman" panose="02020603050405020304" pitchFamily="18" charset="0"/>
                        <a:cs typeface="Times New Roman" panose="02020603050405020304" pitchFamily="18" charset="0"/>
                      </a:endParaRPr>
                    </a:p>
                  </a:txBody>
                  <a:tcPr/>
                </a:tc>
                <a:tc>
                  <a:txBody>
                    <a:bodyPr/>
                    <a:lstStyle/>
                    <a:p>
                      <a:pPr rtl="0" fontAlgn="base"/>
                      <a:r>
                        <a:rPr lang="en-US" sz="3600" b="0" i="0" kern="1200" dirty="0">
                          <a:solidFill>
                            <a:schemeClr val="dk1"/>
                          </a:solidFill>
                          <a:effectLst/>
                          <a:latin typeface="Times New Roman" panose="02020603050405020304" pitchFamily="18" charset="0"/>
                          <a:ea typeface="+mn-ea"/>
                          <a:cs typeface="Times New Roman" panose="02020603050405020304" pitchFamily="18" charset="0"/>
                        </a:rPr>
                        <a:t>Identify and meet with weekly boy’s club (3-5)​</a:t>
                      </a:r>
                    </a:p>
                    <a:p>
                      <a:pPr rtl="0" fontAlgn="base"/>
                      <a:r>
                        <a:rPr lang="en-US" sz="3600" b="0" i="0" kern="1200" dirty="0">
                          <a:solidFill>
                            <a:schemeClr val="dk1"/>
                          </a:solidFill>
                          <a:effectLst/>
                          <a:latin typeface="Times New Roman" panose="02020603050405020304" pitchFamily="18" charset="0"/>
                          <a:ea typeface="+mn-ea"/>
                          <a:cs typeface="Times New Roman" panose="02020603050405020304" pitchFamily="18" charset="0"/>
                        </a:rPr>
                        <a:t>Counselor check-ins and referrals to mental health services</a:t>
                      </a:r>
                    </a:p>
                  </a:txBody>
                  <a:tcPr/>
                </a:tc>
                <a:extLst>
                  <a:ext uri="{0D108BD9-81ED-4DB2-BD59-A6C34878D82A}">
                    <a16:rowId xmlns:a16="http://schemas.microsoft.com/office/drawing/2014/main" val="150893273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0" y="9951994"/>
            <a:ext cx="18288000" cy="335006"/>
            <a:chOff x="0" y="0"/>
            <a:chExt cx="4816593" cy="88232"/>
          </a:xfrm>
        </p:grpSpPr>
        <p:sp>
          <p:nvSpPr>
            <p:cNvPr id="6" name="Freeform 6"/>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4325600" y="8816282"/>
            <a:ext cx="3876137" cy="984529"/>
          </a:xfrm>
          <a:custGeom>
            <a:avLst/>
            <a:gdLst/>
            <a:ahLst/>
            <a:cxnLst/>
            <a:rect l="l" t="t" r="r" b="b"/>
            <a:pathLst>
              <a:path w="10272111" h="2046397">
                <a:moveTo>
                  <a:pt x="0" y="0"/>
                </a:moveTo>
                <a:lnTo>
                  <a:pt x="10272111" y="0"/>
                </a:lnTo>
                <a:lnTo>
                  <a:pt x="10272111" y="2046397"/>
                </a:lnTo>
                <a:lnTo>
                  <a:pt x="0" y="2046397"/>
                </a:lnTo>
                <a:lnTo>
                  <a:pt x="0" y="0"/>
                </a:lnTo>
                <a:close/>
              </a:path>
            </a:pathLst>
          </a:custGeom>
          <a:blipFill>
            <a:blip r:embed="rId2"/>
            <a:stretch>
              <a:fillRect/>
            </a:stretch>
          </a:blipFill>
        </p:spPr>
        <p:txBody>
          <a:bodyPr/>
          <a:lstStyle/>
          <a:p>
            <a:endParaRPr lang="en-US"/>
          </a:p>
        </p:txBody>
      </p:sp>
      <p:sp>
        <p:nvSpPr>
          <p:cNvPr id="11" name="TextBox 11"/>
          <p:cNvSpPr txBox="1"/>
          <p:nvPr/>
        </p:nvSpPr>
        <p:spPr>
          <a:xfrm>
            <a:off x="1095103" y="6087125"/>
            <a:ext cx="16765655" cy="2418611"/>
          </a:xfrm>
          <a:prstGeom prst="rect">
            <a:avLst/>
          </a:prstGeom>
        </p:spPr>
        <p:txBody>
          <a:bodyPr lIns="0" tIns="0" rIns="0" bIns="0" rtlCol="0" anchor="t">
            <a:spAutoFit/>
          </a:bodyPr>
          <a:lstStyle/>
          <a:p>
            <a:pPr algn="ctr">
              <a:lnSpc>
                <a:spcPts val="5880"/>
              </a:lnSpc>
              <a:buClr>
                <a:schemeClr val="accent5">
                  <a:lumMod val="75000"/>
                </a:schemeClr>
              </a:buClr>
            </a:pPr>
            <a:r>
              <a:rPr lang="en-US" sz="3600" b="1" dirty="0">
                <a:solidFill>
                  <a:srgbClr val="000000"/>
                </a:solidFill>
                <a:latin typeface="Times New Roman"/>
              </a:rPr>
              <a:t>Next Steps</a:t>
            </a:r>
          </a:p>
          <a:p>
            <a:pPr lvl="0" algn="ctr">
              <a:defRPr/>
            </a:pPr>
            <a:r>
              <a:rPr lang="en-US" sz="3600" b="1" dirty="0"/>
              <a:t>TBD by end of cycle 1.</a:t>
            </a:r>
          </a:p>
          <a:p>
            <a:pPr algn="ctr">
              <a:defRPr/>
            </a:pPr>
            <a:r>
              <a:rPr lang="en-US" sz="3600" b="1" dirty="0">
                <a:solidFill>
                  <a:schemeClr val="dk1"/>
                </a:solidFill>
              </a:rPr>
              <a:t>Cycle 2 (Jan 5– March 6)</a:t>
            </a:r>
            <a:endParaRPr lang="en-US" sz="6600" b="1" dirty="0"/>
          </a:p>
          <a:p>
            <a:pPr lvl="0">
              <a:defRPr/>
            </a:pPr>
            <a:endParaRPr lang="en-US" sz="3600" b="1" dirty="0"/>
          </a:p>
        </p:txBody>
      </p:sp>
      <p:sp>
        <p:nvSpPr>
          <p:cNvPr id="13" name="TextBox 13"/>
          <p:cNvSpPr txBox="1"/>
          <p:nvPr/>
        </p:nvSpPr>
        <p:spPr>
          <a:xfrm>
            <a:off x="1066800" y="123765"/>
            <a:ext cx="15773399" cy="824778"/>
          </a:xfrm>
          <a:prstGeom prst="rect">
            <a:avLst/>
          </a:prstGeom>
        </p:spPr>
        <p:txBody>
          <a:bodyPr wrap="square" lIns="0" tIns="0" rIns="0" bIns="0" rtlCol="0" anchor="t">
            <a:spAutoFit/>
          </a:bodyPr>
          <a:lstStyle/>
          <a:p>
            <a:pPr algn="ctr">
              <a:lnSpc>
                <a:spcPts val="7187"/>
              </a:lnSpc>
            </a:pPr>
            <a:r>
              <a:rPr lang="en-US" sz="4400" spc="140" dirty="0">
                <a:solidFill>
                  <a:srgbClr val="044BAB"/>
                </a:solidFill>
                <a:latin typeface="Times New Roman Bold"/>
              </a:rPr>
              <a:t>Culture &amp; Climate Cycle 1: Outcomes</a:t>
            </a:r>
          </a:p>
        </p:txBody>
      </p:sp>
      <p:graphicFrame>
        <p:nvGraphicFramePr>
          <p:cNvPr id="8" name="Table 7">
            <a:extLst>
              <a:ext uri="{FF2B5EF4-FFF2-40B4-BE49-F238E27FC236}">
                <a16:creationId xmlns:a16="http://schemas.microsoft.com/office/drawing/2014/main" id="{952C8EE0-E17A-4176-DF57-7C724E380F65}"/>
              </a:ext>
            </a:extLst>
          </p:cNvPr>
          <p:cNvGraphicFramePr>
            <a:graphicFrameLocks noGrp="1"/>
          </p:cNvGraphicFramePr>
          <p:nvPr>
            <p:extLst>
              <p:ext uri="{D42A27DB-BD31-4B8C-83A1-F6EECF244321}">
                <p14:modId xmlns:p14="http://schemas.microsoft.com/office/powerpoint/2010/main" val="3696467430"/>
              </p:ext>
            </p:extLst>
          </p:nvPr>
        </p:nvGraphicFramePr>
        <p:xfrm>
          <a:off x="1066800" y="1196282"/>
          <a:ext cx="16687800" cy="2563088"/>
        </p:xfrm>
        <a:graphic>
          <a:graphicData uri="http://schemas.openxmlformats.org/drawingml/2006/table">
            <a:tbl>
              <a:tblPr firstRow="1" bandRow="1">
                <a:tableStyleId>{5C22544A-7EE6-4342-B048-85BDC9FD1C3A}</a:tableStyleId>
              </a:tblPr>
              <a:tblGrid>
                <a:gridCol w="8343900">
                  <a:extLst>
                    <a:ext uri="{9D8B030D-6E8A-4147-A177-3AD203B41FA5}">
                      <a16:colId xmlns:a16="http://schemas.microsoft.com/office/drawing/2014/main" val="4064228272"/>
                    </a:ext>
                  </a:extLst>
                </a:gridCol>
                <a:gridCol w="8343900">
                  <a:extLst>
                    <a:ext uri="{9D8B030D-6E8A-4147-A177-3AD203B41FA5}">
                      <a16:colId xmlns:a16="http://schemas.microsoft.com/office/drawing/2014/main" val="953362598"/>
                    </a:ext>
                  </a:extLst>
                </a:gridCol>
              </a:tblGrid>
              <a:tr h="1161008">
                <a:tc>
                  <a:txBody>
                    <a:bodyPr/>
                    <a:lstStyle/>
                    <a:p>
                      <a:pPr algn="ctr"/>
                      <a:r>
                        <a:rPr lang="en-US" sz="3600" dirty="0">
                          <a:latin typeface="Times New Roman" panose="02020603050405020304" pitchFamily="18" charset="0"/>
                          <a:cs typeface="Times New Roman" panose="02020603050405020304" pitchFamily="18" charset="0"/>
                        </a:rPr>
                        <a:t>Cycle Areas of Growth</a:t>
                      </a:r>
                    </a:p>
                  </a:txBody>
                  <a:tcPr/>
                </a:tc>
                <a:tc>
                  <a:txBody>
                    <a:bodyPr/>
                    <a:lstStyle/>
                    <a:p>
                      <a:pPr algn="ctr"/>
                      <a:r>
                        <a:rPr lang="en-US" sz="3600" dirty="0">
                          <a:latin typeface="Times New Roman" panose="02020603050405020304" pitchFamily="18" charset="0"/>
                          <a:cs typeface="Times New Roman" panose="02020603050405020304" pitchFamily="18" charset="0"/>
                        </a:rPr>
                        <a:t>Cycle Celebrations</a:t>
                      </a:r>
                    </a:p>
                  </a:txBody>
                  <a:tcPr/>
                </a:tc>
                <a:extLst>
                  <a:ext uri="{0D108BD9-81ED-4DB2-BD59-A6C34878D82A}">
                    <a16:rowId xmlns:a16="http://schemas.microsoft.com/office/drawing/2014/main" val="3758791529"/>
                  </a:ext>
                </a:extLst>
              </a:tr>
              <a:tr h="9417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t>TBD in Nov.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dk1"/>
                          </a:solidFill>
                          <a:effectLst/>
                          <a:latin typeface="+mn-lt"/>
                          <a:ea typeface="+mn-ea"/>
                          <a:cs typeface="+mn-cs"/>
                        </a:rPr>
                        <a:t>Cycle 2 (Jan 5– March 6)</a:t>
                      </a:r>
                      <a:endParaRPr lang="en-US" sz="4000" b="1" dirty="0"/>
                    </a:p>
                    <a:p>
                      <a:pPr algn="ctr"/>
                      <a:endParaRPr 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t>TBD in Nov.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dirty="0">
                          <a:solidFill>
                            <a:schemeClr val="dk1"/>
                          </a:solidFill>
                          <a:effectLst/>
                          <a:latin typeface="+mn-lt"/>
                          <a:ea typeface="+mn-ea"/>
                          <a:cs typeface="+mn-cs"/>
                        </a:rPr>
                        <a:t>Cycle 2 (Jan 5– March 6)</a:t>
                      </a:r>
                      <a:endParaRPr lang="en-US" sz="4000" b="1" dirty="0"/>
                    </a:p>
                    <a:p>
                      <a:pPr algn="ctr"/>
                      <a:endParaRPr lang="en-US" dirty="0"/>
                    </a:p>
                  </a:txBody>
                  <a:tcPr/>
                </a:tc>
                <a:extLst>
                  <a:ext uri="{0D108BD9-81ED-4DB2-BD59-A6C34878D82A}">
                    <a16:rowId xmlns:a16="http://schemas.microsoft.com/office/drawing/2014/main" val="2110472174"/>
                  </a:ext>
                </a:extLst>
              </a:tr>
            </a:tbl>
          </a:graphicData>
        </a:graphic>
      </p:graphicFrame>
    </p:spTree>
    <p:extLst>
      <p:ext uri="{BB962C8B-B14F-4D97-AF65-F5344CB8AC3E}">
        <p14:creationId xmlns:p14="http://schemas.microsoft.com/office/powerpoint/2010/main" val="992203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CB3C"/>
        </a:solidFill>
        <a:effectLst/>
      </p:bgPr>
    </p:bg>
    <p:spTree>
      <p:nvGrpSpPr>
        <p:cNvPr id="1" name=""/>
        <p:cNvGrpSpPr/>
        <p:nvPr/>
      </p:nvGrpSpPr>
      <p:grpSpPr>
        <a:xfrm>
          <a:off x="0" y="0"/>
          <a:ext cx="0" cy="0"/>
          <a:chOff x="0" y="0"/>
          <a:chExt cx="0" cy="0"/>
        </a:xfrm>
      </p:grpSpPr>
      <p:grpSp>
        <p:nvGrpSpPr>
          <p:cNvPr id="2" name="Group 2"/>
          <p:cNvGrpSpPr/>
          <p:nvPr/>
        </p:nvGrpSpPr>
        <p:grpSpPr>
          <a:xfrm>
            <a:off x="11474080" y="0"/>
            <a:ext cx="6813920" cy="10287000"/>
            <a:chOff x="0" y="0"/>
            <a:chExt cx="1794613" cy="2709333"/>
          </a:xfrm>
        </p:grpSpPr>
        <p:sp>
          <p:nvSpPr>
            <p:cNvPr id="3" name="Freeform 3"/>
            <p:cNvSpPr/>
            <p:nvPr/>
          </p:nvSpPr>
          <p:spPr>
            <a:xfrm>
              <a:off x="0" y="0"/>
              <a:ext cx="1794613" cy="2709333"/>
            </a:xfrm>
            <a:custGeom>
              <a:avLst/>
              <a:gdLst/>
              <a:ahLst/>
              <a:cxnLst/>
              <a:rect l="l" t="t" r="r" b="b"/>
              <a:pathLst>
                <a:path w="1794613" h="2709333">
                  <a:moveTo>
                    <a:pt x="0" y="0"/>
                  </a:moveTo>
                  <a:lnTo>
                    <a:pt x="1794613" y="0"/>
                  </a:lnTo>
                  <a:lnTo>
                    <a:pt x="1794613" y="2709333"/>
                  </a:lnTo>
                  <a:lnTo>
                    <a:pt x="0" y="2709333"/>
                  </a:lnTo>
                  <a:close/>
                </a:path>
              </a:pathLst>
            </a:custGeom>
            <a:solidFill>
              <a:srgbClr val="F7CB3C"/>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7766888"/>
            <a:ext cx="18288000" cy="3773241"/>
            <a:chOff x="0" y="-180975"/>
            <a:chExt cx="4816593" cy="993775"/>
          </a:xfrm>
        </p:grpSpPr>
        <p:sp>
          <p:nvSpPr>
            <p:cNvPr id="6" name="Freeform 6"/>
            <p:cNvSpPr/>
            <p:nvPr/>
          </p:nvSpPr>
          <p:spPr>
            <a:xfrm>
              <a:off x="0" y="0"/>
              <a:ext cx="4816592" cy="543846"/>
            </a:xfrm>
            <a:custGeom>
              <a:avLst/>
              <a:gdLst/>
              <a:ahLst/>
              <a:cxnLst/>
              <a:rect l="l" t="t" r="r" b="b"/>
              <a:pathLst>
                <a:path w="4816592" h="543846">
                  <a:moveTo>
                    <a:pt x="0" y="0"/>
                  </a:moveTo>
                  <a:lnTo>
                    <a:pt x="4816592" y="0"/>
                  </a:lnTo>
                  <a:lnTo>
                    <a:pt x="4816592" y="543846"/>
                  </a:lnTo>
                  <a:lnTo>
                    <a:pt x="0" y="543846"/>
                  </a:lnTo>
                  <a:close/>
                </a:path>
              </a:pathLst>
            </a:custGeom>
            <a:solidFill>
              <a:srgbClr val="18979D"/>
            </a:solidFill>
          </p:spPr>
          <p:txBody>
            <a:bodyPr/>
            <a:lstStyle/>
            <a:p>
              <a:endParaRPr lang="en-US"/>
            </a:p>
          </p:txBody>
        </p:sp>
        <p:sp>
          <p:nvSpPr>
            <p:cNvPr id="7" name="TextBox 7"/>
            <p:cNvSpPr txBox="1"/>
            <p:nvPr/>
          </p:nvSpPr>
          <p:spPr>
            <a:xfrm>
              <a:off x="0" y="-180975"/>
              <a:ext cx="4816593" cy="993775"/>
            </a:xfrm>
            <a:prstGeom prst="rect">
              <a:avLst/>
            </a:prstGeom>
          </p:spPr>
          <p:txBody>
            <a:bodyPr lIns="50800" tIns="50800" rIns="50800" bIns="50800" rtlCol="0" anchor="ctr"/>
            <a:lstStyle/>
            <a:p>
              <a:pPr algn="ctr">
                <a:lnSpc>
                  <a:spcPts val="6440"/>
                </a:lnSpc>
              </a:pPr>
              <a:r>
                <a:rPr lang="en-US" sz="4600" dirty="0">
                  <a:solidFill>
                    <a:srgbClr val="FFFFFF"/>
                  </a:solidFill>
                  <a:latin typeface="Times New Roman"/>
                </a:rPr>
                <a:t>Working Together To Achieve Excellence For Every Student . . . </a:t>
              </a:r>
            </a:p>
            <a:p>
              <a:pPr algn="ctr">
                <a:lnSpc>
                  <a:spcPts val="6440"/>
                </a:lnSpc>
                <a:spcBef>
                  <a:spcPct val="0"/>
                </a:spcBef>
              </a:pPr>
              <a:r>
                <a:rPr lang="en-US" sz="4600" dirty="0">
                  <a:solidFill>
                    <a:srgbClr val="FFFFFF"/>
                  </a:solidFill>
                  <a:latin typeface="Times New Roman"/>
                </a:rPr>
                <a:t>We Appreciate Your Partnership! </a:t>
              </a:r>
            </a:p>
          </p:txBody>
        </p:sp>
      </p:grpSp>
      <p:grpSp>
        <p:nvGrpSpPr>
          <p:cNvPr id="8" name="Group 8"/>
          <p:cNvGrpSpPr/>
          <p:nvPr/>
        </p:nvGrpSpPr>
        <p:grpSpPr>
          <a:xfrm>
            <a:off x="11166097" y="0"/>
            <a:ext cx="7121903" cy="8448338"/>
            <a:chOff x="0" y="0"/>
            <a:chExt cx="9495870" cy="11264451"/>
          </a:xfrm>
        </p:grpSpPr>
        <p:pic>
          <p:nvPicPr>
            <p:cNvPr id="9" name="Picture 9"/>
            <p:cNvPicPr>
              <a:picLocks noChangeAspect="1"/>
            </p:cNvPicPr>
            <p:nvPr/>
          </p:nvPicPr>
          <p:blipFill>
            <a:blip r:embed="rId2"/>
            <a:srcRect l="7850" r="7850"/>
            <a:stretch>
              <a:fillRect/>
            </a:stretch>
          </p:blipFill>
          <p:spPr>
            <a:xfrm>
              <a:off x="0" y="0"/>
              <a:ext cx="9495870" cy="11264451"/>
            </a:xfrm>
            <a:prstGeom prst="rect">
              <a:avLst/>
            </a:prstGeom>
          </p:spPr>
        </p:pic>
      </p:grpSp>
      <p:sp>
        <p:nvSpPr>
          <p:cNvPr id="10" name="Freeform 10"/>
          <p:cNvSpPr/>
          <p:nvPr/>
        </p:nvSpPr>
        <p:spPr>
          <a:xfrm rot="-7773138">
            <a:off x="9062300" y="6343165"/>
            <a:ext cx="1746447" cy="1749628"/>
          </a:xfrm>
          <a:custGeom>
            <a:avLst/>
            <a:gdLst/>
            <a:ahLst/>
            <a:cxnLst/>
            <a:rect l="l" t="t" r="r" b="b"/>
            <a:pathLst>
              <a:path w="1746447" h="1749628">
                <a:moveTo>
                  <a:pt x="0" y="0"/>
                </a:moveTo>
                <a:lnTo>
                  <a:pt x="1746448" y="0"/>
                </a:lnTo>
                <a:lnTo>
                  <a:pt x="1746448" y="1749628"/>
                </a:lnTo>
                <a:lnTo>
                  <a:pt x="0" y="17496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1028700" y="1508580"/>
            <a:ext cx="8906824" cy="6001643"/>
          </a:xfrm>
          <a:prstGeom prst="rect">
            <a:avLst/>
          </a:prstGeom>
        </p:spPr>
        <p:txBody>
          <a:bodyPr lIns="0" tIns="0" rIns="0" bIns="0" rtlCol="0" anchor="t">
            <a:spAutoFit/>
          </a:bodyPr>
          <a:lstStyle/>
          <a:p>
            <a:pPr>
              <a:lnSpc>
                <a:spcPts val="11742"/>
              </a:lnSpc>
            </a:pPr>
            <a:r>
              <a:rPr lang="en-US" sz="10300" dirty="0">
                <a:solidFill>
                  <a:srgbClr val="FFFFFF"/>
                </a:solidFill>
                <a:latin typeface="Brim Narrow Combined 1"/>
              </a:rPr>
              <a:t>Thank</a:t>
            </a:r>
          </a:p>
          <a:p>
            <a:pPr>
              <a:lnSpc>
                <a:spcPts val="11742"/>
              </a:lnSpc>
            </a:pPr>
            <a:r>
              <a:rPr lang="en-US" sz="10300" dirty="0">
                <a:solidFill>
                  <a:srgbClr val="FFFFFF"/>
                </a:solidFill>
                <a:latin typeface="Brim Narrow Combined 1"/>
              </a:rPr>
              <a:t>You For Reviewing our plan!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52399" y="8744627"/>
            <a:ext cx="18440399" cy="1542373"/>
            <a:chOff x="0" y="0"/>
            <a:chExt cx="4816593" cy="406222"/>
          </a:xfrm>
        </p:grpSpPr>
        <p:sp>
          <p:nvSpPr>
            <p:cNvPr id="9" name="Freeform 9"/>
            <p:cNvSpPr/>
            <p:nvPr/>
          </p:nvSpPr>
          <p:spPr>
            <a:xfrm>
              <a:off x="0" y="0"/>
              <a:ext cx="4816592" cy="406222"/>
            </a:xfrm>
            <a:custGeom>
              <a:avLst/>
              <a:gdLst/>
              <a:ahLst/>
              <a:cxnLst/>
              <a:rect l="l" t="t" r="r" b="b"/>
              <a:pathLst>
                <a:path w="4816592" h="406222">
                  <a:moveTo>
                    <a:pt x="0" y="0"/>
                  </a:moveTo>
                  <a:lnTo>
                    <a:pt x="4816592" y="0"/>
                  </a:lnTo>
                  <a:lnTo>
                    <a:pt x="4816592" y="406222"/>
                  </a:lnTo>
                  <a:lnTo>
                    <a:pt x="0" y="406222"/>
                  </a:lnTo>
                  <a:close/>
                </a:path>
              </a:pathLst>
            </a:custGeom>
            <a:solidFill>
              <a:srgbClr val="F7CB3C"/>
            </a:solidFill>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rot="326959">
            <a:off x="-1608031" y="7429834"/>
            <a:ext cx="3978056" cy="2340264"/>
          </a:xfrm>
          <a:custGeom>
            <a:avLst/>
            <a:gdLst/>
            <a:ahLst/>
            <a:cxnLst/>
            <a:rect l="l" t="t" r="r" b="b"/>
            <a:pathLst>
              <a:path w="4588264" h="2686220">
                <a:moveTo>
                  <a:pt x="0" y="0"/>
                </a:moveTo>
                <a:lnTo>
                  <a:pt x="4588264" y="0"/>
                </a:lnTo>
                <a:lnTo>
                  <a:pt x="4588264" y="2686220"/>
                </a:lnTo>
                <a:lnTo>
                  <a:pt x="0" y="26862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12"/>
          <p:cNvSpPr txBox="1"/>
          <p:nvPr/>
        </p:nvSpPr>
        <p:spPr>
          <a:xfrm>
            <a:off x="266698" y="165527"/>
            <a:ext cx="17754600" cy="1017138"/>
          </a:xfrm>
          <a:prstGeom prst="rect">
            <a:avLst/>
          </a:prstGeom>
        </p:spPr>
        <p:txBody>
          <a:bodyPr wrap="square" lIns="0" tIns="0" rIns="0" bIns="0" rtlCol="0" anchor="t">
            <a:spAutoFit/>
          </a:bodyPr>
          <a:lstStyle/>
          <a:p>
            <a:pPr algn="ctr">
              <a:lnSpc>
                <a:spcPts val="8670"/>
              </a:lnSpc>
            </a:pPr>
            <a:r>
              <a:rPr lang="en-US" sz="6000" spc="170" dirty="0">
                <a:solidFill>
                  <a:srgbClr val="044BAB"/>
                </a:solidFill>
                <a:latin typeface="Times New Roman Bold"/>
              </a:rPr>
              <a:t>Why Continuous School Improvement</a:t>
            </a:r>
          </a:p>
        </p:txBody>
      </p:sp>
      <p:sp>
        <p:nvSpPr>
          <p:cNvPr id="13" name="Freeform 13"/>
          <p:cNvSpPr/>
          <p:nvPr/>
        </p:nvSpPr>
        <p:spPr>
          <a:xfrm>
            <a:off x="12029931" y="8922300"/>
            <a:ext cx="6019800" cy="1200879"/>
          </a:xfrm>
          <a:custGeom>
            <a:avLst/>
            <a:gdLst/>
            <a:ahLst/>
            <a:cxnLst/>
            <a:rect l="l" t="t" r="r" b="b"/>
            <a:pathLst>
              <a:path w="8614123" h="1772250">
                <a:moveTo>
                  <a:pt x="0" y="0"/>
                </a:moveTo>
                <a:lnTo>
                  <a:pt x="8614123" y="0"/>
                </a:lnTo>
                <a:lnTo>
                  <a:pt x="8614123" y="1772251"/>
                </a:lnTo>
                <a:lnTo>
                  <a:pt x="0" y="1772251"/>
                </a:lnTo>
                <a:lnTo>
                  <a:pt x="0" y="0"/>
                </a:lnTo>
                <a:close/>
              </a:path>
            </a:pathLst>
          </a:custGeom>
          <a:blipFill>
            <a:blip r:embed="rId4"/>
            <a:stretch>
              <a:fillRect l="-603" r="-2668"/>
            </a:stretch>
          </a:blipFill>
        </p:spPr>
        <p:txBody>
          <a:bodyPr/>
          <a:lstStyle/>
          <a:p>
            <a:endParaRPr lang="en-US" dirty="0"/>
          </a:p>
        </p:txBody>
      </p:sp>
      <p:sp>
        <p:nvSpPr>
          <p:cNvPr id="14" name="TextBox 14"/>
          <p:cNvSpPr txBox="1"/>
          <p:nvPr/>
        </p:nvSpPr>
        <p:spPr>
          <a:xfrm>
            <a:off x="380998" y="1476130"/>
            <a:ext cx="17526000" cy="5724772"/>
          </a:xfrm>
          <a:prstGeom prst="rect">
            <a:avLst/>
          </a:prstGeom>
        </p:spPr>
        <p:txBody>
          <a:bodyPr wrap="square" lIns="0" tIns="0" rIns="0" bIns="0" rtlCol="0" anchor="t">
            <a:spAutoFit/>
          </a:bodyPr>
          <a:lstStyle/>
          <a:p>
            <a:pPr marL="571500" indent="-571500">
              <a:lnSpc>
                <a:spcPts val="5040"/>
              </a:lnSpc>
              <a:buFont typeface="Wingdings" panose="05000000000000000000" pitchFamily="2" charset="2"/>
              <a:buChar char="ü"/>
            </a:pPr>
            <a:r>
              <a:rPr lang="en-US" sz="3800" dirty="0">
                <a:solidFill>
                  <a:srgbClr val="000000"/>
                </a:solidFill>
                <a:latin typeface="Times New Roman"/>
              </a:rPr>
              <a:t>School Improvement is the blueprint schools use to guide decision – making to impact important markers of successful schools - student achievement, absenteeism, teacher retention and development, school climate and culture, parental involvement, resource allocations, and systems and structures (Grissom, Egalite, &amp; Lindsay, 2021).</a:t>
            </a:r>
          </a:p>
          <a:p>
            <a:pPr>
              <a:lnSpc>
                <a:spcPts val="2520"/>
              </a:lnSpc>
            </a:pPr>
            <a:endParaRPr lang="en-US" sz="3800" dirty="0">
              <a:solidFill>
                <a:srgbClr val="000000"/>
              </a:solidFill>
              <a:latin typeface="Times New Roman"/>
            </a:endParaRPr>
          </a:p>
          <a:p>
            <a:pPr marL="571500" indent="-571500">
              <a:lnSpc>
                <a:spcPts val="5040"/>
              </a:lnSpc>
              <a:buFont typeface="Wingdings" panose="05000000000000000000" pitchFamily="2" charset="2"/>
              <a:buChar char="ü"/>
            </a:pPr>
            <a:r>
              <a:rPr lang="en-US" sz="3800" dirty="0">
                <a:solidFill>
                  <a:srgbClr val="000000"/>
                </a:solidFill>
                <a:latin typeface="Times New Roman"/>
              </a:rPr>
              <a:t>Each school develops a School Improvement Plan (SIP). The SIP identifies priority goals, instructional and culture strategies, and supports schools will implement to raise student achievement and prepare students for college and career pathways.</a:t>
            </a:r>
            <a:endParaRPr lang="en-US" sz="3800">
              <a:solidFill>
                <a:srgbClr val="000000"/>
              </a:solidFill>
              <a:latin typeface="Times New Roman"/>
              <a:cs typeface="Times New Roman"/>
            </a:endParaRPr>
          </a:p>
          <a:p>
            <a:pPr>
              <a:lnSpc>
                <a:spcPts val="2520"/>
              </a:lnSpc>
            </a:pPr>
            <a:endParaRPr lang="en-US" sz="3800" dirty="0">
              <a:solidFill>
                <a:srgbClr val="000000"/>
              </a:solidFill>
              <a:latin typeface="Times New Roman"/>
            </a:endParaRPr>
          </a:p>
          <a:p>
            <a:pPr marL="571500" indent="-571500">
              <a:lnSpc>
                <a:spcPts val="5040"/>
              </a:lnSpc>
              <a:buFont typeface="Wingdings" panose="05000000000000000000" pitchFamily="2" charset="2"/>
              <a:buChar char="ü"/>
            </a:pPr>
            <a:r>
              <a:rPr lang="en-US" sz="3800" dirty="0">
                <a:solidFill>
                  <a:srgbClr val="000000"/>
                </a:solidFill>
                <a:latin typeface="Times New Roman"/>
              </a:rPr>
              <a:t>This </a:t>
            </a:r>
            <a:r>
              <a:rPr lang="en-US" sz="3800">
                <a:solidFill>
                  <a:srgbClr val="000000"/>
                </a:solidFill>
                <a:latin typeface="Times New Roman"/>
              </a:rPr>
              <a:t>work</a:t>
            </a:r>
            <a:r>
              <a:rPr lang="en-US" sz="3800" dirty="0">
                <a:solidFill>
                  <a:srgbClr val="000000"/>
                </a:solidFill>
                <a:latin typeface="Times New Roman"/>
              </a:rPr>
              <a:t> starts at the elementary school and continues through high school.  </a:t>
            </a:r>
            <a:endParaRPr lang="en-US" sz="3800">
              <a:solidFill>
                <a:srgbClr val="000000"/>
              </a:solidFill>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21919" y="8719590"/>
            <a:ext cx="18440399" cy="1542373"/>
            <a:chOff x="0" y="0"/>
            <a:chExt cx="4816593" cy="406222"/>
          </a:xfrm>
        </p:grpSpPr>
        <p:sp>
          <p:nvSpPr>
            <p:cNvPr id="9" name="Freeform 9"/>
            <p:cNvSpPr/>
            <p:nvPr/>
          </p:nvSpPr>
          <p:spPr>
            <a:xfrm>
              <a:off x="0" y="0"/>
              <a:ext cx="4816592" cy="406222"/>
            </a:xfrm>
            <a:custGeom>
              <a:avLst/>
              <a:gdLst/>
              <a:ahLst/>
              <a:cxnLst/>
              <a:rect l="l" t="t" r="r" b="b"/>
              <a:pathLst>
                <a:path w="4816592" h="406222">
                  <a:moveTo>
                    <a:pt x="0" y="0"/>
                  </a:moveTo>
                  <a:lnTo>
                    <a:pt x="4816592" y="0"/>
                  </a:lnTo>
                  <a:lnTo>
                    <a:pt x="4816592" y="406222"/>
                  </a:lnTo>
                  <a:lnTo>
                    <a:pt x="0" y="406222"/>
                  </a:lnTo>
                  <a:close/>
                </a:path>
              </a:pathLst>
            </a:custGeom>
            <a:solidFill>
              <a:srgbClr val="F7CB3C"/>
            </a:solidFill>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rot="326959">
            <a:off x="-1406356" y="7753073"/>
            <a:ext cx="4434128" cy="2241837"/>
          </a:xfrm>
          <a:custGeom>
            <a:avLst/>
            <a:gdLst/>
            <a:ahLst/>
            <a:cxnLst/>
            <a:rect l="l" t="t" r="r" b="b"/>
            <a:pathLst>
              <a:path w="4588264" h="2686220">
                <a:moveTo>
                  <a:pt x="0" y="0"/>
                </a:moveTo>
                <a:lnTo>
                  <a:pt x="4588264" y="0"/>
                </a:lnTo>
                <a:lnTo>
                  <a:pt x="4588264" y="2686220"/>
                </a:lnTo>
                <a:lnTo>
                  <a:pt x="0" y="26862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12"/>
          <p:cNvSpPr txBox="1"/>
          <p:nvPr/>
        </p:nvSpPr>
        <p:spPr>
          <a:xfrm>
            <a:off x="266698" y="165527"/>
            <a:ext cx="17754600" cy="1017138"/>
          </a:xfrm>
          <a:prstGeom prst="rect">
            <a:avLst/>
          </a:prstGeom>
        </p:spPr>
        <p:txBody>
          <a:bodyPr wrap="square" lIns="0" tIns="0" rIns="0" bIns="0" rtlCol="0" anchor="t">
            <a:spAutoFit/>
          </a:bodyPr>
          <a:lstStyle/>
          <a:p>
            <a:pPr algn="ctr">
              <a:lnSpc>
                <a:spcPts val="8670"/>
              </a:lnSpc>
            </a:pPr>
            <a:r>
              <a:rPr lang="en-US" sz="6000" spc="170" dirty="0">
                <a:solidFill>
                  <a:srgbClr val="044BAB"/>
                </a:solidFill>
                <a:latin typeface="Times New Roman Bold"/>
              </a:rPr>
              <a:t>Why Continuous School Improvement</a:t>
            </a:r>
          </a:p>
        </p:txBody>
      </p:sp>
      <p:sp>
        <p:nvSpPr>
          <p:cNvPr id="13" name="Freeform 13"/>
          <p:cNvSpPr/>
          <p:nvPr/>
        </p:nvSpPr>
        <p:spPr>
          <a:xfrm>
            <a:off x="12029931" y="8922300"/>
            <a:ext cx="6019800" cy="1200879"/>
          </a:xfrm>
          <a:custGeom>
            <a:avLst/>
            <a:gdLst/>
            <a:ahLst/>
            <a:cxnLst/>
            <a:rect l="l" t="t" r="r" b="b"/>
            <a:pathLst>
              <a:path w="8614123" h="1772250">
                <a:moveTo>
                  <a:pt x="0" y="0"/>
                </a:moveTo>
                <a:lnTo>
                  <a:pt x="8614123" y="0"/>
                </a:lnTo>
                <a:lnTo>
                  <a:pt x="8614123" y="1772251"/>
                </a:lnTo>
                <a:lnTo>
                  <a:pt x="0" y="1772251"/>
                </a:lnTo>
                <a:lnTo>
                  <a:pt x="0" y="0"/>
                </a:lnTo>
                <a:close/>
              </a:path>
            </a:pathLst>
          </a:custGeom>
          <a:blipFill>
            <a:blip r:embed="rId4"/>
            <a:stretch>
              <a:fillRect l="-603" r="-2668"/>
            </a:stretch>
          </a:blipFill>
        </p:spPr>
        <p:txBody>
          <a:bodyPr/>
          <a:lstStyle/>
          <a:p>
            <a:endParaRPr lang="en-US" dirty="0"/>
          </a:p>
        </p:txBody>
      </p:sp>
      <p:sp>
        <p:nvSpPr>
          <p:cNvPr id="14" name="TextBox 14"/>
          <p:cNvSpPr txBox="1"/>
          <p:nvPr/>
        </p:nvSpPr>
        <p:spPr>
          <a:xfrm>
            <a:off x="380998" y="1476130"/>
            <a:ext cx="17754600" cy="6347892"/>
          </a:xfrm>
          <a:prstGeom prst="rect">
            <a:avLst/>
          </a:prstGeom>
        </p:spPr>
        <p:txBody>
          <a:bodyPr wrap="square" lIns="0" tIns="0" rIns="0" bIns="0" rtlCol="0" anchor="t">
            <a:spAutoFit/>
          </a:bodyPr>
          <a:lstStyle/>
          <a:p>
            <a:pPr>
              <a:lnSpc>
                <a:spcPts val="5040"/>
              </a:lnSpc>
            </a:pPr>
            <a:r>
              <a:rPr lang="en-US" sz="3200" b="1" dirty="0">
                <a:solidFill>
                  <a:srgbClr val="000000"/>
                </a:solidFill>
                <a:latin typeface="Times New Roman"/>
              </a:rPr>
              <a:t>Continuous improvement is based upon three core principles: </a:t>
            </a:r>
          </a:p>
          <a:p>
            <a:pPr>
              <a:lnSpc>
                <a:spcPts val="5040"/>
              </a:lnSpc>
            </a:pPr>
            <a:endParaRPr lang="en-US" sz="1200" dirty="0">
              <a:solidFill>
                <a:srgbClr val="000000"/>
              </a:solidFill>
              <a:latin typeface="Times New Roman"/>
            </a:endParaRPr>
          </a:p>
          <a:p>
            <a:pPr marL="571500" indent="-571500">
              <a:lnSpc>
                <a:spcPts val="5040"/>
              </a:lnSpc>
              <a:buFont typeface="Wingdings" panose="05000000000000000000" pitchFamily="2" charset="2"/>
              <a:buChar char="ü"/>
            </a:pPr>
            <a:r>
              <a:rPr lang="en-US" sz="3200" dirty="0">
                <a:solidFill>
                  <a:srgbClr val="000000"/>
                </a:solidFill>
                <a:latin typeface="Times New Roman"/>
              </a:rPr>
              <a:t>Change takes time and involves collective effort (Bryk et al., 2015; Katz, Earl, &amp; Jaafar, 2009).</a:t>
            </a:r>
          </a:p>
          <a:p>
            <a:pPr marL="571500" indent="-571500">
              <a:lnSpc>
                <a:spcPts val="5040"/>
              </a:lnSpc>
              <a:buFont typeface="Wingdings" panose="05000000000000000000" pitchFamily="2" charset="2"/>
              <a:buChar char="ü"/>
            </a:pPr>
            <a:endParaRPr lang="en-US" sz="1200" dirty="0">
              <a:solidFill>
                <a:srgbClr val="000000"/>
              </a:solidFill>
              <a:latin typeface="Times New Roman"/>
            </a:endParaRPr>
          </a:p>
          <a:p>
            <a:pPr marL="571500" indent="-571500">
              <a:lnSpc>
                <a:spcPts val="5040"/>
              </a:lnSpc>
              <a:buFont typeface="Wingdings" panose="05000000000000000000" pitchFamily="2" charset="2"/>
              <a:buChar char="ü"/>
            </a:pPr>
            <a:r>
              <a:rPr lang="en-US" sz="3200" dirty="0">
                <a:solidFill>
                  <a:srgbClr val="000000"/>
                </a:solidFill>
                <a:latin typeface="Times New Roman"/>
              </a:rPr>
              <a:t>Change is context-specific and therefore requires constant adaptation, data collection, and learning (Bryk et al., 2015). </a:t>
            </a:r>
          </a:p>
          <a:p>
            <a:pPr marL="571500" indent="-571500">
              <a:lnSpc>
                <a:spcPts val="5040"/>
              </a:lnSpc>
              <a:buFont typeface="Wingdings" panose="05000000000000000000" pitchFamily="2" charset="2"/>
              <a:buChar char="ü"/>
            </a:pPr>
            <a:endParaRPr lang="en-US" sz="1200" dirty="0">
              <a:solidFill>
                <a:srgbClr val="000000"/>
              </a:solidFill>
              <a:latin typeface="Times New Roman"/>
            </a:endParaRPr>
          </a:p>
          <a:p>
            <a:pPr marL="571500" indent="-571500">
              <a:lnSpc>
                <a:spcPts val="5040"/>
              </a:lnSpc>
              <a:buFont typeface="Wingdings" panose="05000000000000000000" pitchFamily="2" charset="2"/>
              <a:buChar char="ü"/>
            </a:pPr>
            <a:r>
              <a:rPr lang="en-US" sz="3200" dirty="0">
                <a:solidFill>
                  <a:srgbClr val="000000"/>
                </a:solidFill>
                <a:latin typeface="Times New Roman"/>
              </a:rPr>
              <a:t>Focusing on a series of small changes, combined with ongoing evidence collection and review, can lead to large-scale change (Derrick-Mills, Sandstrom, </a:t>
            </a:r>
            <a:r>
              <a:rPr lang="en-US" sz="3200" dirty="0" err="1">
                <a:solidFill>
                  <a:srgbClr val="000000"/>
                </a:solidFill>
                <a:latin typeface="Times New Roman"/>
              </a:rPr>
              <a:t>Pettijohn</a:t>
            </a:r>
            <a:r>
              <a:rPr lang="en-US" sz="3200" dirty="0">
                <a:solidFill>
                  <a:srgbClr val="000000"/>
                </a:solidFill>
                <a:latin typeface="Times New Roman"/>
              </a:rPr>
              <a:t>, Fyffe, &amp; </a:t>
            </a:r>
            <a:r>
              <a:rPr lang="en-US" sz="3200" dirty="0" err="1">
                <a:solidFill>
                  <a:srgbClr val="000000"/>
                </a:solidFill>
                <a:latin typeface="Times New Roman"/>
              </a:rPr>
              <a:t>Koulish</a:t>
            </a:r>
            <a:r>
              <a:rPr lang="en-US" sz="3200" dirty="0">
                <a:solidFill>
                  <a:srgbClr val="000000"/>
                </a:solidFill>
                <a:latin typeface="Times New Roman"/>
              </a:rPr>
              <a:t>, 2014; Hawley, 2006; Park, </a:t>
            </a:r>
            <a:r>
              <a:rPr lang="en-US" sz="3200" dirty="0" err="1">
                <a:solidFill>
                  <a:srgbClr val="000000"/>
                </a:solidFill>
                <a:latin typeface="Times New Roman"/>
              </a:rPr>
              <a:t>Hironaka</a:t>
            </a:r>
            <a:r>
              <a:rPr lang="en-US" sz="3200" dirty="0">
                <a:solidFill>
                  <a:srgbClr val="000000"/>
                </a:solidFill>
                <a:latin typeface="Times New Roman"/>
              </a:rPr>
              <a:t>, Carver, &amp; Nordstrum, 2013; Snow, Dismuke, </a:t>
            </a:r>
            <a:r>
              <a:rPr lang="en-US" sz="3200" dirty="0" err="1">
                <a:solidFill>
                  <a:srgbClr val="000000"/>
                </a:solidFill>
                <a:latin typeface="Times New Roman"/>
              </a:rPr>
              <a:t>Zenkert</a:t>
            </a:r>
            <a:r>
              <a:rPr lang="en-US" sz="3200" dirty="0">
                <a:solidFill>
                  <a:srgbClr val="000000"/>
                </a:solidFill>
                <a:latin typeface="Times New Roman"/>
              </a:rPr>
              <a:t>, &amp; </a:t>
            </a:r>
            <a:r>
              <a:rPr lang="en-US" sz="3200" dirty="0" err="1">
                <a:solidFill>
                  <a:srgbClr val="000000"/>
                </a:solidFill>
                <a:latin typeface="Times New Roman"/>
              </a:rPr>
              <a:t>Loffer</a:t>
            </a:r>
            <a:r>
              <a:rPr lang="en-US" sz="3200" dirty="0">
                <a:solidFill>
                  <a:srgbClr val="000000"/>
                </a:solidFill>
                <a:latin typeface="Times New Roman"/>
              </a:rPr>
              <a:t>, 2017). </a:t>
            </a:r>
          </a:p>
        </p:txBody>
      </p:sp>
    </p:spTree>
    <p:extLst>
      <p:ext uri="{BB962C8B-B14F-4D97-AF65-F5344CB8AC3E}">
        <p14:creationId xmlns:p14="http://schemas.microsoft.com/office/powerpoint/2010/main" val="381681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40" name="Google Shape;340;p44"/>
          <p:cNvSpPr/>
          <p:nvPr/>
        </p:nvSpPr>
        <p:spPr>
          <a:xfrm>
            <a:off x="16230350" y="7260500"/>
            <a:ext cx="1262400" cy="1262400"/>
          </a:xfrm>
          <a:prstGeom prst="ellipse">
            <a:avLst/>
          </a:prstGeom>
          <a:gradFill>
            <a:gsLst>
              <a:gs pos="0">
                <a:schemeClr val="dk2"/>
              </a:gs>
              <a:gs pos="36000">
                <a:srgbClr val="9FC3E0">
                  <a:alpha val="36862"/>
                </a:srgbClr>
              </a:gs>
              <a:gs pos="68000">
                <a:srgbClr val="FFFFFF">
                  <a:alpha val="0"/>
                </a:srgbClr>
              </a:gs>
              <a:gs pos="100000">
                <a:srgbClr val="FFFFFF">
                  <a:alpha val="0"/>
                </a:srgbClr>
              </a:gs>
            </a:gsLst>
            <a:path path="circle">
              <a:fillToRect l="50000" t="50000" r="50000" b="50000"/>
            </a:path>
            <a:tileRect/>
          </a:gradFill>
          <a:ln>
            <a:noFill/>
          </a:ln>
        </p:spPr>
        <p:txBody>
          <a:bodyPr spcFirstLastPara="1" wrap="square" lIns="182850" tIns="182850" rIns="182850" bIns="182850" anchor="ctr" anchorCtr="0">
            <a:noAutofit/>
          </a:bodyPr>
          <a:lstStyle/>
          <a:p>
            <a:endParaRPr sz="3600"/>
          </a:p>
        </p:txBody>
      </p:sp>
      <p:pic>
        <p:nvPicPr>
          <p:cNvPr id="2" name="Picture 1">
            <a:extLst>
              <a:ext uri="{FF2B5EF4-FFF2-40B4-BE49-F238E27FC236}">
                <a16:creationId xmlns:a16="http://schemas.microsoft.com/office/drawing/2014/main" id="{F19A4D6D-E0A8-C791-93CB-5A2E8AA404F3}"/>
              </a:ext>
            </a:extLst>
          </p:cNvPr>
          <p:cNvPicPr>
            <a:picLocks noChangeAspect="1"/>
          </p:cNvPicPr>
          <p:nvPr/>
        </p:nvPicPr>
        <p:blipFill>
          <a:blip r:embed="rId3"/>
          <a:stretch>
            <a:fillRect/>
          </a:stretch>
        </p:blipFill>
        <p:spPr>
          <a:xfrm>
            <a:off x="0" y="0"/>
            <a:ext cx="18288000" cy="10287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2373"/>
            <a:chOff x="0" y="0"/>
            <a:chExt cx="4816593" cy="406222"/>
          </a:xfrm>
        </p:grpSpPr>
        <p:sp>
          <p:nvSpPr>
            <p:cNvPr id="3" name="Freeform 3"/>
            <p:cNvSpPr/>
            <p:nvPr/>
          </p:nvSpPr>
          <p:spPr>
            <a:xfrm>
              <a:off x="0" y="0"/>
              <a:ext cx="4816592" cy="406222"/>
            </a:xfrm>
            <a:custGeom>
              <a:avLst/>
              <a:gdLst/>
              <a:ahLst/>
              <a:cxnLst/>
              <a:rect l="l" t="t" r="r" b="b"/>
              <a:pathLst>
                <a:path w="4816592" h="406222">
                  <a:moveTo>
                    <a:pt x="0" y="0"/>
                  </a:moveTo>
                  <a:lnTo>
                    <a:pt x="4816592" y="0"/>
                  </a:lnTo>
                  <a:lnTo>
                    <a:pt x="4816592" y="406222"/>
                  </a:lnTo>
                  <a:lnTo>
                    <a:pt x="0" y="406222"/>
                  </a:lnTo>
                  <a:close/>
                </a:path>
              </a:pathLst>
            </a:custGeom>
            <a:solidFill>
              <a:srgbClr val="FBFBFB"/>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0" y="9951994"/>
            <a:ext cx="18288000" cy="335006"/>
            <a:chOff x="0" y="0"/>
            <a:chExt cx="4816593" cy="88232"/>
          </a:xfrm>
        </p:grpSpPr>
        <p:sp>
          <p:nvSpPr>
            <p:cNvPr id="6" name="Freeform 6"/>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2420600" y="8496300"/>
            <a:ext cx="5781137" cy="1304511"/>
          </a:xfrm>
          <a:custGeom>
            <a:avLst/>
            <a:gdLst/>
            <a:ahLst/>
            <a:cxnLst/>
            <a:rect l="l" t="t" r="r" b="b"/>
            <a:pathLst>
              <a:path w="10272111" h="2046397">
                <a:moveTo>
                  <a:pt x="0" y="0"/>
                </a:moveTo>
                <a:lnTo>
                  <a:pt x="10272111" y="0"/>
                </a:lnTo>
                <a:lnTo>
                  <a:pt x="10272111" y="2046397"/>
                </a:lnTo>
                <a:lnTo>
                  <a:pt x="0" y="2046397"/>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947691" y="2633013"/>
            <a:ext cx="16392612" cy="5199629"/>
          </a:xfrm>
          <a:prstGeom prst="rect">
            <a:avLst/>
          </a:prstGeom>
        </p:spPr>
        <p:txBody>
          <a:bodyPr wrap="square" lIns="0" tIns="0" rIns="0" bIns="0" rtlCol="0" anchor="t">
            <a:spAutoFit/>
          </a:bodyPr>
          <a:lstStyle/>
          <a:p>
            <a:pPr>
              <a:lnSpc>
                <a:spcPts val="5880"/>
              </a:lnSpc>
            </a:pPr>
            <a:r>
              <a:rPr lang="en-US" sz="4200" b="1" dirty="0">
                <a:solidFill>
                  <a:srgbClr val="00B050"/>
                </a:solidFill>
                <a:latin typeface="Times New Roman"/>
              </a:rPr>
              <a:t>Vision</a:t>
            </a:r>
            <a:r>
              <a:rPr lang="en-US" sz="4200" b="1" dirty="0">
                <a:latin typeface="Times New Roman"/>
              </a:rPr>
              <a:t>: </a:t>
            </a:r>
            <a:r>
              <a:rPr lang="en-US" sz="2800" b="1" dirty="0"/>
              <a:t>Our vision is “To create an inclusive twenty-first century caring community of unique learners through clear communication, creativity, and critical thinking.”</a:t>
            </a:r>
          </a:p>
          <a:p>
            <a:pPr>
              <a:lnSpc>
                <a:spcPts val="5880"/>
              </a:lnSpc>
            </a:pPr>
            <a:endParaRPr lang="en-US" sz="4200" dirty="0">
              <a:solidFill>
                <a:srgbClr val="000000"/>
              </a:solidFill>
              <a:latin typeface="Times New Roman"/>
            </a:endParaRPr>
          </a:p>
          <a:p>
            <a:pPr>
              <a:lnSpc>
                <a:spcPts val="5880"/>
              </a:lnSpc>
            </a:pPr>
            <a:r>
              <a:rPr lang="en-US" sz="4200" b="1" dirty="0">
                <a:solidFill>
                  <a:srgbClr val="00B050"/>
                </a:solidFill>
                <a:latin typeface="Times New Roman"/>
              </a:rPr>
              <a:t>Mission</a:t>
            </a:r>
            <a:r>
              <a:rPr lang="en-US" sz="4200" b="1" dirty="0">
                <a:latin typeface="Times New Roman"/>
              </a:rPr>
              <a:t>: </a:t>
            </a:r>
            <a:r>
              <a:rPr lang="en-US" sz="2800" b="1" dirty="0"/>
              <a:t>The mission of Gale-Bailey is to prepare every student to become effective leaders in a global society. We will make an impact on students by operating in integrity, motivation, positivity, accountability, collaboration, and transparency. We will be equitable, student-centered, celebrating diversity, promoting teamwork, and using all the tools and strategies needed to be 21 Century leaders.</a:t>
            </a:r>
            <a:endParaRPr lang="en-US" sz="4200" dirty="0">
              <a:latin typeface="Times New Roman"/>
            </a:endParaRPr>
          </a:p>
        </p:txBody>
      </p:sp>
      <p:sp>
        <p:nvSpPr>
          <p:cNvPr id="13" name="TextBox 13"/>
          <p:cNvSpPr txBox="1"/>
          <p:nvPr/>
        </p:nvSpPr>
        <p:spPr>
          <a:xfrm>
            <a:off x="266698" y="185509"/>
            <a:ext cx="17754599" cy="1760097"/>
          </a:xfrm>
          <a:prstGeom prst="rect">
            <a:avLst/>
          </a:prstGeom>
        </p:spPr>
        <p:txBody>
          <a:bodyPr wrap="square" lIns="0" tIns="0" rIns="0" bIns="0" rtlCol="0" anchor="t">
            <a:spAutoFit/>
          </a:bodyPr>
          <a:lstStyle/>
          <a:p>
            <a:pPr algn="ctr">
              <a:lnSpc>
                <a:spcPts val="7187"/>
              </a:lnSpc>
            </a:pPr>
            <a:r>
              <a:rPr lang="en-US" sz="4800" spc="140" dirty="0">
                <a:solidFill>
                  <a:srgbClr val="044BAB"/>
                </a:solidFill>
                <a:latin typeface="Times New Roman Bold"/>
              </a:rPr>
              <a:t>Gale-Bailey’s</a:t>
            </a:r>
          </a:p>
          <a:p>
            <a:pPr algn="ctr">
              <a:lnSpc>
                <a:spcPts val="7187"/>
              </a:lnSpc>
            </a:pPr>
            <a:r>
              <a:rPr lang="en-US" sz="4800" spc="140" dirty="0">
                <a:solidFill>
                  <a:srgbClr val="044BAB"/>
                </a:solidFill>
                <a:latin typeface="Times New Roman Bold"/>
              </a:rPr>
              <a:t>Vision, Misson, Collective Efficacy Statements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E7D18-797D-DC5C-52C3-D4D6657D34C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514B7B1-5AA3-7021-61F2-4087776047AF}"/>
              </a:ext>
            </a:extLst>
          </p:cNvPr>
          <p:cNvGrpSpPr/>
          <p:nvPr/>
        </p:nvGrpSpPr>
        <p:grpSpPr>
          <a:xfrm>
            <a:off x="0" y="0"/>
            <a:ext cx="18288000" cy="1542373"/>
            <a:chOff x="0" y="0"/>
            <a:chExt cx="4816593" cy="406222"/>
          </a:xfrm>
        </p:grpSpPr>
        <p:sp>
          <p:nvSpPr>
            <p:cNvPr id="3" name="Freeform 3">
              <a:extLst>
                <a:ext uri="{FF2B5EF4-FFF2-40B4-BE49-F238E27FC236}">
                  <a16:creationId xmlns:a16="http://schemas.microsoft.com/office/drawing/2014/main" id="{28620091-2F35-B749-85FA-B446CFE1CAE6}"/>
                </a:ext>
              </a:extLst>
            </p:cNvPr>
            <p:cNvSpPr/>
            <p:nvPr/>
          </p:nvSpPr>
          <p:spPr>
            <a:xfrm>
              <a:off x="0" y="0"/>
              <a:ext cx="4816592" cy="406222"/>
            </a:xfrm>
            <a:custGeom>
              <a:avLst/>
              <a:gdLst/>
              <a:ahLst/>
              <a:cxnLst/>
              <a:rect l="l" t="t" r="r" b="b"/>
              <a:pathLst>
                <a:path w="4816592" h="406222">
                  <a:moveTo>
                    <a:pt x="0" y="0"/>
                  </a:moveTo>
                  <a:lnTo>
                    <a:pt x="4816592" y="0"/>
                  </a:lnTo>
                  <a:lnTo>
                    <a:pt x="4816592" y="406222"/>
                  </a:lnTo>
                  <a:lnTo>
                    <a:pt x="0" y="406222"/>
                  </a:lnTo>
                  <a:close/>
                </a:path>
              </a:pathLst>
            </a:custGeom>
            <a:solidFill>
              <a:srgbClr val="FBFBFB"/>
            </a:solidFill>
          </p:spPr>
          <p:txBody>
            <a:bodyPr/>
            <a:lstStyle/>
            <a:p>
              <a:endParaRPr lang="en-US"/>
            </a:p>
          </p:txBody>
        </p:sp>
        <p:sp>
          <p:nvSpPr>
            <p:cNvPr id="4" name="TextBox 4">
              <a:extLst>
                <a:ext uri="{FF2B5EF4-FFF2-40B4-BE49-F238E27FC236}">
                  <a16:creationId xmlns:a16="http://schemas.microsoft.com/office/drawing/2014/main" id="{6FACFB23-1638-5186-EBB6-03B2F3AD64F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BE66B875-E8CD-99FE-993D-C8536AE23663}"/>
              </a:ext>
            </a:extLst>
          </p:cNvPr>
          <p:cNvGrpSpPr/>
          <p:nvPr/>
        </p:nvGrpSpPr>
        <p:grpSpPr>
          <a:xfrm>
            <a:off x="0" y="9951994"/>
            <a:ext cx="18288000" cy="335006"/>
            <a:chOff x="0" y="0"/>
            <a:chExt cx="4816593" cy="88232"/>
          </a:xfrm>
        </p:grpSpPr>
        <p:sp>
          <p:nvSpPr>
            <p:cNvPr id="6" name="Freeform 6">
              <a:extLst>
                <a:ext uri="{FF2B5EF4-FFF2-40B4-BE49-F238E27FC236}">
                  <a16:creationId xmlns:a16="http://schemas.microsoft.com/office/drawing/2014/main" id="{A894A2DF-4BFA-2C59-FE77-5744E164CBB7}"/>
                </a:ext>
              </a:extLst>
            </p:cNvPr>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7" name="TextBox 7">
              <a:extLst>
                <a:ext uri="{FF2B5EF4-FFF2-40B4-BE49-F238E27FC236}">
                  <a16:creationId xmlns:a16="http://schemas.microsoft.com/office/drawing/2014/main" id="{DC264FFD-B74C-6E05-263A-5A5E2E92ADA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a:extLst>
              <a:ext uri="{FF2B5EF4-FFF2-40B4-BE49-F238E27FC236}">
                <a16:creationId xmlns:a16="http://schemas.microsoft.com/office/drawing/2014/main" id="{435E71F8-EE71-F329-E197-DA13D4BD086A}"/>
              </a:ext>
            </a:extLst>
          </p:cNvPr>
          <p:cNvSpPr/>
          <p:nvPr/>
        </p:nvSpPr>
        <p:spPr>
          <a:xfrm>
            <a:off x="12420600" y="8496300"/>
            <a:ext cx="5781137" cy="1304511"/>
          </a:xfrm>
          <a:custGeom>
            <a:avLst/>
            <a:gdLst/>
            <a:ahLst/>
            <a:cxnLst/>
            <a:rect l="l" t="t" r="r" b="b"/>
            <a:pathLst>
              <a:path w="10272111" h="2046397">
                <a:moveTo>
                  <a:pt x="0" y="0"/>
                </a:moveTo>
                <a:lnTo>
                  <a:pt x="10272111" y="0"/>
                </a:lnTo>
                <a:lnTo>
                  <a:pt x="10272111" y="2046397"/>
                </a:lnTo>
                <a:lnTo>
                  <a:pt x="0" y="2046397"/>
                </a:lnTo>
                <a:lnTo>
                  <a:pt x="0" y="0"/>
                </a:lnTo>
                <a:close/>
              </a:path>
            </a:pathLst>
          </a:custGeom>
          <a:blipFill>
            <a:blip r:embed="rId2"/>
            <a:stretch>
              <a:fillRect/>
            </a:stretch>
          </a:blipFill>
        </p:spPr>
        <p:txBody>
          <a:bodyPr/>
          <a:lstStyle/>
          <a:p>
            <a:endParaRPr lang="en-US"/>
          </a:p>
        </p:txBody>
      </p:sp>
      <p:sp>
        <p:nvSpPr>
          <p:cNvPr id="12" name="TextBox 12">
            <a:extLst>
              <a:ext uri="{FF2B5EF4-FFF2-40B4-BE49-F238E27FC236}">
                <a16:creationId xmlns:a16="http://schemas.microsoft.com/office/drawing/2014/main" id="{695629E7-4214-CC92-C961-D0A4C3C93563}"/>
              </a:ext>
            </a:extLst>
          </p:cNvPr>
          <p:cNvSpPr txBox="1"/>
          <p:nvPr/>
        </p:nvSpPr>
        <p:spPr>
          <a:xfrm>
            <a:off x="947691" y="2633013"/>
            <a:ext cx="16392612" cy="6880025"/>
          </a:xfrm>
          <a:prstGeom prst="rect">
            <a:avLst/>
          </a:prstGeom>
        </p:spPr>
        <p:txBody>
          <a:bodyPr wrap="square" lIns="0" tIns="0" rIns="0" bIns="0" rtlCol="0" anchor="t">
            <a:spAutoFit/>
          </a:bodyPr>
          <a:lstStyle/>
          <a:p>
            <a:pPr fontAlgn="base"/>
            <a:r>
              <a:rPr lang="en-US" sz="4200" b="1" dirty="0">
                <a:solidFill>
                  <a:srgbClr val="00B050"/>
                </a:solidFill>
                <a:latin typeface="Times New Roman"/>
              </a:rPr>
              <a:t>Collective Efficacy Statement: </a:t>
            </a:r>
            <a:r>
              <a:rPr lang="en-US" dirty="0"/>
              <a:t> </a:t>
            </a:r>
          </a:p>
          <a:p>
            <a:pPr fontAlgn="base">
              <a:lnSpc>
                <a:spcPct val="200000"/>
              </a:lnSpc>
            </a:pPr>
            <a:r>
              <a:rPr lang="en-US" sz="3600" dirty="0"/>
              <a:t>Through the continuous school improvement process, Gale-Bailey will create a positive, collaborative environment that has a clear, concise focus.  Collaboratively, we will demonstrate quality implementation of high expectations of our students.  Through shared leadership, we will work together to implement quality teaching and learning within our school to best support our students. </a:t>
            </a:r>
          </a:p>
          <a:p>
            <a:pPr>
              <a:lnSpc>
                <a:spcPts val="5880"/>
              </a:lnSpc>
            </a:pPr>
            <a:r>
              <a:rPr lang="en-US" sz="4200" b="1" dirty="0">
                <a:latin typeface="Times New Roman"/>
              </a:rPr>
              <a:t> </a:t>
            </a:r>
          </a:p>
        </p:txBody>
      </p:sp>
      <p:sp>
        <p:nvSpPr>
          <p:cNvPr id="13" name="TextBox 13">
            <a:extLst>
              <a:ext uri="{FF2B5EF4-FFF2-40B4-BE49-F238E27FC236}">
                <a16:creationId xmlns:a16="http://schemas.microsoft.com/office/drawing/2014/main" id="{329DC9A1-85D1-80A5-4D9B-2B4B079F6C7E}"/>
              </a:ext>
            </a:extLst>
          </p:cNvPr>
          <p:cNvSpPr txBox="1"/>
          <p:nvPr/>
        </p:nvSpPr>
        <p:spPr>
          <a:xfrm>
            <a:off x="266698" y="185509"/>
            <a:ext cx="17754599" cy="1760097"/>
          </a:xfrm>
          <a:prstGeom prst="rect">
            <a:avLst/>
          </a:prstGeom>
        </p:spPr>
        <p:txBody>
          <a:bodyPr wrap="square" lIns="0" tIns="0" rIns="0" bIns="0" rtlCol="0" anchor="t">
            <a:spAutoFit/>
          </a:bodyPr>
          <a:lstStyle/>
          <a:p>
            <a:pPr algn="ctr">
              <a:lnSpc>
                <a:spcPts val="7187"/>
              </a:lnSpc>
            </a:pPr>
            <a:r>
              <a:rPr lang="en-US" sz="4800" spc="140" dirty="0">
                <a:solidFill>
                  <a:srgbClr val="044BAB"/>
                </a:solidFill>
                <a:latin typeface="Times New Roman Bold"/>
              </a:rPr>
              <a:t>Gale-Bailey’s</a:t>
            </a:r>
          </a:p>
          <a:p>
            <a:pPr algn="ctr">
              <a:lnSpc>
                <a:spcPts val="7187"/>
              </a:lnSpc>
            </a:pPr>
            <a:r>
              <a:rPr lang="en-US" sz="4800" spc="140" dirty="0">
                <a:solidFill>
                  <a:srgbClr val="044BAB"/>
                </a:solidFill>
                <a:latin typeface="Times New Roman Bold"/>
              </a:rPr>
              <a:t>Collective Efficacy Statements</a:t>
            </a:r>
          </a:p>
        </p:txBody>
      </p:sp>
    </p:spTree>
    <p:extLst>
      <p:ext uri="{BB962C8B-B14F-4D97-AF65-F5344CB8AC3E}">
        <p14:creationId xmlns:p14="http://schemas.microsoft.com/office/powerpoint/2010/main" val="190417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42373"/>
            <a:chOff x="0" y="0"/>
            <a:chExt cx="4816593" cy="406222"/>
          </a:xfrm>
        </p:grpSpPr>
        <p:sp>
          <p:nvSpPr>
            <p:cNvPr id="3" name="Freeform 3"/>
            <p:cNvSpPr/>
            <p:nvPr/>
          </p:nvSpPr>
          <p:spPr>
            <a:xfrm>
              <a:off x="0" y="0"/>
              <a:ext cx="4816592" cy="406222"/>
            </a:xfrm>
            <a:custGeom>
              <a:avLst/>
              <a:gdLst/>
              <a:ahLst/>
              <a:cxnLst/>
              <a:rect l="l" t="t" r="r" b="b"/>
              <a:pathLst>
                <a:path w="4816592" h="406222">
                  <a:moveTo>
                    <a:pt x="0" y="0"/>
                  </a:moveTo>
                  <a:lnTo>
                    <a:pt x="4816592" y="0"/>
                  </a:lnTo>
                  <a:lnTo>
                    <a:pt x="4816592" y="406222"/>
                  </a:lnTo>
                  <a:lnTo>
                    <a:pt x="0" y="406222"/>
                  </a:lnTo>
                  <a:close/>
                </a:path>
              </a:pathLst>
            </a:custGeom>
            <a:solidFill>
              <a:srgbClr val="FBFBFB"/>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0" y="9951994"/>
            <a:ext cx="18288000" cy="335006"/>
            <a:chOff x="0" y="0"/>
            <a:chExt cx="4816593" cy="88232"/>
          </a:xfrm>
        </p:grpSpPr>
        <p:sp>
          <p:nvSpPr>
            <p:cNvPr id="6" name="Freeform 6"/>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3"/>
          <p:cNvSpPr txBox="1"/>
          <p:nvPr/>
        </p:nvSpPr>
        <p:spPr>
          <a:xfrm>
            <a:off x="1267136" y="-5486"/>
            <a:ext cx="15915737" cy="836768"/>
          </a:xfrm>
          <a:prstGeom prst="rect">
            <a:avLst/>
          </a:prstGeom>
        </p:spPr>
        <p:txBody>
          <a:bodyPr wrap="square" lIns="0" tIns="0" rIns="0" bIns="0" rtlCol="0" anchor="t">
            <a:spAutoFit/>
          </a:bodyPr>
          <a:lstStyle/>
          <a:p>
            <a:pPr algn="ctr">
              <a:lnSpc>
                <a:spcPts val="7187"/>
              </a:lnSpc>
            </a:pPr>
            <a:r>
              <a:rPr lang="en-US" sz="4800" spc="140" dirty="0">
                <a:solidFill>
                  <a:srgbClr val="044BAB"/>
                </a:solidFill>
                <a:latin typeface="Times New Roman Bold"/>
              </a:rPr>
              <a:t>Area of Focus</a:t>
            </a:r>
          </a:p>
        </p:txBody>
      </p:sp>
      <p:sp>
        <p:nvSpPr>
          <p:cNvPr id="9" name="TextBox 8">
            <a:extLst>
              <a:ext uri="{FF2B5EF4-FFF2-40B4-BE49-F238E27FC236}">
                <a16:creationId xmlns:a16="http://schemas.microsoft.com/office/drawing/2014/main" id="{388E0112-057B-9DC8-3A5E-A1A4341AFB0C}"/>
              </a:ext>
            </a:extLst>
          </p:cNvPr>
          <p:cNvSpPr txBox="1"/>
          <p:nvPr/>
        </p:nvSpPr>
        <p:spPr>
          <a:xfrm>
            <a:off x="190498" y="647700"/>
            <a:ext cx="17907000" cy="9264075"/>
          </a:xfrm>
          <a:prstGeom prst="rect">
            <a:avLst/>
          </a:prstGeom>
          <a:noFill/>
        </p:spPr>
        <p:txBody>
          <a:bodyPr wrap="square">
            <a:spAutoFit/>
          </a:bodyPr>
          <a:lstStyle/>
          <a:p>
            <a:pPr lvl="0">
              <a:lnSpc>
                <a:spcPct val="150000"/>
              </a:lnSpc>
              <a:buClr>
                <a:srgbClr val="4BACC6">
                  <a:lumMod val="75000"/>
                </a:srgbClr>
              </a:buClr>
              <a:defRPr/>
            </a:pPr>
            <a:r>
              <a:rPr lang="en-US" sz="2400" b="1" dirty="0">
                <a:solidFill>
                  <a:srgbClr val="00B050"/>
                </a:solidFill>
              </a:rPr>
              <a:t>Area of Focus Statement: </a:t>
            </a:r>
            <a:r>
              <a:rPr lang="en-US" sz="2400" dirty="0"/>
              <a:t>At Gale-Bailey Elementary, we are committed to strengthening teaching and learning in both reading and mathematics to ensure that every student reaches their full potential. Our focus is on providing well-designed lessons, differentiated instruction, and high-quality learning experiences that meet the needs of all learners. By setting clear expectations and increasing students’ exposure to a variety of problem types and test-taking strategies, we aim to build confidence, deepen understanding, and promote academic success for every child.</a:t>
            </a:r>
            <a:endParaRPr lang="en-US" sz="2400" b="0" i="0" dirty="0">
              <a:solidFill>
                <a:srgbClr val="000000"/>
              </a:solidFill>
              <a:effectLst/>
              <a:highlight>
                <a:srgbClr val="FFFF00"/>
              </a:highlight>
            </a:endParaRPr>
          </a:p>
          <a:p>
            <a:endParaRPr lang="en-US" sz="2400" b="1" dirty="0"/>
          </a:p>
          <a:p>
            <a:r>
              <a:rPr lang="en-US" sz="2800" b="1" dirty="0"/>
              <a:t>Dear Parents and Guardians,</a:t>
            </a:r>
            <a:endParaRPr lang="en-US" sz="2800" dirty="0"/>
          </a:p>
          <a:p>
            <a:r>
              <a:rPr lang="en-US" sz="2800" dirty="0"/>
              <a:t>We are excited to share our continued commitment to strengthening teaching and learning in both Reading and Mathematics at Gale-Bailey Elementary. Our goal is to ensure that every student reaches their full potential and develops the skills needed to succeed as confident, lifelong learners. To achieve this, our school is focusing on the following key areas:</a:t>
            </a:r>
          </a:p>
          <a:p>
            <a:pPr marL="342900" indent="-342900">
              <a:buFont typeface="Arial" panose="020B0604020202020204" pitchFamily="34" charset="0"/>
              <a:buChar char="•"/>
            </a:pPr>
            <a:r>
              <a:rPr lang="en-US" sz="2800" b="1" dirty="0">
                <a:solidFill>
                  <a:srgbClr val="00B050"/>
                </a:solidFill>
              </a:rPr>
              <a:t>Well-designed lessons</a:t>
            </a:r>
            <a:r>
              <a:rPr lang="en-US" sz="2800" dirty="0"/>
              <a:t> that actively engage and challenge students.</a:t>
            </a:r>
          </a:p>
          <a:p>
            <a:pPr marL="342900" indent="-342900">
              <a:buFont typeface="Arial" panose="020B0604020202020204" pitchFamily="34" charset="0"/>
              <a:buChar char="•"/>
            </a:pPr>
            <a:r>
              <a:rPr lang="en-US" sz="2800" b="1" dirty="0">
                <a:solidFill>
                  <a:srgbClr val="00B050"/>
                </a:solidFill>
              </a:rPr>
              <a:t>Differentiated instruction</a:t>
            </a:r>
            <a:r>
              <a:rPr lang="en-US" sz="2800" dirty="0">
                <a:solidFill>
                  <a:srgbClr val="00B050"/>
                </a:solidFill>
              </a:rPr>
              <a:t> </a:t>
            </a:r>
            <a:r>
              <a:rPr lang="en-US" sz="2800" dirty="0"/>
              <a:t>that meets the diverse needs of all learners.</a:t>
            </a:r>
          </a:p>
          <a:p>
            <a:pPr marL="342900" indent="-342900">
              <a:buFont typeface="Arial" panose="020B0604020202020204" pitchFamily="34" charset="0"/>
              <a:buChar char="•"/>
            </a:pPr>
            <a:r>
              <a:rPr lang="en-US" sz="2800" b="1" dirty="0">
                <a:solidFill>
                  <a:srgbClr val="00B050"/>
                </a:solidFill>
              </a:rPr>
              <a:t>High-quality instructional programs</a:t>
            </a:r>
            <a:r>
              <a:rPr lang="en-US" sz="2800" dirty="0">
                <a:solidFill>
                  <a:srgbClr val="00B050"/>
                </a:solidFill>
              </a:rPr>
              <a:t> </a:t>
            </a:r>
            <a:r>
              <a:rPr lang="en-US" sz="2800" dirty="0"/>
              <a:t>that support consistent, standards-aligned teaching and learning.</a:t>
            </a:r>
          </a:p>
          <a:p>
            <a:pPr marL="342900" indent="-342900">
              <a:buFont typeface="Arial" panose="020B0604020202020204" pitchFamily="34" charset="0"/>
              <a:buChar char="•"/>
            </a:pPr>
            <a:r>
              <a:rPr lang="en-US" sz="2800" b="1" dirty="0">
                <a:solidFill>
                  <a:srgbClr val="00B050"/>
                </a:solidFill>
              </a:rPr>
              <a:t>Increased exposure to problem types and test-taking strategies</a:t>
            </a:r>
            <a:r>
              <a:rPr lang="en-US" sz="2800" dirty="0"/>
              <a:t> to build student confidence and deepen understanding.</a:t>
            </a:r>
          </a:p>
          <a:p>
            <a:r>
              <a:rPr lang="en-US" sz="2800" dirty="0"/>
              <a:t>By prioritizing these areas, we are creating a learning environment where every child can thrive academically and socially. With your continued partnership, we can work together to help our students grow, achieve, and shine.</a:t>
            </a:r>
          </a:p>
          <a:p>
            <a:r>
              <a:rPr lang="en-US" sz="2800" dirty="0"/>
              <a:t>Thank you for your ongoing support in making Gale-Bailey Elementary a place where excellence and care go hand in hand.</a:t>
            </a:r>
          </a:p>
          <a:p>
            <a:r>
              <a:rPr lang="en-US" sz="2800" dirty="0"/>
              <a:t>Sincerely, </a:t>
            </a:r>
          </a:p>
          <a:p>
            <a:r>
              <a:rPr lang="en-US" sz="2800" dirty="0"/>
              <a:t>Gale-Bailey Elementary School</a:t>
            </a:r>
          </a:p>
        </p:txBody>
      </p:sp>
    </p:spTree>
    <p:extLst>
      <p:ext uri="{BB962C8B-B14F-4D97-AF65-F5344CB8AC3E}">
        <p14:creationId xmlns:p14="http://schemas.microsoft.com/office/powerpoint/2010/main" val="166075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17722" y="923620"/>
            <a:ext cx="15437515" cy="626417"/>
            <a:chOff x="0" y="-38100"/>
            <a:chExt cx="5137698" cy="850900"/>
          </a:xfrm>
        </p:grpSpPr>
        <p:sp>
          <p:nvSpPr>
            <p:cNvPr id="3" name="Freeform 3"/>
            <p:cNvSpPr/>
            <p:nvPr/>
          </p:nvSpPr>
          <p:spPr>
            <a:xfrm>
              <a:off x="321106" y="324613"/>
              <a:ext cx="4816592" cy="107282"/>
            </a:xfrm>
            <a:custGeom>
              <a:avLst/>
              <a:gdLst/>
              <a:ahLst/>
              <a:cxnLst/>
              <a:rect l="l" t="t" r="r" b="b"/>
              <a:pathLst>
                <a:path w="4816592" h="406222">
                  <a:moveTo>
                    <a:pt x="0" y="0"/>
                  </a:moveTo>
                  <a:lnTo>
                    <a:pt x="4816592" y="0"/>
                  </a:lnTo>
                  <a:lnTo>
                    <a:pt x="4816592" y="406222"/>
                  </a:lnTo>
                  <a:lnTo>
                    <a:pt x="0" y="406222"/>
                  </a:lnTo>
                  <a:close/>
                </a:path>
              </a:pathLst>
            </a:custGeom>
            <a:solidFill>
              <a:srgbClr val="FBFBFB"/>
            </a:solidFill>
          </p:spPr>
          <p:txBody>
            <a:bodyPr lIns="91440" tIns="45720" rIns="91440" bIns="45720" anchor="t"/>
            <a:lstStyle/>
            <a:p>
              <a:r>
                <a:rPr lang="en-US" sz="2800">
                  <a:solidFill>
                    <a:srgbClr val="000000"/>
                  </a:solidFill>
                  <a:latin typeface="Times New Roman"/>
                </a:rPr>
                <a:t>  In the chart, please include five concise data points that identify the areas of need.</a:t>
              </a:r>
            </a:p>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0" y="9951994"/>
            <a:ext cx="18288000" cy="335006"/>
            <a:chOff x="0" y="0"/>
            <a:chExt cx="4816593" cy="88232"/>
          </a:xfrm>
        </p:grpSpPr>
        <p:sp>
          <p:nvSpPr>
            <p:cNvPr id="6" name="Freeform 6"/>
            <p:cNvSpPr/>
            <p:nvPr/>
          </p:nvSpPr>
          <p:spPr>
            <a:xfrm>
              <a:off x="0" y="0"/>
              <a:ext cx="4816592" cy="88232"/>
            </a:xfrm>
            <a:custGeom>
              <a:avLst/>
              <a:gdLst/>
              <a:ahLst/>
              <a:cxnLst/>
              <a:rect l="l" t="t" r="r" b="b"/>
              <a:pathLst>
                <a:path w="4816592" h="88232">
                  <a:moveTo>
                    <a:pt x="0" y="0"/>
                  </a:moveTo>
                  <a:lnTo>
                    <a:pt x="4816592" y="0"/>
                  </a:lnTo>
                  <a:lnTo>
                    <a:pt x="4816592" y="88232"/>
                  </a:lnTo>
                  <a:lnTo>
                    <a:pt x="0" y="88232"/>
                  </a:lnTo>
                  <a:close/>
                </a:path>
              </a:pathLst>
            </a:custGeom>
            <a:solidFill>
              <a:srgbClr val="F7CB3C"/>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14249400" y="9017378"/>
            <a:ext cx="3952337" cy="862285"/>
          </a:xfrm>
          <a:custGeom>
            <a:avLst/>
            <a:gdLst/>
            <a:ahLst/>
            <a:cxnLst/>
            <a:rect l="l" t="t" r="r" b="b"/>
            <a:pathLst>
              <a:path w="10272111" h="2046397">
                <a:moveTo>
                  <a:pt x="0" y="0"/>
                </a:moveTo>
                <a:lnTo>
                  <a:pt x="10272111" y="0"/>
                </a:lnTo>
                <a:lnTo>
                  <a:pt x="10272111" y="2046397"/>
                </a:lnTo>
                <a:lnTo>
                  <a:pt x="0" y="2046397"/>
                </a:lnTo>
                <a:lnTo>
                  <a:pt x="0" y="0"/>
                </a:lnTo>
                <a:close/>
              </a:path>
            </a:pathLst>
          </a:custGeom>
          <a:blipFill>
            <a:blip r:embed="rId2"/>
            <a:stretch>
              <a:fillRect/>
            </a:stretch>
          </a:blipFill>
        </p:spPr>
        <p:txBody>
          <a:bodyPr/>
          <a:lstStyle/>
          <a:p>
            <a:endParaRPr lang="en-US"/>
          </a:p>
        </p:txBody>
      </p:sp>
      <p:sp>
        <p:nvSpPr>
          <p:cNvPr id="11" name="TextBox 11"/>
          <p:cNvSpPr txBox="1"/>
          <p:nvPr/>
        </p:nvSpPr>
        <p:spPr>
          <a:xfrm>
            <a:off x="1676400" y="5877617"/>
            <a:ext cx="15735301" cy="693716"/>
          </a:xfrm>
          <a:prstGeom prst="rect">
            <a:avLst/>
          </a:prstGeom>
        </p:spPr>
        <p:txBody>
          <a:bodyPr wrap="square" lIns="0" tIns="0" rIns="0" bIns="0" rtlCol="0" anchor="t">
            <a:spAutoFit/>
          </a:bodyPr>
          <a:lstStyle/>
          <a:p>
            <a:pPr marL="571500" indent="-571500">
              <a:lnSpc>
                <a:spcPts val="5880"/>
              </a:lnSpc>
              <a:buClr>
                <a:schemeClr val="accent5">
                  <a:lumMod val="75000"/>
                </a:schemeClr>
              </a:buClr>
              <a:buFont typeface="Arial" panose="020B0604020202020204" pitchFamily="34" charset="0"/>
              <a:buChar char="•"/>
            </a:pPr>
            <a:endParaRPr lang="en-US" sz="4200" dirty="0">
              <a:solidFill>
                <a:srgbClr val="000000"/>
              </a:solidFill>
              <a:latin typeface="Times New Roman"/>
            </a:endParaRPr>
          </a:p>
        </p:txBody>
      </p:sp>
      <p:sp>
        <p:nvSpPr>
          <p:cNvPr id="13" name="TextBox 13"/>
          <p:cNvSpPr txBox="1"/>
          <p:nvPr/>
        </p:nvSpPr>
        <p:spPr>
          <a:xfrm>
            <a:off x="6096113" y="232356"/>
            <a:ext cx="5676674" cy="836768"/>
          </a:xfrm>
          <a:prstGeom prst="rect">
            <a:avLst/>
          </a:prstGeom>
        </p:spPr>
        <p:txBody>
          <a:bodyPr wrap="square" lIns="0" tIns="0" rIns="0" bIns="0" rtlCol="0" anchor="t">
            <a:spAutoFit/>
          </a:bodyPr>
          <a:lstStyle/>
          <a:p>
            <a:pPr algn="ctr">
              <a:lnSpc>
                <a:spcPts val="7187"/>
              </a:lnSpc>
            </a:pPr>
            <a:r>
              <a:rPr lang="en-US" sz="4800" spc="140" dirty="0">
                <a:solidFill>
                  <a:srgbClr val="044BAB"/>
                </a:solidFill>
                <a:latin typeface="Times New Roman Bold"/>
              </a:rPr>
              <a:t>Data Summary </a:t>
            </a:r>
          </a:p>
        </p:txBody>
      </p:sp>
      <p:graphicFrame>
        <p:nvGraphicFramePr>
          <p:cNvPr id="9" name="Table 8">
            <a:extLst>
              <a:ext uri="{FF2B5EF4-FFF2-40B4-BE49-F238E27FC236}">
                <a16:creationId xmlns:a16="http://schemas.microsoft.com/office/drawing/2014/main" id="{E4DCB025-C8FC-4F3B-FBA4-AA07A569DA89}"/>
              </a:ext>
            </a:extLst>
          </p:cNvPr>
          <p:cNvGraphicFramePr>
            <a:graphicFrameLocks noGrp="1"/>
          </p:cNvGraphicFramePr>
          <p:nvPr>
            <p:extLst>
              <p:ext uri="{D42A27DB-BD31-4B8C-83A1-F6EECF244321}">
                <p14:modId xmlns:p14="http://schemas.microsoft.com/office/powerpoint/2010/main" val="1655137664"/>
              </p:ext>
            </p:extLst>
          </p:nvPr>
        </p:nvGraphicFramePr>
        <p:xfrm>
          <a:off x="1219198" y="2208726"/>
          <a:ext cx="15740572" cy="7019137"/>
        </p:xfrm>
        <a:graphic>
          <a:graphicData uri="http://schemas.openxmlformats.org/drawingml/2006/table">
            <a:tbl>
              <a:tblPr firstRow="1" bandRow="1">
                <a:tableStyleId>{5C22544A-7EE6-4342-B048-85BDC9FD1C3A}</a:tableStyleId>
              </a:tblPr>
              <a:tblGrid>
                <a:gridCol w="7815771">
                  <a:extLst>
                    <a:ext uri="{9D8B030D-6E8A-4147-A177-3AD203B41FA5}">
                      <a16:colId xmlns:a16="http://schemas.microsoft.com/office/drawing/2014/main" val="810580360"/>
                    </a:ext>
                  </a:extLst>
                </a:gridCol>
                <a:gridCol w="7924801">
                  <a:extLst>
                    <a:ext uri="{9D8B030D-6E8A-4147-A177-3AD203B41FA5}">
                      <a16:colId xmlns:a16="http://schemas.microsoft.com/office/drawing/2014/main" val="659976647"/>
                    </a:ext>
                  </a:extLst>
                </a:gridCol>
              </a:tblGrid>
              <a:tr h="1161008">
                <a:tc>
                  <a:txBody>
                    <a:bodyPr/>
                    <a:lstStyle/>
                    <a:p>
                      <a:pPr algn="ctr"/>
                      <a:r>
                        <a:rPr lang="en-US" sz="3600" dirty="0">
                          <a:latin typeface="Times New Roman" panose="02020603050405020304" pitchFamily="18" charset="0"/>
                          <a:cs typeface="Times New Roman" panose="02020603050405020304" pitchFamily="18" charset="0"/>
                        </a:rPr>
                        <a:t>English Language Arts Data Overview</a:t>
                      </a:r>
                    </a:p>
                  </a:txBody>
                  <a:tcPr/>
                </a:tc>
                <a:tc>
                  <a:txBody>
                    <a:bodyPr/>
                    <a:lstStyle/>
                    <a:p>
                      <a:pPr algn="ctr"/>
                      <a:r>
                        <a:rPr lang="en-US" sz="3600" b="1" dirty="0">
                          <a:latin typeface="+mn-lt"/>
                          <a:cs typeface="Times New Roman" panose="02020603050405020304" pitchFamily="18" charset="0"/>
                        </a:rPr>
                        <a:t>Mathematics Data Overview</a:t>
                      </a:r>
                    </a:p>
                  </a:txBody>
                  <a:tcPr/>
                </a:tc>
                <a:extLst>
                  <a:ext uri="{0D108BD9-81ED-4DB2-BD59-A6C34878D82A}">
                    <a16:rowId xmlns:a16="http://schemas.microsoft.com/office/drawing/2014/main" val="34607035"/>
                  </a:ext>
                </a:extLst>
              </a:tr>
              <a:tr h="941708">
                <a:tc>
                  <a:txBody>
                    <a:bodyPr/>
                    <a:lstStyle/>
                    <a:p>
                      <a:pPr algn="l" rtl="0" fontAlgn="base">
                        <a:lnSpc>
                          <a:spcPts val="1395"/>
                        </a:lnSpc>
                        <a:buNone/>
                      </a:pPr>
                      <a:endParaRPr lang="en-US" sz="2800" b="0" i="0" dirty="0">
                        <a:solidFill>
                          <a:srgbClr val="000000"/>
                        </a:solidFill>
                        <a:effectLst/>
                        <a:latin typeface="+mn-lt"/>
                      </a:endParaRPr>
                    </a:p>
                    <a:p>
                      <a:pPr algn="l" rtl="0" fontAlgn="base">
                        <a:lnSpc>
                          <a:spcPts val="1395"/>
                        </a:lnSpc>
                        <a:buNone/>
                      </a:pPr>
                      <a:r>
                        <a:rPr lang="en-US" sz="2800" b="0" i="0" dirty="0">
                          <a:solidFill>
                            <a:srgbClr val="000000"/>
                          </a:solidFill>
                          <a:effectLst/>
                          <a:latin typeface="+mn-lt"/>
                        </a:rPr>
                        <a:t>4th Grade went from 39% proficient to 47%</a:t>
                      </a:r>
                    </a:p>
                    <a:p>
                      <a:pPr algn="l" rtl="0" fontAlgn="base">
                        <a:lnSpc>
                          <a:spcPts val="1395"/>
                        </a:lnSpc>
                        <a:buNone/>
                      </a:pPr>
                      <a:endParaRPr lang="en-US" sz="2800" b="0" i="0" dirty="0">
                        <a:solidFill>
                          <a:srgbClr val="000000"/>
                        </a:solidFill>
                        <a:effectLst/>
                        <a:latin typeface="+mn-lt"/>
                      </a:endParaRPr>
                    </a:p>
                    <a:p>
                      <a:pPr algn="l" rtl="0" fontAlgn="base">
                        <a:lnSpc>
                          <a:spcPts val="1395"/>
                        </a:lnSpc>
                        <a:buNone/>
                      </a:pPr>
                      <a:r>
                        <a:rPr lang="en-US" sz="2800" b="0" i="0" dirty="0">
                          <a:solidFill>
                            <a:srgbClr val="000000"/>
                          </a:solidFill>
                          <a:effectLst/>
                          <a:latin typeface="+mn-lt"/>
                        </a:rPr>
                        <a:t> proficient </a:t>
                      </a:r>
                    </a:p>
                    <a:p>
                      <a:pPr algn="l" rtl="0" fontAlgn="base">
                        <a:lnSpc>
                          <a:spcPts val="1395"/>
                        </a:lnSpc>
                        <a:buNone/>
                      </a:pPr>
                      <a:endParaRPr lang="en-US" sz="2800" b="0" i="0" dirty="0">
                        <a:solidFill>
                          <a:srgbClr val="000000"/>
                        </a:solidFill>
                        <a:effectLst/>
                        <a:latin typeface="+mn-lt"/>
                      </a:endParaRPr>
                    </a:p>
                  </a:txBody>
                  <a:tcPr/>
                </a:tc>
                <a:tc>
                  <a:txBody>
                    <a:bodyPr/>
                    <a:lstStyle/>
                    <a:p>
                      <a:pPr rtl="0" fontAlgn="base"/>
                      <a:r>
                        <a:rPr lang="en-US" sz="2800" b="0" i="0" kern="1200" dirty="0">
                          <a:solidFill>
                            <a:schemeClr val="dk1"/>
                          </a:solidFill>
                          <a:effectLst/>
                          <a:latin typeface="+mn-lt"/>
                          <a:ea typeface="+mn-ea"/>
                          <a:cs typeface="+mn-cs"/>
                        </a:rPr>
                        <a:t>4</a:t>
                      </a:r>
                      <a:r>
                        <a:rPr lang="en-US" sz="2800" b="0" i="0" kern="1200" baseline="30000" dirty="0">
                          <a:solidFill>
                            <a:schemeClr val="dk1"/>
                          </a:solidFill>
                          <a:effectLst/>
                          <a:latin typeface="+mn-lt"/>
                          <a:ea typeface="+mn-ea"/>
                          <a:cs typeface="+mn-cs"/>
                        </a:rPr>
                        <a:t>th</a:t>
                      </a:r>
                      <a:r>
                        <a:rPr lang="en-US" sz="2800" b="0" i="0" kern="1200" dirty="0">
                          <a:solidFill>
                            <a:schemeClr val="dk1"/>
                          </a:solidFill>
                          <a:effectLst/>
                          <a:latin typeface="+mn-lt"/>
                          <a:ea typeface="+mn-ea"/>
                          <a:cs typeface="+mn-cs"/>
                        </a:rPr>
                        <a:t> Grade went from 33% proficient to 25% proficient </a:t>
                      </a:r>
                    </a:p>
                    <a:p>
                      <a:endParaRPr lang="en-US" sz="2800" b="0" dirty="0">
                        <a:latin typeface="+mn-lt"/>
                      </a:endParaRPr>
                    </a:p>
                  </a:txBody>
                  <a:tcPr/>
                </a:tc>
                <a:extLst>
                  <a:ext uri="{0D108BD9-81ED-4DB2-BD59-A6C34878D82A}">
                    <a16:rowId xmlns:a16="http://schemas.microsoft.com/office/drawing/2014/main" val="3880150574"/>
                  </a:ext>
                </a:extLst>
              </a:tr>
              <a:tr h="941708">
                <a:tc>
                  <a:txBody>
                    <a:bodyPr/>
                    <a:lstStyle/>
                    <a:p>
                      <a:pPr marL="0" marR="0" lvl="0" indent="0" algn="l" defTabSz="914400" rtl="0" eaLnBrk="1" fontAlgn="base" latinLnBrk="0" hangingPunct="1">
                        <a:lnSpc>
                          <a:spcPts val="1395"/>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base" latinLnBrk="0" hangingPunct="1">
                        <a:lnSpc>
                          <a:spcPts val="1395"/>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5th Grade went from 51% proficient to 41%</a:t>
                      </a:r>
                    </a:p>
                    <a:p>
                      <a:pPr marL="0" marR="0" lvl="0" indent="0" algn="l" defTabSz="914400" rtl="0" eaLnBrk="1" fontAlgn="base" latinLnBrk="0" hangingPunct="1">
                        <a:lnSpc>
                          <a:spcPts val="1395"/>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base" latinLnBrk="0" hangingPunct="1">
                        <a:lnSpc>
                          <a:spcPts val="1395"/>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 proficient </a:t>
                      </a:r>
                    </a:p>
                    <a:p>
                      <a:pPr algn="l" rtl="0" fontAlgn="base">
                        <a:lnSpc>
                          <a:spcPts val="1395"/>
                        </a:lnSpc>
                        <a:buNone/>
                      </a:pPr>
                      <a:endParaRPr lang="en-US" sz="2800" b="0" i="0" dirty="0">
                        <a:solidFill>
                          <a:srgbClr val="000000"/>
                        </a:solidFill>
                        <a:effectLst/>
                        <a:latin typeface="+mn-lt"/>
                      </a:endParaRP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5</a:t>
                      </a:r>
                      <a:r>
                        <a:rPr kumimoji="0" lang="en-US" sz="2800" b="0" i="0" u="none" strike="noStrike" kern="1200" cap="none" spc="0" normalizeH="0" baseline="30000" noProof="0" dirty="0">
                          <a:ln>
                            <a:noFill/>
                          </a:ln>
                          <a:solidFill>
                            <a:prstClr val="black"/>
                          </a:solidFill>
                          <a:effectLst/>
                          <a:uLnTx/>
                          <a:uFillTx/>
                          <a:latin typeface="+mn-lt"/>
                          <a:ea typeface="+mn-ea"/>
                          <a:cs typeface="+mn-cs"/>
                        </a:rPr>
                        <a:t>th</a:t>
                      </a:r>
                      <a:r>
                        <a:rPr kumimoji="0" lang="en-US" sz="2800" b="0" i="0" u="none" strike="noStrike" kern="1200" cap="none" spc="0" normalizeH="0" baseline="0" noProof="0" dirty="0">
                          <a:ln>
                            <a:noFill/>
                          </a:ln>
                          <a:solidFill>
                            <a:prstClr val="black"/>
                          </a:solidFill>
                          <a:effectLst/>
                          <a:uLnTx/>
                          <a:uFillTx/>
                          <a:latin typeface="+mn-lt"/>
                          <a:ea typeface="+mn-ea"/>
                          <a:cs typeface="+mn-cs"/>
                        </a:rPr>
                        <a:t> Grade went from 32% proficient to 19% proficient </a:t>
                      </a:r>
                    </a:p>
                    <a:p>
                      <a:endParaRPr lang="en-US" sz="2800" b="0" dirty="0">
                        <a:latin typeface="+mn-lt"/>
                      </a:endParaRPr>
                    </a:p>
                  </a:txBody>
                  <a:tcPr/>
                </a:tc>
                <a:extLst>
                  <a:ext uri="{0D108BD9-81ED-4DB2-BD59-A6C34878D82A}">
                    <a16:rowId xmlns:a16="http://schemas.microsoft.com/office/drawing/2014/main" val="3973462197"/>
                  </a:ext>
                </a:extLst>
              </a:tr>
              <a:tr h="941708">
                <a:tc>
                  <a:txBody>
                    <a:bodyPr/>
                    <a:lstStyle/>
                    <a:p>
                      <a:pPr algn="l" rtl="0" fontAlgn="base">
                        <a:lnSpc>
                          <a:spcPts val="1395"/>
                        </a:lnSpc>
                        <a:buNone/>
                      </a:pPr>
                      <a:endParaRPr lang="en-US" sz="2800" b="0" i="0" dirty="0">
                        <a:solidFill>
                          <a:srgbClr val="000000"/>
                        </a:solidFill>
                        <a:effectLst/>
                        <a:latin typeface="+mn-lt"/>
                      </a:endParaRPr>
                    </a:p>
                    <a:p>
                      <a:pPr algn="l" rtl="0" fontAlgn="base">
                        <a:lnSpc>
                          <a:spcPts val="1395"/>
                        </a:lnSpc>
                        <a:buNone/>
                      </a:pPr>
                      <a:endParaRPr lang="en-US" sz="2800" b="0" i="0" dirty="0">
                        <a:solidFill>
                          <a:srgbClr val="000000"/>
                        </a:solidFill>
                        <a:effectLst/>
                        <a:latin typeface="+mn-lt"/>
                      </a:endParaRPr>
                    </a:p>
                    <a:p>
                      <a:pPr algn="l" rtl="0" fontAlgn="base">
                        <a:lnSpc>
                          <a:spcPts val="1395"/>
                        </a:lnSpc>
                        <a:buNone/>
                      </a:pPr>
                      <a:r>
                        <a:rPr lang="en-US" sz="2800" b="0" i="0" dirty="0">
                          <a:solidFill>
                            <a:srgbClr val="000000"/>
                          </a:solidFill>
                          <a:effectLst/>
                          <a:latin typeface="+mn-lt"/>
                        </a:rPr>
                        <a:t>3rd grade is outperforming 4th and 5th grade </a:t>
                      </a:r>
                    </a:p>
                    <a:p>
                      <a:pPr algn="l" rtl="0" fontAlgn="base">
                        <a:lnSpc>
                          <a:spcPts val="1395"/>
                        </a:lnSpc>
                        <a:buNone/>
                      </a:pPr>
                      <a:endParaRPr lang="en-US" sz="2800" b="0" i="0" dirty="0">
                        <a:solidFill>
                          <a:srgbClr val="000000"/>
                        </a:solidFill>
                        <a:effectLst/>
                        <a:latin typeface="+mn-lt"/>
                      </a:endParaRPr>
                    </a:p>
                    <a:p>
                      <a:pPr algn="l" rtl="0" fontAlgn="base">
                        <a:lnSpc>
                          <a:spcPts val="1395"/>
                        </a:lnSpc>
                        <a:buNone/>
                      </a:pPr>
                      <a:endParaRPr lang="en-US" sz="2800" b="0" i="0" dirty="0">
                        <a:solidFill>
                          <a:srgbClr val="000000"/>
                        </a:solidFill>
                        <a:effectLst/>
                        <a:latin typeface="+mn-lt"/>
                      </a:endParaRPr>
                    </a:p>
                    <a:p>
                      <a:pPr algn="l" rtl="0" fontAlgn="base">
                        <a:lnSpc>
                          <a:spcPts val="1395"/>
                        </a:lnSpc>
                        <a:buNone/>
                      </a:pPr>
                      <a:endParaRPr lang="en-US" sz="2800" b="0" i="0" dirty="0">
                        <a:solidFill>
                          <a:srgbClr val="000000"/>
                        </a:solidFill>
                        <a:effectLst/>
                        <a:latin typeface="+mn-lt"/>
                      </a:endParaRP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3</a:t>
                      </a:r>
                      <a:r>
                        <a:rPr kumimoji="0" lang="en-US" sz="2800" b="0" i="0" u="none" strike="noStrike" kern="1200" cap="none" spc="0" normalizeH="0" baseline="30000" noProof="0" dirty="0">
                          <a:ln>
                            <a:noFill/>
                          </a:ln>
                          <a:solidFill>
                            <a:prstClr val="black"/>
                          </a:solidFill>
                          <a:effectLst/>
                          <a:uLnTx/>
                          <a:uFillTx/>
                          <a:latin typeface="+mn-lt"/>
                          <a:ea typeface="+mn-ea"/>
                          <a:cs typeface="+mn-cs"/>
                        </a:rPr>
                        <a:t>rd</a:t>
                      </a:r>
                      <a:r>
                        <a:rPr kumimoji="0" lang="en-US" sz="2800" b="0" i="0" u="none" strike="noStrike" kern="1200" cap="none" spc="0" normalizeH="0" baseline="0" noProof="0" dirty="0">
                          <a:ln>
                            <a:noFill/>
                          </a:ln>
                          <a:solidFill>
                            <a:prstClr val="black"/>
                          </a:solidFill>
                          <a:effectLst/>
                          <a:uLnTx/>
                          <a:uFillTx/>
                          <a:latin typeface="+mn-lt"/>
                          <a:ea typeface="+mn-ea"/>
                          <a:cs typeface="+mn-cs"/>
                        </a:rPr>
                        <a:t> grade is outperforming 4</a:t>
                      </a:r>
                      <a:r>
                        <a:rPr kumimoji="0" lang="en-US" sz="2800" b="0" i="0" u="none" strike="noStrike" kern="1200" cap="none" spc="0" normalizeH="0" baseline="30000" noProof="0" dirty="0">
                          <a:ln>
                            <a:noFill/>
                          </a:ln>
                          <a:solidFill>
                            <a:prstClr val="black"/>
                          </a:solidFill>
                          <a:effectLst/>
                          <a:uLnTx/>
                          <a:uFillTx/>
                          <a:latin typeface="+mn-lt"/>
                          <a:ea typeface="+mn-ea"/>
                          <a:cs typeface="+mn-cs"/>
                        </a:rPr>
                        <a:t>th</a:t>
                      </a:r>
                      <a:r>
                        <a:rPr kumimoji="0" lang="en-US" sz="2800" b="0" i="0" u="none" strike="noStrike" kern="1200" cap="none" spc="0" normalizeH="0" baseline="0" noProof="0" dirty="0">
                          <a:ln>
                            <a:noFill/>
                          </a:ln>
                          <a:solidFill>
                            <a:prstClr val="black"/>
                          </a:solidFill>
                          <a:effectLst/>
                          <a:uLnTx/>
                          <a:uFillTx/>
                          <a:latin typeface="+mn-lt"/>
                          <a:ea typeface="+mn-ea"/>
                          <a:cs typeface="+mn-cs"/>
                        </a:rPr>
                        <a:t> and 5</a:t>
                      </a:r>
                      <a:r>
                        <a:rPr kumimoji="0" lang="en-US" sz="2800" b="0" i="0" u="none" strike="noStrike" kern="1200" cap="none" spc="0" normalizeH="0" baseline="30000" noProof="0" dirty="0">
                          <a:ln>
                            <a:noFill/>
                          </a:ln>
                          <a:solidFill>
                            <a:prstClr val="black"/>
                          </a:solidFill>
                          <a:effectLst/>
                          <a:uLnTx/>
                          <a:uFillTx/>
                          <a:latin typeface="+mn-lt"/>
                          <a:ea typeface="+mn-ea"/>
                          <a:cs typeface="+mn-cs"/>
                        </a:rPr>
                        <a:t>th</a:t>
                      </a:r>
                      <a:r>
                        <a:rPr kumimoji="0" lang="en-US" sz="2800" b="0" i="0" u="none" strike="noStrike" kern="1200" cap="none" spc="0" normalizeH="0" baseline="0" noProof="0" dirty="0">
                          <a:ln>
                            <a:noFill/>
                          </a:ln>
                          <a:solidFill>
                            <a:prstClr val="black"/>
                          </a:solidFill>
                          <a:effectLst/>
                          <a:uLnTx/>
                          <a:uFillTx/>
                          <a:latin typeface="+mn-lt"/>
                          <a:ea typeface="+mn-ea"/>
                          <a:cs typeface="+mn-cs"/>
                        </a:rPr>
                        <a:t> grade </a:t>
                      </a:r>
                    </a:p>
                    <a:p>
                      <a:endParaRPr lang="en-US" sz="2800" b="0" dirty="0">
                        <a:latin typeface="+mn-lt"/>
                      </a:endParaRPr>
                    </a:p>
                  </a:txBody>
                  <a:tcPr/>
                </a:tc>
                <a:extLst>
                  <a:ext uri="{0D108BD9-81ED-4DB2-BD59-A6C34878D82A}">
                    <a16:rowId xmlns:a16="http://schemas.microsoft.com/office/drawing/2014/main" val="3863284076"/>
                  </a:ext>
                </a:extLst>
              </a:tr>
              <a:tr h="941708">
                <a:tc>
                  <a:txBody>
                    <a:bodyPr/>
                    <a:lstStyle/>
                    <a:p>
                      <a:pPr marL="0" marR="0" lvl="0" indent="0" algn="l" defTabSz="914400" rtl="0" eaLnBrk="1" fontAlgn="base" latinLnBrk="0" hangingPunct="1">
                        <a:lnSpc>
                          <a:spcPts val="1395"/>
                        </a:lnSpc>
                        <a:spcBef>
                          <a:spcPts val="0"/>
                        </a:spcBef>
                        <a:spcAft>
                          <a:spcPts val="0"/>
                        </a:spcAft>
                        <a:buClrTx/>
                        <a:buSzTx/>
                        <a:buFontTx/>
                        <a:buNone/>
                        <a:tabLst/>
                        <a:defRPr/>
                      </a:pPr>
                      <a:endParaRPr lang="en-US" sz="2800" b="0" i="0" dirty="0">
                        <a:solidFill>
                          <a:srgbClr val="000000"/>
                        </a:solidFill>
                        <a:effectLst/>
                        <a:latin typeface="+mn-lt"/>
                      </a:endParaRPr>
                    </a:p>
                    <a:p>
                      <a:pPr marL="0" marR="0" lvl="0" indent="0" algn="l" defTabSz="914400" rtl="0" eaLnBrk="1" fontAlgn="base" latinLnBrk="0" hangingPunct="1">
                        <a:lnSpc>
                          <a:spcPts val="1395"/>
                        </a:lnSpc>
                        <a:spcBef>
                          <a:spcPts val="0"/>
                        </a:spcBef>
                        <a:spcAft>
                          <a:spcPts val="0"/>
                        </a:spcAft>
                        <a:buClrTx/>
                        <a:buSzTx/>
                        <a:buFontTx/>
                        <a:buNone/>
                        <a:tabLst/>
                        <a:defRPr/>
                      </a:pPr>
                      <a:r>
                        <a:rPr lang="en-US" sz="2800" b="0" i="0" dirty="0">
                          <a:solidFill>
                            <a:srgbClr val="000000"/>
                          </a:solidFill>
                          <a:effectLst/>
                          <a:latin typeface="+mn-lt"/>
                        </a:rPr>
                        <a:t>50% of our students were proficient on writing </a:t>
                      </a:r>
                    </a:p>
                    <a:p>
                      <a:pPr algn="l" rtl="0" fontAlgn="base">
                        <a:lnSpc>
                          <a:spcPts val="1395"/>
                        </a:lnSpc>
                        <a:buNone/>
                      </a:pPr>
                      <a:endParaRPr lang="en-US" sz="2800" b="0" i="0" dirty="0">
                        <a:solidFill>
                          <a:srgbClr val="000000"/>
                        </a:solidFill>
                        <a:effectLst/>
                        <a:latin typeface="+mn-lt"/>
                      </a:endParaRPr>
                    </a:p>
                  </a:txBody>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3rd graders achieved in “exceeding” in math for the first time   </a:t>
                      </a:r>
                    </a:p>
                    <a:p>
                      <a:endParaRPr lang="en-US" sz="2800" b="0" dirty="0">
                        <a:latin typeface="+mn-lt"/>
                      </a:endParaRPr>
                    </a:p>
                  </a:txBody>
                  <a:tcPr/>
                </a:tc>
                <a:extLst>
                  <a:ext uri="{0D108BD9-81ED-4DB2-BD59-A6C34878D82A}">
                    <a16:rowId xmlns:a16="http://schemas.microsoft.com/office/drawing/2014/main" val="643105924"/>
                  </a:ext>
                </a:extLst>
              </a:tr>
              <a:tr h="941708">
                <a:tc>
                  <a:txBody>
                    <a:bodyPr/>
                    <a:lstStyle/>
                    <a:p>
                      <a:r>
                        <a:rPr lang="en-US" sz="2800" dirty="0"/>
                        <a:t>Students at GBES are doing better in reading than in Math. Target in Reading was originally 49 %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Students at GBES are doing worse in Math than in reading. Target in Math was originally 28 %</a:t>
                      </a:r>
                    </a:p>
                    <a:p>
                      <a:endParaRPr lang="en-US" dirty="0"/>
                    </a:p>
                  </a:txBody>
                  <a:tcPr/>
                </a:tc>
                <a:extLst>
                  <a:ext uri="{0D108BD9-81ED-4DB2-BD59-A6C34878D82A}">
                    <a16:rowId xmlns:a16="http://schemas.microsoft.com/office/drawing/2014/main" val="2244830583"/>
                  </a:ext>
                </a:extLst>
              </a:tr>
            </a:tbl>
          </a:graphicData>
        </a:graphic>
      </p:graphicFrame>
    </p:spTree>
    <p:extLst>
      <p:ext uri="{BB962C8B-B14F-4D97-AF65-F5344CB8AC3E}">
        <p14:creationId xmlns:p14="http://schemas.microsoft.com/office/powerpoint/2010/main" val="513090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bf90b15-c080-4d1f-a416-0c4d747a8479">
      <Terms xmlns="http://schemas.microsoft.com/office/infopath/2007/PartnerControls"/>
    </lcf76f155ced4ddcb4097134ff3c332f>
    <TaxCatchAll xmlns="ddc96a06-ed1f-4891-97b5-2df77b6dee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9D5BA31AB27048854C9D5890782FED" ma:contentTypeVersion="19" ma:contentTypeDescription="Create a new document." ma:contentTypeScope="" ma:versionID="100422e4fe0e8e1854b44686d7c6b21b">
  <xsd:schema xmlns:xsd="http://www.w3.org/2001/XMLSchema" xmlns:xs="http://www.w3.org/2001/XMLSchema" xmlns:p="http://schemas.microsoft.com/office/2006/metadata/properties" xmlns:ns1="http://schemas.microsoft.com/sharepoint/v3" xmlns:ns2="4bf90b15-c080-4d1f-a416-0c4d747a8479" xmlns:ns3="ddc96a06-ed1f-4891-97b5-2df77b6dee9c" targetNamespace="http://schemas.microsoft.com/office/2006/metadata/properties" ma:root="true" ma:fieldsID="a240851237e9777fcf4ccf2b97c30334" ns1:_="" ns2:_="" ns3:_="">
    <xsd:import namespace="http://schemas.microsoft.com/sharepoint/v3"/>
    <xsd:import namespace="4bf90b15-c080-4d1f-a416-0c4d747a8479"/>
    <xsd:import namespace="ddc96a06-ed1f-4891-97b5-2df77b6dee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f90b15-c080-4d1f-a416-0c4d747a84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5ff663e-c043-4f05-a26f-8b731a2777d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c96a06-ed1f-4891-97b5-2df77b6dee9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f97d97c-4d45-44cd-8884-91e672546432}" ma:internalName="TaxCatchAll" ma:showField="CatchAllData" ma:web="ddc96a06-ed1f-4891-97b5-2df77b6dee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651858-AFBE-4EA5-A74F-1C833426EAA0}">
  <ds:schemaRefs>
    <ds:schemaRef ds:uri="http://purl.org/dc/terms/"/>
    <ds:schemaRef ds:uri="http://purl.org/dc/dcmitype/"/>
    <ds:schemaRef ds:uri="4bf90b15-c080-4d1f-a416-0c4d747a8479"/>
    <ds:schemaRef ds:uri="http://purl.org/dc/elements/1.1/"/>
    <ds:schemaRef ds:uri="http://schemas.microsoft.com/sharepoint/v3"/>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ddc96a06-ed1f-4891-97b5-2df77b6dee9c"/>
  </ds:schemaRefs>
</ds:datastoreItem>
</file>

<file path=customXml/itemProps2.xml><?xml version="1.0" encoding="utf-8"?>
<ds:datastoreItem xmlns:ds="http://schemas.openxmlformats.org/officeDocument/2006/customXml" ds:itemID="{0BFA74B9-3639-4CB1-8875-8ABC187D4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bf90b15-c080-4d1f-a416-0c4d747a8479"/>
    <ds:schemaRef ds:uri="ddc96a06-ed1f-4891-97b5-2df77b6dee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CD6758-D17B-4D4B-9FC9-5215BE1260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12809</TotalTime>
  <Words>2699</Words>
  <Application>Microsoft Office PowerPoint</Application>
  <PresentationFormat>Custom</PresentationFormat>
  <Paragraphs>190</Paragraphs>
  <Slides>22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Brim Narrow Combined 1</vt:lpstr>
      <vt:lpstr>Times New Roman Bold</vt:lpstr>
      <vt:lpstr>Wingdings</vt:lpstr>
      <vt:lpstr>Source Serif Pro</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State of School ES Template</dc:title>
  <dc:creator>Jones Jr, Marvin L. (CCPS)</dc:creator>
  <cp:lastModifiedBy>Sermons, Roy D [Demetri] (CCPS)</cp:lastModifiedBy>
  <cp:revision>29</cp:revision>
  <cp:lastPrinted>2025-10-20T17:02:12Z</cp:lastPrinted>
  <dcterms:created xsi:type="dcterms:W3CDTF">2006-08-16T00:00:00Z</dcterms:created>
  <dcterms:modified xsi:type="dcterms:W3CDTF">2025-10-20T18:58:39Z</dcterms:modified>
  <dc:identifier>DAFvCEka7UQ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0x010100609D5BA31AB27048854C9D5890782FED</vt:lpwstr>
  </property>
  <property fmtid="{D5CDD505-2E9C-101B-9397-08002B2CF9AE}" pid="3" name="MediaServiceImageTags">
    <vt:lpwstr/>
  </property>
</Properties>
</file>