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1"/>
  </p:notesMasterIdLst>
  <p:handoutMasterIdLst>
    <p:handoutMasterId r:id="rId22"/>
  </p:handoutMasterIdLst>
  <p:sldIdLst>
    <p:sldId id="256" r:id="rId5"/>
    <p:sldId id="284" r:id="rId6"/>
    <p:sldId id="326" r:id="rId7"/>
    <p:sldId id="327" r:id="rId8"/>
    <p:sldId id="286" r:id="rId9"/>
    <p:sldId id="330" r:id="rId10"/>
    <p:sldId id="331" r:id="rId11"/>
    <p:sldId id="332" r:id="rId12"/>
    <p:sldId id="333" r:id="rId13"/>
    <p:sldId id="339" r:id="rId14"/>
    <p:sldId id="334" r:id="rId15"/>
    <p:sldId id="335" r:id="rId16"/>
    <p:sldId id="336" r:id="rId17"/>
    <p:sldId id="337" r:id="rId18"/>
    <p:sldId id="338" r:id="rId19"/>
    <p:sldId id="283"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F0F3"/>
    <a:srgbClr val="FF00FF"/>
    <a:srgbClr val="FF0000"/>
    <a:srgbClr val="61A60E"/>
    <a:srgbClr val="88B5C6"/>
    <a:srgbClr val="67A2B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6" autoAdjust="0"/>
    <p:restoredTop sz="88370" autoAdjust="0"/>
  </p:normalViewPr>
  <p:slideViewPr>
    <p:cSldViewPr snapToGrid="0" snapToObjects="1">
      <p:cViewPr varScale="1">
        <p:scale>
          <a:sx n="98" d="100"/>
          <a:sy n="98" d="100"/>
        </p:scale>
        <p:origin x="1896" y="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2" tIns="46586" rIns="93172" bIns="46586" rtlCol="0"/>
          <a:lstStyle>
            <a:lvl1pPr algn="r">
              <a:defRPr sz="1300"/>
            </a:lvl1pPr>
          </a:lstStyle>
          <a:p>
            <a:fld id="{A5454170-9E8F-2B48-BD7A-2276E75E0DE2}" type="datetimeFigureOut">
              <a:rPr lang="en-US" smtClean="0"/>
              <a:t>9/11/2025</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2" tIns="46586" rIns="93172" bIns="46586" rtlCol="0" anchor="b"/>
          <a:lstStyle>
            <a:lvl1pPr algn="r">
              <a:defRPr sz="1300"/>
            </a:lvl1pPr>
          </a:lstStyle>
          <a:p>
            <a:fld id="{73E0680E-5D13-7D4E-9B36-78930D05C6BA}" type="slidenum">
              <a:rPr lang="en-US" smtClean="0"/>
              <a:t>‹#›</a:t>
            </a:fld>
            <a:endParaRPr lang="en-US" dirty="0"/>
          </a:p>
        </p:txBody>
      </p:sp>
    </p:spTree>
    <p:extLst>
      <p:ext uri="{BB962C8B-B14F-4D97-AF65-F5344CB8AC3E}">
        <p14:creationId xmlns:p14="http://schemas.microsoft.com/office/powerpoint/2010/main" val="42278345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6DD285E3-15E3-EE4C-9208-5C8B40A94859}" type="datetimeFigureOut">
              <a:rPr lang="en-US" smtClean="0"/>
              <a:t>9/11/2025</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DCEFA3AB-C505-2249-9268-634B5AAFE17B}" type="slidenum">
              <a:rPr lang="en-US" smtClean="0"/>
              <a:t>‹#›</a:t>
            </a:fld>
            <a:endParaRPr lang="en-US" dirty="0"/>
          </a:p>
        </p:txBody>
      </p:sp>
    </p:spTree>
    <p:extLst>
      <p:ext uri="{BB962C8B-B14F-4D97-AF65-F5344CB8AC3E}">
        <p14:creationId xmlns:p14="http://schemas.microsoft.com/office/powerpoint/2010/main" val="194849463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COMPLETE</a:t>
            </a:r>
            <a:r>
              <a:rPr lang="en-US" baseline="0" dirty="0"/>
              <a:t> SLIDE</a:t>
            </a:r>
            <a:r>
              <a:rPr lang="en-US" dirty="0"/>
              <a:t>:</a:t>
            </a:r>
            <a:r>
              <a:rPr lang="en-US" baseline="0" dirty="0"/>
              <a:t> School Name, Date, Presenter Name, Role</a:t>
            </a:r>
            <a:endParaRPr lang="en-US" dirty="0"/>
          </a:p>
        </p:txBody>
      </p:sp>
      <p:sp>
        <p:nvSpPr>
          <p:cNvPr id="4" name="Slide Number Placeholder 3"/>
          <p:cNvSpPr>
            <a:spLocks noGrp="1"/>
          </p:cNvSpPr>
          <p:nvPr>
            <p:ph type="sldNum" sz="quarter" idx="10"/>
          </p:nvPr>
        </p:nvSpPr>
        <p:spPr/>
        <p:txBody>
          <a:bodyPr/>
          <a:lstStyle/>
          <a:p>
            <a:fld id="{DCEFA3AB-C505-2249-9268-634B5AAFE17B}" type="slidenum">
              <a:rPr lang="en-US" smtClean="0"/>
              <a:t>1</a:t>
            </a:fld>
            <a:endParaRPr lang="en-US" dirty="0"/>
          </a:p>
        </p:txBody>
      </p:sp>
    </p:spTree>
    <p:extLst>
      <p:ext uri="{BB962C8B-B14F-4D97-AF65-F5344CB8AC3E}">
        <p14:creationId xmlns:p14="http://schemas.microsoft.com/office/powerpoint/2010/main" val="1093949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EFA3AB-C505-2249-9268-634B5AAFE17B}" type="slidenum">
              <a:rPr lang="en-US" smtClean="0"/>
              <a:t>2</a:t>
            </a:fld>
            <a:endParaRPr lang="en-US" dirty="0"/>
          </a:p>
        </p:txBody>
      </p:sp>
    </p:spTree>
    <p:extLst>
      <p:ext uri="{BB962C8B-B14F-4D97-AF65-F5344CB8AC3E}">
        <p14:creationId xmlns:p14="http://schemas.microsoft.com/office/powerpoint/2010/main" val="1404220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Explain to parents that the school-parent compact outlines how parents, the entire school staff, and students will share the responsibility for improved student academic achievement.  This document should stress the importance of communication between teachers and parents on an ongoing basis. It will outline the school’s role to providing high-quality curriculum and instruction in a positive environment. Make sure to add that the Parent has a very important role in supporting their child’s learning.  Your school compact may also include the student’s role in their own learning. Let parents know when the compact will be (or was) sent home.  You may want to have some extras on hand incase your compact has already been sent home and parents may not have received it.  You can also direct them to your website where you have it posted on line.</a:t>
            </a:r>
          </a:p>
          <a:p>
            <a:pPr eaLnBrk="1" hangingPunct="1">
              <a:spcBef>
                <a:spcPct val="0"/>
              </a:spcBef>
            </a:pPr>
            <a:r>
              <a:rPr lang="en-US" dirty="0"/>
              <a:t>Discuss the Parent Involvement Policy.  Let parents know that you would like to ask for volunteers to review both the policy and compact from last year and see if any changes need to be made.</a:t>
            </a:r>
          </a:p>
          <a:p>
            <a:pPr eaLnBrk="1" hangingPunct="1">
              <a:spcBef>
                <a:spcPct val="0"/>
              </a:spcBef>
            </a:pPr>
            <a:r>
              <a:rPr lang="en-US" dirty="0"/>
              <a:t>Let parents know how the Parent Notification will be sent home.</a:t>
            </a:r>
          </a:p>
          <a:p>
            <a:endParaRPr lang="en-US" dirty="0"/>
          </a:p>
        </p:txBody>
      </p:sp>
      <p:sp>
        <p:nvSpPr>
          <p:cNvPr id="4" name="Slide Number Placeholder 3"/>
          <p:cNvSpPr>
            <a:spLocks noGrp="1"/>
          </p:cNvSpPr>
          <p:nvPr>
            <p:ph type="sldNum" sz="quarter" idx="5"/>
          </p:nvPr>
        </p:nvSpPr>
        <p:spPr/>
        <p:txBody>
          <a:bodyPr/>
          <a:lstStyle/>
          <a:p>
            <a:fld id="{DCEFA3AB-C505-2249-9268-634B5AAFE17B}" type="slidenum">
              <a:rPr lang="en-US" smtClean="0"/>
              <a:t>11</a:t>
            </a:fld>
            <a:endParaRPr lang="en-US" dirty="0"/>
          </a:p>
        </p:txBody>
      </p:sp>
    </p:spTree>
    <p:extLst>
      <p:ext uri="{BB962C8B-B14F-4D97-AF65-F5344CB8AC3E}">
        <p14:creationId xmlns:p14="http://schemas.microsoft.com/office/powerpoint/2010/main" val="3534275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Please add your school information to this slide.</a:t>
            </a:r>
          </a:p>
          <a:p>
            <a:endParaRPr lang="en-US" dirty="0"/>
          </a:p>
        </p:txBody>
      </p:sp>
      <p:sp>
        <p:nvSpPr>
          <p:cNvPr id="4" name="Slide Number Placeholder 3"/>
          <p:cNvSpPr>
            <a:spLocks noGrp="1"/>
          </p:cNvSpPr>
          <p:nvPr>
            <p:ph type="sldNum" sz="quarter" idx="5"/>
          </p:nvPr>
        </p:nvSpPr>
        <p:spPr/>
        <p:txBody>
          <a:bodyPr/>
          <a:lstStyle/>
          <a:p>
            <a:fld id="{DCEFA3AB-C505-2249-9268-634B5AAFE17B}" type="slidenum">
              <a:rPr lang="en-US" smtClean="0"/>
              <a:t>12</a:t>
            </a:fld>
            <a:endParaRPr lang="en-US" dirty="0"/>
          </a:p>
        </p:txBody>
      </p:sp>
    </p:spTree>
    <p:extLst>
      <p:ext uri="{BB962C8B-B14F-4D97-AF65-F5344CB8AC3E}">
        <p14:creationId xmlns:p14="http://schemas.microsoft.com/office/powerpoint/2010/main" val="1246435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Please add your school name to this slide.</a:t>
            </a:r>
          </a:p>
          <a:p>
            <a:endParaRPr lang="en-US" dirty="0"/>
          </a:p>
        </p:txBody>
      </p:sp>
      <p:sp>
        <p:nvSpPr>
          <p:cNvPr id="4" name="Slide Number Placeholder 3"/>
          <p:cNvSpPr>
            <a:spLocks noGrp="1"/>
          </p:cNvSpPr>
          <p:nvPr>
            <p:ph type="sldNum" sz="quarter" idx="5"/>
          </p:nvPr>
        </p:nvSpPr>
        <p:spPr/>
        <p:txBody>
          <a:bodyPr/>
          <a:lstStyle/>
          <a:p>
            <a:fld id="{DCEFA3AB-C505-2249-9268-634B5AAFE17B}" type="slidenum">
              <a:rPr lang="en-US" smtClean="0"/>
              <a:t>13</a:t>
            </a:fld>
            <a:endParaRPr lang="en-US" dirty="0"/>
          </a:p>
        </p:txBody>
      </p:sp>
    </p:spTree>
    <p:extLst>
      <p:ext uri="{BB962C8B-B14F-4D97-AF65-F5344CB8AC3E}">
        <p14:creationId xmlns:p14="http://schemas.microsoft.com/office/powerpoint/2010/main" val="2683184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Please add your campus contact information on this page.</a:t>
            </a:r>
          </a:p>
          <a:p>
            <a:endParaRPr lang="en-US" dirty="0"/>
          </a:p>
        </p:txBody>
      </p:sp>
      <p:sp>
        <p:nvSpPr>
          <p:cNvPr id="4" name="Slide Number Placeholder 3"/>
          <p:cNvSpPr>
            <a:spLocks noGrp="1"/>
          </p:cNvSpPr>
          <p:nvPr>
            <p:ph type="sldNum" sz="quarter" idx="5"/>
          </p:nvPr>
        </p:nvSpPr>
        <p:spPr/>
        <p:txBody>
          <a:bodyPr/>
          <a:lstStyle/>
          <a:p>
            <a:fld id="{DCEFA3AB-C505-2249-9268-634B5AAFE17B}" type="slidenum">
              <a:rPr lang="en-US" smtClean="0"/>
              <a:t>15</a:t>
            </a:fld>
            <a:endParaRPr lang="en-US" dirty="0"/>
          </a:p>
        </p:txBody>
      </p:sp>
    </p:spTree>
    <p:extLst>
      <p:ext uri="{BB962C8B-B14F-4D97-AF65-F5344CB8AC3E}">
        <p14:creationId xmlns:p14="http://schemas.microsoft.com/office/powerpoint/2010/main" val="10796288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Background.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6856"/>
          </a:xfrm>
          <a:prstGeom prst="rect">
            <a:avLst/>
          </a:prstGeom>
        </p:spPr>
      </p:pic>
      <p:sp>
        <p:nvSpPr>
          <p:cNvPr id="2" name="Title 1"/>
          <p:cNvSpPr>
            <a:spLocks noGrp="1"/>
          </p:cNvSpPr>
          <p:nvPr>
            <p:ph type="ctrTitle"/>
          </p:nvPr>
        </p:nvSpPr>
        <p:spPr>
          <a:xfrm>
            <a:off x="457200" y="883002"/>
            <a:ext cx="7772400" cy="1714725"/>
          </a:xfrm>
        </p:spPr>
        <p:txBody>
          <a:bodyPr lIns="0" tIns="0" rIns="0" bIns="0" anchor="b" anchorCtr="0">
            <a:noAutofit/>
          </a:bodyPr>
          <a:lstStyle>
            <a:lvl1pPr algn="l">
              <a:lnSpc>
                <a:spcPts val="7200"/>
              </a:lnSpc>
              <a:defRPr sz="7200" b="1" i="0" kern="0" spc="20" baseline="0">
                <a:solidFill>
                  <a:srgbClr val="FFFFFF"/>
                </a:solidFill>
                <a:latin typeface="Rockwell"/>
                <a:cs typeface="Rockwell"/>
              </a:defRPr>
            </a:lvl1pPr>
          </a:lstStyle>
          <a:p>
            <a:r>
              <a:rPr lang="en-US"/>
              <a:t>Click to edit Master title style</a:t>
            </a:r>
            <a:endParaRPr lang="en-US" dirty="0"/>
          </a:p>
        </p:txBody>
      </p:sp>
      <p:sp>
        <p:nvSpPr>
          <p:cNvPr id="3" name="Subtitle 2"/>
          <p:cNvSpPr>
            <a:spLocks noGrp="1"/>
          </p:cNvSpPr>
          <p:nvPr>
            <p:ph type="subTitle" idx="1"/>
          </p:nvPr>
        </p:nvSpPr>
        <p:spPr>
          <a:xfrm>
            <a:off x="457200" y="2818597"/>
            <a:ext cx="7677431" cy="1752600"/>
          </a:xfrm>
        </p:spPr>
        <p:txBody>
          <a:bodyPr lIns="0" tIns="0" rIns="0" bIns="0" anchor="t" anchorCtr="0">
            <a:normAutofit/>
          </a:bodyPr>
          <a:lstStyle>
            <a:lvl1pPr marL="0" indent="0" algn="l">
              <a:spcBef>
                <a:spcPts val="0"/>
              </a:spcBef>
              <a:buNone/>
              <a:defRPr sz="2800" b="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4D6909EE-8428-ED45-A84E-918F1C872BF6}" type="datetime1">
              <a:rPr lang="en-US" smtClean="0"/>
              <a:t>9/11/2025</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FD52C1F8-3BA5-F24E-8618-E52498D87186}" type="slidenum">
              <a:rPr lang="en-US" smtClean="0"/>
              <a:pPr/>
              <a:t>‹#›</a:t>
            </a:fld>
            <a:endParaRPr lang="en-US" dirty="0"/>
          </a:p>
        </p:txBody>
      </p:sp>
    </p:spTree>
    <p:extLst>
      <p:ext uri="{BB962C8B-B14F-4D97-AF65-F5344CB8AC3E}">
        <p14:creationId xmlns:p14="http://schemas.microsoft.com/office/powerpoint/2010/main" val="2531242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D5B24E-F8C6-E948-995E-7B638AE26B4A}"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52C1F8-3BA5-F24E-8618-E52498D87186}" type="slidenum">
              <a:rPr lang="en-US" smtClean="0"/>
              <a:t>‹#›</a:t>
            </a:fld>
            <a:endParaRPr lang="en-US" dirty="0"/>
          </a:p>
        </p:txBody>
      </p:sp>
      <p:cxnSp>
        <p:nvCxnSpPr>
          <p:cNvPr id="8" name="Straight Connector 7"/>
          <p:cNvCxnSpPr/>
          <p:nvPr userDrawn="1"/>
        </p:nvCxnSpPr>
        <p:spPr>
          <a:xfrm>
            <a:off x="457200" y="1417638"/>
            <a:ext cx="8229600"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72354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56826D-2BDC-0A4B-A6EF-0D3953E01A94}"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52C1F8-3BA5-F24E-8618-E52498D87186}" type="slidenum">
              <a:rPr lang="en-US" smtClean="0"/>
              <a:t>‹#›</a:t>
            </a:fld>
            <a:endParaRPr lang="en-US" dirty="0"/>
          </a:p>
        </p:txBody>
      </p:sp>
      <p:cxnSp>
        <p:nvCxnSpPr>
          <p:cNvPr id="11" name="Straight Connector 10"/>
          <p:cNvCxnSpPr/>
          <p:nvPr userDrawn="1"/>
        </p:nvCxnSpPr>
        <p:spPr>
          <a:xfrm>
            <a:off x="6629400" y="274638"/>
            <a:ext cx="0" cy="5851525"/>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00422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08BF24-1FCF-C340-8CFB-DB3C3349ACCC}"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52C1F8-3BA5-F24E-8618-E52498D87186}" type="slidenum">
              <a:rPr lang="en-US" smtClean="0"/>
              <a:t>‹#›</a:t>
            </a:fld>
            <a:endParaRPr lang="en-US" dirty="0"/>
          </a:p>
        </p:txBody>
      </p:sp>
      <p:cxnSp>
        <p:nvCxnSpPr>
          <p:cNvPr id="7" name="Straight Connector 6"/>
          <p:cNvCxnSpPr/>
          <p:nvPr userDrawn="1"/>
        </p:nvCxnSpPr>
        <p:spPr>
          <a:xfrm>
            <a:off x="457200" y="1417638"/>
            <a:ext cx="8229600"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6855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C4185A-E6FE-D249-9FD8-BF84FBA422D9}" type="datetime1">
              <a:rPr lang="en-US" smtClean="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52C1F8-3BA5-F24E-8618-E52498D87186}" type="slidenum">
              <a:rPr lang="en-US" smtClean="0"/>
              <a:t>‹#›</a:t>
            </a:fld>
            <a:endParaRPr lang="en-US" dirty="0"/>
          </a:p>
        </p:txBody>
      </p:sp>
    </p:spTree>
    <p:extLst>
      <p:ext uri="{BB962C8B-B14F-4D97-AF65-F5344CB8AC3E}">
        <p14:creationId xmlns:p14="http://schemas.microsoft.com/office/powerpoint/2010/main" val="982028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95416F-5F90-1146-8268-C05824483EC8}" type="datetime1">
              <a:rPr lang="en-US" smtClean="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52C1F8-3BA5-F24E-8618-E52498D87186}" type="slidenum">
              <a:rPr lang="en-US" smtClean="0"/>
              <a:t>‹#›</a:t>
            </a:fld>
            <a:endParaRPr lang="en-US" dirty="0"/>
          </a:p>
        </p:txBody>
      </p:sp>
      <p:cxnSp>
        <p:nvCxnSpPr>
          <p:cNvPr id="9" name="Straight Connector 8"/>
          <p:cNvCxnSpPr/>
          <p:nvPr userDrawn="1"/>
        </p:nvCxnSpPr>
        <p:spPr>
          <a:xfrm>
            <a:off x="457200" y="1417638"/>
            <a:ext cx="8229600"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35058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890895-1BE0-C341-AE02-508256686F36}" type="datetime1">
              <a:rPr lang="en-US" smtClean="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D52C1F8-3BA5-F24E-8618-E52498D87186}" type="slidenum">
              <a:rPr lang="en-US" smtClean="0"/>
              <a:t>‹#›</a:t>
            </a:fld>
            <a:endParaRPr lang="en-US" dirty="0"/>
          </a:p>
        </p:txBody>
      </p:sp>
      <p:cxnSp>
        <p:nvCxnSpPr>
          <p:cNvPr id="11" name="Straight Connector 10"/>
          <p:cNvCxnSpPr/>
          <p:nvPr userDrawn="1"/>
        </p:nvCxnSpPr>
        <p:spPr>
          <a:xfrm>
            <a:off x="457200" y="1417638"/>
            <a:ext cx="8229600"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983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330CF93-691A-3249-B89D-4943F64778C6}" type="datetime1">
              <a:rPr lang="en-US" smtClean="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D52C1F8-3BA5-F24E-8618-E52498D87186}" type="slidenum">
              <a:rPr lang="en-US" smtClean="0"/>
              <a:t>‹#›</a:t>
            </a:fld>
            <a:endParaRPr lang="en-US" dirty="0"/>
          </a:p>
        </p:txBody>
      </p:sp>
      <p:cxnSp>
        <p:nvCxnSpPr>
          <p:cNvPr id="7" name="Straight Connector 6"/>
          <p:cNvCxnSpPr/>
          <p:nvPr userDrawn="1"/>
        </p:nvCxnSpPr>
        <p:spPr>
          <a:xfrm>
            <a:off x="457200" y="1417638"/>
            <a:ext cx="8229600"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91506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98BE8-524C-E64D-90EC-268C93D4DCFF}" type="datetime1">
              <a:rPr lang="en-US" smtClean="0"/>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D52C1F8-3BA5-F24E-8618-E52498D87186}" type="slidenum">
              <a:rPr lang="en-US" smtClean="0"/>
              <a:t>‹#›</a:t>
            </a:fld>
            <a:endParaRPr lang="en-US" dirty="0"/>
          </a:p>
        </p:txBody>
      </p:sp>
    </p:spTree>
    <p:extLst>
      <p:ext uri="{BB962C8B-B14F-4D97-AF65-F5344CB8AC3E}">
        <p14:creationId xmlns:p14="http://schemas.microsoft.com/office/powerpoint/2010/main" val="1697306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18B5BF-743E-C14B-BDF6-81B515F68EDE}" type="datetime1">
              <a:rPr lang="en-US" smtClean="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52C1F8-3BA5-F24E-8618-E52498D87186}" type="slidenum">
              <a:rPr lang="en-US" smtClean="0"/>
              <a:t>‹#›</a:t>
            </a:fld>
            <a:endParaRPr lang="en-US" dirty="0"/>
          </a:p>
        </p:txBody>
      </p:sp>
    </p:spTree>
    <p:extLst>
      <p:ext uri="{BB962C8B-B14F-4D97-AF65-F5344CB8AC3E}">
        <p14:creationId xmlns:p14="http://schemas.microsoft.com/office/powerpoint/2010/main" val="1357850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1FA215-819D-5E41-BB55-78274DDDE598}" type="datetime1">
              <a:rPr lang="en-US" smtClean="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52C1F8-3BA5-F24E-8618-E52498D87186}" type="slidenum">
              <a:rPr lang="en-US" smtClean="0"/>
              <a:t>‹#›</a:t>
            </a:fld>
            <a:endParaRPr lang="en-US" dirty="0"/>
          </a:p>
        </p:txBody>
      </p:sp>
    </p:spTree>
    <p:extLst>
      <p:ext uri="{BB962C8B-B14F-4D97-AF65-F5344CB8AC3E}">
        <p14:creationId xmlns:p14="http://schemas.microsoft.com/office/powerpoint/2010/main" val="2913643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6332315"/>
            <a:ext cx="9144000" cy="4572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FFFFFF"/>
                </a:solidFill>
              </a:defRPr>
            </a:lvl1pPr>
          </a:lstStyle>
          <a:p>
            <a:fld id="{9FF89F5D-5B0E-104B-8FD1-AB910823D8A9}" type="datetime1">
              <a:rPr lang="en-US" smtClean="0"/>
              <a:t>9/11/2025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FD52C1F8-3BA5-F24E-8618-E52498D87186}" type="slidenum">
              <a:rPr lang="en-US" smtClean="0"/>
              <a:pPr/>
              <a:t>‹#›</a:t>
            </a:fld>
            <a:endParaRPr lang="en-US" dirty="0"/>
          </a:p>
        </p:txBody>
      </p:sp>
    </p:spTree>
    <p:extLst>
      <p:ext uri="{BB962C8B-B14F-4D97-AF65-F5344CB8AC3E}">
        <p14:creationId xmlns:p14="http://schemas.microsoft.com/office/powerpoint/2010/main" val="3088180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4400" kern="1200">
          <a:solidFill>
            <a:srgbClr val="67A2B9"/>
          </a:solidFill>
          <a:latin typeface="Rockwell"/>
          <a:ea typeface="+mj-ea"/>
          <a:cs typeface="Rockwell"/>
        </a:defRPr>
      </a:lvl1pPr>
    </p:titleStyle>
    <p:body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lumMod val="65000"/>
              <a:lumOff val="35000"/>
            </a:schemeClr>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lumMod val="65000"/>
              <a:lumOff val="3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65000"/>
              <a:lumOff val="3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65000"/>
              <a:lumOff val="3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ealderet@houstonisd.org"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7A2B9"/>
        </a:solidFill>
        <a:effectLst/>
      </p:bgPr>
    </p:bg>
    <p:spTree>
      <p:nvGrpSpPr>
        <p:cNvPr id="1" name=""/>
        <p:cNvGrpSpPr/>
        <p:nvPr/>
      </p:nvGrpSpPr>
      <p:grpSpPr>
        <a:xfrm>
          <a:off x="0" y="0"/>
          <a:ext cx="0" cy="0"/>
          <a:chOff x="0" y="0"/>
          <a:chExt cx="0" cy="0"/>
        </a:xfrm>
      </p:grpSpPr>
      <p:sp>
        <p:nvSpPr>
          <p:cNvPr id="18" name="Title 17"/>
          <p:cNvSpPr>
            <a:spLocks noGrp="1"/>
          </p:cNvSpPr>
          <p:nvPr>
            <p:ph type="ctrTitle"/>
          </p:nvPr>
        </p:nvSpPr>
        <p:spPr>
          <a:xfrm>
            <a:off x="457200" y="883003"/>
            <a:ext cx="8503920" cy="726342"/>
          </a:xfrm>
        </p:spPr>
        <p:txBody>
          <a:bodyPr/>
          <a:lstStyle/>
          <a:p>
            <a:pPr>
              <a:lnSpc>
                <a:spcPts val="6800"/>
              </a:lnSpc>
            </a:pPr>
            <a:r>
              <a:rPr lang="en-US" sz="3600" kern="0" spc="110" dirty="0"/>
              <a:t>Every Student Succeeds Act (ESSA)</a:t>
            </a:r>
          </a:p>
        </p:txBody>
      </p:sp>
      <p:sp>
        <p:nvSpPr>
          <p:cNvPr id="19" name="Subtitle 18"/>
          <p:cNvSpPr>
            <a:spLocks noGrp="1"/>
          </p:cNvSpPr>
          <p:nvPr>
            <p:ph type="subTitle" idx="1"/>
          </p:nvPr>
        </p:nvSpPr>
        <p:spPr>
          <a:xfrm>
            <a:off x="246888" y="1609345"/>
            <a:ext cx="8714232" cy="1063800"/>
          </a:xfrm>
        </p:spPr>
        <p:txBody>
          <a:bodyPr>
            <a:normAutofit/>
          </a:bodyPr>
          <a:lstStyle/>
          <a:p>
            <a:r>
              <a:rPr lang="en-US" sz="2400" dirty="0"/>
              <a:t>Title I, Part A Program Annual Parent Meeting</a:t>
            </a:r>
          </a:p>
        </p:txBody>
      </p:sp>
      <p:sp>
        <p:nvSpPr>
          <p:cNvPr id="21" name="Text Placeholder 20"/>
          <p:cNvSpPr txBox="1">
            <a:spLocks/>
          </p:cNvSpPr>
          <p:nvPr/>
        </p:nvSpPr>
        <p:spPr>
          <a:xfrm>
            <a:off x="457200" y="4511323"/>
            <a:ext cx="4830763" cy="1752600"/>
          </a:xfrm>
          <a:prstGeom prst="rect">
            <a:avLst/>
          </a:prstGeom>
        </p:spPr>
        <p:txBody>
          <a:bodyPr lIns="0" tIns="0" rIns="0" bIns="0"/>
          <a:lstStyle>
            <a:lvl1pPr marL="0" indent="0" algn="l" defTabSz="457200" rtl="0" eaLnBrk="1" latinLnBrk="0" hangingPunct="1">
              <a:spcBef>
                <a:spcPts val="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b="1" i="1" dirty="0">
                <a:solidFill>
                  <a:srgbClr val="FFFFFF"/>
                </a:solidFill>
              </a:rPr>
              <a:t>Date</a:t>
            </a:r>
            <a:r>
              <a:rPr lang="en-US" sz="1800" i="1" dirty="0">
                <a:solidFill>
                  <a:srgbClr val="FFFFFF"/>
                </a:solidFill>
              </a:rPr>
              <a:t>: September 10, 2025	</a:t>
            </a:r>
          </a:p>
          <a:p>
            <a:r>
              <a:rPr lang="en-US" sz="1800" b="1" i="1" dirty="0">
                <a:solidFill>
                  <a:srgbClr val="FFFFFF"/>
                </a:solidFill>
              </a:rPr>
              <a:t>Presenter: Erica Alderete</a:t>
            </a:r>
            <a:br>
              <a:rPr lang="en-US" sz="1800" i="1" dirty="0">
                <a:solidFill>
                  <a:srgbClr val="FFFFFF"/>
                </a:solidFill>
              </a:rPr>
            </a:br>
            <a:endParaRPr lang="en-US" sz="1800" i="1" dirty="0">
              <a:solidFill>
                <a:srgbClr val="FFFFFF"/>
              </a:solidFill>
            </a:endParaRPr>
          </a:p>
          <a:p>
            <a:r>
              <a:rPr lang="en-US" sz="1800" b="1" i="1" dirty="0">
                <a:solidFill>
                  <a:srgbClr val="FFFFFF"/>
                </a:solidFill>
              </a:rPr>
              <a:t>Campus Title I Contact</a:t>
            </a:r>
          </a:p>
        </p:txBody>
      </p:sp>
      <p:pic>
        <p:nvPicPr>
          <p:cNvPr id="2" name="Picture 1">
            <a:extLst>
              <a:ext uri="{FF2B5EF4-FFF2-40B4-BE49-F238E27FC236}">
                <a16:creationId xmlns:a16="http://schemas.microsoft.com/office/drawing/2014/main" id="{EF23A3A0-1E54-473D-B27C-3A3C8CCD4FBC}"/>
              </a:ext>
            </a:extLst>
          </p:cNvPr>
          <p:cNvPicPr>
            <a:picLocks noChangeAspect="1"/>
          </p:cNvPicPr>
          <p:nvPr/>
        </p:nvPicPr>
        <p:blipFill>
          <a:blip r:embed="rId3"/>
          <a:stretch>
            <a:fillRect/>
          </a:stretch>
        </p:blipFill>
        <p:spPr>
          <a:xfrm>
            <a:off x="179976" y="2346677"/>
            <a:ext cx="8382727" cy="853514"/>
          </a:xfrm>
          <a:prstGeom prst="rect">
            <a:avLst/>
          </a:prstGeom>
        </p:spPr>
      </p:pic>
      <p:sp>
        <p:nvSpPr>
          <p:cNvPr id="4" name="TextBox 3">
            <a:extLst>
              <a:ext uri="{FF2B5EF4-FFF2-40B4-BE49-F238E27FC236}">
                <a16:creationId xmlns:a16="http://schemas.microsoft.com/office/drawing/2014/main" id="{6B5E6A21-A95E-48B2-A6A9-545DFF474F06}"/>
              </a:ext>
            </a:extLst>
          </p:cNvPr>
          <p:cNvSpPr txBox="1"/>
          <p:nvPr/>
        </p:nvSpPr>
        <p:spPr>
          <a:xfrm>
            <a:off x="533400" y="3276600"/>
            <a:ext cx="6618514" cy="461665"/>
          </a:xfrm>
          <a:prstGeom prst="rect">
            <a:avLst/>
          </a:prstGeom>
          <a:noFill/>
        </p:spPr>
        <p:txBody>
          <a:bodyPr wrap="square" rtlCol="0">
            <a:spAutoFit/>
          </a:bodyPr>
          <a:lstStyle/>
          <a:p>
            <a:r>
              <a:rPr lang="en-US" sz="2400" dirty="0">
                <a:solidFill>
                  <a:schemeClr val="bg1"/>
                </a:solidFill>
              </a:rPr>
              <a:t>Junta </a:t>
            </a:r>
            <a:r>
              <a:rPr lang="en-US" sz="2400" dirty="0" err="1">
                <a:solidFill>
                  <a:schemeClr val="bg1"/>
                </a:solidFill>
              </a:rPr>
              <a:t>Anual</a:t>
            </a:r>
            <a:r>
              <a:rPr lang="en-US" sz="2400" dirty="0">
                <a:solidFill>
                  <a:schemeClr val="bg1"/>
                </a:solidFill>
              </a:rPr>
              <a:t> de Padres de </a:t>
            </a:r>
            <a:r>
              <a:rPr lang="en-US" sz="2400" dirty="0" err="1">
                <a:solidFill>
                  <a:schemeClr val="bg1"/>
                </a:solidFill>
              </a:rPr>
              <a:t>Titulo</a:t>
            </a:r>
            <a:r>
              <a:rPr lang="en-US" sz="2400" dirty="0">
                <a:solidFill>
                  <a:schemeClr val="bg1"/>
                </a:solidFill>
              </a:rPr>
              <a:t> I, </a:t>
            </a:r>
            <a:r>
              <a:rPr lang="en-US" sz="2400" dirty="0" err="1">
                <a:solidFill>
                  <a:schemeClr val="bg1"/>
                </a:solidFill>
              </a:rPr>
              <a:t>Parte</a:t>
            </a:r>
            <a:r>
              <a:rPr lang="en-US" sz="2400" dirty="0">
                <a:solidFill>
                  <a:schemeClr val="bg1"/>
                </a:solidFill>
              </a:rPr>
              <a:t> A</a:t>
            </a:r>
          </a:p>
        </p:txBody>
      </p:sp>
    </p:spTree>
    <p:extLst>
      <p:ext uri="{BB962C8B-B14F-4D97-AF65-F5344CB8AC3E}">
        <p14:creationId xmlns:p14="http://schemas.microsoft.com/office/powerpoint/2010/main" val="2104730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6101B-FDE5-432D-B50C-014671795627}"/>
              </a:ext>
            </a:extLst>
          </p:cNvPr>
          <p:cNvSpPr>
            <a:spLocks noGrp="1"/>
          </p:cNvSpPr>
          <p:nvPr>
            <p:ph type="title"/>
          </p:nvPr>
        </p:nvSpPr>
        <p:spPr>
          <a:xfrm>
            <a:off x="100207" y="-1261"/>
            <a:ext cx="4734839" cy="1281113"/>
          </a:xfrm>
        </p:spPr>
        <p:txBody>
          <a:bodyPr>
            <a:normAutofit fontScale="90000"/>
          </a:bodyPr>
          <a:lstStyle/>
          <a:p>
            <a:r>
              <a:rPr lang="en-US" dirty="0"/>
              <a:t>Parent Involvement Requirements</a:t>
            </a:r>
          </a:p>
        </p:txBody>
      </p:sp>
      <p:sp>
        <p:nvSpPr>
          <p:cNvPr id="3" name="Content Placeholder 2">
            <a:extLst>
              <a:ext uri="{FF2B5EF4-FFF2-40B4-BE49-F238E27FC236}">
                <a16:creationId xmlns:a16="http://schemas.microsoft.com/office/drawing/2014/main" id="{8CE813F5-0A11-4F41-8A1F-DBFEDFC33CF3}"/>
              </a:ext>
            </a:extLst>
          </p:cNvPr>
          <p:cNvSpPr>
            <a:spLocks noGrp="1"/>
          </p:cNvSpPr>
          <p:nvPr>
            <p:ph sz="half" idx="1"/>
          </p:nvPr>
        </p:nvSpPr>
        <p:spPr>
          <a:xfrm>
            <a:off x="457200" y="1447799"/>
            <a:ext cx="4038600" cy="4525963"/>
          </a:xfrm>
        </p:spPr>
        <p:txBody>
          <a:bodyPr>
            <a:normAutofit fontScale="25000" lnSpcReduction="20000"/>
          </a:bodyPr>
          <a:lstStyle/>
          <a:p>
            <a:pPr>
              <a:lnSpc>
                <a:spcPct val="120000"/>
              </a:lnSpc>
            </a:pPr>
            <a:r>
              <a:rPr lang="en-US" sz="5600" b="1" dirty="0">
                <a:solidFill>
                  <a:schemeClr val="accent5">
                    <a:lumMod val="75000"/>
                  </a:schemeClr>
                </a:solidFill>
              </a:rPr>
              <a:t>Title I Parent Meetings </a:t>
            </a:r>
            <a:r>
              <a:rPr lang="en-US" sz="5600" dirty="0">
                <a:solidFill>
                  <a:schemeClr val="tx1"/>
                </a:solidFill>
              </a:rPr>
              <a:t>– </a:t>
            </a:r>
            <a:r>
              <a:rPr lang="en-US" sz="5600" dirty="0">
                <a:solidFill>
                  <a:schemeClr val="accent5">
                    <a:lumMod val="75000"/>
                  </a:schemeClr>
                </a:solidFill>
              </a:rPr>
              <a:t>These are regular face-to-face </a:t>
            </a:r>
            <a:r>
              <a:rPr lang="en-US" sz="5600" b="1" u="sng" dirty="0">
                <a:solidFill>
                  <a:schemeClr val="accent5">
                    <a:lumMod val="75000"/>
                  </a:schemeClr>
                </a:solidFill>
              </a:rPr>
              <a:t>or</a:t>
            </a:r>
            <a:r>
              <a:rPr lang="en-US" sz="5600" dirty="0">
                <a:solidFill>
                  <a:schemeClr val="accent5">
                    <a:lumMod val="75000"/>
                  </a:schemeClr>
                </a:solidFill>
              </a:rPr>
              <a:t> virtual meetings to provide trainings to parents as well as collaborate with them about the progress of their child.</a:t>
            </a:r>
            <a:br>
              <a:rPr lang="en-US" sz="5600" dirty="0">
                <a:solidFill>
                  <a:schemeClr val="accent5">
                    <a:lumMod val="75000"/>
                  </a:schemeClr>
                </a:solidFill>
              </a:rPr>
            </a:br>
            <a:br>
              <a:rPr lang="en-US" sz="5600" dirty="0">
                <a:solidFill>
                  <a:schemeClr val="accent5">
                    <a:lumMod val="75000"/>
                  </a:schemeClr>
                </a:solidFill>
              </a:rPr>
            </a:br>
            <a:r>
              <a:rPr lang="en-US" sz="5600" dirty="0">
                <a:solidFill>
                  <a:schemeClr val="accent5">
                    <a:lumMod val="75000"/>
                  </a:schemeClr>
                </a:solidFill>
              </a:rPr>
              <a:t>We will </a:t>
            </a:r>
            <a:r>
              <a:rPr lang="en-US" sz="5600" u="sng" dirty="0">
                <a:solidFill>
                  <a:schemeClr val="accent5">
                    <a:lumMod val="75000"/>
                  </a:schemeClr>
                </a:solidFill>
              </a:rPr>
              <a:t>conduct at least 4 meetings each year.</a:t>
            </a:r>
            <a:r>
              <a:rPr lang="en-US" sz="5600" dirty="0">
                <a:solidFill>
                  <a:schemeClr val="accent5">
                    <a:lumMod val="75000"/>
                  </a:schemeClr>
                </a:solidFill>
              </a:rPr>
              <a:t> Each child’s education meeting will be </a:t>
            </a:r>
            <a:r>
              <a:rPr lang="en-US" sz="5600" u="sng" dirty="0">
                <a:solidFill>
                  <a:schemeClr val="accent5">
                    <a:lumMod val="75000"/>
                  </a:schemeClr>
                </a:solidFill>
              </a:rPr>
              <a:t>conducted twice</a:t>
            </a:r>
            <a:r>
              <a:rPr lang="en-US" sz="5600" dirty="0">
                <a:solidFill>
                  <a:schemeClr val="accent5">
                    <a:lumMod val="75000"/>
                  </a:schemeClr>
                </a:solidFill>
              </a:rPr>
              <a:t>; once in the morning and once in the evening and </a:t>
            </a:r>
            <a:r>
              <a:rPr lang="en-US" sz="5600" u="sng" dirty="0">
                <a:solidFill>
                  <a:schemeClr val="accent5">
                    <a:lumMod val="75000"/>
                  </a:schemeClr>
                </a:solidFill>
              </a:rPr>
              <a:t>on different days. </a:t>
            </a:r>
            <a:r>
              <a:rPr lang="en-US" sz="5600" dirty="0">
                <a:solidFill>
                  <a:schemeClr val="accent5">
                    <a:lumMod val="75000"/>
                  </a:schemeClr>
                </a:solidFill>
              </a:rPr>
              <a:t> A total of 8 meetings will be conducted </a:t>
            </a:r>
            <a:r>
              <a:rPr lang="en-US" sz="5600" u="sng" dirty="0">
                <a:solidFill>
                  <a:schemeClr val="accent5">
                    <a:lumMod val="75000"/>
                  </a:schemeClr>
                </a:solidFill>
              </a:rPr>
              <a:t>to accommodate parents.</a:t>
            </a:r>
          </a:p>
          <a:p>
            <a:pPr marL="0" indent="0">
              <a:lnSpc>
                <a:spcPct val="120000"/>
              </a:lnSpc>
              <a:buNone/>
            </a:pPr>
            <a:endParaRPr lang="en-US" sz="5600" u="sng" dirty="0">
              <a:solidFill>
                <a:schemeClr val="accent5">
                  <a:lumMod val="75000"/>
                </a:schemeClr>
              </a:solidFill>
            </a:endParaRPr>
          </a:p>
          <a:p>
            <a:pPr>
              <a:lnSpc>
                <a:spcPct val="120000"/>
              </a:lnSpc>
            </a:pPr>
            <a:r>
              <a:rPr lang="en-US" sz="5600" b="1" dirty="0">
                <a:solidFill>
                  <a:schemeClr val="accent5">
                    <a:lumMod val="75000"/>
                  </a:schemeClr>
                </a:solidFill>
              </a:rPr>
              <a:t>Parent and Family Engagement Surveys </a:t>
            </a:r>
            <a:r>
              <a:rPr lang="en-US" sz="5600" dirty="0"/>
              <a:t>– </a:t>
            </a:r>
            <a:r>
              <a:rPr lang="en-US" sz="5600" dirty="0">
                <a:solidFill>
                  <a:schemeClr val="accent5">
                    <a:lumMod val="75000"/>
                  </a:schemeClr>
                </a:solidFill>
              </a:rPr>
              <a:t>The External Funding Department will provide a parent survey at the end of the school year to evaluate the campus’ Title I, Part A Parent and Family Engagement Program. </a:t>
            </a:r>
            <a:endParaRPr lang="en-US" sz="5600" b="1" dirty="0">
              <a:solidFill>
                <a:schemeClr val="accent5">
                  <a:lumMod val="75000"/>
                </a:schemeClr>
              </a:solidFill>
            </a:endParaRPr>
          </a:p>
          <a:p>
            <a:endParaRPr lang="en-US" dirty="0"/>
          </a:p>
        </p:txBody>
      </p:sp>
      <p:sp>
        <p:nvSpPr>
          <p:cNvPr id="4" name="Content Placeholder 3">
            <a:extLst>
              <a:ext uri="{FF2B5EF4-FFF2-40B4-BE49-F238E27FC236}">
                <a16:creationId xmlns:a16="http://schemas.microsoft.com/office/drawing/2014/main" id="{B827287A-89F9-4291-9B60-CF7150B68EE2}"/>
              </a:ext>
            </a:extLst>
          </p:cNvPr>
          <p:cNvSpPr>
            <a:spLocks noGrp="1"/>
          </p:cNvSpPr>
          <p:nvPr>
            <p:ph sz="half" idx="2"/>
          </p:nvPr>
        </p:nvSpPr>
        <p:spPr>
          <a:xfrm>
            <a:off x="4648200" y="1436913"/>
            <a:ext cx="4038600" cy="4525963"/>
          </a:xfrm>
        </p:spPr>
        <p:txBody>
          <a:bodyPr>
            <a:normAutofit fontScale="25000" lnSpcReduction="20000"/>
          </a:bodyPr>
          <a:lstStyle/>
          <a:p>
            <a:endParaRPr lang="es-ES" b="1" dirty="0"/>
          </a:p>
          <a:p>
            <a:pPr>
              <a:lnSpc>
                <a:spcPct val="120000"/>
              </a:lnSpc>
            </a:pPr>
            <a:r>
              <a:rPr lang="es-ES" sz="5600" b="1" dirty="0"/>
              <a:t>Reuniones de padres de Título I</a:t>
            </a:r>
            <a:r>
              <a:rPr lang="es-ES" sz="5600" dirty="0"/>
              <a:t>: Estas son reuniones presenciales o virtuales regulares para brindar capacitación a los padres y colaborar con ellos sobre el progreso de su hijo. </a:t>
            </a:r>
            <a:br>
              <a:rPr lang="es-ES" sz="5600" dirty="0"/>
            </a:br>
            <a:r>
              <a:rPr lang="es-ES" sz="5600" dirty="0"/>
              <a:t>Realizaremos al menos 4 reuniones cada año. La reunión de educación de cada niño se llevará a cabo dos veces; una vez por la mañana y una vez por la noche y en diferentes días. Se llevarán a cabo un total de 8 reuniones para acomodar a los padres.</a:t>
            </a:r>
          </a:p>
          <a:p>
            <a:pPr>
              <a:lnSpc>
                <a:spcPct val="120000"/>
              </a:lnSpc>
            </a:pPr>
            <a:endParaRPr lang="es-ES" sz="5600" dirty="0"/>
          </a:p>
          <a:p>
            <a:pPr>
              <a:lnSpc>
                <a:spcPct val="120000"/>
              </a:lnSpc>
            </a:pPr>
            <a:endParaRPr lang="es-ES" sz="5600" dirty="0"/>
          </a:p>
          <a:p>
            <a:pPr>
              <a:lnSpc>
                <a:spcPct val="120000"/>
              </a:lnSpc>
            </a:pPr>
            <a:r>
              <a:rPr lang="es-ES" sz="5600" b="1" dirty="0"/>
              <a:t>Encuestas de participación de los padres y la familia</a:t>
            </a:r>
            <a:r>
              <a:rPr lang="es-ES" sz="5600" dirty="0"/>
              <a:t>: el Departamento de Financiamiento Externo proporcionará una encuesta para los padres al final del año escolar para evaluar el Programa de Participación de los Padres y la Familia del Título I, Parte A del campus.</a:t>
            </a:r>
            <a:endParaRPr lang="en-US" sz="5600" dirty="0"/>
          </a:p>
        </p:txBody>
      </p:sp>
      <p:sp>
        <p:nvSpPr>
          <p:cNvPr id="5" name="Slide Number Placeholder 4">
            <a:extLst>
              <a:ext uri="{FF2B5EF4-FFF2-40B4-BE49-F238E27FC236}">
                <a16:creationId xmlns:a16="http://schemas.microsoft.com/office/drawing/2014/main" id="{1C1C65E3-0DA1-4F04-99B4-DD345ECE9193}"/>
              </a:ext>
            </a:extLst>
          </p:cNvPr>
          <p:cNvSpPr>
            <a:spLocks noGrp="1"/>
          </p:cNvSpPr>
          <p:nvPr>
            <p:ph type="sldNum" sz="quarter" idx="12"/>
          </p:nvPr>
        </p:nvSpPr>
        <p:spPr/>
        <p:txBody>
          <a:bodyPr/>
          <a:lstStyle/>
          <a:p>
            <a:fld id="{FD52C1F8-3BA5-F24E-8618-E52498D87186}" type="slidenum">
              <a:rPr lang="en-US" smtClean="0"/>
              <a:t>10</a:t>
            </a:fld>
            <a:endParaRPr lang="en-US" dirty="0"/>
          </a:p>
        </p:txBody>
      </p:sp>
      <p:sp>
        <p:nvSpPr>
          <p:cNvPr id="7" name="TextBox 6">
            <a:extLst>
              <a:ext uri="{FF2B5EF4-FFF2-40B4-BE49-F238E27FC236}">
                <a16:creationId xmlns:a16="http://schemas.microsoft.com/office/drawing/2014/main" id="{66D332CE-AD2D-4422-9584-299BF393991D}"/>
              </a:ext>
            </a:extLst>
          </p:cNvPr>
          <p:cNvSpPr txBox="1"/>
          <p:nvPr/>
        </p:nvSpPr>
        <p:spPr>
          <a:xfrm>
            <a:off x="4835045" y="193531"/>
            <a:ext cx="4208747" cy="830997"/>
          </a:xfrm>
          <a:prstGeom prst="rect">
            <a:avLst/>
          </a:prstGeom>
          <a:noFill/>
        </p:spPr>
        <p:txBody>
          <a:bodyPr wrap="square" rtlCol="0">
            <a:spAutoFit/>
          </a:bodyPr>
          <a:lstStyle/>
          <a:p>
            <a:r>
              <a:rPr lang="en-US" sz="2400" dirty="0" err="1"/>
              <a:t>Requisitos</a:t>
            </a:r>
            <a:r>
              <a:rPr lang="en-US" sz="2400" dirty="0"/>
              <a:t> para la </a:t>
            </a:r>
            <a:r>
              <a:rPr lang="en-US" sz="2400" dirty="0" err="1"/>
              <a:t>Participacion</a:t>
            </a:r>
            <a:r>
              <a:rPr lang="en-US" sz="2400" dirty="0"/>
              <a:t> de los Padres</a:t>
            </a:r>
          </a:p>
        </p:txBody>
      </p:sp>
    </p:spTree>
    <p:extLst>
      <p:ext uri="{BB962C8B-B14F-4D97-AF65-F5344CB8AC3E}">
        <p14:creationId xmlns:p14="http://schemas.microsoft.com/office/powerpoint/2010/main" val="2960011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BD496-D385-414C-A481-4849584B4B54}"/>
              </a:ext>
            </a:extLst>
          </p:cNvPr>
          <p:cNvSpPr>
            <a:spLocks noGrp="1"/>
          </p:cNvSpPr>
          <p:nvPr>
            <p:ph type="title"/>
          </p:nvPr>
        </p:nvSpPr>
        <p:spPr>
          <a:xfrm>
            <a:off x="1444752" y="201168"/>
            <a:ext cx="6428232" cy="1283939"/>
          </a:xfrm>
        </p:spPr>
        <p:txBody>
          <a:bodyPr/>
          <a:lstStyle/>
          <a:p>
            <a:r>
              <a:rPr lang="en-US" dirty="0"/>
              <a:t>School</a:t>
            </a:r>
          </a:p>
        </p:txBody>
      </p:sp>
      <p:sp>
        <p:nvSpPr>
          <p:cNvPr id="3" name="Content Placeholder 2">
            <a:extLst>
              <a:ext uri="{FF2B5EF4-FFF2-40B4-BE49-F238E27FC236}">
                <a16:creationId xmlns:a16="http://schemas.microsoft.com/office/drawing/2014/main" id="{BEB9DAF3-9B37-48C4-ADC7-65EB6E4C40B9}"/>
              </a:ext>
            </a:extLst>
          </p:cNvPr>
          <p:cNvSpPr>
            <a:spLocks noGrp="1"/>
          </p:cNvSpPr>
          <p:nvPr>
            <p:ph sz="half" idx="1"/>
          </p:nvPr>
        </p:nvSpPr>
        <p:spPr/>
        <p:txBody>
          <a:bodyPr>
            <a:normAutofit fontScale="77500" lnSpcReduction="20000"/>
          </a:bodyPr>
          <a:lstStyle/>
          <a:p>
            <a:pPr>
              <a:lnSpc>
                <a:spcPct val="120000"/>
              </a:lnSpc>
            </a:pPr>
            <a:r>
              <a:rPr lang="en-US" sz="2300" dirty="0">
                <a:cs typeface="Calibri Light" panose="020F0302020204030204" pitchFamily="34" charset="0"/>
              </a:rPr>
              <a:t>At HAIS, </a:t>
            </a:r>
            <a:br>
              <a:rPr lang="en-US" sz="2300" dirty="0">
                <a:cs typeface="Calibri Light" panose="020F0302020204030204" pitchFamily="34" charset="0"/>
              </a:rPr>
            </a:br>
            <a:r>
              <a:rPr lang="en-US" sz="2300" dirty="0">
                <a:cs typeface="Calibri Light" panose="020F0302020204030204" pitchFamily="34" charset="0"/>
              </a:rPr>
              <a:t>we want you to be involved. Here are some ways that you can be involved in your child's school:</a:t>
            </a:r>
            <a:br>
              <a:rPr lang="en-US" sz="2300" dirty="0">
                <a:cs typeface="Calibri Light" panose="020F0302020204030204" pitchFamily="34" charset="0"/>
              </a:rPr>
            </a:br>
            <a:endParaRPr lang="en-US" sz="2300" dirty="0">
              <a:cs typeface="Calibri Light" panose="020F0302020204030204" pitchFamily="34" charset="0"/>
            </a:endParaRPr>
          </a:p>
          <a:p>
            <a:pPr marL="457200" lvl="1" indent="0">
              <a:lnSpc>
                <a:spcPct val="120000"/>
              </a:lnSpc>
              <a:buNone/>
            </a:pPr>
            <a:r>
              <a:rPr lang="en-US" sz="2300" b="1" dirty="0">
                <a:cs typeface="Calibri Light" panose="020F0302020204030204" pitchFamily="34" charset="0"/>
              </a:rPr>
              <a:t>1</a:t>
            </a:r>
            <a:r>
              <a:rPr lang="en-US" sz="2300" dirty="0">
                <a:cs typeface="Calibri Light" panose="020F0302020204030204" pitchFamily="34" charset="0"/>
              </a:rPr>
              <a:t>. Participate in revising or developing the School-Parent Compact.</a:t>
            </a:r>
            <a:br>
              <a:rPr lang="en-US" sz="2300" dirty="0">
                <a:cs typeface="Calibri Light" panose="020F0302020204030204" pitchFamily="34" charset="0"/>
              </a:rPr>
            </a:br>
            <a:endParaRPr lang="en-US" sz="2300" dirty="0">
              <a:cs typeface="Calibri Light" panose="020F0302020204030204" pitchFamily="34" charset="0"/>
            </a:endParaRPr>
          </a:p>
          <a:p>
            <a:pPr marL="457200" lvl="1" indent="0">
              <a:lnSpc>
                <a:spcPct val="120000"/>
              </a:lnSpc>
              <a:buNone/>
            </a:pPr>
            <a:r>
              <a:rPr lang="en-US" sz="2300" b="1" dirty="0">
                <a:cs typeface="Calibri Light" panose="020F0302020204030204" pitchFamily="34" charset="0"/>
              </a:rPr>
              <a:t>2. </a:t>
            </a:r>
            <a:r>
              <a:rPr lang="en-US" sz="2300" dirty="0">
                <a:cs typeface="Calibri Light" panose="020F0302020204030204" pitchFamily="34" charset="0"/>
              </a:rPr>
              <a:t>Participate in revising or developing the  Parent and Family Engagement Policy.</a:t>
            </a:r>
          </a:p>
          <a:p>
            <a:pPr marL="457200" lvl="1" indent="0">
              <a:lnSpc>
                <a:spcPct val="120000"/>
              </a:lnSpc>
              <a:buNone/>
            </a:pPr>
            <a:endParaRPr lang="en-US" sz="2300" dirty="0">
              <a:cs typeface="Calibri Light" panose="020F0302020204030204" pitchFamily="34" charset="0"/>
            </a:endParaRPr>
          </a:p>
          <a:p>
            <a:pPr marL="457200" lvl="1" indent="0">
              <a:lnSpc>
                <a:spcPct val="120000"/>
              </a:lnSpc>
              <a:buNone/>
            </a:pPr>
            <a:r>
              <a:rPr lang="en-US" sz="2300" b="1" dirty="0"/>
              <a:t>3. </a:t>
            </a:r>
            <a:r>
              <a:rPr lang="en-US" sz="2300" dirty="0"/>
              <a:t>PTO</a:t>
            </a:r>
          </a:p>
          <a:p>
            <a:endParaRPr lang="en-US" dirty="0"/>
          </a:p>
        </p:txBody>
      </p:sp>
      <p:sp>
        <p:nvSpPr>
          <p:cNvPr id="4" name="Content Placeholder 3">
            <a:extLst>
              <a:ext uri="{FF2B5EF4-FFF2-40B4-BE49-F238E27FC236}">
                <a16:creationId xmlns:a16="http://schemas.microsoft.com/office/drawing/2014/main" id="{B397BD3A-6E10-4ABA-A138-9A681CF5C2F5}"/>
              </a:ext>
            </a:extLst>
          </p:cNvPr>
          <p:cNvSpPr>
            <a:spLocks noGrp="1"/>
          </p:cNvSpPr>
          <p:nvPr>
            <p:ph sz="half" idx="2"/>
          </p:nvPr>
        </p:nvSpPr>
        <p:spPr>
          <a:xfrm>
            <a:off x="4648200" y="1458682"/>
            <a:ext cx="4038600" cy="4525963"/>
          </a:xfrm>
        </p:spPr>
        <p:txBody>
          <a:bodyPr>
            <a:noAutofit/>
          </a:bodyPr>
          <a:lstStyle/>
          <a:p>
            <a:pPr marL="0" indent="0">
              <a:lnSpc>
                <a:spcPct val="120000"/>
              </a:lnSpc>
              <a:buNone/>
            </a:pPr>
            <a:r>
              <a:rPr lang="es-ES" sz="1800" dirty="0"/>
              <a:t>En la Escuela HAIS queremos que usted se involucre. Estas son algunas de las maneras en que puede involucrarse en la escuela de su hijo: </a:t>
            </a:r>
          </a:p>
          <a:p>
            <a:pPr marL="0" indent="0">
              <a:lnSpc>
                <a:spcPct val="120000"/>
              </a:lnSpc>
              <a:buNone/>
            </a:pPr>
            <a:r>
              <a:rPr lang="es-ES" sz="1800" b="1" dirty="0"/>
              <a:t>1</a:t>
            </a:r>
            <a:r>
              <a:rPr lang="es-ES" sz="1800" dirty="0"/>
              <a:t> </a:t>
            </a:r>
            <a:r>
              <a:rPr lang="mr-IN" sz="1800" dirty="0"/>
              <a:t>–</a:t>
            </a:r>
            <a:r>
              <a:rPr lang="es-ES" sz="1800" dirty="0"/>
              <a:t>Participe en la creación o revisión del Convenio de la Escuela y los Padres</a:t>
            </a:r>
          </a:p>
          <a:p>
            <a:pPr marL="0" indent="0">
              <a:lnSpc>
                <a:spcPct val="120000"/>
              </a:lnSpc>
              <a:buNone/>
            </a:pPr>
            <a:r>
              <a:rPr lang="es-ES" sz="1800" b="1" dirty="0"/>
              <a:t>2 </a:t>
            </a:r>
            <a:r>
              <a:rPr lang="mr-IN" sz="1800" dirty="0"/>
              <a:t>–</a:t>
            </a:r>
            <a:r>
              <a:rPr lang="es-ES" sz="1800" dirty="0"/>
              <a:t>Participe en la creación o revisión de la Normativa escolar para la participación de los padres y las familias</a:t>
            </a:r>
          </a:p>
          <a:p>
            <a:pPr marL="0" indent="0">
              <a:lnSpc>
                <a:spcPct val="120000"/>
              </a:lnSpc>
              <a:buNone/>
            </a:pPr>
            <a:r>
              <a:rPr lang="es-ES" sz="1800" b="1" dirty="0"/>
              <a:t>3. </a:t>
            </a:r>
            <a:r>
              <a:rPr lang="es-ES" sz="1800" dirty="0"/>
              <a:t>PTO</a:t>
            </a:r>
          </a:p>
        </p:txBody>
      </p:sp>
      <p:sp>
        <p:nvSpPr>
          <p:cNvPr id="5" name="Slide Number Placeholder 4">
            <a:extLst>
              <a:ext uri="{FF2B5EF4-FFF2-40B4-BE49-F238E27FC236}">
                <a16:creationId xmlns:a16="http://schemas.microsoft.com/office/drawing/2014/main" id="{73D9837A-1DEF-4954-B630-B9B81CADD698}"/>
              </a:ext>
            </a:extLst>
          </p:cNvPr>
          <p:cNvSpPr>
            <a:spLocks noGrp="1"/>
          </p:cNvSpPr>
          <p:nvPr>
            <p:ph type="sldNum" sz="quarter" idx="12"/>
          </p:nvPr>
        </p:nvSpPr>
        <p:spPr/>
        <p:txBody>
          <a:bodyPr/>
          <a:lstStyle/>
          <a:p>
            <a:fld id="{FD52C1F8-3BA5-F24E-8618-E52498D87186}" type="slidenum">
              <a:rPr lang="en-US" smtClean="0"/>
              <a:t>11</a:t>
            </a:fld>
            <a:endParaRPr lang="en-US" dirty="0"/>
          </a:p>
        </p:txBody>
      </p:sp>
    </p:spTree>
    <p:extLst>
      <p:ext uri="{BB962C8B-B14F-4D97-AF65-F5344CB8AC3E}">
        <p14:creationId xmlns:p14="http://schemas.microsoft.com/office/powerpoint/2010/main" val="26464956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EDC64-CAFC-4DAE-B4DB-922F5942D181}"/>
              </a:ext>
            </a:extLst>
          </p:cNvPr>
          <p:cNvSpPr>
            <a:spLocks noGrp="1"/>
          </p:cNvSpPr>
          <p:nvPr>
            <p:ph type="title"/>
          </p:nvPr>
        </p:nvSpPr>
        <p:spPr/>
        <p:txBody>
          <a:bodyPr>
            <a:normAutofit/>
          </a:bodyPr>
          <a:lstStyle/>
          <a:p>
            <a:r>
              <a:rPr lang="en-US" sz="3200" dirty="0"/>
              <a:t>Other Requirements / </a:t>
            </a:r>
            <a:r>
              <a:rPr lang="es-US" sz="3200" dirty="0"/>
              <a:t>Otros requisitos </a:t>
            </a:r>
            <a:endParaRPr lang="en-US" sz="3200" dirty="0"/>
          </a:p>
        </p:txBody>
      </p:sp>
      <p:sp>
        <p:nvSpPr>
          <p:cNvPr id="3" name="Content Placeholder 2">
            <a:extLst>
              <a:ext uri="{FF2B5EF4-FFF2-40B4-BE49-F238E27FC236}">
                <a16:creationId xmlns:a16="http://schemas.microsoft.com/office/drawing/2014/main" id="{DD8690E6-9CED-40DB-A704-422EACCD13B2}"/>
              </a:ext>
            </a:extLst>
          </p:cNvPr>
          <p:cNvSpPr>
            <a:spLocks noGrp="1"/>
          </p:cNvSpPr>
          <p:nvPr>
            <p:ph sz="half" idx="1"/>
          </p:nvPr>
        </p:nvSpPr>
        <p:spPr/>
        <p:txBody>
          <a:bodyPr>
            <a:normAutofit fontScale="85000" lnSpcReduction="10000"/>
          </a:bodyPr>
          <a:lstStyle/>
          <a:p>
            <a:pPr>
              <a:lnSpc>
                <a:spcPct val="110000"/>
              </a:lnSpc>
            </a:pPr>
            <a:r>
              <a:rPr lang="en-US" sz="2500" b="1" dirty="0"/>
              <a:t>The Federal Report Card</a:t>
            </a:r>
            <a:r>
              <a:rPr lang="en-US" sz="2500" dirty="0"/>
              <a:t> This report card informs parents of the performance of the campus.</a:t>
            </a:r>
          </a:p>
          <a:p>
            <a:pPr marL="0" indent="0">
              <a:lnSpc>
                <a:spcPct val="110000"/>
              </a:lnSpc>
              <a:buNone/>
            </a:pPr>
            <a:endParaRPr lang="en-US" sz="2500" dirty="0"/>
          </a:p>
          <a:p>
            <a:pPr lvl="1">
              <a:lnSpc>
                <a:spcPct val="110000"/>
              </a:lnSpc>
            </a:pPr>
            <a:r>
              <a:rPr lang="en-US" sz="2500" dirty="0"/>
              <a:t>At </a:t>
            </a:r>
            <a:r>
              <a:rPr lang="en-US" sz="2500" b="1" dirty="0"/>
              <a:t>HAIS </a:t>
            </a:r>
            <a:r>
              <a:rPr lang="en-US" sz="2500" dirty="0"/>
              <a:t>we send a letter home with an internet link to the report card for our school.</a:t>
            </a:r>
          </a:p>
          <a:p>
            <a:pPr lvl="1">
              <a:lnSpc>
                <a:spcPct val="110000"/>
              </a:lnSpc>
            </a:pPr>
            <a:r>
              <a:rPr lang="en-US" sz="2500" dirty="0"/>
              <a:t>We also make a copy available upon request in the front office.</a:t>
            </a:r>
            <a:endParaRPr lang="en-US" sz="2500" b="1" dirty="0"/>
          </a:p>
          <a:p>
            <a:endParaRPr lang="en-US" dirty="0"/>
          </a:p>
        </p:txBody>
      </p:sp>
      <p:sp>
        <p:nvSpPr>
          <p:cNvPr id="4" name="Content Placeholder 3">
            <a:extLst>
              <a:ext uri="{FF2B5EF4-FFF2-40B4-BE49-F238E27FC236}">
                <a16:creationId xmlns:a16="http://schemas.microsoft.com/office/drawing/2014/main" id="{265B7366-145B-4A85-A35E-355857723250}"/>
              </a:ext>
            </a:extLst>
          </p:cNvPr>
          <p:cNvSpPr>
            <a:spLocks noGrp="1"/>
          </p:cNvSpPr>
          <p:nvPr>
            <p:ph sz="half" idx="2"/>
          </p:nvPr>
        </p:nvSpPr>
        <p:spPr>
          <a:xfrm>
            <a:off x="4648200" y="1600200"/>
            <a:ext cx="4038600" cy="4756150"/>
          </a:xfrm>
        </p:spPr>
        <p:txBody>
          <a:bodyPr>
            <a:normAutofit fontScale="85000" lnSpcReduction="10000"/>
          </a:bodyPr>
          <a:lstStyle/>
          <a:p>
            <a:r>
              <a:rPr lang="es-ES" sz="2600" dirty="0"/>
              <a:t>El </a:t>
            </a:r>
            <a:r>
              <a:rPr lang="es-ES" sz="2600" b="1" dirty="0"/>
              <a:t>Informe Federal </a:t>
            </a:r>
            <a:r>
              <a:rPr lang="es-ES" sz="2600" dirty="0"/>
              <a:t>de calificación de las escuelas</a:t>
            </a:r>
            <a:r>
              <a:rPr lang="es-ES" sz="2600" b="1" dirty="0"/>
              <a:t> </a:t>
            </a:r>
            <a:r>
              <a:rPr lang="es-ES" sz="2600" dirty="0"/>
              <a:t>mantiene a los padres informados del desempeño de la escuela de sus hijos</a:t>
            </a:r>
            <a:r>
              <a:rPr lang="es-ES" dirty="0"/>
              <a:t>. </a:t>
            </a:r>
          </a:p>
          <a:p>
            <a:pPr marL="0" indent="0">
              <a:buNone/>
            </a:pPr>
            <a:endParaRPr lang="es-ES" dirty="0"/>
          </a:p>
          <a:p>
            <a:r>
              <a:rPr lang="es-ES" dirty="0"/>
              <a:t>La Escuela </a:t>
            </a:r>
            <a:r>
              <a:rPr lang="es-ES" b="1" dirty="0"/>
              <a:t>HAIS </a:t>
            </a:r>
            <a:r>
              <a:rPr lang="es-ES" dirty="0"/>
              <a:t>le envía una carta a su casa con un enlace de Internet para que pueda ver nuestro Informe.</a:t>
            </a:r>
          </a:p>
          <a:p>
            <a:r>
              <a:rPr lang="es-ES" dirty="0"/>
              <a:t>También podrá pedir una copia en la oficina.</a:t>
            </a:r>
            <a:endParaRPr lang="en-US" dirty="0"/>
          </a:p>
        </p:txBody>
      </p:sp>
      <p:sp>
        <p:nvSpPr>
          <p:cNvPr id="5" name="Slide Number Placeholder 4">
            <a:extLst>
              <a:ext uri="{FF2B5EF4-FFF2-40B4-BE49-F238E27FC236}">
                <a16:creationId xmlns:a16="http://schemas.microsoft.com/office/drawing/2014/main" id="{EAF83DDC-73FB-411A-83E5-32BF4A1537D0}"/>
              </a:ext>
            </a:extLst>
          </p:cNvPr>
          <p:cNvSpPr>
            <a:spLocks noGrp="1"/>
          </p:cNvSpPr>
          <p:nvPr>
            <p:ph type="sldNum" sz="quarter" idx="12"/>
          </p:nvPr>
        </p:nvSpPr>
        <p:spPr/>
        <p:txBody>
          <a:bodyPr/>
          <a:lstStyle/>
          <a:p>
            <a:fld id="{FD52C1F8-3BA5-F24E-8618-E52498D87186}" type="slidenum">
              <a:rPr lang="en-US" smtClean="0"/>
              <a:t>12</a:t>
            </a:fld>
            <a:endParaRPr lang="en-US" dirty="0"/>
          </a:p>
        </p:txBody>
      </p:sp>
    </p:spTree>
    <p:extLst>
      <p:ext uri="{BB962C8B-B14F-4D97-AF65-F5344CB8AC3E}">
        <p14:creationId xmlns:p14="http://schemas.microsoft.com/office/powerpoint/2010/main" val="1561157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79C1C-5FDA-49EF-9809-ED6CBC2B5F85}"/>
              </a:ext>
            </a:extLst>
          </p:cNvPr>
          <p:cNvSpPr>
            <a:spLocks noGrp="1"/>
          </p:cNvSpPr>
          <p:nvPr>
            <p:ph type="title"/>
          </p:nvPr>
        </p:nvSpPr>
        <p:spPr>
          <a:xfrm>
            <a:off x="1600200" y="274956"/>
            <a:ext cx="6565392" cy="1143000"/>
          </a:xfrm>
        </p:spPr>
        <p:txBody>
          <a:bodyPr/>
          <a:lstStyle/>
          <a:p>
            <a:r>
              <a:rPr lang="en-US" dirty="0"/>
              <a:t>School</a:t>
            </a:r>
          </a:p>
        </p:txBody>
      </p:sp>
      <p:sp>
        <p:nvSpPr>
          <p:cNvPr id="3" name="Content Placeholder 2">
            <a:extLst>
              <a:ext uri="{FF2B5EF4-FFF2-40B4-BE49-F238E27FC236}">
                <a16:creationId xmlns:a16="http://schemas.microsoft.com/office/drawing/2014/main" id="{A1A991FB-B1CE-43F7-8A34-59DB7256301C}"/>
              </a:ext>
            </a:extLst>
          </p:cNvPr>
          <p:cNvSpPr>
            <a:spLocks noGrp="1"/>
          </p:cNvSpPr>
          <p:nvPr>
            <p:ph sz="half" idx="1"/>
          </p:nvPr>
        </p:nvSpPr>
        <p:spPr/>
        <p:txBody>
          <a:bodyPr>
            <a:normAutofit/>
          </a:bodyPr>
          <a:lstStyle/>
          <a:p>
            <a:r>
              <a:rPr lang="en-US" dirty="0"/>
              <a:t>At </a:t>
            </a:r>
            <a:r>
              <a:rPr lang="en-US" b="1" dirty="0"/>
              <a:t>HAIS, </a:t>
            </a:r>
            <a:r>
              <a:rPr lang="en-US" dirty="0"/>
              <a:t>we are committed to utilizing our Title I funds to maximize student achievement and impact student learning.</a:t>
            </a:r>
          </a:p>
          <a:p>
            <a:endParaRPr lang="en-US" dirty="0"/>
          </a:p>
        </p:txBody>
      </p:sp>
      <p:sp>
        <p:nvSpPr>
          <p:cNvPr id="4" name="Content Placeholder 3">
            <a:extLst>
              <a:ext uri="{FF2B5EF4-FFF2-40B4-BE49-F238E27FC236}">
                <a16:creationId xmlns:a16="http://schemas.microsoft.com/office/drawing/2014/main" id="{13ADA773-0296-42DD-8CE2-4F720F41264A}"/>
              </a:ext>
            </a:extLst>
          </p:cNvPr>
          <p:cNvSpPr>
            <a:spLocks noGrp="1"/>
          </p:cNvSpPr>
          <p:nvPr>
            <p:ph sz="half" idx="2"/>
          </p:nvPr>
        </p:nvSpPr>
        <p:spPr/>
        <p:txBody>
          <a:bodyPr>
            <a:normAutofit/>
          </a:bodyPr>
          <a:lstStyle/>
          <a:p>
            <a:r>
              <a:rPr lang="es-ES" dirty="0"/>
              <a:t>En la Escuela HAIS,  nos comprometemos a utilizar los fondos de Título I en beneficio del rendimiento y el aprendizaje de los estudiantes.</a:t>
            </a:r>
            <a:endParaRPr lang="en-US" dirty="0"/>
          </a:p>
          <a:p>
            <a:endParaRPr lang="en-US" dirty="0"/>
          </a:p>
        </p:txBody>
      </p:sp>
      <p:sp>
        <p:nvSpPr>
          <p:cNvPr id="5" name="Slide Number Placeholder 4">
            <a:extLst>
              <a:ext uri="{FF2B5EF4-FFF2-40B4-BE49-F238E27FC236}">
                <a16:creationId xmlns:a16="http://schemas.microsoft.com/office/drawing/2014/main" id="{1D21767D-2FD0-44C9-ABC7-2D5470673809}"/>
              </a:ext>
            </a:extLst>
          </p:cNvPr>
          <p:cNvSpPr>
            <a:spLocks noGrp="1"/>
          </p:cNvSpPr>
          <p:nvPr>
            <p:ph type="sldNum" sz="quarter" idx="12"/>
          </p:nvPr>
        </p:nvSpPr>
        <p:spPr/>
        <p:txBody>
          <a:bodyPr/>
          <a:lstStyle/>
          <a:p>
            <a:fld id="{FD52C1F8-3BA5-F24E-8618-E52498D87186}" type="slidenum">
              <a:rPr lang="en-US" smtClean="0"/>
              <a:t>13</a:t>
            </a:fld>
            <a:endParaRPr lang="en-US" dirty="0"/>
          </a:p>
        </p:txBody>
      </p:sp>
    </p:spTree>
    <p:extLst>
      <p:ext uri="{BB962C8B-B14F-4D97-AF65-F5344CB8AC3E}">
        <p14:creationId xmlns:p14="http://schemas.microsoft.com/office/powerpoint/2010/main" val="1725086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5F376-D6EC-4339-AF0F-5719AA79CE99}"/>
              </a:ext>
            </a:extLst>
          </p:cNvPr>
          <p:cNvSpPr>
            <a:spLocks noGrp="1"/>
          </p:cNvSpPr>
          <p:nvPr>
            <p:ph type="title"/>
          </p:nvPr>
        </p:nvSpPr>
        <p:spPr/>
        <p:txBody>
          <a:bodyPr>
            <a:normAutofit fontScale="90000"/>
          </a:bodyPr>
          <a:lstStyle/>
          <a:p>
            <a:r>
              <a:rPr lang="en-US" dirty="0"/>
              <a:t>Remember that…</a:t>
            </a:r>
            <a:r>
              <a:rPr lang="es-US" dirty="0">
                <a:solidFill>
                  <a:srgbClr val="FF0000"/>
                </a:solidFill>
              </a:rPr>
              <a:t>Recuerde que…</a:t>
            </a:r>
            <a:endParaRPr lang="en-US" dirty="0">
              <a:solidFill>
                <a:srgbClr val="FF0000"/>
              </a:solidFill>
            </a:endParaRPr>
          </a:p>
        </p:txBody>
      </p:sp>
      <p:sp>
        <p:nvSpPr>
          <p:cNvPr id="3" name="Content Placeholder 2">
            <a:extLst>
              <a:ext uri="{FF2B5EF4-FFF2-40B4-BE49-F238E27FC236}">
                <a16:creationId xmlns:a16="http://schemas.microsoft.com/office/drawing/2014/main" id="{299F5E35-C474-4CE5-A2C6-C028873067B8}"/>
              </a:ext>
            </a:extLst>
          </p:cNvPr>
          <p:cNvSpPr>
            <a:spLocks noGrp="1"/>
          </p:cNvSpPr>
          <p:nvPr>
            <p:ph sz="half" idx="1"/>
          </p:nvPr>
        </p:nvSpPr>
        <p:spPr>
          <a:xfrm>
            <a:off x="457200" y="1569403"/>
            <a:ext cx="4038600" cy="4525963"/>
          </a:xfrm>
        </p:spPr>
        <p:txBody>
          <a:bodyPr>
            <a:normAutofit fontScale="77500" lnSpcReduction="20000"/>
          </a:bodyPr>
          <a:lstStyle/>
          <a:p>
            <a:pPr marL="0" indent="0">
              <a:lnSpc>
                <a:spcPct val="120000"/>
              </a:lnSpc>
              <a:buNone/>
            </a:pPr>
            <a:r>
              <a:rPr lang="en-US" sz="2600" dirty="0"/>
              <a:t>The External Funding Department (Title I) is </a:t>
            </a:r>
            <a:r>
              <a:rPr lang="en-US" sz="2600" dirty="0">
                <a:solidFill>
                  <a:srgbClr val="FF0000"/>
                </a:solidFill>
              </a:rPr>
              <a:t>fundamentally focused </a:t>
            </a:r>
            <a:r>
              <a:rPr lang="en-US" sz="2600" dirty="0"/>
              <a:t>to providing quality support to all Title I campuses and central office staff to ensure that </a:t>
            </a:r>
            <a:r>
              <a:rPr lang="en-US" sz="2600" dirty="0">
                <a:solidFill>
                  <a:srgbClr val="FF0000"/>
                </a:solidFill>
              </a:rPr>
              <a:t>all students achieve academic success.</a:t>
            </a:r>
          </a:p>
          <a:p>
            <a:pPr marL="0" indent="0" algn="ctr">
              <a:buNone/>
            </a:pPr>
            <a:endParaRPr lang="en-US" sz="3600" dirty="0">
              <a:solidFill>
                <a:srgbClr val="FFC000"/>
              </a:solidFill>
            </a:endParaRPr>
          </a:p>
          <a:p>
            <a:pPr marL="0" indent="0" algn="ctr">
              <a:buNone/>
            </a:pPr>
            <a:endParaRPr lang="en-US" sz="3600" dirty="0">
              <a:solidFill>
                <a:srgbClr val="FFC000"/>
              </a:solidFill>
            </a:endParaRPr>
          </a:p>
          <a:p>
            <a:pPr marL="0" indent="0">
              <a:buNone/>
            </a:pPr>
            <a:r>
              <a:rPr lang="en-US" sz="2200" dirty="0">
                <a:solidFill>
                  <a:schemeClr val="tx1"/>
                </a:solidFill>
              </a:rPr>
              <a:t>Pamela Evans, Director</a:t>
            </a:r>
          </a:p>
          <a:p>
            <a:pPr marL="0" indent="0">
              <a:buNone/>
            </a:pPr>
            <a:r>
              <a:rPr lang="en-US" sz="2000" dirty="0">
                <a:solidFill>
                  <a:schemeClr val="tx1"/>
                </a:solidFill>
              </a:rPr>
              <a:t>External Funding Department</a:t>
            </a:r>
          </a:p>
          <a:p>
            <a:pPr marL="0" indent="0">
              <a:buNone/>
            </a:pPr>
            <a:r>
              <a:rPr lang="en-US" sz="2000" dirty="0">
                <a:solidFill>
                  <a:schemeClr val="tx1"/>
                </a:solidFill>
              </a:rPr>
              <a:t> (Titles I, II &amp; IV)</a:t>
            </a:r>
            <a:endParaRPr lang="en-US" dirty="0"/>
          </a:p>
        </p:txBody>
      </p:sp>
      <p:sp>
        <p:nvSpPr>
          <p:cNvPr id="4" name="Content Placeholder 3">
            <a:extLst>
              <a:ext uri="{FF2B5EF4-FFF2-40B4-BE49-F238E27FC236}">
                <a16:creationId xmlns:a16="http://schemas.microsoft.com/office/drawing/2014/main" id="{F9460402-2E7A-4B4B-8952-B9F68FED7E56}"/>
              </a:ext>
            </a:extLst>
          </p:cNvPr>
          <p:cNvSpPr>
            <a:spLocks noGrp="1"/>
          </p:cNvSpPr>
          <p:nvPr>
            <p:ph sz="half" idx="2"/>
          </p:nvPr>
        </p:nvSpPr>
        <p:spPr/>
        <p:txBody>
          <a:bodyPr>
            <a:normAutofit fontScale="77500" lnSpcReduction="20000"/>
          </a:bodyPr>
          <a:lstStyle/>
          <a:p>
            <a:pPr marL="0" indent="0">
              <a:lnSpc>
                <a:spcPct val="120000"/>
              </a:lnSpc>
              <a:buNone/>
            </a:pPr>
            <a:r>
              <a:rPr lang="es-ES" sz="2600" dirty="0"/>
              <a:t>El Departamento de Financiamiento Externo (Título I) </a:t>
            </a:r>
            <a:r>
              <a:rPr lang="es-ES" sz="2600" dirty="0">
                <a:solidFill>
                  <a:srgbClr val="FF0000"/>
                </a:solidFill>
              </a:rPr>
              <a:t>se enfoca específicamente </a:t>
            </a:r>
            <a:r>
              <a:rPr lang="es-ES" sz="2600" dirty="0"/>
              <a:t>en brindar apoyo de calidad a las escuelas de Título I y al personal de las oficinas centrales para que </a:t>
            </a:r>
            <a:r>
              <a:rPr lang="es-ES" sz="2600" dirty="0">
                <a:solidFill>
                  <a:srgbClr val="FF0000"/>
                </a:solidFill>
              </a:rPr>
              <a:t>todos los estudiantes logren el éxito académico. </a:t>
            </a:r>
          </a:p>
          <a:p>
            <a:pPr marL="800100" lvl="2" indent="0">
              <a:buNone/>
            </a:pPr>
            <a:endParaRPr lang="es-ES" dirty="0"/>
          </a:p>
          <a:p>
            <a:pPr marL="800100" lvl="2" indent="0">
              <a:buNone/>
            </a:pPr>
            <a:r>
              <a:rPr lang="es-ES" dirty="0"/>
              <a:t>Pamela Evans, gerente </a:t>
            </a:r>
          </a:p>
          <a:p>
            <a:pPr marL="800100" lvl="2" indent="0">
              <a:buNone/>
            </a:pPr>
            <a:r>
              <a:rPr lang="es-ES" dirty="0"/>
              <a:t>Departamento de Financiamiento Externo (Título I, II y IV)</a:t>
            </a:r>
            <a:endParaRPr lang="en-US" dirty="0"/>
          </a:p>
        </p:txBody>
      </p:sp>
      <p:sp>
        <p:nvSpPr>
          <p:cNvPr id="5" name="Slide Number Placeholder 4">
            <a:extLst>
              <a:ext uri="{FF2B5EF4-FFF2-40B4-BE49-F238E27FC236}">
                <a16:creationId xmlns:a16="http://schemas.microsoft.com/office/drawing/2014/main" id="{71D77A6D-AED7-48FC-A826-FB84B2CA37FB}"/>
              </a:ext>
            </a:extLst>
          </p:cNvPr>
          <p:cNvSpPr>
            <a:spLocks noGrp="1"/>
          </p:cNvSpPr>
          <p:nvPr>
            <p:ph type="sldNum" sz="quarter" idx="12"/>
          </p:nvPr>
        </p:nvSpPr>
        <p:spPr/>
        <p:txBody>
          <a:bodyPr/>
          <a:lstStyle/>
          <a:p>
            <a:fld id="{FD52C1F8-3BA5-F24E-8618-E52498D87186}" type="slidenum">
              <a:rPr lang="en-US" smtClean="0"/>
              <a:t>14</a:t>
            </a:fld>
            <a:endParaRPr lang="en-US" dirty="0"/>
          </a:p>
        </p:txBody>
      </p:sp>
    </p:spTree>
    <p:extLst>
      <p:ext uri="{BB962C8B-B14F-4D97-AF65-F5344CB8AC3E}">
        <p14:creationId xmlns:p14="http://schemas.microsoft.com/office/powerpoint/2010/main" val="1600391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EDC34-DC74-499A-A32D-11F864AFE313}"/>
              </a:ext>
            </a:extLst>
          </p:cNvPr>
          <p:cNvSpPr>
            <a:spLocks noGrp="1"/>
          </p:cNvSpPr>
          <p:nvPr>
            <p:ph type="title"/>
          </p:nvPr>
        </p:nvSpPr>
        <p:spPr/>
        <p:txBody>
          <a:bodyPr>
            <a:normAutofit fontScale="90000"/>
          </a:bodyPr>
          <a:lstStyle/>
          <a:p>
            <a:r>
              <a:rPr lang="en-US" sz="4000" dirty="0"/>
              <a:t>Questions?     /      </a:t>
            </a:r>
            <a:r>
              <a:rPr lang="es-US" sz="4000" dirty="0"/>
              <a:t>¿Tiene preguntas?</a:t>
            </a:r>
            <a:endParaRPr lang="en-US" sz="4000" dirty="0"/>
          </a:p>
        </p:txBody>
      </p:sp>
      <p:sp>
        <p:nvSpPr>
          <p:cNvPr id="3" name="Content Placeholder 2">
            <a:extLst>
              <a:ext uri="{FF2B5EF4-FFF2-40B4-BE49-F238E27FC236}">
                <a16:creationId xmlns:a16="http://schemas.microsoft.com/office/drawing/2014/main" id="{468AB4B2-964B-4048-9300-390D7DA581E9}"/>
              </a:ext>
            </a:extLst>
          </p:cNvPr>
          <p:cNvSpPr>
            <a:spLocks noGrp="1"/>
          </p:cNvSpPr>
          <p:nvPr>
            <p:ph sz="half" idx="1"/>
          </p:nvPr>
        </p:nvSpPr>
        <p:spPr>
          <a:xfrm>
            <a:off x="877824" y="1764793"/>
            <a:ext cx="7427976" cy="3712464"/>
          </a:xfrm>
        </p:spPr>
        <p:txBody>
          <a:bodyPr>
            <a:normAutofit/>
          </a:bodyPr>
          <a:lstStyle/>
          <a:p>
            <a:pPr marL="0" indent="0" algn="ctr">
              <a:buNone/>
            </a:pPr>
            <a:endParaRPr lang="en-US" dirty="0"/>
          </a:p>
          <a:p>
            <a:pPr marL="0" indent="0" algn="ctr">
              <a:buNone/>
            </a:pPr>
            <a:r>
              <a:rPr lang="en-US" b="1" dirty="0"/>
              <a:t>Erica Alderete, </a:t>
            </a:r>
            <a:br>
              <a:rPr lang="en-US" b="1" dirty="0"/>
            </a:br>
            <a:r>
              <a:rPr lang="en-US" dirty="0"/>
              <a:t>Title I Contact/ </a:t>
            </a:r>
            <a:br>
              <a:rPr lang="en-US" dirty="0"/>
            </a:br>
            <a:r>
              <a:rPr lang="en-US" dirty="0"/>
              <a:t>C</a:t>
            </a:r>
            <a:r>
              <a:rPr lang="es-ES" dirty="0" err="1"/>
              <a:t>ontacto</a:t>
            </a:r>
            <a:r>
              <a:rPr lang="es-ES" dirty="0"/>
              <a:t> escolar de Título I </a:t>
            </a:r>
          </a:p>
          <a:p>
            <a:pPr marL="0" indent="0" algn="ctr">
              <a:buNone/>
            </a:pPr>
            <a:endParaRPr lang="en-US" dirty="0"/>
          </a:p>
          <a:p>
            <a:pPr marL="0" indent="0">
              <a:buNone/>
            </a:pPr>
            <a:r>
              <a:rPr lang="en-US" dirty="0"/>
              <a:t>Email: </a:t>
            </a:r>
            <a:r>
              <a:rPr lang="en-US" dirty="0">
                <a:hlinkClick r:id="rId3"/>
              </a:rPr>
              <a:t>ealderet@houstonisd.org</a:t>
            </a:r>
            <a:r>
              <a:rPr lang="en-US" dirty="0"/>
              <a:t>	</a:t>
            </a:r>
          </a:p>
          <a:p>
            <a:pPr marL="0" indent="0">
              <a:buNone/>
            </a:pPr>
            <a:r>
              <a:rPr lang="en-US" dirty="0"/>
              <a:t>Phone: 713.942-1430</a:t>
            </a:r>
          </a:p>
        </p:txBody>
      </p:sp>
      <p:sp>
        <p:nvSpPr>
          <p:cNvPr id="5" name="Slide Number Placeholder 4">
            <a:extLst>
              <a:ext uri="{FF2B5EF4-FFF2-40B4-BE49-F238E27FC236}">
                <a16:creationId xmlns:a16="http://schemas.microsoft.com/office/drawing/2014/main" id="{AA476A97-583F-443C-9FA9-CEFA896BCC2E}"/>
              </a:ext>
            </a:extLst>
          </p:cNvPr>
          <p:cNvSpPr>
            <a:spLocks noGrp="1"/>
          </p:cNvSpPr>
          <p:nvPr>
            <p:ph type="sldNum" sz="quarter" idx="12"/>
          </p:nvPr>
        </p:nvSpPr>
        <p:spPr/>
        <p:txBody>
          <a:bodyPr/>
          <a:lstStyle/>
          <a:p>
            <a:fld id="{FD52C1F8-3BA5-F24E-8618-E52498D87186}" type="slidenum">
              <a:rPr lang="en-US" smtClean="0"/>
              <a:t>15</a:t>
            </a:fld>
            <a:endParaRPr lang="en-US" dirty="0"/>
          </a:p>
        </p:txBody>
      </p:sp>
    </p:spTree>
    <p:extLst>
      <p:ext uri="{BB962C8B-B14F-4D97-AF65-F5344CB8AC3E}">
        <p14:creationId xmlns:p14="http://schemas.microsoft.com/office/powerpoint/2010/main" val="1441898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7200" y="883001"/>
            <a:ext cx="7772400" cy="3390235"/>
          </a:xfrm>
        </p:spPr>
        <p:txBody>
          <a:bodyPr anchor="ctr"/>
          <a:lstStyle/>
          <a:p>
            <a:pPr algn="ctr"/>
            <a:r>
              <a:rPr lang="en-US" sz="5400" dirty="0"/>
              <a:t>Gracias</a:t>
            </a:r>
            <a:br>
              <a:rPr lang="en-US" sz="5400" dirty="0"/>
            </a:br>
            <a:r>
              <a:rPr lang="en-US" sz="5400" dirty="0"/>
              <a:t>Thank you</a:t>
            </a:r>
          </a:p>
        </p:txBody>
      </p:sp>
      <p:sp>
        <p:nvSpPr>
          <p:cNvPr id="7" name="Text Placeholder 20"/>
          <p:cNvSpPr txBox="1">
            <a:spLocks/>
          </p:cNvSpPr>
          <p:nvPr/>
        </p:nvSpPr>
        <p:spPr>
          <a:xfrm>
            <a:off x="457200" y="4535488"/>
            <a:ext cx="4830763" cy="1773872"/>
          </a:xfrm>
          <a:prstGeom prst="rect">
            <a:avLst/>
          </a:prstGeom>
        </p:spPr>
        <p:txBody>
          <a:bodyPr lIns="0" tIns="0" rIns="0" bIns="0"/>
          <a:lstStyle>
            <a:lvl1pPr marL="0" indent="0" algn="l" defTabSz="457200" rtl="0" eaLnBrk="1" latinLnBrk="0" hangingPunct="1">
              <a:spcBef>
                <a:spcPts val="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b="1" i="1" dirty="0">
                <a:solidFill>
                  <a:srgbClr val="FFFFFF"/>
                </a:solidFill>
              </a:rPr>
              <a:t>Dates/ </a:t>
            </a:r>
            <a:r>
              <a:rPr lang="es-US" sz="1800" b="1" i="1">
                <a:solidFill>
                  <a:srgbClr val="FFFFFF"/>
                </a:solidFill>
              </a:rPr>
              <a:t>Fechas </a:t>
            </a:r>
            <a:r>
              <a:rPr lang="es-US" sz="1800" i="1">
                <a:solidFill>
                  <a:srgbClr val="FFFFFF"/>
                </a:solidFill>
              </a:rPr>
              <a:t>:</a:t>
            </a:r>
            <a:endParaRPr lang="en-US" sz="1800" i="1" dirty="0">
              <a:solidFill>
                <a:srgbClr val="FFFFFF"/>
              </a:solidFill>
            </a:endParaRPr>
          </a:p>
          <a:p>
            <a:r>
              <a:rPr lang="en-US" sz="1800" b="1" i="1" dirty="0">
                <a:solidFill>
                  <a:srgbClr val="FFFFFF"/>
                </a:solidFill>
              </a:rPr>
              <a:t>Presenter / </a:t>
            </a:r>
            <a:r>
              <a:rPr lang="es-US" sz="1800" b="1" i="1" dirty="0">
                <a:solidFill>
                  <a:srgbClr val="FFFFFF"/>
                </a:solidFill>
              </a:rPr>
              <a:t>Presentador: </a:t>
            </a:r>
            <a:br>
              <a:rPr lang="en-US" sz="1800" i="1" dirty="0">
                <a:solidFill>
                  <a:srgbClr val="FFFFFF"/>
                </a:solidFill>
              </a:rPr>
            </a:br>
            <a:endParaRPr lang="en-US" sz="1800" i="1" dirty="0">
              <a:solidFill>
                <a:srgbClr val="FFFFFF"/>
              </a:solidFill>
            </a:endParaRPr>
          </a:p>
          <a:p>
            <a:r>
              <a:rPr lang="en-US" sz="1800" b="1" i="1" dirty="0">
                <a:solidFill>
                  <a:srgbClr val="FFFFFF"/>
                </a:solidFill>
              </a:rPr>
              <a:t>Title I: </a:t>
            </a:r>
            <a:r>
              <a:rPr lang="es-ES" sz="1800" i="1" dirty="0">
                <a:solidFill>
                  <a:srgbClr val="FFFFFF"/>
                </a:solidFill>
              </a:rPr>
              <a:t>Escuela </a:t>
            </a:r>
            <a:r>
              <a:rPr lang="es-ES" sz="1800" i="1" dirty="0" err="1">
                <a:solidFill>
                  <a:srgbClr val="FFFFFF"/>
                </a:solidFill>
              </a:rPr>
              <a:t>Title</a:t>
            </a:r>
            <a:r>
              <a:rPr lang="es-ES" sz="1800" i="1" dirty="0">
                <a:solidFill>
                  <a:srgbClr val="FFFFFF"/>
                </a:solidFill>
              </a:rPr>
              <a:t> I </a:t>
            </a:r>
            <a:r>
              <a:rPr lang="es-ES" sz="1800" i="1" dirty="0" err="1">
                <a:solidFill>
                  <a:srgbClr val="FFFFFF"/>
                </a:solidFill>
              </a:rPr>
              <a:t>Contact</a:t>
            </a:r>
            <a:r>
              <a:rPr lang="en-US" sz="1800" i="1" dirty="0">
                <a:solidFill>
                  <a:srgbClr val="FFFFFF"/>
                </a:solidFill>
              </a:rPr>
              <a:t>o</a:t>
            </a:r>
            <a:endParaRPr lang="en-US" sz="1800" b="1" i="1" dirty="0">
              <a:solidFill>
                <a:srgbClr val="FFFFFF"/>
              </a:solidFill>
            </a:endParaRPr>
          </a:p>
          <a:p>
            <a:endParaRPr lang="en-US" sz="1800" b="1" i="1" dirty="0">
              <a:solidFill>
                <a:srgbClr val="FFFFFF"/>
              </a:solidFill>
            </a:endParaRPr>
          </a:p>
          <a:p>
            <a:endParaRPr lang="en-US" sz="1800" i="1" dirty="0">
              <a:solidFill>
                <a:srgbClr val="FFFFFF"/>
              </a:solidFill>
            </a:endParaRPr>
          </a:p>
          <a:p>
            <a:endParaRPr lang="en-US" sz="1800" i="1" dirty="0">
              <a:solidFill>
                <a:srgbClr val="FFFFFF"/>
              </a:solidFill>
            </a:endParaRPr>
          </a:p>
        </p:txBody>
      </p:sp>
    </p:spTree>
    <p:extLst>
      <p:ext uri="{BB962C8B-B14F-4D97-AF65-F5344CB8AC3E}">
        <p14:creationId xmlns:p14="http://schemas.microsoft.com/office/powerpoint/2010/main" val="4216407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Title I, Part A Program-Definition</a:t>
            </a:r>
          </a:p>
        </p:txBody>
      </p:sp>
      <p:sp>
        <p:nvSpPr>
          <p:cNvPr id="3" name="Content Placeholder 2"/>
          <p:cNvSpPr>
            <a:spLocks noGrp="1"/>
          </p:cNvSpPr>
          <p:nvPr>
            <p:ph idx="1"/>
          </p:nvPr>
        </p:nvSpPr>
        <p:spPr>
          <a:xfrm>
            <a:off x="457200" y="1451262"/>
            <a:ext cx="8229600" cy="2176272"/>
          </a:xfrm>
        </p:spPr>
        <p:txBody>
          <a:bodyPr>
            <a:normAutofit/>
          </a:bodyPr>
          <a:lstStyle/>
          <a:p>
            <a:pPr marL="0" indent="0">
              <a:buNone/>
            </a:pPr>
            <a:r>
              <a:rPr lang="en-US" sz="1800" b="1" u="sng" dirty="0"/>
              <a:t>Definition</a:t>
            </a:r>
          </a:p>
          <a:p>
            <a:pPr marL="0" indent="0">
              <a:buNone/>
            </a:pPr>
            <a:r>
              <a:rPr lang="en-US" sz="1800" b="1" dirty="0"/>
              <a:t>Title I, Part A </a:t>
            </a:r>
            <a:r>
              <a:rPr lang="en-US" sz="1800" dirty="0"/>
              <a:t>is a formula grant program that provides financial assistance to local educational agencies (LEAs) and schools with high numbers or high percentages of children from low-income families. </a:t>
            </a:r>
            <a:br>
              <a:rPr lang="en-US" sz="1800" dirty="0"/>
            </a:br>
            <a:r>
              <a:rPr lang="en-US" sz="1800" b="1" dirty="0"/>
              <a:t>Formula grant programs </a:t>
            </a:r>
            <a:r>
              <a:rPr lang="en-US" sz="1800" dirty="0"/>
              <a:t>are noncompetitive awards based on a predetermined formula . Title I is the largest program supporting elementary and secondary education in Every Student Succeeds Act (ESSA) . </a:t>
            </a:r>
          </a:p>
        </p:txBody>
      </p:sp>
      <p:sp>
        <p:nvSpPr>
          <p:cNvPr id="4" name="Slide Number Placeholder 3"/>
          <p:cNvSpPr>
            <a:spLocks noGrp="1"/>
          </p:cNvSpPr>
          <p:nvPr>
            <p:ph type="sldNum" sz="quarter" idx="12"/>
          </p:nvPr>
        </p:nvSpPr>
        <p:spPr/>
        <p:txBody>
          <a:bodyPr/>
          <a:lstStyle/>
          <a:p>
            <a:fld id="{FD52C1F8-3BA5-F24E-8618-E52498D87186}" type="slidenum">
              <a:rPr lang="en-US" smtClean="0"/>
              <a:t>2</a:t>
            </a:fld>
            <a:endParaRPr lang="en-US" dirty="0"/>
          </a:p>
        </p:txBody>
      </p:sp>
      <p:pic>
        <p:nvPicPr>
          <p:cNvPr id="5" name="Picture 4">
            <a:extLst>
              <a:ext uri="{FF2B5EF4-FFF2-40B4-BE49-F238E27FC236}">
                <a16:creationId xmlns:a16="http://schemas.microsoft.com/office/drawing/2014/main" id="{836357BF-857F-4A66-95B3-33F343C7FDC4}"/>
              </a:ext>
            </a:extLst>
          </p:cNvPr>
          <p:cNvPicPr>
            <a:picLocks noChangeAspect="1"/>
          </p:cNvPicPr>
          <p:nvPr/>
        </p:nvPicPr>
        <p:blipFill>
          <a:blip r:embed="rId3"/>
          <a:stretch>
            <a:fillRect/>
          </a:stretch>
        </p:blipFill>
        <p:spPr>
          <a:xfrm>
            <a:off x="228600" y="3424057"/>
            <a:ext cx="7580376" cy="959896"/>
          </a:xfrm>
          <a:prstGeom prst="rect">
            <a:avLst/>
          </a:prstGeom>
        </p:spPr>
      </p:pic>
      <p:sp>
        <p:nvSpPr>
          <p:cNvPr id="9" name="Rectangle 8">
            <a:extLst>
              <a:ext uri="{FF2B5EF4-FFF2-40B4-BE49-F238E27FC236}">
                <a16:creationId xmlns:a16="http://schemas.microsoft.com/office/drawing/2014/main" id="{00042EBD-F2F1-427E-BB20-E355ED4EF059}"/>
              </a:ext>
            </a:extLst>
          </p:cNvPr>
          <p:cNvSpPr/>
          <p:nvPr/>
        </p:nvSpPr>
        <p:spPr>
          <a:xfrm>
            <a:off x="457200" y="4151580"/>
            <a:ext cx="8101584" cy="2031325"/>
          </a:xfrm>
          <a:prstGeom prst="rect">
            <a:avLst/>
          </a:prstGeom>
        </p:spPr>
        <p:txBody>
          <a:bodyPr wrap="square">
            <a:spAutoFit/>
          </a:bodyPr>
          <a:lstStyle/>
          <a:p>
            <a:r>
              <a:rPr lang="es-ES" b="1" dirty="0"/>
              <a:t>Título I, Parte A</a:t>
            </a:r>
            <a:r>
              <a:rPr lang="es-ES" dirty="0"/>
              <a:t>, es un programa de subvención por fórmula que provee asistencia a agencias educativas (LEA) y escuelas con números o porcentajes elevados de niños de familias de bajos ingresos. El proceso de asignación de este tipo de subvenciones no es competitivo y las subvenciones se calculan sobre la base de una fórmula predeterminada. Título I es el programa de apoyo a la educación primaria y secundaria más grande en el marco de la ley Todos los Estudiantes Triunfan (ESSA).</a:t>
            </a:r>
            <a:endParaRPr lang="en-US" dirty="0"/>
          </a:p>
        </p:txBody>
      </p:sp>
    </p:spTree>
    <p:extLst>
      <p:ext uri="{BB962C8B-B14F-4D97-AF65-F5344CB8AC3E}">
        <p14:creationId xmlns:p14="http://schemas.microsoft.com/office/powerpoint/2010/main" val="2713784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00D53-F0A5-4473-8AE1-2B76903CD88B}"/>
              </a:ext>
            </a:extLst>
          </p:cNvPr>
          <p:cNvSpPr>
            <a:spLocks noGrp="1"/>
          </p:cNvSpPr>
          <p:nvPr>
            <p:ph type="title"/>
          </p:nvPr>
        </p:nvSpPr>
        <p:spPr/>
        <p:txBody>
          <a:bodyPr>
            <a:normAutofit/>
          </a:bodyPr>
          <a:lstStyle/>
          <a:p>
            <a:r>
              <a:rPr lang="en-US" sz="3200" dirty="0"/>
              <a:t>Title I, Part A Program / </a:t>
            </a:r>
            <a:r>
              <a:rPr lang="es-US" sz="3200" dirty="0"/>
              <a:t>Título I, Parte A    											</a:t>
            </a:r>
            <a:r>
              <a:rPr lang="es-ES" sz="3200" dirty="0"/>
              <a:t>Programa</a:t>
            </a:r>
            <a:endParaRPr lang="en-US" sz="3200" dirty="0"/>
          </a:p>
        </p:txBody>
      </p:sp>
      <p:sp>
        <p:nvSpPr>
          <p:cNvPr id="3" name="Content Placeholder 2">
            <a:extLst>
              <a:ext uri="{FF2B5EF4-FFF2-40B4-BE49-F238E27FC236}">
                <a16:creationId xmlns:a16="http://schemas.microsoft.com/office/drawing/2014/main" id="{758807E0-E663-4040-944F-62AE124A11DE}"/>
              </a:ext>
            </a:extLst>
          </p:cNvPr>
          <p:cNvSpPr>
            <a:spLocks noGrp="1"/>
          </p:cNvSpPr>
          <p:nvPr>
            <p:ph sz="half" idx="1"/>
          </p:nvPr>
        </p:nvSpPr>
        <p:spPr/>
        <p:txBody>
          <a:bodyPr>
            <a:normAutofit fontScale="70000" lnSpcReduction="20000"/>
          </a:bodyPr>
          <a:lstStyle/>
          <a:p>
            <a:pPr marL="0" indent="0">
              <a:buNone/>
            </a:pPr>
            <a:r>
              <a:rPr lang="en-US" b="1" u="sng" dirty="0"/>
              <a:t>Purpose</a:t>
            </a:r>
          </a:p>
          <a:p>
            <a:pPr marL="0" indent="0">
              <a:lnSpc>
                <a:spcPct val="120000"/>
              </a:lnSpc>
              <a:buNone/>
            </a:pPr>
            <a:r>
              <a:rPr lang="en-US" sz="2900" dirty="0"/>
              <a:t>The Title I, Part A program is intended to help ensure that all children meet challenging state academic standards, regardless of economic status . Title I is the government’s attempt to provide all children with the opportunity to </a:t>
            </a:r>
          </a:p>
          <a:p>
            <a:pPr marL="0" indent="0">
              <a:lnSpc>
                <a:spcPct val="120000"/>
              </a:lnSpc>
              <a:buNone/>
            </a:pPr>
            <a:r>
              <a:rPr lang="en-US" sz="2900" dirty="0"/>
              <a:t>receive a fair, equitable and high-quality education, and to close the achievement gap. </a:t>
            </a:r>
          </a:p>
          <a:p>
            <a:endParaRPr lang="en-US" dirty="0"/>
          </a:p>
        </p:txBody>
      </p:sp>
      <p:sp>
        <p:nvSpPr>
          <p:cNvPr id="4" name="Content Placeholder 3">
            <a:extLst>
              <a:ext uri="{FF2B5EF4-FFF2-40B4-BE49-F238E27FC236}">
                <a16:creationId xmlns:a16="http://schemas.microsoft.com/office/drawing/2014/main" id="{FD9E243A-5E14-4A41-A8E7-5ECD4D2604E4}"/>
              </a:ext>
            </a:extLst>
          </p:cNvPr>
          <p:cNvSpPr>
            <a:spLocks noGrp="1"/>
          </p:cNvSpPr>
          <p:nvPr>
            <p:ph sz="half" idx="2"/>
          </p:nvPr>
        </p:nvSpPr>
        <p:spPr/>
        <p:txBody>
          <a:bodyPr>
            <a:normAutofit fontScale="70000" lnSpcReduction="20000"/>
          </a:bodyPr>
          <a:lstStyle/>
          <a:p>
            <a:pPr marL="0" indent="0">
              <a:buNone/>
            </a:pPr>
            <a:r>
              <a:rPr lang="es-US" b="1" u="sng" dirty="0"/>
              <a:t>Propósito</a:t>
            </a:r>
            <a:endParaRPr lang="es-ES" b="1" u="sng" dirty="0"/>
          </a:p>
          <a:p>
            <a:pPr marL="0" indent="0">
              <a:lnSpc>
                <a:spcPct val="120000"/>
              </a:lnSpc>
              <a:buNone/>
            </a:pPr>
            <a:r>
              <a:rPr lang="es-ES" dirty="0"/>
              <a:t>El propósito del programa Título I, Parte A, es lograr que todos los estudiantes cumplan con los exigentes estándares académicos estatales, independientemente de su estatus económico. Título I es el plan del gobierno para brindar a todos los estudiantes la oportunidad de recibir una educación justa, equitativa y de alta calidad, y para cerrar la brecha de rendimiento.</a:t>
            </a:r>
            <a:endParaRPr lang="en-US" dirty="0"/>
          </a:p>
          <a:p>
            <a:endParaRPr lang="en-US" dirty="0"/>
          </a:p>
        </p:txBody>
      </p:sp>
      <p:sp>
        <p:nvSpPr>
          <p:cNvPr id="5" name="Slide Number Placeholder 4">
            <a:extLst>
              <a:ext uri="{FF2B5EF4-FFF2-40B4-BE49-F238E27FC236}">
                <a16:creationId xmlns:a16="http://schemas.microsoft.com/office/drawing/2014/main" id="{7E9A7C06-E822-4304-A0C4-7F947217FAAE}"/>
              </a:ext>
            </a:extLst>
          </p:cNvPr>
          <p:cNvSpPr>
            <a:spLocks noGrp="1"/>
          </p:cNvSpPr>
          <p:nvPr>
            <p:ph type="sldNum" sz="quarter" idx="12"/>
          </p:nvPr>
        </p:nvSpPr>
        <p:spPr/>
        <p:txBody>
          <a:bodyPr/>
          <a:lstStyle/>
          <a:p>
            <a:fld id="{FD52C1F8-3BA5-F24E-8618-E52498D87186}" type="slidenum">
              <a:rPr lang="en-US" smtClean="0"/>
              <a:t>3</a:t>
            </a:fld>
            <a:endParaRPr lang="en-US" dirty="0"/>
          </a:p>
        </p:txBody>
      </p:sp>
    </p:spTree>
    <p:extLst>
      <p:ext uri="{BB962C8B-B14F-4D97-AF65-F5344CB8AC3E}">
        <p14:creationId xmlns:p14="http://schemas.microsoft.com/office/powerpoint/2010/main" val="4094229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B2EFF-5528-4EC0-B69C-84F555325D51}"/>
              </a:ext>
            </a:extLst>
          </p:cNvPr>
          <p:cNvSpPr>
            <a:spLocks noGrp="1"/>
          </p:cNvSpPr>
          <p:nvPr>
            <p:ph type="title"/>
          </p:nvPr>
        </p:nvSpPr>
        <p:spPr>
          <a:xfrm>
            <a:off x="457200" y="136525"/>
            <a:ext cx="8229600" cy="1233488"/>
          </a:xfrm>
        </p:spPr>
        <p:txBody>
          <a:bodyPr>
            <a:normAutofit fontScale="90000"/>
          </a:bodyPr>
          <a:lstStyle/>
          <a:p>
            <a:r>
              <a:rPr lang="en-US" sz="3200" dirty="0"/>
              <a:t>How Schools Qualify / </a:t>
            </a:r>
            <a:r>
              <a:rPr lang="es-ES" sz="3100" dirty="0">
                <a:solidFill>
                  <a:schemeClr val="accent2">
                    <a:lumMod val="75000"/>
                  </a:schemeClr>
                </a:solidFill>
              </a:rPr>
              <a:t>Qué requisitos deben cumplir las escuelas </a:t>
            </a:r>
            <a:r>
              <a:rPr lang="es-US" sz="3100" dirty="0">
                <a:solidFill>
                  <a:schemeClr val="accent2">
                    <a:lumMod val="75000"/>
                  </a:schemeClr>
                </a:solidFill>
              </a:rPr>
              <a:t>para recibir asistencia del programa</a:t>
            </a:r>
            <a:endParaRPr lang="en-US" sz="3100" dirty="0"/>
          </a:p>
        </p:txBody>
      </p:sp>
      <p:sp>
        <p:nvSpPr>
          <p:cNvPr id="3" name="Content Placeholder 2">
            <a:extLst>
              <a:ext uri="{FF2B5EF4-FFF2-40B4-BE49-F238E27FC236}">
                <a16:creationId xmlns:a16="http://schemas.microsoft.com/office/drawing/2014/main" id="{328E3B05-1307-4A40-9782-F904CDF1DE14}"/>
              </a:ext>
            </a:extLst>
          </p:cNvPr>
          <p:cNvSpPr>
            <a:spLocks noGrp="1"/>
          </p:cNvSpPr>
          <p:nvPr>
            <p:ph sz="half" idx="1"/>
          </p:nvPr>
        </p:nvSpPr>
        <p:spPr>
          <a:xfrm>
            <a:off x="167640" y="1600200"/>
            <a:ext cx="4328160" cy="4648200"/>
          </a:xfrm>
        </p:spPr>
        <p:txBody>
          <a:bodyPr>
            <a:noAutofit/>
          </a:bodyPr>
          <a:lstStyle/>
          <a:p>
            <a:pPr lvl="0"/>
            <a:r>
              <a:rPr lang="en-US" sz="1800" dirty="0">
                <a:solidFill>
                  <a:prstClr val="black">
                    <a:lumMod val="65000"/>
                    <a:lumOff val="35000"/>
                  </a:prstClr>
                </a:solidFill>
              </a:rPr>
              <a:t>Campuses with an economically disadvantaged </a:t>
            </a:r>
            <a:r>
              <a:rPr lang="en-US" sz="1800" dirty="0">
                <a:solidFill>
                  <a:srgbClr val="FF0000"/>
                </a:solidFill>
              </a:rPr>
              <a:t>enrollment </a:t>
            </a:r>
            <a:r>
              <a:rPr lang="en-US" sz="1800" dirty="0">
                <a:solidFill>
                  <a:prstClr val="black">
                    <a:lumMod val="65000"/>
                    <a:lumOff val="35000"/>
                  </a:prstClr>
                </a:solidFill>
              </a:rPr>
              <a:t>percentage of 40%-100% are considered “school-wide” campuses.</a:t>
            </a:r>
          </a:p>
          <a:p>
            <a:pPr lvl="0"/>
            <a:r>
              <a:rPr lang="en-US" sz="1800" dirty="0">
                <a:solidFill>
                  <a:prstClr val="black">
                    <a:lumMod val="65000"/>
                    <a:lumOff val="35000"/>
                  </a:prstClr>
                </a:solidFill>
              </a:rPr>
              <a:t>Campuses with an economically disadvantaged </a:t>
            </a:r>
            <a:r>
              <a:rPr lang="en-US" sz="1800" dirty="0">
                <a:solidFill>
                  <a:srgbClr val="FF0000"/>
                </a:solidFill>
              </a:rPr>
              <a:t>enrollment </a:t>
            </a:r>
            <a:r>
              <a:rPr lang="en-US" sz="1800" dirty="0">
                <a:solidFill>
                  <a:prstClr val="black">
                    <a:lumMod val="65000"/>
                    <a:lumOff val="35000"/>
                  </a:prstClr>
                </a:solidFill>
              </a:rPr>
              <a:t>percentage of 35-39% are considered a “targeted assistance” campus.</a:t>
            </a:r>
          </a:p>
          <a:p>
            <a:pPr lvl="0"/>
            <a:r>
              <a:rPr lang="en-US" sz="1800" dirty="0">
                <a:solidFill>
                  <a:prstClr val="black">
                    <a:lumMod val="65000"/>
                    <a:lumOff val="35000"/>
                  </a:prstClr>
                </a:solidFill>
              </a:rPr>
              <a:t>Campuses with an economically disadvantaged </a:t>
            </a:r>
            <a:r>
              <a:rPr lang="en-US" sz="1800" dirty="0">
                <a:solidFill>
                  <a:srgbClr val="FF0000"/>
                </a:solidFill>
              </a:rPr>
              <a:t>enrollment </a:t>
            </a:r>
            <a:r>
              <a:rPr lang="en-US" sz="1800" dirty="0">
                <a:solidFill>
                  <a:prstClr val="black">
                    <a:lumMod val="65000"/>
                    <a:lumOff val="35000"/>
                  </a:prstClr>
                </a:solidFill>
              </a:rPr>
              <a:t>percentage below 35% are not eligible for Title I funds.</a:t>
            </a:r>
          </a:p>
          <a:p>
            <a:pPr marL="0" lvl="0" indent="0">
              <a:buNone/>
            </a:pPr>
            <a:r>
              <a:rPr lang="en-US" sz="1800" b="1" dirty="0">
                <a:solidFill>
                  <a:prstClr val="black"/>
                </a:solidFill>
              </a:rPr>
              <a:t>This school year, is identified as a School-</a:t>
            </a:r>
            <a:r>
              <a:rPr lang="en-US" sz="1800" b="1" dirty="0" err="1">
                <a:solidFill>
                  <a:prstClr val="black"/>
                </a:solidFill>
              </a:rPr>
              <a:t>wideTitle</a:t>
            </a:r>
            <a:r>
              <a:rPr lang="en-US" sz="1800" b="1" dirty="0">
                <a:solidFill>
                  <a:prstClr val="black"/>
                </a:solidFill>
              </a:rPr>
              <a:t> I Campus</a:t>
            </a:r>
            <a:endParaRPr lang="en-US" sz="1800" dirty="0"/>
          </a:p>
        </p:txBody>
      </p:sp>
      <p:sp>
        <p:nvSpPr>
          <p:cNvPr id="4" name="Content Placeholder 3">
            <a:extLst>
              <a:ext uri="{FF2B5EF4-FFF2-40B4-BE49-F238E27FC236}">
                <a16:creationId xmlns:a16="http://schemas.microsoft.com/office/drawing/2014/main" id="{84D2AA4D-8E0D-4479-8DDE-D9A170C297B9}"/>
              </a:ext>
            </a:extLst>
          </p:cNvPr>
          <p:cNvSpPr>
            <a:spLocks noGrp="1"/>
          </p:cNvSpPr>
          <p:nvPr>
            <p:ph sz="half" idx="2"/>
          </p:nvPr>
        </p:nvSpPr>
        <p:spPr>
          <a:xfrm>
            <a:off x="4358638" y="1436400"/>
            <a:ext cx="4328161" cy="4878386"/>
          </a:xfrm>
        </p:spPr>
        <p:txBody>
          <a:bodyPr>
            <a:normAutofit fontScale="40000" lnSpcReduction="20000"/>
          </a:bodyPr>
          <a:lstStyle/>
          <a:p>
            <a:pPr>
              <a:lnSpc>
                <a:spcPct val="120000"/>
              </a:lnSpc>
            </a:pPr>
            <a:r>
              <a:rPr lang="es-ES" sz="4500" dirty="0"/>
              <a:t>Las escuelas donde un 40% a un 100% de los alumnos </a:t>
            </a:r>
            <a:r>
              <a:rPr lang="es-ES" sz="4500" dirty="0">
                <a:solidFill>
                  <a:srgbClr val="FF0000"/>
                </a:solidFill>
              </a:rPr>
              <a:t>inscritos</a:t>
            </a:r>
            <a:r>
              <a:rPr lang="es-ES" sz="4500" dirty="0"/>
              <a:t> son de bajos ingresos se consideran escuelas de “asistencia general de Título I”.</a:t>
            </a:r>
          </a:p>
          <a:p>
            <a:pPr>
              <a:lnSpc>
                <a:spcPct val="120000"/>
              </a:lnSpc>
            </a:pPr>
            <a:r>
              <a:rPr lang="es-ES" sz="4500" dirty="0"/>
              <a:t>Las escuelas donde un 35% a un 39% de los alumnos </a:t>
            </a:r>
            <a:r>
              <a:rPr lang="es-ES" sz="4500" dirty="0">
                <a:solidFill>
                  <a:srgbClr val="FF0000"/>
                </a:solidFill>
              </a:rPr>
              <a:t>inscritos</a:t>
            </a:r>
            <a:r>
              <a:rPr lang="es-ES" sz="4500" dirty="0"/>
              <a:t> son de bajos ingresos se consideran escuelas de “asistencia selectiva de Título I”.</a:t>
            </a:r>
            <a:endParaRPr lang="es-ES" sz="4500" dirty="0">
              <a:solidFill>
                <a:schemeClr val="tx1"/>
              </a:solidFill>
            </a:endParaRPr>
          </a:p>
          <a:p>
            <a:pPr>
              <a:lnSpc>
                <a:spcPct val="120000"/>
              </a:lnSpc>
            </a:pPr>
            <a:r>
              <a:rPr lang="es-ES" sz="4500" dirty="0"/>
              <a:t>Las escuelas donde menos del 35% de los alumnos </a:t>
            </a:r>
            <a:r>
              <a:rPr lang="es-ES" sz="4500" dirty="0">
                <a:solidFill>
                  <a:srgbClr val="FF0000"/>
                </a:solidFill>
              </a:rPr>
              <a:t>inscritos</a:t>
            </a:r>
            <a:r>
              <a:rPr lang="es-ES" sz="4500" dirty="0"/>
              <a:t> son de bajos ingresos</a:t>
            </a:r>
            <a:r>
              <a:rPr lang="es-ES" sz="4500" dirty="0">
                <a:solidFill>
                  <a:srgbClr val="FF0000"/>
                </a:solidFill>
              </a:rPr>
              <a:t> </a:t>
            </a:r>
            <a:r>
              <a:rPr lang="es-ES" sz="4500" dirty="0"/>
              <a:t>no califican para recibir asistencia de Título I. </a:t>
            </a:r>
          </a:p>
          <a:p>
            <a:pPr marL="0" indent="0">
              <a:buNone/>
            </a:pPr>
            <a:r>
              <a:rPr lang="es-US" sz="4500" b="1" dirty="0">
                <a:solidFill>
                  <a:schemeClr val="tx1">
                    <a:lumMod val="75000"/>
                    <a:lumOff val="25000"/>
                  </a:schemeClr>
                </a:solidFill>
              </a:rPr>
              <a:t>Este ciclo escolar, nuestra escuela     está identificada como escuela de Título I asistencia general de Titulo I.</a:t>
            </a:r>
          </a:p>
          <a:p>
            <a:endParaRPr lang="en-US" sz="3000" dirty="0"/>
          </a:p>
        </p:txBody>
      </p:sp>
      <p:sp>
        <p:nvSpPr>
          <p:cNvPr id="5" name="Slide Number Placeholder 4">
            <a:extLst>
              <a:ext uri="{FF2B5EF4-FFF2-40B4-BE49-F238E27FC236}">
                <a16:creationId xmlns:a16="http://schemas.microsoft.com/office/drawing/2014/main" id="{DCAF59A7-860C-4A5E-AE8C-7B58573A095C}"/>
              </a:ext>
            </a:extLst>
          </p:cNvPr>
          <p:cNvSpPr>
            <a:spLocks noGrp="1"/>
          </p:cNvSpPr>
          <p:nvPr>
            <p:ph type="sldNum" sz="quarter" idx="12"/>
          </p:nvPr>
        </p:nvSpPr>
        <p:spPr/>
        <p:txBody>
          <a:bodyPr/>
          <a:lstStyle/>
          <a:p>
            <a:fld id="{FD52C1F8-3BA5-F24E-8618-E52498D87186}" type="slidenum">
              <a:rPr lang="en-US" smtClean="0"/>
              <a:t>4</a:t>
            </a:fld>
            <a:endParaRPr lang="en-US" dirty="0"/>
          </a:p>
        </p:txBody>
      </p:sp>
    </p:spTree>
    <p:extLst>
      <p:ext uri="{BB962C8B-B14F-4D97-AF65-F5344CB8AC3E}">
        <p14:creationId xmlns:p14="http://schemas.microsoft.com/office/powerpoint/2010/main" val="3326450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Title I Annual Meeting/</a:t>
            </a:r>
            <a:r>
              <a:rPr lang="es-US" dirty="0"/>
              <a:t>Reunión anual de Título I </a:t>
            </a:r>
            <a:endParaRPr lang="en-US" dirty="0"/>
          </a:p>
        </p:txBody>
      </p:sp>
      <p:sp>
        <p:nvSpPr>
          <p:cNvPr id="3" name="Content Placeholder 2"/>
          <p:cNvSpPr>
            <a:spLocks noGrp="1"/>
          </p:cNvSpPr>
          <p:nvPr>
            <p:ph idx="1"/>
          </p:nvPr>
        </p:nvSpPr>
        <p:spPr>
          <a:xfrm>
            <a:off x="237744" y="1600201"/>
            <a:ext cx="8769096" cy="2013378"/>
          </a:xfrm>
        </p:spPr>
        <p:txBody>
          <a:bodyPr>
            <a:normAutofit lnSpcReduction="10000"/>
          </a:bodyPr>
          <a:lstStyle/>
          <a:p>
            <a:pPr>
              <a:lnSpc>
                <a:spcPct val="80000"/>
              </a:lnSpc>
              <a:spcAft>
                <a:spcPts val="400"/>
              </a:spcAft>
              <a:buNone/>
            </a:pPr>
            <a:r>
              <a:rPr lang="en-US" sz="1550" dirty="0"/>
              <a:t>These “supplemental” federal funds are used to:</a:t>
            </a:r>
          </a:p>
          <a:p>
            <a:pPr>
              <a:lnSpc>
                <a:spcPct val="80000"/>
              </a:lnSpc>
              <a:spcBef>
                <a:spcPts val="600"/>
              </a:spcBef>
              <a:spcAft>
                <a:spcPts val="300"/>
              </a:spcAft>
            </a:pPr>
            <a:r>
              <a:rPr lang="en-US" sz="1550" dirty="0"/>
              <a:t>Accelerate instruction for struggling students,</a:t>
            </a:r>
          </a:p>
          <a:p>
            <a:pPr>
              <a:lnSpc>
                <a:spcPct val="80000"/>
              </a:lnSpc>
              <a:spcBef>
                <a:spcPts val="600"/>
              </a:spcBef>
              <a:spcAft>
                <a:spcPts val="300"/>
              </a:spcAft>
            </a:pPr>
            <a:r>
              <a:rPr lang="en-US" sz="1550" dirty="0"/>
              <a:t>Provide professional-development for teachers, paraprofessionals, and administrators</a:t>
            </a:r>
          </a:p>
          <a:p>
            <a:pPr>
              <a:lnSpc>
                <a:spcPct val="80000"/>
              </a:lnSpc>
              <a:spcBef>
                <a:spcPts val="600"/>
              </a:spcBef>
              <a:spcAft>
                <a:spcPts val="300"/>
              </a:spcAft>
            </a:pPr>
            <a:r>
              <a:rPr lang="en-US" sz="1550" dirty="0"/>
              <a:t>Hire </a:t>
            </a:r>
            <a:r>
              <a:rPr lang="en-US" sz="1550" dirty="0">
                <a:solidFill>
                  <a:schemeClr val="tx1"/>
                </a:solidFill>
              </a:rPr>
              <a:t>certified</a:t>
            </a:r>
            <a:r>
              <a:rPr lang="en-US" sz="1550" dirty="0"/>
              <a:t> personnel, </a:t>
            </a:r>
            <a:r>
              <a:rPr lang="en-US" sz="1550" dirty="0">
                <a:solidFill>
                  <a:schemeClr val="tx1"/>
                </a:solidFill>
              </a:rPr>
              <a:t>and highly qualified instructional assisting staff.</a:t>
            </a:r>
          </a:p>
          <a:p>
            <a:pPr>
              <a:spcBef>
                <a:spcPts val="600"/>
              </a:spcBef>
              <a:spcAft>
                <a:spcPts val="300"/>
              </a:spcAft>
            </a:pPr>
            <a:r>
              <a:rPr lang="en-US" sz="1550" dirty="0"/>
              <a:t>Provide additional resources – technology, personnel, materials, instructional programs, software, and</a:t>
            </a:r>
          </a:p>
          <a:p>
            <a:pPr>
              <a:lnSpc>
                <a:spcPct val="80000"/>
              </a:lnSpc>
              <a:spcBef>
                <a:spcPts val="600"/>
              </a:spcBef>
              <a:spcAft>
                <a:spcPts val="300"/>
              </a:spcAft>
            </a:pPr>
            <a:r>
              <a:rPr lang="en-US" sz="1550" dirty="0"/>
              <a:t>Encourage parent and family involvement.</a:t>
            </a:r>
          </a:p>
          <a:p>
            <a:pPr>
              <a:lnSpc>
                <a:spcPct val="80000"/>
              </a:lnSpc>
            </a:pPr>
            <a:endParaRPr lang="en-US" sz="1600" dirty="0"/>
          </a:p>
        </p:txBody>
      </p:sp>
      <p:sp>
        <p:nvSpPr>
          <p:cNvPr id="4" name="Slide Number Placeholder 3"/>
          <p:cNvSpPr>
            <a:spLocks noGrp="1"/>
          </p:cNvSpPr>
          <p:nvPr>
            <p:ph type="sldNum" sz="quarter" idx="12"/>
          </p:nvPr>
        </p:nvSpPr>
        <p:spPr/>
        <p:txBody>
          <a:bodyPr/>
          <a:lstStyle/>
          <a:p>
            <a:fld id="{FD52C1F8-3BA5-F24E-8618-E52498D87186}" type="slidenum">
              <a:rPr lang="en-US" smtClean="0"/>
              <a:t>5</a:t>
            </a:fld>
            <a:endParaRPr lang="en-US" dirty="0"/>
          </a:p>
        </p:txBody>
      </p:sp>
      <p:pic>
        <p:nvPicPr>
          <p:cNvPr id="6" name="Picture 5">
            <a:extLst>
              <a:ext uri="{FF2B5EF4-FFF2-40B4-BE49-F238E27FC236}">
                <a16:creationId xmlns:a16="http://schemas.microsoft.com/office/drawing/2014/main" id="{31F8E2BA-60CF-46B5-82DF-242DA219DB04}"/>
              </a:ext>
            </a:extLst>
          </p:cNvPr>
          <p:cNvPicPr>
            <a:picLocks noChangeAspect="1"/>
          </p:cNvPicPr>
          <p:nvPr/>
        </p:nvPicPr>
        <p:blipFill>
          <a:blip r:embed="rId2"/>
          <a:stretch>
            <a:fillRect/>
          </a:stretch>
        </p:blipFill>
        <p:spPr>
          <a:xfrm>
            <a:off x="331874" y="3760498"/>
            <a:ext cx="8260796" cy="2377646"/>
          </a:xfrm>
          <a:prstGeom prst="rect">
            <a:avLst/>
          </a:prstGeom>
        </p:spPr>
      </p:pic>
    </p:spTree>
    <p:extLst>
      <p:ext uri="{BB962C8B-B14F-4D97-AF65-F5344CB8AC3E}">
        <p14:creationId xmlns:p14="http://schemas.microsoft.com/office/powerpoint/2010/main" val="2348527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7F21D-0766-4956-B073-E4D78F451BD1}"/>
              </a:ext>
            </a:extLst>
          </p:cNvPr>
          <p:cNvSpPr>
            <a:spLocks noGrp="1"/>
          </p:cNvSpPr>
          <p:nvPr>
            <p:ph type="title"/>
          </p:nvPr>
        </p:nvSpPr>
        <p:spPr/>
        <p:txBody>
          <a:bodyPr>
            <a:normAutofit/>
          </a:bodyPr>
          <a:lstStyle/>
          <a:p>
            <a:r>
              <a:rPr lang="en-US" sz="3000" dirty="0"/>
              <a:t>Supplemental Dollars?   /    </a:t>
            </a:r>
            <a:r>
              <a:rPr lang="es-US" sz="3000" dirty="0"/>
              <a:t>¿Qué significa  												suplementario?</a:t>
            </a:r>
            <a:r>
              <a:rPr lang="en-US" sz="3000" dirty="0"/>
              <a:t> </a:t>
            </a:r>
          </a:p>
        </p:txBody>
      </p:sp>
      <p:sp>
        <p:nvSpPr>
          <p:cNvPr id="3" name="Content Placeholder 2">
            <a:extLst>
              <a:ext uri="{FF2B5EF4-FFF2-40B4-BE49-F238E27FC236}">
                <a16:creationId xmlns:a16="http://schemas.microsoft.com/office/drawing/2014/main" id="{538F6EF0-E3C2-4E68-AB80-17CC40D464E5}"/>
              </a:ext>
            </a:extLst>
          </p:cNvPr>
          <p:cNvSpPr>
            <a:spLocks noGrp="1"/>
          </p:cNvSpPr>
          <p:nvPr>
            <p:ph sz="half" idx="1"/>
          </p:nvPr>
        </p:nvSpPr>
        <p:spPr/>
        <p:txBody>
          <a:bodyPr>
            <a:normAutofit fontScale="92500"/>
          </a:bodyPr>
          <a:lstStyle/>
          <a:p>
            <a:pPr>
              <a:buNone/>
            </a:pPr>
            <a:r>
              <a:rPr lang="en-US" dirty="0"/>
              <a:t>This means that Title I, Part A funds cannot be used to provide services that are </a:t>
            </a:r>
            <a:r>
              <a:rPr lang="en-US" u="sng" dirty="0"/>
              <a:t>required</a:t>
            </a:r>
            <a:r>
              <a:rPr lang="en-US" dirty="0"/>
              <a:t> by:</a:t>
            </a:r>
          </a:p>
          <a:p>
            <a:pPr lvl="1"/>
            <a:r>
              <a:rPr lang="en-US" dirty="0"/>
              <a:t>State Law</a:t>
            </a:r>
          </a:p>
          <a:p>
            <a:pPr lvl="1"/>
            <a:r>
              <a:rPr lang="en-US" dirty="0"/>
              <a:t>State Board of Education Rule</a:t>
            </a:r>
          </a:p>
          <a:p>
            <a:pPr lvl="1"/>
            <a:r>
              <a:rPr lang="en-US" dirty="0"/>
              <a:t>Local Policy</a:t>
            </a:r>
          </a:p>
          <a:p>
            <a:endParaRPr lang="en-US" dirty="0"/>
          </a:p>
        </p:txBody>
      </p:sp>
      <p:sp>
        <p:nvSpPr>
          <p:cNvPr id="4" name="Content Placeholder 3">
            <a:extLst>
              <a:ext uri="{FF2B5EF4-FFF2-40B4-BE49-F238E27FC236}">
                <a16:creationId xmlns:a16="http://schemas.microsoft.com/office/drawing/2014/main" id="{B823EE95-FFCE-4809-8CB4-A1A6943DB13F}"/>
              </a:ext>
            </a:extLst>
          </p:cNvPr>
          <p:cNvSpPr>
            <a:spLocks noGrp="1"/>
          </p:cNvSpPr>
          <p:nvPr>
            <p:ph sz="half" idx="2"/>
          </p:nvPr>
        </p:nvSpPr>
        <p:spPr/>
        <p:txBody>
          <a:bodyPr>
            <a:normAutofit fontScale="92500"/>
          </a:bodyPr>
          <a:lstStyle/>
          <a:p>
            <a:pPr>
              <a:buNone/>
            </a:pPr>
            <a:r>
              <a:rPr lang="es-ES" sz="2600" dirty="0"/>
              <a:t>Esto significa que los fondos de Título I, Parte A, no se pueden utilizar para ofrecer servicios que normalmente están </a:t>
            </a:r>
            <a:r>
              <a:rPr lang="es-ES" sz="2600" u="sng" dirty="0"/>
              <a:t>requeridos</a:t>
            </a:r>
            <a:r>
              <a:rPr lang="es-ES" sz="2600" dirty="0"/>
              <a:t> por: </a:t>
            </a:r>
          </a:p>
          <a:p>
            <a:pPr>
              <a:buNone/>
            </a:pPr>
            <a:r>
              <a:rPr lang="es-ES" sz="2600" dirty="0"/>
              <a:t>     - una ley estatal,</a:t>
            </a:r>
          </a:p>
          <a:p>
            <a:pPr>
              <a:buNone/>
            </a:pPr>
            <a:r>
              <a:rPr lang="es-ES" sz="2600" dirty="0"/>
              <a:t>     - una regla de la Junta</a:t>
            </a:r>
            <a:br>
              <a:rPr lang="es-ES" sz="2600" dirty="0"/>
            </a:br>
            <a:r>
              <a:rPr lang="es-ES" sz="2600" dirty="0"/>
              <a:t>    Estatal de Educación,</a:t>
            </a:r>
          </a:p>
          <a:p>
            <a:pPr>
              <a:buNone/>
            </a:pPr>
            <a:r>
              <a:rPr lang="es-ES" sz="2600" dirty="0"/>
              <a:t>     - la normativa local.</a:t>
            </a:r>
          </a:p>
          <a:p>
            <a:endParaRPr lang="en-US" dirty="0"/>
          </a:p>
        </p:txBody>
      </p:sp>
      <p:sp>
        <p:nvSpPr>
          <p:cNvPr id="5" name="Slide Number Placeholder 4">
            <a:extLst>
              <a:ext uri="{FF2B5EF4-FFF2-40B4-BE49-F238E27FC236}">
                <a16:creationId xmlns:a16="http://schemas.microsoft.com/office/drawing/2014/main" id="{3C932166-AC15-46F0-8590-9F9553B3ED00}"/>
              </a:ext>
            </a:extLst>
          </p:cNvPr>
          <p:cNvSpPr>
            <a:spLocks noGrp="1"/>
          </p:cNvSpPr>
          <p:nvPr>
            <p:ph type="sldNum" sz="quarter" idx="12"/>
          </p:nvPr>
        </p:nvSpPr>
        <p:spPr/>
        <p:txBody>
          <a:bodyPr/>
          <a:lstStyle/>
          <a:p>
            <a:fld id="{FD52C1F8-3BA5-F24E-8618-E52498D87186}" type="slidenum">
              <a:rPr lang="en-US" smtClean="0"/>
              <a:t>6</a:t>
            </a:fld>
            <a:endParaRPr lang="en-US" dirty="0"/>
          </a:p>
        </p:txBody>
      </p:sp>
    </p:spTree>
    <p:extLst>
      <p:ext uri="{BB962C8B-B14F-4D97-AF65-F5344CB8AC3E}">
        <p14:creationId xmlns:p14="http://schemas.microsoft.com/office/powerpoint/2010/main" val="2981262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1758E-E5CF-4E68-AA60-431132D75FD8}"/>
              </a:ext>
            </a:extLst>
          </p:cNvPr>
          <p:cNvSpPr>
            <a:spLocks noGrp="1"/>
          </p:cNvSpPr>
          <p:nvPr>
            <p:ph type="title"/>
          </p:nvPr>
        </p:nvSpPr>
        <p:spPr>
          <a:xfrm>
            <a:off x="1408176" y="274638"/>
            <a:ext cx="7278624" cy="1143000"/>
          </a:xfrm>
        </p:spPr>
        <p:txBody>
          <a:bodyPr/>
          <a:lstStyle/>
          <a:p>
            <a:r>
              <a:rPr lang="en-US" dirty="0"/>
              <a:t>School</a:t>
            </a:r>
          </a:p>
        </p:txBody>
      </p:sp>
      <p:sp>
        <p:nvSpPr>
          <p:cNvPr id="3" name="Content Placeholder 2">
            <a:extLst>
              <a:ext uri="{FF2B5EF4-FFF2-40B4-BE49-F238E27FC236}">
                <a16:creationId xmlns:a16="http://schemas.microsoft.com/office/drawing/2014/main" id="{2DDF64F1-7D7F-434A-8398-47D809EA7E59}"/>
              </a:ext>
            </a:extLst>
          </p:cNvPr>
          <p:cNvSpPr>
            <a:spLocks noGrp="1"/>
          </p:cNvSpPr>
          <p:nvPr>
            <p:ph sz="half" idx="1"/>
          </p:nvPr>
        </p:nvSpPr>
        <p:spPr/>
        <p:txBody>
          <a:bodyPr/>
          <a:lstStyle/>
          <a:p>
            <a:r>
              <a:rPr lang="en-US" dirty="0"/>
              <a:t>At HAIS we spend our Title I dollars on:</a:t>
            </a:r>
          </a:p>
          <a:p>
            <a:pPr marL="457200" lvl="1" indent="0">
              <a:buNone/>
            </a:pPr>
            <a:r>
              <a:rPr lang="en-US" dirty="0"/>
              <a:t>1. Tutorials</a:t>
            </a:r>
          </a:p>
          <a:p>
            <a:pPr marL="457200" lvl="1" indent="0">
              <a:buNone/>
            </a:pPr>
            <a:r>
              <a:rPr lang="en-US" dirty="0"/>
              <a:t>2. Summer School</a:t>
            </a:r>
          </a:p>
          <a:p>
            <a:pPr marL="457200" lvl="1" indent="0">
              <a:buNone/>
            </a:pPr>
            <a:r>
              <a:rPr lang="en-US" dirty="0"/>
              <a:t>3. Intervention Teachers</a:t>
            </a:r>
          </a:p>
          <a:p>
            <a:endParaRPr lang="en-US" dirty="0"/>
          </a:p>
        </p:txBody>
      </p:sp>
      <p:sp>
        <p:nvSpPr>
          <p:cNvPr id="4" name="Content Placeholder 3">
            <a:extLst>
              <a:ext uri="{FF2B5EF4-FFF2-40B4-BE49-F238E27FC236}">
                <a16:creationId xmlns:a16="http://schemas.microsoft.com/office/drawing/2014/main" id="{428CB8DC-49FC-496F-8185-7696901FECB0}"/>
              </a:ext>
            </a:extLst>
          </p:cNvPr>
          <p:cNvSpPr>
            <a:spLocks noGrp="1"/>
          </p:cNvSpPr>
          <p:nvPr>
            <p:ph sz="half" idx="2"/>
          </p:nvPr>
        </p:nvSpPr>
        <p:spPr>
          <a:xfrm>
            <a:off x="4495801" y="1600200"/>
            <a:ext cx="4523508" cy="4525963"/>
          </a:xfrm>
        </p:spPr>
        <p:txBody>
          <a:bodyPr/>
          <a:lstStyle/>
          <a:p>
            <a:pPr>
              <a:lnSpc>
                <a:spcPts val="3200"/>
              </a:lnSpc>
            </a:pPr>
            <a:r>
              <a:rPr lang="es-US" dirty="0"/>
              <a:t>En</a:t>
            </a:r>
            <a:r>
              <a:rPr lang="es-US" sz="1200" dirty="0"/>
              <a:t> </a:t>
            </a:r>
            <a:r>
              <a:rPr lang="es-US" dirty="0"/>
              <a:t>la Escuela </a:t>
            </a:r>
            <a:r>
              <a:rPr lang="es-US" b="1" dirty="0"/>
              <a:t>HAIS </a:t>
            </a:r>
            <a:r>
              <a:rPr lang="es-US" dirty="0"/>
              <a:t>utilizamos los fondos de Título I para:</a:t>
            </a:r>
          </a:p>
          <a:p>
            <a:pPr marL="457200" lvl="1" indent="0" algn="just">
              <a:buNone/>
            </a:pPr>
            <a:r>
              <a:rPr lang="es-US" dirty="0"/>
              <a:t>1. Tutorías</a:t>
            </a:r>
          </a:p>
          <a:p>
            <a:pPr marL="457200" lvl="1" indent="0" algn="just">
              <a:buNone/>
            </a:pPr>
            <a:r>
              <a:rPr lang="es-US" dirty="0"/>
              <a:t>2. Escuela de Verano</a:t>
            </a:r>
          </a:p>
          <a:p>
            <a:pPr marL="457200" lvl="1" indent="0">
              <a:buNone/>
            </a:pPr>
            <a:r>
              <a:rPr lang="es-US" dirty="0"/>
              <a:t>3. Maestros de </a:t>
            </a:r>
            <a:r>
              <a:rPr lang="es-US" dirty="0" err="1"/>
              <a:t>Intervencion</a:t>
            </a:r>
            <a:endParaRPr lang="es-US" dirty="0"/>
          </a:p>
          <a:p>
            <a:endParaRPr lang="en-US" dirty="0"/>
          </a:p>
        </p:txBody>
      </p:sp>
      <p:sp>
        <p:nvSpPr>
          <p:cNvPr id="5" name="Slide Number Placeholder 4">
            <a:extLst>
              <a:ext uri="{FF2B5EF4-FFF2-40B4-BE49-F238E27FC236}">
                <a16:creationId xmlns:a16="http://schemas.microsoft.com/office/drawing/2014/main" id="{0A65D4B4-FE83-40BE-9064-64EEB1EF8DE5}"/>
              </a:ext>
            </a:extLst>
          </p:cNvPr>
          <p:cNvSpPr>
            <a:spLocks noGrp="1"/>
          </p:cNvSpPr>
          <p:nvPr>
            <p:ph type="sldNum" sz="quarter" idx="12"/>
          </p:nvPr>
        </p:nvSpPr>
        <p:spPr/>
        <p:txBody>
          <a:bodyPr/>
          <a:lstStyle/>
          <a:p>
            <a:fld id="{FD52C1F8-3BA5-F24E-8618-E52498D87186}" type="slidenum">
              <a:rPr lang="en-US" smtClean="0"/>
              <a:t>7</a:t>
            </a:fld>
            <a:endParaRPr lang="en-US" dirty="0"/>
          </a:p>
        </p:txBody>
      </p:sp>
    </p:spTree>
    <p:extLst>
      <p:ext uri="{BB962C8B-B14F-4D97-AF65-F5344CB8AC3E}">
        <p14:creationId xmlns:p14="http://schemas.microsoft.com/office/powerpoint/2010/main" val="137300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87545-155F-4011-A721-5A41BC42A2F5}"/>
              </a:ext>
            </a:extLst>
          </p:cNvPr>
          <p:cNvSpPr>
            <a:spLocks noGrp="1"/>
          </p:cNvSpPr>
          <p:nvPr>
            <p:ph type="title"/>
          </p:nvPr>
        </p:nvSpPr>
        <p:spPr>
          <a:xfrm>
            <a:off x="533400" y="274638"/>
            <a:ext cx="8229600" cy="1143000"/>
          </a:xfrm>
        </p:spPr>
        <p:txBody>
          <a:bodyPr>
            <a:normAutofit/>
          </a:bodyPr>
          <a:lstStyle/>
          <a:p>
            <a:r>
              <a:rPr lang="en-US" sz="2600" dirty="0"/>
              <a:t>Parent and Family Engagement / </a:t>
            </a:r>
            <a:r>
              <a:rPr lang="es-US" sz="2600" dirty="0"/>
              <a:t>Participación de los                										padres y la familia </a:t>
            </a:r>
            <a:endParaRPr lang="en-US" sz="2600" dirty="0"/>
          </a:p>
        </p:txBody>
      </p:sp>
      <p:sp>
        <p:nvSpPr>
          <p:cNvPr id="3" name="Content Placeholder 2">
            <a:extLst>
              <a:ext uri="{FF2B5EF4-FFF2-40B4-BE49-F238E27FC236}">
                <a16:creationId xmlns:a16="http://schemas.microsoft.com/office/drawing/2014/main" id="{97DB2076-3A81-46F3-894E-D319428086A9}"/>
              </a:ext>
            </a:extLst>
          </p:cNvPr>
          <p:cNvSpPr>
            <a:spLocks noGrp="1"/>
          </p:cNvSpPr>
          <p:nvPr>
            <p:ph sz="half" idx="1"/>
          </p:nvPr>
        </p:nvSpPr>
        <p:spPr/>
        <p:txBody>
          <a:bodyPr>
            <a:normAutofit fontScale="77500" lnSpcReduction="20000"/>
          </a:bodyPr>
          <a:lstStyle/>
          <a:p>
            <a:pPr marL="0" indent="0">
              <a:lnSpc>
                <a:spcPct val="110000"/>
              </a:lnSpc>
              <a:buNone/>
            </a:pPr>
            <a:r>
              <a:rPr lang="en-US" dirty="0"/>
              <a:t>Research has </a:t>
            </a:r>
            <a:r>
              <a:rPr lang="en-US" b="1" dirty="0"/>
              <a:t>proven</a:t>
            </a:r>
            <a:r>
              <a:rPr lang="en-US" b="1" i="1" dirty="0"/>
              <a:t> </a:t>
            </a:r>
            <a:r>
              <a:rPr lang="en-US" dirty="0"/>
              <a:t>that students whose parents are involved in their child’s education have greater success in school. </a:t>
            </a:r>
          </a:p>
          <a:p>
            <a:pPr marL="0" indent="0">
              <a:lnSpc>
                <a:spcPct val="110000"/>
              </a:lnSpc>
              <a:buNone/>
            </a:pPr>
            <a:endParaRPr lang="en-US" dirty="0"/>
          </a:p>
          <a:p>
            <a:pPr marL="0" indent="0">
              <a:lnSpc>
                <a:spcPct val="110000"/>
              </a:lnSpc>
              <a:buNone/>
            </a:pPr>
            <a:r>
              <a:rPr lang="en-US" dirty="0"/>
              <a:t>So, the Title I Grant supports activities that focus on parental and family involvement.</a:t>
            </a:r>
          </a:p>
          <a:p>
            <a:endParaRPr lang="en-US" dirty="0"/>
          </a:p>
        </p:txBody>
      </p:sp>
      <p:sp>
        <p:nvSpPr>
          <p:cNvPr id="4" name="Content Placeholder 3">
            <a:extLst>
              <a:ext uri="{FF2B5EF4-FFF2-40B4-BE49-F238E27FC236}">
                <a16:creationId xmlns:a16="http://schemas.microsoft.com/office/drawing/2014/main" id="{C2644646-0215-49C3-A10C-C48B00CD72E4}"/>
              </a:ext>
            </a:extLst>
          </p:cNvPr>
          <p:cNvSpPr>
            <a:spLocks noGrp="1"/>
          </p:cNvSpPr>
          <p:nvPr>
            <p:ph sz="half" idx="2"/>
          </p:nvPr>
        </p:nvSpPr>
        <p:spPr>
          <a:xfrm>
            <a:off x="4648200" y="1569027"/>
            <a:ext cx="4038600" cy="4525963"/>
          </a:xfrm>
        </p:spPr>
        <p:txBody>
          <a:bodyPr>
            <a:normAutofit fontScale="77500" lnSpcReduction="20000"/>
          </a:bodyPr>
          <a:lstStyle/>
          <a:p>
            <a:pPr marL="0" indent="0">
              <a:lnSpc>
                <a:spcPct val="120000"/>
              </a:lnSpc>
              <a:buNone/>
            </a:pPr>
            <a:r>
              <a:rPr lang="es-ES" dirty="0"/>
              <a:t>Las investigaciones han </a:t>
            </a:r>
            <a:r>
              <a:rPr lang="es-ES" b="1" dirty="0"/>
              <a:t>demostrado</a:t>
            </a:r>
            <a:r>
              <a:rPr lang="es-ES" dirty="0"/>
              <a:t> que los estudiantes cuyos padres se involucran en su educación tienen más éxito en la escuela. </a:t>
            </a:r>
          </a:p>
          <a:p>
            <a:pPr marL="0" indent="0">
              <a:lnSpc>
                <a:spcPct val="120000"/>
              </a:lnSpc>
              <a:buNone/>
            </a:pPr>
            <a:endParaRPr lang="es-ES" dirty="0"/>
          </a:p>
          <a:p>
            <a:pPr marL="0" indent="0">
              <a:lnSpc>
                <a:spcPct val="120000"/>
              </a:lnSpc>
              <a:buNone/>
            </a:pPr>
            <a:r>
              <a:rPr lang="es-ES" dirty="0"/>
              <a:t>Es por eso que los fondos de Título I se utilizan para apoyar actividades centradas en la participación de los padres y la familia. </a:t>
            </a:r>
          </a:p>
          <a:p>
            <a:endParaRPr lang="en-US" dirty="0"/>
          </a:p>
        </p:txBody>
      </p:sp>
      <p:sp>
        <p:nvSpPr>
          <p:cNvPr id="5" name="Slide Number Placeholder 4">
            <a:extLst>
              <a:ext uri="{FF2B5EF4-FFF2-40B4-BE49-F238E27FC236}">
                <a16:creationId xmlns:a16="http://schemas.microsoft.com/office/drawing/2014/main" id="{DD7BE172-94DA-4D74-BE70-F283B5A2C84B}"/>
              </a:ext>
            </a:extLst>
          </p:cNvPr>
          <p:cNvSpPr>
            <a:spLocks noGrp="1"/>
          </p:cNvSpPr>
          <p:nvPr>
            <p:ph type="sldNum" sz="quarter" idx="12"/>
          </p:nvPr>
        </p:nvSpPr>
        <p:spPr/>
        <p:txBody>
          <a:bodyPr/>
          <a:lstStyle/>
          <a:p>
            <a:fld id="{FD52C1F8-3BA5-F24E-8618-E52498D87186}" type="slidenum">
              <a:rPr lang="en-US" smtClean="0"/>
              <a:t>8</a:t>
            </a:fld>
            <a:endParaRPr lang="en-US" dirty="0"/>
          </a:p>
        </p:txBody>
      </p:sp>
    </p:spTree>
    <p:extLst>
      <p:ext uri="{BB962C8B-B14F-4D97-AF65-F5344CB8AC3E}">
        <p14:creationId xmlns:p14="http://schemas.microsoft.com/office/powerpoint/2010/main" val="1886619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6FAED-3A56-48F5-8EED-A33632AAADBE}"/>
              </a:ext>
            </a:extLst>
          </p:cNvPr>
          <p:cNvSpPr>
            <a:spLocks noGrp="1"/>
          </p:cNvSpPr>
          <p:nvPr>
            <p:ph type="title"/>
          </p:nvPr>
        </p:nvSpPr>
        <p:spPr/>
        <p:txBody>
          <a:bodyPr>
            <a:normAutofit fontScale="90000"/>
          </a:bodyPr>
          <a:lstStyle/>
          <a:p>
            <a:r>
              <a:rPr lang="en-US" sz="2800" dirty="0"/>
              <a:t>Parental Involvement             </a:t>
            </a:r>
            <a:r>
              <a:rPr lang="es-ES" sz="2800" dirty="0"/>
              <a:t>Requisitos para la 		   </a:t>
            </a:r>
            <a:r>
              <a:rPr lang="en-US" sz="2800" dirty="0"/>
              <a:t>Requirements</a:t>
            </a:r>
            <a:r>
              <a:rPr lang="es-ES" sz="2800" dirty="0"/>
              <a:t> 	                     participación de los padres </a:t>
            </a:r>
            <a:br>
              <a:rPr lang="en-US" sz="2800" dirty="0"/>
            </a:br>
            <a:endParaRPr lang="en-US" sz="2800" dirty="0"/>
          </a:p>
        </p:txBody>
      </p:sp>
      <p:sp>
        <p:nvSpPr>
          <p:cNvPr id="3" name="Content Placeholder 2">
            <a:extLst>
              <a:ext uri="{FF2B5EF4-FFF2-40B4-BE49-F238E27FC236}">
                <a16:creationId xmlns:a16="http://schemas.microsoft.com/office/drawing/2014/main" id="{14713979-F603-4BAF-8192-6C828D13696B}"/>
              </a:ext>
            </a:extLst>
          </p:cNvPr>
          <p:cNvSpPr>
            <a:spLocks noGrp="1"/>
          </p:cNvSpPr>
          <p:nvPr>
            <p:ph sz="half" idx="1"/>
          </p:nvPr>
        </p:nvSpPr>
        <p:spPr/>
        <p:txBody>
          <a:bodyPr>
            <a:normAutofit fontScale="62500" lnSpcReduction="20000"/>
          </a:bodyPr>
          <a:lstStyle/>
          <a:p>
            <a:pPr>
              <a:lnSpc>
                <a:spcPct val="120000"/>
              </a:lnSpc>
            </a:pPr>
            <a:r>
              <a:rPr lang="en-US" b="1" dirty="0"/>
              <a:t>Parent Notifications </a:t>
            </a:r>
            <a:r>
              <a:rPr lang="en-US" dirty="0"/>
              <a:t>(These are regular written communications to inform parents).</a:t>
            </a:r>
          </a:p>
          <a:p>
            <a:pPr marL="0" indent="0">
              <a:lnSpc>
                <a:spcPct val="120000"/>
              </a:lnSpc>
              <a:buNone/>
            </a:pPr>
            <a:endParaRPr lang="en-US" sz="500" dirty="0"/>
          </a:p>
          <a:p>
            <a:pPr>
              <a:lnSpc>
                <a:spcPct val="120000"/>
              </a:lnSpc>
            </a:pPr>
            <a:r>
              <a:rPr lang="en-US" dirty="0"/>
              <a:t>Examples of parent notifications are:</a:t>
            </a:r>
          </a:p>
          <a:p>
            <a:pPr marL="0" indent="0">
              <a:lnSpc>
                <a:spcPct val="120000"/>
              </a:lnSpc>
              <a:buNone/>
            </a:pPr>
            <a:endParaRPr lang="en-US" sz="1400" dirty="0"/>
          </a:p>
          <a:p>
            <a:pPr lvl="1">
              <a:lnSpc>
                <a:spcPct val="120000"/>
              </a:lnSpc>
            </a:pPr>
            <a:r>
              <a:rPr lang="en-US" sz="2800" b="1" dirty="0"/>
              <a:t>School-Parent Compact </a:t>
            </a:r>
            <a:r>
              <a:rPr lang="en-US" sz="2800" dirty="0"/>
              <a:t>(These are statements of shared responsibilities).</a:t>
            </a:r>
          </a:p>
          <a:p>
            <a:pPr marL="457200" lvl="1" indent="0">
              <a:lnSpc>
                <a:spcPct val="120000"/>
              </a:lnSpc>
              <a:buNone/>
            </a:pPr>
            <a:endParaRPr lang="en-US" sz="2800" dirty="0"/>
          </a:p>
          <a:p>
            <a:pPr lvl="1">
              <a:lnSpc>
                <a:spcPct val="120000"/>
              </a:lnSpc>
            </a:pPr>
            <a:r>
              <a:rPr lang="en-US" sz="2800" b="1" dirty="0"/>
              <a:t>Parent and Family Engagement Policy </a:t>
            </a:r>
            <a:br>
              <a:rPr lang="en-US" sz="2800" b="1" dirty="0"/>
            </a:br>
            <a:r>
              <a:rPr lang="en-US" sz="2800" dirty="0"/>
              <a:t>(This is a plan to involve parents).</a:t>
            </a:r>
          </a:p>
          <a:p>
            <a:endParaRPr lang="en-US" dirty="0"/>
          </a:p>
        </p:txBody>
      </p:sp>
      <p:sp>
        <p:nvSpPr>
          <p:cNvPr id="4" name="Content Placeholder 3">
            <a:extLst>
              <a:ext uri="{FF2B5EF4-FFF2-40B4-BE49-F238E27FC236}">
                <a16:creationId xmlns:a16="http://schemas.microsoft.com/office/drawing/2014/main" id="{4C6F3854-A068-4809-BC8A-B10E8138A3C7}"/>
              </a:ext>
            </a:extLst>
          </p:cNvPr>
          <p:cNvSpPr>
            <a:spLocks noGrp="1"/>
          </p:cNvSpPr>
          <p:nvPr>
            <p:ph sz="half" idx="2"/>
          </p:nvPr>
        </p:nvSpPr>
        <p:spPr>
          <a:xfrm>
            <a:off x="4495800" y="1600200"/>
            <a:ext cx="4191000" cy="4525963"/>
          </a:xfrm>
        </p:spPr>
        <p:txBody>
          <a:bodyPr>
            <a:normAutofit fontScale="62500" lnSpcReduction="20000"/>
          </a:bodyPr>
          <a:lstStyle/>
          <a:p>
            <a:pPr>
              <a:lnSpc>
                <a:spcPct val="120000"/>
              </a:lnSpc>
              <a:spcAft>
                <a:spcPts val="400"/>
              </a:spcAft>
            </a:pPr>
            <a:r>
              <a:rPr lang="es-ES" b="1" dirty="0"/>
              <a:t>Notificaciones para los padres </a:t>
            </a:r>
            <a:r>
              <a:rPr lang="es-ES" dirty="0"/>
              <a:t>(comunicaciones que normalmente se les envían por escrito con el fin de informarlos). </a:t>
            </a:r>
          </a:p>
          <a:p>
            <a:pPr>
              <a:lnSpc>
                <a:spcPct val="120000"/>
              </a:lnSpc>
            </a:pPr>
            <a:r>
              <a:rPr lang="es-ES" dirty="0"/>
              <a:t>Algunos ejemplos de notificaciones son: </a:t>
            </a:r>
          </a:p>
          <a:p>
            <a:pPr marL="0" indent="0">
              <a:buNone/>
            </a:pPr>
            <a:endParaRPr lang="es-ES" dirty="0"/>
          </a:p>
          <a:p>
            <a:pPr lvl="1">
              <a:lnSpc>
                <a:spcPct val="120000"/>
              </a:lnSpc>
            </a:pPr>
            <a:r>
              <a:rPr lang="es-ES" sz="2900" b="1" dirty="0"/>
              <a:t>El Convenio de la escuela y los padres</a:t>
            </a:r>
            <a:r>
              <a:rPr lang="es-ES" sz="2900" dirty="0"/>
              <a:t> (declaración de las responsabilidades compartidas) </a:t>
            </a:r>
          </a:p>
          <a:p>
            <a:pPr marL="0" indent="0">
              <a:buNone/>
            </a:pPr>
            <a:endParaRPr lang="es-ES" dirty="0"/>
          </a:p>
          <a:p>
            <a:pPr lvl="1">
              <a:lnSpc>
                <a:spcPct val="120000"/>
              </a:lnSpc>
            </a:pPr>
            <a:r>
              <a:rPr lang="es-ES" sz="2900" b="1" dirty="0"/>
              <a:t>La Normativa escolar para la participación de los padres y las familias </a:t>
            </a:r>
            <a:r>
              <a:rPr lang="es-ES" sz="2900" dirty="0"/>
              <a:t>(el plan para promover su participación) </a:t>
            </a:r>
          </a:p>
          <a:p>
            <a:endParaRPr lang="en-US" dirty="0"/>
          </a:p>
        </p:txBody>
      </p:sp>
      <p:sp>
        <p:nvSpPr>
          <p:cNvPr id="5" name="Slide Number Placeholder 4">
            <a:extLst>
              <a:ext uri="{FF2B5EF4-FFF2-40B4-BE49-F238E27FC236}">
                <a16:creationId xmlns:a16="http://schemas.microsoft.com/office/drawing/2014/main" id="{D3FFE05B-1F8A-4A19-B09C-07D0D13A68EA}"/>
              </a:ext>
            </a:extLst>
          </p:cNvPr>
          <p:cNvSpPr>
            <a:spLocks noGrp="1"/>
          </p:cNvSpPr>
          <p:nvPr>
            <p:ph type="sldNum" sz="quarter" idx="12"/>
          </p:nvPr>
        </p:nvSpPr>
        <p:spPr/>
        <p:txBody>
          <a:bodyPr/>
          <a:lstStyle/>
          <a:p>
            <a:fld id="{FD52C1F8-3BA5-F24E-8618-E52498D87186}" type="slidenum">
              <a:rPr lang="en-US" smtClean="0"/>
              <a:t>9</a:t>
            </a:fld>
            <a:endParaRPr lang="en-US" dirty="0"/>
          </a:p>
        </p:txBody>
      </p:sp>
    </p:spTree>
    <p:extLst>
      <p:ext uri="{BB962C8B-B14F-4D97-AF65-F5344CB8AC3E}">
        <p14:creationId xmlns:p14="http://schemas.microsoft.com/office/powerpoint/2010/main" val="2387217036"/>
      </p:ext>
    </p:extLst>
  </p:cSld>
  <p:clrMapOvr>
    <a:masterClrMapping/>
  </p:clrMapOvr>
</p:sld>
</file>

<file path=ppt/theme/theme1.xml><?xml version="1.0" encoding="utf-8"?>
<a:theme xmlns:a="http://schemas.openxmlformats.org/drawingml/2006/main" name="Title I Annual Meeting PP">
  <a:themeElements>
    <a:clrScheme name="2014 HISD Color Theme">
      <a:dk1>
        <a:sysClr val="windowText" lastClr="000000"/>
      </a:dk1>
      <a:lt1>
        <a:sysClr val="window" lastClr="FFFFFF"/>
      </a:lt1>
      <a:dk2>
        <a:srgbClr val="67A2B9"/>
      </a:dk2>
      <a:lt2>
        <a:srgbClr val="F1F5F6"/>
      </a:lt2>
      <a:accent1>
        <a:srgbClr val="DCA900"/>
      </a:accent1>
      <a:accent2>
        <a:srgbClr val="B5CFDB"/>
      </a:accent2>
      <a:accent3>
        <a:srgbClr val="88B5C6"/>
      </a:accent3>
      <a:accent4>
        <a:srgbClr val="949494"/>
      </a:accent4>
      <a:accent5>
        <a:srgbClr val="58595B"/>
      </a:accent5>
      <a:accent6>
        <a:srgbClr val="EAF0F3"/>
      </a:accent6>
      <a:hlink>
        <a:srgbClr val="58595B"/>
      </a:hlink>
      <a:folHlink>
        <a:srgbClr val="D2D2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ategory xmlns="4a7df032-6a0e-4167-b33b-52407178ec56">Compliance Training</Category>
    <Document_x0020_Category xmlns="4a7df032-6a0e-4167-b33b-52407178ec56">Presentations</Document_x0020_Category>
    <SharedWithUsers xmlns="107fa061-bf16-4a71-85ae-142c7874d8f1">
      <UserInfo>
        <DisplayName>Dews, Anitra D</DisplayName>
        <AccountId>3116</AccountId>
        <AccountType/>
      </UserInfo>
      <UserInfo>
        <DisplayName>Dailey, Kesha L</DisplayName>
        <AccountId>3658</AccountId>
        <AccountType/>
      </UserInfo>
    </SharedWithUsers>
    <ArticleStartDate xmlns="http://schemas.microsoft.com/sharepoint/v3" xsi:nil="true"/>
    <Document_x0020_Location_x0028_s_x0029__x0020_on_x0020_Website xmlns="4a7df032-6a0e-4167-b33b-52407178ec56">
      <Value>Parent &amp; Family Engagement</Value>
      <Value>Handbooks &amp; Presentations - Home PromLink</Value>
    </Document_x0020_Location_x0028_s_x0029__x0020_on_x0020_Website>
    <TaxCatchAll xmlns="ebb1a072-78fc-4f38-903f-0a85f0a20015" xsi:nil="true"/>
    <lcf76f155ced4ddcb4097134ff3c332f xmlns="4a7df032-6a0e-4167-b33b-52407178ec5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B2BC1A8BE18A14184032A37DA3C2858" ma:contentTypeVersion="18" ma:contentTypeDescription="Create a new document." ma:contentTypeScope="" ma:versionID="88781d7beae53ef07b2733e40a79c2a3">
  <xsd:schema xmlns:xsd="http://www.w3.org/2001/XMLSchema" xmlns:xs="http://www.w3.org/2001/XMLSchema" xmlns:p="http://schemas.microsoft.com/office/2006/metadata/properties" xmlns:ns1="http://schemas.microsoft.com/sharepoint/v3" xmlns:ns2="4a7df032-6a0e-4167-b33b-52407178ec56" xmlns:ns3="107fa061-bf16-4a71-85ae-142c7874d8f1" xmlns:ns4="ebb1a072-78fc-4f38-903f-0a85f0a20015" targetNamespace="http://schemas.microsoft.com/office/2006/metadata/properties" ma:root="true" ma:fieldsID="0d996110f29122447fc821edc0c815bd" ns1:_="" ns2:_="" ns3:_="" ns4:_="">
    <xsd:import namespace="http://schemas.microsoft.com/sharepoint/v3"/>
    <xsd:import namespace="4a7df032-6a0e-4167-b33b-52407178ec56"/>
    <xsd:import namespace="107fa061-bf16-4a71-85ae-142c7874d8f1"/>
    <xsd:import namespace="ebb1a072-78fc-4f38-903f-0a85f0a20015"/>
    <xsd:element name="properties">
      <xsd:complexType>
        <xsd:sequence>
          <xsd:element name="documentManagement">
            <xsd:complexType>
              <xsd:all>
                <xsd:element ref="ns2:Category" minOccurs="0"/>
                <xsd:element ref="ns2:Document_x0020_Category" minOccurs="0"/>
                <xsd:element ref="ns1:ArticleStartDate" minOccurs="0"/>
                <xsd:element ref="ns2:Document_x0020_Location_x0028_s_x0029__x0020_on_x0020_Website" minOccurs="0"/>
                <xsd:element ref="ns2:MediaServiceMetadata" minOccurs="0"/>
                <xsd:element ref="ns2:MediaServiceFastMetadata" minOccurs="0"/>
                <xsd:element ref="ns2:MediaServiceEventHashCode" minOccurs="0"/>
                <xsd:element ref="ns2:MediaServiceGenerationTime" minOccurs="0"/>
                <xsd:element ref="ns3:SharedWithUsers" minOccurs="0"/>
                <xsd:element ref="ns3:SharedWithDetails" minOccurs="0"/>
                <xsd:element ref="ns2:MediaServiceAutoTags" minOccurs="0"/>
                <xsd:element ref="ns2:lcf76f155ced4ddcb4097134ff3c332f" minOccurs="0"/>
                <xsd:element ref="ns4:TaxCatchAll" minOccurs="0"/>
                <xsd:element ref="ns2:MediaServiceObjectDetectorVersions"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rticleStartDate" ma:index="4" nillable="true" ma:displayName="Article Date" ma:description="Article Date is a site column created by the Publishing feature. It is used on the Article Page Content Type as the date of the page." ma:format="DateOnly" ma:internalName="ArticleStart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a7df032-6a0e-4167-b33b-52407178ec56" elementFormDefault="qualified">
    <xsd:import namespace="http://schemas.microsoft.com/office/2006/documentManagement/types"/>
    <xsd:import namespace="http://schemas.microsoft.com/office/infopath/2007/PartnerControls"/>
    <xsd:element name="Category" ma:index="2" nillable="true" ma:displayName="Category" ma:indexed="true" ma:internalName="Category">
      <xsd:simpleType>
        <xsd:restriction base="dms:Text">
          <xsd:maxLength value="255"/>
        </xsd:restriction>
      </xsd:simpleType>
    </xsd:element>
    <xsd:element name="Document_x0020_Category" ma:index="3" nillable="true" ma:displayName="Document Category" ma:default="Form" ma:description="&#10;" ma:format="Dropdown" ma:indexed="true" ma:internalName="Document_x0020_Category">
      <xsd:simpleType>
        <xsd:union memberTypes="dms:Text">
          <xsd:simpleType>
            <xsd:restriction base="dms:Choice">
              <xsd:enumeration value="Form"/>
              <xsd:enumeration value="Notice"/>
              <xsd:enumeration value="Guide"/>
              <xsd:enumeration value="Training"/>
              <xsd:enumeration value="Resource"/>
              <xsd:enumeration value="Site Page"/>
            </xsd:restriction>
          </xsd:simpleType>
        </xsd:union>
      </xsd:simpleType>
    </xsd:element>
    <xsd:element name="Document_x0020_Location_x0028_s_x0029__x0020_on_x0020_Website" ma:index="5" nillable="true" ma:displayName="Document Location(s) on Website" ma:internalName="Document_x0020_Location_x0028_s_x0029__x0020_on_x0020_Website" ma:readOnly="false">
      <xsd:complexType>
        <xsd:complexContent>
          <xsd:extension base="dms:MultiChoice">
            <xsd:sequence>
              <xsd:element name="Value" maxOccurs="unbounded" minOccurs="0" nillable="true">
                <xsd:simpleType>
                  <xsd:restriction base="dms:Choice">
                    <xsd:enumeration value="Home Page"/>
                    <xsd:enumeration value="Home Page - Documents &amp; Forms"/>
                    <xsd:enumeration value="Home Page - Quick Links"/>
                    <xsd:enumeration value="Calendar At-A-Glance"/>
                    <xsd:enumeration value="Camp Spark"/>
                    <xsd:enumeration value="Comprehensive"/>
                    <xsd:enumeration value="Departments &amp; Programs"/>
                    <xsd:enumeration value="ESF-Focused Support"/>
                    <xsd:enumeration value="ESSER"/>
                    <xsd:enumeration value="Parent &amp; Family Engagement"/>
                    <xsd:enumeration value="Time &amp; Effort"/>
                    <xsd:enumeration value="Virtual Trainings"/>
                    <xsd:enumeration value="Allowable &amp; Unallowable - Home PromLink"/>
                    <xsd:enumeration value="Compliance Documents/Forms - Home PromLink"/>
                    <xsd:enumeration value="Handbooks &amp; Presentations - Home PromLink"/>
                    <xsd:enumeration value="Memorandums - Home PromLink"/>
                    <xsd:enumeration value="Title I Program Elements - Home PromLink"/>
                    <xsd:enumeration value="Not Posted on Site- Saved Only"/>
                  </xsd:restriction>
                </xsd:simpleType>
              </xsd:element>
            </xsd:sequence>
          </xsd:extension>
        </xsd:complexContent>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Tags" ma:index="18" nillable="true" ma:displayName="Tags" ma:hidden="true" ma:internalName="MediaServiceAutoTags"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e3d05eac-c0cb-4ba2-8f6a-3e450bdddeb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DateTaken" ma:index="23" nillable="true" ma:displayName="MediaServiceDateTaken" ma:hidden="true" ma:indexed="true" ma:internalName="MediaServiceDateTaken"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07fa061-bf16-4a71-85ae-142c7874d8f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b1a072-78fc-4f38-903f-0a85f0a2001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370b130e-2cf1-490c-ac17-4ae753f71eec}" ma:internalName="TaxCatchAll" ma:readOnly="false" ma:showField="CatchAllData" ma:web="ebb1a072-78fc-4f38-903f-0a85f0a2001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22B949-1B63-44B7-A870-9BAB9069E3D2}">
  <ds:schemaRefs>
    <ds:schemaRef ds:uri="http://schemas.microsoft.com/sharepoint/v3/contenttype/forms"/>
  </ds:schemaRefs>
</ds:datastoreItem>
</file>

<file path=customXml/itemProps2.xml><?xml version="1.0" encoding="utf-8"?>
<ds:datastoreItem xmlns:ds="http://schemas.openxmlformats.org/officeDocument/2006/customXml" ds:itemID="{FA6EAF6E-2ACD-483E-BA32-0A1767EB337C}">
  <ds:schemaRefs>
    <ds:schemaRef ds:uri="http://schemas.microsoft.com/sharepoint/v3"/>
    <ds:schemaRef ds:uri="http://purl.org/dc/elements/1.1/"/>
    <ds:schemaRef ds:uri="107fa061-bf16-4a71-85ae-142c7874d8f1"/>
    <ds:schemaRef ds:uri="http://schemas.microsoft.com/office/2006/metadata/properties"/>
    <ds:schemaRef ds:uri="http://purl.org/dc/term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ebb1a072-78fc-4f38-903f-0a85f0a20015"/>
    <ds:schemaRef ds:uri="4a7df032-6a0e-4167-b33b-52407178ec56"/>
    <ds:schemaRef ds:uri="http://purl.org/dc/dcmitype/"/>
  </ds:schemaRefs>
</ds:datastoreItem>
</file>

<file path=customXml/itemProps3.xml><?xml version="1.0" encoding="utf-8"?>
<ds:datastoreItem xmlns:ds="http://schemas.openxmlformats.org/officeDocument/2006/customXml" ds:itemID="{C0B6F23D-BB69-4E4D-ABD0-5B30D76F05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a7df032-6a0e-4167-b33b-52407178ec56"/>
    <ds:schemaRef ds:uri="107fa061-bf16-4a71-85ae-142c7874d8f1"/>
    <ds:schemaRef ds:uri="ebb1a072-78fc-4f38-903f-0a85f0a200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289</TotalTime>
  <Words>1931</Words>
  <Application>Microsoft Office PowerPoint</Application>
  <PresentationFormat>On-screen Show (4:3)</PresentationFormat>
  <Paragraphs>152</Paragraphs>
  <Slides>16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Rockwell</vt:lpstr>
      <vt:lpstr>Title I Annual Meeting PP</vt:lpstr>
      <vt:lpstr>Every Student Succeeds Act (ESSA)</vt:lpstr>
      <vt:lpstr>Title I, Part A Program-Definition</vt:lpstr>
      <vt:lpstr>Title I, Part A Program / Título I, Parte A               Programa</vt:lpstr>
      <vt:lpstr>How Schools Qualify / Qué requisitos deben cumplir las escuelas para recibir asistencia del programa</vt:lpstr>
      <vt:lpstr>Title I Annual Meeting/Reunión anual de Título I </vt:lpstr>
      <vt:lpstr>Supplemental Dollars?   /    ¿Qué significa              suplementario? </vt:lpstr>
      <vt:lpstr>School</vt:lpstr>
      <vt:lpstr>Parent and Family Engagement / Participación de los                          padres y la familia </vt:lpstr>
      <vt:lpstr>Parental Involvement             Requisitos para la      Requirements                       participación de los padres  </vt:lpstr>
      <vt:lpstr>Parent Involvement Requirements</vt:lpstr>
      <vt:lpstr>School</vt:lpstr>
      <vt:lpstr>Other Requirements / Otros requisitos </vt:lpstr>
      <vt:lpstr>School</vt:lpstr>
      <vt:lpstr>Remember that…Recuerde que…</vt:lpstr>
      <vt:lpstr>Questions?     /      ¿Tiene preguntas?</vt:lpstr>
      <vt:lpstr>Gracias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Every Student Succeeds Act (ESSA)</dc:title>
  <dc:creator>Jarrett, Quiandine</dc:creator>
  <cp:lastModifiedBy>Alderete, Erica G</cp:lastModifiedBy>
  <cp:revision>31</cp:revision>
  <dcterms:created xsi:type="dcterms:W3CDTF">2020-09-21T23:26:36Z</dcterms:created>
  <dcterms:modified xsi:type="dcterms:W3CDTF">2025-09-11T21:56:19Z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0x0101007B2BC1A8BE18A14184032A37DA3C2858</vt:lpwstr>
  </property>
</Properties>
</file>