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1"/>
  </p:notesMasterIdLst>
  <p:handoutMasterIdLst>
    <p:handoutMasterId r:id="rId52"/>
  </p:handoutMasterIdLst>
  <p:sldIdLst>
    <p:sldId id="256" r:id="rId5"/>
    <p:sldId id="260" r:id="rId6"/>
    <p:sldId id="261" r:id="rId7"/>
    <p:sldId id="367" r:id="rId8"/>
    <p:sldId id="262" r:id="rId9"/>
    <p:sldId id="264" r:id="rId10"/>
    <p:sldId id="265" r:id="rId11"/>
    <p:sldId id="266" r:id="rId12"/>
    <p:sldId id="269" r:id="rId13"/>
    <p:sldId id="322" r:id="rId14"/>
    <p:sldId id="328" r:id="rId15"/>
    <p:sldId id="327" r:id="rId16"/>
    <p:sldId id="332" r:id="rId17"/>
    <p:sldId id="270" r:id="rId18"/>
    <p:sldId id="339" r:id="rId19"/>
    <p:sldId id="335" r:id="rId20"/>
    <p:sldId id="338" r:id="rId21"/>
    <p:sldId id="334" r:id="rId22"/>
    <p:sldId id="272" r:id="rId23"/>
    <p:sldId id="351" r:id="rId24"/>
    <p:sldId id="368" r:id="rId25"/>
    <p:sldId id="341" r:id="rId26"/>
    <p:sldId id="294" r:id="rId27"/>
    <p:sldId id="312" r:id="rId28"/>
    <p:sldId id="343" r:id="rId29"/>
    <p:sldId id="373" r:id="rId30"/>
    <p:sldId id="374" r:id="rId31"/>
    <p:sldId id="376" r:id="rId32"/>
    <p:sldId id="389" r:id="rId33"/>
    <p:sldId id="377" r:id="rId34"/>
    <p:sldId id="378" r:id="rId35"/>
    <p:sldId id="380" r:id="rId36"/>
    <p:sldId id="381" r:id="rId37"/>
    <p:sldId id="382" r:id="rId38"/>
    <p:sldId id="383" r:id="rId39"/>
    <p:sldId id="384" r:id="rId40"/>
    <p:sldId id="385" r:id="rId41"/>
    <p:sldId id="497" r:id="rId42"/>
    <p:sldId id="386" r:id="rId43"/>
    <p:sldId id="344" r:id="rId44"/>
    <p:sldId id="285" r:id="rId45"/>
    <p:sldId id="348" r:id="rId46"/>
    <p:sldId id="498" r:id="rId47"/>
    <p:sldId id="300" r:id="rId48"/>
    <p:sldId id="282" r:id="rId49"/>
    <p:sldId id="390" r:id="rId50"/>
  </p:sldIdLst>
  <p:sldSz cx="9144000" cy="5143500" type="screen16x9"/>
  <p:notesSz cx="7315200" cy="9601200"/>
  <p:custDataLst>
    <p:tags r:id="rId53"/>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37">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45F70A-7143-D5D2-91AB-6A58D350529E}" name="Berger, Sarah (LABOR)" initials="BS(" userId="S::Sarah.Berger@labor.ny.gov::4e42e5d0-2197-41ca-b1ea-220e6f1e3613" providerId="AD"/>
  <p188:author id="{AFFA4E30-610A-69F6-873E-A8D8FC55D0F2}" name="Vallese, Gabrielle (LABOR)" initials="VG(" userId="S::Gabrielle.Vallese@labor.ny.gov::a9a6c6f7-7870-464d-a31a-7616ae3be614" providerId="AD"/>
  <p188:author id="{1B176C7E-3049-116B-940C-2540C9F9E0A5}" name="Berger, Sarah (LABOR)" initials="B(" userId="S::sarah.berger@labor.ny.gov::4e42e5d0-2197-41ca-b1ea-220e6f1e3613" providerId="AD"/>
  <p188:author id="{12F5D8C1-7677-A475-B3C3-B5667732236E}" name="Monte, Christine (LABOR)" initials="MC(" userId="S::Christine.Monte@labor.ny.gov::2006fea0-57a0-449b-82e2-9a32cc68d553" providerId="AD"/>
  <p188:author id="{139D82D7-C996-831E-4ECB-581A3CECF6C5}" name="Blodgett, Susan M (LABOR)" initials="BSM(" userId="S::Susan.Blodgett@labor.ny.gov::02cb22ad-6f58-4f2c-8397-f975f8c7c030" providerId="AD"/>
  <p188:author id="{F7F1F7E2-9EFA-BEAF-2AD1-37A13B80C635}" name="Vallese, Gabrielle (LABOR)" initials="V(" userId="S::gabrielle.vallese@labor.ny.gov::a9a6c6f7-7870-464d-a31a-7616ae3be61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sher, John  (LABOR)" initials="UJ(" lastIdx="3" clrIdx="0">
    <p:extLst>
      <p:ext uri="{19B8F6BF-5375-455C-9EA6-DF929625EA0E}">
        <p15:presenceInfo xmlns:p15="http://schemas.microsoft.com/office/powerpoint/2012/main" userId="S::John.Usher@labor.ny.gov::6cf69502-71fe-42d9-8bd2-4457b7d14fe9" providerId="AD"/>
      </p:ext>
    </p:extLst>
  </p:cmAuthor>
  <p:cmAuthor id="2" name="Showers, Hilary (GOER)" initials="SH(" lastIdx="3" clrIdx="1">
    <p:extLst>
      <p:ext uri="{19B8F6BF-5375-455C-9EA6-DF929625EA0E}">
        <p15:presenceInfo xmlns:p15="http://schemas.microsoft.com/office/powerpoint/2012/main" userId="S::Hilary.Showers@goer.ny.gov::f301148a-6da4-470d-9bb0-a9db14dafe6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3"/>
    <a:srgbClr val="646569"/>
    <a:srgbClr val="FFFFFF"/>
    <a:srgbClr val="007681"/>
    <a:srgbClr val="00732D"/>
    <a:srgbClr val="006666"/>
    <a:srgbClr val="396497"/>
    <a:srgbClr val="3D6A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26" autoAdjust="0"/>
    <p:restoredTop sz="57778" autoAdjust="0"/>
  </p:normalViewPr>
  <p:slideViewPr>
    <p:cSldViewPr snapToGrid="0" snapToObjects="1">
      <p:cViewPr varScale="1">
        <p:scale>
          <a:sx n="151" d="100"/>
          <a:sy n="151" d="100"/>
        </p:scale>
        <p:origin x="468" y="138"/>
      </p:cViewPr>
      <p:guideLst>
        <p:guide orient="horz" pos="1637"/>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2069" y="-8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gs" Target="tags/tag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notesMaster" Target="notesMasters/notesMaster1.xml"/><Relationship Id="rId72" Type="http://schemas.microsoft.com/office/2018/10/relationships/authors" Target="authors.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837" cy="479627"/>
          </a:xfrm>
          <a:prstGeom prst="rect">
            <a:avLst/>
          </a:prstGeom>
        </p:spPr>
        <p:txBody>
          <a:bodyPr vert="horz" lIns="96645" tIns="48323" rIns="96645" bIns="48323"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4144116" y="0"/>
            <a:ext cx="3169837" cy="479627"/>
          </a:xfrm>
          <a:prstGeom prst="rect">
            <a:avLst/>
          </a:prstGeom>
        </p:spPr>
        <p:txBody>
          <a:bodyPr vert="horz" lIns="96645" tIns="48323" rIns="96645" bIns="48323" rtlCol="0"/>
          <a:lstStyle>
            <a:lvl1pPr algn="r" eaLnBrk="1" hangingPunct="1">
              <a:defRPr sz="1200">
                <a:latin typeface="Arial" charset="0"/>
              </a:defRPr>
            </a:lvl1pPr>
          </a:lstStyle>
          <a:p>
            <a:pPr>
              <a:defRPr/>
            </a:pPr>
            <a:fld id="{3EBB424C-4C24-47C9-9BC2-154897EAF31C}" type="datetimeFigureOut">
              <a:rPr lang="en-US"/>
              <a:pPr>
                <a:defRPr/>
              </a:pPr>
              <a:t>4/17/2024</a:t>
            </a:fld>
            <a:endParaRPr lang="en-US" dirty="0"/>
          </a:p>
        </p:txBody>
      </p:sp>
      <p:sp>
        <p:nvSpPr>
          <p:cNvPr id="4" name="Footer Placeholder 3"/>
          <p:cNvSpPr>
            <a:spLocks noGrp="1"/>
          </p:cNvSpPr>
          <p:nvPr>
            <p:ph type="ftr" sz="quarter" idx="2"/>
          </p:nvPr>
        </p:nvSpPr>
        <p:spPr>
          <a:xfrm>
            <a:off x="0" y="9119405"/>
            <a:ext cx="3169837" cy="479627"/>
          </a:xfrm>
          <a:prstGeom prst="rect">
            <a:avLst/>
          </a:prstGeom>
        </p:spPr>
        <p:txBody>
          <a:bodyPr vert="horz" lIns="96645" tIns="48323" rIns="96645" bIns="48323"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4144116" y="9119405"/>
            <a:ext cx="3169837" cy="479627"/>
          </a:xfrm>
          <a:prstGeom prst="rect">
            <a:avLst/>
          </a:prstGeom>
        </p:spPr>
        <p:txBody>
          <a:bodyPr vert="horz" wrap="square" lIns="96645" tIns="48323" rIns="96645" bIns="48323" numCol="1" anchor="b" anchorCtr="0" compatLnSpc="1">
            <a:prstTxWarp prst="textNoShape">
              <a:avLst/>
            </a:prstTxWarp>
          </a:bodyPr>
          <a:lstStyle>
            <a:lvl1pPr algn="r" eaLnBrk="1" hangingPunct="1">
              <a:defRPr sz="1200"/>
            </a:lvl1pPr>
          </a:lstStyle>
          <a:p>
            <a:pPr>
              <a:defRPr/>
            </a:pPr>
            <a:fld id="{13517D9A-D844-4FD2-9820-DD121E912E4A}"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837" cy="479627"/>
          </a:xfrm>
          <a:prstGeom prst="rect">
            <a:avLst/>
          </a:prstGeom>
        </p:spPr>
        <p:txBody>
          <a:bodyPr vert="horz" lIns="96645" tIns="48323" rIns="96645" bIns="4832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144116" y="0"/>
            <a:ext cx="3169837" cy="479627"/>
          </a:xfrm>
          <a:prstGeom prst="rect">
            <a:avLst/>
          </a:prstGeom>
        </p:spPr>
        <p:txBody>
          <a:bodyPr vert="horz" lIns="96645" tIns="48323" rIns="96645" bIns="48323" rtlCol="0"/>
          <a:lstStyle>
            <a:lvl1pPr algn="r" eaLnBrk="1" fontAlgn="auto" hangingPunct="1">
              <a:spcBef>
                <a:spcPts val="0"/>
              </a:spcBef>
              <a:spcAft>
                <a:spcPts val="0"/>
              </a:spcAft>
              <a:defRPr sz="1200">
                <a:latin typeface="+mn-lt"/>
              </a:defRPr>
            </a:lvl1pPr>
          </a:lstStyle>
          <a:p>
            <a:pPr>
              <a:defRPr/>
            </a:pPr>
            <a:fld id="{C1AB3FE8-8F81-466F-8A41-49B4E0F0D952}" type="datetimeFigureOut">
              <a:rPr lang="en-US"/>
              <a:pPr>
                <a:defRPr/>
              </a:pPr>
              <a:t>4/17/2024</a:t>
            </a:fld>
            <a:endParaRPr lang="en-US"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45" tIns="48323" rIns="96645" bIns="48323" rtlCol="0" anchor="ctr"/>
          <a:lstStyle/>
          <a:p>
            <a:pPr lvl="0"/>
            <a:endParaRPr lang="en-US" noProof="0" dirty="0"/>
          </a:p>
        </p:txBody>
      </p:sp>
      <p:sp>
        <p:nvSpPr>
          <p:cNvPr id="5" name="Notes Placeholder 4"/>
          <p:cNvSpPr>
            <a:spLocks noGrp="1"/>
          </p:cNvSpPr>
          <p:nvPr>
            <p:ph type="body" sz="quarter" idx="3"/>
          </p:nvPr>
        </p:nvSpPr>
        <p:spPr>
          <a:xfrm>
            <a:off x="732270" y="4561873"/>
            <a:ext cx="5850663" cy="4318804"/>
          </a:xfrm>
          <a:prstGeom prst="rect">
            <a:avLst/>
          </a:prstGeom>
        </p:spPr>
        <p:txBody>
          <a:bodyPr vert="horz" lIns="96645" tIns="48323" rIns="96645" bIns="4832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19405"/>
            <a:ext cx="3169837" cy="479627"/>
          </a:xfrm>
          <a:prstGeom prst="rect">
            <a:avLst/>
          </a:prstGeom>
        </p:spPr>
        <p:txBody>
          <a:bodyPr vert="horz" lIns="96645" tIns="48323" rIns="96645" bIns="48323"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144116" y="9119405"/>
            <a:ext cx="3169837" cy="479627"/>
          </a:xfrm>
          <a:prstGeom prst="rect">
            <a:avLst/>
          </a:prstGeom>
        </p:spPr>
        <p:txBody>
          <a:bodyPr vert="horz" wrap="square" lIns="96645" tIns="48323" rIns="96645" bIns="48323"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F24C6442-D35B-480E-BCA0-AE3B7399E63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9971061-64DE-4A87-864C-5089E40A45C9}" type="slidenum">
              <a:rPr lang="en-US" altLang="en-US" smtClean="0"/>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56726C-207F-49C7-9368-5D248DD53A09}" type="slidenum">
              <a:rPr lang="en-US" altLang="en-US" smtClean="0"/>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E79F31-0A41-41D3-9890-F4C09D3CEE80}" type="slidenum">
              <a:rPr lang="en-US" altLang="en-US" smtClean="0"/>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076146-A651-47CF-AC1B-A26115D8195F}" type="slidenum">
              <a:rPr lang="en-US" altLang="en-US" smtClean="0"/>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45400" eaLnBrk="1" hangingPunct="1">
              <a:spcBef>
                <a:spcPct val="0"/>
              </a:spcBef>
            </a:pPr>
            <a:endParaRPr lang="en-US" altLang="en-US"/>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825BA4-B815-4DBD-BBBD-F19BBF7A4B62}" type="slidenum">
              <a:rPr lang="en-US" altLang="en-US" smtClean="0"/>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F1C804-E035-443B-8DB8-AA1BD5EBA977}" type="slidenum">
              <a:rPr lang="en-US" altLang="en-US" smtClean="0"/>
              <a:pPr>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CFA4FA-F11B-46E8-ABB8-73A0E4C442BB}" type="slidenum">
              <a:rPr lang="en-US" altLang="en-US" smtClean="0"/>
              <a:pPr>
                <a:spcBef>
                  <a:spcPct val="0"/>
                </a:spcBef>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pPr>
            <a:endParaRPr lang="en-US" altLang="en-US" dirty="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475886-51FA-4E9B-8DD1-91A680CF4D87}" type="slidenum">
              <a:rPr lang="en-US" altLang="en-US" smtClean="0"/>
              <a:pPr>
                <a:spcBef>
                  <a:spcPct val="0"/>
                </a:spcBef>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F0231F1-2B5A-4A98-B24C-A7AE66FC27C6}" type="slidenum">
              <a:rPr lang="en-US" altLang="en-US" smtClean="0"/>
              <a:pPr>
                <a:spcBef>
                  <a:spcPct val="0"/>
                </a:spcBef>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0BCB84-2DA2-4461-9F15-D6919DACE0D7}" type="slidenum">
              <a:rPr lang="en-US" altLang="en-US" smtClean="0"/>
              <a:pPr>
                <a:spcBef>
                  <a:spcPct val="0"/>
                </a:spcBef>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4F27AF-6B38-4EDE-A125-3B5F3C5E6920}" type="slidenum">
              <a:rPr lang="en-US" altLang="en-US" smtClean="0"/>
              <a:pPr>
                <a:spcBef>
                  <a:spcPct val="0"/>
                </a:spcBef>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43A8489-2F43-4F11-B36B-93361B95F6AB}" type="slidenum">
              <a:rPr lang="en-US" altLang="en-US" smtClean="0"/>
              <a:pPr>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92F83F-A508-4CB2-8E18-C851989E9FDD}" type="slidenum">
              <a:rPr lang="en-US" altLang="en-US" smtClean="0"/>
              <a:pPr>
                <a:spcBef>
                  <a:spcPct val="0"/>
                </a:spcBef>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7A0454-286E-4B6B-BC7D-575465574824}" type="slidenum">
              <a:rPr lang="en-US" altLang="en-US" smtClean="0"/>
              <a:pPr>
                <a:spcBef>
                  <a:spcPct val="0"/>
                </a:spcBef>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8FBC4A-D887-4688-ACC5-88A4393B2190}" type="slidenum">
              <a:rPr lang="en-US" altLang="en-US" smtClean="0"/>
              <a:pPr>
                <a:spcBef>
                  <a:spcPct val="0"/>
                </a:spcBef>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75DA3A-EA6C-41E6-8721-3C2946B1191A}" type="slidenum">
              <a:rPr lang="en-US" altLang="en-US" smtClean="0"/>
              <a:pPr>
                <a:spcBef>
                  <a:spcPct val="0"/>
                </a:spcBef>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83AC11-5CCE-42DB-916B-5A2DBE8C0D62}" type="slidenum">
              <a:rPr lang="en-US" altLang="en-US" smtClean="0"/>
              <a:pPr>
                <a:spcBef>
                  <a:spcPct val="0"/>
                </a:spcBef>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F950E21-6BBA-43DE-B17B-656AAEA6A9DA}" type="slidenum">
              <a:rPr lang="en-US" altLang="en-US" smtClean="0"/>
              <a:pPr>
                <a:spcBef>
                  <a:spcPct val="0"/>
                </a:spcBef>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D46199D-F2AA-4D64-BA89-963A4FDAE22F}" type="slidenum">
              <a:rPr lang="en-US" altLang="en-US" smtClean="0">
                <a:solidFill>
                  <a:srgbClr val="000000"/>
                </a:solidFill>
              </a:rPr>
              <a:pPr>
                <a:spcBef>
                  <a:spcPct val="0"/>
                </a:spcBef>
              </a:pPr>
              <a:t>26</a:t>
            </a:fld>
            <a:endParaRPr lang="en-US" alt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0C6FD3-0BE8-4972-86EF-47B5158BE181}" type="slidenum">
              <a:rPr lang="en-US" altLang="en-US" smtClean="0">
                <a:solidFill>
                  <a:srgbClr val="000000"/>
                </a:solidFill>
              </a:rPr>
              <a:pPr>
                <a:spcBef>
                  <a:spcPct val="0"/>
                </a:spcBef>
              </a:pPr>
              <a:t>27</a:t>
            </a:fld>
            <a:endParaRPr lang="en-US" alt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68A915C-BEB7-4E67-B9DC-FCACF469845C}" type="slidenum">
              <a:rPr lang="en-US" altLang="en-US" smtClean="0">
                <a:solidFill>
                  <a:srgbClr val="000000"/>
                </a:solidFill>
              </a:rPr>
              <a:pPr>
                <a:spcBef>
                  <a:spcPct val="0"/>
                </a:spcBef>
              </a:pPr>
              <a:t>28</a:t>
            </a:fld>
            <a:endParaRPr lang="en-US" alt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55265"/>
            <a:endParaRPr lang="en-US" altLang="en-US"/>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9BCF4C-C433-43B3-85B6-F0200D0D8DE9}" type="slidenum">
              <a:rPr lang="en-US" altLang="en-US" smtClean="0">
                <a:solidFill>
                  <a:srgbClr val="000000"/>
                </a:solidFill>
              </a:rPr>
              <a:pPr>
                <a:spcBef>
                  <a:spcPct val="0"/>
                </a:spcBef>
              </a:pPr>
              <a:t>29</a:t>
            </a:fld>
            <a:endParaRPr lang="en-US"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73CED0-A6D9-44E4-9F3A-6F117C9041C5}" type="slidenum">
              <a:rPr lang="en-US" altLang="en-US" smtClean="0"/>
              <a:pPr>
                <a:spcBef>
                  <a:spcPct val="0"/>
                </a:spcBef>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4EBFC0-1F7D-417A-BE42-79DDE1F1D28E}" type="slidenum">
              <a:rPr lang="en-US" altLang="en-US" smtClean="0">
                <a:solidFill>
                  <a:srgbClr val="000000"/>
                </a:solidFill>
              </a:rPr>
              <a:pPr>
                <a:spcBef>
                  <a:spcPct val="0"/>
                </a:spcBef>
              </a:pPr>
              <a:t>30</a:t>
            </a:fld>
            <a:endParaRPr lang="en-US" alt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CF3F5F-88A6-466D-B657-348091E1AE69}" type="slidenum">
              <a:rPr lang="en-US" altLang="en-US" smtClean="0">
                <a:solidFill>
                  <a:srgbClr val="000000"/>
                </a:solidFill>
              </a:rPr>
              <a:pPr>
                <a:spcBef>
                  <a:spcPct val="0"/>
                </a:spcBef>
              </a:pPr>
              <a:t>31</a:t>
            </a:fld>
            <a:endParaRPr lang="en-US" altLang="en-US">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7C44C23-1A33-449E-B600-9DAE6F6805E6}" type="slidenum">
              <a:rPr lang="en-US" altLang="en-US" smtClean="0"/>
              <a:pPr>
                <a:spcBef>
                  <a:spcPct val="0"/>
                </a:spcBef>
              </a:pPr>
              <a:t>32</a:t>
            </a:fld>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8372B3-3CDE-48EA-AC04-FCEC03BB4FC1}" type="slidenum">
              <a:rPr lang="en-US" altLang="en-US" smtClean="0"/>
              <a:pPr>
                <a:spcBef>
                  <a:spcPct val="0"/>
                </a:spcBef>
              </a:pPr>
              <a:t>33</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1AAB1B-6E19-4185-8545-42B60847DC2F}" type="slidenum">
              <a:rPr lang="en-US" altLang="en-US" smtClean="0"/>
              <a:pPr>
                <a:spcBef>
                  <a:spcPct val="0"/>
                </a:spcBef>
              </a:pPr>
              <a:t>34</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45400"/>
            <a:endParaRPr lang="en-US" altLang="en-US"/>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C3D30D-0BFC-4D01-9DD4-FC46BC0C4FA0}" type="slidenum">
              <a:rPr lang="en-US" altLang="en-US" smtClean="0"/>
              <a:pPr>
                <a:spcBef>
                  <a:spcPct val="0"/>
                </a:spcBef>
              </a:pPr>
              <a:t>35</a:t>
            </a:fld>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E51B56-122E-46D3-BA80-ACFEAAF7EC65}" type="slidenum">
              <a:rPr lang="en-US" altLang="en-US" smtClean="0"/>
              <a:pPr>
                <a:spcBef>
                  <a:spcPct val="0"/>
                </a:spcBef>
              </a:pPr>
              <a:t>36</a:t>
            </a:fld>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1946E4-15B7-44F7-9316-E02F89266B33}" type="slidenum">
              <a:rPr lang="en-US" altLang="en-US" smtClean="0"/>
              <a:pPr>
                <a:spcBef>
                  <a:spcPct val="0"/>
                </a:spcBef>
              </a:pPr>
              <a:t>37</a:t>
            </a:fld>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1946E4-15B7-44F7-9316-E02F89266B33}" type="slidenum">
              <a:rPr lang="en-US" altLang="en-US" smtClean="0"/>
              <a:pPr>
                <a:spcBef>
                  <a:spcPct val="0"/>
                </a:spcBef>
              </a:pPr>
              <a:t>38</a:t>
            </a:fld>
            <a:endParaRPr lang="en-US" altLang="en-US"/>
          </a:p>
        </p:txBody>
      </p:sp>
    </p:spTree>
    <p:extLst>
      <p:ext uri="{BB962C8B-B14F-4D97-AF65-F5344CB8AC3E}">
        <p14:creationId xmlns:p14="http://schemas.microsoft.com/office/powerpoint/2010/main" val="17765947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48C873-A366-4E7C-8AE3-895DDF3750F2}" type="slidenum">
              <a:rPr lang="en-US" altLang="en-US" smtClean="0"/>
              <a:pPr>
                <a:spcBef>
                  <a:spcPct val="0"/>
                </a:spcBef>
              </a:pPr>
              <a:t>39</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C5E5FD-F3E7-4352-8AA7-67B5C78A115E}" type="slidenum">
              <a:rPr lang="en-US" altLang="en-US" smtClean="0"/>
              <a:pPr>
                <a:spcBef>
                  <a:spcPct val="0"/>
                </a:spcBef>
              </a:pPr>
              <a:t>4</a:t>
            </a:fld>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FB0784-1F4A-4FA7-B77B-2D15CF39260A}" type="slidenum">
              <a:rPr lang="en-US" altLang="en-US" smtClean="0"/>
              <a:pPr>
                <a:spcBef>
                  <a:spcPct val="0"/>
                </a:spcBef>
              </a:pPr>
              <a:t>40</a:t>
            </a:fld>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C2BEDC-CD34-46A0-AF5B-559DCC43A9F2}" type="slidenum">
              <a:rPr lang="en-US" altLang="en-US" smtClean="0"/>
              <a:pPr>
                <a:spcBef>
                  <a:spcPct val="0"/>
                </a:spcBef>
              </a:pPr>
              <a:t>41</a:t>
            </a:fld>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23E40A-2C65-4BA6-869F-0B4E3AB30EB6}" type="slidenum">
              <a:rPr lang="en-US" altLang="en-US" smtClean="0"/>
              <a:pPr>
                <a:spcBef>
                  <a:spcPct val="0"/>
                </a:spcBef>
              </a:pPr>
              <a:t>42</a:t>
            </a:fld>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45400"/>
            <a:endParaRPr lang="en-US" altLang="en-US"/>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94720F-963B-4608-913F-BEA3C17337C1}" type="slidenum">
              <a:rPr lang="en-US" altLang="en-US" smtClean="0"/>
              <a:pPr>
                <a:spcBef>
                  <a:spcPct val="0"/>
                </a:spcBef>
              </a:pPr>
              <a:t>43</a:t>
            </a:fld>
            <a:endParaRPr lang="en-US" altLang="en-US"/>
          </a:p>
        </p:txBody>
      </p:sp>
    </p:spTree>
    <p:extLst>
      <p:ext uri="{BB962C8B-B14F-4D97-AF65-F5344CB8AC3E}">
        <p14:creationId xmlns:p14="http://schemas.microsoft.com/office/powerpoint/2010/main" val="5612430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45400"/>
            <a:endParaRPr lang="en-US" altLang="en-US"/>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94720F-963B-4608-913F-BEA3C17337C1}" type="slidenum">
              <a:rPr lang="en-US" altLang="en-US" smtClean="0"/>
              <a:pPr>
                <a:spcBef>
                  <a:spcPct val="0"/>
                </a:spcBef>
              </a:pPr>
              <a:t>44</a:t>
            </a:fld>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C28895-CB14-400C-96DA-3CA35FDA7625}" type="slidenum">
              <a:rPr lang="en-US" altLang="en-US" smtClean="0"/>
              <a:pPr>
                <a:spcBef>
                  <a:spcPct val="0"/>
                </a:spcBef>
              </a:pPr>
              <a:t>45</a:t>
            </a:fld>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5F745C-76B7-407D-AF94-C8B3D2FF13D3}" type="slidenum">
              <a:rPr lang="en-US" altLang="en-US" smtClean="0"/>
              <a:pPr>
                <a:spcBef>
                  <a:spcPct val="0"/>
                </a:spcBef>
              </a:pPr>
              <a:t>46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465AF2-FFB7-4693-A2BA-7E37A5A2E7FA}" type="slidenum">
              <a:rPr lang="en-US" altLang="en-US" smtClean="0"/>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ED5510B-0E58-45F0-BA3D-CEFFD8FCD57D}" type="slidenum">
              <a:rPr lang="en-US" altLang="en-US" smtClean="0"/>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E86E5F-EFD5-427D-8852-59E572413935}" type="slidenum">
              <a:rPr lang="en-US" altLang="en-US" smtClean="0"/>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BF75E78-4F3A-49DC-8598-52A9B54C7EDE}" type="slidenum">
              <a:rPr lang="en-US" altLang="en-US" smtClean="0"/>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69473" indent="-295951">
              <a:spcBef>
                <a:spcPct val="30000"/>
              </a:spcBef>
              <a:defRPr sz="1200">
                <a:solidFill>
                  <a:schemeClr val="tx1"/>
                </a:solidFill>
                <a:latin typeface="Calibri" panose="020F0502020204030204" pitchFamily="34" charset="0"/>
              </a:defRPr>
            </a:lvl2pPr>
            <a:lvl3pPr marL="1183805" indent="-236761">
              <a:spcBef>
                <a:spcPct val="30000"/>
              </a:spcBef>
              <a:defRPr sz="1200">
                <a:solidFill>
                  <a:schemeClr val="tx1"/>
                </a:solidFill>
                <a:latin typeface="Calibri" panose="020F0502020204030204" pitchFamily="34" charset="0"/>
              </a:defRPr>
            </a:lvl3pPr>
            <a:lvl4pPr marL="1657327" indent="-236761">
              <a:spcBef>
                <a:spcPct val="30000"/>
              </a:spcBef>
              <a:defRPr sz="1200">
                <a:solidFill>
                  <a:schemeClr val="tx1"/>
                </a:solidFill>
                <a:latin typeface="Calibri" panose="020F0502020204030204" pitchFamily="34" charset="0"/>
              </a:defRPr>
            </a:lvl4pPr>
            <a:lvl5pPr marL="2130849" indent="-236761">
              <a:spcBef>
                <a:spcPct val="30000"/>
              </a:spcBef>
              <a:defRPr sz="1200">
                <a:solidFill>
                  <a:schemeClr val="tx1"/>
                </a:solidFill>
                <a:latin typeface="Calibri" panose="020F0502020204030204" pitchFamily="34" charset="0"/>
              </a:defRPr>
            </a:lvl5pPr>
            <a:lvl6pPr marL="2604371" indent="-236761" eaLnBrk="0" fontAlgn="base" hangingPunct="0">
              <a:spcBef>
                <a:spcPct val="30000"/>
              </a:spcBef>
              <a:spcAft>
                <a:spcPct val="0"/>
              </a:spcAft>
              <a:defRPr sz="1200">
                <a:solidFill>
                  <a:schemeClr val="tx1"/>
                </a:solidFill>
                <a:latin typeface="Calibri" panose="020F0502020204030204" pitchFamily="34" charset="0"/>
              </a:defRPr>
            </a:lvl6pPr>
            <a:lvl7pPr marL="3077893" indent="-236761" eaLnBrk="0" fontAlgn="base" hangingPunct="0">
              <a:spcBef>
                <a:spcPct val="30000"/>
              </a:spcBef>
              <a:spcAft>
                <a:spcPct val="0"/>
              </a:spcAft>
              <a:defRPr sz="1200">
                <a:solidFill>
                  <a:schemeClr val="tx1"/>
                </a:solidFill>
                <a:latin typeface="Calibri" panose="020F0502020204030204" pitchFamily="34" charset="0"/>
              </a:defRPr>
            </a:lvl7pPr>
            <a:lvl8pPr marL="3551415" indent="-236761" eaLnBrk="0" fontAlgn="base" hangingPunct="0">
              <a:spcBef>
                <a:spcPct val="30000"/>
              </a:spcBef>
              <a:spcAft>
                <a:spcPct val="0"/>
              </a:spcAft>
              <a:defRPr sz="1200">
                <a:solidFill>
                  <a:schemeClr val="tx1"/>
                </a:solidFill>
                <a:latin typeface="Calibri" panose="020F0502020204030204" pitchFamily="34" charset="0"/>
              </a:defRPr>
            </a:lvl8pPr>
            <a:lvl9pPr marL="4024937" indent="-23676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0186FF-D6C0-4CA0-A5B4-78C9C294FECC}" type="slidenum">
              <a:rPr lang="en-US" altLang="en-US" smtClean="0"/>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00B297B-195F-4153-A929-6F437D1651A7}"/>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8EE8B88-EE15-4E5A-9FE0-3022D6AD2807}"/>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597819"/>
            <a:ext cx="7772400" cy="1102519"/>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A7146F-FD4E-42F6-BA51-E960C8453093}" type="slidenum">
              <a:rPr lang="en-US" altLang="en-US"/>
              <a:pPr>
                <a:defRPr/>
              </a:pPr>
              <a:t>‹#›</a:t>
            </a:fld>
            <a:endParaRPr lang="en-US" altLang="en-US"/>
          </a:p>
        </p:txBody>
      </p:sp>
    </p:spTree>
    <p:extLst>
      <p:ext uri="{BB962C8B-B14F-4D97-AF65-F5344CB8AC3E}">
        <p14:creationId xmlns:p14="http://schemas.microsoft.com/office/powerpoint/2010/main" val="1596158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9834744-59E0-46C9-966F-D2418914D7D0}"/>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DD20EF-6246-48B6-B04F-786039F1A5CD}"/>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A22F9A-E630-44CC-A367-BC557B5AFB31}" type="slidenum">
              <a:rPr lang="en-US" altLang="en-US"/>
              <a:pPr>
                <a:defRPr/>
              </a:pPr>
              <a:t>‹#›</a:t>
            </a:fld>
            <a:endParaRPr lang="en-US" altLang="en-US"/>
          </a:p>
        </p:txBody>
      </p:sp>
    </p:spTree>
    <p:extLst>
      <p:ext uri="{BB962C8B-B14F-4D97-AF65-F5344CB8AC3E}">
        <p14:creationId xmlns:p14="http://schemas.microsoft.com/office/powerpoint/2010/main" val="2538094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4D94A4C-0F34-4236-917D-74F0E87BDEF3}"/>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0C14309-3368-4035-819F-BBC5F6F67AEB}"/>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50A8E4F4-2D0A-4160-B064-A577B1E5D7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47270" y="4522000"/>
            <a:ext cx="2213306" cy="374361"/>
          </a:xfrm>
          <a:prstGeom prst="rect">
            <a:avLst/>
          </a:prstGeom>
        </p:spPr>
      </p:pic>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94DCFB-A669-45BE-9BD0-965D693FD3A7}" type="slidenum">
              <a:rPr lang="en-US" altLang="en-US"/>
              <a:pPr>
                <a:defRPr/>
              </a:pPr>
              <a:t>‹#›</a:t>
            </a:fld>
            <a:endParaRPr lang="en-US" altLang="en-US"/>
          </a:p>
        </p:txBody>
      </p:sp>
    </p:spTree>
    <p:extLst>
      <p:ext uri="{BB962C8B-B14F-4D97-AF65-F5344CB8AC3E}">
        <p14:creationId xmlns:p14="http://schemas.microsoft.com/office/powerpoint/2010/main" val="1205046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D8EA19-7161-42F7-A521-7EF385FD0087}"/>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876BFE-AAB8-4566-9432-15FA69E7F141}"/>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AC22473-EAF9-4EC0-ADF7-C4F6913F78AF}" type="slidenum">
              <a:rPr lang="en-US" altLang="en-US"/>
              <a:pPr>
                <a:defRPr/>
              </a:pPr>
              <a:t>‹#›</a:t>
            </a:fld>
            <a:endParaRPr lang="en-US" altLang="en-US"/>
          </a:p>
        </p:txBody>
      </p:sp>
    </p:spTree>
    <p:extLst>
      <p:ext uri="{BB962C8B-B14F-4D97-AF65-F5344CB8AC3E}">
        <p14:creationId xmlns:p14="http://schemas.microsoft.com/office/powerpoint/2010/main" val="316209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6C6279B-E242-4730-9347-B94A469C4F9A}"/>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FE3089B-B087-4B1C-A272-8ABF5B3E3A95}"/>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58A14A-DA9A-4A81-8FDC-9BBA2A7DD030}" type="slidenum">
              <a:rPr lang="en-US" altLang="en-US"/>
              <a:pPr>
                <a:defRPr/>
              </a:pPr>
              <a:t>‹#›</a:t>
            </a:fld>
            <a:endParaRPr lang="en-US" altLang="en-US"/>
          </a:p>
        </p:txBody>
      </p:sp>
    </p:spTree>
    <p:extLst>
      <p:ext uri="{BB962C8B-B14F-4D97-AF65-F5344CB8AC3E}">
        <p14:creationId xmlns:p14="http://schemas.microsoft.com/office/powerpoint/2010/main" val="4291303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617088E-186C-4F7A-B437-144FC9828F53}"/>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064C3E1-E2C9-4624-84B7-2D52DAD631E0}"/>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406E2D1-5E59-46BB-BE77-1550369F4616}" type="slidenum">
              <a:rPr lang="en-US" altLang="en-US"/>
              <a:pPr>
                <a:defRPr/>
              </a:pPr>
              <a:t>‹#›</a:t>
            </a:fld>
            <a:endParaRPr lang="en-US" altLang="en-US"/>
          </a:p>
        </p:txBody>
      </p:sp>
    </p:spTree>
    <p:extLst>
      <p:ext uri="{BB962C8B-B14F-4D97-AF65-F5344CB8AC3E}">
        <p14:creationId xmlns:p14="http://schemas.microsoft.com/office/powerpoint/2010/main" val="427374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05F7F5-9288-4171-A922-12C87A39A1A5}"/>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6F934EF-C011-4F3A-BC5F-E1C315158C21}"/>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4AA661-9F66-478F-8A13-831F9900EA64}" type="slidenum">
              <a:rPr lang="en-US" altLang="en-US"/>
              <a:pPr>
                <a:defRPr/>
              </a:pPr>
              <a:t>‹#›</a:t>
            </a:fld>
            <a:endParaRPr lang="en-US" altLang="en-US"/>
          </a:p>
        </p:txBody>
      </p:sp>
    </p:spTree>
    <p:extLst>
      <p:ext uri="{BB962C8B-B14F-4D97-AF65-F5344CB8AC3E}">
        <p14:creationId xmlns:p14="http://schemas.microsoft.com/office/powerpoint/2010/main" val="2839663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443D577-148B-45E7-BCA5-11B64A379D08}"/>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959BFB6-7DB1-4763-8E89-1339BB9F489A}"/>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A458FBD-7A8D-410D-A7E9-CCAD642F5485}" type="slidenum">
              <a:rPr lang="en-US" altLang="en-US"/>
              <a:pPr>
                <a:defRPr/>
              </a:pPr>
              <a:t>‹#›</a:t>
            </a:fld>
            <a:endParaRPr lang="en-US" altLang="en-US"/>
          </a:p>
        </p:txBody>
      </p:sp>
    </p:spTree>
    <p:extLst>
      <p:ext uri="{BB962C8B-B14F-4D97-AF65-F5344CB8AC3E}">
        <p14:creationId xmlns:p14="http://schemas.microsoft.com/office/powerpoint/2010/main" val="402879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1D3F10A-B0A4-447F-93DA-687DDD6B1E08}"/>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10D82CB-8F96-457A-9E18-979CB3033269}"/>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CCA4CF9-42C2-44C3-8092-94E4EAEB5325}" type="slidenum">
              <a:rPr lang="en-US" altLang="en-US"/>
              <a:pPr>
                <a:defRPr/>
              </a:pPr>
              <a:t>‹#›</a:t>
            </a:fld>
            <a:endParaRPr lang="en-US" altLang="en-US"/>
          </a:p>
        </p:txBody>
      </p:sp>
    </p:spTree>
    <p:extLst>
      <p:ext uri="{BB962C8B-B14F-4D97-AF65-F5344CB8AC3E}">
        <p14:creationId xmlns:p14="http://schemas.microsoft.com/office/powerpoint/2010/main" val="763194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A0C3F8-22DC-4080-9A40-22416552DA5A}"/>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84F7FED-D340-49A0-B7E9-164DA41EFB95}"/>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1" y="204787"/>
            <a:ext cx="3008313" cy="871538"/>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354327"/>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7BD80F0-AF67-4196-8F7B-FED5C1E83373}" type="slidenum">
              <a:rPr lang="en-US" altLang="en-US"/>
              <a:pPr>
                <a:defRPr/>
              </a:pPr>
              <a:t>‹#›</a:t>
            </a:fld>
            <a:endParaRPr lang="en-US" altLang="en-US"/>
          </a:p>
        </p:txBody>
      </p:sp>
    </p:spTree>
    <p:extLst>
      <p:ext uri="{BB962C8B-B14F-4D97-AF65-F5344CB8AC3E}">
        <p14:creationId xmlns:p14="http://schemas.microsoft.com/office/powerpoint/2010/main" val="2264605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CA10153-4105-44C4-949A-1BEBAC6BB357}"/>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2943BCD-B050-4275-950B-8D3CD78CBBDA}"/>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a:xfrm>
            <a:off x="3124200" y="4767263"/>
            <a:ext cx="2895600" cy="274637"/>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A6A71D6-E485-4F82-8753-67EEF7CB83E3}" type="slidenum">
              <a:rPr lang="en-US" altLang="en-US"/>
              <a:pPr>
                <a:defRPr/>
              </a:pPr>
              <a:t>‹#›</a:t>
            </a:fld>
            <a:endParaRPr lang="en-US" altLang="en-US"/>
          </a:p>
        </p:txBody>
      </p:sp>
    </p:spTree>
    <p:extLst>
      <p:ext uri="{BB962C8B-B14F-4D97-AF65-F5344CB8AC3E}">
        <p14:creationId xmlns:p14="http://schemas.microsoft.com/office/powerpoint/2010/main" val="3712566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AFF837-91D4-487E-A000-714AC30D4EB0}"/>
              </a:ext>
            </a:extLst>
          </p:cNvPr>
          <p:cNvSpPr/>
          <p:nvPr userDrawn="1"/>
        </p:nvSpPr>
        <p:spPr>
          <a:xfrm>
            <a:off x="0" y="54910"/>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D248244-F0E7-4707-BDC0-FB7121693471}"/>
              </a:ext>
            </a:extLst>
          </p:cNvPr>
          <p:cNvSpPr/>
          <p:nvPr userDrawn="1"/>
        </p:nvSpPr>
        <p:spPr>
          <a:xfrm>
            <a:off x="0" y="-19050"/>
            <a:ext cx="914400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66675" y="26988"/>
            <a:ext cx="2133600" cy="273050"/>
          </a:xfrm>
          <a:prstGeom prst="rect">
            <a:avLst/>
          </a:prstGeom>
        </p:spPr>
        <p:txBody>
          <a:bodyPr vert="horz" lIns="91440" tIns="45720" rIns="91440" bIns="45720" rtlCol="0" anchor="ctr"/>
          <a:lstStyle>
            <a:lvl1pPr algn="l" eaLnBrk="1" fontAlgn="auto" hangingPunct="1">
              <a:spcBef>
                <a:spcPts val="0"/>
              </a:spcBef>
              <a:spcAft>
                <a:spcPts val="0"/>
              </a:spcAft>
              <a:defRPr sz="1200" b="1">
                <a:solidFill>
                  <a:schemeClr val="bg1"/>
                </a:solidFill>
                <a:latin typeface="Arial" panose="020B0604020202020204" pitchFamily="34" charset="0"/>
                <a:cs typeface="Arial" panose="020B0604020202020204" pitchFamily="34" charset="0"/>
              </a:defRPr>
            </a:lvl1pPr>
          </a:lstStyle>
          <a:p>
            <a:pPr>
              <a:defRPr/>
            </a:pPr>
            <a:endParaRPr lang="en-US"/>
          </a:p>
        </p:txBody>
      </p:sp>
      <p:sp>
        <p:nvSpPr>
          <p:cNvPr id="6" name="Slide Number Placeholder 5"/>
          <p:cNvSpPr>
            <a:spLocks noGrp="1"/>
          </p:cNvSpPr>
          <p:nvPr>
            <p:ph type="sldNum" sz="quarter" idx="4"/>
          </p:nvPr>
        </p:nvSpPr>
        <p:spPr>
          <a:xfrm>
            <a:off x="6877050" y="26988"/>
            <a:ext cx="2133600" cy="2730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b="1">
                <a:solidFill>
                  <a:schemeClr val="bg1"/>
                </a:solidFill>
                <a:cs typeface="Arial" panose="020B0604020202020204" pitchFamily="34" charset="0"/>
              </a:defRPr>
            </a:lvl1pPr>
          </a:lstStyle>
          <a:p>
            <a:pPr>
              <a:defRPr/>
            </a:pPr>
            <a:fld id="{01A0C442-4E54-45D7-9FCE-D74FD792B0D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692" r:id="rId1"/>
    <p:sldLayoutId id="2147484693" r:id="rId2"/>
    <p:sldLayoutId id="2147484694" r:id="rId3"/>
    <p:sldLayoutId id="2147484695" r:id="rId4"/>
    <p:sldLayoutId id="2147484696" r:id="rId5"/>
    <p:sldLayoutId id="2147484697" r:id="rId6"/>
    <p:sldLayoutId id="2147484698" r:id="rId7"/>
    <p:sldLayoutId id="2147484699" r:id="rId8"/>
    <p:sldLayoutId id="2147484700" r:id="rId9"/>
    <p:sldLayoutId id="2147484701" r:id="rId10"/>
    <p:sldLayoutId id="2147484702"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nfschools.net/Page/15909"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NFCSD%20Physical%20Threat%20Assessment%20of%20Physical%20Environment.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nfschools.net/Page/15909"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mmassaro@nfschools.net"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nfschools.net/Page/15909"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dol.ny.gov/system/files/documents/2023/09/pesh7.pdf"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dol.ny.gov/workplace-violence-prevention-information"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pef.org/member-resources/training-and-education-health-and-"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439615"/>
            <a:ext cx="9020908" cy="3233880"/>
          </a:xfrm>
        </p:spPr>
        <p:txBody>
          <a:bodyPr/>
          <a:lstStyle/>
          <a:p>
            <a:pPr marL="228600" eaLnBrk="1" hangingPunct="1">
              <a:spcAft>
                <a:spcPts val="3000"/>
              </a:spcAft>
              <a:defRPr/>
            </a:pPr>
            <a:br>
              <a:rPr lang="en-US" altLang="en-US" sz="3200" b="1" dirty="0">
                <a:solidFill>
                  <a:srgbClr val="002D73"/>
                </a:solidFill>
                <a:cs typeface="Arial" panose="020B0604020202020204" pitchFamily="34" charset="0"/>
              </a:rPr>
            </a:br>
            <a:br>
              <a:rPr lang="en-US" altLang="en-US" sz="3200" b="1" dirty="0">
                <a:solidFill>
                  <a:srgbClr val="002D73"/>
                </a:solidFill>
                <a:cs typeface="Arial" panose="020B0604020202020204" pitchFamily="34" charset="0"/>
              </a:rPr>
            </a:br>
            <a:r>
              <a:rPr lang="en-US" altLang="en-US" sz="3200" b="1" dirty="0">
                <a:solidFill>
                  <a:srgbClr val="002D73"/>
                </a:solidFill>
                <a:cs typeface="Arial" panose="020B0604020202020204" pitchFamily="34" charset="0"/>
              </a:rPr>
              <a:t>NIAGARA FALLS CITY SCHOOL DISTRICT</a:t>
            </a:r>
            <a:br>
              <a:rPr lang="en-US" altLang="en-US" sz="4000" b="1" dirty="0">
                <a:solidFill>
                  <a:srgbClr val="002D73"/>
                </a:solidFill>
                <a:cs typeface="Arial" panose="020B0604020202020204" pitchFamily="34" charset="0"/>
              </a:rPr>
            </a:br>
            <a:br>
              <a:rPr lang="en-US" altLang="en-US" sz="4000" b="1" dirty="0">
                <a:solidFill>
                  <a:srgbClr val="002D73"/>
                </a:solidFill>
                <a:cs typeface="Arial" panose="020B0604020202020204" pitchFamily="34" charset="0"/>
              </a:rPr>
            </a:br>
            <a:r>
              <a:rPr lang="en-US" altLang="en-US" sz="3400" b="1" dirty="0">
                <a:solidFill>
                  <a:srgbClr val="002D73"/>
                </a:solidFill>
                <a:cs typeface="Arial" panose="020B0604020202020204" pitchFamily="34" charset="0"/>
              </a:rPr>
              <a:t>Workplace Violence Prevention Training</a:t>
            </a:r>
            <a:br>
              <a:rPr lang="en-US" altLang="en-US" sz="3400" b="1" dirty="0">
                <a:solidFill>
                  <a:srgbClr val="002D73"/>
                </a:solidFill>
                <a:cs typeface="Arial" panose="020B0604020202020204" pitchFamily="34" charset="0"/>
              </a:rPr>
            </a:br>
            <a:br>
              <a:rPr lang="en-US" altLang="en-US" sz="4000" b="1" dirty="0">
                <a:solidFill>
                  <a:srgbClr val="002D73"/>
                </a:solidFill>
                <a:cs typeface="Arial" panose="020B0604020202020204" pitchFamily="34" charset="0"/>
              </a:rPr>
            </a:br>
            <a:r>
              <a:rPr lang="en-US" altLang="en-US" sz="2400" b="1" dirty="0">
                <a:solidFill>
                  <a:srgbClr val="002D73"/>
                </a:solidFill>
                <a:cs typeface="Arial" panose="020B0604020202020204" pitchFamily="34" charset="0"/>
              </a:rPr>
              <a:t>Mark R. Laurrie</a:t>
            </a:r>
            <a:br>
              <a:rPr lang="en-US" altLang="en-US" sz="2400" b="1" dirty="0">
                <a:solidFill>
                  <a:srgbClr val="002D73"/>
                </a:solidFill>
                <a:cs typeface="Arial" panose="020B0604020202020204" pitchFamily="34" charset="0"/>
              </a:rPr>
            </a:br>
            <a:r>
              <a:rPr lang="en-US" altLang="en-US" sz="2400" b="1" dirty="0">
                <a:solidFill>
                  <a:srgbClr val="002D73"/>
                </a:solidFill>
                <a:cs typeface="Arial" panose="020B0604020202020204" pitchFamily="34" charset="0"/>
              </a:rPr>
              <a:t>Superintendent </a:t>
            </a:r>
            <a:br>
              <a:rPr lang="en-US" altLang="en-US" sz="4000" b="1" dirty="0">
                <a:solidFill>
                  <a:srgbClr val="002D73"/>
                </a:solidFill>
                <a:cs typeface="Arial" panose="020B0604020202020204" pitchFamily="34" charset="0"/>
              </a:rPr>
            </a:br>
            <a:br>
              <a:rPr lang="en-US" altLang="en-US" sz="2000" b="1" dirty="0">
                <a:solidFill>
                  <a:schemeClr val="tx1">
                    <a:lumMod val="50000"/>
                  </a:schemeClr>
                </a:solidFill>
                <a:cs typeface="Arial" panose="020B0604020202020204" pitchFamily="34" charset="0"/>
              </a:rPr>
            </a:br>
            <a:endParaRPr lang="en-US" altLang="en-US" sz="2800" b="1" dirty="0">
              <a:solidFill>
                <a:schemeClr val="tx2">
                  <a:lumMod val="75000"/>
                </a:schemeClr>
              </a:solidFill>
              <a:cs typeface="Arial" panose="020B0604020202020204" pitchFamily="34" charset="0"/>
            </a:endParaRPr>
          </a:p>
        </p:txBody>
      </p:sp>
      <p:sp>
        <p:nvSpPr>
          <p:cNvPr id="12" name="Rectangle 11"/>
          <p:cNvSpPr/>
          <p:nvPr/>
        </p:nvSpPr>
        <p:spPr>
          <a:xfrm>
            <a:off x="0" y="4021932"/>
            <a:ext cx="9199563" cy="11430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3317" name="TextBox 6"/>
          <p:cNvSpPr txBox="1">
            <a:spLocks noChangeArrowheads="1"/>
          </p:cNvSpPr>
          <p:nvPr/>
        </p:nvSpPr>
        <p:spPr bwMode="auto">
          <a:xfrm>
            <a:off x="265113" y="4214813"/>
            <a:ext cx="42449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defRPr/>
            </a:pPr>
            <a:br>
              <a:rPr lang="en-US" altLang="en-US" sz="2000" b="1" dirty="0">
                <a:ln>
                  <a:solidFill>
                    <a:schemeClr val="bg1"/>
                  </a:solidFill>
                </a:ln>
                <a:solidFill>
                  <a:srgbClr val="FFFFFF"/>
                </a:solidFill>
                <a:cs typeface="Arial" panose="020B0604020202020204" pitchFamily="34" charset="0"/>
              </a:rPr>
            </a:br>
            <a:endParaRPr lang="en-US" altLang="en-US" sz="2000" b="1" dirty="0">
              <a:ln>
                <a:solidFill>
                  <a:schemeClr val="bg1"/>
                </a:solidFill>
              </a:ln>
              <a:solidFill>
                <a:srgbClr val="FFFFFF"/>
              </a:solidFill>
            </a:endParaRPr>
          </a:p>
        </p:txBody>
      </p:sp>
      <p:sp>
        <p:nvSpPr>
          <p:cNvPr id="11" name="Rectangle 10"/>
          <p:cNvSpPr/>
          <p:nvPr/>
        </p:nvSpPr>
        <p:spPr>
          <a:xfrm>
            <a:off x="-9525" y="3986213"/>
            <a:ext cx="9190038" cy="57150"/>
          </a:xfrm>
          <a:prstGeom prst="rect">
            <a:avLst/>
          </a:prstGeom>
          <a:solidFill>
            <a:srgbClr val="007681"/>
          </a:solidFill>
          <a:ln>
            <a:solidFill>
              <a:srgbClr val="00768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5" name="TextBox 4">
            <a:extLst>
              <a:ext uri="{FF2B5EF4-FFF2-40B4-BE49-F238E27FC236}">
                <a16:creationId xmlns:a16="http://schemas.microsoft.com/office/drawing/2014/main" id="{1DB0F448-CB66-F7B9-695E-3CFEED7FD833}"/>
              </a:ext>
            </a:extLst>
          </p:cNvPr>
          <p:cNvSpPr txBox="1"/>
          <p:nvPr/>
        </p:nvSpPr>
        <p:spPr>
          <a:xfrm>
            <a:off x="1950339" y="3737789"/>
            <a:ext cx="5243321" cy="276999"/>
          </a:xfrm>
          <a:prstGeom prst="rect">
            <a:avLst/>
          </a:prstGeom>
          <a:noFill/>
        </p:spPr>
        <p:txBody>
          <a:bodyPr wrap="square"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2D73"/>
                </a:solidFill>
                <a:effectLst/>
                <a:uLnTx/>
                <a:uFillTx/>
                <a:latin typeface="Arial" charset="0"/>
                <a:ea typeface="+mn-ea"/>
                <a:cs typeface="+mn-cs"/>
              </a:rPr>
              <a:t>Template courtesy of NYSOER and NYSDOL.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284163"/>
            <a:ext cx="9144000" cy="1131887"/>
          </a:xfrm>
        </p:spPr>
        <p:txBody>
          <a:bodyPr/>
          <a:lstStyle/>
          <a:p>
            <a:pPr marL="228600" algn="l"/>
            <a:r>
              <a:rPr lang="en-US" altLang="en-US" sz="3200" b="1">
                <a:solidFill>
                  <a:srgbClr val="002D73"/>
                </a:solidFill>
              </a:rPr>
              <a:t>Workplace Violence Policy Statement</a:t>
            </a:r>
            <a:br>
              <a:rPr lang="en-US" altLang="en-US" sz="3200" b="1">
                <a:solidFill>
                  <a:srgbClr val="002D73"/>
                </a:solidFill>
              </a:rPr>
            </a:br>
            <a:endParaRPr lang="en-US" altLang="en-US" sz="3200" b="1">
              <a:solidFill>
                <a:srgbClr val="002D73"/>
              </a:solidFill>
            </a:endParaRPr>
          </a:p>
        </p:txBody>
      </p:sp>
      <p:sp>
        <p:nvSpPr>
          <p:cNvPr id="16387" name="Content Placeholder 2"/>
          <p:cNvSpPr>
            <a:spLocks noGrp="1"/>
          </p:cNvSpPr>
          <p:nvPr>
            <p:ph idx="1"/>
          </p:nvPr>
        </p:nvSpPr>
        <p:spPr>
          <a:xfrm>
            <a:off x="0" y="984249"/>
            <a:ext cx="9043792" cy="3875088"/>
          </a:xfrm>
        </p:spPr>
        <p:txBody>
          <a:bodyPr/>
          <a:lstStyle/>
          <a:p>
            <a:pPr marL="571500">
              <a:spcAft>
                <a:spcPts val="1200"/>
              </a:spcAft>
              <a:defRPr/>
            </a:pPr>
            <a:r>
              <a:rPr lang="en-US" altLang="en-US" sz="2000" dirty="0">
                <a:solidFill>
                  <a:srgbClr val="646569"/>
                </a:solidFill>
              </a:rPr>
              <a:t>The NFCSD has developed a written policy statement regarding  the NFCSD’s workplace violence prevention program that describes the goals, objectives, method for incident reporting, and how authorized employee representative(s) (AER) can/will participate in the workplace violence program. </a:t>
            </a:r>
          </a:p>
          <a:p>
            <a:pPr marL="571500">
              <a:spcAft>
                <a:spcPts val="1200"/>
              </a:spcAft>
              <a:defRPr/>
            </a:pPr>
            <a:r>
              <a:rPr lang="en-US" altLang="en-US" sz="2000" dirty="0">
                <a:solidFill>
                  <a:srgbClr val="646569"/>
                </a:solidFill>
              </a:rPr>
              <a:t>The policy statement shall be displayed where notices to employees are normally posted.</a:t>
            </a:r>
          </a:p>
          <a:p>
            <a:pPr marL="0" indent="0">
              <a:spcBef>
                <a:spcPct val="0"/>
              </a:spcBef>
              <a:buFont typeface="Arial" charset="0"/>
              <a:buNone/>
              <a:defRPr/>
            </a:pPr>
            <a:endParaRPr lang="en-US" altLang="en-US" sz="2000" dirty="0">
              <a:solidFill>
                <a:srgbClr val="646569"/>
              </a:solidFill>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txBox="1">
            <a:spLocks/>
          </p:cNvSpPr>
          <p:nvPr/>
        </p:nvSpPr>
        <p:spPr bwMode="auto">
          <a:xfrm>
            <a:off x="0" y="1450219"/>
            <a:ext cx="9020908" cy="1649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defRPr/>
            </a:pPr>
            <a:r>
              <a:rPr lang="en-US" altLang="en-US" dirty="0">
                <a:solidFill>
                  <a:srgbClr val="646569"/>
                </a:solidFill>
              </a:rPr>
              <a:t>The NFCSD Workplace Violence Prevention Policy Statement may be reviewed here: </a:t>
            </a:r>
            <a:r>
              <a:rPr lang="en-US" sz="2400" b="1" u="sng" dirty="0">
                <a:hlinkClick r:id="rId3">
                  <a:extLst>
                    <a:ext uri="{A12FA001-AC4F-418D-AE19-62706E023703}">
                      <ahyp:hlinkClr xmlns:ahyp="http://schemas.microsoft.com/office/drawing/2018/hyperlinkcolor" val="tx"/>
                    </a:ext>
                  </a:extLst>
                </a:hlinkClick>
              </a:rPr>
              <a:t>https://www.nfschools.net/Page/15909</a:t>
            </a:r>
            <a:endParaRPr lang="en-US" altLang="en-US" sz="2400" dirty="0"/>
          </a:p>
        </p:txBody>
      </p:sp>
      <p:sp>
        <p:nvSpPr>
          <p:cNvPr id="7" name="Content Placeholder 2"/>
          <p:cNvSpPr txBox="1">
            <a:spLocks/>
          </p:cNvSpPr>
          <p:nvPr/>
        </p:nvSpPr>
        <p:spPr bwMode="auto">
          <a:xfrm>
            <a:off x="-1" y="3099277"/>
            <a:ext cx="9020907" cy="2044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8600" indent="0">
              <a:spcBef>
                <a:spcPct val="0"/>
              </a:spcBef>
              <a:buFont typeface="Arial" charset="0"/>
              <a:buNone/>
              <a:defRPr/>
            </a:pPr>
            <a:r>
              <a:rPr lang="en-US" sz="2400" dirty="0">
                <a:solidFill>
                  <a:srgbClr val="646569"/>
                </a:solidFill>
              </a:rPr>
              <a:t>The Workplace Violence Prevention Policy statement is also posted  </a:t>
            </a:r>
            <a:r>
              <a:rPr lang="en-US" sz="2400" b="1" i="1" dirty="0">
                <a:solidFill>
                  <a:srgbClr val="646569"/>
                </a:solidFill>
              </a:rPr>
              <a:t>in each School District building. </a:t>
            </a:r>
          </a:p>
          <a:p>
            <a:pPr marL="228600" indent="0">
              <a:spcBef>
                <a:spcPct val="0"/>
              </a:spcBef>
              <a:buFont typeface="Arial" charset="0"/>
              <a:buNone/>
              <a:defRPr/>
            </a:pPr>
            <a:endParaRPr lang="en-US" sz="2400" b="1" i="1" dirty="0">
              <a:solidFill>
                <a:srgbClr val="646569"/>
              </a:solidFill>
            </a:endParaRPr>
          </a:p>
          <a:p>
            <a:pPr marL="228600" indent="0">
              <a:spcBef>
                <a:spcPct val="0"/>
              </a:spcBef>
              <a:buFont typeface="Arial" charset="0"/>
              <a:buNone/>
              <a:defRPr/>
            </a:pPr>
            <a:r>
              <a:rPr lang="en-US" sz="1800" b="1" i="1" dirty="0">
                <a:solidFill>
                  <a:srgbClr val="646569"/>
                </a:solidFill>
              </a:rPr>
              <a:t>Please see your school administrator or supervisor if you are unable to locate this document at your work location</a:t>
            </a:r>
          </a:p>
          <a:p>
            <a:pPr>
              <a:defRPr/>
            </a:pPr>
            <a:endParaRPr lang="en-US" sz="2400" dirty="0">
              <a:solidFill>
                <a:srgbClr val="646569"/>
              </a:solidFill>
            </a:endParaRPr>
          </a:p>
        </p:txBody>
      </p:sp>
      <p:sp>
        <p:nvSpPr>
          <p:cNvPr id="18437" name="Title 1"/>
          <p:cNvSpPr txBox="1">
            <a:spLocks/>
          </p:cNvSpPr>
          <p:nvPr/>
        </p:nvSpPr>
        <p:spPr bwMode="auto">
          <a:xfrm>
            <a:off x="0" y="345282"/>
            <a:ext cx="9144000" cy="11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228600">
              <a:spcBef>
                <a:spcPct val="0"/>
              </a:spcBef>
              <a:buFontTx/>
              <a:buNone/>
              <a:defRPr/>
            </a:pPr>
            <a:r>
              <a:rPr lang="en-US" altLang="en-US" b="1" dirty="0">
                <a:solidFill>
                  <a:srgbClr val="002D73"/>
                </a:solidFill>
                <a:latin typeface="+mj-lt"/>
              </a:rPr>
              <a:t>Workplace Violence Policy </a:t>
            </a:r>
          </a:p>
          <a:p>
            <a:pPr marL="228600">
              <a:spcBef>
                <a:spcPct val="0"/>
              </a:spcBef>
              <a:buFontTx/>
              <a:buNone/>
              <a:defRPr/>
            </a:pPr>
            <a:r>
              <a:rPr lang="en-US" altLang="en-US" b="1" dirty="0">
                <a:solidFill>
                  <a:srgbClr val="002D73"/>
                </a:solidFill>
                <a:latin typeface="+mj-lt"/>
              </a:rPr>
              <a:t>Statement Location</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0" y="1176493"/>
            <a:ext cx="9144000" cy="1429238"/>
          </a:xfrm>
        </p:spPr>
        <p:txBody>
          <a:bodyPr/>
          <a:lstStyle/>
          <a:p>
            <a:pPr algn="l"/>
            <a:r>
              <a:rPr lang="en-US" altLang="en-US" sz="4000" dirty="0">
                <a:solidFill>
                  <a:srgbClr val="646569"/>
                </a:solidFill>
              </a:rPr>
              <a:t>NFCSD Workplace Violence </a:t>
            </a:r>
            <a:r>
              <a:rPr lang="en-US" altLang="en-US" sz="3600" dirty="0">
                <a:solidFill>
                  <a:srgbClr val="646569"/>
                </a:solidFill>
              </a:rPr>
              <a:t>Coordinator/Designated Contact Person:</a:t>
            </a:r>
            <a:br>
              <a:rPr lang="en-US" altLang="en-US" sz="3600" dirty="0">
                <a:solidFill>
                  <a:srgbClr val="646569"/>
                </a:solidFill>
              </a:rPr>
            </a:br>
            <a:endParaRPr lang="en-US" altLang="en-US" sz="3600" dirty="0">
              <a:solidFill>
                <a:srgbClr val="646569"/>
              </a:solidFill>
            </a:endParaRPr>
          </a:p>
        </p:txBody>
      </p:sp>
      <p:sp>
        <p:nvSpPr>
          <p:cNvPr id="41987" name="Content Placeholder 2"/>
          <p:cNvSpPr>
            <a:spLocks noGrp="1"/>
          </p:cNvSpPr>
          <p:nvPr>
            <p:ph idx="1"/>
          </p:nvPr>
        </p:nvSpPr>
        <p:spPr>
          <a:xfrm>
            <a:off x="0" y="2465542"/>
            <a:ext cx="9144000" cy="2677958"/>
          </a:xfrm>
        </p:spPr>
        <p:txBody>
          <a:bodyPr/>
          <a:lstStyle/>
          <a:p>
            <a:pPr marL="228600" indent="0">
              <a:buFont typeface="Arial" panose="020B0604020202020204" pitchFamily="34" charset="0"/>
              <a:buNone/>
            </a:pPr>
            <a:r>
              <a:rPr lang="en-US" altLang="en-US" sz="2200" dirty="0">
                <a:solidFill>
                  <a:srgbClr val="646569"/>
                </a:solidFill>
              </a:rPr>
              <a:t>Maria Massaro</a:t>
            </a:r>
          </a:p>
          <a:p>
            <a:pPr marL="228600" indent="0">
              <a:buFont typeface="Arial" panose="020B0604020202020204" pitchFamily="34" charset="0"/>
              <a:buNone/>
            </a:pPr>
            <a:r>
              <a:rPr lang="en-US" altLang="en-US" sz="2200" dirty="0">
                <a:solidFill>
                  <a:srgbClr val="646569"/>
                </a:solidFill>
              </a:rPr>
              <a:t>Administrator for Human Resources</a:t>
            </a:r>
          </a:p>
          <a:p>
            <a:pPr marL="228600" indent="0">
              <a:buFont typeface="Arial" panose="020B0604020202020204" pitchFamily="34" charset="0"/>
              <a:buNone/>
            </a:pPr>
            <a:r>
              <a:rPr lang="en-US" altLang="en-US" sz="2200" dirty="0">
                <a:solidFill>
                  <a:srgbClr val="646569"/>
                </a:solidFill>
              </a:rPr>
              <a:t>Human Resource Office, 630 - 66</a:t>
            </a:r>
            <a:r>
              <a:rPr lang="en-US" altLang="en-US" sz="2200" baseline="30000" dirty="0">
                <a:solidFill>
                  <a:srgbClr val="646569"/>
                </a:solidFill>
              </a:rPr>
              <a:t>th</a:t>
            </a:r>
            <a:r>
              <a:rPr lang="en-US" altLang="en-US" sz="2200" dirty="0">
                <a:solidFill>
                  <a:srgbClr val="646569"/>
                </a:solidFill>
              </a:rPr>
              <a:t> Street, Niagara Falls, NY 14304</a:t>
            </a:r>
          </a:p>
          <a:p>
            <a:pPr marL="228600" indent="0">
              <a:buFont typeface="Arial" panose="020B0604020202020204" pitchFamily="34" charset="0"/>
              <a:buNone/>
            </a:pPr>
            <a:r>
              <a:rPr lang="en-US" altLang="en-US" sz="2200" dirty="0">
                <a:solidFill>
                  <a:srgbClr val="646569"/>
                </a:solidFill>
              </a:rPr>
              <a:t>(716)286-1260</a:t>
            </a:r>
          </a:p>
          <a:p>
            <a:pPr marL="228600" indent="0">
              <a:buFont typeface="Arial" panose="020B0604020202020204" pitchFamily="34" charset="0"/>
              <a:buNone/>
            </a:pPr>
            <a:r>
              <a:rPr lang="en-US" altLang="en-US" sz="2200" dirty="0">
                <a:solidFill>
                  <a:srgbClr val="646569"/>
                </a:solidFill>
              </a:rPr>
              <a:t>mmassaro@nfschools.net</a:t>
            </a:r>
          </a:p>
        </p:txBody>
      </p:sp>
      <p:sp>
        <p:nvSpPr>
          <p:cNvPr id="27652" name="Title 1"/>
          <p:cNvSpPr txBox="1">
            <a:spLocks/>
          </p:cNvSpPr>
          <p:nvPr/>
        </p:nvSpPr>
        <p:spPr bwMode="auto">
          <a:xfrm>
            <a:off x="0" y="633046"/>
            <a:ext cx="9144000" cy="498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228600"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defRPr/>
            </a:pPr>
            <a:r>
              <a:rPr lang="en-US" altLang="en-US" b="1" dirty="0">
                <a:solidFill>
                  <a:srgbClr val="002D73"/>
                </a:solidFill>
                <a:latin typeface="+mn-lt"/>
              </a:rPr>
              <a:t>Workplace Violence Policy Statement</a:t>
            </a:r>
          </a:p>
          <a:p>
            <a:pPr>
              <a:spcBef>
                <a:spcPct val="0"/>
              </a:spcBef>
              <a:buFontTx/>
              <a:buNone/>
              <a:defRPr/>
            </a:pPr>
            <a:endParaRPr lang="en-US" altLang="en-US" b="1" dirty="0">
              <a:solidFill>
                <a:srgbClr val="002D73"/>
              </a:solidFill>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970088"/>
            <a:ext cx="5334000" cy="20574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28600" eaLnBrk="1" hangingPunct="1">
              <a:defRPr/>
            </a:pPr>
            <a:r>
              <a:rPr lang="en-US" altLang="en-US" sz="2800" b="1" dirty="0">
                <a:solidFill>
                  <a:schemeClr val="bg1"/>
                </a:solidFill>
              </a:rPr>
              <a:t>Risk Evaluation and Determination</a:t>
            </a:r>
            <a:endParaRPr lang="en-US" sz="2800" dirty="0">
              <a:solidFill>
                <a:schemeClr val="bg1"/>
              </a:solidFill>
            </a:endParaRPr>
          </a:p>
        </p:txBody>
      </p:sp>
      <p:sp>
        <p:nvSpPr>
          <p:cNvPr id="6" name="Rectangle 5"/>
          <p:cNvSpPr/>
          <p:nvPr/>
        </p:nvSpPr>
        <p:spPr>
          <a:xfrm>
            <a:off x="0" y="1939925"/>
            <a:ext cx="5334000" cy="61913"/>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9525" y="277813"/>
            <a:ext cx="9144000" cy="1120775"/>
          </a:xfrm>
        </p:spPr>
        <p:txBody>
          <a:bodyPr/>
          <a:lstStyle/>
          <a:p>
            <a:pPr marL="228600" algn="l">
              <a:defRPr/>
            </a:pPr>
            <a:r>
              <a:rPr lang="en-US" altLang="en-US" sz="3200" b="1" dirty="0">
                <a:solidFill>
                  <a:srgbClr val="002D73"/>
                </a:solidFill>
                <a:latin typeface="+mn-lt"/>
              </a:rPr>
              <a:t>Risk Evaluation and Determination</a:t>
            </a:r>
            <a:br>
              <a:rPr lang="en-US" altLang="en-US" sz="3200" b="1" dirty="0">
                <a:solidFill>
                  <a:srgbClr val="002D73"/>
                </a:solidFill>
                <a:latin typeface="+mn-lt"/>
              </a:rPr>
            </a:br>
            <a:endParaRPr lang="en-US" altLang="en-US" sz="3200" b="1" dirty="0">
              <a:solidFill>
                <a:srgbClr val="002D73"/>
              </a:solidFill>
              <a:latin typeface="+mn-lt"/>
            </a:endParaRPr>
          </a:p>
        </p:txBody>
      </p:sp>
      <p:sp>
        <p:nvSpPr>
          <p:cNvPr id="22531" name="Content Placeholder 2"/>
          <p:cNvSpPr>
            <a:spLocks noGrp="1"/>
          </p:cNvSpPr>
          <p:nvPr>
            <p:ph idx="1"/>
          </p:nvPr>
        </p:nvSpPr>
        <p:spPr>
          <a:xfrm>
            <a:off x="0" y="1247775"/>
            <a:ext cx="8696325" cy="2136775"/>
          </a:xfrm>
        </p:spPr>
        <p:txBody>
          <a:bodyPr/>
          <a:lstStyle/>
          <a:p>
            <a:pPr marL="228600" indent="0">
              <a:buNone/>
              <a:defRPr/>
            </a:pPr>
            <a:r>
              <a:rPr lang="en-US" sz="2400" dirty="0">
                <a:solidFill>
                  <a:srgbClr val="646569"/>
                </a:solidFill>
              </a:rPr>
              <a:t>The workplace violence prevention act and the associated regulations require NFCSD to perform a risk evaluation to determine workplace violence risk factors. It must include: </a:t>
            </a:r>
          </a:p>
          <a:p>
            <a:pPr marL="228600" indent="0">
              <a:buFont typeface="Arial" charset="0"/>
              <a:buNone/>
              <a:defRPr/>
            </a:pPr>
            <a:endParaRPr lang="en-US" sz="1000" dirty="0">
              <a:solidFill>
                <a:srgbClr val="646569"/>
              </a:solidFill>
            </a:endParaRPr>
          </a:p>
          <a:p>
            <a:pPr marL="457200" indent="-228600">
              <a:spcBef>
                <a:spcPts val="0"/>
              </a:spcBef>
              <a:buFont typeface="Arial" charset="0"/>
              <a:buChar char="•"/>
              <a:defRPr/>
            </a:pPr>
            <a:r>
              <a:rPr lang="en-US" sz="2400" dirty="0">
                <a:solidFill>
                  <a:srgbClr val="646569"/>
                </a:solidFill>
              </a:rPr>
              <a:t>Record examination</a:t>
            </a:r>
          </a:p>
          <a:p>
            <a:pPr marL="457200" indent="-228600">
              <a:buFont typeface="Arial" charset="0"/>
              <a:buChar char="•"/>
              <a:defRPr/>
            </a:pPr>
            <a:r>
              <a:rPr lang="en-US" sz="2400" dirty="0">
                <a:solidFill>
                  <a:srgbClr val="646569"/>
                </a:solidFill>
              </a:rPr>
              <a:t>Assessment of relevant policies, work practices and work procedures that impact workplace violence</a:t>
            </a:r>
          </a:p>
          <a:p>
            <a:pPr marL="457200" indent="-228600">
              <a:buFont typeface="Arial" charset="0"/>
              <a:buChar char="•"/>
              <a:defRPr/>
            </a:pPr>
            <a:r>
              <a:rPr lang="en-US" sz="2400" dirty="0">
                <a:solidFill>
                  <a:srgbClr val="646569"/>
                </a:solidFill>
              </a:rPr>
              <a:t>Evaluation of the physical environment with the participation of authorized employee representative (s)</a:t>
            </a:r>
            <a:endParaRPr lang="en-US" sz="2400" dirty="0">
              <a:solidFill>
                <a:srgbClr val="646569"/>
              </a:solidFill>
              <a:cs typeface="Arial"/>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sz="quarter" idx="1"/>
          </p:nvPr>
        </p:nvSpPr>
        <p:spPr>
          <a:xfrm>
            <a:off x="7938" y="1540285"/>
            <a:ext cx="8686800" cy="2625725"/>
          </a:xfrm>
        </p:spPr>
        <p:txBody>
          <a:bodyPr/>
          <a:lstStyle/>
          <a:p>
            <a:pPr marL="287338" indent="-58738">
              <a:spcBef>
                <a:spcPct val="0"/>
              </a:spcBef>
              <a:buFont typeface="Arial" charset="0"/>
              <a:buNone/>
              <a:defRPr/>
            </a:pPr>
            <a:r>
              <a:rPr lang="en-US" altLang="en-US" sz="2400" dirty="0">
                <a:solidFill>
                  <a:srgbClr val="646569"/>
                </a:solidFill>
              </a:rPr>
              <a:t>The NFCSD must review workplace violence incidents that occurred in the previous year to identify patterns in the:</a:t>
            </a:r>
          </a:p>
          <a:p>
            <a:pPr marL="287338" indent="-58738">
              <a:spcBef>
                <a:spcPct val="0"/>
              </a:spcBef>
              <a:buFont typeface="Arial" charset="0"/>
              <a:buNone/>
              <a:defRPr/>
            </a:pPr>
            <a:endParaRPr lang="en-US" altLang="en-US" sz="1000" dirty="0">
              <a:solidFill>
                <a:srgbClr val="646569"/>
              </a:solidFill>
            </a:endParaRPr>
          </a:p>
          <a:p>
            <a:pPr marL="571500">
              <a:spcBef>
                <a:spcPct val="0"/>
              </a:spcBef>
              <a:buFont typeface="Arial" charset="0"/>
              <a:buChar char="•"/>
              <a:defRPr/>
            </a:pPr>
            <a:r>
              <a:rPr lang="en-US" altLang="en-US" sz="2400" dirty="0">
                <a:solidFill>
                  <a:srgbClr val="646569"/>
                </a:solidFill>
              </a:rPr>
              <a:t>Type and cause of injuries</a:t>
            </a:r>
          </a:p>
          <a:p>
            <a:pPr marL="571500">
              <a:spcBef>
                <a:spcPct val="0"/>
              </a:spcBef>
              <a:buFont typeface="Arial" charset="0"/>
              <a:buChar char="•"/>
              <a:defRPr/>
            </a:pPr>
            <a:r>
              <a:rPr lang="en-US" altLang="en-US" sz="2400" dirty="0">
                <a:solidFill>
                  <a:srgbClr val="646569"/>
                </a:solidFill>
              </a:rPr>
              <a:t>Specific areas within the workplace where incidents occur</a:t>
            </a:r>
          </a:p>
          <a:p>
            <a:pPr marL="571500">
              <a:spcBef>
                <a:spcPct val="0"/>
              </a:spcBef>
              <a:buFont typeface="Arial" charset="0"/>
              <a:buChar char="•"/>
              <a:defRPr/>
            </a:pPr>
            <a:r>
              <a:rPr lang="en-US" altLang="en-US" sz="2400" dirty="0">
                <a:solidFill>
                  <a:srgbClr val="646569"/>
                </a:solidFill>
              </a:rPr>
              <a:t>Specific workplace practices involved in incidents</a:t>
            </a:r>
            <a:endParaRPr lang="en-US" altLang="en-US" sz="2400" dirty="0">
              <a:solidFill>
                <a:srgbClr val="646569"/>
              </a:solidFill>
              <a:cs typeface="Arial"/>
            </a:endParaRPr>
          </a:p>
          <a:p>
            <a:pPr marL="571500">
              <a:spcBef>
                <a:spcPct val="0"/>
              </a:spcBef>
              <a:buFont typeface="Arial" charset="0"/>
              <a:buChar char="•"/>
              <a:defRPr/>
            </a:pPr>
            <a:r>
              <a:rPr lang="en-US" altLang="en-US" sz="2400" dirty="0">
                <a:solidFill>
                  <a:srgbClr val="646569"/>
                </a:solidFill>
              </a:rPr>
              <a:t>Specific individuals involved in incidents</a:t>
            </a:r>
          </a:p>
        </p:txBody>
      </p:sp>
      <p:sp>
        <p:nvSpPr>
          <p:cNvPr id="31747" name="Title 1"/>
          <p:cNvSpPr>
            <a:spLocks noGrp="1"/>
          </p:cNvSpPr>
          <p:nvPr>
            <p:ph type="title"/>
          </p:nvPr>
        </p:nvSpPr>
        <p:spPr>
          <a:xfrm>
            <a:off x="0" y="389347"/>
            <a:ext cx="9144000" cy="1150938"/>
          </a:xfrm>
        </p:spPr>
        <p:txBody>
          <a:bodyPr/>
          <a:lstStyle/>
          <a:p>
            <a:pPr marL="228600" algn="l">
              <a:defRPr/>
            </a:pPr>
            <a:r>
              <a:rPr lang="en-US" altLang="en-US" sz="3200" b="1" dirty="0">
                <a:solidFill>
                  <a:srgbClr val="002D73"/>
                </a:solidFill>
                <a:latin typeface="+mn-lt"/>
              </a:rPr>
              <a:t>Risk Evaluation and Determination:</a:t>
            </a:r>
            <a:br>
              <a:rPr lang="en-US" altLang="en-US" sz="3200" b="1" dirty="0">
                <a:solidFill>
                  <a:srgbClr val="002D73"/>
                </a:solidFill>
                <a:latin typeface="+mn-lt"/>
              </a:rPr>
            </a:br>
            <a:r>
              <a:rPr lang="en-US" altLang="en-US" sz="3200" b="1" dirty="0">
                <a:solidFill>
                  <a:srgbClr val="002D73"/>
                </a:solidFill>
                <a:latin typeface="+mn-lt"/>
              </a:rPr>
              <a:t>Record Examination</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sz="quarter" idx="1"/>
          </p:nvPr>
        </p:nvSpPr>
        <p:spPr>
          <a:xfrm>
            <a:off x="-1" y="1635059"/>
            <a:ext cx="9003323" cy="3508441"/>
          </a:xfrm>
        </p:spPr>
        <p:txBody>
          <a:bodyPr/>
          <a:lstStyle/>
          <a:p>
            <a:pPr marL="228600" indent="0">
              <a:spcBef>
                <a:spcPct val="0"/>
              </a:spcBef>
              <a:buNone/>
              <a:defRPr/>
            </a:pPr>
            <a:r>
              <a:rPr lang="en-US" sz="1800" dirty="0">
                <a:solidFill>
                  <a:srgbClr val="646569"/>
                </a:solidFill>
              </a:rPr>
              <a:t>The NFCSD</a:t>
            </a:r>
            <a:r>
              <a:rPr lang="en-US" sz="1800" b="1" i="1" dirty="0">
                <a:solidFill>
                  <a:srgbClr val="646569"/>
                </a:solidFill>
              </a:rPr>
              <a:t>, </a:t>
            </a:r>
            <a:r>
              <a:rPr lang="en-US" sz="1800" dirty="0">
                <a:solidFill>
                  <a:srgbClr val="646569"/>
                </a:solidFill>
              </a:rPr>
              <a:t>with participation of the AER, has evaluated all workplace locations to determine what factors place employees at risk of workplace violence.</a:t>
            </a:r>
          </a:p>
          <a:p>
            <a:pPr marL="228600" indent="0">
              <a:buFont typeface="Arial" panose="020B0604020202020204" pitchFamily="34" charset="0"/>
              <a:buNone/>
              <a:defRPr/>
            </a:pPr>
            <a:r>
              <a:rPr lang="en-US" sz="1800" dirty="0">
                <a:solidFill>
                  <a:srgbClr val="646569"/>
                </a:solidFill>
              </a:rPr>
              <a:t>Factors may include but are not limited to:  </a:t>
            </a:r>
          </a:p>
          <a:p>
            <a:pPr lvl="1">
              <a:buFont typeface="Arial" panose="020B0604020202020204" pitchFamily="34" charset="0"/>
              <a:buChar char="•"/>
              <a:defRPr/>
            </a:pPr>
            <a:r>
              <a:rPr lang="en-US" sz="1800" dirty="0">
                <a:solidFill>
                  <a:srgbClr val="646569"/>
                </a:solidFill>
              </a:rPr>
              <a:t>External factors - Contact with the public, socio economic conditions, 	neighborhoods</a:t>
            </a:r>
          </a:p>
          <a:p>
            <a:pPr lvl="1">
              <a:buFont typeface="Arial" panose="020B0604020202020204" pitchFamily="34" charset="0"/>
              <a:buChar char="•"/>
              <a:defRPr/>
            </a:pPr>
            <a:r>
              <a:rPr lang="en-US" sz="1800" dirty="0">
                <a:solidFill>
                  <a:srgbClr val="646569"/>
                </a:solidFill>
              </a:rPr>
              <a:t>School Environment – Access control/visitor practices</a:t>
            </a:r>
          </a:p>
          <a:p>
            <a:pPr marL="914400" lvl="2" indent="0">
              <a:buNone/>
              <a:defRPr/>
            </a:pPr>
            <a:r>
              <a:rPr lang="en-US" sz="1400" dirty="0">
                <a:solidFill>
                  <a:srgbClr val="646569"/>
                </a:solidFill>
              </a:rPr>
              <a:t>Working late night or early morning hours/Anti bullying measures</a:t>
            </a:r>
          </a:p>
          <a:p>
            <a:pPr lvl="1">
              <a:buFont typeface="Arial" panose="020B0604020202020204" pitchFamily="34" charset="0"/>
              <a:buChar char="•"/>
              <a:defRPr/>
            </a:pPr>
            <a:r>
              <a:rPr lang="en-US" sz="1800" dirty="0">
                <a:solidFill>
                  <a:srgbClr val="646569"/>
                </a:solidFill>
              </a:rPr>
              <a:t>Organizational – School culture/Leadership/Staff and student communication</a:t>
            </a:r>
          </a:p>
          <a:p>
            <a:pPr lvl="1">
              <a:buFont typeface="Arial" panose="020B0604020202020204" pitchFamily="34" charset="0"/>
              <a:buChar char="•"/>
              <a:defRPr/>
            </a:pPr>
            <a:r>
              <a:rPr lang="en-US" sz="1800" dirty="0">
                <a:solidFill>
                  <a:srgbClr val="646569"/>
                </a:solidFill>
              </a:rPr>
              <a:t>Individual – Mental Health Struggles/Stress/Personal conflicts</a:t>
            </a:r>
          </a:p>
          <a:p>
            <a:pPr lvl="1">
              <a:buFont typeface="Arial" panose="020B0604020202020204" pitchFamily="34" charset="0"/>
              <a:buChar char="•"/>
              <a:defRPr/>
            </a:pPr>
            <a:endParaRPr lang="en-US" sz="1800" dirty="0">
              <a:solidFill>
                <a:srgbClr val="646569"/>
              </a:solidFill>
            </a:endParaRPr>
          </a:p>
          <a:p>
            <a:pPr lvl="1">
              <a:buFont typeface="Arial" panose="020B0604020202020204" pitchFamily="34" charset="0"/>
              <a:buChar char="•"/>
              <a:defRPr/>
            </a:pPr>
            <a:r>
              <a:rPr lang="en-US" sz="2000" dirty="0">
                <a:hlinkClick r:id="rId3" action="ppaction://hlinkfile">
                  <a:extLst>
                    <a:ext uri="{A12FA001-AC4F-418D-AE19-62706E023703}">
                      <ahyp:hlinkClr xmlns:ahyp="http://schemas.microsoft.com/office/drawing/2018/hyperlinkcolor" val="tx"/>
                    </a:ext>
                  </a:extLst>
                </a:hlinkClick>
              </a:rPr>
              <a:t>NFCSD Physical Threat Assessment of Physical Environment.pdf</a:t>
            </a:r>
            <a:endParaRPr lang="en-US" sz="2000" dirty="0"/>
          </a:p>
          <a:p>
            <a:pPr marL="514350" indent="-285750">
              <a:spcBef>
                <a:spcPct val="0"/>
              </a:spcBef>
              <a:buFont typeface="Arial" charset="0"/>
              <a:buNone/>
              <a:defRPr/>
            </a:pPr>
            <a:endParaRPr lang="en-US" sz="2000" dirty="0">
              <a:solidFill>
                <a:srgbClr val="646569"/>
              </a:solidFill>
            </a:endParaRPr>
          </a:p>
          <a:p>
            <a:pPr marL="0" indent="0">
              <a:spcBef>
                <a:spcPct val="0"/>
              </a:spcBef>
              <a:buFont typeface="Arial" charset="0"/>
              <a:buNone/>
              <a:defRPr/>
            </a:pPr>
            <a:endParaRPr lang="en-US" sz="2000" dirty="0">
              <a:solidFill>
                <a:srgbClr val="646569"/>
              </a:solidFill>
            </a:endParaRPr>
          </a:p>
          <a:p>
            <a:pPr marL="0" indent="0">
              <a:spcBef>
                <a:spcPct val="0"/>
              </a:spcBef>
              <a:buFont typeface="Arial" charset="0"/>
              <a:buNone/>
              <a:defRPr/>
            </a:pPr>
            <a:endParaRPr lang="en-US" sz="2000" dirty="0">
              <a:solidFill>
                <a:srgbClr val="646569"/>
              </a:solidFill>
            </a:endParaRPr>
          </a:p>
          <a:p>
            <a:pPr marL="0" indent="0">
              <a:spcBef>
                <a:spcPct val="0"/>
              </a:spcBef>
              <a:buFont typeface="Arial" charset="0"/>
              <a:buNone/>
              <a:defRPr/>
            </a:pPr>
            <a:endParaRPr lang="en-US" sz="2000" dirty="0">
              <a:solidFill>
                <a:srgbClr val="646569"/>
              </a:solidFill>
            </a:endParaRPr>
          </a:p>
        </p:txBody>
      </p:sp>
      <p:sp>
        <p:nvSpPr>
          <p:cNvPr id="33796" name="Title 1"/>
          <p:cNvSpPr>
            <a:spLocks noGrp="1"/>
          </p:cNvSpPr>
          <p:nvPr>
            <p:ph type="title"/>
          </p:nvPr>
        </p:nvSpPr>
        <p:spPr>
          <a:xfrm>
            <a:off x="0" y="532337"/>
            <a:ext cx="9144000" cy="1004887"/>
          </a:xfrm>
        </p:spPr>
        <p:txBody>
          <a:bodyPr/>
          <a:lstStyle/>
          <a:p>
            <a:pPr marL="228600" algn="l">
              <a:defRPr/>
            </a:pPr>
            <a:r>
              <a:rPr lang="en-US" altLang="en-US" sz="3200" b="1" dirty="0">
                <a:solidFill>
                  <a:srgbClr val="002D73"/>
                </a:solidFill>
                <a:latin typeface="+mn-lt"/>
              </a:rPr>
              <a:t>Risk Evaluation and Determination</a:t>
            </a:r>
            <a:br>
              <a:rPr lang="en-US" altLang="en-US" sz="3200" b="1" dirty="0">
                <a:solidFill>
                  <a:srgbClr val="002D73"/>
                </a:solidFill>
                <a:latin typeface="+mn-lt"/>
              </a:rPr>
            </a:br>
            <a:r>
              <a:rPr lang="en-US" altLang="en-US" sz="3200" b="1" dirty="0">
                <a:solidFill>
                  <a:srgbClr val="002D73"/>
                </a:solidFill>
                <a:latin typeface="+mn-lt"/>
              </a:rPr>
              <a:t>Evaluation of Physical Environment </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005013"/>
            <a:ext cx="5334000" cy="20574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28600" eaLnBrk="1" hangingPunct="1">
              <a:defRPr/>
            </a:pPr>
            <a:r>
              <a:rPr lang="en-US" altLang="en-US" sz="2800" b="1" dirty="0">
                <a:solidFill>
                  <a:schemeClr val="bg1"/>
                </a:solidFill>
              </a:rPr>
              <a:t>Workplace Violence Prevention Program</a:t>
            </a:r>
            <a:endParaRPr lang="en-US" sz="2800" dirty="0">
              <a:solidFill>
                <a:schemeClr val="bg1"/>
              </a:solidFill>
            </a:endParaRPr>
          </a:p>
        </p:txBody>
      </p:sp>
      <p:sp>
        <p:nvSpPr>
          <p:cNvPr id="6" name="Rectangle 5"/>
          <p:cNvSpPr/>
          <p:nvPr/>
        </p:nvSpPr>
        <p:spPr>
          <a:xfrm>
            <a:off x="0" y="1947863"/>
            <a:ext cx="5334000" cy="61912"/>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0" y="274638"/>
            <a:ext cx="9144000" cy="1123950"/>
          </a:xfrm>
        </p:spPr>
        <p:txBody>
          <a:bodyPr/>
          <a:lstStyle/>
          <a:p>
            <a:pPr marL="228600" algn="l">
              <a:defRPr/>
            </a:pPr>
            <a:r>
              <a:rPr lang="en-US" altLang="en-US" sz="3200" b="1" dirty="0">
                <a:solidFill>
                  <a:srgbClr val="002D73"/>
                </a:solidFill>
                <a:latin typeface="+mn-lt"/>
              </a:rPr>
              <a:t>Workplace Violence Prevention Program</a:t>
            </a:r>
            <a:br>
              <a:rPr lang="en-US" altLang="en-US" sz="3200" b="1" dirty="0">
                <a:solidFill>
                  <a:srgbClr val="002D73"/>
                </a:solidFill>
                <a:latin typeface="+mn-lt"/>
              </a:rPr>
            </a:br>
            <a:endParaRPr lang="en-US" altLang="en-US" sz="3200" b="1" dirty="0">
              <a:solidFill>
                <a:srgbClr val="002D73"/>
              </a:solidFill>
              <a:latin typeface="+mn-lt"/>
            </a:endParaRPr>
          </a:p>
        </p:txBody>
      </p:sp>
      <p:sp>
        <p:nvSpPr>
          <p:cNvPr id="58371" name="Content Placeholder 2"/>
          <p:cNvSpPr>
            <a:spLocks noGrp="1"/>
          </p:cNvSpPr>
          <p:nvPr>
            <p:ph idx="1"/>
          </p:nvPr>
        </p:nvSpPr>
        <p:spPr>
          <a:xfrm>
            <a:off x="0" y="1098550"/>
            <a:ext cx="8686800" cy="4044950"/>
          </a:xfrm>
        </p:spPr>
        <p:txBody>
          <a:bodyPr/>
          <a:lstStyle/>
          <a:p>
            <a:pPr marL="228600" indent="0">
              <a:buFont typeface="Arial" panose="020B0604020202020204" pitchFamily="34" charset="0"/>
              <a:buNone/>
            </a:pPr>
            <a:r>
              <a:rPr lang="en-US" altLang="en-US" sz="2400" dirty="0">
                <a:solidFill>
                  <a:srgbClr val="646569"/>
                </a:solidFill>
              </a:rPr>
              <a:t>The workplace violence prevention act and NYS DOL regulations require the NFCSD</a:t>
            </a:r>
            <a:r>
              <a:rPr lang="en-US" altLang="en-US" sz="2400" b="1" i="1" dirty="0">
                <a:solidFill>
                  <a:srgbClr val="646569"/>
                </a:solidFill>
              </a:rPr>
              <a:t> </a:t>
            </a:r>
            <a:r>
              <a:rPr lang="en-US" altLang="en-US" sz="2400" dirty="0">
                <a:solidFill>
                  <a:srgbClr val="646569"/>
                </a:solidFill>
              </a:rPr>
              <a:t>to create a comprehensive written workplace violence prevention program (WVPP), with participation of the AER.</a:t>
            </a:r>
          </a:p>
          <a:p>
            <a:pPr marL="228600" indent="0">
              <a:buFont typeface="Arial" panose="020B0604020202020204" pitchFamily="34" charset="0"/>
              <a:buNone/>
            </a:pPr>
            <a:endParaRPr lang="en-US" altLang="en-US" sz="1000" dirty="0">
              <a:solidFill>
                <a:srgbClr val="646569"/>
              </a:solidFill>
            </a:endParaRPr>
          </a:p>
          <a:p>
            <a:pPr marL="228600" indent="0">
              <a:buFont typeface="Arial" panose="020B0604020202020204" pitchFamily="34" charset="0"/>
              <a:buNone/>
            </a:pPr>
            <a:r>
              <a:rPr lang="en-US" altLang="en-US" sz="2400" dirty="0">
                <a:solidFill>
                  <a:srgbClr val="646569"/>
                </a:solidFill>
              </a:rPr>
              <a:t>The NFCSD has solicited input from the AER on situations in the workplace that pose a threat of workplace violence and on the program the NFCSD intends to implement. </a:t>
            </a: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a:xfrm>
            <a:off x="0" y="1116012"/>
            <a:ext cx="8686800" cy="4027487"/>
          </a:xfrm>
        </p:spPr>
        <p:txBody>
          <a:bodyPr>
            <a:normAutofit fontScale="92500" lnSpcReduction="10000"/>
          </a:bodyPr>
          <a:lstStyle/>
          <a:p>
            <a:pPr marL="454025" indent="-225425">
              <a:spcBef>
                <a:spcPts val="0"/>
              </a:spcBef>
              <a:spcAft>
                <a:spcPts val="1200"/>
              </a:spcAft>
              <a:buFont typeface="Arial" charset="0"/>
              <a:buNone/>
              <a:defRPr/>
            </a:pPr>
            <a:r>
              <a:rPr lang="en-US" sz="2400" dirty="0">
                <a:solidFill>
                  <a:srgbClr val="646569"/>
                </a:solidFill>
              </a:rPr>
              <a:t>As required by the Act, our workplace violence prevention program includes:</a:t>
            </a:r>
          </a:p>
          <a:p>
            <a:pPr marL="454025" indent="-225425">
              <a:buSzPct val="100000"/>
              <a:buFont typeface="Arial" charset="0"/>
              <a:buChar char="•"/>
              <a:defRPr/>
            </a:pPr>
            <a:r>
              <a:rPr lang="en-US" sz="2400" dirty="0">
                <a:solidFill>
                  <a:srgbClr val="646569"/>
                </a:solidFill>
              </a:rPr>
              <a:t>Risk factors identified in the risk evaluation</a:t>
            </a:r>
            <a:endParaRPr lang="en-US" sz="2400" dirty="0">
              <a:solidFill>
                <a:srgbClr val="646569"/>
              </a:solidFill>
              <a:cs typeface="Arial"/>
            </a:endParaRPr>
          </a:p>
          <a:p>
            <a:pPr marL="454025" indent="-225425">
              <a:buSzPct val="100000"/>
              <a:buFont typeface="Arial" charset="0"/>
              <a:buChar char="•"/>
              <a:defRPr/>
            </a:pPr>
            <a:r>
              <a:rPr lang="en-US" sz="2400" dirty="0">
                <a:solidFill>
                  <a:srgbClr val="646569"/>
                </a:solidFill>
              </a:rPr>
              <a:t>Methods and means to prevent workplace violence and implemented safeguards addressing each identified risk factor </a:t>
            </a:r>
          </a:p>
          <a:p>
            <a:pPr marL="454025" indent="-225425">
              <a:buSzPct val="100000"/>
              <a:buFont typeface="Arial" charset="0"/>
              <a:buChar char="•"/>
              <a:defRPr/>
            </a:pPr>
            <a:r>
              <a:rPr lang="en-US" sz="2400" dirty="0">
                <a:solidFill>
                  <a:srgbClr val="646569"/>
                </a:solidFill>
              </a:rPr>
              <a:t>Hierarchy of control measures which ranks safeguards from most effective to least effective </a:t>
            </a:r>
          </a:p>
          <a:p>
            <a:pPr marL="454025" indent="-225425">
              <a:buSzPct val="100000"/>
              <a:buFont typeface="Arial" charset="0"/>
              <a:buChar char="•"/>
              <a:defRPr/>
            </a:pPr>
            <a:r>
              <a:rPr lang="en-US" sz="2400" dirty="0">
                <a:solidFill>
                  <a:srgbClr val="646569"/>
                </a:solidFill>
              </a:rPr>
              <a:t>Incident reporting system </a:t>
            </a:r>
          </a:p>
          <a:p>
            <a:pPr marL="454025" indent="-225425">
              <a:buSzPct val="100000"/>
              <a:buFont typeface="Arial" charset="0"/>
              <a:buChar char="•"/>
              <a:defRPr/>
            </a:pPr>
            <a:r>
              <a:rPr lang="en-US" sz="2400" dirty="0">
                <a:solidFill>
                  <a:srgbClr val="646569"/>
                </a:solidFill>
              </a:rPr>
              <a:t>Employee training outline or lesson plan</a:t>
            </a:r>
          </a:p>
          <a:p>
            <a:pPr marL="454025" indent="-225425">
              <a:buSzPct val="100000"/>
              <a:buFont typeface="Arial" charset="0"/>
              <a:buChar char="•"/>
              <a:defRPr/>
            </a:pPr>
            <a:r>
              <a:rPr lang="en-US" sz="2400" dirty="0">
                <a:solidFill>
                  <a:srgbClr val="646569"/>
                </a:solidFill>
              </a:rPr>
              <a:t>A plan to review workplace incidents at minimum once a year and update our program as needed</a:t>
            </a:r>
          </a:p>
          <a:p>
            <a:pPr marL="624078" indent="-514350">
              <a:buFont typeface="Arial" charset="0"/>
              <a:buNone/>
              <a:defRPr/>
            </a:pPr>
            <a:endParaRPr lang="en-US" sz="2400" dirty="0">
              <a:solidFill>
                <a:srgbClr val="646569"/>
              </a:solidFill>
            </a:endParaRPr>
          </a:p>
          <a:p>
            <a:pPr marL="624078" indent="-514350">
              <a:buFont typeface="+mj-lt"/>
              <a:buAutoNum type="arabicPeriod"/>
              <a:defRPr/>
            </a:pPr>
            <a:endParaRPr lang="en-US" sz="2400" dirty="0">
              <a:solidFill>
                <a:srgbClr val="646569"/>
              </a:solidFill>
            </a:endParaRPr>
          </a:p>
        </p:txBody>
      </p:sp>
      <p:sp>
        <p:nvSpPr>
          <p:cNvPr id="64515" name="Title 1"/>
          <p:cNvSpPr>
            <a:spLocks noGrp="1"/>
          </p:cNvSpPr>
          <p:nvPr>
            <p:ph type="title"/>
          </p:nvPr>
        </p:nvSpPr>
        <p:spPr>
          <a:xfrm>
            <a:off x="0" y="377825"/>
            <a:ext cx="8686800" cy="896938"/>
          </a:xfrm>
        </p:spPr>
        <p:txBody>
          <a:bodyPr/>
          <a:lstStyle/>
          <a:p>
            <a:pPr marL="228600" algn="l"/>
            <a:r>
              <a:rPr lang="en-US" altLang="en-US" sz="3200" b="1" dirty="0">
                <a:solidFill>
                  <a:srgbClr val="002D73"/>
                </a:solidFill>
              </a:rPr>
              <a:t>Workplace Violence Prevention Program</a:t>
            </a:r>
            <a:br>
              <a:rPr lang="en-US" altLang="en-US" sz="3200" b="1" dirty="0">
                <a:solidFill>
                  <a:srgbClr val="002D73"/>
                </a:solidFill>
              </a:rPr>
            </a:br>
            <a:endParaRPr lang="en-US" altLang="en-US" sz="3200" b="1" dirty="0">
              <a:solidFill>
                <a:srgbClr val="002D73"/>
              </a:solidFill>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05013"/>
            <a:ext cx="5334000" cy="20574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28600" eaLnBrk="1" hangingPunct="1">
              <a:defRPr/>
            </a:pPr>
            <a:r>
              <a:rPr lang="en-US" altLang="en-US" sz="2800" b="1" dirty="0">
                <a:solidFill>
                  <a:schemeClr val="bg1"/>
                </a:solidFill>
              </a:rPr>
              <a:t>Workplace Violence Prevention:</a:t>
            </a:r>
            <a:br>
              <a:rPr lang="en-US" altLang="en-US" sz="2800" b="1" dirty="0">
                <a:solidFill>
                  <a:schemeClr val="bg1"/>
                </a:solidFill>
              </a:rPr>
            </a:br>
            <a:r>
              <a:rPr lang="en-US" altLang="en-US" sz="2800" b="1" dirty="0">
                <a:solidFill>
                  <a:schemeClr val="bg1"/>
                </a:solidFill>
              </a:rPr>
              <a:t>Act and NYS DOL Regulations</a:t>
            </a:r>
            <a:endParaRPr lang="en-US" sz="2800" dirty="0">
              <a:solidFill>
                <a:schemeClr val="bg1"/>
              </a:solidFill>
            </a:endParaRPr>
          </a:p>
        </p:txBody>
      </p:sp>
      <p:sp>
        <p:nvSpPr>
          <p:cNvPr id="8" name="Rectangle 7"/>
          <p:cNvSpPr/>
          <p:nvPr/>
        </p:nvSpPr>
        <p:spPr>
          <a:xfrm>
            <a:off x="0" y="1946275"/>
            <a:ext cx="5334000" cy="61913"/>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sz="quarter" idx="1"/>
          </p:nvPr>
        </p:nvSpPr>
        <p:spPr>
          <a:xfrm>
            <a:off x="0" y="976313"/>
            <a:ext cx="8272463" cy="3287712"/>
          </a:xfrm>
        </p:spPr>
        <p:txBody>
          <a:bodyPr/>
          <a:lstStyle/>
          <a:p>
            <a:pPr marL="287020" indent="-58420">
              <a:spcBef>
                <a:spcPct val="0"/>
              </a:spcBef>
              <a:buNone/>
            </a:pPr>
            <a:r>
              <a:rPr lang="en-US" altLang="en-US" sz="2100" dirty="0">
                <a:solidFill>
                  <a:srgbClr val="646569"/>
                </a:solidFill>
              </a:rPr>
              <a:t>The Act and NYS DOL regulations do not require information obtained in complying with the law to be disclosed if it must be kept confidential for security reasons including the following:</a:t>
            </a:r>
            <a:endParaRPr lang="en-US" dirty="0"/>
          </a:p>
          <a:p>
            <a:pPr marL="287338" indent="-58738">
              <a:spcBef>
                <a:spcPct val="0"/>
              </a:spcBef>
              <a:buFont typeface="Arial" panose="020B0604020202020204" pitchFamily="34" charset="0"/>
              <a:buNone/>
            </a:pPr>
            <a:endParaRPr lang="en-US" altLang="en-US" sz="1000" dirty="0">
              <a:solidFill>
                <a:srgbClr val="646569"/>
              </a:solidFill>
            </a:endParaRPr>
          </a:p>
          <a:p>
            <a:pPr marL="573088" lvl="2" indent="-344488">
              <a:spcBef>
                <a:spcPct val="0"/>
              </a:spcBef>
            </a:pPr>
            <a:r>
              <a:rPr lang="en-US" altLang="en-US" sz="2100" dirty="0">
                <a:solidFill>
                  <a:srgbClr val="646569"/>
                </a:solidFill>
              </a:rPr>
              <a:t>Interfere with law enforcement investigations or judicial proceedings</a:t>
            </a:r>
          </a:p>
          <a:p>
            <a:pPr marL="573088" lvl="2" indent="-344488">
              <a:spcBef>
                <a:spcPct val="0"/>
              </a:spcBef>
            </a:pPr>
            <a:r>
              <a:rPr lang="en-US" altLang="en-US" sz="2100" dirty="0">
                <a:solidFill>
                  <a:srgbClr val="646569"/>
                </a:solidFill>
              </a:rPr>
              <a:t>Deprive a person of a right to a fair trial</a:t>
            </a:r>
          </a:p>
          <a:p>
            <a:pPr marL="573088" lvl="2" indent="-344488">
              <a:spcBef>
                <a:spcPct val="0"/>
              </a:spcBef>
            </a:pPr>
            <a:r>
              <a:rPr lang="en-US" altLang="en-US" sz="2100" dirty="0">
                <a:solidFill>
                  <a:srgbClr val="646569"/>
                </a:solidFill>
              </a:rPr>
              <a:t>Identify a confidential source or disclose confidential information</a:t>
            </a:r>
          </a:p>
          <a:p>
            <a:pPr marL="573088" lvl="2" indent="-344488">
              <a:spcBef>
                <a:spcPct val="0"/>
              </a:spcBef>
            </a:pPr>
            <a:r>
              <a:rPr lang="en-US" altLang="en-US" sz="2100" dirty="0">
                <a:solidFill>
                  <a:srgbClr val="646569"/>
                </a:solidFill>
              </a:rPr>
              <a:t>Reveal criminal investigative techniques or procedures</a:t>
            </a:r>
          </a:p>
          <a:p>
            <a:pPr marL="573088" lvl="2" indent="-344488">
              <a:spcBef>
                <a:spcPct val="0"/>
              </a:spcBef>
            </a:pPr>
            <a:r>
              <a:rPr lang="en-US" altLang="en-US" sz="2100" dirty="0">
                <a:solidFill>
                  <a:srgbClr val="646569"/>
                </a:solidFill>
              </a:rPr>
              <a:t>Endanger the life or safety of any person</a:t>
            </a:r>
          </a:p>
        </p:txBody>
      </p:sp>
      <p:sp>
        <p:nvSpPr>
          <p:cNvPr id="36867" name="Title 1"/>
          <p:cNvSpPr>
            <a:spLocks noGrp="1"/>
          </p:cNvSpPr>
          <p:nvPr>
            <p:ph type="title"/>
          </p:nvPr>
        </p:nvSpPr>
        <p:spPr>
          <a:xfrm>
            <a:off x="0" y="663878"/>
            <a:ext cx="9018740" cy="312435"/>
          </a:xfrm>
        </p:spPr>
        <p:txBody>
          <a:bodyPr/>
          <a:lstStyle/>
          <a:p>
            <a:pPr marL="228600" algn="l">
              <a:defRPr/>
            </a:pPr>
            <a:r>
              <a:rPr lang="en-US" altLang="en-US" sz="3200" b="1" dirty="0">
                <a:solidFill>
                  <a:srgbClr val="002D73"/>
                </a:solidFill>
                <a:latin typeface="+mn-lt"/>
              </a:rPr>
              <a:t>Workplace Violence Prevention Program</a:t>
            </a:r>
            <a:br>
              <a:rPr lang="en-US" altLang="en-US" sz="3200" b="1" dirty="0">
                <a:solidFill>
                  <a:srgbClr val="002D73"/>
                </a:solidFill>
                <a:latin typeface="+mn-lt"/>
              </a:rPr>
            </a:br>
            <a:endParaRPr lang="en-US" altLang="en-US" sz="3200" b="1" dirty="0">
              <a:solidFill>
                <a:srgbClr val="002D73"/>
              </a:solidFill>
              <a:latin typeface="+mn-lt"/>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369095"/>
            <a:ext cx="8686800" cy="1270000"/>
          </a:xfrm>
        </p:spPr>
        <p:txBody>
          <a:bodyPr/>
          <a:lstStyle/>
          <a:p>
            <a:pPr marL="228600" algn="l">
              <a:defRPr/>
            </a:pPr>
            <a:r>
              <a:rPr lang="en-US" altLang="en-US" sz="3200" b="1" dirty="0">
                <a:solidFill>
                  <a:srgbClr val="002D73"/>
                </a:solidFill>
                <a:latin typeface="+mn-lt"/>
              </a:rPr>
              <a:t>Workplace Violence Prevention Program</a:t>
            </a:r>
            <a:br>
              <a:rPr lang="en-US" altLang="en-US" sz="3200" b="1" dirty="0">
                <a:solidFill>
                  <a:srgbClr val="002D73"/>
                </a:solidFill>
                <a:latin typeface="+mn-lt"/>
              </a:rPr>
            </a:br>
            <a:endParaRPr lang="en-US" altLang="en-US" sz="3200" b="1" dirty="0">
              <a:solidFill>
                <a:srgbClr val="002D73"/>
              </a:solidFill>
              <a:latin typeface="+mn-lt"/>
            </a:endParaRPr>
          </a:p>
        </p:txBody>
      </p:sp>
      <p:sp>
        <p:nvSpPr>
          <p:cNvPr id="62467" name="Title 1"/>
          <p:cNvSpPr txBox="1">
            <a:spLocks/>
          </p:cNvSpPr>
          <p:nvPr/>
        </p:nvSpPr>
        <p:spPr bwMode="auto">
          <a:xfrm>
            <a:off x="0" y="972618"/>
            <a:ext cx="9144000" cy="1599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defRPr/>
            </a:pPr>
            <a:r>
              <a:rPr lang="en-US" altLang="en-US" sz="3600" dirty="0">
                <a:solidFill>
                  <a:srgbClr val="646569"/>
                </a:solidFill>
              </a:rPr>
              <a:t>The NFCSD Workplace Violence Prevention Program may be reviewed here:</a:t>
            </a:r>
          </a:p>
          <a:p>
            <a:pPr>
              <a:spcBef>
                <a:spcPct val="0"/>
              </a:spcBef>
              <a:buFontTx/>
              <a:buNone/>
              <a:defRPr/>
            </a:pPr>
            <a:r>
              <a:rPr lang="en-US" sz="2800" b="1" u="sng" dirty="0">
                <a:hlinkClick r:id="rId3">
                  <a:extLst>
                    <a:ext uri="{A12FA001-AC4F-418D-AE19-62706E023703}">
                      <ahyp:hlinkClr xmlns:ahyp="http://schemas.microsoft.com/office/drawing/2018/hyperlinkcolor" val="tx"/>
                    </a:ext>
                  </a:extLst>
                </a:hlinkClick>
              </a:rPr>
              <a:t>https://www.nfschools.net/Page/15909</a:t>
            </a:r>
            <a:endParaRPr lang="en-US" altLang="en-US" sz="2800" dirty="0"/>
          </a:p>
        </p:txBody>
      </p:sp>
      <p:sp>
        <p:nvSpPr>
          <p:cNvPr id="62468" name="Content Placeholder 2"/>
          <p:cNvSpPr>
            <a:spLocks noGrp="1"/>
          </p:cNvSpPr>
          <p:nvPr>
            <p:ph idx="1"/>
          </p:nvPr>
        </p:nvSpPr>
        <p:spPr>
          <a:xfrm>
            <a:off x="105507" y="2886419"/>
            <a:ext cx="8827478" cy="2019690"/>
          </a:xfrm>
        </p:spPr>
        <p:txBody>
          <a:bodyPr/>
          <a:lstStyle/>
          <a:p>
            <a:pPr marL="228600" indent="0">
              <a:spcBef>
                <a:spcPct val="0"/>
              </a:spcBef>
              <a:buFont typeface="Arial" charset="0"/>
              <a:buNone/>
              <a:defRPr/>
            </a:pPr>
            <a:r>
              <a:rPr lang="en-US" dirty="0">
                <a:solidFill>
                  <a:srgbClr val="646569"/>
                </a:solidFill>
              </a:rPr>
              <a:t>The Workplace Violence Prevention Program    is also posted  in each School District building. </a:t>
            </a:r>
            <a:endParaRPr lang="en-US" b="1" i="1" dirty="0">
              <a:solidFill>
                <a:srgbClr val="646569"/>
              </a:solidFill>
            </a:endParaRPr>
          </a:p>
          <a:p>
            <a:pPr marL="228600" indent="0">
              <a:spcBef>
                <a:spcPct val="0"/>
              </a:spcBef>
              <a:buFont typeface="Arial" charset="0"/>
              <a:buNone/>
              <a:defRPr/>
            </a:pPr>
            <a:endParaRPr lang="en-US" sz="2000" b="1" i="1" dirty="0">
              <a:solidFill>
                <a:srgbClr val="646569"/>
              </a:solidFill>
            </a:endParaRPr>
          </a:p>
          <a:p>
            <a:pPr marL="228600" indent="0">
              <a:spcBef>
                <a:spcPct val="0"/>
              </a:spcBef>
              <a:buFont typeface="Arial" charset="0"/>
              <a:buNone/>
              <a:defRPr/>
            </a:pPr>
            <a:r>
              <a:rPr lang="en-US" sz="2000" b="1" i="1" dirty="0">
                <a:solidFill>
                  <a:srgbClr val="646569"/>
                </a:solidFill>
              </a:rPr>
              <a:t>Please see your school administrator or supervisor if you are unable to locate this document  at your work location</a:t>
            </a: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2"/>
          <p:cNvSpPr>
            <a:spLocks noGrp="1"/>
          </p:cNvSpPr>
          <p:nvPr>
            <p:ph idx="1"/>
          </p:nvPr>
        </p:nvSpPr>
        <p:spPr>
          <a:xfrm>
            <a:off x="128954" y="1565642"/>
            <a:ext cx="8686800" cy="1669927"/>
          </a:xfrm>
        </p:spPr>
        <p:txBody>
          <a:bodyPr/>
          <a:lstStyle/>
          <a:p>
            <a:pPr marL="228600" indent="0">
              <a:buNone/>
            </a:pPr>
            <a:r>
              <a:rPr lang="en-US" altLang="en-US" sz="2400" dirty="0">
                <a:solidFill>
                  <a:srgbClr val="646569"/>
                </a:solidFill>
              </a:rPr>
              <a:t>The Act and NYS DOL regulations require a list of the risk factors identified in the workplace risk evaluation</a:t>
            </a:r>
          </a:p>
          <a:p>
            <a:pPr marL="228600" indent="0">
              <a:buNone/>
            </a:pPr>
            <a:r>
              <a:rPr lang="en-US" altLang="en-US" sz="2400" dirty="0">
                <a:solidFill>
                  <a:srgbClr val="646569"/>
                </a:solidFill>
              </a:rPr>
              <a:t>Results and remediation steps may be found in each school</a:t>
            </a:r>
          </a:p>
          <a:p>
            <a:pPr marL="228600" indent="0">
              <a:buFont typeface="Arial" panose="020B0604020202020204" pitchFamily="34" charset="0"/>
              <a:buNone/>
            </a:pPr>
            <a:endParaRPr lang="en-US" altLang="en-US" sz="2400" dirty="0">
              <a:solidFill>
                <a:srgbClr val="646569"/>
              </a:solidFill>
            </a:endParaRPr>
          </a:p>
          <a:p>
            <a:pPr marL="228600" indent="0">
              <a:buFont typeface="Arial" panose="020B0604020202020204" pitchFamily="34" charset="0"/>
              <a:buNone/>
            </a:pPr>
            <a:endParaRPr lang="en-US" altLang="en-US" sz="2400" b="1" i="1" dirty="0">
              <a:solidFill>
                <a:srgbClr val="646569"/>
              </a:solidFill>
            </a:endParaRPr>
          </a:p>
          <a:p>
            <a:pPr marL="228600" indent="0">
              <a:buFont typeface="Arial" panose="020B0604020202020204" pitchFamily="34" charset="0"/>
              <a:buNone/>
            </a:pPr>
            <a:endParaRPr lang="en-US" altLang="en-US" sz="2400" b="1" i="1" dirty="0">
              <a:solidFill>
                <a:srgbClr val="646569"/>
              </a:solidFill>
            </a:endParaRPr>
          </a:p>
          <a:p>
            <a:pPr marL="228600" indent="0">
              <a:buFont typeface="Arial" panose="020B0604020202020204" pitchFamily="34" charset="0"/>
              <a:buNone/>
            </a:pPr>
            <a:r>
              <a:rPr lang="en-US" altLang="en-US" sz="2400" b="1" i="1" dirty="0">
                <a:solidFill>
                  <a:srgbClr val="646569"/>
                </a:solidFill>
              </a:rPr>
              <a:t> </a:t>
            </a:r>
          </a:p>
        </p:txBody>
      </p:sp>
      <p:sp>
        <p:nvSpPr>
          <p:cNvPr id="40963" name="Title 1"/>
          <p:cNvSpPr txBox="1">
            <a:spLocks/>
          </p:cNvSpPr>
          <p:nvPr/>
        </p:nvSpPr>
        <p:spPr bwMode="auto">
          <a:xfrm>
            <a:off x="0" y="3395662"/>
            <a:ext cx="8886092"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None/>
              <a:defRPr/>
            </a:pPr>
            <a:endParaRPr lang="en-US" sz="4000" i="1" dirty="0">
              <a:solidFill>
                <a:srgbClr val="646569"/>
              </a:solidFill>
            </a:endParaRPr>
          </a:p>
          <a:p>
            <a:pPr>
              <a:spcBef>
                <a:spcPct val="0"/>
              </a:spcBef>
              <a:buNone/>
              <a:defRPr/>
            </a:pPr>
            <a:r>
              <a:rPr lang="en-US" i="1" dirty="0">
                <a:solidFill>
                  <a:srgbClr val="646569"/>
                </a:solidFill>
              </a:rPr>
              <a:t>Please see your school administrator for information regarding  Physical Environment Evaluation  results at your work location</a:t>
            </a:r>
          </a:p>
        </p:txBody>
      </p:sp>
      <p:sp>
        <p:nvSpPr>
          <p:cNvPr id="40964" name="Title 1"/>
          <p:cNvSpPr>
            <a:spLocks noGrp="1"/>
          </p:cNvSpPr>
          <p:nvPr>
            <p:ph type="title"/>
          </p:nvPr>
        </p:nvSpPr>
        <p:spPr>
          <a:xfrm>
            <a:off x="0" y="271463"/>
            <a:ext cx="8686800" cy="1165225"/>
          </a:xfrm>
        </p:spPr>
        <p:txBody>
          <a:bodyPr/>
          <a:lstStyle/>
          <a:p>
            <a:pPr marL="228600" algn="l">
              <a:defRPr/>
            </a:pPr>
            <a:r>
              <a:rPr lang="en-US" altLang="en-US" sz="3200" b="1" dirty="0">
                <a:solidFill>
                  <a:srgbClr val="002D73"/>
                </a:solidFill>
                <a:latin typeface="+mn-lt"/>
              </a:rPr>
              <a:t>Workplace Violence Prevention Program:</a:t>
            </a:r>
            <a:br>
              <a:rPr lang="en-US" altLang="en-US" sz="3200" b="1" dirty="0">
                <a:solidFill>
                  <a:srgbClr val="002D73"/>
                </a:solidFill>
                <a:latin typeface="+mn-lt"/>
              </a:rPr>
            </a:br>
            <a:r>
              <a:rPr lang="en-US" altLang="en-US" sz="3200" b="1" dirty="0">
                <a:solidFill>
                  <a:srgbClr val="002D73"/>
                </a:solidFill>
                <a:latin typeface="+mn-lt"/>
              </a:rPr>
              <a:t>Risk Factors Identified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sz="quarter" idx="1"/>
          </p:nvPr>
        </p:nvSpPr>
        <p:spPr>
          <a:xfrm>
            <a:off x="0" y="2030413"/>
            <a:ext cx="8686800" cy="1160463"/>
          </a:xfrm>
        </p:spPr>
        <p:txBody>
          <a:bodyPr/>
          <a:lstStyle/>
          <a:p>
            <a:pPr marL="228600" indent="0">
              <a:spcBef>
                <a:spcPct val="0"/>
              </a:spcBef>
              <a:buFont typeface="Arial" panose="020B0604020202020204" pitchFamily="34" charset="0"/>
              <a:buNone/>
            </a:pPr>
            <a:r>
              <a:rPr lang="en-US" altLang="en-US" sz="2400" dirty="0">
                <a:solidFill>
                  <a:srgbClr val="646569"/>
                </a:solidFill>
              </a:rPr>
              <a:t>The Act and NYS DOL regulations require a method by which the NFCSD will address each specific risk identified in the workplace risk evaluation</a:t>
            </a:r>
            <a:endParaRPr lang="en-US" altLang="en-US" sz="2400" dirty="0">
              <a:solidFill>
                <a:srgbClr val="646569"/>
              </a:solidFill>
              <a:cs typeface="Arial"/>
            </a:endParaRPr>
          </a:p>
          <a:p>
            <a:pPr marL="228600" indent="0">
              <a:spcBef>
                <a:spcPct val="0"/>
              </a:spcBef>
              <a:buFont typeface="Arial" panose="020B0604020202020204" pitchFamily="34" charset="0"/>
              <a:buNone/>
            </a:pPr>
            <a:endParaRPr lang="en-US" altLang="en-US" sz="2400" dirty="0">
              <a:solidFill>
                <a:srgbClr val="646569"/>
              </a:solidFill>
            </a:endParaRPr>
          </a:p>
        </p:txBody>
      </p:sp>
      <p:sp>
        <p:nvSpPr>
          <p:cNvPr id="70659" name="Title 1"/>
          <p:cNvSpPr>
            <a:spLocks noGrp="1"/>
          </p:cNvSpPr>
          <p:nvPr>
            <p:ph type="title"/>
          </p:nvPr>
        </p:nvSpPr>
        <p:spPr>
          <a:xfrm>
            <a:off x="0" y="377825"/>
            <a:ext cx="8753475" cy="1574800"/>
          </a:xfrm>
        </p:spPr>
        <p:txBody>
          <a:bodyPr/>
          <a:lstStyle/>
          <a:p>
            <a:pPr marL="228600" algn="l"/>
            <a:r>
              <a:rPr lang="en-US" altLang="en-US" sz="3200" b="1" dirty="0">
                <a:solidFill>
                  <a:srgbClr val="002D73"/>
                </a:solidFill>
              </a:rPr>
              <a:t>Workplace Violence Prevention Program:</a:t>
            </a:r>
            <a:br>
              <a:rPr lang="en-US" altLang="en-US" sz="3200" b="1" dirty="0">
                <a:solidFill>
                  <a:srgbClr val="002D73"/>
                </a:solidFill>
              </a:rPr>
            </a:br>
            <a:r>
              <a:rPr lang="en-US" altLang="en-US" sz="3200" b="1" dirty="0">
                <a:solidFill>
                  <a:srgbClr val="002D73"/>
                </a:solidFill>
              </a:rPr>
              <a:t>Methods to Address Specific Risk </a:t>
            </a:r>
            <a:br>
              <a:rPr lang="en-US" altLang="en-US" sz="3200" b="1" dirty="0">
                <a:solidFill>
                  <a:srgbClr val="002D73"/>
                </a:solidFill>
              </a:rPr>
            </a:br>
            <a:r>
              <a:rPr lang="en-US" altLang="en-US" sz="3200" b="1" dirty="0">
                <a:solidFill>
                  <a:srgbClr val="002D73"/>
                </a:solidFill>
              </a:rPr>
              <a:t>Factors</a:t>
            </a: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0" y="1350963"/>
            <a:ext cx="8686800" cy="3792537"/>
          </a:xfrm>
        </p:spPr>
        <p:txBody>
          <a:bodyPr/>
          <a:lstStyle/>
          <a:p>
            <a:pPr marL="344170" indent="0">
              <a:buNone/>
              <a:defRPr/>
            </a:pPr>
            <a:r>
              <a:rPr lang="en-US" sz="2000" dirty="0">
                <a:solidFill>
                  <a:srgbClr val="646569"/>
                </a:solidFill>
              </a:rPr>
              <a:t>NYS DOL regulations require our workplace violence prevention program to adhere to a hierarchy of controls measures or safeguards</a:t>
            </a:r>
          </a:p>
          <a:p>
            <a:pPr marL="344170" indent="0">
              <a:buNone/>
              <a:defRPr/>
            </a:pPr>
            <a:r>
              <a:rPr lang="en-US" sz="2000" b="1" i="1" dirty="0">
                <a:solidFill>
                  <a:srgbClr val="646569"/>
                </a:solidFill>
              </a:rPr>
              <a:t>Some examples of controls implemented by the NFCSD:</a:t>
            </a:r>
            <a:endParaRPr lang="en-US" dirty="0"/>
          </a:p>
          <a:p>
            <a:pPr marL="688975" indent="-344488">
              <a:buFont typeface="Arial" charset="0"/>
              <a:buChar char="•"/>
              <a:defRPr/>
            </a:pPr>
            <a:endParaRPr lang="en-US" altLang="en-US" sz="800" b="1" i="1" dirty="0">
              <a:solidFill>
                <a:srgbClr val="646569"/>
              </a:solidFill>
            </a:endParaRPr>
          </a:p>
          <a:p>
            <a:pPr marL="1035050" lvl="2" indent="-342900">
              <a:buSzPct val="75000"/>
              <a:defRPr/>
            </a:pPr>
            <a:r>
              <a:rPr lang="en-US" altLang="en-US" sz="2000" b="1" i="1" dirty="0">
                <a:solidFill>
                  <a:srgbClr val="646569"/>
                </a:solidFill>
              </a:rPr>
              <a:t>Engineering controls: Window film, security doors, central check in areas, proximity cards</a:t>
            </a:r>
          </a:p>
          <a:p>
            <a:pPr marL="1035050" lvl="2" indent="-342900">
              <a:buSzPct val="75000"/>
              <a:defRPr/>
            </a:pPr>
            <a:r>
              <a:rPr lang="en-US" altLang="en-US" sz="2000" b="1" i="1" dirty="0">
                <a:solidFill>
                  <a:srgbClr val="646569"/>
                </a:solidFill>
              </a:rPr>
              <a:t>Work practice (administrative) controls: Designated parking, pick up drop off areas, Evolve system, raptor system, two way radios, letters requiring advance notice of  meeting</a:t>
            </a:r>
          </a:p>
          <a:p>
            <a:pPr marL="1035050" lvl="2" indent="-342900">
              <a:buSzPct val="75000"/>
              <a:defRPr/>
            </a:pPr>
            <a:r>
              <a:rPr lang="en-US" altLang="en-US" sz="2000" b="1" i="1" dirty="0">
                <a:solidFill>
                  <a:srgbClr val="646569"/>
                </a:solidFill>
              </a:rPr>
              <a:t>Social Workers, crisis intervention protocols, restorative practices, </a:t>
            </a:r>
          </a:p>
          <a:p>
            <a:pPr marL="228600" indent="0">
              <a:buNone/>
              <a:defRPr/>
            </a:pPr>
            <a:endParaRPr lang="en-US" sz="2400" dirty="0">
              <a:solidFill>
                <a:srgbClr val="646569"/>
              </a:solidFill>
            </a:endParaRPr>
          </a:p>
          <a:p>
            <a:pPr marL="228600" indent="0">
              <a:buFont typeface="Arial" charset="0"/>
              <a:buNone/>
              <a:defRPr/>
            </a:pPr>
            <a:endParaRPr lang="en-US" sz="1000" dirty="0">
              <a:solidFill>
                <a:srgbClr val="646569"/>
              </a:solidFill>
            </a:endParaRPr>
          </a:p>
          <a:p>
            <a:pPr marL="457200" lvl="1" indent="0">
              <a:buNone/>
              <a:defRPr/>
            </a:pPr>
            <a:endParaRPr lang="en-US" sz="2200" dirty="0"/>
          </a:p>
        </p:txBody>
      </p:sp>
      <p:sp>
        <p:nvSpPr>
          <p:cNvPr id="44036" name="Title 1"/>
          <p:cNvSpPr txBox="1">
            <a:spLocks/>
          </p:cNvSpPr>
          <p:nvPr/>
        </p:nvSpPr>
        <p:spPr bwMode="auto">
          <a:xfrm>
            <a:off x="0" y="265113"/>
            <a:ext cx="868680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 Hierarchy of Controls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Content Placeholder 2"/>
          <p:cNvSpPr>
            <a:spLocks noGrp="1"/>
          </p:cNvSpPr>
          <p:nvPr>
            <p:ph sz="quarter" idx="1"/>
          </p:nvPr>
        </p:nvSpPr>
        <p:spPr>
          <a:xfrm>
            <a:off x="245096" y="1479124"/>
            <a:ext cx="8271841" cy="3168650"/>
          </a:xfrm>
        </p:spPr>
        <p:txBody>
          <a:bodyPr/>
          <a:lstStyle/>
          <a:p>
            <a:pPr marL="0" lvl="1" indent="-344170">
              <a:buNone/>
            </a:pPr>
            <a:r>
              <a:rPr lang="en-US" altLang="en-US" sz="2000" dirty="0">
                <a:solidFill>
                  <a:srgbClr val="646569"/>
                </a:solidFill>
              </a:rPr>
              <a:t>The Act and NYS DOL regulations require the NFCSD to design and implement a system for employee to report any workplace violence incidents that occur that includes:</a:t>
            </a:r>
            <a:endParaRPr lang="en-US" dirty="0"/>
          </a:p>
          <a:p>
            <a:pPr marL="572770" lvl="1" indent="-344170">
              <a:buSzPct val="114000"/>
              <a:buFont typeface="Arial" panose="020B0604020202020204" pitchFamily="34" charset="0"/>
              <a:buChar char="•"/>
            </a:pPr>
            <a:r>
              <a:rPr lang="en-US" altLang="en-US" sz="2000" dirty="0">
                <a:solidFill>
                  <a:srgbClr val="646569"/>
                </a:solidFill>
              </a:rPr>
              <a:t>Recording process to file an incident report with the NFCSD and recordkeeping process for incident report records to be maintained </a:t>
            </a:r>
            <a:endParaRPr lang="en-US" altLang="en-US" sz="2000" dirty="0">
              <a:solidFill>
                <a:srgbClr val="646569"/>
              </a:solidFill>
              <a:cs typeface="Arial"/>
            </a:endParaRPr>
          </a:p>
          <a:p>
            <a:pPr marL="572770" lvl="1" indent="-344170">
              <a:buSzPct val="114000"/>
              <a:buFont typeface="Arial" panose="020B0604020202020204" pitchFamily="34" charset="0"/>
              <a:buChar char="•"/>
            </a:pPr>
            <a:r>
              <a:rPr lang="en-US" altLang="en-US" sz="2000" dirty="0">
                <a:solidFill>
                  <a:srgbClr val="646569"/>
                </a:solidFill>
              </a:rPr>
              <a:t>A process for employees to file complaints with the Police and Department of Labor</a:t>
            </a:r>
            <a:endParaRPr lang="en-US" altLang="en-US" sz="2000" dirty="0">
              <a:solidFill>
                <a:srgbClr val="646569"/>
              </a:solidFill>
              <a:cs typeface="Arial"/>
            </a:endParaRPr>
          </a:p>
        </p:txBody>
      </p:sp>
      <p:sp>
        <p:nvSpPr>
          <p:cNvPr id="5" name="Title 1"/>
          <p:cNvSpPr txBox="1">
            <a:spLocks/>
          </p:cNvSpPr>
          <p:nvPr/>
        </p:nvSpPr>
        <p:spPr>
          <a:xfrm>
            <a:off x="762000" y="349250"/>
            <a:ext cx="7924800" cy="477838"/>
          </a:xfrm>
          <a:prstGeom prst="rect">
            <a:avLst/>
          </a:prstGeom>
        </p:spPr>
        <p:txBody>
          <a:bodyPr anchor="b">
            <a:normAutofit fontScale="90000" lnSpcReduction="10000"/>
          </a:bodyPr>
          <a:lstStyle/>
          <a:p>
            <a:pPr marL="339725" indent="-339725" algn="ctr" eaLnBrk="1" fontAlgn="auto" hangingPunct="1">
              <a:spcAft>
                <a:spcPts val="0"/>
              </a:spcAft>
              <a:defRPr/>
            </a:pPr>
            <a:endParaRPr lang="en-US" sz="3000" cap="small" dirty="0">
              <a:solidFill>
                <a:srgbClr val="1F497D"/>
              </a:solidFill>
              <a:latin typeface="Calibri"/>
            </a:endParaRPr>
          </a:p>
        </p:txBody>
      </p:sp>
      <p:sp>
        <p:nvSpPr>
          <p:cNvPr id="78852" name="Title 1"/>
          <p:cNvSpPr>
            <a:spLocks noGrp="1"/>
          </p:cNvSpPr>
          <p:nvPr>
            <p:ph type="title"/>
          </p:nvPr>
        </p:nvSpPr>
        <p:spPr>
          <a:xfrm>
            <a:off x="0" y="353587"/>
            <a:ext cx="8686800" cy="1125537"/>
          </a:xfrm>
        </p:spPr>
        <p:txBody>
          <a:bodyPr/>
          <a:lstStyle/>
          <a:p>
            <a:pPr marL="228600" algn="l"/>
            <a:r>
              <a:rPr lang="en-US" altLang="en-US" sz="3200" b="1" dirty="0">
                <a:solidFill>
                  <a:srgbClr val="002D73"/>
                </a:solidFill>
              </a:rPr>
              <a:t>Workplace Violence Prevention Program: Incident Reporting System</a:t>
            </a:r>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Content Placeholder 2"/>
          <p:cNvSpPr>
            <a:spLocks noGrp="1"/>
          </p:cNvSpPr>
          <p:nvPr>
            <p:ph sz="quarter" idx="1"/>
          </p:nvPr>
        </p:nvSpPr>
        <p:spPr>
          <a:xfrm>
            <a:off x="0" y="1593850"/>
            <a:ext cx="8694738" cy="3329841"/>
          </a:xfrm>
        </p:spPr>
        <p:txBody>
          <a:bodyPr/>
          <a:lstStyle/>
          <a:p>
            <a:pPr marL="236538" indent="0">
              <a:spcBef>
                <a:spcPts val="1200"/>
              </a:spcBef>
              <a:buNone/>
            </a:pPr>
            <a:r>
              <a:rPr lang="en-US" altLang="en-US" sz="2000" b="1" i="1" dirty="0">
                <a:solidFill>
                  <a:srgbClr val="646569"/>
                </a:solidFill>
              </a:rPr>
              <a:t>Any employee who wishes to file a criminal complaint after a workplace violence incident may do so in one of four ways:</a:t>
            </a:r>
          </a:p>
          <a:p>
            <a:pPr marL="236538" indent="0">
              <a:spcBef>
                <a:spcPts val="1200"/>
              </a:spcBef>
              <a:buNone/>
            </a:pPr>
            <a:r>
              <a:rPr lang="en-US" altLang="en-US" sz="2000" b="1" i="1" dirty="0">
                <a:solidFill>
                  <a:srgbClr val="646569"/>
                </a:solidFill>
              </a:rPr>
              <a:t>Contact the Niagara Falls Police Department at (716)286-4547</a:t>
            </a:r>
          </a:p>
          <a:p>
            <a:pPr marL="236538" indent="0">
              <a:spcBef>
                <a:spcPts val="1200"/>
              </a:spcBef>
              <a:buNone/>
            </a:pPr>
            <a:r>
              <a:rPr lang="en-US" altLang="en-US" sz="2000" b="1" i="1" dirty="0">
                <a:solidFill>
                  <a:srgbClr val="646569"/>
                </a:solidFill>
              </a:rPr>
              <a:t>Contact one of the NFCSD School Resource Officers</a:t>
            </a:r>
          </a:p>
          <a:p>
            <a:pPr marL="236538" indent="0">
              <a:spcBef>
                <a:spcPts val="1200"/>
              </a:spcBef>
              <a:buNone/>
            </a:pPr>
            <a:r>
              <a:rPr lang="en-US" altLang="en-US" sz="2000" b="1" i="1" dirty="0">
                <a:solidFill>
                  <a:srgbClr val="646569"/>
                </a:solidFill>
              </a:rPr>
              <a:t>Contact District Security Director Bryan DalPorto: bdalporto@nfschools.net</a:t>
            </a:r>
          </a:p>
          <a:p>
            <a:pPr marL="236538" indent="0">
              <a:spcBef>
                <a:spcPts val="1200"/>
              </a:spcBef>
              <a:buNone/>
            </a:pPr>
            <a:r>
              <a:rPr lang="en-US" altLang="en-US" sz="2000" b="1" i="1" dirty="0">
                <a:solidFill>
                  <a:srgbClr val="646569"/>
                </a:solidFill>
              </a:rPr>
              <a:t>Contact Workplace Violence Prevention Coordinator Maria Massaro, mmassaro@nfschools.net </a:t>
            </a:r>
          </a:p>
          <a:p>
            <a:pPr marL="236538" indent="0">
              <a:spcBef>
                <a:spcPts val="1200"/>
              </a:spcBef>
              <a:buNone/>
            </a:pPr>
            <a:r>
              <a:rPr lang="en-US" altLang="en-US" sz="2000" b="1" i="1" dirty="0">
                <a:solidFill>
                  <a:srgbClr val="646569"/>
                </a:solidFill>
                <a:hlinkClick r:id="rId3"/>
              </a:rPr>
              <a:t>mmassaro@nfschools.net</a:t>
            </a:r>
            <a:endParaRPr lang="en-US" altLang="en-US" sz="2000" b="1" i="1" dirty="0">
              <a:solidFill>
                <a:srgbClr val="646569"/>
              </a:solidFill>
            </a:endParaRPr>
          </a:p>
        </p:txBody>
      </p:sp>
      <p:sp>
        <p:nvSpPr>
          <p:cNvPr id="49155" name="Title 1"/>
          <p:cNvSpPr txBox="1">
            <a:spLocks/>
          </p:cNvSpPr>
          <p:nvPr/>
        </p:nvSpPr>
        <p:spPr bwMode="auto">
          <a:xfrm>
            <a:off x="0" y="3475038"/>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lgn="ctr">
              <a:spcBef>
                <a:spcPct val="0"/>
              </a:spcBef>
              <a:buFontTx/>
              <a:buNone/>
              <a:defRPr/>
            </a:pPr>
            <a:r>
              <a:rPr lang="en-US" altLang="en-US" sz="4000" b="1" dirty="0">
                <a:solidFill>
                  <a:srgbClr val="646569"/>
                </a:solidFill>
                <a:latin typeface="+mj-lt"/>
              </a:rPr>
              <a:t> </a:t>
            </a:r>
          </a:p>
        </p:txBody>
      </p:sp>
      <p:sp>
        <p:nvSpPr>
          <p:cNvPr id="49157" name="Title 1"/>
          <p:cNvSpPr txBox="1">
            <a:spLocks/>
          </p:cNvSpPr>
          <p:nvPr/>
        </p:nvSpPr>
        <p:spPr bwMode="auto">
          <a:xfrm>
            <a:off x="0" y="369888"/>
            <a:ext cx="85852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 Reporting Protocol</a:t>
            </a: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Content Placeholder 2"/>
          <p:cNvSpPr>
            <a:spLocks noGrp="1"/>
          </p:cNvSpPr>
          <p:nvPr>
            <p:ph idx="1"/>
          </p:nvPr>
        </p:nvSpPr>
        <p:spPr>
          <a:xfrm>
            <a:off x="0" y="1424038"/>
            <a:ext cx="8897938" cy="3475037"/>
          </a:xfrm>
        </p:spPr>
        <p:txBody>
          <a:bodyPr/>
          <a:lstStyle/>
          <a:p>
            <a:pPr marL="228600" indent="0">
              <a:spcBef>
                <a:spcPts val="1200"/>
              </a:spcBef>
              <a:buNone/>
            </a:pPr>
            <a:r>
              <a:rPr lang="en-US" altLang="en-US" sz="2000" dirty="0">
                <a:solidFill>
                  <a:srgbClr val="646569"/>
                </a:solidFill>
              </a:rPr>
              <a:t>The </a:t>
            </a:r>
            <a:r>
              <a:rPr lang="en-US" altLang="en-US" sz="2000" b="1" i="1" dirty="0">
                <a:solidFill>
                  <a:srgbClr val="646569"/>
                </a:solidFill>
              </a:rPr>
              <a:t>NFCSD has</a:t>
            </a:r>
            <a:r>
              <a:rPr lang="en-US" altLang="en-US" sz="2000" dirty="0">
                <a:solidFill>
                  <a:srgbClr val="646569"/>
                </a:solidFill>
              </a:rPr>
              <a:t> developed and shall maintain a workplace violence incident report, that records for each workplace violence incident. The </a:t>
            </a:r>
          </a:p>
          <a:p>
            <a:pPr marL="228600" indent="0">
              <a:spcBef>
                <a:spcPts val="1200"/>
              </a:spcBef>
              <a:buNone/>
            </a:pPr>
            <a:r>
              <a:rPr lang="en-US" altLang="en-US" sz="2000" dirty="0">
                <a:solidFill>
                  <a:srgbClr val="646569"/>
                </a:solidFill>
              </a:rPr>
              <a:t>NFCSD’s Incident Report Form can be found:</a:t>
            </a:r>
          </a:p>
          <a:p>
            <a:pPr marL="228600" indent="0">
              <a:spcBef>
                <a:spcPts val="1200"/>
              </a:spcBef>
              <a:buNone/>
            </a:pPr>
            <a:r>
              <a:rPr lang="en-US" sz="2000" b="1" u="sng" dirty="0">
                <a:hlinkClick r:id="rId3">
                  <a:extLst>
                    <a:ext uri="{A12FA001-AC4F-418D-AE19-62706E023703}">
                      <ahyp:hlinkClr xmlns:ahyp="http://schemas.microsoft.com/office/drawing/2018/hyperlinkcolor" val="tx"/>
                    </a:ext>
                  </a:extLst>
                </a:hlinkClick>
              </a:rPr>
              <a:t>https://www.nfschools.net/Page/15909 </a:t>
            </a:r>
            <a:endParaRPr lang="en-US" sz="2000" b="1" u="sng" dirty="0"/>
          </a:p>
          <a:p>
            <a:pPr marL="228600" indent="0">
              <a:spcBef>
                <a:spcPts val="1200"/>
              </a:spcBef>
              <a:buNone/>
            </a:pPr>
            <a:r>
              <a:rPr lang="en-US" altLang="en-US" sz="2000" dirty="0">
                <a:solidFill>
                  <a:srgbClr val="646569"/>
                </a:solidFill>
              </a:rPr>
              <a:t>Additionally paper copies of this form are located in the main office of each school location.</a:t>
            </a:r>
          </a:p>
          <a:p>
            <a:pPr marL="228600" indent="0">
              <a:spcBef>
                <a:spcPts val="1200"/>
              </a:spcBef>
              <a:buNone/>
            </a:pPr>
            <a:endParaRPr lang="en-US" altLang="en-US" sz="2000" dirty="0">
              <a:solidFill>
                <a:srgbClr val="646569"/>
              </a:solidFill>
            </a:endParaRPr>
          </a:p>
          <a:p>
            <a:pPr marL="228600" indent="0">
              <a:spcBef>
                <a:spcPts val="1200"/>
              </a:spcBef>
              <a:buNone/>
            </a:pPr>
            <a:endParaRPr lang="en-US" altLang="en-US" sz="1800" dirty="0">
              <a:solidFill>
                <a:srgbClr val="646569"/>
              </a:solidFill>
              <a:cs typeface="Arial"/>
            </a:endParaRPr>
          </a:p>
        </p:txBody>
      </p:sp>
      <p:sp>
        <p:nvSpPr>
          <p:cNvPr id="50180" name="Title 1"/>
          <p:cNvSpPr txBox="1">
            <a:spLocks/>
          </p:cNvSpPr>
          <p:nvPr/>
        </p:nvSpPr>
        <p:spPr bwMode="auto">
          <a:xfrm>
            <a:off x="7938" y="312788"/>
            <a:ext cx="8686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 Reporting of Workplace Violence Incidents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Content Placeholder 2"/>
          <p:cNvSpPr>
            <a:spLocks noGrp="1"/>
          </p:cNvSpPr>
          <p:nvPr>
            <p:ph idx="1"/>
          </p:nvPr>
        </p:nvSpPr>
        <p:spPr>
          <a:xfrm>
            <a:off x="0" y="1433513"/>
            <a:ext cx="8915400" cy="3507764"/>
          </a:xfrm>
        </p:spPr>
        <p:txBody>
          <a:bodyPr/>
          <a:lstStyle/>
          <a:p>
            <a:pPr marL="228600" indent="0">
              <a:spcBef>
                <a:spcPts val="1200"/>
              </a:spcBef>
              <a:buNone/>
              <a:defRPr/>
            </a:pPr>
            <a:r>
              <a:rPr lang="en-US" sz="1800" dirty="0">
                <a:solidFill>
                  <a:srgbClr val="646569"/>
                </a:solidFill>
              </a:rPr>
              <a:t>For incidents where privacy is a concern, the report will replace the employee’s name with “PRIVACY CONCERN CASE”. </a:t>
            </a:r>
          </a:p>
          <a:p>
            <a:pPr marL="228600" indent="0">
              <a:spcBef>
                <a:spcPts val="1200"/>
              </a:spcBef>
              <a:buNone/>
              <a:defRPr/>
            </a:pPr>
            <a:r>
              <a:rPr lang="en-US" sz="1800" dirty="0">
                <a:solidFill>
                  <a:srgbClr val="646569"/>
                </a:solidFill>
              </a:rPr>
              <a:t>The following incidents are to be treated as privacy concern cases: </a:t>
            </a:r>
          </a:p>
          <a:p>
            <a:pPr marL="576263" indent="-347663">
              <a:spcBef>
                <a:spcPts val="0"/>
              </a:spcBef>
              <a:buFont typeface="Arial" charset="0"/>
              <a:buChar char="•"/>
              <a:defRPr/>
            </a:pPr>
            <a:r>
              <a:rPr lang="en-US" sz="1800" dirty="0">
                <a:solidFill>
                  <a:srgbClr val="646569"/>
                </a:solidFill>
              </a:rPr>
              <a:t>An injury or illness to an intimate body part or the reproductive system</a:t>
            </a:r>
          </a:p>
          <a:p>
            <a:pPr marL="576263" indent="-347663">
              <a:spcBef>
                <a:spcPts val="0"/>
              </a:spcBef>
              <a:buFont typeface="Arial" charset="0"/>
              <a:buChar char="•"/>
              <a:defRPr/>
            </a:pPr>
            <a:r>
              <a:rPr lang="en-US" sz="1800" dirty="0">
                <a:solidFill>
                  <a:srgbClr val="646569"/>
                </a:solidFill>
              </a:rPr>
              <a:t>An injury or illness resulting from a sexual assault</a:t>
            </a:r>
          </a:p>
          <a:p>
            <a:pPr marL="576263" indent="-347663">
              <a:spcBef>
                <a:spcPts val="0"/>
              </a:spcBef>
              <a:buFont typeface="Arial" charset="0"/>
              <a:buChar char="•"/>
              <a:defRPr/>
            </a:pPr>
            <a:r>
              <a:rPr lang="en-US" sz="1800" dirty="0">
                <a:solidFill>
                  <a:srgbClr val="646569"/>
                </a:solidFill>
              </a:rPr>
              <a:t>Mental illness </a:t>
            </a:r>
          </a:p>
          <a:p>
            <a:pPr marL="576263" indent="-347663">
              <a:spcBef>
                <a:spcPts val="0"/>
              </a:spcBef>
              <a:buFont typeface="Arial" charset="0"/>
              <a:buChar char="•"/>
              <a:defRPr/>
            </a:pPr>
            <a:r>
              <a:rPr lang="en-US" sz="1800" dirty="0">
                <a:solidFill>
                  <a:srgbClr val="646569"/>
                </a:solidFill>
              </a:rPr>
              <a:t>HIV infection</a:t>
            </a:r>
          </a:p>
          <a:p>
            <a:pPr marL="576263" indent="-347663">
              <a:spcBef>
                <a:spcPts val="0"/>
              </a:spcBef>
              <a:buFont typeface="Arial" charset="0"/>
              <a:buChar char="•"/>
              <a:defRPr/>
            </a:pPr>
            <a:r>
              <a:rPr lang="en-US" sz="1800" dirty="0">
                <a:solidFill>
                  <a:srgbClr val="646569"/>
                </a:solidFill>
              </a:rPr>
              <a:t>Needle stick injuries and cuts from sharp objects that are or may be contaminated with another person’s blood or other potentially infectious material</a:t>
            </a:r>
          </a:p>
          <a:p>
            <a:pPr marL="576263" indent="-347663">
              <a:spcBef>
                <a:spcPts val="0"/>
              </a:spcBef>
              <a:buFont typeface="Arial" charset="0"/>
              <a:buChar char="•"/>
              <a:defRPr/>
            </a:pPr>
            <a:r>
              <a:rPr lang="en-US" sz="1800" dirty="0">
                <a:solidFill>
                  <a:srgbClr val="646569"/>
                </a:solidFill>
              </a:rPr>
              <a:t>Other injuries or illnesses if the employee independently and voluntarily requests their name not be entered on the report </a:t>
            </a:r>
          </a:p>
        </p:txBody>
      </p:sp>
      <p:sp>
        <p:nvSpPr>
          <p:cNvPr id="52228" name="Title 1"/>
          <p:cNvSpPr txBox="1">
            <a:spLocks/>
          </p:cNvSpPr>
          <p:nvPr/>
        </p:nvSpPr>
        <p:spPr bwMode="auto">
          <a:xfrm>
            <a:off x="0" y="442913"/>
            <a:ext cx="86868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solidFill>
                  <a:srgbClr val="002D73"/>
                </a:solidFill>
                <a:latin typeface="+mj-lt"/>
              </a:rPr>
              <a:t>Workplace Violence Prevention Program:</a:t>
            </a:r>
          </a:p>
          <a:p>
            <a:pPr marL="228600">
              <a:spcBef>
                <a:spcPct val="0"/>
              </a:spcBef>
              <a:buFontTx/>
              <a:buNone/>
              <a:defRPr/>
            </a:pPr>
            <a:r>
              <a:rPr lang="en-US" altLang="en-US" b="1" dirty="0">
                <a:solidFill>
                  <a:srgbClr val="002D73"/>
                </a:solidFill>
                <a:latin typeface="+mj-lt"/>
              </a:rPr>
              <a:t>Reporting and Protecting Privacy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Content Placeholder 2"/>
          <p:cNvSpPr>
            <a:spLocks noGrp="1"/>
          </p:cNvSpPr>
          <p:nvPr>
            <p:ph idx="1"/>
          </p:nvPr>
        </p:nvSpPr>
        <p:spPr>
          <a:xfrm>
            <a:off x="0" y="1476245"/>
            <a:ext cx="8686800" cy="3359410"/>
          </a:xfrm>
        </p:spPr>
        <p:txBody>
          <a:bodyPr/>
          <a:lstStyle/>
          <a:p>
            <a:pPr marL="236220" indent="0">
              <a:buNone/>
            </a:pPr>
            <a:r>
              <a:rPr lang="en-US" sz="2800" dirty="0">
                <a:solidFill>
                  <a:schemeClr val="tx2">
                    <a:lumMod val="50000"/>
                  </a:schemeClr>
                </a:solidFill>
              </a:rPr>
              <a:t>Employees may make complaints to, and forward incident reports to the Workplace Violence Prevention Coordinator/Designated Contact Person:</a:t>
            </a:r>
          </a:p>
          <a:p>
            <a:pPr marL="236220" indent="0" algn="ctr">
              <a:buNone/>
            </a:pPr>
            <a:r>
              <a:rPr lang="en-US" dirty="0">
                <a:solidFill>
                  <a:schemeClr val="tx2">
                    <a:lumMod val="50000"/>
                  </a:schemeClr>
                </a:solidFill>
              </a:rPr>
              <a:t>Maria Massaro</a:t>
            </a:r>
          </a:p>
          <a:p>
            <a:pPr marL="236220" indent="0" algn="ctr">
              <a:buNone/>
            </a:pPr>
            <a:r>
              <a:rPr lang="en-US" dirty="0">
                <a:solidFill>
                  <a:schemeClr val="tx2">
                    <a:lumMod val="50000"/>
                  </a:schemeClr>
                </a:solidFill>
              </a:rPr>
              <a:t>(716) 286-1260</a:t>
            </a:r>
          </a:p>
          <a:p>
            <a:pPr marL="236220" indent="0" algn="ctr">
              <a:buNone/>
            </a:pPr>
            <a:r>
              <a:rPr lang="en-US" dirty="0">
                <a:solidFill>
                  <a:schemeClr val="tx2">
                    <a:lumMod val="50000"/>
                  </a:schemeClr>
                </a:solidFill>
              </a:rPr>
              <a:t>mmassaro@nfschools.net</a:t>
            </a:r>
          </a:p>
        </p:txBody>
      </p:sp>
      <p:sp>
        <p:nvSpPr>
          <p:cNvPr id="53251" name="Title 1"/>
          <p:cNvSpPr txBox="1">
            <a:spLocks/>
          </p:cNvSpPr>
          <p:nvPr/>
        </p:nvSpPr>
        <p:spPr bwMode="auto">
          <a:xfrm>
            <a:off x="0" y="3311525"/>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lgn="ctr">
              <a:spcBef>
                <a:spcPct val="0"/>
              </a:spcBef>
              <a:buFontTx/>
              <a:buNone/>
              <a:defRPr/>
            </a:pPr>
            <a:r>
              <a:rPr lang="en-US" altLang="en-US" sz="4000" b="1" dirty="0">
                <a:solidFill>
                  <a:srgbClr val="646569"/>
                </a:solidFill>
                <a:latin typeface="+mj-lt"/>
              </a:rPr>
              <a:t> </a:t>
            </a:r>
          </a:p>
        </p:txBody>
      </p:sp>
      <p:sp>
        <p:nvSpPr>
          <p:cNvPr id="53254" name="Title 1"/>
          <p:cNvSpPr txBox="1">
            <a:spLocks/>
          </p:cNvSpPr>
          <p:nvPr/>
        </p:nvSpPr>
        <p:spPr bwMode="auto">
          <a:xfrm>
            <a:off x="0" y="307845"/>
            <a:ext cx="868680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solidFill>
                  <a:srgbClr val="002D73"/>
                </a:solidFill>
                <a:latin typeface="+mj-lt"/>
              </a:rPr>
              <a:t>Workplace Violence Prevention Program:</a:t>
            </a:r>
          </a:p>
          <a:p>
            <a:pPr marL="228600">
              <a:spcBef>
                <a:spcPct val="0"/>
              </a:spcBef>
              <a:buFontTx/>
              <a:buNone/>
              <a:defRPr/>
            </a:pPr>
            <a:r>
              <a:rPr lang="en-US" altLang="en-US" b="1" dirty="0">
                <a:solidFill>
                  <a:srgbClr val="002D73"/>
                </a:solidFill>
                <a:latin typeface="+mj-lt"/>
              </a:rPr>
              <a:t>Reporting of Workplace Violence Incidents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525" y="428626"/>
            <a:ext cx="9144000" cy="982662"/>
          </a:xfrm>
        </p:spPr>
        <p:txBody>
          <a:bodyPr/>
          <a:lstStyle/>
          <a:p>
            <a:pPr marL="228600" algn="l"/>
            <a:r>
              <a:rPr lang="en-US" altLang="en-US" sz="3200" b="1" dirty="0">
                <a:solidFill>
                  <a:srgbClr val="002D73"/>
                </a:solidFill>
              </a:rPr>
              <a:t>Workplace Violence Prevention </a:t>
            </a:r>
            <a:br>
              <a:rPr lang="en-US" altLang="en-US" sz="3200" b="1" dirty="0"/>
            </a:br>
            <a:r>
              <a:rPr lang="en-US" altLang="en-US" sz="3200" b="1" dirty="0">
                <a:solidFill>
                  <a:srgbClr val="002D73"/>
                </a:solidFill>
              </a:rPr>
              <a:t>Act and NYS DOL Regulations</a:t>
            </a:r>
          </a:p>
        </p:txBody>
      </p:sp>
      <p:sp>
        <p:nvSpPr>
          <p:cNvPr id="21507" name="Content Placeholder 2"/>
          <p:cNvSpPr>
            <a:spLocks noGrp="1"/>
          </p:cNvSpPr>
          <p:nvPr>
            <p:ph idx="1"/>
          </p:nvPr>
        </p:nvSpPr>
        <p:spPr>
          <a:xfrm>
            <a:off x="9524" y="1539876"/>
            <a:ext cx="9011383" cy="3348647"/>
          </a:xfrm>
        </p:spPr>
        <p:txBody>
          <a:bodyPr/>
          <a:lstStyle/>
          <a:p>
            <a:pPr marL="228600" indent="0">
              <a:spcBef>
                <a:spcPct val="0"/>
              </a:spcBef>
              <a:buFont typeface="Arial" panose="020B0604020202020204" pitchFamily="34" charset="0"/>
              <a:buNone/>
            </a:pPr>
            <a:r>
              <a:rPr lang="en-US" altLang="en-US" sz="2400" dirty="0">
                <a:solidFill>
                  <a:srgbClr val="646569"/>
                </a:solidFill>
              </a:rPr>
              <a:t>NYS Labor Law Section 27-b, known as the Workplace Violence Prevention Act, was enacted in 2006.  </a:t>
            </a:r>
          </a:p>
          <a:p>
            <a:pPr marL="228600" indent="0">
              <a:spcBef>
                <a:spcPct val="0"/>
              </a:spcBef>
              <a:buFont typeface="Arial" panose="020B0604020202020204" pitchFamily="34" charset="0"/>
              <a:buNone/>
            </a:pPr>
            <a:endParaRPr lang="en-US" altLang="en-US" sz="1000" dirty="0">
              <a:solidFill>
                <a:srgbClr val="646569"/>
              </a:solidFill>
            </a:endParaRPr>
          </a:p>
          <a:p>
            <a:pPr marL="228600" indent="0">
              <a:spcBef>
                <a:spcPct val="0"/>
              </a:spcBef>
              <a:buFont typeface="Arial" panose="020B0604020202020204" pitchFamily="34" charset="0"/>
              <a:buNone/>
            </a:pPr>
            <a:r>
              <a:rPr lang="en-US" altLang="en-US" sz="2400" dirty="0">
                <a:solidFill>
                  <a:srgbClr val="646569"/>
                </a:solidFill>
              </a:rPr>
              <a:t>In 2009, NYS Department of Labor (DOL) implemented regulations to accompany the Workplace Violence Prevention Act: 12 NYCRR 800.6</a:t>
            </a:r>
          </a:p>
          <a:p>
            <a:pPr marL="228600" indent="0">
              <a:spcBef>
                <a:spcPct val="0"/>
              </a:spcBef>
              <a:buFont typeface="Arial" panose="020B0604020202020204" pitchFamily="34" charset="0"/>
              <a:buNone/>
            </a:pPr>
            <a:endParaRPr lang="en-US" altLang="en-US" sz="2400" dirty="0">
              <a:solidFill>
                <a:srgbClr val="646569"/>
              </a:solidFill>
            </a:endParaRPr>
          </a:p>
          <a:p>
            <a:pPr marL="228600" indent="0">
              <a:spcBef>
                <a:spcPct val="0"/>
              </a:spcBef>
              <a:buFont typeface="Arial" panose="020B0604020202020204" pitchFamily="34" charset="0"/>
              <a:buNone/>
            </a:pPr>
            <a:r>
              <a:rPr lang="en-US" altLang="en-US" sz="2400" dirty="0">
                <a:solidFill>
                  <a:srgbClr val="646569"/>
                </a:solidFill>
              </a:rPr>
              <a:t>The law was expanded to public education facilities in January 2024.</a:t>
            </a:r>
          </a:p>
          <a:p>
            <a:pPr marL="228600" indent="0">
              <a:spcBef>
                <a:spcPct val="0"/>
              </a:spcBef>
              <a:buFont typeface="Arial" panose="020B0604020202020204" pitchFamily="34" charset="0"/>
              <a:buNone/>
            </a:pPr>
            <a:endParaRPr lang="en-US" altLang="en-US" sz="1000" dirty="0">
              <a:solidFill>
                <a:srgbClr val="646569"/>
              </a:solidFill>
            </a:endParaRP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Content Placeholder 2"/>
          <p:cNvSpPr>
            <a:spLocks noGrp="1"/>
          </p:cNvSpPr>
          <p:nvPr>
            <p:ph idx="1"/>
          </p:nvPr>
        </p:nvSpPr>
        <p:spPr>
          <a:xfrm>
            <a:off x="0" y="1804988"/>
            <a:ext cx="8745538" cy="2651125"/>
          </a:xfrm>
        </p:spPr>
        <p:txBody>
          <a:bodyPr/>
          <a:lstStyle/>
          <a:p>
            <a:pPr marL="228600" indent="0">
              <a:buFont typeface="Arial" panose="020B0604020202020204" pitchFamily="34" charset="0"/>
              <a:buNone/>
            </a:pPr>
            <a:r>
              <a:rPr lang="en-US" altLang="en-US" sz="2000" dirty="0">
                <a:solidFill>
                  <a:srgbClr val="646569"/>
                </a:solidFill>
              </a:rPr>
              <a:t>The workplace violence incident reports must be maintained and reviewed once a year.</a:t>
            </a:r>
          </a:p>
          <a:p>
            <a:pPr marL="228600" indent="0">
              <a:buFont typeface="Arial" panose="020B0604020202020204" pitchFamily="34" charset="0"/>
              <a:buNone/>
            </a:pPr>
            <a:endParaRPr lang="en-US" altLang="en-US" sz="2000" dirty="0">
              <a:solidFill>
                <a:srgbClr val="646569"/>
              </a:solidFill>
            </a:endParaRPr>
          </a:p>
          <a:p>
            <a:pPr marL="228600" indent="0">
              <a:buNone/>
            </a:pPr>
            <a:r>
              <a:rPr lang="en-US" altLang="en-US" sz="2000" dirty="0">
                <a:solidFill>
                  <a:srgbClr val="646569"/>
                </a:solidFill>
              </a:rPr>
              <a:t>The NFCSD, with participation from the AER, must conduct a review of the workplace violence incidents report at least once a year to identify trends in the types of workplace violence incidents that have occurred and evaluate how effective actions and safeguards to reduce workplace violence have been.  </a:t>
            </a:r>
          </a:p>
        </p:txBody>
      </p:sp>
      <p:sp>
        <p:nvSpPr>
          <p:cNvPr id="7" name="Title 1"/>
          <p:cNvSpPr txBox="1">
            <a:spLocks/>
          </p:cNvSpPr>
          <p:nvPr/>
        </p:nvSpPr>
        <p:spPr>
          <a:xfrm>
            <a:off x="914400" y="1184275"/>
            <a:ext cx="7315200" cy="473075"/>
          </a:xfrm>
          <a:prstGeom prst="rect">
            <a:avLst/>
          </a:prstGeom>
        </p:spPr>
        <p:txBody>
          <a:bodyPr anchor="b">
            <a:normAutofit fontScale="90000" lnSpcReduction="10000"/>
          </a:bodyPr>
          <a:lstStyle/>
          <a:p>
            <a:pPr marL="339725" indent="-339725" algn="ctr" eaLnBrk="1" fontAlgn="auto" hangingPunct="1">
              <a:spcAft>
                <a:spcPts val="0"/>
              </a:spcAft>
              <a:defRPr/>
            </a:pPr>
            <a:endParaRPr lang="en-US" sz="3000" cap="small" dirty="0">
              <a:solidFill>
                <a:srgbClr val="1F497D"/>
              </a:solidFill>
              <a:latin typeface="+mj-lt"/>
            </a:endParaRPr>
          </a:p>
        </p:txBody>
      </p:sp>
      <p:sp>
        <p:nvSpPr>
          <p:cNvPr id="54276" name="Title 1"/>
          <p:cNvSpPr txBox="1">
            <a:spLocks/>
          </p:cNvSpPr>
          <p:nvPr/>
        </p:nvSpPr>
        <p:spPr bwMode="auto">
          <a:xfrm>
            <a:off x="0" y="366713"/>
            <a:ext cx="882173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Recordkeeping of Workplace </a:t>
            </a:r>
          </a:p>
          <a:p>
            <a:pPr marL="228600">
              <a:spcBef>
                <a:spcPct val="0"/>
              </a:spcBef>
              <a:buFontTx/>
              <a:buNone/>
              <a:defRPr/>
            </a:pPr>
            <a:r>
              <a:rPr lang="en-US" altLang="en-US" b="1" dirty="0">
                <a:latin typeface="+mj-lt"/>
              </a:rPr>
              <a:t>Violence Incidents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Content Placeholder 2"/>
          <p:cNvSpPr>
            <a:spLocks noGrp="1"/>
          </p:cNvSpPr>
          <p:nvPr>
            <p:ph idx="1"/>
          </p:nvPr>
        </p:nvSpPr>
        <p:spPr>
          <a:xfrm>
            <a:off x="0" y="1878904"/>
            <a:ext cx="8686800" cy="3044787"/>
          </a:xfrm>
        </p:spPr>
        <p:txBody>
          <a:bodyPr/>
          <a:lstStyle/>
          <a:p>
            <a:pPr marL="236220" indent="0">
              <a:buFont typeface="Arial" panose="020B0604020202020204" pitchFamily="34" charset="0"/>
              <a:buNone/>
            </a:pPr>
            <a:r>
              <a:rPr lang="en-US" altLang="en-US" sz="2400" dirty="0">
                <a:solidFill>
                  <a:srgbClr val="646569"/>
                </a:solidFill>
              </a:rPr>
              <a:t>Workplace Violence Incidents will be reviewed by the NFCSD’s Workplace Violence Prevention Advisory Committee on a monthly basis.</a:t>
            </a:r>
          </a:p>
          <a:p>
            <a:pPr marL="236220" indent="0">
              <a:buFont typeface="Arial" panose="020B0604020202020204" pitchFamily="34" charset="0"/>
              <a:buNone/>
            </a:pPr>
            <a:r>
              <a:rPr lang="en-US" sz="2400" dirty="0">
                <a:solidFill>
                  <a:srgbClr val="646569"/>
                </a:solidFill>
              </a:rPr>
              <a:t>Emergency meetings of the committee may be convened to review any incident (s) that may require immediate attention</a:t>
            </a:r>
          </a:p>
          <a:p>
            <a:pPr marL="236220" indent="0">
              <a:buFont typeface="Arial" panose="020B0604020202020204" pitchFamily="34" charset="0"/>
              <a:buNone/>
            </a:pPr>
            <a:r>
              <a:rPr lang="en-US" sz="2400" dirty="0">
                <a:solidFill>
                  <a:srgbClr val="646569"/>
                </a:solidFill>
              </a:rPr>
              <a:t>Annually a review of all incidents will take place to evaluate for possible patterns and to access responses </a:t>
            </a:r>
            <a:endParaRPr lang="en-US" dirty="0"/>
          </a:p>
        </p:txBody>
      </p:sp>
      <p:sp>
        <p:nvSpPr>
          <p:cNvPr id="55299" name="Title 1"/>
          <p:cNvSpPr txBox="1">
            <a:spLocks/>
          </p:cNvSpPr>
          <p:nvPr/>
        </p:nvSpPr>
        <p:spPr bwMode="auto">
          <a:xfrm>
            <a:off x="0" y="3528106"/>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lgn="ctr">
              <a:spcBef>
                <a:spcPct val="0"/>
              </a:spcBef>
              <a:buFontTx/>
              <a:buNone/>
              <a:defRPr/>
            </a:pPr>
            <a:r>
              <a:rPr lang="en-US" altLang="en-US" sz="4000" b="1" dirty="0">
                <a:solidFill>
                  <a:srgbClr val="646569"/>
                </a:solidFill>
                <a:latin typeface="+mj-lt"/>
              </a:rPr>
              <a:t> </a:t>
            </a:r>
          </a:p>
        </p:txBody>
      </p:sp>
      <p:sp>
        <p:nvSpPr>
          <p:cNvPr id="55301" name="Title 1"/>
          <p:cNvSpPr txBox="1">
            <a:spLocks/>
          </p:cNvSpPr>
          <p:nvPr/>
        </p:nvSpPr>
        <p:spPr bwMode="auto">
          <a:xfrm>
            <a:off x="0" y="404813"/>
            <a:ext cx="8686800" cy="133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Recordkeeping of Workplace </a:t>
            </a:r>
          </a:p>
          <a:p>
            <a:pPr marL="228600">
              <a:spcBef>
                <a:spcPct val="0"/>
              </a:spcBef>
              <a:buFontTx/>
              <a:buNone/>
              <a:defRPr/>
            </a:pPr>
            <a:r>
              <a:rPr lang="en-US" altLang="en-US" b="1" dirty="0">
                <a:latin typeface="+mj-lt"/>
              </a:rPr>
              <a:t>Violence Incidents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sz="quarter" idx="1"/>
          </p:nvPr>
        </p:nvSpPr>
        <p:spPr>
          <a:xfrm>
            <a:off x="0" y="1771650"/>
            <a:ext cx="8686800" cy="2732088"/>
          </a:xfrm>
        </p:spPr>
        <p:txBody>
          <a:bodyPr/>
          <a:lstStyle/>
          <a:p>
            <a:pPr marL="288925" indent="-26670">
              <a:spcBef>
                <a:spcPct val="0"/>
              </a:spcBef>
              <a:buNone/>
              <a:defRPr/>
            </a:pPr>
            <a:r>
              <a:rPr lang="en-US" sz="2000" dirty="0">
                <a:solidFill>
                  <a:srgbClr val="646569"/>
                </a:solidFill>
              </a:rPr>
              <a:t>According to the Act and NYS DOL regulations, an employee or their AER should notify a supervisor in writing if they believe that:</a:t>
            </a:r>
            <a:endParaRPr lang="en-US" dirty="0"/>
          </a:p>
          <a:p>
            <a:pPr marL="457200" indent="-195263">
              <a:spcBef>
                <a:spcPts val="1200"/>
              </a:spcBef>
              <a:buFont typeface="Arial" charset="0"/>
              <a:buChar char="•"/>
              <a:defRPr/>
            </a:pPr>
            <a:r>
              <a:rPr lang="en-US" sz="2000" dirty="0">
                <a:solidFill>
                  <a:srgbClr val="646569"/>
                </a:solidFill>
              </a:rPr>
              <a:t>A serious violation of the employer’s workplace violence prevention program exists </a:t>
            </a:r>
            <a:r>
              <a:rPr lang="en-US" sz="2000" b="1" dirty="0">
                <a:solidFill>
                  <a:srgbClr val="646569"/>
                </a:solidFill>
              </a:rPr>
              <a:t>or</a:t>
            </a:r>
          </a:p>
          <a:p>
            <a:pPr marL="457200" indent="-228600">
              <a:spcBef>
                <a:spcPts val="125"/>
              </a:spcBef>
              <a:buFont typeface="Arial" charset="0"/>
              <a:buChar char="•"/>
              <a:defRPr/>
            </a:pPr>
            <a:r>
              <a:rPr lang="en-US" sz="2000" dirty="0">
                <a:solidFill>
                  <a:srgbClr val="646569"/>
                </a:solidFill>
              </a:rPr>
              <a:t>An imminent danger of workplace violence exists</a:t>
            </a:r>
          </a:p>
          <a:p>
            <a:pPr marL="228600" lvl="1" indent="0">
              <a:spcBef>
                <a:spcPts val="1200"/>
              </a:spcBef>
              <a:buNone/>
              <a:defRPr/>
            </a:pPr>
            <a:r>
              <a:rPr lang="en-US" sz="2000" dirty="0">
                <a:solidFill>
                  <a:srgbClr val="646569"/>
                </a:solidFill>
              </a:rPr>
              <a:t>Once their supervisor is notified, the District must be given a reasonable amount of time to correct the activity, policy, or practice causing the violation or danger</a:t>
            </a:r>
            <a:endParaRPr lang="en-US" sz="2000" b="1" dirty="0"/>
          </a:p>
        </p:txBody>
      </p:sp>
      <p:sp>
        <p:nvSpPr>
          <p:cNvPr id="56324" name="Title 1"/>
          <p:cNvSpPr txBox="1">
            <a:spLocks/>
          </p:cNvSpPr>
          <p:nvPr/>
        </p:nvSpPr>
        <p:spPr bwMode="auto">
          <a:xfrm>
            <a:off x="0" y="300038"/>
            <a:ext cx="8686800"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a:t>
            </a:r>
          </a:p>
          <a:p>
            <a:pPr marL="228600">
              <a:spcBef>
                <a:spcPct val="0"/>
              </a:spcBef>
              <a:buFontTx/>
              <a:buNone/>
              <a:defRPr/>
            </a:pPr>
            <a:r>
              <a:rPr lang="en-US" altLang="en-US" b="1" dirty="0">
                <a:latin typeface="+mj-lt"/>
              </a:rPr>
              <a:t>or Incidents</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sz="quarter" idx="1"/>
          </p:nvPr>
        </p:nvSpPr>
        <p:spPr>
          <a:xfrm>
            <a:off x="0" y="1898650"/>
            <a:ext cx="8686800" cy="2589213"/>
          </a:xfrm>
        </p:spPr>
        <p:txBody>
          <a:bodyPr/>
          <a:lstStyle/>
          <a:p>
            <a:pPr marL="228600" indent="7620">
              <a:spcBef>
                <a:spcPct val="0"/>
              </a:spcBef>
              <a:buNone/>
              <a:defRPr/>
            </a:pPr>
            <a:r>
              <a:rPr lang="en-US" altLang="en-US" sz="2400" dirty="0">
                <a:solidFill>
                  <a:srgbClr val="646569"/>
                </a:solidFill>
              </a:rPr>
              <a:t>However, an employee or their AER does </a:t>
            </a:r>
            <a:r>
              <a:rPr lang="en-US" altLang="en-US" sz="2400" b="1" dirty="0">
                <a:solidFill>
                  <a:srgbClr val="646569"/>
                </a:solidFill>
              </a:rPr>
              <a:t>not</a:t>
            </a:r>
            <a:r>
              <a:rPr lang="en-US" altLang="en-US" sz="2400" dirty="0">
                <a:solidFill>
                  <a:srgbClr val="646569"/>
                </a:solidFill>
              </a:rPr>
              <a:t> have to notify their supervisor in writing in instances where:</a:t>
            </a:r>
            <a:endParaRPr lang="en-US" dirty="0"/>
          </a:p>
          <a:p>
            <a:pPr marL="579438">
              <a:spcBef>
                <a:spcPct val="0"/>
              </a:spcBef>
              <a:buFont typeface="Arial" charset="0"/>
              <a:buNone/>
              <a:defRPr/>
            </a:pPr>
            <a:endParaRPr lang="en-US" altLang="en-US" sz="1000" dirty="0">
              <a:solidFill>
                <a:srgbClr val="646569"/>
              </a:solidFill>
            </a:endParaRPr>
          </a:p>
          <a:p>
            <a:pPr marL="579438">
              <a:spcBef>
                <a:spcPts val="125"/>
              </a:spcBef>
              <a:buFont typeface="Arial" charset="0"/>
              <a:buChar char="•"/>
              <a:defRPr/>
            </a:pPr>
            <a:r>
              <a:rPr lang="en-US" altLang="en-US" sz="2400" dirty="0">
                <a:solidFill>
                  <a:srgbClr val="646569"/>
                </a:solidFill>
              </a:rPr>
              <a:t>Imminent danger of workplace violence exists </a:t>
            </a:r>
            <a:r>
              <a:rPr lang="en-US" altLang="en-US" sz="2400" b="1" dirty="0">
                <a:solidFill>
                  <a:srgbClr val="646569"/>
                </a:solidFill>
              </a:rPr>
              <a:t>and</a:t>
            </a:r>
          </a:p>
          <a:p>
            <a:pPr marL="579438">
              <a:spcBef>
                <a:spcPts val="1200"/>
              </a:spcBef>
              <a:buFont typeface="Arial" charset="0"/>
              <a:buChar char="•"/>
              <a:defRPr/>
            </a:pPr>
            <a:r>
              <a:rPr lang="en-US" altLang="en-US" sz="2400" dirty="0">
                <a:solidFill>
                  <a:srgbClr val="646569"/>
                </a:solidFill>
              </a:rPr>
              <a:t>The employee reasonably believes in good faith that reporting to a supervisor would not result in corrective action</a:t>
            </a:r>
          </a:p>
        </p:txBody>
      </p:sp>
      <p:sp>
        <p:nvSpPr>
          <p:cNvPr id="57348" name="Title 1"/>
          <p:cNvSpPr txBox="1">
            <a:spLocks/>
          </p:cNvSpPr>
          <p:nvPr/>
        </p:nvSpPr>
        <p:spPr bwMode="auto">
          <a:xfrm>
            <a:off x="0" y="369888"/>
            <a:ext cx="8686800" cy="137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solidFill>
                  <a:srgbClr val="002D73"/>
                </a:solidFill>
                <a:latin typeface="+mj-lt"/>
              </a:rPr>
              <a:t>Workplace Violence Prevention Program:</a:t>
            </a:r>
          </a:p>
          <a:p>
            <a:pPr marL="228600">
              <a:spcBef>
                <a:spcPct val="0"/>
              </a:spcBef>
              <a:buFontTx/>
              <a:buNone/>
              <a:defRPr/>
            </a:pPr>
            <a:r>
              <a:rPr lang="en-US" altLang="en-US" b="1" dirty="0">
                <a:solidFill>
                  <a:srgbClr val="002D73"/>
                </a:solidFill>
                <a:latin typeface="+mj-lt"/>
              </a:rPr>
              <a:t>Employee Reporting of Concerns </a:t>
            </a:r>
          </a:p>
          <a:p>
            <a:pPr marL="228600">
              <a:spcBef>
                <a:spcPct val="0"/>
              </a:spcBef>
              <a:buFontTx/>
              <a:buNone/>
              <a:defRPr/>
            </a:pPr>
            <a:r>
              <a:rPr lang="en-US" altLang="en-US" b="1" dirty="0">
                <a:solidFill>
                  <a:srgbClr val="002D73"/>
                </a:solidFill>
                <a:latin typeface="+mj-lt"/>
              </a:rPr>
              <a:t>or Incidents</a:t>
            </a: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Content Placeholder 2"/>
          <p:cNvSpPr txBox="1">
            <a:spLocks/>
          </p:cNvSpPr>
          <p:nvPr/>
        </p:nvSpPr>
        <p:spPr bwMode="auto">
          <a:xfrm>
            <a:off x="0" y="1844675"/>
            <a:ext cx="8686800" cy="217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79438" indent="-34290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 typeface="Arial" panose="020B0604020202020204" pitchFamily="34" charset="0"/>
              <a:buNone/>
            </a:pPr>
            <a:r>
              <a:rPr lang="en-US" altLang="en-US" sz="2200" dirty="0">
                <a:solidFill>
                  <a:srgbClr val="646569"/>
                </a:solidFill>
              </a:rPr>
              <a:t>An imminent danger is defined by the Act and NYS DOL regulations as:  </a:t>
            </a:r>
          </a:p>
          <a:p>
            <a:pPr>
              <a:spcBef>
                <a:spcPts val="1200"/>
              </a:spcBef>
            </a:pPr>
            <a:r>
              <a:rPr lang="en-US" altLang="en-US" sz="2200" dirty="0">
                <a:solidFill>
                  <a:srgbClr val="646569"/>
                </a:solidFill>
              </a:rPr>
              <a:t>Any workplace conditions or practices which could reasonably be expected to cause death or serious physical harm immediately or which could reasonably be expected to lead to the danger of death or serious physical harm which could be eliminated through the enforcement procedures of the workplace violence prevention program before the danger become immediate. </a:t>
            </a:r>
          </a:p>
        </p:txBody>
      </p:sp>
      <p:sp>
        <p:nvSpPr>
          <p:cNvPr id="58372" name="Title 1"/>
          <p:cNvSpPr txBox="1">
            <a:spLocks/>
          </p:cNvSpPr>
          <p:nvPr/>
        </p:nvSpPr>
        <p:spPr bwMode="auto">
          <a:xfrm>
            <a:off x="0" y="387350"/>
            <a:ext cx="8686800"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or Incidents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Content Placeholder 2"/>
          <p:cNvSpPr>
            <a:spLocks noGrp="1"/>
          </p:cNvSpPr>
          <p:nvPr>
            <p:ph sz="quarter" idx="1"/>
          </p:nvPr>
        </p:nvSpPr>
        <p:spPr>
          <a:xfrm>
            <a:off x="0" y="1925638"/>
            <a:ext cx="8686800" cy="2867025"/>
          </a:xfrm>
        </p:spPr>
        <p:txBody>
          <a:bodyPr/>
          <a:lstStyle/>
          <a:p>
            <a:pPr marL="579120">
              <a:spcBef>
                <a:spcPct val="0"/>
              </a:spcBef>
              <a:buNone/>
            </a:pPr>
            <a:r>
              <a:rPr lang="en-US" altLang="en-US" sz="2200" dirty="0">
                <a:solidFill>
                  <a:srgbClr val="646569"/>
                </a:solidFill>
              </a:rPr>
              <a:t>A supervisor is defined by the Act and NYS DOL regulations as:  </a:t>
            </a:r>
            <a:endParaRPr lang="en-US" dirty="0"/>
          </a:p>
          <a:p>
            <a:pPr marL="579120">
              <a:spcBef>
                <a:spcPts val="1200"/>
              </a:spcBef>
            </a:pPr>
            <a:r>
              <a:rPr lang="en-US" altLang="en-US" sz="2200" dirty="0">
                <a:solidFill>
                  <a:srgbClr val="646569"/>
                </a:solidFill>
              </a:rPr>
              <a:t>Any person in an employer’s organization who has the authority to direct and control the work performance of an employee, </a:t>
            </a:r>
            <a:r>
              <a:rPr lang="en-US" altLang="en-US" sz="2200" b="1" dirty="0">
                <a:solidFill>
                  <a:srgbClr val="646569"/>
                </a:solidFill>
              </a:rPr>
              <a:t>or</a:t>
            </a:r>
            <a:endParaRPr lang="en-US" altLang="en-US" sz="2200" b="1" dirty="0">
              <a:solidFill>
                <a:srgbClr val="646569"/>
              </a:solidFill>
              <a:cs typeface="Arial"/>
            </a:endParaRPr>
          </a:p>
          <a:p>
            <a:pPr marL="579120">
              <a:spcBef>
                <a:spcPts val="1200"/>
              </a:spcBef>
            </a:pPr>
            <a:r>
              <a:rPr lang="en-US" altLang="en-US" sz="2200" dirty="0">
                <a:solidFill>
                  <a:srgbClr val="646569"/>
                </a:solidFill>
              </a:rPr>
              <a:t>Any person who has the authority to take corrective action regarding the violation of a law, rule, or regulation that an employee reported</a:t>
            </a:r>
            <a:endParaRPr lang="en-US" altLang="en-US" sz="2200" dirty="0">
              <a:solidFill>
                <a:srgbClr val="646569"/>
              </a:solidFill>
              <a:cs typeface="Arial"/>
            </a:endParaRPr>
          </a:p>
        </p:txBody>
      </p:sp>
      <p:sp>
        <p:nvSpPr>
          <p:cNvPr id="59396" name="Title 1"/>
          <p:cNvSpPr txBox="1">
            <a:spLocks/>
          </p:cNvSpPr>
          <p:nvPr/>
        </p:nvSpPr>
        <p:spPr bwMode="auto">
          <a:xfrm>
            <a:off x="0" y="412750"/>
            <a:ext cx="9045575" cy="13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or Incidents</a:t>
            </a: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Content Placeholder 2"/>
          <p:cNvSpPr>
            <a:spLocks noGrp="1"/>
          </p:cNvSpPr>
          <p:nvPr>
            <p:ph sz="quarter" idx="1"/>
          </p:nvPr>
        </p:nvSpPr>
        <p:spPr>
          <a:xfrm>
            <a:off x="0" y="1831975"/>
            <a:ext cx="8686800" cy="3058077"/>
          </a:xfrm>
        </p:spPr>
        <p:txBody>
          <a:bodyPr/>
          <a:lstStyle/>
          <a:p>
            <a:pPr marL="457200" indent="-228600">
              <a:spcBef>
                <a:spcPct val="0"/>
              </a:spcBef>
              <a:buNone/>
            </a:pPr>
            <a:r>
              <a:rPr lang="en-US" altLang="en-US" sz="2400" dirty="0">
                <a:solidFill>
                  <a:srgbClr val="646569"/>
                </a:solidFill>
              </a:rPr>
              <a:t>The employee or their AER may request an inspection by contacting the New York State Department of Labor (NYSDOL) if:</a:t>
            </a:r>
          </a:p>
          <a:p>
            <a:pPr marL="457200" indent="-228600">
              <a:spcBef>
                <a:spcPct val="0"/>
              </a:spcBef>
              <a:buFont typeface="Arial" panose="020B0604020202020204" pitchFamily="34" charset="0"/>
              <a:buNone/>
            </a:pPr>
            <a:r>
              <a:rPr lang="en-US" altLang="en-US" sz="2400" dirty="0">
                <a:solidFill>
                  <a:srgbClr val="646569"/>
                </a:solidFill>
              </a:rPr>
              <a:t>After notifying the employee’s supervisor </a:t>
            </a:r>
            <a:r>
              <a:rPr lang="en-US" altLang="en-US" sz="2400" b="1" dirty="0">
                <a:solidFill>
                  <a:srgbClr val="646569"/>
                </a:solidFill>
              </a:rPr>
              <a:t>and:</a:t>
            </a:r>
          </a:p>
          <a:p>
            <a:pPr marL="457200" lvl="1" indent="-228600">
              <a:spcBef>
                <a:spcPct val="0"/>
              </a:spcBef>
              <a:buFont typeface="Arial" panose="020B0604020202020204" pitchFamily="34" charset="0"/>
              <a:buChar char="•"/>
            </a:pPr>
            <a:r>
              <a:rPr lang="en-US" altLang="en-US" sz="2200" dirty="0">
                <a:solidFill>
                  <a:srgbClr val="646569"/>
                </a:solidFill>
              </a:rPr>
              <a:t>A reasonable time to correct the matter has passed</a:t>
            </a:r>
            <a:endParaRPr lang="en-US" altLang="en-US" sz="2200" dirty="0">
              <a:solidFill>
                <a:srgbClr val="646569"/>
              </a:solidFill>
              <a:cs typeface="Arial"/>
            </a:endParaRPr>
          </a:p>
          <a:p>
            <a:pPr marL="457200" lvl="1" indent="-228600">
              <a:spcBef>
                <a:spcPct val="0"/>
              </a:spcBef>
              <a:buFont typeface="Arial" panose="020B0604020202020204" pitchFamily="34" charset="0"/>
              <a:buChar char="•"/>
            </a:pPr>
            <a:r>
              <a:rPr lang="en-US" altLang="en-US" sz="2200" dirty="0">
                <a:solidFill>
                  <a:srgbClr val="646569"/>
                </a:solidFill>
              </a:rPr>
              <a:t>The matter has not been resolved</a:t>
            </a:r>
          </a:p>
          <a:p>
            <a:pPr marL="457200" lvl="1" indent="-228600">
              <a:spcBef>
                <a:spcPct val="0"/>
              </a:spcBef>
              <a:buFont typeface="Arial" panose="020B0604020202020204" pitchFamily="34" charset="0"/>
              <a:buChar char="•"/>
            </a:pPr>
            <a:r>
              <a:rPr lang="en-US" altLang="en-US" sz="2200" dirty="0">
                <a:solidFill>
                  <a:srgbClr val="646569"/>
                </a:solidFill>
              </a:rPr>
              <a:t>The employee or their AER believes the serious violation or imminent danger still exists</a:t>
            </a:r>
            <a:endParaRPr lang="en-US" dirty="0">
              <a:solidFill>
                <a:srgbClr val="002D73"/>
              </a:solidFill>
            </a:endParaRPr>
          </a:p>
          <a:p>
            <a:pPr marL="228600" lvl="1" indent="0">
              <a:spcBef>
                <a:spcPct val="0"/>
              </a:spcBef>
              <a:buNone/>
            </a:pPr>
            <a:r>
              <a:rPr lang="en-US" altLang="en-US" sz="2200" dirty="0">
                <a:solidFill>
                  <a:srgbClr val="646569"/>
                </a:solidFill>
              </a:rPr>
              <a:t> </a:t>
            </a:r>
            <a:endParaRPr lang="en-US" altLang="en-US" sz="2200" dirty="0">
              <a:solidFill>
                <a:srgbClr val="646569"/>
              </a:solidFill>
              <a:cs typeface="Arial"/>
            </a:endParaRPr>
          </a:p>
        </p:txBody>
      </p:sp>
      <p:sp>
        <p:nvSpPr>
          <p:cNvPr id="60420" name="Title 1"/>
          <p:cNvSpPr txBox="1">
            <a:spLocks/>
          </p:cNvSpPr>
          <p:nvPr/>
        </p:nvSpPr>
        <p:spPr bwMode="auto">
          <a:xfrm>
            <a:off x="0" y="387350"/>
            <a:ext cx="9144000"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a:t>
            </a:r>
          </a:p>
          <a:p>
            <a:pPr marL="228600">
              <a:spcBef>
                <a:spcPct val="0"/>
              </a:spcBef>
              <a:buFontTx/>
              <a:buNone/>
              <a:defRPr/>
            </a:pPr>
            <a:r>
              <a:rPr lang="en-US" altLang="en-US" b="1" dirty="0">
                <a:latin typeface="+mj-lt"/>
              </a:rPr>
              <a:t>or Incidents</a:t>
            </a:r>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Content Placeholder 2"/>
          <p:cNvSpPr>
            <a:spLocks noGrp="1"/>
          </p:cNvSpPr>
          <p:nvPr>
            <p:ph idx="1"/>
          </p:nvPr>
        </p:nvSpPr>
        <p:spPr>
          <a:xfrm>
            <a:off x="0" y="1817688"/>
            <a:ext cx="8686800" cy="2925762"/>
          </a:xfrm>
        </p:spPr>
        <p:txBody>
          <a:bodyPr/>
          <a:lstStyle/>
          <a:p>
            <a:pPr marL="575945" indent="-347345">
              <a:spcBef>
                <a:spcPct val="0"/>
              </a:spcBef>
              <a:buNone/>
              <a:defRPr/>
            </a:pPr>
            <a:r>
              <a:rPr lang="en-US" sz="2000" dirty="0">
                <a:solidFill>
                  <a:srgbClr val="646569"/>
                </a:solidFill>
              </a:rPr>
              <a:t>The notices to the NYSDOL Commissioner must: </a:t>
            </a:r>
            <a:endParaRPr lang="en-US" dirty="0"/>
          </a:p>
          <a:p>
            <a:pPr marL="576263" indent="-347663">
              <a:spcBef>
                <a:spcPct val="0"/>
              </a:spcBef>
              <a:buFont typeface="Arial" charset="0"/>
              <a:buChar char="•"/>
              <a:defRPr/>
            </a:pPr>
            <a:r>
              <a:rPr lang="en-US" sz="2000" dirty="0">
                <a:solidFill>
                  <a:srgbClr val="646569"/>
                </a:solidFill>
              </a:rPr>
              <a:t>Be in writing </a:t>
            </a:r>
          </a:p>
          <a:p>
            <a:pPr marL="576263" indent="-347663">
              <a:spcBef>
                <a:spcPct val="0"/>
              </a:spcBef>
              <a:buFont typeface="Arial" charset="0"/>
              <a:buChar char="•"/>
              <a:defRPr/>
            </a:pPr>
            <a:r>
              <a:rPr lang="en-US" sz="2000" dirty="0">
                <a:solidFill>
                  <a:srgbClr val="646569"/>
                </a:solidFill>
              </a:rPr>
              <a:t>Describe in detail the reason for the notice </a:t>
            </a:r>
          </a:p>
          <a:p>
            <a:pPr marL="576263" indent="-347663">
              <a:spcBef>
                <a:spcPct val="0"/>
              </a:spcBef>
              <a:buFont typeface="Arial" charset="0"/>
              <a:buChar char="•"/>
              <a:defRPr/>
            </a:pPr>
            <a:r>
              <a:rPr lang="en-US" sz="2000" dirty="0">
                <a:solidFill>
                  <a:srgbClr val="646569"/>
                </a:solidFill>
              </a:rPr>
              <a:t>Must be signed by the employee or their AER</a:t>
            </a:r>
          </a:p>
          <a:p>
            <a:pPr marL="576263" indent="-347663">
              <a:spcBef>
                <a:spcPct val="0"/>
              </a:spcBef>
              <a:buFont typeface="Arial" charset="0"/>
              <a:buNone/>
              <a:defRPr/>
            </a:pPr>
            <a:endParaRPr lang="en-US" sz="1400" dirty="0">
              <a:solidFill>
                <a:srgbClr val="646569"/>
              </a:solidFill>
            </a:endParaRPr>
          </a:p>
          <a:p>
            <a:pPr marL="228600" indent="0">
              <a:spcBef>
                <a:spcPct val="0"/>
              </a:spcBef>
              <a:buFont typeface="Arial" charset="0"/>
              <a:buNone/>
              <a:defRPr/>
            </a:pPr>
            <a:r>
              <a:rPr lang="en-US" sz="1800" dirty="0">
                <a:solidFill>
                  <a:srgbClr val="646569"/>
                </a:solidFill>
              </a:rPr>
              <a:t>The NYSDOL Commissioner will provide a copy of the written notice to the NFCSD</a:t>
            </a:r>
            <a:r>
              <a:rPr lang="en-US" sz="1800" b="1" dirty="0">
                <a:solidFill>
                  <a:srgbClr val="646569"/>
                </a:solidFill>
              </a:rPr>
              <a:t> </a:t>
            </a:r>
            <a:r>
              <a:rPr lang="en-US" sz="1800" dirty="0">
                <a:solidFill>
                  <a:srgbClr val="646569"/>
                </a:solidFill>
              </a:rPr>
              <a:t>no later than the time of inspection.  </a:t>
            </a:r>
          </a:p>
          <a:p>
            <a:pPr marL="228600" indent="0">
              <a:spcBef>
                <a:spcPts val="0"/>
              </a:spcBef>
              <a:buNone/>
              <a:defRPr/>
            </a:pPr>
            <a:endParaRPr lang="en-US" sz="1800" dirty="0">
              <a:solidFill>
                <a:srgbClr val="646569"/>
              </a:solidFill>
            </a:endParaRPr>
          </a:p>
          <a:p>
            <a:pPr marL="228600" indent="0">
              <a:spcBef>
                <a:spcPts val="0"/>
              </a:spcBef>
              <a:buNone/>
              <a:defRPr/>
            </a:pPr>
            <a:r>
              <a:rPr lang="en-US" sz="1800" dirty="0">
                <a:solidFill>
                  <a:srgbClr val="646569"/>
                </a:solidFill>
              </a:rPr>
              <a:t>The employee or AER may request that their name(s) be withheld from the NFCSD’s copy</a:t>
            </a:r>
            <a:endParaRPr lang="en-US" sz="1800" dirty="0">
              <a:solidFill>
                <a:srgbClr val="646569"/>
              </a:solidFill>
              <a:cs typeface="Arial"/>
            </a:endParaRPr>
          </a:p>
        </p:txBody>
      </p:sp>
      <p:sp>
        <p:nvSpPr>
          <p:cNvPr id="61444" name="Title 1"/>
          <p:cNvSpPr txBox="1">
            <a:spLocks/>
          </p:cNvSpPr>
          <p:nvPr/>
        </p:nvSpPr>
        <p:spPr bwMode="auto">
          <a:xfrm>
            <a:off x="0" y="377825"/>
            <a:ext cx="8686800"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a:t>
            </a:r>
          </a:p>
          <a:p>
            <a:pPr marL="228600">
              <a:spcBef>
                <a:spcPct val="0"/>
              </a:spcBef>
              <a:buFontTx/>
              <a:buNone/>
              <a:defRPr/>
            </a:pPr>
            <a:r>
              <a:rPr lang="en-US" altLang="en-US" b="1" dirty="0">
                <a:latin typeface="+mj-lt"/>
              </a:rPr>
              <a:t>or Incidents</a:t>
            </a:r>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Content Placeholder 2"/>
          <p:cNvSpPr>
            <a:spLocks noGrp="1"/>
          </p:cNvSpPr>
          <p:nvPr>
            <p:ph idx="1"/>
          </p:nvPr>
        </p:nvSpPr>
        <p:spPr>
          <a:xfrm>
            <a:off x="0" y="1739900"/>
            <a:ext cx="9024730" cy="3289300"/>
          </a:xfrm>
        </p:spPr>
        <p:txBody>
          <a:bodyPr/>
          <a:lstStyle/>
          <a:p>
            <a:pPr marL="575945" indent="-347345">
              <a:spcBef>
                <a:spcPct val="0"/>
              </a:spcBef>
              <a:defRPr/>
            </a:pPr>
            <a:r>
              <a:rPr lang="en-US" sz="2000" dirty="0">
                <a:solidFill>
                  <a:srgbClr val="646569"/>
                </a:solidFill>
                <a:latin typeface="Arial"/>
                <a:cs typeface="Calibri"/>
              </a:rPr>
              <a:t>Employees can report violations to the Public Employee Safety and Health (PESH) bureau at the Department of Labor’s Division of Safety and Health directly using the complaint form linked here: </a:t>
            </a:r>
            <a:r>
              <a:rPr lang="en-US" sz="2000" b="0" i="0" dirty="0">
                <a:solidFill>
                  <a:srgbClr val="646569"/>
                </a:solidFill>
                <a:effectLst/>
                <a:hlinkClick r:id="rId3">
                  <a:extLst>
                    <a:ext uri="{A12FA001-AC4F-418D-AE19-62706E023703}">
                      <ahyp:hlinkClr xmlns:ahyp="http://schemas.microsoft.com/office/drawing/2018/hyperlinkcolor" val="tx"/>
                    </a:ext>
                  </a:extLst>
                </a:hlinkClick>
              </a:rPr>
              <a:t>https://dol.ny.gov/system/files/documents/2023/09/pesh7.pdf</a:t>
            </a:r>
            <a:r>
              <a:rPr lang="en-US" sz="2000" b="0" i="0" dirty="0">
                <a:solidFill>
                  <a:srgbClr val="646569"/>
                </a:solidFill>
                <a:effectLst/>
              </a:rPr>
              <a:t> or by calling 1-844-SAFE-NYS. </a:t>
            </a:r>
          </a:p>
          <a:p>
            <a:pPr marL="575945" indent="-347345">
              <a:spcBef>
                <a:spcPct val="0"/>
              </a:spcBef>
              <a:defRPr/>
            </a:pPr>
            <a:endParaRPr lang="en-US" sz="2000" b="0" i="0" dirty="0">
              <a:solidFill>
                <a:srgbClr val="646569"/>
              </a:solidFill>
              <a:effectLst/>
            </a:endParaRPr>
          </a:p>
          <a:p>
            <a:pPr marL="575945" indent="-347345">
              <a:spcBef>
                <a:spcPct val="0"/>
              </a:spcBef>
              <a:defRPr/>
            </a:pPr>
            <a:r>
              <a:rPr lang="en-US" altLang="en-US" sz="2000" b="1" dirty="0">
                <a:solidFill>
                  <a:srgbClr val="646569"/>
                </a:solidFill>
              </a:rPr>
              <a:t>The NFCSD</a:t>
            </a:r>
            <a:r>
              <a:rPr lang="en-US" altLang="en-US" sz="2000" b="1" i="1" dirty="0">
                <a:solidFill>
                  <a:srgbClr val="646569"/>
                </a:solidFill>
              </a:rPr>
              <a:t> </a:t>
            </a:r>
            <a:r>
              <a:rPr lang="en-US" altLang="en-US" sz="2000" b="1" dirty="0">
                <a:solidFill>
                  <a:srgbClr val="646569"/>
                </a:solidFill>
              </a:rPr>
              <a:t>cannot take retaliatory action (discharge, suspension, demotion, penalization or discrimination against any employee, or other adverse employment action) against any employee who exercises their rights under this law</a:t>
            </a:r>
          </a:p>
          <a:p>
            <a:pPr marL="575945" indent="-347345">
              <a:spcBef>
                <a:spcPct val="0"/>
              </a:spcBef>
              <a:defRPr/>
            </a:pPr>
            <a:endParaRPr lang="en-US" sz="2000" dirty="0">
              <a:solidFill>
                <a:srgbClr val="646569"/>
              </a:solidFill>
              <a:cs typeface="Calibri"/>
            </a:endParaRPr>
          </a:p>
        </p:txBody>
      </p:sp>
      <p:sp>
        <p:nvSpPr>
          <p:cNvPr id="61444" name="Title 1"/>
          <p:cNvSpPr txBox="1">
            <a:spLocks/>
          </p:cNvSpPr>
          <p:nvPr/>
        </p:nvSpPr>
        <p:spPr bwMode="auto">
          <a:xfrm>
            <a:off x="0" y="377825"/>
            <a:ext cx="8686800"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a:t>
            </a:r>
          </a:p>
          <a:p>
            <a:pPr marL="228600">
              <a:spcBef>
                <a:spcPct val="0"/>
              </a:spcBef>
              <a:buFontTx/>
              <a:buNone/>
              <a:defRPr/>
            </a:pPr>
            <a:r>
              <a:rPr lang="en-US" altLang="en-US" b="1" dirty="0">
                <a:latin typeface="+mj-lt"/>
              </a:rPr>
              <a:t>or Incidents</a:t>
            </a:r>
          </a:p>
        </p:txBody>
      </p:sp>
    </p:spTree>
    <p:extLst>
      <p:ext uri="{BB962C8B-B14F-4D97-AF65-F5344CB8AC3E}">
        <p14:creationId xmlns:p14="http://schemas.microsoft.com/office/powerpoint/2010/main" val="373854214"/>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Content Placeholder 2"/>
          <p:cNvSpPr>
            <a:spLocks noGrp="1"/>
          </p:cNvSpPr>
          <p:nvPr>
            <p:ph idx="1"/>
          </p:nvPr>
        </p:nvSpPr>
        <p:spPr>
          <a:xfrm>
            <a:off x="0" y="1836738"/>
            <a:ext cx="8686800" cy="2870200"/>
          </a:xfrm>
        </p:spPr>
        <p:txBody>
          <a:bodyPr/>
          <a:lstStyle/>
          <a:p>
            <a:pPr marL="579438">
              <a:spcBef>
                <a:spcPct val="0"/>
              </a:spcBef>
              <a:buFont typeface="Arial" panose="020B0604020202020204" pitchFamily="34" charset="0"/>
              <a:buNone/>
            </a:pPr>
            <a:r>
              <a:rPr lang="en-US" altLang="en-US" sz="2000" dirty="0">
                <a:solidFill>
                  <a:srgbClr val="646569"/>
                </a:solidFill>
              </a:rPr>
              <a:t>The DOL inspection: </a:t>
            </a:r>
          </a:p>
          <a:p>
            <a:pPr marL="579438">
              <a:spcBef>
                <a:spcPct val="0"/>
              </a:spcBef>
              <a:buFont typeface="Arial" panose="020B0604020202020204" pitchFamily="34" charset="0"/>
              <a:buNone/>
            </a:pPr>
            <a:endParaRPr lang="en-US" altLang="en-US" sz="1000" dirty="0">
              <a:solidFill>
                <a:srgbClr val="646569"/>
              </a:solidFill>
            </a:endParaRPr>
          </a:p>
          <a:p>
            <a:pPr marL="579438">
              <a:spcBef>
                <a:spcPct val="0"/>
              </a:spcBef>
            </a:pPr>
            <a:r>
              <a:rPr lang="en-US" altLang="en-US" sz="2000" dirty="0">
                <a:solidFill>
                  <a:srgbClr val="646569"/>
                </a:solidFill>
              </a:rPr>
              <a:t>Will take place at the workplace location where the alleged violation occurred </a:t>
            </a:r>
          </a:p>
          <a:p>
            <a:pPr marL="579438">
              <a:spcBef>
                <a:spcPct val="0"/>
              </a:spcBef>
            </a:pPr>
            <a:r>
              <a:rPr lang="en-US" altLang="en-US" sz="2000" dirty="0">
                <a:solidFill>
                  <a:srgbClr val="646569"/>
                </a:solidFill>
              </a:rPr>
              <a:t>Does not have to be limited to the alleged violation</a:t>
            </a:r>
          </a:p>
          <a:p>
            <a:pPr marL="579438">
              <a:spcBef>
                <a:spcPct val="0"/>
              </a:spcBef>
            </a:pPr>
            <a:r>
              <a:rPr lang="en-US" altLang="en-US" sz="2000" dirty="0">
                <a:solidFill>
                  <a:srgbClr val="646569"/>
                </a:solidFill>
              </a:rPr>
              <a:t>May include other areas of the location if there is reason to believe that a serious violation exists </a:t>
            </a:r>
          </a:p>
          <a:p>
            <a:pPr marL="579438">
              <a:spcBef>
                <a:spcPct val="0"/>
              </a:spcBef>
            </a:pPr>
            <a:r>
              <a:rPr lang="en-US" altLang="en-US" sz="2000" dirty="0">
                <a:solidFill>
                  <a:srgbClr val="646569"/>
                </a:solidFill>
              </a:rPr>
              <a:t>May include other workplace locations of the NFCSD if there is reason to believe that a serious violation exists </a:t>
            </a:r>
          </a:p>
        </p:txBody>
      </p:sp>
      <p:sp>
        <p:nvSpPr>
          <p:cNvPr id="62468" name="Title 1"/>
          <p:cNvSpPr txBox="1">
            <a:spLocks/>
          </p:cNvSpPr>
          <p:nvPr/>
        </p:nvSpPr>
        <p:spPr bwMode="auto">
          <a:xfrm>
            <a:off x="0" y="395288"/>
            <a:ext cx="9144000" cy="134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Reporting of Concerns </a:t>
            </a:r>
          </a:p>
          <a:p>
            <a:pPr marL="228600">
              <a:spcBef>
                <a:spcPct val="0"/>
              </a:spcBef>
              <a:buFontTx/>
              <a:buNone/>
              <a:defRPr/>
            </a:pPr>
            <a:r>
              <a:rPr lang="en-US" altLang="en-US" b="1" dirty="0">
                <a:latin typeface="+mj-lt"/>
              </a:rPr>
              <a:t>or Incidents</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05013"/>
            <a:ext cx="5334000" cy="20574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28600" eaLnBrk="1" hangingPunct="1">
              <a:defRPr/>
            </a:pPr>
            <a:r>
              <a:rPr lang="en-US" altLang="en-US" sz="2800" b="1">
                <a:solidFill>
                  <a:schemeClr val="bg1"/>
                </a:solidFill>
              </a:rPr>
              <a:t>Workplace Violence:</a:t>
            </a:r>
            <a:endParaRPr lang="en-US" altLang="en-US" sz="2800" b="1" dirty="0">
              <a:solidFill>
                <a:schemeClr val="bg1"/>
              </a:solidFill>
            </a:endParaRPr>
          </a:p>
          <a:p>
            <a:pPr marL="228600" eaLnBrk="1" hangingPunct="1">
              <a:defRPr/>
            </a:pPr>
            <a:r>
              <a:rPr lang="en-US" altLang="en-US" sz="2800" b="1" dirty="0">
                <a:solidFill>
                  <a:schemeClr val="bg1"/>
                </a:solidFill>
              </a:rPr>
              <a:t>Definitions and Categories</a:t>
            </a:r>
            <a:endParaRPr lang="en-US" sz="2800" dirty="0">
              <a:solidFill>
                <a:schemeClr val="bg1"/>
              </a:solidFill>
            </a:endParaRPr>
          </a:p>
        </p:txBody>
      </p:sp>
      <p:sp>
        <p:nvSpPr>
          <p:cNvPr id="8" name="Rectangle 7"/>
          <p:cNvSpPr/>
          <p:nvPr/>
        </p:nvSpPr>
        <p:spPr>
          <a:xfrm>
            <a:off x="0" y="1946275"/>
            <a:ext cx="5334000" cy="61913"/>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Content Placeholder 2"/>
          <p:cNvSpPr>
            <a:spLocks noGrp="1"/>
          </p:cNvSpPr>
          <p:nvPr>
            <p:ph sz="quarter" idx="1"/>
          </p:nvPr>
        </p:nvSpPr>
        <p:spPr>
          <a:xfrm>
            <a:off x="0" y="1657350"/>
            <a:ext cx="8686800" cy="1174750"/>
          </a:xfrm>
        </p:spPr>
        <p:txBody>
          <a:bodyPr/>
          <a:lstStyle/>
          <a:p>
            <a:pPr marL="228600" lvl="1" indent="0">
              <a:buNone/>
            </a:pPr>
            <a:r>
              <a:rPr lang="en-US" altLang="en-US" sz="2400" dirty="0">
                <a:solidFill>
                  <a:srgbClr val="646569"/>
                </a:solidFill>
              </a:rPr>
              <a:t>The NYS DOL regulations require a written outline or lesson plan for employee training on workplace violence to be included in the written workplace violence prevention program.</a:t>
            </a:r>
          </a:p>
        </p:txBody>
      </p:sp>
      <p:sp>
        <p:nvSpPr>
          <p:cNvPr id="63492" name="Title 1"/>
          <p:cNvSpPr txBox="1">
            <a:spLocks/>
          </p:cNvSpPr>
          <p:nvPr/>
        </p:nvSpPr>
        <p:spPr bwMode="auto">
          <a:xfrm>
            <a:off x="0" y="387350"/>
            <a:ext cx="86868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a:t>
            </a:r>
            <a:r>
              <a:rPr lang="en-US" altLang="en-US" b="1" dirty="0">
                <a:solidFill>
                  <a:srgbClr val="002D73"/>
                </a:solidFill>
                <a:latin typeface="+mj-lt"/>
              </a:rPr>
              <a:t>lace </a:t>
            </a:r>
            <a:r>
              <a:rPr lang="en-US" altLang="en-US" b="1" dirty="0">
                <a:latin typeface="+mj-lt"/>
              </a:rPr>
              <a:t>Violence Prevention Program:</a:t>
            </a:r>
          </a:p>
          <a:p>
            <a:pPr marL="228600">
              <a:spcBef>
                <a:spcPct val="0"/>
              </a:spcBef>
              <a:buFontTx/>
              <a:buNone/>
              <a:defRPr/>
            </a:pPr>
            <a:r>
              <a:rPr lang="en-US" altLang="en-US" b="1" dirty="0">
                <a:latin typeface="+mj-lt"/>
              </a:rPr>
              <a:t>Employee Information and Training </a:t>
            </a:r>
          </a:p>
        </p:txBody>
      </p: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sz="quarter" idx="1"/>
          </p:nvPr>
        </p:nvSpPr>
        <p:spPr>
          <a:xfrm>
            <a:off x="0" y="1409700"/>
            <a:ext cx="8686800" cy="3027363"/>
          </a:xfrm>
        </p:spPr>
        <p:txBody>
          <a:bodyPr/>
          <a:lstStyle/>
          <a:p>
            <a:pPr marL="228600" indent="7938">
              <a:buFont typeface="Arial" charset="0"/>
              <a:buNone/>
              <a:defRPr/>
            </a:pPr>
            <a:r>
              <a:rPr lang="en-US" sz="2000" dirty="0">
                <a:solidFill>
                  <a:srgbClr val="646569"/>
                </a:solidFill>
              </a:rPr>
              <a:t>The Act and NYS DOL regulations require NFCSD to provide each employee with information and training on the risks of workplace violence in their workplace locations</a:t>
            </a:r>
          </a:p>
          <a:p>
            <a:pPr marL="579438">
              <a:spcBef>
                <a:spcPts val="1200"/>
              </a:spcBef>
              <a:buFont typeface="Arial" charset="0"/>
              <a:buNone/>
              <a:defRPr/>
            </a:pPr>
            <a:r>
              <a:rPr lang="en-US" sz="2000" dirty="0">
                <a:solidFill>
                  <a:srgbClr val="646569"/>
                </a:solidFill>
              </a:rPr>
              <a:t>Training must occur: </a:t>
            </a:r>
          </a:p>
          <a:p>
            <a:pPr marL="579438">
              <a:spcBef>
                <a:spcPts val="0"/>
              </a:spcBef>
              <a:buFont typeface="Arial" charset="0"/>
              <a:buChar char="•"/>
              <a:defRPr/>
            </a:pPr>
            <a:r>
              <a:rPr lang="en-US" sz="2000" dirty="0">
                <a:solidFill>
                  <a:srgbClr val="646569"/>
                </a:solidFill>
              </a:rPr>
              <a:t>At the time of the employee’s initial assignment</a:t>
            </a:r>
          </a:p>
          <a:p>
            <a:pPr marL="579438">
              <a:spcBef>
                <a:spcPts val="0"/>
              </a:spcBef>
              <a:buFont typeface="Arial" charset="0"/>
              <a:buChar char="•"/>
              <a:defRPr/>
            </a:pPr>
            <a:r>
              <a:rPr lang="en-US" sz="2000" dirty="0">
                <a:solidFill>
                  <a:srgbClr val="646569"/>
                </a:solidFill>
              </a:rPr>
              <a:t>At least once a year after that </a:t>
            </a:r>
          </a:p>
          <a:p>
            <a:pPr marL="579438">
              <a:spcBef>
                <a:spcPts val="0"/>
              </a:spcBef>
              <a:buFont typeface="Arial" charset="0"/>
              <a:buChar char="•"/>
              <a:defRPr/>
            </a:pPr>
            <a:r>
              <a:rPr lang="en-US" sz="2000" dirty="0">
                <a:solidFill>
                  <a:srgbClr val="646569"/>
                </a:solidFill>
              </a:rPr>
              <a:t>Whenever significant changes have been made to the NFCSD’s workplace violence prevention program</a:t>
            </a:r>
          </a:p>
          <a:p>
            <a:pPr marL="0" indent="0">
              <a:spcBef>
                <a:spcPts val="0"/>
              </a:spcBef>
              <a:buFont typeface="Arial" charset="0"/>
              <a:buNone/>
              <a:defRPr/>
            </a:pPr>
            <a:r>
              <a:rPr lang="en-US" sz="2000" dirty="0"/>
              <a:t> </a:t>
            </a:r>
          </a:p>
        </p:txBody>
      </p:sp>
      <p:sp>
        <p:nvSpPr>
          <p:cNvPr id="64516" name="Title 1"/>
          <p:cNvSpPr txBox="1">
            <a:spLocks/>
          </p:cNvSpPr>
          <p:nvPr/>
        </p:nvSpPr>
        <p:spPr bwMode="auto">
          <a:xfrm>
            <a:off x="0" y="369888"/>
            <a:ext cx="86868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Employee Information and Training </a:t>
            </a:r>
          </a:p>
        </p:txBody>
      </p:sp>
    </p:spTree>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2"/>
          <p:cNvSpPr>
            <a:spLocks noGrp="1"/>
          </p:cNvSpPr>
          <p:nvPr>
            <p:ph sz="quarter" idx="1"/>
          </p:nvPr>
        </p:nvSpPr>
        <p:spPr>
          <a:xfrm>
            <a:off x="0" y="1541463"/>
            <a:ext cx="8805863" cy="2876550"/>
          </a:xfrm>
        </p:spPr>
        <p:txBody>
          <a:bodyPr/>
          <a:lstStyle/>
          <a:p>
            <a:pPr marL="228600" indent="0">
              <a:buNone/>
              <a:defRPr/>
            </a:pPr>
            <a:r>
              <a:rPr lang="en-US" altLang="en-US" sz="2000" dirty="0">
                <a:solidFill>
                  <a:srgbClr val="646569"/>
                </a:solidFill>
              </a:rPr>
              <a:t>The NYS DOL regulations require NFCSD to plan to review  the program once a year and update as needed. A review is also recommended whenever there has been a significant change to the work location (such as renovations), or when a significant violent incident occurs. </a:t>
            </a:r>
          </a:p>
          <a:p>
            <a:pPr marL="228600" indent="0">
              <a:spcBef>
                <a:spcPts val="1200"/>
              </a:spcBef>
              <a:buFont typeface="Arial" charset="0"/>
              <a:buNone/>
              <a:defRPr/>
            </a:pPr>
            <a:r>
              <a:rPr lang="en-US" altLang="en-US" sz="2000" dirty="0">
                <a:solidFill>
                  <a:srgbClr val="646569"/>
                </a:solidFill>
              </a:rPr>
              <a:t>The NFCSD with participation of the AER, will conduct a review of filed incident reports to identify trends in the types of incidents in the workplace and review the effectiveness of the mitigating actions taken. </a:t>
            </a:r>
          </a:p>
          <a:p>
            <a:pPr marL="0" indent="0">
              <a:buFont typeface="Arial" charset="0"/>
              <a:buNone/>
              <a:defRPr/>
            </a:pPr>
            <a:endParaRPr lang="en-US" altLang="en-US" sz="2200" dirty="0">
              <a:solidFill>
                <a:srgbClr val="646569"/>
              </a:solidFill>
            </a:endParaRPr>
          </a:p>
        </p:txBody>
      </p:sp>
      <p:sp>
        <p:nvSpPr>
          <p:cNvPr id="67588" name="Title 1"/>
          <p:cNvSpPr txBox="1">
            <a:spLocks/>
          </p:cNvSpPr>
          <p:nvPr/>
        </p:nvSpPr>
        <p:spPr bwMode="auto">
          <a:xfrm>
            <a:off x="0" y="412750"/>
            <a:ext cx="9074150"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Program:</a:t>
            </a:r>
          </a:p>
          <a:p>
            <a:pPr marL="228600">
              <a:spcBef>
                <a:spcPct val="0"/>
              </a:spcBef>
              <a:buFontTx/>
              <a:buNone/>
              <a:defRPr/>
            </a:pPr>
            <a:r>
              <a:rPr lang="en-US" altLang="en-US" b="1" dirty="0">
                <a:latin typeface="+mj-lt"/>
              </a:rPr>
              <a:t>Annual Program Review and Update</a:t>
            </a:r>
          </a:p>
        </p:txBody>
      </p:sp>
    </p:spTree>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Content Placeholder 2"/>
          <p:cNvSpPr>
            <a:spLocks noGrp="1"/>
          </p:cNvSpPr>
          <p:nvPr>
            <p:ph sz="quarter" idx="1"/>
          </p:nvPr>
        </p:nvSpPr>
        <p:spPr>
          <a:xfrm>
            <a:off x="0" y="1107453"/>
            <a:ext cx="8763000" cy="3227388"/>
          </a:xfrm>
        </p:spPr>
        <p:txBody>
          <a:bodyPr/>
          <a:lstStyle/>
          <a:p>
            <a:pPr marL="236220" indent="0">
              <a:lnSpc>
                <a:spcPct val="120000"/>
              </a:lnSpc>
              <a:spcBef>
                <a:spcPts val="600"/>
              </a:spcBef>
              <a:buNone/>
            </a:pPr>
            <a:r>
              <a:rPr lang="en-US" sz="2000" dirty="0">
                <a:solidFill>
                  <a:srgbClr val="646569"/>
                </a:solidFill>
                <a:cs typeface="Arial"/>
              </a:rPr>
              <a:t>The DOL workplace violence website provides additional information including FAQs and a fact sheet for employees. It is available here: </a:t>
            </a:r>
            <a:r>
              <a:rPr lang="en-US" sz="2000" dirty="0">
                <a:solidFill>
                  <a:srgbClr val="0070C0"/>
                </a:solidFill>
                <a:cs typeface="Arial"/>
                <a:hlinkClick r:id="rId3">
                  <a:extLst>
                    <a:ext uri="{A12FA001-AC4F-418D-AE19-62706E023703}">
                      <ahyp:hlinkClr xmlns:ahyp="http://schemas.microsoft.com/office/drawing/2018/hyperlinkcolor" val="tx"/>
                    </a:ext>
                  </a:extLst>
                </a:hlinkClick>
              </a:rPr>
              <a:t>https://dol.ny.gov/workplace-violence-prevention-information</a:t>
            </a:r>
            <a:r>
              <a:rPr lang="en-US" sz="2000" dirty="0">
                <a:solidFill>
                  <a:srgbClr val="0070C0"/>
                </a:solidFill>
                <a:cs typeface="Arial"/>
              </a:rPr>
              <a:t> </a:t>
            </a:r>
            <a:endParaRPr lang="en-US" sz="2000" dirty="0">
              <a:solidFill>
                <a:srgbClr val="0070C0"/>
              </a:solidFill>
              <a:ea typeface="+mn-lt"/>
              <a:cs typeface="+mn-lt"/>
            </a:endParaRPr>
          </a:p>
          <a:p>
            <a:pPr marL="236220" indent="0">
              <a:lnSpc>
                <a:spcPct val="120000"/>
              </a:lnSpc>
              <a:spcBef>
                <a:spcPts val="600"/>
              </a:spcBef>
              <a:buNone/>
            </a:pPr>
            <a:r>
              <a:rPr lang="en-US" sz="2000" dirty="0">
                <a:solidFill>
                  <a:srgbClr val="646569"/>
                </a:solidFill>
                <a:cs typeface="Arial"/>
              </a:rPr>
              <a:t>Employees can also contact the PESH bureau to ask questions about violations by calling the PESH bureau’s toll-free number at: 1-844-SAFE-NYS.  </a:t>
            </a:r>
            <a:endParaRPr lang="en-US" altLang="en-US" sz="2000" dirty="0">
              <a:solidFill>
                <a:srgbClr val="646569"/>
              </a:solidFill>
              <a:cs typeface="Arial"/>
            </a:endParaRPr>
          </a:p>
        </p:txBody>
      </p:sp>
      <p:sp>
        <p:nvSpPr>
          <p:cNvPr id="70659" name="Title 1"/>
          <p:cNvSpPr txBox="1">
            <a:spLocks/>
          </p:cNvSpPr>
          <p:nvPr/>
        </p:nvSpPr>
        <p:spPr bwMode="auto">
          <a:xfrm>
            <a:off x="7938" y="280988"/>
            <a:ext cx="8881538"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Resources</a:t>
            </a:r>
          </a:p>
        </p:txBody>
      </p:sp>
    </p:spTree>
    <p:extLst>
      <p:ext uri="{BB962C8B-B14F-4D97-AF65-F5344CB8AC3E}">
        <p14:creationId xmlns:p14="http://schemas.microsoft.com/office/powerpoint/2010/main" val="3748683402"/>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Content Placeholder 2"/>
          <p:cNvSpPr>
            <a:spLocks noGrp="1"/>
          </p:cNvSpPr>
          <p:nvPr>
            <p:ph sz="quarter" idx="1"/>
          </p:nvPr>
        </p:nvSpPr>
        <p:spPr>
          <a:xfrm>
            <a:off x="0" y="1107453"/>
            <a:ext cx="8763000" cy="3227388"/>
          </a:xfrm>
        </p:spPr>
        <p:txBody>
          <a:bodyPr/>
          <a:lstStyle/>
          <a:p>
            <a:pPr marL="579438">
              <a:lnSpc>
                <a:spcPct val="120000"/>
              </a:lnSpc>
              <a:spcBef>
                <a:spcPts val="600"/>
              </a:spcBef>
            </a:pPr>
            <a:r>
              <a:rPr lang="en-US" altLang="en-US" sz="1800" dirty="0">
                <a:solidFill>
                  <a:srgbClr val="646569"/>
                </a:solidFill>
              </a:rPr>
              <a:t>NYS DOL Safety and Health Website</a:t>
            </a:r>
            <a:endParaRPr lang="en-US" altLang="en-US" sz="1800" u="sng" dirty="0">
              <a:solidFill>
                <a:srgbClr val="646569"/>
              </a:solidFill>
            </a:endParaRPr>
          </a:p>
          <a:p>
            <a:pPr marL="579438">
              <a:lnSpc>
                <a:spcPct val="120000"/>
              </a:lnSpc>
              <a:spcBef>
                <a:spcPts val="600"/>
              </a:spcBef>
            </a:pPr>
            <a:r>
              <a:rPr lang="en-US" altLang="en-US" sz="1800" dirty="0">
                <a:solidFill>
                  <a:srgbClr val="646569"/>
                </a:solidFill>
              </a:rPr>
              <a:t>PEF Health and Safety Website</a:t>
            </a:r>
            <a:r>
              <a:rPr lang="en-US" altLang="en-US" sz="1800" u="sng" dirty="0">
                <a:solidFill>
                  <a:srgbClr val="646569"/>
                </a:solidFill>
                <a:hlinkClick r:id="rId3"/>
              </a:rPr>
              <a:t>-education-health-and-</a:t>
            </a:r>
            <a:endParaRPr lang="en-US" altLang="en-US" sz="1800" u="sng" dirty="0">
              <a:solidFill>
                <a:srgbClr val="646569"/>
              </a:solidFill>
            </a:endParaRPr>
          </a:p>
          <a:p>
            <a:pPr marL="579438">
              <a:lnSpc>
                <a:spcPct val="120000"/>
              </a:lnSpc>
              <a:spcBef>
                <a:spcPts val="600"/>
              </a:spcBef>
            </a:pPr>
            <a:r>
              <a:rPr lang="en-US" altLang="en-US" sz="1800" dirty="0">
                <a:solidFill>
                  <a:srgbClr val="646569"/>
                </a:solidFill>
              </a:rPr>
              <a:t>CSEA Occupational Safety and Health Website</a:t>
            </a:r>
          </a:p>
          <a:p>
            <a:pPr marL="579438">
              <a:lnSpc>
                <a:spcPct val="120000"/>
              </a:lnSpc>
              <a:spcBef>
                <a:spcPts val="600"/>
              </a:spcBef>
            </a:pPr>
            <a:r>
              <a:rPr lang="en-US" altLang="en-US" sz="1800" dirty="0">
                <a:solidFill>
                  <a:srgbClr val="646569"/>
                </a:solidFill>
              </a:rPr>
              <a:t>NYSUT</a:t>
            </a:r>
          </a:p>
          <a:p>
            <a:pPr marL="579438">
              <a:lnSpc>
                <a:spcPct val="120000"/>
              </a:lnSpc>
              <a:spcBef>
                <a:spcPts val="600"/>
              </a:spcBef>
            </a:pPr>
            <a:r>
              <a:rPr lang="en-US" altLang="en-US" sz="1800" dirty="0">
                <a:solidFill>
                  <a:srgbClr val="646569"/>
                </a:solidFill>
              </a:rPr>
              <a:t>BOCES</a:t>
            </a:r>
          </a:p>
          <a:p>
            <a:pPr marL="579438">
              <a:lnSpc>
                <a:spcPct val="120000"/>
              </a:lnSpc>
              <a:spcBef>
                <a:spcPts val="600"/>
              </a:spcBef>
            </a:pPr>
            <a:r>
              <a:rPr lang="en-US" altLang="en-US" sz="1800" dirty="0">
                <a:solidFill>
                  <a:srgbClr val="646569"/>
                </a:solidFill>
              </a:rPr>
              <a:t>OSHA</a:t>
            </a:r>
            <a:endParaRPr lang="en-US" altLang="en-US" sz="1800" u="sng" dirty="0">
              <a:solidFill>
                <a:srgbClr val="646569"/>
              </a:solidFill>
            </a:endParaRPr>
          </a:p>
          <a:p>
            <a:pPr marL="579438">
              <a:lnSpc>
                <a:spcPct val="120000"/>
              </a:lnSpc>
              <a:spcBef>
                <a:spcPts val="600"/>
              </a:spcBef>
            </a:pPr>
            <a:r>
              <a:rPr lang="en-US" altLang="en-US" sz="1800" dirty="0">
                <a:solidFill>
                  <a:srgbClr val="646569"/>
                </a:solidFill>
              </a:rPr>
              <a:t>NIOSH</a:t>
            </a:r>
            <a:endParaRPr lang="en-US" altLang="en-US" sz="1800" u="sng" dirty="0">
              <a:solidFill>
                <a:srgbClr val="646569"/>
              </a:solidFill>
            </a:endParaRPr>
          </a:p>
          <a:p>
            <a:pPr marL="579438">
              <a:lnSpc>
                <a:spcPct val="120000"/>
              </a:lnSpc>
              <a:spcBef>
                <a:spcPts val="600"/>
              </a:spcBef>
            </a:pPr>
            <a:r>
              <a:rPr lang="en-US" altLang="en-US" sz="1800" dirty="0">
                <a:solidFill>
                  <a:srgbClr val="646569"/>
                </a:solidFill>
              </a:rPr>
              <a:t>FBI</a:t>
            </a:r>
            <a:endParaRPr lang="en-US" altLang="en-US" sz="1800" u="sng" dirty="0">
              <a:solidFill>
                <a:srgbClr val="646569"/>
              </a:solidFill>
            </a:endParaRPr>
          </a:p>
        </p:txBody>
      </p:sp>
      <p:sp>
        <p:nvSpPr>
          <p:cNvPr id="70659" name="Title 1"/>
          <p:cNvSpPr txBox="1">
            <a:spLocks/>
          </p:cNvSpPr>
          <p:nvPr/>
        </p:nvSpPr>
        <p:spPr bwMode="auto">
          <a:xfrm>
            <a:off x="7938" y="280988"/>
            <a:ext cx="8881538"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Workplace Violence Prevention Resources</a:t>
            </a:r>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ontent Placeholder 2"/>
          <p:cNvSpPr>
            <a:spLocks noGrp="1"/>
          </p:cNvSpPr>
          <p:nvPr>
            <p:ph sz="quarter" idx="1"/>
          </p:nvPr>
        </p:nvSpPr>
        <p:spPr>
          <a:xfrm>
            <a:off x="0" y="1090613"/>
            <a:ext cx="8704263" cy="3375025"/>
          </a:xfrm>
        </p:spPr>
        <p:txBody>
          <a:bodyPr/>
          <a:lstStyle/>
          <a:p>
            <a:pPr marL="228600" indent="0">
              <a:lnSpc>
                <a:spcPct val="120000"/>
              </a:lnSpc>
              <a:spcBef>
                <a:spcPct val="0"/>
              </a:spcBef>
              <a:buFont typeface="Arial" charset="0"/>
              <a:buNone/>
              <a:defRPr/>
            </a:pPr>
            <a:r>
              <a:rPr lang="en-US" altLang="en-US" sz="1800" dirty="0">
                <a:solidFill>
                  <a:srgbClr val="646569"/>
                </a:solidFill>
              </a:rPr>
              <a:t>This curriculum was initially developed with New York State funding and intended for training New York State employees. Permission for use by public employers in New York state has been given by the Office of Employee Relations.  </a:t>
            </a:r>
          </a:p>
          <a:p>
            <a:pPr marL="228600" indent="0">
              <a:lnSpc>
                <a:spcPct val="120000"/>
              </a:lnSpc>
              <a:spcBef>
                <a:spcPct val="0"/>
              </a:spcBef>
              <a:buFont typeface="Arial" charset="0"/>
              <a:buNone/>
              <a:defRPr/>
            </a:pPr>
            <a:endParaRPr lang="en-US" altLang="en-US" sz="1800" dirty="0">
              <a:solidFill>
                <a:srgbClr val="646569"/>
              </a:solidFill>
            </a:endParaRPr>
          </a:p>
          <a:p>
            <a:pPr marL="228600" indent="0">
              <a:lnSpc>
                <a:spcPct val="120000"/>
              </a:lnSpc>
              <a:spcBef>
                <a:spcPct val="0"/>
              </a:spcBef>
              <a:buFont typeface="Arial" charset="0"/>
              <a:buNone/>
              <a:defRPr/>
            </a:pPr>
            <a:r>
              <a:rPr lang="en-US" altLang="en-US" sz="1800" dirty="0">
                <a:solidFill>
                  <a:srgbClr val="646569"/>
                </a:solidFill>
              </a:rPr>
              <a:t> </a:t>
            </a:r>
          </a:p>
          <a:p>
            <a:pPr marL="228600" indent="0">
              <a:lnSpc>
                <a:spcPct val="120000"/>
              </a:lnSpc>
              <a:spcBef>
                <a:spcPct val="0"/>
              </a:spcBef>
              <a:buFont typeface="Arial" charset="0"/>
              <a:buNone/>
              <a:defRPr/>
            </a:pPr>
            <a:endParaRPr lang="en-US" altLang="en-US" sz="1800" dirty="0">
              <a:solidFill>
                <a:srgbClr val="646569"/>
              </a:solidFill>
            </a:endParaRPr>
          </a:p>
          <a:p>
            <a:pPr marL="228600" indent="0">
              <a:lnSpc>
                <a:spcPct val="120000"/>
              </a:lnSpc>
              <a:spcBef>
                <a:spcPct val="0"/>
              </a:spcBef>
              <a:buFont typeface="Arial" charset="0"/>
              <a:buNone/>
              <a:defRPr/>
            </a:pPr>
            <a:r>
              <a:rPr lang="en-US" altLang="en-US" sz="1800" dirty="0">
                <a:solidFill>
                  <a:srgbClr val="646569"/>
                </a:solidFill>
              </a:rPr>
              <a:t>Copyright © 2022 Office of Employee Relations</a:t>
            </a:r>
          </a:p>
          <a:p>
            <a:pPr marL="0" indent="0">
              <a:lnSpc>
                <a:spcPct val="120000"/>
              </a:lnSpc>
              <a:spcBef>
                <a:spcPct val="0"/>
              </a:spcBef>
              <a:buFont typeface="Arial" charset="0"/>
              <a:buNone/>
              <a:defRPr/>
            </a:pPr>
            <a:endParaRPr lang="en-US" altLang="en-US" sz="1800" dirty="0"/>
          </a:p>
        </p:txBody>
      </p:sp>
      <p:sp>
        <p:nvSpPr>
          <p:cNvPr id="71683" name="Title 1"/>
          <p:cNvSpPr txBox="1">
            <a:spLocks/>
          </p:cNvSpPr>
          <p:nvPr/>
        </p:nvSpPr>
        <p:spPr bwMode="auto">
          <a:xfrm>
            <a:off x="0" y="395288"/>
            <a:ext cx="86106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latin typeface="+mj-lt"/>
              </a:rPr>
              <a:t>Use and Copyright Statement</a:t>
            </a:r>
          </a:p>
          <a:p>
            <a:pPr marL="228600">
              <a:spcBef>
                <a:spcPct val="0"/>
              </a:spcBef>
              <a:buFontTx/>
              <a:buNone/>
              <a:defRPr/>
            </a:pPr>
            <a:endParaRPr lang="en-US" altLang="en-US" b="1" dirty="0">
              <a:latin typeface="+mj-lt"/>
            </a:endParaRPr>
          </a:p>
        </p:txBody>
      </p:sp>
    </p:spTree>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p:cNvSpPr>
            <a:spLocks noGrp="1"/>
          </p:cNvSpPr>
          <p:nvPr>
            <p:ph sz="quarter" idx="1"/>
          </p:nvPr>
        </p:nvSpPr>
        <p:spPr>
          <a:xfrm>
            <a:off x="914400" y="1700213"/>
            <a:ext cx="7326313" cy="1600200"/>
          </a:xfrm>
        </p:spPr>
        <p:txBody>
          <a:bodyPr>
            <a:normAutofit/>
          </a:bodyPr>
          <a:lstStyle/>
          <a:p>
            <a:pPr>
              <a:buFont typeface="Arial" charset="0"/>
              <a:buNone/>
              <a:defRPr/>
            </a:pPr>
            <a:endParaRPr lang="en-US" sz="3600" dirty="0"/>
          </a:p>
          <a:p>
            <a:pPr algn="ctr">
              <a:buFont typeface="Arial" charset="0"/>
              <a:buNone/>
              <a:defRPr/>
            </a:pPr>
            <a:r>
              <a:rPr lang="en-US" sz="4400" b="1" dirty="0">
                <a:solidFill>
                  <a:schemeClr val="tx2"/>
                </a:solidFill>
              </a:rPr>
              <a:t>Thank You</a:t>
            </a:r>
            <a:endParaRPr lang="en-US" sz="4400" b="1" cap="small" dirty="0">
              <a:solidFill>
                <a:schemeClr val="tx2"/>
              </a:solidFill>
              <a:latin typeface="+mj-lt"/>
              <a:ea typeface="+mj-ea"/>
              <a:cs typeface="+mj-cs"/>
            </a:endParaRPr>
          </a:p>
        </p:txBody>
      </p:sp>
      <p:sp>
        <p:nvSpPr>
          <p:cNvPr id="69635" name="Title 1"/>
          <p:cNvSpPr txBox="1">
            <a:spLocks/>
          </p:cNvSpPr>
          <p:nvPr/>
        </p:nvSpPr>
        <p:spPr bwMode="auto">
          <a:xfrm>
            <a:off x="0" y="387350"/>
            <a:ext cx="850900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marL="228600">
              <a:spcBef>
                <a:spcPct val="0"/>
              </a:spcBef>
              <a:buFontTx/>
              <a:buNone/>
              <a:defRPr/>
            </a:pPr>
            <a:r>
              <a:rPr lang="en-US" altLang="en-US" b="1" dirty="0">
                <a:solidFill>
                  <a:srgbClr val="002D73"/>
                </a:solidFill>
              </a:rPr>
              <a:t>Prevention of Workplace Violence</a:t>
            </a:r>
            <a:endParaRPr lang="en-US" altLang="en-US" b="1" dirty="0">
              <a:latin typeface="+mj-lt"/>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382587"/>
            <a:ext cx="9144000" cy="1006475"/>
          </a:xfrm>
        </p:spPr>
        <p:txBody>
          <a:bodyPr/>
          <a:lstStyle/>
          <a:p>
            <a:pPr marL="228600" algn="l">
              <a:defRPr/>
            </a:pPr>
            <a:r>
              <a:rPr lang="en-US" altLang="en-US" sz="3200" b="1" dirty="0">
                <a:solidFill>
                  <a:srgbClr val="002D73"/>
                </a:solidFill>
                <a:latin typeface="+mn-lt"/>
              </a:rPr>
              <a:t>What is Workplace Violence?</a:t>
            </a:r>
            <a:br>
              <a:rPr lang="en-US" altLang="en-US" sz="3200" b="1" dirty="0">
                <a:solidFill>
                  <a:srgbClr val="002D73"/>
                </a:solidFill>
                <a:latin typeface="+mn-lt"/>
              </a:rPr>
            </a:br>
            <a:endParaRPr lang="en-US" altLang="en-US" sz="3200" b="1" dirty="0">
              <a:solidFill>
                <a:srgbClr val="002D73"/>
              </a:solidFill>
              <a:latin typeface="+mn-lt"/>
            </a:endParaRPr>
          </a:p>
        </p:txBody>
      </p:sp>
      <p:sp>
        <p:nvSpPr>
          <p:cNvPr id="8" name="Content Placeholder 2"/>
          <p:cNvSpPr>
            <a:spLocks noGrp="1"/>
          </p:cNvSpPr>
          <p:nvPr>
            <p:ph idx="1"/>
          </p:nvPr>
        </p:nvSpPr>
        <p:spPr>
          <a:xfrm>
            <a:off x="0" y="885825"/>
            <a:ext cx="9144000" cy="4257675"/>
          </a:xfrm>
        </p:spPr>
        <p:txBody>
          <a:bodyPr>
            <a:noAutofit/>
          </a:bodyPr>
          <a:lstStyle/>
          <a:p>
            <a:pPr marL="228600" indent="0">
              <a:spcBef>
                <a:spcPts val="0"/>
              </a:spcBef>
              <a:buFont typeface="Arial" charset="0"/>
              <a:buNone/>
              <a:defRPr/>
            </a:pPr>
            <a:r>
              <a:rPr lang="en-US" sz="1900" dirty="0">
                <a:solidFill>
                  <a:srgbClr val="646569"/>
                </a:solidFill>
              </a:rPr>
              <a:t>Any physical assault or acts of aggressive behavior occurring where a public employee performs any work-related duty in the course of employment including, but not limited to:</a:t>
            </a:r>
          </a:p>
          <a:p>
            <a:pPr marL="228600" indent="0">
              <a:spcBef>
                <a:spcPts val="0"/>
              </a:spcBef>
              <a:buFont typeface="Arial" charset="0"/>
              <a:buNone/>
              <a:defRPr/>
            </a:pPr>
            <a:endParaRPr lang="en-US" sz="1900" dirty="0">
              <a:solidFill>
                <a:srgbClr val="646569"/>
              </a:solidFill>
            </a:endParaRPr>
          </a:p>
          <a:p>
            <a:pPr marL="685800" indent="-457200">
              <a:buFont typeface="Arial" charset="0"/>
              <a:buAutoNum type="arabicPeriod"/>
              <a:defRPr/>
            </a:pPr>
            <a:r>
              <a:rPr lang="en-US" sz="2000" dirty="0">
                <a:solidFill>
                  <a:srgbClr val="646569"/>
                </a:solidFill>
              </a:rPr>
              <a:t>Any verbal or physical attempt or threat to cause physical injury on an employee</a:t>
            </a:r>
          </a:p>
          <a:p>
            <a:pPr marL="628650" indent="-400050">
              <a:buFont typeface="Arial" charset="0"/>
              <a:buAutoNum type="arabicPeriod" startAt="2"/>
              <a:defRPr/>
            </a:pPr>
            <a:r>
              <a:rPr lang="en-US" sz="2000" dirty="0">
                <a:solidFill>
                  <a:srgbClr val="646569"/>
                </a:solidFill>
              </a:rPr>
              <a:t>Any intentional display of force giving an employee reason to fear or expect bodily harm</a:t>
            </a:r>
          </a:p>
          <a:p>
            <a:pPr marL="628650" indent="-400050">
              <a:buFont typeface="Arial" charset="0"/>
              <a:buAutoNum type="arabicPeriod" startAt="2"/>
              <a:defRPr/>
            </a:pPr>
            <a:r>
              <a:rPr lang="en-US" sz="2000" dirty="0">
                <a:solidFill>
                  <a:srgbClr val="646569"/>
                </a:solidFill>
              </a:rPr>
              <a:t>Intentional, wrongful, and nonconsensual physical contact that causes injury</a:t>
            </a:r>
          </a:p>
          <a:p>
            <a:pPr marL="628650" indent="-400050">
              <a:buFont typeface="Arial" charset="0"/>
              <a:buAutoNum type="arabicPeriod" startAt="2"/>
              <a:defRPr/>
            </a:pPr>
            <a:r>
              <a:rPr lang="en-US" sz="2000" dirty="0">
                <a:solidFill>
                  <a:srgbClr val="646569"/>
                </a:solidFill>
              </a:rPr>
              <a:t>Stalking an employee with the intent of causing fear of harm to their physical safety and health</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534317"/>
            <a:ext cx="8686800" cy="1004887"/>
          </a:xfrm>
        </p:spPr>
        <p:txBody>
          <a:bodyPr/>
          <a:lstStyle/>
          <a:p>
            <a:pPr marL="228600" algn="l">
              <a:defRPr/>
            </a:pPr>
            <a:r>
              <a:rPr lang="en-US" altLang="en-US" sz="3200" b="1" dirty="0">
                <a:solidFill>
                  <a:srgbClr val="002D73"/>
                </a:solidFill>
                <a:latin typeface="+mn-lt"/>
              </a:rPr>
              <a:t>Workplace Definition</a:t>
            </a:r>
            <a:br>
              <a:rPr lang="en-US" altLang="en-US" sz="3200" b="1" dirty="0">
                <a:solidFill>
                  <a:srgbClr val="002D73"/>
                </a:solidFill>
                <a:latin typeface="+mn-lt"/>
              </a:rPr>
            </a:br>
            <a:endParaRPr lang="en-US" altLang="en-US" sz="3200" b="1" dirty="0">
              <a:solidFill>
                <a:srgbClr val="002D73"/>
              </a:solidFill>
              <a:latin typeface="+mn-lt"/>
            </a:endParaRPr>
          </a:p>
        </p:txBody>
      </p:sp>
      <p:sp>
        <p:nvSpPr>
          <p:cNvPr id="13315" name="Content Placeholder 2"/>
          <p:cNvSpPr>
            <a:spLocks noGrp="1"/>
          </p:cNvSpPr>
          <p:nvPr>
            <p:ph idx="1"/>
          </p:nvPr>
        </p:nvSpPr>
        <p:spPr>
          <a:xfrm>
            <a:off x="0" y="1048445"/>
            <a:ext cx="8686800" cy="3945586"/>
          </a:xfrm>
        </p:spPr>
        <p:txBody>
          <a:bodyPr/>
          <a:lstStyle/>
          <a:p>
            <a:pPr marL="228600" indent="7620">
              <a:buFont typeface="Arial" charset="0"/>
              <a:buNone/>
              <a:defRPr/>
            </a:pPr>
            <a:r>
              <a:rPr lang="en-US" sz="2400" dirty="0">
                <a:solidFill>
                  <a:srgbClr val="646569"/>
                </a:solidFill>
              </a:rPr>
              <a:t>NYS DOL regulations define a workplace as any permanent or temporary location outside an employee’s home where an employee performs any work-related duty in the course of employment.</a:t>
            </a:r>
            <a:endParaRPr lang="en-US" dirty="0"/>
          </a:p>
          <a:p>
            <a:pPr marL="579438">
              <a:spcBef>
                <a:spcPct val="0"/>
              </a:spcBef>
              <a:buFont typeface="Arial" charset="0"/>
              <a:buNone/>
              <a:defRPr/>
            </a:pPr>
            <a:endParaRPr lang="en-US" sz="1000" dirty="0">
              <a:solidFill>
                <a:srgbClr val="646569"/>
              </a:solidFill>
            </a:endParaRPr>
          </a:p>
          <a:p>
            <a:pPr marL="457200" indent="-220663">
              <a:spcBef>
                <a:spcPct val="0"/>
              </a:spcBef>
              <a:buFont typeface="Arial" charset="0"/>
              <a:buNone/>
              <a:defRPr/>
            </a:pPr>
            <a:r>
              <a:rPr lang="en-US" sz="2400" dirty="0">
                <a:solidFill>
                  <a:srgbClr val="646569"/>
                </a:solidFill>
              </a:rPr>
              <a:t>Some examples include:</a:t>
            </a:r>
          </a:p>
          <a:p>
            <a:pPr marL="457200" indent="-220663">
              <a:spcBef>
                <a:spcPct val="0"/>
              </a:spcBef>
              <a:buFont typeface="Arial" charset="0"/>
              <a:buChar char="•"/>
              <a:defRPr/>
            </a:pPr>
            <a:r>
              <a:rPr lang="en-US" sz="2000" dirty="0">
                <a:solidFill>
                  <a:srgbClr val="646569"/>
                </a:solidFill>
              </a:rPr>
              <a:t>Central office</a:t>
            </a:r>
          </a:p>
          <a:p>
            <a:pPr marL="457200" indent="-220663">
              <a:spcBef>
                <a:spcPct val="0"/>
              </a:spcBef>
              <a:buFont typeface="Arial" charset="0"/>
              <a:buChar char="•"/>
              <a:defRPr/>
            </a:pPr>
            <a:r>
              <a:rPr lang="en-US" sz="2000" dirty="0">
                <a:solidFill>
                  <a:srgbClr val="646569"/>
                </a:solidFill>
              </a:rPr>
              <a:t>School Buildings and Grounds</a:t>
            </a:r>
          </a:p>
          <a:p>
            <a:pPr marL="457200" indent="-220663">
              <a:spcBef>
                <a:spcPct val="0"/>
              </a:spcBef>
              <a:buFont typeface="Arial" charset="0"/>
              <a:buChar char="•"/>
              <a:defRPr/>
            </a:pPr>
            <a:r>
              <a:rPr lang="en-US" sz="2000" dirty="0">
                <a:solidFill>
                  <a:srgbClr val="646569"/>
                </a:solidFill>
              </a:rPr>
              <a:t>After School Activities/ Sporting events</a:t>
            </a:r>
          </a:p>
          <a:p>
            <a:pPr marL="457200" indent="-220663">
              <a:spcBef>
                <a:spcPct val="0"/>
              </a:spcBef>
              <a:buFont typeface="Arial" charset="0"/>
              <a:buChar char="•"/>
              <a:defRPr/>
            </a:pPr>
            <a:r>
              <a:rPr lang="en-US" sz="2000" dirty="0">
                <a:solidFill>
                  <a:srgbClr val="646569"/>
                </a:solidFill>
              </a:rPr>
              <a:t>School bus</a:t>
            </a:r>
          </a:p>
          <a:p>
            <a:pPr marL="236537" indent="0">
              <a:spcBef>
                <a:spcPct val="0"/>
              </a:spcBef>
              <a:buNone/>
              <a:defRPr/>
            </a:pPr>
            <a:endParaRPr lang="en-US" sz="2000" dirty="0">
              <a:solidFill>
                <a:srgbClr val="646569"/>
              </a:solidFill>
            </a:endParaRPr>
          </a:p>
          <a:p>
            <a:pPr marL="236537" indent="0">
              <a:spcBef>
                <a:spcPct val="0"/>
              </a:spcBef>
              <a:buNone/>
              <a:defRPr/>
            </a:pPr>
            <a:r>
              <a:rPr lang="en-US" sz="2000" dirty="0">
                <a:solidFill>
                  <a:srgbClr val="646569"/>
                </a:solidFill>
              </a:rPr>
              <a:t> </a:t>
            </a:r>
          </a:p>
          <a:p>
            <a:pPr marL="0" indent="0">
              <a:spcBef>
                <a:spcPct val="0"/>
              </a:spcBef>
              <a:buFont typeface="Arial" charset="0"/>
              <a:buNone/>
              <a:defRPr/>
            </a:pPr>
            <a:endParaRPr lang="en-US" sz="2400" dirty="0">
              <a:solidFill>
                <a:srgbClr val="646569"/>
              </a:solidFill>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0" y="277813"/>
            <a:ext cx="9144000" cy="1006475"/>
          </a:xfrm>
        </p:spPr>
        <p:txBody>
          <a:bodyPr/>
          <a:lstStyle/>
          <a:p>
            <a:pPr marL="228600" algn="l"/>
            <a:br>
              <a:rPr lang="en-US" altLang="en-US" sz="3200" b="1" dirty="0">
                <a:solidFill>
                  <a:srgbClr val="002D73"/>
                </a:solidFill>
              </a:rPr>
            </a:br>
            <a:r>
              <a:rPr lang="en-US" altLang="en-US" sz="3200" b="1" dirty="0">
                <a:solidFill>
                  <a:srgbClr val="002D73"/>
                </a:solidFill>
              </a:rPr>
              <a:t>Categories of Violence</a:t>
            </a:r>
            <a:br>
              <a:rPr lang="en-US" altLang="en-US" sz="3200" b="1" dirty="0">
                <a:solidFill>
                  <a:srgbClr val="002D73"/>
                </a:solidFill>
              </a:rPr>
            </a:br>
            <a:endParaRPr lang="en-US" altLang="en-US" sz="3200" b="1" dirty="0">
              <a:solidFill>
                <a:srgbClr val="002D73"/>
              </a:solidFill>
            </a:endParaRPr>
          </a:p>
        </p:txBody>
      </p:sp>
      <p:sp>
        <p:nvSpPr>
          <p:cNvPr id="9" name="Content Placeholder 2"/>
          <p:cNvSpPr>
            <a:spLocks noGrp="1"/>
          </p:cNvSpPr>
          <p:nvPr>
            <p:ph idx="1"/>
          </p:nvPr>
        </p:nvSpPr>
        <p:spPr>
          <a:xfrm>
            <a:off x="-1" y="1105882"/>
            <a:ext cx="8932985" cy="3759805"/>
          </a:xfrm>
        </p:spPr>
        <p:txBody>
          <a:bodyPr>
            <a:normAutofit/>
          </a:bodyPr>
          <a:lstStyle/>
          <a:p>
            <a:pPr marL="228600" indent="0">
              <a:lnSpc>
                <a:spcPct val="110000"/>
              </a:lnSpc>
              <a:spcBef>
                <a:spcPts val="0"/>
              </a:spcBef>
              <a:buFont typeface="Arial" charset="0"/>
              <a:buNone/>
              <a:defRPr/>
            </a:pPr>
            <a:r>
              <a:rPr lang="en-US" sz="2400" b="1" dirty="0">
                <a:solidFill>
                  <a:srgbClr val="646569"/>
                </a:solidFill>
              </a:rPr>
              <a:t>Type 1:</a:t>
            </a:r>
            <a:r>
              <a:rPr lang="en-US" sz="2400" dirty="0">
                <a:solidFill>
                  <a:srgbClr val="646569"/>
                </a:solidFill>
              </a:rPr>
              <a:t>  Violent acts by criminals, who have no other connection with the workplace, but enter to commit a robbery or another crime</a:t>
            </a:r>
          </a:p>
          <a:p>
            <a:pPr marL="228600" indent="0">
              <a:lnSpc>
                <a:spcPct val="110000"/>
              </a:lnSpc>
              <a:spcBef>
                <a:spcPts val="0"/>
              </a:spcBef>
              <a:buFont typeface="Arial" charset="0"/>
              <a:buNone/>
              <a:defRPr/>
            </a:pPr>
            <a:endParaRPr lang="en-US" sz="2400" dirty="0">
              <a:solidFill>
                <a:srgbClr val="646569"/>
              </a:solidFill>
            </a:endParaRPr>
          </a:p>
          <a:p>
            <a:pPr marL="228600" indent="0">
              <a:lnSpc>
                <a:spcPct val="110000"/>
              </a:lnSpc>
              <a:spcBef>
                <a:spcPts val="0"/>
              </a:spcBef>
              <a:buFont typeface="Arial" charset="0"/>
              <a:buNone/>
              <a:defRPr/>
            </a:pPr>
            <a:r>
              <a:rPr lang="en-US" sz="2400" b="1" dirty="0">
                <a:solidFill>
                  <a:srgbClr val="646569"/>
                </a:solidFill>
              </a:rPr>
              <a:t>Type 2:  </a:t>
            </a:r>
            <a:r>
              <a:rPr lang="en-US" sz="2400" dirty="0">
                <a:solidFill>
                  <a:srgbClr val="646569"/>
                </a:solidFill>
              </a:rPr>
              <a:t>Violence directed at employees by customers, clients, patients, students, inmates, or any others for whom an organization provides services</a:t>
            </a:r>
          </a:p>
          <a:p>
            <a:pPr marL="0" indent="0">
              <a:lnSpc>
                <a:spcPct val="110000"/>
              </a:lnSpc>
              <a:spcBef>
                <a:spcPts val="0"/>
              </a:spcBef>
              <a:buFont typeface="Arial" charset="0"/>
              <a:buNone/>
              <a:defRPr/>
            </a:pPr>
            <a:endParaRPr lang="en-US" sz="2400" dirty="0">
              <a:solidFill>
                <a:srgbClr val="646569"/>
              </a:solidFill>
            </a:endParaRPr>
          </a:p>
          <a:p>
            <a:pPr marL="0" indent="0">
              <a:spcBef>
                <a:spcPts val="0"/>
              </a:spcBef>
              <a:buFont typeface="Arial" charset="0"/>
              <a:buNone/>
              <a:defRPr/>
            </a:pPr>
            <a:endParaRPr lang="en-US" sz="2400" dirty="0">
              <a:solidFill>
                <a:srgbClr val="646569"/>
              </a:solidFill>
            </a:endParaRPr>
          </a:p>
          <a:p>
            <a:pPr marL="0" indent="0">
              <a:spcBef>
                <a:spcPts val="0"/>
              </a:spcBef>
              <a:buFont typeface="Arial" charset="0"/>
              <a:buNone/>
              <a:defRPr/>
            </a:pPr>
            <a:endParaRPr lang="en-US" sz="2400" dirty="0">
              <a:solidFill>
                <a:srgbClr val="646569"/>
              </a:solidFill>
            </a:endParaRPr>
          </a:p>
          <a:p>
            <a:pPr marL="0" indent="0">
              <a:spcBef>
                <a:spcPts val="0"/>
              </a:spcBef>
              <a:buFont typeface="Arial" charset="0"/>
              <a:buNone/>
              <a:defRPr/>
            </a:pPr>
            <a:endParaRPr lang="en-US" sz="2400" dirty="0">
              <a:solidFill>
                <a:srgbClr val="646569"/>
              </a:solidFill>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0" y="279400"/>
            <a:ext cx="8686800" cy="1006475"/>
          </a:xfrm>
        </p:spPr>
        <p:txBody>
          <a:bodyPr/>
          <a:lstStyle/>
          <a:p>
            <a:pPr marL="228600" algn="l"/>
            <a:r>
              <a:rPr lang="en-US" altLang="en-US" sz="3200" b="1" dirty="0">
                <a:solidFill>
                  <a:srgbClr val="002D73"/>
                </a:solidFill>
              </a:rPr>
              <a:t>Categories of Violence </a:t>
            </a:r>
            <a:r>
              <a:rPr lang="en-US" altLang="en-US" sz="3200" b="1" dirty="0" err="1">
                <a:solidFill>
                  <a:srgbClr val="002D73"/>
                </a:solidFill>
              </a:rPr>
              <a:t>Con’t</a:t>
            </a:r>
            <a:br>
              <a:rPr lang="en-US" altLang="en-US" sz="3200" b="1" dirty="0">
                <a:solidFill>
                  <a:srgbClr val="002D73"/>
                </a:solidFill>
              </a:rPr>
            </a:br>
            <a:endParaRPr lang="en-US" altLang="en-US" sz="3200" b="1" dirty="0">
              <a:solidFill>
                <a:srgbClr val="002D73"/>
              </a:solidFill>
            </a:endParaRPr>
          </a:p>
        </p:txBody>
      </p:sp>
      <p:sp>
        <p:nvSpPr>
          <p:cNvPr id="7" name="Content Placeholder 2"/>
          <p:cNvSpPr>
            <a:spLocks noGrp="1"/>
          </p:cNvSpPr>
          <p:nvPr>
            <p:ph idx="1"/>
          </p:nvPr>
        </p:nvSpPr>
        <p:spPr>
          <a:xfrm>
            <a:off x="-1" y="1200150"/>
            <a:ext cx="9003323" cy="3663950"/>
          </a:xfrm>
        </p:spPr>
        <p:txBody>
          <a:bodyPr>
            <a:normAutofit/>
          </a:bodyPr>
          <a:lstStyle/>
          <a:p>
            <a:pPr marL="228600" indent="0">
              <a:buFont typeface="Arial" charset="0"/>
              <a:buNone/>
              <a:defRPr/>
            </a:pPr>
            <a:r>
              <a:rPr lang="en-US" sz="2400" b="1" dirty="0">
                <a:solidFill>
                  <a:schemeClr val="tx2">
                    <a:lumMod val="75000"/>
                  </a:schemeClr>
                </a:solidFill>
              </a:rPr>
              <a:t>Type 3:</a:t>
            </a:r>
            <a:r>
              <a:rPr lang="en-US" sz="2400" dirty="0">
                <a:solidFill>
                  <a:schemeClr val="tx2">
                    <a:lumMod val="75000"/>
                  </a:schemeClr>
                </a:solidFill>
              </a:rPr>
              <a:t>  Violence against coworkers, supervisors or managers by a current or former employee</a:t>
            </a:r>
          </a:p>
          <a:p>
            <a:pPr marL="228600" indent="0">
              <a:spcBef>
                <a:spcPts val="0"/>
              </a:spcBef>
              <a:buFont typeface="Arial" charset="0"/>
              <a:buNone/>
              <a:defRPr/>
            </a:pPr>
            <a:endParaRPr lang="en-US" sz="2400" dirty="0">
              <a:solidFill>
                <a:schemeClr val="tx2">
                  <a:lumMod val="75000"/>
                </a:schemeClr>
              </a:solidFill>
            </a:endParaRPr>
          </a:p>
          <a:p>
            <a:pPr marL="228600" indent="0">
              <a:spcBef>
                <a:spcPts val="0"/>
              </a:spcBef>
              <a:buFont typeface="Arial" charset="0"/>
              <a:buNone/>
              <a:defRPr/>
            </a:pPr>
            <a:r>
              <a:rPr lang="en-US" sz="2400" b="1" dirty="0">
                <a:solidFill>
                  <a:schemeClr val="tx2">
                    <a:lumMod val="75000"/>
                  </a:schemeClr>
                </a:solidFill>
              </a:rPr>
              <a:t>Type 4:  </a:t>
            </a:r>
            <a:r>
              <a:rPr lang="en-US" sz="2400" dirty="0">
                <a:solidFill>
                  <a:schemeClr val="tx2">
                    <a:lumMod val="75000"/>
                  </a:schemeClr>
                </a:solidFill>
              </a:rPr>
              <a:t>Violence committed in the workplace by someone who has a personal relationship with the employee, such as a boyfriend, girlfriend, spouse, or domestic partner</a:t>
            </a:r>
          </a:p>
          <a:p>
            <a:pPr marL="0" indent="0">
              <a:spcBef>
                <a:spcPts val="0"/>
              </a:spcBef>
              <a:buFont typeface="Arial" charset="0"/>
              <a:buNone/>
              <a:defRPr/>
            </a:pPr>
            <a:endParaRPr lang="en-US" sz="1600"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005013"/>
            <a:ext cx="5334000" cy="20574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28600" eaLnBrk="1" hangingPunct="1">
              <a:defRPr/>
            </a:pPr>
            <a:r>
              <a:rPr lang="en-US" altLang="en-US" sz="2800" b="1" dirty="0">
                <a:solidFill>
                  <a:schemeClr val="bg1"/>
                </a:solidFill>
              </a:rPr>
              <a:t>Workplace Violence</a:t>
            </a:r>
          </a:p>
          <a:p>
            <a:pPr marL="228600" eaLnBrk="1" hangingPunct="1">
              <a:defRPr/>
            </a:pPr>
            <a:r>
              <a:rPr lang="en-US" sz="2800" b="1" dirty="0">
                <a:solidFill>
                  <a:schemeClr val="bg1"/>
                </a:solidFill>
              </a:rPr>
              <a:t>Policy Statement</a:t>
            </a:r>
            <a:endParaRPr lang="en-US" sz="2800" dirty="0">
              <a:solidFill>
                <a:schemeClr val="bg1"/>
              </a:solidFill>
            </a:endParaRPr>
          </a:p>
        </p:txBody>
      </p:sp>
      <p:sp>
        <p:nvSpPr>
          <p:cNvPr id="2" name="Rectangle 1"/>
          <p:cNvSpPr/>
          <p:nvPr/>
        </p:nvSpPr>
        <p:spPr>
          <a:xfrm>
            <a:off x="0" y="1947863"/>
            <a:ext cx="5334000" cy="61912"/>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Workplace Violence Prevention:&amp;quot;&quot;/&gt;&lt;property id=&quot;20307&quot; value=&quot;256&quot;/&gt;&lt;/object&gt;&lt;object type=&quot;3&quot; unique_id=&quot;10005&quot;&gt;&lt;property id=&quot;20148&quot; value=&quot;5&quot;/&gt;&lt;property id=&quot;20300&quot; value=&quot;Slide 2 - &amp;quot;Workplace Violence Prevention&amp;quot;&quot;/&gt;&lt;property id=&quot;20307&quot; value=&quot;257&quot;/&gt;&lt;/object&gt;&lt;object type=&quot;3&quot; unique_id=&quot;10006&quot;&gt;&lt;property id=&quot;20148&quot; value=&quot;5&quot;/&gt;&lt;property id=&quot;20300&quot; value=&quot;Slide 3 - &amp;quot;Workplace Violence Prevention Learning Objectives&amp;quot;&quot;/&gt;&lt;property id=&quot;20307&quot; value=&quot;258&quot;/&gt;&lt;/object&gt;&lt;object type=&quot;3&quot; unique_id=&quot;10007&quot;&gt;&lt;property id=&quot;20148&quot; value=&quot;5&quot;/&gt;&lt;property id=&quot;20300&quot; value=&quot;Slide 4 - &amp;quot;Workplace Violence Prevention&amp;#x0D;&amp;#x0A;Law and Regulations&amp;quot;&quot;/&gt;&lt;property id=&quot;20307&quot; value=&quot;260&quot;/&gt;&lt;/object&gt;&lt;object type=&quot;3&quot; unique_id=&quot;10008&quot;&gt;&lt;property id=&quot;20148&quot; value=&quot;5&quot;/&gt;&lt;property id=&quot;20300&quot; value=&quot;Slide 5 - &amp;quot;Workplace Violence Prevention &amp;#x0D;&amp;#x0A;Law and Regulations&amp;quot;&quot;/&gt;&lt;property id=&quot;20307&quot; value=&quot;261&quot;/&gt;&lt;/object&gt;&lt;object type=&quot;3&quot; unique_id=&quot;10009&quot;&gt;&lt;property id=&quot;20148&quot; value=&quot;5&quot;/&gt;&lt;property id=&quot;20300&quot; value=&quot;Slide 6 - &amp;quot;Workplace Violence &amp;#x0D;&amp;#x0A;Definition&amp;quot;&quot;/&gt;&lt;property id=&quot;20307&quot; value=&quot;262&quot;/&gt;&lt;/object&gt;&lt;object type=&quot;3&quot; unique_id=&quot;10010&quot;&gt;&lt;property id=&quot;20148&quot; value=&quot;5&quot;/&gt;&lt;property id=&quot;20300&quot; value=&quot;Slide 7 - &amp;quot;Workplace Violence &amp;#x0D;&amp;#x0A;Definition (cont.)&amp;quot;&quot;/&gt;&lt;property id=&quot;20307&quot; value=&quot;263&quot;/&gt;&lt;/object&gt;&lt;object type=&quot;3&quot; unique_id=&quot;10011&quot;&gt;&lt;property id=&quot;20148&quot; value=&quot;5&quot;/&gt;&lt;property id=&quot;20300&quot; value=&quot;Slide 8 - &amp;quot;Workplace Defined&amp;quot;&quot;/&gt;&lt;property id=&quot;20307&quot; value=&quot;264&quot;/&gt;&lt;/object&gt;&lt;object type=&quot;3&quot; unique_id=&quot;10012&quot;&gt;&lt;property id=&quot;20148&quot; value=&quot;5&quot;/&gt;&lt;property id=&quot;20300&quot; value=&quot;Slide 9 - &amp;quot;Categories of Violence&amp;quot;&quot;/&gt;&lt;property id=&quot;20307&quot; value=&quot;265&quot;/&gt;&lt;/object&gt;&lt;object type=&quot;3&quot; unique_id=&quot;10013&quot;&gt;&lt;property id=&quot;20148&quot; value=&quot;5&quot;/&gt;&lt;property id=&quot;20300&quot; value=&quot;Slide 10 - &amp;quot;Categories of Violence&amp;quot;&quot;/&gt;&lt;property id=&quot;20307&quot; value=&quot;266&quot;/&gt;&lt;/object&gt;&lt;object type=&quot;3&quot; unique_id=&quot;10014&quot;&gt;&lt;property id=&quot;20148&quot; value=&quot;5&quot;/&gt;&lt;property id=&quot;20300&quot; value=&quot;Slide 11 - &amp;quot;The Impact of Workplace Violence&amp;quot;&quot;/&gt;&lt;property id=&quot;20307&quot; value=&quot;267&quot;/&gt;&lt;/object&gt;&lt;object type=&quot;3&quot; unique_id=&quot;10015&quot;&gt;&lt;property id=&quot;20148&quot; value=&quot;5&quot;/&gt;&lt;property id=&quot;20300&quot; value=&quot;Slide 12 - &amp;quot;Why do we care about verbal and physical violence in the workplace?&amp;quot;&quot;/&gt;&lt;property id=&quot;20307&quot; value=&quot;268&quot;/&gt;&lt;/object&gt;&lt;object type=&quot;3&quot; unique_id=&quot;10016&quot;&gt;&lt;property id=&quot;20148&quot; value=&quot;5&quot;/&gt;&lt;property id=&quot;20300&quot; value=&quot;Slide 13 - &amp;quot;Workplace Violence &amp;#x0D;&amp;#x0A;Prevention Program&amp;quot;&quot;/&gt;&lt;property id=&quot;20307&quot; value=&quot;269&quot;/&gt;&lt;/object&gt;&lt;object type=&quot;3&quot; unique_id=&quot;10017&quot;&gt;&lt;property id=&quot;20148&quot; value=&quot;5&quot;/&gt;&lt;property id=&quot;20300&quot; value=&quot;Slide 14 - &amp;quot;Workplace Violence Prevention Program&amp;quot;&quot;/&gt;&lt;property id=&quot;20307&quot; value=&quot;270&quot;/&gt;&lt;/object&gt;&lt;object type=&quot;3&quot; unique_id=&quot;10018&quot;&gt;&lt;property id=&quot;20148&quot; value=&quot;5&quot;/&gt;&lt;property id=&quot;20300&quot; value=&quot;Slide 15 - &amp;quot;Workplace Violence Prevention Program - Definition&amp;quot;&quot;/&gt;&lt;property id=&quot;20307&quot; value=&quot;271&quot;/&gt;&lt;/object&gt;&lt;object type=&quot;3&quot; unique_id=&quot;10019&quot;&gt;&lt;property id=&quot;20148&quot; value=&quot;5&quot;/&gt;&lt;property id=&quot;20300&quot; value=&quot;Slide 16 - &amp;quot;Workplace Violence Prevention Program&amp;quot;&quot;/&gt;&lt;property id=&quot;20307&quot; value=&quot;302&quot;/&gt;&lt;/object&gt;&lt;object type=&quot;3&quot; unique_id=&quot;10020&quot;&gt;&lt;property id=&quot;20148&quot; value=&quot;5&quot;/&gt;&lt;property id=&quot;20300&quot; value=&quot;Slide 17 - &amp;quot;Workplace Violence Prevention Program&amp;quot;&quot;/&gt;&lt;property id=&quot;20307&quot; value=&quot;272&quot;/&gt;&lt;/object&gt;&lt;object type=&quot;3&quot; unique_id=&quot;10021&quot;&gt;&lt;property id=&quot;20148&quot; value=&quot;5&quot;/&gt;&lt;property id=&quot;20300&quot; value=&quot;Slide 18 - &amp;quot;Workplace Violence Prevention Program&amp;quot;&quot;/&gt;&lt;property id=&quot;20307&quot; value=&quot;276&quot;/&gt;&lt;/object&gt;&lt;object type=&quot;3&quot; unique_id=&quot;10022&quot;&gt;&lt;property id=&quot;20148&quot; value=&quot;5&quot;/&gt;&lt;property id=&quot;20300&quot; value=&quot;Slide 20 - &amp;quot;Workplace Violence Prevention Program&amp;quot;&quot;/&gt;&lt;property id=&quot;20307&quot; value=&quot;286&quot;/&gt;&lt;/object&gt;&lt;object type=&quot;3&quot; unique_id=&quot;10023&quot;&gt;&lt;property id=&quot;20148&quot; value=&quot;5&quot;/&gt;&lt;property id=&quot;20300&quot; value=&quot;Slide 21 - &amp;quot;Workplace Violence Prevention Program&amp;quot;&quot;/&gt;&lt;property id=&quot;20307&quot; value=&quot;295&quot;/&gt;&lt;/object&gt;&lt;object type=&quot;3&quot; unique_id=&quot;10024&quot;&gt;&lt;property id=&quot;20148&quot; value=&quot;5&quot;/&gt;&lt;property id=&quot;20300&quot; value=&quot;Slide 22 - &amp;quot;Workplace Violence Prevention Program&amp;quot;&quot;/&gt;&lt;property id=&quot;20307&quot; value=&quot;306&quot;/&gt;&lt;/object&gt;&lt;object type=&quot;3&quot; unique_id=&quot;10025&quot;&gt;&lt;property id=&quot;20148&quot; value=&quot;5&quot;/&gt;&lt;property id=&quot;20300&quot; value=&quot;Slide 23 - &amp;quot;Workplace Violence Prevention Program&amp;quot;&quot;/&gt;&lt;property id=&quot;20307&quot; value=&quot;294&quot;/&gt;&lt;/object&gt;&lt;object type=&quot;3&quot; unique_id=&quot;10026&quot;&gt;&lt;property id=&quot;20148&quot; value=&quot;5&quot;/&gt;&lt;property id=&quot;20300&quot; value=&quot;Slide 24 - &amp;quot;Workplace Violence Prevention Program&amp;quot;&quot;/&gt;&lt;property id=&quot;20307&quot; value=&quot;292&quot;/&gt;&lt;/object&gt;&lt;object type=&quot;3&quot; unique_id=&quot;10027&quot;&gt;&lt;property id=&quot;20148&quot; value=&quot;5&quot;/&gt;&lt;property id=&quot;20300&quot; value=&quot;Slide 25 - &amp;quot;Workplace Violence Prevention Program&amp;quot;&quot;/&gt;&lt;property id=&quot;20307&quot; value=&quot;291&quot;/&gt;&lt;/object&gt;&lt;object type=&quot;3&quot; unique_id=&quot;10028&quot;&gt;&lt;property id=&quot;20148&quot; value=&quot;5&quot;/&gt;&lt;property id=&quot;20300&quot; value=&quot;Slide 26 - &amp;quot;Workplace Violence Prevention Program&amp;quot;&quot;/&gt;&lt;property id=&quot;20307&quot; value=&quot;301&quot;/&gt;&lt;/object&gt;&lt;object type=&quot;3&quot; unique_id=&quot;10029&quot;&gt;&lt;property id=&quot;20148&quot; value=&quot;5&quot;/&gt;&lt;property id=&quot;20300&quot; value=&quot;Slide 27 - &amp;quot;Workplace Violence Prevention Program&amp;quot;&quot;/&gt;&lt;property id=&quot;20307&quot; value=&quot;290&quot;/&gt;&lt;/object&gt;&lt;object type=&quot;3&quot; unique_id=&quot;10030&quot;&gt;&lt;property id=&quot;20148&quot; value=&quot;5&quot;/&gt;&lt;property id=&quot;20300&quot; value=&quot;Slide 28 - &amp;quot;Workplace Violence Prevention Program&amp;quot;&quot;/&gt;&lt;property id=&quot;20307&quot; value=&quot;303&quot;/&gt;&lt;/object&gt;&lt;object type=&quot;3&quot; unique_id=&quot;10031&quot;&gt;&lt;property id=&quot;20148&quot; value=&quot;5&quot;/&gt;&lt;property id=&quot;20300&quot; value=&quot;Slide 29 - &amp;quot;Workplace Violence Prevention Program&amp;quot;&quot;/&gt;&lt;property id=&quot;20307&quot; value=&quot;305&quot;/&gt;&lt;/object&gt;&lt;object type=&quot;3&quot; unique_id=&quot;10032&quot;&gt;&lt;property id=&quot;20148&quot; value=&quot;5&quot;/&gt;&lt;property id=&quot;20300&quot; value=&quot;Slide 30 - &amp;quot;Workplace Violence Prevention Program&amp;quot;&quot;/&gt;&lt;property id=&quot;20307&quot; value=&quot;289&quot;/&gt;&lt;/object&gt;&lt;object type=&quot;3&quot; unique_id=&quot;10033&quot;&gt;&lt;property id=&quot;20148&quot; value=&quot;5&quot;/&gt;&lt;property id=&quot;20300&quot; value=&quot;Slide 31 - &amp;quot;Workplace Violence Prevention Program&amp;quot;&quot;/&gt;&lt;property id=&quot;20307&quot; value=&quot;288&quot;/&gt;&lt;/object&gt;&lt;object type=&quot;3&quot; unique_id=&quot;10034&quot;&gt;&lt;property id=&quot;20148&quot; value=&quot;5&quot;/&gt;&lt;property id=&quot;20300&quot; value=&quot;Slide 32 - &amp;quot;Workplace Violence Prevention Program&amp;quot;&quot;/&gt;&lt;property id=&quot;20307&quot; value=&quot;287&quot;/&gt;&lt;/object&gt;&lt;object type=&quot;3&quot; unique_id=&quot;10035&quot;&gt;&lt;property id=&quot;20148&quot; value=&quot;5&quot;/&gt;&lt;property id=&quot;20300&quot; value=&quot;Slide 33 - &amp;quot;Workplace Violence Prevention Program&amp;quot;&quot;/&gt;&lt;property id=&quot;20307&quot; value=&quot;283&quot;/&gt;&lt;/object&gt;&lt;object type=&quot;3&quot; unique_id=&quot;10036&quot;&gt;&lt;property id=&quot;20148&quot; value=&quot;5&quot;/&gt;&lt;property id=&quot;20300&quot; value=&quot;Slide 34 - &amp;quot;Workplace Violence Prevention Program&amp;quot;&quot;/&gt;&lt;property id=&quot;20307&quot; value=&quot;284&quot;/&gt;&lt;/object&gt;&lt;object type=&quot;3&quot; unique_id=&quot;10037&quot;&gt;&lt;property id=&quot;20148&quot; value=&quot;5&quot;/&gt;&lt;property id=&quot;20300&quot; value=&quot;Slide 35 - &amp;quot;Workplace Violence Prevention Program&amp;quot;&quot;/&gt;&lt;property id=&quot;20307&quot; value=&quot;285&quot;/&gt;&lt;/object&gt;&lt;object type=&quot;3&quot; unique_id=&quot;10038&quot;&gt;&lt;property id=&quot;20148&quot; value=&quot;5&quot;/&gt;&lt;property id=&quot;20300&quot; value=&quot;Slide 36 - &amp;quot;Workplace Violence Prevention Program&amp;quot;&quot;/&gt;&lt;property id=&quot;20307&quot; value=&quot;296&quot;/&gt;&lt;/object&gt;&lt;object type=&quot;3&quot; unique_id=&quot;10039&quot;&gt;&lt;property id=&quot;20148&quot; value=&quot;5&quot;/&gt;&lt;property id=&quot;20300&quot; value=&quot;Slide 37 - &amp;quot;Your Responsibility &amp;quot;&quot;/&gt;&lt;property id=&quot;20307&quot; value=&quot;297&quot;/&gt;&lt;/object&gt;&lt;object type=&quot;3&quot; unique_id=&quot;10040&quot;&gt;&lt;property id=&quot;20148&quot; value=&quot;5&quot;/&gt;&lt;property id=&quot;20300&quot; value=&quot;Slide 38 - &amp;quot;Workplace Violence Prevention&amp;quot;&quot;/&gt;&lt;property id=&quot;20307&quot; value=&quot;298&quot;/&gt;&lt;/object&gt;&lt;object type=&quot;3&quot; unique_id=&quot;10041&quot;&gt;&lt;property id=&quot;20148&quot; value=&quot;5&quot;/&gt;&lt;property id=&quot;20300&quot; value=&quot;Slide 39 - &amp;quot;Workplace Violence Prevention Resources&amp;quot;&quot;/&gt;&lt;property id=&quot;20307&quot; value=&quot;300&quot;/&gt;&lt;/object&gt;&lt;object type=&quot;3&quot; unique_id=&quot;10042&quot;&gt;&lt;property id=&quot;20148&quot; value=&quot;5&quot;/&gt;&lt;property id=&quot;20300&quot; value=&quot;Slide 40 - &amp;quot;Funding and Copyright Statement&amp;quot;&quot;/&gt;&lt;property id=&quot;20307&quot; value=&quot;282&quot;/&gt;&lt;/object&gt;&lt;object type=&quot;3&quot; unique_id=&quot;10379&quot;&gt;&lt;property id=&quot;20148&quot; value=&quot;5&quot;/&gt;&lt;property id=&quot;20300&quot; value=&quot;Slide 19 - &amp;quot;Workplace Violence Prevention Program&amp;quot;&quot;/&gt;&lt;property id=&quot;20307&quot; value=&quot;308&quot;/&gt;&lt;/object&gt;&lt;/object&gt;&lt;/object&gt;&lt;/database&gt;"/>
  <p:tag name="SECTOMILLISECCONVERTED" val="1"/>
</p:tagLst>
</file>

<file path=ppt/theme/theme1.xml><?xml version="1.0" encoding="utf-8"?>
<a:theme xmlns:a="http://schemas.openxmlformats.org/drawingml/2006/main" name="Business presentation featuring the State of New York">
  <a:themeElements>
    <a:clrScheme name="Custom 1">
      <a:dk1>
        <a:srgbClr val="002D73"/>
      </a:dk1>
      <a:lt1>
        <a:sysClr val="window" lastClr="FFFFFF"/>
      </a:lt1>
      <a:dk2>
        <a:srgbClr val="646569"/>
      </a:dk2>
      <a:lt2>
        <a:srgbClr val="EEECE1"/>
      </a:lt2>
      <a:accent1>
        <a:srgbClr val="002D73"/>
      </a:accent1>
      <a:accent2>
        <a:srgbClr val="007681"/>
      </a:accent2>
      <a:accent3>
        <a:srgbClr val="FFFFFF"/>
      </a:accent3>
      <a:accent4>
        <a:srgbClr val="FFFFFF"/>
      </a:accent4>
      <a:accent5>
        <a:srgbClr val="FFFFFF"/>
      </a:accent5>
      <a:accent6>
        <a:srgbClr val="FFFFFF"/>
      </a:accent6>
      <a:hlink>
        <a:srgbClr val="FFFFFF"/>
      </a:hlink>
      <a:folHlink>
        <a:srgbClr val="64656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4">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CB163CE-A341-4511-B458-F032F6315453}">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C73E187EE8B74FA553B9AABB8F2531" ma:contentTypeVersion="11" ma:contentTypeDescription="Create a new document." ma:contentTypeScope="" ma:versionID="2c679a7173835467661f8803f09c68a9">
  <xsd:schema xmlns:xsd="http://www.w3.org/2001/XMLSchema" xmlns:xs="http://www.w3.org/2001/XMLSchema" xmlns:p="http://schemas.microsoft.com/office/2006/metadata/properties" xmlns:ns2="56964cf1-aaf8-4467-8143-b2562bec8601" xmlns:ns3="febfd0c4-e6f7-496d-9e54-f897864e5f2b" xmlns:ns4="8bea9ab0-b924-4950-8dab-7e99838eff4d" targetNamespace="http://schemas.microsoft.com/office/2006/metadata/properties" ma:root="true" ma:fieldsID="00b442718c3afda909023ddc66b0fb48" ns2:_="" ns3:_="" ns4:_="">
    <xsd:import namespace="56964cf1-aaf8-4467-8143-b2562bec8601"/>
    <xsd:import namespace="febfd0c4-e6f7-496d-9e54-f897864e5f2b"/>
    <xsd:import namespace="8bea9ab0-b924-4950-8dab-7e99838eff4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64cf1-aaf8-4467-8143-b2562bec8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39e25b7-0a97-41c9-a156-d5f30623568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ebfd0c4-e6f7-496d-9e54-f897864e5f2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bea9ab0-b924-4950-8dab-7e99838eff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db8d621-dd42-4f75-a324-b9931562b003}" ma:internalName="TaxCatchAll" ma:showField="CatchAllData" ma:web="8bea9ab0-b924-4950-8dab-7e99838eff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6964cf1-aaf8-4467-8143-b2562bec8601">
      <Terms xmlns="http://schemas.microsoft.com/office/infopath/2007/PartnerControls"/>
    </lcf76f155ced4ddcb4097134ff3c332f>
    <TaxCatchAll xmlns="8bea9ab0-b924-4950-8dab-7e99838eff4d" xsi:nil="true"/>
  </documentManagement>
</p:properties>
</file>

<file path=customXml/itemProps1.xml><?xml version="1.0" encoding="utf-8"?>
<ds:datastoreItem xmlns:ds="http://schemas.openxmlformats.org/officeDocument/2006/customXml" ds:itemID="{E0064A74-ED26-4A20-AECA-3E4CFC763A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64cf1-aaf8-4467-8143-b2562bec8601"/>
    <ds:schemaRef ds:uri="febfd0c4-e6f7-496d-9e54-f897864e5f2b"/>
    <ds:schemaRef ds:uri="8bea9ab0-b924-4950-8dab-7e99838eff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419E95-4DA3-4D8D-9EE3-9AF4DD5725DC}">
  <ds:schemaRefs>
    <ds:schemaRef ds:uri="http://schemas.microsoft.com/sharepoint/v3/contenttype/forms"/>
  </ds:schemaRefs>
</ds:datastoreItem>
</file>

<file path=customXml/itemProps3.xml><?xml version="1.0" encoding="utf-8"?>
<ds:datastoreItem xmlns:ds="http://schemas.openxmlformats.org/officeDocument/2006/customXml" ds:itemID="{17A73DDD-4A64-4055-A766-C1520047AAB7}">
  <ds:schemaRefs>
    <ds:schemaRef ds:uri="http://purl.org/dc/terms/"/>
    <ds:schemaRef ds:uri="8bea9ab0-b924-4950-8dab-7e99838eff4d"/>
    <ds:schemaRef ds:uri="http://schemas.microsoft.com/office/2006/documentManagement/types"/>
    <ds:schemaRef ds:uri="http://schemas.openxmlformats.org/package/2006/metadata/core-properties"/>
    <ds:schemaRef ds:uri="http://purl.org/dc/dcmitype/"/>
    <ds:schemaRef ds:uri="http://purl.org/dc/elements/1.1/"/>
    <ds:schemaRef ds:uri="56964cf1-aaf8-4467-8143-b2562bec8601"/>
    <ds:schemaRef ds:uri="http://schemas.microsoft.com/office/2006/metadata/properties"/>
    <ds:schemaRef ds:uri="febfd0c4-e6f7-496d-9e54-f897864e5f2b"/>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6945</TotalTime>
  <Words>2784</Words>
  <Application>Microsoft Office PowerPoint</Application>
  <PresentationFormat>On-screen Show (16:9)</PresentationFormat>
  <Paragraphs>316</Paragraphs>
  <Slides>46</Slides>
  <Notes>46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Arial</vt:lpstr>
      <vt:lpstr>Calibri</vt:lpstr>
      <vt:lpstr>Business presentation featuring the State of New York</vt:lpstr>
      <vt:lpstr>  NIAGARA FALLS CITY SCHOOL DISTRICT  Workplace Violence Prevention Training  Mark R. Laurrie Superintendent   </vt:lpstr>
      <vt:lpstr>PowerPoint Presentation</vt:lpstr>
      <vt:lpstr>Workplace Violence Prevention  Act and NYS DOL Regulations</vt:lpstr>
      <vt:lpstr>PowerPoint Presentation</vt:lpstr>
      <vt:lpstr>What is Workplace Violence? </vt:lpstr>
      <vt:lpstr>Workplace Definition </vt:lpstr>
      <vt:lpstr> Categories of Violence </vt:lpstr>
      <vt:lpstr>Categories of Violence Con’t </vt:lpstr>
      <vt:lpstr>PowerPoint Presentation</vt:lpstr>
      <vt:lpstr>Workplace Violence Policy Statement </vt:lpstr>
      <vt:lpstr>PowerPoint Presentation</vt:lpstr>
      <vt:lpstr>NFCSD Workplace Violence Coordinator/Designated Contact Person: </vt:lpstr>
      <vt:lpstr>PowerPoint Presentation</vt:lpstr>
      <vt:lpstr>Risk Evaluation and Determination </vt:lpstr>
      <vt:lpstr>Risk Evaluation and Determination: Record Examination</vt:lpstr>
      <vt:lpstr>Risk Evaluation and Determination Evaluation of Physical Environment </vt:lpstr>
      <vt:lpstr>PowerPoint Presentation</vt:lpstr>
      <vt:lpstr>Workplace Violence Prevention Program </vt:lpstr>
      <vt:lpstr>Workplace Violence Prevention Program </vt:lpstr>
      <vt:lpstr>Workplace Violence Prevention Program </vt:lpstr>
      <vt:lpstr>Workplace Violence Prevention Program </vt:lpstr>
      <vt:lpstr>Workplace Violence Prevention Program: Risk Factors Identified </vt:lpstr>
      <vt:lpstr>Workplace Violence Prevention Program: Methods to Address Specific Risk  Factors</vt:lpstr>
      <vt:lpstr>PowerPoint Presentation</vt:lpstr>
      <vt:lpstr>Workplace Violence Prevention Program: Incident Reporting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Violence Prevention (WVP) Program</dc:title>
  <dc:creator>Administrator</dc:creator>
  <cp:lastModifiedBy>Savino, Alicia</cp:lastModifiedBy>
  <cp:revision>707</cp:revision>
  <cp:lastPrinted>2024-04-15T18:33:56Z</cp:lastPrinted>
  <dcterms:created xsi:type="dcterms:W3CDTF">2009-11-24T16:03:51Z</dcterms:created>
  <dcterms:modified xsi:type="dcterms:W3CDTF">2024-04-17T16:49:28Z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TC300036571033</vt:lpwstr>
  </property>
  <property fmtid="{D5CDD505-2E9C-101B-9397-08002B2CF9AE}" pid="3" name="ContentTypeId">
    <vt:lpwstr>0x010100A8C73E187EE8B74FA553B9AABB8F2531</vt:lpwstr>
  </property>
  <property fmtid="{D5CDD505-2E9C-101B-9397-08002B2CF9AE}" pid="4" name="Order">
    <vt:r8>10400</vt:r8>
  </property>
  <property fmtid="{D5CDD505-2E9C-101B-9397-08002B2CF9AE}" pid="5" name="MediaServiceImageTags">
    <vt:lpwstr/>
  </property>
</Properties>
</file>