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6870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2217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17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7287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7815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895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42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023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38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2063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757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2147B-6135-417F-BF91-E178FE9AA971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26A0CB2-A0EF-47C5-9D1C-89DD67AE104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624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f-ny.safeschools.com/login" TargetMode="External"/><Relationship Id="rId2" Type="http://schemas.openxmlformats.org/officeDocument/2006/relationships/hyperlink" Target="https://www.nfschools.net/Page/1590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A0967-71C4-469D-8D00-F554DC3E2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373" y="253219"/>
            <a:ext cx="12037254" cy="2876917"/>
          </a:xfrm>
        </p:spPr>
        <p:txBody>
          <a:bodyPr>
            <a:normAutofit fontScale="90000"/>
          </a:bodyPr>
          <a:lstStyle/>
          <a:p>
            <a:r>
              <a:rPr lang="en-US" altLang="en-US" sz="4400" b="1" dirty="0">
                <a:cs typeface="Arial" panose="020B0604020202020204" pitchFamily="34" charset="0"/>
              </a:rPr>
              <a:t>NIAGARA FALLS CITY SCHOOL DISTRICT</a:t>
            </a:r>
            <a:br>
              <a:rPr lang="en-US" altLang="en-US" sz="4400" b="1" dirty="0">
                <a:cs typeface="Arial" panose="020B0604020202020204" pitchFamily="34" charset="0"/>
              </a:rPr>
            </a:br>
            <a:br>
              <a:rPr lang="en-US" altLang="en-US" sz="4400" b="1" dirty="0">
                <a:cs typeface="Arial" panose="020B0604020202020204" pitchFamily="34" charset="0"/>
              </a:rPr>
            </a:br>
            <a:r>
              <a:rPr lang="en-US" altLang="en-US" sz="4000" b="1" dirty="0">
                <a:cs typeface="Arial" panose="020B0604020202020204" pitchFamily="34" charset="0"/>
              </a:rPr>
              <a:t>Workplace Violence Prevention Training</a:t>
            </a:r>
            <a:br>
              <a:rPr lang="en-US" altLang="en-US" sz="4400" b="1" dirty="0">
                <a:solidFill>
                  <a:srgbClr val="002D73"/>
                </a:solidFill>
                <a:cs typeface="Arial" panose="020B0604020202020204" pitchFamily="34" charset="0"/>
              </a:rPr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2DF0C5-E2AA-46F0-84ED-1436D53B7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03186"/>
            <a:ext cx="9144000" cy="916953"/>
          </a:xfrm>
        </p:spPr>
        <p:txBody>
          <a:bodyPr>
            <a:noAutofit/>
          </a:bodyPr>
          <a:lstStyle/>
          <a:p>
            <a:r>
              <a:rPr lang="en-US" altLang="en-US" sz="3200" b="1" dirty="0">
                <a:cs typeface="Arial" panose="020B0604020202020204" pitchFamily="34" charset="0"/>
              </a:rPr>
              <a:t>Mark R. Laurrie</a:t>
            </a:r>
            <a:br>
              <a:rPr lang="en-US" altLang="en-US" sz="3200" b="1" dirty="0">
                <a:cs typeface="Arial" panose="020B0604020202020204" pitchFamily="34" charset="0"/>
              </a:rPr>
            </a:br>
            <a:r>
              <a:rPr lang="en-US" altLang="en-US" sz="3200" b="1" dirty="0">
                <a:cs typeface="Arial" panose="020B0604020202020204" pitchFamily="34" charset="0"/>
              </a:rPr>
              <a:t>Superintendent </a:t>
            </a:r>
            <a:br>
              <a:rPr lang="en-US" altLang="en-US" sz="3200" b="1" dirty="0">
                <a:solidFill>
                  <a:srgbClr val="002D73"/>
                </a:solidFill>
                <a:cs typeface="Arial" panose="020B0604020202020204" pitchFamily="34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60748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CF14C-0987-4ECA-8D99-EC0D93DF6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Workplace Violence Prevention Training</a:t>
            </a:r>
            <a:br>
              <a:rPr lang="en-US" altLang="en-US" dirty="0"/>
            </a:br>
            <a:r>
              <a:rPr lang="en-US" altLang="en-US" dirty="0"/>
              <a:t> Objectives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F1073-F9E8-4C5F-B465-4B3154704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2015732"/>
            <a:ext cx="12059477" cy="4037749"/>
          </a:xfrm>
        </p:spPr>
        <p:txBody>
          <a:bodyPr>
            <a:normAutofit/>
          </a:bodyPr>
          <a:lstStyle/>
          <a:p>
            <a:pPr indent="-114300">
              <a:buFont typeface="Arial" charset="0"/>
              <a:buNone/>
              <a:defRPr/>
            </a:pPr>
            <a:r>
              <a:rPr lang="en-US" altLang="en-US" sz="1800" dirty="0">
                <a:cs typeface="Arial"/>
              </a:rPr>
              <a:t>Review the Workplace Violence Prevention Act and Department of Labor regulations</a:t>
            </a:r>
          </a:p>
          <a:p>
            <a:pPr indent="-114300">
              <a:buFont typeface="Arial" charset="0"/>
              <a:buNone/>
              <a:defRPr/>
            </a:pPr>
            <a:endParaRPr lang="en-US" altLang="en-US" sz="1200" dirty="0">
              <a:cs typeface="Arial"/>
            </a:endParaRPr>
          </a:p>
          <a:p>
            <a:pPr marL="285750" indent="0">
              <a:spcBef>
                <a:spcPct val="0"/>
              </a:spcBef>
              <a:spcAft>
                <a:spcPts val="0"/>
              </a:spcAft>
              <a:buSzPct val="124000"/>
              <a:buNone/>
              <a:defRPr/>
            </a:pPr>
            <a:r>
              <a:rPr lang="en-US" altLang="en-US" sz="1200" dirty="0">
                <a:cs typeface="Arial"/>
              </a:rPr>
              <a:t> </a:t>
            </a:r>
            <a:r>
              <a:rPr lang="en-US" altLang="en-US" dirty="0">
                <a:cs typeface="Arial"/>
              </a:rPr>
              <a:t>Define workplace violence and understand the different types </a:t>
            </a:r>
          </a:p>
          <a:p>
            <a:pPr marL="285750" indent="0">
              <a:spcBef>
                <a:spcPct val="0"/>
              </a:spcBef>
              <a:spcAft>
                <a:spcPts val="0"/>
              </a:spcAft>
              <a:buSzPct val="124000"/>
              <a:buNone/>
              <a:defRPr/>
            </a:pPr>
            <a:endParaRPr lang="en-US" altLang="en-US" dirty="0">
              <a:cs typeface="Arial" panose="020B0604020202020204" pitchFamily="34" charset="0"/>
            </a:endParaRPr>
          </a:p>
          <a:p>
            <a:pPr marL="285750" indent="0">
              <a:spcBef>
                <a:spcPct val="0"/>
              </a:spcBef>
              <a:spcAft>
                <a:spcPts val="0"/>
              </a:spcAft>
              <a:buSzPct val="124000"/>
              <a:buNone/>
              <a:defRPr/>
            </a:pPr>
            <a:r>
              <a:rPr lang="en-US" altLang="en-US" dirty="0">
                <a:cs typeface="Arial"/>
              </a:rPr>
              <a:t>Learn the key elements of NFCSD workplace violence prevention policy and program.</a:t>
            </a:r>
          </a:p>
          <a:p>
            <a:pPr marL="285750" indent="0">
              <a:spcBef>
                <a:spcPct val="0"/>
              </a:spcBef>
              <a:spcAft>
                <a:spcPts val="0"/>
              </a:spcAft>
              <a:buSzPct val="124000"/>
              <a:buNone/>
              <a:defRPr/>
            </a:pPr>
            <a:endParaRPr lang="en-US" altLang="en-US" sz="1200" dirty="0">
              <a:cs typeface="Arial"/>
            </a:endParaRPr>
          </a:p>
          <a:p>
            <a:pPr marL="285750" indent="0">
              <a:spcBef>
                <a:spcPct val="0"/>
              </a:spcBef>
              <a:spcAft>
                <a:spcPts val="0"/>
              </a:spcAft>
              <a:buSzPct val="124000"/>
              <a:buNone/>
              <a:defRPr/>
            </a:pPr>
            <a:r>
              <a:rPr lang="en-US" altLang="en-US" dirty="0">
                <a:cs typeface="Arial"/>
              </a:rPr>
              <a:t>Learn where our policy statement is posted and to how to obtain a copy of our workplace violence program</a:t>
            </a:r>
          </a:p>
          <a:p>
            <a:pPr marL="285750" indent="0">
              <a:spcBef>
                <a:spcPct val="0"/>
              </a:spcBef>
              <a:spcAft>
                <a:spcPts val="0"/>
              </a:spcAft>
              <a:buSzPct val="124000"/>
              <a:buNone/>
              <a:defRPr/>
            </a:pPr>
            <a:endParaRPr lang="en-US" altLang="en-US" dirty="0">
              <a:cs typeface="Arial"/>
            </a:endParaRPr>
          </a:p>
          <a:p>
            <a:pPr marL="285750" indent="0">
              <a:spcBef>
                <a:spcPct val="0"/>
              </a:spcBef>
              <a:spcAft>
                <a:spcPts val="0"/>
              </a:spcAft>
              <a:buSzPct val="124000"/>
              <a:buNone/>
              <a:defRPr/>
            </a:pPr>
            <a:r>
              <a:rPr lang="en-US" altLang="en-US" dirty="0">
                <a:cs typeface="Arial"/>
              </a:rPr>
              <a:t>Learn workplace violence risk factors and prevention efforts</a:t>
            </a:r>
          </a:p>
          <a:p>
            <a:pPr marL="285750" indent="0">
              <a:spcBef>
                <a:spcPct val="0"/>
              </a:spcBef>
              <a:spcAft>
                <a:spcPts val="0"/>
              </a:spcAft>
              <a:buSzPct val="124000"/>
              <a:buNone/>
              <a:defRPr/>
            </a:pPr>
            <a:endParaRPr lang="en-US" altLang="en-US" sz="1200" dirty="0">
              <a:cs typeface="Arial"/>
            </a:endParaRPr>
          </a:p>
          <a:p>
            <a:pPr marL="285750" indent="0">
              <a:spcBef>
                <a:spcPct val="0"/>
              </a:spcBef>
              <a:buSzPct val="124000"/>
              <a:buNone/>
              <a:defRPr/>
            </a:pPr>
            <a:r>
              <a:rPr lang="en-US" altLang="en-US" dirty="0">
                <a:cs typeface="Arial"/>
              </a:rPr>
              <a:t>Learn how to report incidents of workplace violence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975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C5F70-EE1A-4202-86A2-CFFCCA40B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of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64119-622A-49A2-B6B9-9EF62F4E5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2015732"/>
            <a:ext cx="11873133" cy="3920834"/>
          </a:xfrm>
          <a:noFill/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/>
              <a:t>All staff must review this PowerPoint presentation and the full Workplace Violence Prevention Program located by clicking this link:</a:t>
            </a:r>
          </a:p>
          <a:p>
            <a:pPr marL="0" indent="0">
              <a:buNone/>
            </a:pPr>
            <a:r>
              <a:rPr lang="en-US" b="1" u="sng" dirty="0">
                <a:hlinkClick r:id="rId2"/>
              </a:rPr>
              <a:t>https://www.nfschools.net/Page/15909</a:t>
            </a:r>
            <a:endParaRPr lang="en-US" sz="2800" u="sng" dirty="0">
              <a:solidFill>
                <a:srgbClr val="000000"/>
              </a:solidFill>
              <a:latin typeface="Verdana" panose="020B060403050404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en-US" sz="2800" u="sng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800" dirty="0"/>
              <a:t>All staff must watch and pass the Workplace Violence Prevention Program Training presentation course available through Vector/</a:t>
            </a:r>
            <a:r>
              <a:rPr lang="en-US" sz="2800" dirty="0" err="1"/>
              <a:t>Safeschools</a:t>
            </a:r>
            <a:r>
              <a:rPr lang="en-US" sz="2800" dirty="0"/>
              <a:t> by clicking this link: </a:t>
            </a:r>
          </a:p>
          <a:p>
            <a:pPr marL="0" indent="0">
              <a:buNone/>
            </a:pPr>
            <a:r>
              <a:rPr lang="en-US" sz="2800" dirty="0">
                <a:hlinkClick r:id="rId3"/>
              </a:rPr>
              <a:t>NFCSD Vector Training</a:t>
            </a:r>
            <a:endParaRPr lang="en-US" sz="2800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400" u="sng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55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85E4D-2961-40D5-9FF8-052400147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7512" y="97282"/>
            <a:ext cx="9603275" cy="1049235"/>
          </a:xfrm>
        </p:spPr>
        <p:txBody>
          <a:bodyPr/>
          <a:lstStyle/>
          <a:p>
            <a:r>
              <a:rPr lang="en-US" dirty="0"/>
              <a:t>Requirements of Workplace Violence Prevention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B1E85-14A7-44E9-830B-0DD3BE86C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5732"/>
            <a:ext cx="12191999" cy="4005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/>
              <a:t>Create Policy Statement (See Policy 6123/6190 Workplace Violence Prevention Policy Statement) </a:t>
            </a:r>
            <a:r>
              <a:rPr lang="en-US" sz="1100" dirty="0"/>
              <a:t>(click to view)</a:t>
            </a:r>
          </a:p>
          <a:p>
            <a:pPr marL="0" indent="0">
              <a:buNone/>
            </a:pPr>
            <a:r>
              <a:rPr lang="en-US" sz="2600" dirty="0"/>
              <a:t>Perform Workplace Risk Assessment Evaluations (See Regulation 6190R Workplace Violence Prevention Program sent to all staff and included in the training program.)</a:t>
            </a:r>
          </a:p>
          <a:p>
            <a:pPr marL="0" indent="0">
              <a:buNone/>
            </a:pPr>
            <a:r>
              <a:rPr lang="en-US" sz="2600" dirty="0"/>
              <a:t>Create Workplace Violence Prevention Program (See Regulation 6190R Workplace Violence Prevention Program sent to all staff and included in the training program.)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>
            <a:hlinkClick r:id="" action="ppaction://ole?verb=0"/>
            <a:extLst>
              <a:ext uri="{FF2B5EF4-FFF2-40B4-BE49-F238E27FC236}">
                <a16:creationId xmlns:a16="http://schemas.microsoft.com/office/drawing/2014/main" id="{8F1EB208-DF18-462C-A6D8-3CC46AE4CA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000423"/>
              </p:ext>
            </p:extLst>
          </p:nvPr>
        </p:nvGraphicFramePr>
        <p:xfrm>
          <a:off x="2552800" y="2491530"/>
          <a:ext cx="626628" cy="665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Acrobat Document" r:id="rId3" imgW="5829257" imgH="7543568" progId="AcroExch.Document.7">
                  <p:embed/>
                </p:oleObj>
              </mc:Choice>
              <mc:Fallback>
                <p:oleObj name="Acrobat Document" r:id="rId3" imgW="5829257" imgH="7543568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2800" y="2491530"/>
                        <a:ext cx="626628" cy="665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9804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92DD8-D60D-4FA0-80BC-5A03F733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of Workplace Violence Prevention LAW -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93672-F2C7-4868-B360-B3AFD3F40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83" y="2015732"/>
            <a:ext cx="11844997" cy="40377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dirty="0"/>
              <a:t>Create Reporting Process (See Regulation 6190R Workplace Violence Prevention Program sent to all staff and included in the custom training program.)</a:t>
            </a:r>
          </a:p>
          <a:p>
            <a:pPr marL="0" indent="0">
              <a:buNone/>
            </a:pPr>
            <a:r>
              <a:rPr lang="en-US" sz="3200" dirty="0"/>
              <a:t>Create review process (See Regulation 6190R Workplace Violence Prevention Program sent to all staff and included in the custom </a:t>
            </a:r>
            <a:r>
              <a:rPr lang="en-US" sz="3200" dirty="0" err="1"/>
              <a:t>safeschools</a:t>
            </a:r>
            <a:r>
              <a:rPr lang="en-US" sz="3200" dirty="0"/>
              <a:t> training program.)</a:t>
            </a:r>
          </a:p>
          <a:p>
            <a:pPr marL="0" indent="0">
              <a:buNone/>
            </a:pPr>
            <a:r>
              <a:rPr lang="en-US" sz="3200" dirty="0"/>
              <a:t>Create training program for all staff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500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EDEA6-2EEC-44C0-A9EA-0D3130B0C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810CB-03CA-47CD-AA5C-52F5328C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2015732"/>
            <a:ext cx="12023187" cy="40377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Employees who experience workplace violence  should submit a form reporting such activity.  These can be submitted electronically by completing the electronic form here: </a:t>
            </a:r>
          </a:p>
          <a:p>
            <a:pPr marL="0" indent="0">
              <a:buNone/>
            </a:pPr>
            <a:r>
              <a:rPr lang="en-US" sz="2400" dirty="0"/>
              <a:t>Or</a:t>
            </a:r>
          </a:p>
          <a:p>
            <a:pPr marL="0" indent="0">
              <a:buNone/>
            </a:pPr>
            <a:r>
              <a:rPr lang="en-US" sz="2400" dirty="0"/>
              <a:t>Via hard copy by using the form found  here:   The form should be emailed or hand delivered to Maria Massaro, Coordinator of the Workplace Violence Prevention Program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All forms should be emailed or otherwise submitted to Maria Massaro, Coordinator of the Workplace Violence Prevention Program</a:t>
            </a:r>
          </a:p>
        </p:txBody>
      </p:sp>
      <p:graphicFrame>
        <p:nvGraphicFramePr>
          <p:cNvPr id="5" name="Object 4">
            <a:hlinkClick r:id="" action="ppaction://ole?verb=0"/>
            <a:extLst>
              <a:ext uri="{FF2B5EF4-FFF2-40B4-BE49-F238E27FC236}">
                <a16:creationId xmlns:a16="http://schemas.microsoft.com/office/drawing/2014/main" id="{5CABBA8A-81B2-4C43-B3AC-CD98D46F25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197605"/>
              </p:ext>
            </p:extLst>
          </p:nvPr>
        </p:nvGraphicFramePr>
        <p:xfrm>
          <a:off x="10081731" y="2481044"/>
          <a:ext cx="823957" cy="947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Acrobat Document" r:id="rId3" imgW="5829257" imgH="7543568" progId="AcroExch.Document.7">
                  <p:embed/>
                </p:oleObj>
              </mc:Choice>
              <mc:Fallback>
                <p:oleObj name="Acrobat Document" r:id="rId3" imgW="5829257" imgH="7543568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81731" y="2481044"/>
                        <a:ext cx="823957" cy="9479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3491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3AC15-6062-410C-ACD6-16701E7CB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3F07A-63B7-4245-9ADF-686E35DB9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015732"/>
            <a:ext cx="12192000" cy="4037749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3600" dirty="0"/>
              <a:t>Reports can be submitted by any person, even if it is not the alleged victim</a:t>
            </a:r>
          </a:p>
          <a:p>
            <a:pPr lvl="1"/>
            <a:endParaRPr lang="en-US" sz="3600" dirty="0"/>
          </a:p>
          <a:p>
            <a:pPr marL="457200" lvl="1" indent="0">
              <a:buNone/>
            </a:pPr>
            <a:r>
              <a:rPr lang="en-US" sz="3600" dirty="0"/>
              <a:t>Reports may be coordinated with one of the authorized employee representatives, as noted in Regulation 6190R</a:t>
            </a:r>
          </a:p>
          <a:p>
            <a:pPr marL="457200" lvl="1" indent="0">
              <a:buNone/>
            </a:pP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065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ECA09-6A31-490C-B027-640E8E542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42069-9730-428C-AAD6-48F130986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5731"/>
            <a:ext cx="12191999" cy="4037749"/>
          </a:xfrm>
        </p:spPr>
        <p:txBody>
          <a:bodyPr>
            <a:normAutofit fontScale="77500" lnSpcReduction="20000"/>
          </a:bodyPr>
          <a:lstStyle/>
          <a:p>
            <a:pPr marL="457200" lvl="1" indent="0">
              <a:buNone/>
            </a:pPr>
            <a:r>
              <a:rPr lang="en-US" sz="3600" dirty="0"/>
              <a:t>Please provide as much detail as possible as that will assist in investigating incidents.  </a:t>
            </a:r>
          </a:p>
          <a:p>
            <a:pPr lvl="1"/>
            <a:endParaRPr lang="en-US" sz="3600" dirty="0"/>
          </a:p>
          <a:p>
            <a:pPr marL="457200" lvl="1" indent="0">
              <a:buNone/>
            </a:pPr>
            <a:r>
              <a:rPr lang="en-US" sz="3600" dirty="0"/>
              <a:t>Reports should be submitted as soon as possible following an incident so they may be investigated as timely as possible.</a:t>
            </a:r>
          </a:p>
          <a:p>
            <a:pPr lvl="1"/>
            <a:endParaRPr lang="en-US" sz="3600" dirty="0"/>
          </a:p>
          <a:p>
            <a:pPr marL="457200" lvl="1" indent="0">
              <a:buNone/>
            </a:pPr>
            <a:r>
              <a:rPr lang="en-US" sz="3600" dirty="0"/>
              <a:t>Upon completion of the investigation, forms will be returned as allowed by law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26326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216</TotalTime>
  <Words>454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Gill Sans MT</vt:lpstr>
      <vt:lpstr>Times New Roman</vt:lpstr>
      <vt:lpstr>Verdana</vt:lpstr>
      <vt:lpstr>Gallery</vt:lpstr>
      <vt:lpstr>Adobe Acrobat Document</vt:lpstr>
      <vt:lpstr>NIAGARA FALLS CITY SCHOOL DISTRICT  Workplace Violence Prevention Training </vt:lpstr>
      <vt:lpstr>Workplace Violence Prevention Training  Objectives</vt:lpstr>
      <vt:lpstr>Requirements of Training</vt:lpstr>
      <vt:lpstr>Requirements of Workplace Violence Prevention LAW</vt:lpstr>
      <vt:lpstr>Requirements of Workplace Violence Prevention LAW - continued</vt:lpstr>
      <vt:lpstr>Reporting Process</vt:lpstr>
      <vt:lpstr>Reporting Process</vt:lpstr>
      <vt:lpstr>Reporting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NIAGARA FALLS CITY SCHOOL DISTRICT  Workplace Violence Prevention Training</dc:title>
  <dc:creator>Massaro, Maria</dc:creator>
  <cp:lastModifiedBy>Savino, Alicia</cp:lastModifiedBy>
  <cp:revision>20</cp:revision>
  <cp:lastPrinted>2024-04-17T16:44:44Z</cp:lastPrinted>
  <dcterms:created xsi:type="dcterms:W3CDTF">2024-04-15T14:49:00Z</dcterms:created>
  <dcterms:modified xsi:type="dcterms:W3CDTF">2024-04-17T16:44:51Z</dcterms:modified>
</cp:coreProperties>
</file>