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notesMasterIdLst>
    <p:notesMasterId r:id="rId10"/>
  </p:notesMasterIdLst>
  <p:handoutMasterIdLst>
    <p:handoutMasterId r:id="rId11"/>
  </p:handoutMasterIdLst>
  <p:sldIdLst>
    <p:sldId id="273" r:id="rId2"/>
    <p:sldId id="351" r:id="rId3"/>
    <p:sldId id="350" r:id="rId4"/>
    <p:sldId id="280" r:id="rId5"/>
    <p:sldId id="394" r:id="rId6"/>
    <p:sldId id="398" r:id="rId7"/>
    <p:sldId id="399" r:id="rId8"/>
    <p:sldId id="349" r:id="rId9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19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94647" autoAdjust="0"/>
  </p:normalViewPr>
  <p:slideViewPr>
    <p:cSldViewPr>
      <p:cViewPr varScale="1">
        <p:scale>
          <a:sx n="111" d="100"/>
          <a:sy n="111" d="100"/>
        </p:scale>
        <p:origin x="1608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957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270"/>
    </p:cViewPr>
  </p:sorterViewPr>
  <p:notesViewPr>
    <p:cSldViewPr>
      <p:cViewPr varScale="1">
        <p:scale>
          <a:sx n="39" d="100"/>
          <a:sy n="39" d="100"/>
        </p:scale>
        <p:origin x="-2299" y="-67"/>
      </p:cViewPr>
      <p:guideLst>
        <p:guide orient="horz" pos="2932"/>
        <p:guide pos="219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4393" cy="465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8871" y="0"/>
            <a:ext cx="3014393" cy="465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9E176C-901F-4450-AADE-8078A2CDE4D4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1738"/>
            <a:ext cx="3014393" cy="4657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8871" y="8841738"/>
            <a:ext cx="3014393" cy="4657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65641F-BF25-4256-994C-E771F98DF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4885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4393" cy="465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8871" y="0"/>
            <a:ext cx="3014393" cy="465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B2A82-063A-49B7-8348-BFE5F33F813F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6114" y="4422459"/>
            <a:ext cx="5562610" cy="418877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1738"/>
            <a:ext cx="3014393" cy="4657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8871" y="8841738"/>
            <a:ext cx="3014393" cy="4657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DE977-25A2-4080-9E61-504C8C448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067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DE977-25A2-4080-9E61-504C8C448E9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9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DE977-25A2-4080-9E61-504C8C448E9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271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DE977-25A2-4080-9E61-504C8C448E9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73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6482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9617" indent="-28459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8367" indent="-2267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3392" indent="-2267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0025" indent="-2267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3090" indent="-2267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6153" indent="-2267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39219" indent="-2267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02283" indent="-2267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F2A7D86-1A6D-4BC1-B852-AD0C0DB56A21}" type="slidenum">
              <a:rPr lang="en-US" altLang="en-US" smtClean="0">
                <a:latin typeface="Arial" charset="0"/>
                <a:cs typeface="Arial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DE977-25A2-4080-9E61-504C8C448E9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608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2534" indent="-2894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7745" indent="-23154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20843" indent="-23154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83940" indent="-23154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47038" indent="-2315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10136" indent="-2315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73234" indent="-2315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36332" indent="-2315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5AC2554-78DF-4907-A60F-F0FFE89B031A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2534" indent="-2894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7745" indent="-23154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20843" indent="-23154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83940" indent="-23154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47038" indent="-2315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10136" indent="-2315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73234" indent="-2315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36332" indent="-2315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8C61F67-F144-40A9-B83B-E991FCC0F94B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DE977-25A2-4080-9E61-504C8C448E9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380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2130425"/>
            <a:ext cx="7010400" cy="1470025"/>
          </a:xfrm>
          <a:ln>
            <a:noFill/>
          </a:ln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99128" y="3886200"/>
            <a:ext cx="577327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0780-5619-4268-B72E-BCB4D60300E3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D1FF7-DE7A-468E-81AD-367720C7FDE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152400"/>
            <a:ext cx="21217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733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0780-5619-4268-B72E-BCB4D60300E3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D1FF7-DE7A-468E-81AD-367720C7F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667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0780-5619-4268-B72E-BCB4D60300E3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D1FF7-DE7A-468E-81AD-367720C7F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206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0780-5619-4268-B72E-BCB4D60300E3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D1FF7-DE7A-468E-81AD-367720C7F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121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799" y="2640772"/>
            <a:ext cx="7046913" cy="13382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799" y="1143000"/>
            <a:ext cx="7046913" cy="147395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0780-5619-4268-B72E-BCB4D60300E3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D1FF7-DE7A-468E-81AD-367720C7FDE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152400"/>
            <a:ext cx="21217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665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0780-5619-4268-B72E-BCB4D60300E3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D1FF7-DE7A-468E-81AD-367720C7F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801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0780-5619-4268-B72E-BCB4D60300E3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D1FF7-DE7A-468E-81AD-367720C7F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769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0780-5619-4268-B72E-BCB4D60300E3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D1FF7-DE7A-468E-81AD-367720C7F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64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0780-5619-4268-B72E-BCB4D60300E3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D1FF7-DE7A-468E-81AD-367720C7F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158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0780-5619-4268-B72E-BCB4D60300E3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D1FF7-DE7A-468E-81AD-367720C7F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357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0780-5619-4268-B72E-BCB4D60300E3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D1FF7-DE7A-468E-81AD-367720C7F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088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E000780-5619-4268-B72E-BCB4D60300E3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48D1FF7-DE7A-468E-81AD-367720C7FDE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VDO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54888" y="5613400"/>
            <a:ext cx="1433512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56447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1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8253" y="914400"/>
            <a:ext cx="8153400" cy="24384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MPS November 23, 2020</a:t>
            </a:r>
          </a:p>
          <a:p>
            <a:r>
              <a:rPr lang="en-US" sz="40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WYES January 2021</a:t>
            </a:r>
          </a:p>
          <a:p>
            <a:r>
              <a:rPr lang="en-US" sz="40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Title I Annual School Meetings</a:t>
            </a:r>
            <a:endParaRPr lang="en-US" sz="40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6653" y="5029200"/>
            <a:ext cx="190500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55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Title </a:t>
            </a:r>
            <a:r>
              <a:rPr lang="en-US" altLang="en-US" sz="3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General Information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4770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en-US" alt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is Title I?</a:t>
            </a:r>
          </a:p>
          <a:p>
            <a:pPr>
              <a:lnSpc>
                <a:spcPct val="90000"/>
              </a:lnSpc>
              <a:buNone/>
            </a:pPr>
            <a:endParaRPr lang="en-US" alt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8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Federal law intended to </a:t>
            </a:r>
            <a:r>
              <a:rPr lang="en-US" altLang="en-US" sz="28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improve basic programs in low income </a:t>
            </a:r>
            <a:r>
              <a:rPr lang="en-US" altLang="en-US" sz="28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schools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8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is the purpose of Title I?</a:t>
            </a:r>
          </a:p>
          <a:p>
            <a:pPr lvl="1">
              <a:lnSpc>
                <a:spcPct val="90000"/>
              </a:lnSpc>
            </a:pPr>
            <a:endParaRPr lang="en-US" altLang="en-US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800" b="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Provide </a:t>
            </a:r>
            <a:r>
              <a:rPr lang="en-US" sz="2800" b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children significant </a:t>
            </a:r>
            <a:r>
              <a:rPr lang="en-US" sz="2800" b="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opportunities </a:t>
            </a:r>
            <a:r>
              <a:rPr lang="en-US" sz="2800" b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receive a fair, equitable, and high-quality </a:t>
            </a:r>
            <a:r>
              <a:rPr lang="en-US" sz="2800" b="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education closing </a:t>
            </a:r>
            <a:r>
              <a:rPr lang="en-US" sz="2800" b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educational achievement gaps</a:t>
            </a:r>
            <a:endParaRPr lang="en-US" alt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5029200"/>
            <a:ext cx="190500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98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Eligibility 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Title I Funding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600201"/>
            <a:ext cx="5105400" cy="14478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2800" b="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Title </a:t>
            </a:r>
            <a:r>
              <a:rPr lang="en-US" sz="2800" b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eligibility is based on student poverty</a:t>
            </a:r>
            <a:r>
              <a:rPr lang="en-US" sz="2800" b="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indent="0">
              <a:buNone/>
            </a:pPr>
            <a:endParaRPr lang="en-US" sz="2800" i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5105400"/>
            <a:ext cx="1905000" cy="1619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2647950"/>
            <a:ext cx="3190875" cy="14287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24275" y="3736970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School Annual Title I Meeting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38556" y="5261640"/>
            <a:ext cx="655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Parents have the right to be involved.</a:t>
            </a:r>
          </a:p>
        </p:txBody>
      </p:sp>
    </p:spTree>
    <p:extLst>
      <p:ext uri="{BB962C8B-B14F-4D97-AF65-F5344CB8AC3E}">
        <p14:creationId xmlns:p14="http://schemas.microsoft.com/office/powerpoint/2010/main" val="423837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066800"/>
          </a:xfrm>
        </p:spPr>
        <p:txBody>
          <a:bodyPr/>
          <a:lstStyle/>
          <a:p>
            <a:pPr algn="ctr" eaLnBrk="1" hangingPunct="1"/>
            <a:r>
              <a:rPr lang="en-US" altLang="en-US" sz="3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of Title I Funds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1"/>
            <a:ext cx="9144000" cy="381000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	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Title I funds are to be used to directly impact student achievement by: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31849" indent="-457200" eaLnBrk="1" hangingPunct="1">
              <a:lnSpc>
                <a:spcPct val="124000"/>
              </a:lnSpc>
              <a:defRPr/>
            </a:pPr>
            <a:r>
              <a:rPr lang="en-US" sz="28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Providing additional services that increase the amount and quality of instructional time;</a:t>
            </a:r>
          </a:p>
          <a:p>
            <a:pPr marL="831849" indent="-457200" eaLnBrk="1" hangingPunct="1">
              <a:lnSpc>
                <a:spcPct val="124000"/>
              </a:lnSpc>
              <a:defRPr/>
            </a:pPr>
            <a:r>
              <a:rPr lang="en-US" sz="28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Providing students with an enriched and accelerated academic program;</a:t>
            </a:r>
          </a:p>
          <a:p>
            <a:pPr marL="831849" indent="-457200" eaLnBrk="1" hangingPunct="1">
              <a:lnSpc>
                <a:spcPct val="124000"/>
              </a:lnSpc>
              <a:defRPr/>
            </a:pPr>
            <a:r>
              <a:rPr lang="en-US" sz="28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Significantly elevating the quality of instruction; and</a:t>
            </a:r>
          </a:p>
          <a:p>
            <a:pPr marL="831849" indent="-457200" eaLnBrk="1" hangingPunct="1">
              <a:lnSpc>
                <a:spcPct val="124000"/>
              </a:lnSpc>
              <a:defRPr/>
            </a:pPr>
            <a:r>
              <a:rPr lang="en-US" sz="28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Affording parents substantial and meaningful opportunities to participate in the education of their children.</a:t>
            </a:r>
          </a:p>
          <a:p>
            <a:pPr marL="514350" indent="-514350" eaLnBrk="1" hangingPunct="1"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5029200"/>
            <a:ext cx="190500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45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Madison County Public Schools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1752599"/>
            <a:ext cx="441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Title I funds are used for:</a:t>
            </a:r>
          </a:p>
          <a:p>
            <a:pPr marL="0" indent="0">
              <a:buNone/>
            </a:pPr>
            <a:endParaRPr lang="en-US" sz="2800" b="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2800" b="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Reading specialists</a:t>
            </a:r>
          </a:p>
          <a:p>
            <a:pPr marL="0" indent="0">
              <a:buNone/>
            </a:pPr>
            <a:r>
              <a:rPr lang="en-US" sz="2800" b="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Instructional coaches</a:t>
            </a:r>
          </a:p>
          <a:p>
            <a:pPr marL="0" indent="0">
              <a:buNone/>
            </a:pPr>
            <a:r>
              <a:rPr lang="en-US" sz="2800" b="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Preschool teacher </a:t>
            </a:r>
          </a:p>
          <a:p>
            <a:pPr marL="0" indent="0">
              <a:buNone/>
            </a:pPr>
            <a:r>
              <a:rPr lang="en-US" sz="2800" b="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Educational materials</a:t>
            </a:r>
          </a:p>
          <a:p>
            <a:pPr marL="0" indent="0">
              <a:buNone/>
            </a:pPr>
            <a:r>
              <a:rPr lang="en-US" sz="2800" b="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Professional learning</a:t>
            </a:r>
            <a:endParaRPr lang="en-US" sz="2800" b="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5105400"/>
            <a:ext cx="1905000" cy="1619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711" y="2101056"/>
            <a:ext cx="2390775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099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229600" cy="10668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Assessment 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 Out </a:t>
            </a:r>
            <a:r>
              <a:rPr lang="en-US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Policies</a:t>
            </a:r>
            <a:endParaRPr lang="en-US" altLang="en-US" sz="36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4419600" cy="4800600"/>
          </a:xfrm>
        </p:spPr>
        <p:txBody>
          <a:bodyPr>
            <a:normAutofit/>
          </a:bodyPr>
          <a:lstStyle/>
          <a:p>
            <a:r>
              <a:rPr lang="en-US" altLang="en-US" sz="28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Parents in schools supported by Title I </a:t>
            </a:r>
            <a:r>
              <a:rPr lang="en-US" altLang="en-US" sz="28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funds </a:t>
            </a:r>
            <a:r>
              <a:rPr lang="en-US" sz="28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</a:t>
            </a:r>
            <a:r>
              <a:rPr lang="en-US" sz="28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request information about any state or division policy regarding student participation in required assessments.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alt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7226" y="5181600"/>
            <a:ext cx="1905000" cy="1619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400985">
            <a:off x="4186911" y="2180734"/>
            <a:ext cx="2667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0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533400"/>
            <a:ext cx="8915400" cy="1295400"/>
          </a:xfrm>
        </p:spPr>
        <p:txBody>
          <a:bodyPr/>
          <a:lstStyle/>
          <a:p>
            <a:pPr algn="ctr" eaLnBrk="1" hangingPunct="1"/>
            <a:r>
              <a:rPr lang="en-US" altLang="en-US" sz="3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Teacher Qualifications</a:t>
            </a:r>
            <a:br>
              <a:rPr lang="en-US" altLang="en-US" sz="3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3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altLang="en-US" sz="3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Right to Know Letter)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2133600"/>
            <a:ext cx="6324600" cy="2895600"/>
          </a:xfrm>
        </p:spPr>
        <p:txBody>
          <a:bodyPr>
            <a:normAutofit/>
          </a:bodyPr>
          <a:lstStyle/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Parents in schools supported by Title I funds </a:t>
            </a:r>
            <a:r>
              <a:rPr lang="en-US" altLang="en-US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 </a:t>
            </a:r>
            <a:r>
              <a:rPr lang="en-US" altLang="en-US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right to inquire about the qualifications of their child’s teacher.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en-US" altLang="en-US" sz="24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5029200"/>
            <a:ext cx="1905000" cy="1619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358140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35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creenshot of a question mark" title="question mark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"/>
            <a:ext cx="2934982" cy="2898598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600" y="5029200"/>
            <a:ext cx="1905000" cy="1619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9782" y="1830299"/>
            <a:ext cx="537081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Suggestions or Questions:</a:t>
            </a:r>
          </a:p>
          <a:p>
            <a:endParaRPr lang="en-US" dirty="0"/>
          </a:p>
          <a:p>
            <a:r>
              <a:rPr lang="en-US" sz="3600" dirty="0" smtClean="0">
                <a:solidFill>
                  <a:srgbClr val="002060"/>
                </a:solidFill>
              </a:rPr>
              <a:t>Contact</a:t>
            </a:r>
          </a:p>
          <a:p>
            <a:r>
              <a:rPr lang="en-US" sz="3600" dirty="0" smtClean="0">
                <a:solidFill>
                  <a:srgbClr val="002060"/>
                </a:solidFill>
              </a:rPr>
              <a:t>Mike Coiner, MPS Principal</a:t>
            </a:r>
          </a:p>
          <a:p>
            <a:r>
              <a:rPr lang="en-US" sz="3600" dirty="0" smtClean="0">
                <a:solidFill>
                  <a:srgbClr val="002060"/>
                </a:solidFill>
              </a:rPr>
              <a:t>Joe </a:t>
            </a:r>
            <a:r>
              <a:rPr lang="en-US" sz="3600" dirty="0" err="1" smtClean="0">
                <a:solidFill>
                  <a:srgbClr val="002060"/>
                </a:solidFill>
              </a:rPr>
              <a:t>Kubricki</a:t>
            </a:r>
            <a:r>
              <a:rPr lang="en-US" sz="3600" dirty="0" smtClean="0">
                <a:solidFill>
                  <a:srgbClr val="002060"/>
                </a:solidFill>
              </a:rPr>
              <a:t>, WYES Principal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2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1462</TotalTime>
  <Words>256</Words>
  <Application>Microsoft Office PowerPoint</Application>
  <PresentationFormat>On-screen Show (4:3)</PresentationFormat>
  <Paragraphs>49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Georgia</vt:lpstr>
      <vt:lpstr>Tahoma</vt:lpstr>
      <vt:lpstr>Wingdings</vt:lpstr>
      <vt:lpstr>Office Theme</vt:lpstr>
      <vt:lpstr>PowerPoint Presentation</vt:lpstr>
      <vt:lpstr>Title I General Information</vt:lpstr>
      <vt:lpstr>Eligibility for Title I Funding</vt:lpstr>
      <vt:lpstr>Use of Title I Funds</vt:lpstr>
      <vt:lpstr>Madison County Public Schools</vt:lpstr>
      <vt:lpstr>Assessment Opt Out Policies</vt:lpstr>
      <vt:lpstr>Teacher Qualifications (Right to Know Letter)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Title I, Part A</dc:title>
  <dc:creator>shyla.vesitis@doe.virginia.gov</dc:creator>
  <cp:lastModifiedBy>Tina Weaver</cp:lastModifiedBy>
  <cp:revision>124</cp:revision>
  <dcterms:created xsi:type="dcterms:W3CDTF">2018-06-11T15:47:08Z</dcterms:created>
  <dcterms:modified xsi:type="dcterms:W3CDTF">2020-11-09T17:17:35Z</dcterms:modified>
</cp:coreProperties>
</file>