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24"/>
  </p:notesMasterIdLst>
  <p:handoutMasterIdLst>
    <p:handoutMasterId r:id="rId25"/>
  </p:handoutMasterIdLst>
  <p:sldIdLst>
    <p:sldId id="256" r:id="rId2"/>
    <p:sldId id="287" r:id="rId3"/>
    <p:sldId id="267" r:id="rId4"/>
    <p:sldId id="270" r:id="rId5"/>
    <p:sldId id="271" r:id="rId6"/>
    <p:sldId id="272" r:id="rId7"/>
    <p:sldId id="259" r:id="rId8"/>
    <p:sldId id="260" r:id="rId9"/>
    <p:sldId id="281" r:id="rId10"/>
    <p:sldId id="280" r:id="rId11"/>
    <p:sldId id="286" r:id="rId12"/>
    <p:sldId id="285" r:id="rId13"/>
    <p:sldId id="261" r:id="rId14"/>
    <p:sldId id="273" r:id="rId15"/>
    <p:sldId id="263" r:id="rId16"/>
    <p:sldId id="278" r:id="rId17"/>
    <p:sldId id="274" r:id="rId18"/>
    <p:sldId id="284" r:id="rId19"/>
    <p:sldId id="276" r:id="rId20"/>
    <p:sldId id="277" r:id="rId21"/>
    <p:sldId id="282" r:id="rId22"/>
    <p:sldId id="264" r:id="rId23"/>
  </p:sldIdLst>
  <p:sldSz cx="9144000" cy="6858000" type="screen4x3"/>
  <p:notesSz cx="68580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17" autoAdjust="0"/>
    <p:restoredTop sz="93727" autoAdjust="0"/>
  </p:normalViewPr>
  <p:slideViewPr>
    <p:cSldViewPr>
      <p:cViewPr varScale="1">
        <p:scale>
          <a:sx n="151" d="100"/>
          <a:sy n="151" d="100"/>
        </p:scale>
        <p:origin x="2088" y="132"/>
      </p:cViewPr>
      <p:guideLst>
        <p:guide orient="horz" pos="2160"/>
        <p:guide pos="2880"/>
      </p:guideLst>
    </p:cSldViewPr>
  </p:slideViewPr>
  <p:outlineViewPr>
    <p:cViewPr>
      <p:scale>
        <a:sx n="33" d="100"/>
        <a:sy n="33" d="100"/>
      </p:scale>
      <p:origin x="0" y="1213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2971337" cy="461489"/>
          </a:xfrm>
          <a:prstGeom prst="rect">
            <a:avLst/>
          </a:prstGeom>
        </p:spPr>
        <p:txBody>
          <a:bodyPr vert="horz" lIns="89940" tIns="44970" rIns="89940" bIns="44970" rtlCol="0"/>
          <a:lstStyle>
            <a:lvl1pPr algn="l">
              <a:defRPr sz="1200"/>
            </a:lvl1pPr>
          </a:lstStyle>
          <a:p>
            <a:endParaRPr lang="en-US" dirty="0"/>
          </a:p>
        </p:txBody>
      </p:sp>
      <p:sp>
        <p:nvSpPr>
          <p:cNvPr id="3" name="Date Placeholder 2"/>
          <p:cNvSpPr>
            <a:spLocks noGrp="1"/>
          </p:cNvSpPr>
          <p:nvPr>
            <p:ph type="dt" sz="quarter" idx="1"/>
          </p:nvPr>
        </p:nvSpPr>
        <p:spPr>
          <a:xfrm>
            <a:off x="3885120" y="4"/>
            <a:ext cx="2971336" cy="461489"/>
          </a:xfrm>
          <a:prstGeom prst="rect">
            <a:avLst/>
          </a:prstGeom>
        </p:spPr>
        <p:txBody>
          <a:bodyPr vert="horz" lIns="89940" tIns="44970" rIns="89940" bIns="44970" rtlCol="0"/>
          <a:lstStyle>
            <a:lvl1pPr algn="r">
              <a:defRPr sz="1200"/>
            </a:lvl1pPr>
          </a:lstStyle>
          <a:p>
            <a:fld id="{FBDC681A-C1DD-48FC-97DC-64DF783E4B8C}" type="datetimeFigureOut">
              <a:rPr lang="en-US" smtClean="0"/>
              <a:t>5/16/2023</a:t>
            </a:fld>
            <a:endParaRPr lang="en-US" dirty="0"/>
          </a:p>
        </p:txBody>
      </p:sp>
      <p:sp>
        <p:nvSpPr>
          <p:cNvPr id="4" name="Footer Placeholder 3"/>
          <p:cNvSpPr>
            <a:spLocks noGrp="1"/>
          </p:cNvSpPr>
          <p:nvPr>
            <p:ph type="ftr" sz="quarter" idx="2"/>
          </p:nvPr>
        </p:nvSpPr>
        <p:spPr>
          <a:xfrm>
            <a:off x="2" y="8773015"/>
            <a:ext cx="2971337" cy="461489"/>
          </a:xfrm>
          <a:prstGeom prst="rect">
            <a:avLst/>
          </a:prstGeom>
        </p:spPr>
        <p:txBody>
          <a:bodyPr vert="horz" lIns="89940" tIns="44970" rIns="89940" bIns="4497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5120" y="8773015"/>
            <a:ext cx="2971336" cy="461489"/>
          </a:xfrm>
          <a:prstGeom prst="rect">
            <a:avLst/>
          </a:prstGeom>
        </p:spPr>
        <p:txBody>
          <a:bodyPr vert="horz" lIns="89940" tIns="44970" rIns="89940" bIns="44970" rtlCol="0" anchor="b"/>
          <a:lstStyle>
            <a:lvl1pPr algn="r">
              <a:defRPr sz="1200"/>
            </a:lvl1pPr>
          </a:lstStyle>
          <a:p>
            <a:fld id="{815032A3-CD47-40DC-94AD-57CB38FB1E69}" type="slidenum">
              <a:rPr lang="en-US" smtClean="0"/>
              <a:t>‹#›</a:t>
            </a:fld>
            <a:endParaRPr lang="en-US" dirty="0"/>
          </a:p>
        </p:txBody>
      </p:sp>
    </p:spTree>
    <p:extLst>
      <p:ext uri="{BB962C8B-B14F-4D97-AF65-F5344CB8AC3E}">
        <p14:creationId xmlns:p14="http://schemas.microsoft.com/office/powerpoint/2010/main" val="34849468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2971337" cy="461489"/>
          </a:xfrm>
          <a:prstGeom prst="rect">
            <a:avLst/>
          </a:prstGeom>
        </p:spPr>
        <p:txBody>
          <a:bodyPr vert="horz" lIns="89940" tIns="44970" rIns="89940" bIns="44970" rtlCol="0"/>
          <a:lstStyle>
            <a:lvl1pPr algn="l">
              <a:defRPr sz="1200"/>
            </a:lvl1pPr>
          </a:lstStyle>
          <a:p>
            <a:endParaRPr lang="en-US" dirty="0"/>
          </a:p>
        </p:txBody>
      </p:sp>
      <p:sp>
        <p:nvSpPr>
          <p:cNvPr id="3" name="Date Placeholder 2"/>
          <p:cNvSpPr>
            <a:spLocks noGrp="1"/>
          </p:cNvSpPr>
          <p:nvPr>
            <p:ph type="dt" idx="1"/>
          </p:nvPr>
        </p:nvSpPr>
        <p:spPr>
          <a:xfrm>
            <a:off x="3885120" y="4"/>
            <a:ext cx="2971336" cy="461489"/>
          </a:xfrm>
          <a:prstGeom prst="rect">
            <a:avLst/>
          </a:prstGeom>
        </p:spPr>
        <p:txBody>
          <a:bodyPr vert="horz" lIns="89940" tIns="44970" rIns="89940" bIns="44970" rtlCol="0"/>
          <a:lstStyle>
            <a:lvl1pPr algn="r">
              <a:defRPr sz="1200"/>
            </a:lvl1pPr>
          </a:lstStyle>
          <a:p>
            <a:fld id="{E44E49CD-7C05-44B7-B803-34BA1FB96D12}" type="datetimeFigureOut">
              <a:rPr lang="en-US" smtClean="0"/>
              <a:t>5/16/2023</a:t>
            </a:fld>
            <a:endParaRPr lang="en-US" dirty="0"/>
          </a:p>
        </p:txBody>
      </p:sp>
      <p:sp>
        <p:nvSpPr>
          <p:cNvPr id="4" name="Slide Image Placeholder 3"/>
          <p:cNvSpPr>
            <a:spLocks noGrp="1" noRot="1" noChangeAspect="1"/>
          </p:cNvSpPr>
          <p:nvPr>
            <p:ph type="sldImg" idx="2"/>
          </p:nvPr>
        </p:nvSpPr>
        <p:spPr>
          <a:xfrm>
            <a:off x="1122363" y="693738"/>
            <a:ext cx="4614862" cy="3462337"/>
          </a:xfrm>
          <a:prstGeom prst="rect">
            <a:avLst/>
          </a:prstGeom>
          <a:noFill/>
          <a:ln w="12700">
            <a:solidFill>
              <a:prstClr val="black"/>
            </a:solidFill>
          </a:ln>
        </p:spPr>
        <p:txBody>
          <a:bodyPr vert="horz" lIns="89940" tIns="44970" rIns="89940" bIns="44970" rtlCol="0" anchor="ctr"/>
          <a:lstStyle/>
          <a:p>
            <a:endParaRPr lang="en-US" dirty="0"/>
          </a:p>
        </p:txBody>
      </p:sp>
      <p:sp>
        <p:nvSpPr>
          <p:cNvPr id="5" name="Notes Placeholder 4"/>
          <p:cNvSpPr>
            <a:spLocks noGrp="1"/>
          </p:cNvSpPr>
          <p:nvPr>
            <p:ph type="body" sz="quarter" idx="3"/>
          </p:nvPr>
        </p:nvSpPr>
        <p:spPr>
          <a:xfrm>
            <a:off x="685339" y="4386506"/>
            <a:ext cx="5487326" cy="4156548"/>
          </a:xfrm>
          <a:prstGeom prst="rect">
            <a:avLst/>
          </a:prstGeom>
        </p:spPr>
        <p:txBody>
          <a:bodyPr vert="horz" lIns="89940" tIns="44970" rIns="89940" bIns="4497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773015"/>
            <a:ext cx="2971337" cy="461489"/>
          </a:xfrm>
          <a:prstGeom prst="rect">
            <a:avLst/>
          </a:prstGeom>
        </p:spPr>
        <p:txBody>
          <a:bodyPr vert="horz" lIns="89940" tIns="44970" rIns="89940" bIns="4497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5120" y="8773015"/>
            <a:ext cx="2971336" cy="461489"/>
          </a:xfrm>
          <a:prstGeom prst="rect">
            <a:avLst/>
          </a:prstGeom>
        </p:spPr>
        <p:txBody>
          <a:bodyPr vert="horz" lIns="89940" tIns="44970" rIns="89940" bIns="44970" rtlCol="0" anchor="b"/>
          <a:lstStyle>
            <a:lvl1pPr algn="r">
              <a:defRPr sz="1200"/>
            </a:lvl1pPr>
          </a:lstStyle>
          <a:p>
            <a:fld id="{0CF7075A-A4D0-4F4C-A015-4C6DF54024D0}" type="slidenum">
              <a:rPr lang="en-US" smtClean="0"/>
              <a:t>‹#›</a:t>
            </a:fld>
            <a:endParaRPr lang="en-US" dirty="0"/>
          </a:p>
        </p:txBody>
      </p:sp>
    </p:spTree>
    <p:extLst>
      <p:ext uri="{BB962C8B-B14F-4D97-AF65-F5344CB8AC3E}">
        <p14:creationId xmlns:p14="http://schemas.microsoft.com/office/powerpoint/2010/main" val="453628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F7075A-A4D0-4F4C-A015-4C6DF54024D0}" type="slidenum">
              <a:rPr lang="en-US" smtClean="0"/>
              <a:t>10</a:t>
            </a:fld>
            <a:endParaRPr lang="en-US" dirty="0"/>
          </a:p>
        </p:txBody>
      </p:sp>
    </p:spTree>
    <p:extLst>
      <p:ext uri="{BB962C8B-B14F-4D97-AF65-F5344CB8AC3E}">
        <p14:creationId xmlns:p14="http://schemas.microsoft.com/office/powerpoint/2010/main" val="889852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F7075A-A4D0-4F4C-A015-4C6DF54024D0}" type="slidenum">
              <a:rPr lang="en-US" smtClean="0"/>
              <a:t>11</a:t>
            </a:fld>
            <a:endParaRPr lang="en-US" dirty="0"/>
          </a:p>
        </p:txBody>
      </p:sp>
    </p:spTree>
    <p:extLst>
      <p:ext uri="{BB962C8B-B14F-4D97-AF65-F5344CB8AC3E}">
        <p14:creationId xmlns:p14="http://schemas.microsoft.com/office/powerpoint/2010/main" val="889852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F7075A-A4D0-4F4C-A015-4C6DF54024D0}" type="slidenum">
              <a:rPr lang="en-US" smtClean="0"/>
              <a:t>12</a:t>
            </a:fld>
            <a:endParaRPr lang="en-US" dirty="0"/>
          </a:p>
        </p:txBody>
      </p:sp>
    </p:spTree>
    <p:extLst>
      <p:ext uri="{BB962C8B-B14F-4D97-AF65-F5344CB8AC3E}">
        <p14:creationId xmlns:p14="http://schemas.microsoft.com/office/powerpoint/2010/main" val="889852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1D8BD707-D9CF-40AE-B4C6-C98DA3205C09}" type="datetimeFigureOut">
              <a:rPr lang="en-US" smtClean="0"/>
              <a:pPr/>
              <a:t>5/16/2023</a:t>
            </a:fld>
            <a:endParaRPr lang="en-US" dirty="0"/>
          </a:p>
        </p:txBody>
      </p:sp>
      <p:sp>
        <p:nvSpPr>
          <p:cNvPr id="20" name="Footer Placeholder 19"/>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6F15528-21DE-4FAA-801E-634DDDAF4B2B}"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5/16/2023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5/16/2023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a:t>Click icon to add picture</a:t>
            </a:r>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5/16/2023</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3810000"/>
          </a:xfrm>
        </p:spPr>
        <p:txBody>
          <a:bodyPr>
            <a:noAutofit/>
          </a:bodyPr>
          <a:lstStyle/>
          <a:p>
            <a:pPr marL="0" indent="0" algn="ctr">
              <a:lnSpc>
                <a:spcPct val="150000"/>
              </a:lnSpc>
            </a:pPr>
            <a:r>
              <a:rPr lang="en-US" b="1" u="sng" dirty="0">
                <a:effectLst>
                  <a:outerShdw blurRad="38100" dist="38100" dir="2700000" algn="tl">
                    <a:srgbClr val="000000">
                      <a:alpha val="43137"/>
                    </a:srgbClr>
                  </a:outerShdw>
                </a:effectLst>
              </a:rPr>
              <a:t>Veterans Property Tax Exemptions </a:t>
            </a:r>
            <a:br>
              <a:rPr lang="en-US" b="1" u="sng" dirty="0">
                <a:effectLst>
                  <a:outerShdw blurRad="38100" dist="38100" dir="2700000" algn="tl">
                    <a:srgbClr val="000000">
                      <a:alpha val="43137"/>
                    </a:srgbClr>
                  </a:outerShdw>
                </a:effectLst>
              </a:rPr>
            </a:br>
            <a:r>
              <a:rPr lang="en-US" b="1" u="sng" dirty="0">
                <a:effectLst>
                  <a:outerShdw blurRad="38100" dist="38100" dir="2700000" algn="tl">
                    <a:srgbClr val="000000">
                      <a:alpha val="43137"/>
                    </a:srgbClr>
                  </a:outerShdw>
                </a:effectLst>
              </a:rPr>
              <a:t>and </a:t>
            </a:r>
            <a:br>
              <a:rPr lang="en-US" b="1" u="sng" dirty="0">
                <a:effectLst>
                  <a:outerShdw blurRad="38100" dist="38100" dir="2700000" algn="tl">
                    <a:srgbClr val="000000">
                      <a:alpha val="43137"/>
                    </a:srgbClr>
                  </a:outerShdw>
                </a:effectLst>
              </a:rPr>
            </a:br>
            <a:r>
              <a:rPr lang="en-US" b="1" u="sng" dirty="0">
                <a:effectLst>
                  <a:outerShdw blurRad="38100" dist="38100" dir="2700000" algn="tl">
                    <a:srgbClr val="000000">
                      <a:alpha val="43137"/>
                    </a:srgbClr>
                  </a:outerShdw>
                </a:effectLst>
              </a:rPr>
              <a:t>School Taxes</a:t>
            </a:r>
          </a:p>
        </p:txBody>
      </p:sp>
      <p:sp>
        <p:nvSpPr>
          <p:cNvPr id="4" name="Subtitle 3"/>
          <p:cNvSpPr>
            <a:spLocks noGrp="1"/>
          </p:cNvSpPr>
          <p:nvPr>
            <p:ph type="subTitle" idx="1"/>
          </p:nvPr>
        </p:nvSpPr>
        <p:spPr>
          <a:xfrm>
            <a:off x="304800" y="5410200"/>
            <a:ext cx="8458200" cy="914400"/>
          </a:xfrm>
        </p:spPr>
        <p:txBody>
          <a:bodyPr/>
          <a:lstStyle/>
          <a:p>
            <a:pPr algn="ctr"/>
            <a:r>
              <a:rPr lang="en-US" b="1" dirty="0"/>
              <a:t>December 10, 2014</a:t>
            </a:r>
          </a:p>
          <a:p>
            <a:pPr algn="ctr"/>
            <a:endParaRPr lang="en-US" dirty="0"/>
          </a:p>
        </p:txBody>
      </p:sp>
    </p:spTree>
    <p:extLst>
      <p:ext uri="{BB962C8B-B14F-4D97-AF65-F5344CB8AC3E}">
        <p14:creationId xmlns:p14="http://schemas.microsoft.com/office/powerpoint/2010/main" val="183842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077200" cy="1066800"/>
          </a:xfrm>
        </p:spPr>
        <p:txBody>
          <a:bodyPr>
            <a:normAutofit/>
          </a:bodyPr>
          <a:lstStyle/>
          <a:p>
            <a:r>
              <a:rPr lang="en-US" b="1" u="sng" dirty="0"/>
              <a:t>West Seneca Central SD</a:t>
            </a:r>
          </a:p>
        </p:txBody>
      </p:sp>
      <p:sp>
        <p:nvSpPr>
          <p:cNvPr id="3" name="Content Placeholder 2"/>
          <p:cNvSpPr>
            <a:spLocks noGrp="1"/>
          </p:cNvSpPr>
          <p:nvPr>
            <p:ph idx="1"/>
          </p:nvPr>
        </p:nvSpPr>
        <p:spPr>
          <a:xfrm>
            <a:off x="609600" y="1524000"/>
            <a:ext cx="8229600" cy="5029200"/>
          </a:xfrm>
        </p:spPr>
        <p:txBody>
          <a:bodyPr>
            <a:normAutofit/>
          </a:bodyPr>
          <a:lstStyle/>
          <a:p>
            <a:pPr marL="0" indent="0">
              <a:buNone/>
            </a:pPr>
            <a:r>
              <a:rPr lang="en-US" sz="3800" dirty="0"/>
              <a:t>Final 2014 Equalization Rates</a:t>
            </a:r>
          </a:p>
          <a:p>
            <a:pPr marL="0" indent="0">
              <a:buNone/>
            </a:pPr>
            <a:endParaRPr lang="en-US" sz="2000" dirty="0"/>
          </a:p>
          <a:p>
            <a:pPr lvl="1">
              <a:buClrTx/>
              <a:buFont typeface="Arial" panose="020B0604020202020204" pitchFamily="34" charset="0"/>
              <a:buChar char="•"/>
            </a:pPr>
            <a:r>
              <a:rPr lang="en-US" sz="3200" dirty="0"/>
              <a:t>Cheektowaga		100.00%</a:t>
            </a:r>
          </a:p>
          <a:p>
            <a:pPr lvl="1">
              <a:buClrTx/>
              <a:buFont typeface="Arial" panose="020B0604020202020204" pitchFamily="34" charset="0"/>
              <a:buChar char="•"/>
            </a:pPr>
            <a:r>
              <a:rPr lang="en-US" sz="3200" dirty="0"/>
              <a:t>Hamburg			56.60%</a:t>
            </a:r>
          </a:p>
          <a:p>
            <a:pPr lvl="1">
              <a:buClrTx/>
              <a:buFont typeface="Arial" panose="020B0604020202020204" pitchFamily="34" charset="0"/>
              <a:buChar char="•"/>
            </a:pPr>
            <a:r>
              <a:rPr lang="en-US" sz="3200" dirty="0"/>
              <a:t>Orchard Park		57.00%</a:t>
            </a:r>
          </a:p>
          <a:p>
            <a:pPr lvl="1">
              <a:buClrTx/>
              <a:buFont typeface="Arial" panose="020B0604020202020204" pitchFamily="34" charset="0"/>
              <a:buChar char="•"/>
            </a:pPr>
            <a:r>
              <a:rPr lang="en-US" sz="3200" dirty="0"/>
              <a:t>West Seneca		42.90%</a:t>
            </a:r>
          </a:p>
          <a:p>
            <a:pPr lvl="1">
              <a:buFont typeface="Arial" panose="020B0604020202020204" pitchFamily="34" charset="0"/>
              <a:buChar char="•"/>
            </a:pPr>
            <a:endParaRPr lang="en-US" sz="3000" b="1" u="sng" dirty="0"/>
          </a:p>
        </p:txBody>
      </p:sp>
    </p:spTree>
    <p:extLst>
      <p:ext uri="{BB962C8B-B14F-4D97-AF65-F5344CB8AC3E}">
        <p14:creationId xmlns:p14="http://schemas.microsoft.com/office/powerpoint/2010/main" val="3224377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077200" cy="1066800"/>
          </a:xfrm>
        </p:spPr>
        <p:txBody>
          <a:bodyPr>
            <a:normAutofit/>
          </a:bodyPr>
          <a:lstStyle/>
          <a:p>
            <a:r>
              <a:rPr lang="en-US" b="1" u="sng" dirty="0"/>
              <a:t>West Seneca Central SD</a:t>
            </a:r>
          </a:p>
        </p:txBody>
      </p:sp>
      <p:sp>
        <p:nvSpPr>
          <p:cNvPr id="3" name="Content Placeholder 2"/>
          <p:cNvSpPr>
            <a:spLocks noGrp="1"/>
          </p:cNvSpPr>
          <p:nvPr>
            <p:ph idx="1"/>
          </p:nvPr>
        </p:nvSpPr>
        <p:spPr>
          <a:xfrm>
            <a:off x="381000" y="1295400"/>
            <a:ext cx="8763000" cy="5257800"/>
          </a:xfrm>
        </p:spPr>
        <p:txBody>
          <a:bodyPr>
            <a:normAutofit/>
          </a:bodyPr>
          <a:lstStyle/>
          <a:p>
            <a:pPr marL="0" indent="0">
              <a:buNone/>
            </a:pPr>
            <a:r>
              <a:rPr lang="en-US" dirty="0"/>
              <a:t>3,005 veterans currently have the Alt Vet exemption.  Reduction in taxable assessed value due to Alt Veteran Exemption for school purpose assuming district adopted $18,000/$12,000/$60,000:</a:t>
            </a:r>
          </a:p>
          <a:p>
            <a:pPr marL="0" indent="0">
              <a:buNone/>
            </a:pPr>
            <a:endParaRPr lang="en-US" sz="600" dirty="0"/>
          </a:p>
          <a:p>
            <a:pPr lvl="1">
              <a:buClrTx/>
              <a:buFont typeface="Arial" panose="020B0604020202020204" pitchFamily="34" charset="0"/>
              <a:buChar char="•"/>
            </a:pPr>
            <a:r>
              <a:rPr lang="en-US" dirty="0"/>
              <a:t>Cheektowaga– 		10,037,271</a:t>
            </a:r>
          </a:p>
          <a:p>
            <a:pPr lvl="1">
              <a:buClrTx/>
              <a:buFont typeface="Arial" panose="020B0604020202020204" pitchFamily="34" charset="0"/>
              <a:buChar char="•"/>
            </a:pPr>
            <a:r>
              <a:rPr lang="en-US" dirty="0"/>
              <a:t>Hamburg– 			232,055</a:t>
            </a:r>
          </a:p>
          <a:p>
            <a:pPr lvl="1">
              <a:buClrTx/>
              <a:buFont typeface="Arial" panose="020B0604020202020204" pitchFamily="34" charset="0"/>
              <a:buChar char="•"/>
            </a:pPr>
            <a:r>
              <a:rPr lang="en-US" dirty="0"/>
              <a:t>Orchard Park– 		1,397,960</a:t>
            </a:r>
          </a:p>
          <a:p>
            <a:pPr lvl="1">
              <a:buClrTx/>
              <a:buFont typeface="Arial" panose="020B0604020202020204" pitchFamily="34" charset="0"/>
              <a:buChar char="•"/>
            </a:pPr>
            <a:r>
              <a:rPr lang="en-US" dirty="0"/>
              <a:t>West Seneca– 		24,502,994</a:t>
            </a:r>
          </a:p>
          <a:p>
            <a:pPr marL="914400" lvl="2" indent="0">
              <a:buNone/>
            </a:pPr>
            <a:r>
              <a:rPr lang="en-US" sz="3000" dirty="0"/>
              <a:t>Total:		 		</a:t>
            </a:r>
            <a:r>
              <a:rPr lang="en-US" sz="3000" b="1" u="sng" dirty="0"/>
              <a:t>36,170,280</a:t>
            </a:r>
          </a:p>
          <a:p>
            <a:pPr lvl="1">
              <a:buFont typeface="Arial" panose="020B0604020202020204" pitchFamily="34" charset="0"/>
              <a:buChar char="•"/>
            </a:pPr>
            <a:endParaRPr lang="en-US" sz="1100" dirty="0"/>
          </a:p>
          <a:p>
            <a:pPr lvl="1">
              <a:buFont typeface="Arial" panose="020B0604020202020204" pitchFamily="34" charset="0"/>
              <a:buChar char="•"/>
            </a:pPr>
            <a:endParaRPr lang="en-US" sz="3000" b="1" u="sng" dirty="0"/>
          </a:p>
        </p:txBody>
      </p:sp>
    </p:spTree>
    <p:extLst>
      <p:ext uri="{BB962C8B-B14F-4D97-AF65-F5344CB8AC3E}">
        <p14:creationId xmlns:p14="http://schemas.microsoft.com/office/powerpoint/2010/main" val="658889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077200" cy="1066800"/>
          </a:xfrm>
        </p:spPr>
        <p:txBody>
          <a:bodyPr>
            <a:normAutofit/>
          </a:bodyPr>
          <a:lstStyle/>
          <a:p>
            <a:r>
              <a:rPr lang="en-US" b="1" u="sng" dirty="0"/>
              <a:t>West Seneca Central SD</a:t>
            </a:r>
          </a:p>
        </p:txBody>
      </p:sp>
      <p:sp>
        <p:nvSpPr>
          <p:cNvPr id="3" name="Content Placeholder 2"/>
          <p:cNvSpPr>
            <a:spLocks noGrp="1"/>
          </p:cNvSpPr>
          <p:nvPr>
            <p:ph idx="1"/>
          </p:nvPr>
        </p:nvSpPr>
        <p:spPr>
          <a:xfrm>
            <a:off x="609600" y="1600200"/>
            <a:ext cx="8229600" cy="4953000"/>
          </a:xfrm>
        </p:spPr>
        <p:txBody>
          <a:bodyPr>
            <a:normAutofit/>
          </a:bodyPr>
          <a:lstStyle/>
          <a:p>
            <a:pPr lvl="1">
              <a:buClrTx/>
            </a:pPr>
            <a:r>
              <a:rPr lang="en-US" sz="2600" dirty="0"/>
              <a:t>920 veterans in the school district that currently have the Pro-Rata Veteran exemption could apply for the Alt Veterans exemption.  A rough estimate would be an additional $14,318,400 reduction in taxable assessed value if these vets received the maximum exemption amount for a combat vet.</a:t>
            </a:r>
          </a:p>
          <a:p>
            <a:endParaRPr lang="en-US" sz="1100" dirty="0"/>
          </a:p>
          <a:p>
            <a:pPr lvl="1">
              <a:buClrTx/>
            </a:pPr>
            <a:r>
              <a:rPr lang="en-US" sz="2600" dirty="0"/>
              <a:t>275 Cold War Veterans in the school district would not be eligible for the exemption.</a:t>
            </a:r>
          </a:p>
          <a:p>
            <a:pPr lvl="1">
              <a:buFont typeface="Arial" panose="020B0604020202020204" pitchFamily="34" charset="0"/>
              <a:buChar char="•"/>
            </a:pPr>
            <a:endParaRPr lang="en-US" sz="3000" b="1" u="sng" dirty="0"/>
          </a:p>
        </p:txBody>
      </p:sp>
    </p:spTree>
    <p:extLst>
      <p:ext uri="{BB962C8B-B14F-4D97-AF65-F5344CB8AC3E}">
        <p14:creationId xmlns:p14="http://schemas.microsoft.com/office/powerpoint/2010/main" val="677681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Example</a:t>
            </a:r>
          </a:p>
        </p:txBody>
      </p:sp>
      <p:sp>
        <p:nvSpPr>
          <p:cNvPr id="3" name="Content Placeholder 2"/>
          <p:cNvSpPr>
            <a:spLocks noGrp="1"/>
          </p:cNvSpPr>
          <p:nvPr>
            <p:ph idx="1"/>
          </p:nvPr>
        </p:nvSpPr>
        <p:spPr>
          <a:xfrm>
            <a:off x="609600" y="1600200"/>
            <a:ext cx="7924800" cy="4800600"/>
          </a:xfrm>
        </p:spPr>
        <p:txBody>
          <a:bodyPr>
            <a:normAutofit fontScale="92500" lnSpcReduction="10000"/>
          </a:bodyPr>
          <a:lstStyle/>
          <a:p>
            <a:pPr>
              <a:buClrTx/>
            </a:pPr>
            <a:r>
              <a:rPr lang="en-US" dirty="0"/>
              <a:t>Town of West Seneca has an Equalization Rate of 42.90% and the school district adopts an $18,000 cap on wartime/$12,000 on combat/$60,000 on disability. Capped amounts would be $7,722/$5,148/$25,740.</a:t>
            </a:r>
          </a:p>
          <a:p>
            <a:endParaRPr lang="en-US" sz="1000" dirty="0"/>
          </a:p>
          <a:p>
            <a:pPr>
              <a:buClrTx/>
            </a:pPr>
            <a:r>
              <a:rPr lang="en-US" dirty="0"/>
              <a:t>Full Assessed Value = $125,000</a:t>
            </a:r>
          </a:p>
          <a:p>
            <a:pPr>
              <a:buClrTx/>
            </a:pPr>
            <a:r>
              <a:rPr lang="en-US" dirty="0"/>
              <a:t>Assessed Value = $53,625 and property owner qualifies for combat veteran exemption: 25% or $12,870 (wartime + combat) cap – whichever is less.</a:t>
            </a:r>
          </a:p>
        </p:txBody>
      </p:sp>
    </p:spTree>
    <p:extLst>
      <p:ext uri="{BB962C8B-B14F-4D97-AF65-F5344CB8AC3E}">
        <p14:creationId xmlns:p14="http://schemas.microsoft.com/office/powerpoint/2010/main" val="3031712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Example</a:t>
            </a:r>
          </a:p>
        </p:txBody>
      </p:sp>
      <p:sp>
        <p:nvSpPr>
          <p:cNvPr id="3" name="Content Placeholder 2"/>
          <p:cNvSpPr>
            <a:spLocks noGrp="1"/>
          </p:cNvSpPr>
          <p:nvPr>
            <p:ph idx="1"/>
          </p:nvPr>
        </p:nvSpPr>
        <p:spPr>
          <a:xfrm>
            <a:off x="609600" y="1600200"/>
            <a:ext cx="8077200" cy="4800600"/>
          </a:xfrm>
        </p:spPr>
        <p:txBody>
          <a:bodyPr>
            <a:normAutofit/>
          </a:bodyPr>
          <a:lstStyle/>
          <a:p>
            <a:pPr>
              <a:buClrTx/>
            </a:pPr>
            <a:r>
              <a:rPr lang="en-US" dirty="0"/>
              <a:t>$53,625 x 25% = $13,406</a:t>
            </a:r>
          </a:p>
          <a:p>
            <a:endParaRPr lang="en-US" sz="1500" dirty="0"/>
          </a:p>
          <a:p>
            <a:pPr>
              <a:buClrTx/>
            </a:pPr>
            <a:r>
              <a:rPr lang="en-US" dirty="0"/>
              <a:t>$13,406 exceeds the cap amount of $12,870</a:t>
            </a:r>
          </a:p>
          <a:p>
            <a:endParaRPr lang="en-US" sz="1500" dirty="0"/>
          </a:p>
          <a:p>
            <a:pPr>
              <a:buClrTx/>
            </a:pPr>
            <a:r>
              <a:rPr lang="en-US" dirty="0"/>
              <a:t>Exemption amount will be $12,870</a:t>
            </a:r>
          </a:p>
          <a:p>
            <a:endParaRPr lang="en-US" sz="1500" dirty="0"/>
          </a:p>
          <a:p>
            <a:pPr>
              <a:buClrTx/>
            </a:pPr>
            <a:r>
              <a:rPr lang="en-US" dirty="0"/>
              <a:t>$53,625 - $12,870 = $40,755</a:t>
            </a:r>
          </a:p>
          <a:p>
            <a:endParaRPr lang="en-US" sz="1500" dirty="0"/>
          </a:p>
          <a:p>
            <a:pPr>
              <a:buClrTx/>
            </a:pPr>
            <a:r>
              <a:rPr lang="en-US" dirty="0"/>
              <a:t>$40,755 is the taxable value for which the school tax rate will be applied against</a:t>
            </a:r>
          </a:p>
        </p:txBody>
      </p:sp>
    </p:spTree>
    <p:extLst>
      <p:ext uri="{BB962C8B-B14F-4D97-AF65-F5344CB8AC3E}">
        <p14:creationId xmlns:p14="http://schemas.microsoft.com/office/powerpoint/2010/main" val="3341352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Effect on School Budget</a:t>
            </a:r>
          </a:p>
        </p:txBody>
      </p:sp>
      <p:sp>
        <p:nvSpPr>
          <p:cNvPr id="3" name="Content Placeholder 2"/>
          <p:cNvSpPr>
            <a:spLocks noGrp="1"/>
          </p:cNvSpPr>
          <p:nvPr>
            <p:ph idx="1"/>
          </p:nvPr>
        </p:nvSpPr>
        <p:spPr>
          <a:xfrm>
            <a:off x="609600" y="1600200"/>
            <a:ext cx="7924800" cy="4525963"/>
          </a:xfrm>
        </p:spPr>
        <p:txBody>
          <a:bodyPr>
            <a:normAutofit/>
          </a:bodyPr>
          <a:lstStyle/>
          <a:p>
            <a:pPr>
              <a:buClrTx/>
            </a:pPr>
            <a:r>
              <a:rPr lang="en-US" dirty="0"/>
              <a:t>Like all exemptions, it does create a redistribution of the levy to those with out the exemption.</a:t>
            </a:r>
          </a:p>
          <a:p>
            <a:endParaRPr lang="en-US" sz="500" dirty="0"/>
          </a:p>
          <a:p>
            <a:pPr>
              <a:buClrTx/>
            </a:pPr>
            <a:r>
              <a:rPr lang="en-US" dirty="0"/>
              <a:t>The STAR reimbursement amount for the school district could be less due to the decreased taxable value.  The amount lost for the STAR reimbursement, would be represented in the higher tax rate.</a:t>
            </a:r>
          </a:p>
          <a:p>
            <a:endParaRPr lang="en-US" dirty="0">
              <a:solidFill>
                <a:schemeClr val="accent5">
                  <a:lumMod val="50000"/>
                </a:schemeClr>
              </a:solidFill>
            </a:endParaRPr>
          </a:p>
          <a:p>
            <a:endParaRPr lang="en-US" dirty="0">
              <a:solidFill>
                <a:schemeClr val="accent5">
                  <a:lumMod val="50000"/>
                </a:schemeClr>
              </a:solidFill>
            </a:endParaRPr>
          </a:p>
        </p:txBody>
      </p:sp>
    </p:spTree>
    <p:extLst>
      <p:ext uri="{BB962C8B-B14F-4D97-AF65-F5344CB8AC3E}">
        <p14:creationId xmlns:p14="http://schemas.microsoft.com/office/powerpoint/2010/main" val="819656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Effect on School Tax Bill</a:t>
            </a:r>
          </a:p>
        </p:txBody>
      </p:sp>
      <p:sp>
        <p:nvSpPr>
          <p:cNvPr id="3" name="Content Placeholder 2"/>
          <p:cNvSpPr>
            <a:spLocks noGrp="1"/>
          </p:cNvSpPr>
          <p:nvPr>
            <p:ph idx="1"/>
          </p:nvPr>
        </p:nvSpPr>
        <p:spPr>
          <a:xfrm>
            <a:off x="304800" y="1600200"/>
            <a:ext cx="8382000" cy="4525963"/>
          </a:xfrm>
        </p:spPr>
        <p:txBody>
          <a:bodyPr>
            <a:normAutofit/>
          </a:bodyPr>
          <a:lstStyle/>
          <a:p>
            <a:pPr>
              <a:buClrTx/>
            </a:pPr>
            <a:r>
              <a:rPr lang="en-US" dirty="0"/>
              <a:t>Example:  </a:t>
            </a:r>
          </a:p>
          <a:p>
            <a:pPr marL="82296" indent="0">
              <a:buNone/>
            </a:pPr>
            <a:r>
              <a:rPr lang="en-US" dirty="0"/>
              <a:t>	West Seneca CSD/Town of West Seneca</a:t>
            </a:r>
          </a:p>
          <a:p>
            <a:endParaRPr lang="en-US" sz="1000" dirty="0"/>
          </a:p>
          <a:p>
            <a:pPr lvl="1">
              <a:buClrTx/>
            </a:pPr>
            <a:r>
              <a:rPr lang="en-US" dirty="0"/>
              <a:t>The municipality’s equalization rate is 42.90%</a:t>
            </a:r>
          </a:p>
          <a:p>
            <a:pPr lvl="1"/>
            <a:endParaRPr lang="en-US" sz="1000" dirty="0"/>
          </a:p>
          <a:p>
            <a:pPr lvl="1">
              <a:buClrTx/>
            </a:pPr>
            <a:r>
              <a:rPr lang="en-US" dirty="0"/>
              <a:t>2 parcels in the school district are assessed for $53,625 each</a:t>
            </a:r>
          </a:p>
          <a:p>
            <a:pPr lvl="1"/>
            <a:endParaRPr lang="en-US" sz="500" dirty="0"/>
          </a:p>
          <a:p>
            <a:pPr lvl="1"/>
            <a:endParaRPr lang="en-US" sz="500" dirty="0"/>
          </a:p>
          <a:p>
            <a:pPr marL="402336" lvl="1" indent="0">
              <a:buNone/>
            </a:pPr>
            <a:r>
              <a:rPr lang="en-US" dirty="0"/>
              <a:t>			</a:t>
            </a:r>
          </a:p>
        </p:txBody>
      </p:sp>
    </p:spTree>
    <p:extLst>
      <p:ext uri="{BB962C8B-B14F-4D97-AF65-F5344CB8AC3E}">
        <p14:creationId xmlns:p14="http://schemas.microsoft.com/office/powerpoint/2010/main" val="26459870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Effect on School Tax Bill</a:t>
            </a:r>
          </a:p>
        </p:txBody>
      </p:sp>
      <p:sp>
        <p:nvSpPr>
          <p:cNvPr id="3" name="Content Placeholder 2"/>
          <p:cNvSpPr>
            <a:spLocks noGrp="1"/>
          </p:cNvSpPr>
          <p:nvPr>
            <p:ph idx="1"/>
          </p:nvPr>
        </p:nvSpPr>
        <p:spPr>
          <a:xfrm>
            <a:off x="609600" y="1600200"/>
            <a:ext cx="8229600" cy="4724400"/>
          </a:xfrm>
        </p:spPr>
        <p:txBody>
          <a:bodyPr>
            <a:normAutofit/>
          </a:bodyPr>
          <a:lstStyle/>
          <a:p>
            <a:pPr>
              <a:buClrTx/>
            </a:pPr>
            <a:r>
              <a:rPr lang="en-US" dirty="0"/>
              <a:t>Scenario 1:</a:t>
            </a:r>
          </a:p>
          <a:p>
            <a:endParaRPr lang="en-US" sz="1000" dirty="0"/>
          </a:p>
          <a:p>
            <a:pPr lvl="1">
              <a:buClrTx/>
            </a:pPr>
            <a:r>
              <a:rPr lang="en-US" dirty="0"/>
              <a:t>School district does not opt-in for alternative veterans exemptions.  </a:t>
            </a:r>
          </a:p>
          <a:p>
            <a:pPr lvl="1"/>
            <a:endParaRPr lang="en-US" sz="500" dirty="0"/>
          </a:p>
          <a:p>
            <a:pPr lvl="1">
              <a:buClrTx/>
            </a:pPr>
            <a:r>
              <a:rPr lang="en-US" dirty="0"/>
              <a:t>Total taxable values for West Seneca’s portion is $1,121,460,140.</a:t>
            </a:r>
          </a:p>
          <a:p>
            <a:pPr lvl="1">
              <a:buClrTx/>
            </a:pPr>
            <a:r>
              <a:rPr lang="en-US" dirty="0"/>
              <a:t>School district tax levy is $44,814,564 for West Seneca’s portion.</a:t>
            </a:r>
          </a:p>
          <a:p>
            <a:pPr lvl="2">
              <a:buClrTx/>
            </a:pPr>
            <a:r>
              <a:rPr lang="en-US" dirty="0"/>
              <a:t>2014-15 school district levy is $55,151,920</a:t>
            </a:r>
          </a:p>
        </p:txBody>
      </p:sp>
    </p:spTree>
    <p:extLst>
      <p:ext uri="{BB962C8B-B14F-4D97-AF65-F5344CB8AC3E}">
        <p14:creationId xmlns:p14="http://schemas.microsoft.com/office/powerpoint/2010/main" val="21269957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Effect on School Tax Bill</a:t>
            </a:r>
          </a:p>
        </p:txBody>
      </p:sp>
      <p:sp>
        <p:nvSpPr>
          <p:cNvPr id="3" name="Content Placeholder 2"/>
          <p:cNvSpPr>
            <a:spLocks noGrp="1"/>
          </p:cNvSpPr>
          <p:nvPr>
            <p:ph idx="1"/>
          </p:nvPr>
        </p:nvSpPr>
        <p:spPr>
          <a:xfrm>
            <a:off x="609600" y="1600200"/>
            <a:ext cx="8229600" cy="4724400"/>
          </a:xfrm>
        </p:spPr>
        <p:txBody>
          <a:bodyPr>
            <a:normAutofit/>
          </a:bodyPr>
          <a:lstStyle/>
          <a:p>
            <a:pPr>
              <a:buClrTx/>
            </a:pPr>
            <a:r>
              <a:rPr lang="en-US" dirty="0"/>
              <a:t>Scenario 1:</a:t>
            </a:r>
          </a:p>
          <a:p>
            <a:pPr marL="82296" lvl="1" indent="0">
              <a:spcBef>
                <a:spcPts val="600"/>
              </a:spcBef>
              <a:buSzPct val="80000"/>
              <a:buNone/>
            </a:pPr>
            <a:r>
              <a:rPr lang="en-US" dirty="0"/>
              <a:t>    Tax Rate = Tax Levy / Total Taxable Value x 1,000 </a:t>
            </a:r>
          </a:p>
          <a:p>
            <a:endParaRPr lang="en-US" sz="1000" dirty="0"/>
          </a:p>
          <a:p>
            <a:pPr lvl="1">
              <a:buClrTx/>
            </a:pPr>
            <a:r>
              <a:rPr lang="en-US" dirty="0"/>
              <a:t>$44,814,564 / $1,121,460,140  x 1,000 = $39.96</a:t>
            </a:r>
          </a:p>
          <a:p>
            <a:pPr lvl="1"/>
            <a:endParaRPr lang="en-US" sz="1000" dirty="0"/>
          </a:p>
          <a:p>
            <a:pPr lvl="1">
              <a:buClrTx/>
            </a:pPr>
            <a:r>
              <a:rPr lang="en-US" dirty="0"/>
              <a:t>Both parcels have no exemptions.</a:t>
            </a:r>
          </a:p>
          <a:p>
            <a:pPr lvl="1"/>
            <a:endParaRPr lang="en-US" sz="1000" dirty="0"/>
          </a:p>
          <a:p>
            <a:pPr lvl="1">
              <a:buClrTx/>
            </a:pPr>
            <a:r>
              <a:rPr lang="en-US" dirty="0"/>
              <a:t>Tax bill for both parcels:</a:t>
            </a:r>
          </a:p>
          <a:p>
            <a:pPr lvl="1"/>
            <a:endParaRPr lang="en-US" sz="500" dirty="0"/>
          </a:p>
          <a:p>
            <a:pPr lvl="2">
              <a:buClrTx/>
            </a:pPr>
            <a:r>
              <a:rPr lang="en-US" dirty="0"/>
              <a:t>$</a:t>
            </a:r>
            <a:r>
              <a:rPr lang="en-US" sz="2600" dirty="0"/>
              <a:t>53,625 x 39.96 / 1,000 = </a:t>
            </a:r>
            <a:r>
              <a:rPr lang="en-US" sz="2600" b="1" dirty="0"/>
              <a:t>$2,142.86</a:t>
            </a:r>
          </a:p>
        </p:txBody>
      </p:sp>
    </p:spTree>
    <p:extLst>
      <p:ext uri="{BB962C8B-B14F-4D97-AF65-F5344CB8AC3E}">
        <p14:creationId xmlns:p14="http://schemas.microsoft.com/office/powerpoint/2010/main" val="19114823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Effect on School Tax Bill</a:t>
            </a:r>
          </a:p>
        </p:txBody>
      </p:sp>
      <p:sp>
        <p:nvSpPr>
          <p:cNvPr id="3" name="Content Placeholder 2"/>
          <p:cNvSpPr>
            <a:spLocks noGrp="1"/>
          </p:cNvSpPr>
          <p:nvPr>
            <p:ph idx="1"/>
          </p:nvPr>
        </p:nvSpPr>
        <p:spPr>
          <a:xfrm>
            <a:off x="304800" y="1600200"/>
            <a:ext cx="8382000" cy="4953000"/>
          </a:xfrm>
        </p:spPr>
        <p:txBody>
          <a:bodyPr>
            <a:normAutofit/>
          </a:bodyPr>
          <a:lstStyle/>
          <a:p>
            <a:pPr>
              <a:buClrTx/>
            </a:pPr>
            <a:r>
              <a:rPr lang="en-US" dirty="0"/>
              <a:t>Scenario 2:</a:t>
            </a:r>
          </a:p>
          <a:p>
            <a:pPr lvl="1">
              <a:buClrTx/>
            </a:pPr>
            <a:r>
              <a:rPr lang="en-US" dirty="0"/>
              <a:t>School district does opts-in for alternative veterans exemptions with a cap of $18,000/$12,000/$60,000. Capped amounts for the Town of West Seneca would be $7,722/$5,148/$25,740.</a:t>
            </a:r>
          </a:p>
          <a:p>
            <a:pPr lvl="2"/>
            <a:endParaRPr lang="en-US" sz="500" dirty="0"/>
          </a:p>
          <a:p>
            <a:pPr lvl="1">
              <a:buClrTx/>
            </a:pPr>
            <a:r>
              <a:rPr lang="en-US" dirty="0"/>
              <a:t>Total taxable values for the West Seneca’s portion decreases to $1,096,957,146.</a:t>
            </a:r>
          </a:p>
          <a:p>
            <a:pPr lvl="1">
              <a:buClrTx/>
            </a:pPr>
            <a:r>
              <a:rPr lang="en-US" dirty="0"/>
              <a:t>School district tax levy decreases to $44,810,645 for West Seneca’s portion.</a:t>
            </a:r>
          </a:p>
          <a:p>
            <a:pPr lvl="2">
              <a:buClrTx/>
            </a:pPr>
            <a:r>
              <a:rPr lang="en-US" dirty="0"/>
              <a:t>Total school district levy is still $55,151,920</a:t>
            </a:r>
          </a:p>
        </p:txBody>
      </p:sp>
    </p:spTree>
    <p:extLst>
      <p:ext uri="{BB962C8B-B14F-4D97-AF65-F5344CB8AC3E}">
        <p14:creationId xmlns:p14="http://schemas.microsoft.com/office/powerpoint/2010/main" val="1156369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1850064"/>
            <a:ext cx="8001000" cy="3407736"/>
          </a:xfrm>
        </p:spPr>
        <p:txBody>
          <a:bodyPr/>
          <a:lstStyle/>
          <a:p>
            <a:pPr algn="ctr"/>
            <a:r>
              <a:rPr lang="en-US" sz="4600" b="1" i="1" dirty="0"/>
              <a:t>Nancy DiLonardo</a:t>
            </a:r>
          </a:p>
          <a:p>
            <a:pPr algn="ctr"/>
            <a:endParaRPr lang="en-US" sz="1000" b="1" i="1" dirty="0"/>
          </a:p>
          <a:p>
            <a:pPr algn="ctr"/>
            <a:r>
              <a:rPr lang="en-US" sz="3200" i="1" dirty="0"/>
              <a:t>Deputy Director</a:t>
            </a:r>
          </a:p>
          <a:p>
            <a:pPr algn="ctr"/>
            <a:r>
              <a:rPr lang="en-US" sz="3200" i="1" dirty="0"/>
              <a:t>Erie County Real Property Tax Services</a:t>
            </a:r>
          </a:p>
          <a:p>
            <a:endParaRPr lang="en-US" dirty="0"/>
          </a:p>
          <a:p>
            <a:endParaRPr lang="en-US" dirty="0"/>
          </a:p>
        </p:txBody>
      </p:sp>
    </p:spTree>
    <p:extLst>
      <p:ext uri="{BB962C8B-B14F-4D97-AF65-F5344CB8AC3E}">
        <p14:creationId xmlns:p14="http://schemas.microsoft.com/office/powerpoint/2010/main" val="2568438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Effect on School Tax Bill</a:t>
            </a:r>
          </a:p>
        </p:txBody>
      </p:sp>
      <p:sp>
        <p:nvSpPr>
          <p:cNvPr id="3" name="Content Placeholder 2"/>
          <p:cNvSpPr>
            <a:spLocks noGrp="1"/>
          </p:cNvSpPr>
          <p:nvPr>
            <p:ph idx="1"/>
          </p:nvPr>
        </p:nvSpPr>
        <p:spPr>
          <a:xfrm>
            <a:off x="609600" y="1371600"/>
            <a:ext cx="8229600" cy="5105400"/>
          </a:xfrm>
        </p:spPr>
        <p:txBody>
          <a:bodyPr>
            <a:normAutofit fontScale="92500" lnSpcReduction="10000"/>
          </a:bodyPr>
          <a:lstStyle/>
          <a:p>
            <a:pPr>
              <a:buClrTx/>
            </a:pPr>
            <a:r>
              <a:rPr lang="en-US" dirty="0"/>
              <a:t>Scenario 2:</a:t>
            </a:r>
          </a:p>
          <a:p>
            <a:pPr lvl="1">
              <a:buClrTx/>
            </a:pPr>
            <a:r>
              <a:rPr lang="en-US" dirty="0"/>
              <a:t>$44,810,645 / $1,096,957,146 x 1,000 = $40.85</a:t>
            </a:r>
          </a:p>
          <a:p>
            <a:pPr lvl="3">
              <a:buClrTx/>
            </a:pPr>
            <a:r>
              <a:rPr lang="en-US" dirty="0"/>
              <a:t>2.23% tax rate increase of $0.89</a:t>
            </a:r>
          </a:p>
          <a:p>
            <a:pPr lvl="1">
              <a:buClrTx/>
            </a:pPr>
            <a:r>
              <a:rPr lang="en-US" dirty="0"/>
              <a:t>One parcel qualifies for the maximum combat vet exemption of $12,870. The other parcel still has no exemption.</a:t>
            </a:r>
          </a:p>
          <a:p>
            <a:pPr lvl="1">
              <a:buClrTx/>
            </a:pPr>
            <a:r>
              <a:rPr lang="en-US" dirty="0"/>
              <a:t>Tax bill for parcel with exemption:</a:t>
            </a:r>
          </a:p>
          <a:p>
            <a:pPr lvl="2">
              <a:buClrTx/>
            </a:pPr>
            <a:r>
              <a:rPr lang="en-US" sz="2800" dirty="0"/>
              <a:t>$40,755 x 40.85 / 1,000 = </a:t>
            </a:r>
            <a:r>
              <a:rPr lang="en-US" sz="2800" b="1" dirty="0"/>
              <a:t>$1,664.84</a:t>
            </a:r>
          </a:p>
          <a:p>
            <a:pPr lvl="3">
              <a:buClrTx/>
            </a:pPr>
            <a:r>
              <a:rPr lang="en-US" dirty="0"/>
              <a:t>$478.02 tax bill decrease</a:t>
            </a:r>
          </a:p>
          <a:p>
            <a:pPr lvl="1">
              <a:buClrTx/>
            </a:pPr>
            <a:r>
              <a:rPr lang="en-US" dirty="0"/>
              <a:t>Tax bill for parcel without exemption:</a:t>
            </a:r>
          </a:p>
          <a:p>
            <a:pPr lvl="2">
              <a:buClrTx/>
            </a:pPr>
            <a:r>
              <a:rPr lang="en-US" sz="2800" dirty="0"/>
              <a:t>$53,625 x 40.85 / 1,000 = </a:t>
            </a:r>
            <a:r>
              <a:rPr lang="en-US" sz="2800" b="1" dirty="0"/>
              <a:t>$2,190.58</a:t>
            </a:r>
          </a:p>
          <a:p>
            <a:pPr lvl="3">
              <a:buClrTx/>
            </a:pPr>
            <a:r>
              <a:rPr lang="en-US" dirty="0"/>
              <a:t>$47.72 tax bill increase</a:t>
            </a:r>
          </a:p>
          <a:p>
            <a:pPr lvl="2"/>
            <a:endParaRPr lang="en-US" sz="2800" b="1" dirty="0"/>
          </a:p>
        </p:txBody>
      </p:sp>
    </p:spTree>
    <p:extLst>
      <p:ext uri="{BB962C8B-B14F-4D97-AF65-F5344CB8AC3E}">
        <p14:creationId xmlns:p14="http://schemas.microsoft.com/office/powerpoint/2010/main" val="19246392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7924800" cy="1143000"/>
          </a:xfrm>
        </p:spPr>
        <p:txBody>
          <a:bodyPr>
            <a:normAutofit fontScale="90000"/>
          </a:bodyPr>
          <a:lstStyle/>
          <a:p>
            <a:r>
              <a:rPr lang="en-US" b="1" u="sng" dirty="0"/>
              <a:t>Maximum 2014-15 STAR Savings</a:t>
            </a:r>
          </a:p>
        </p:txBody>
      </p:sp>
      <p:sp>
        <p:nvSpPr>
          <p:cNvPr id="3" name="Content Placeholder 2"/>
          <p:cNvSpPr>
            <a:spLocks noGrp="1"/>
          </p:cNvSpPr>
          <p:nvPr>
            <p:ph idx="1"/>
          </p:nvPr>
        </p:nvSpPr>
        <p:spPr>
          <a:xfrm>
            <a:off x="457200" y="1828800"/>
            <a:ext cx="8305800" cy="4800600"/>
          </a:xfrm>
        </p:spPr>
        <p:txBody>
          <a:bodyPr>
            <a:normAutofit/>
          </a:bodyPr>
          <a:lstStyle/>
          <a:p>
            <a:pPr marL="514350" lvl="1" indent="0">
              <a:buNone/>
            </a:pPr>
            <a:r>
              <a:rPr lang="en-US" sz="4200" dirty="0">
                <a:solidFill>
                  <a:schemeClr val="accent6">
                    <a:lumMod val="40000"/>
                    <a:lumOff val="60000"/>
                  </a:schemeClr>
                </a:solidFill>
              </a:rPr>
              <a:t>				</a:t>
            </a:r>
            <a:r>
              <a:rPr lang="en-US" sz="3600" u="sng" dirty="0">
                <a:solidFill>
                  <a:schemeClr val="accent1">
                    <a:lumMod val="75000"/>
                  </a:schemeClr>
                </a:solidFill>
              </a:rPr>
              <a:t>Basic	Enhanced</a:t>
            </a:r>
          </a:p>
          <a:p>
            <a:pPr marL="457200" lvl="1" indent="0">
              <a:buNone/>
            </a:pPr>
            <a:r>
              <a:rPr lang="en-US" sz="3600" dirty="0"/>
              <a:t>Cheektowaga	$521	$1,043</a:t>
            </a:r>
          </a:p>
          <a:p>
            <a:pPr marL="457200" lvl="1" indent="0">
              <a:buNone/>
            </a:pPr>
            <a:r>
              <a:rPr lang="en-US" sz="3600" dirty="0"/>
              <a:t>Hamburg		$520	$1,043</a:t>
            </a:r>
          </a:p>
          <a:p>
            <a:pPr marL="457200" lvl="1" indent="0">
              <a:buNone/>
            </a:pPr>
            <a:r>
              <a:rPr lang="en-US" sz="3600" dirty="0"/>
              <a:t>Orchard Park	$520	$1,043</a:t>
            </a:r>
          </a:p>
          <a:p>
            <a:pPr marL="457200" lvl="1" indent="0">
              <a:buNone/>
            </a:pPr>
            <a:r>
              <a:rPr lang="en-US" sz="3600" dirty="0"/>
              <a:t>West Seneca	$529	$1,061</a:t>
            </a:r>
          </a:p>
        </p:txBody>
      </p:sp>
    </p:spTree>
    <p:extLst>
      <p:ext uri="{BB962C8B-B14F-4D97-AF65-F5344CB8AC3E}">
        <p14:creationId xmlns:p14="http://schemas.microsoft.com/office/powerpoint/2010/main" val="13862191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667000"/>
            <a:ext cx="5574792" cy="1143000"/>
          </a:xfrm>
        </p:spPr>
        <p:txBody>
          <a:bodyPr>
            <a:normAutofit/>
          </a:bodyPr>
          <a:lstStyle/>
          <a:p>
            <a:pPr algn="ctr"/>
            <a:r>
              <a:rPr lang="en-US" b="1" u="sng" dirty="0"/>
              <a:t>Questions?</a:t>
            </a:r>
          </a:p>
        </p:txBody>
      </p:sp>
    </p:spTree>
    <p:extLst>
      <p:ext uri="{BB962C8B-B14F-4D97-AF65-F5344CB8AC3E}">
        <p14:creationId xmlns:p14="http://schemas.microsoft.com/office/powerpoint/2010/main" val="2435181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New Law</a:t>
            </a:r>
          </a:p>
        </p:txBody>
      </p:sp>
      <p:sp>
        <p:nvSpPr>
          <p:cNvPr id="3" name="Content Placeholder 2"/>
          <p:cNvSpPr>
            <a:spLocks noGrp="1"/>
          </p:cNvSpPr>
          <p:nvPr>
            <p:ph idx="1"/>
          </p:nvPr>
        </p:nvSpPr>
        <p:spPr>
          <a:xfrm>
            <a:off x="533400" y="1447800"/>
            <a:ext cx="8001000" cy="4800600"/>
          </a:xfrm>
        </p:spPr>
        <p:txBody>
          <a:bodyPr/>
          <a:lstStyle/>
          <a:p>
            <a:pPr>
              <a:buClrTx/>
            </a:pPr>
            <a:r>
              <a:rPr lang="en-US" dirty="0"/>
              <a:t>Signed by Governor December 18</a:t>
            </a:r>
            <a:r>
              <a:rPr lang="en-US" baseline="30000" dirty="0"/>
              <a:t>th</a:t>
            </a:r>
            <a:r>
              <a:rPr lang="en-US" dirty="0"/>
              <a:t>, 2013</a:t>
            </a:r>
          </a:p>
          <a:p>
            <a:pPr marL="0" indent="0">
              <a:buNone/>
            </a:pPr>
            <a:endParaRPr lang="en-US" dirty="0"/>
          </a:p>
          <a:p>
            <a:pPr>
              <a:buClrTx/>
            </a:pPr>
            <a:r>
              <a:rPr lang="en-US" dirty="0"/>
              <a:t>Allows School Districts to opt-in on </a:t>
            </a:r>
          </a:p>
          <a:p>
            <a:pPr marL="0" indent="0">
              <a:buNone/>
            </a:pPr>
            <a:r>
              <a:rPr lang="en-US" dirty="0"/>
              <a:t>	458-Alternate Veterans Exemption for 	school tax purpose</a:t>
            </a:r>
          </a:p>
        </p:txBody>
      </p:sp>
    </p:spTree>
    <p:extLst>
      <p:ext uri="{BB962C8B-B14F-4D97-AF65-F5344CB8AC3E}">
        <p14:creationId xmlns:p14="http://schemas.microsoft.com/office/powerpoint/2010/main" val="1327474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28888" cy="1143000"/>
          </a:xfrm>
        </p:spPr>
        <p:txBody>
          <a:bodyPr>
            <a:normAutofit fontScale="90000"/>
          </a:bodyPr>
          <a:lstStyle/>
          <a:p>
            <a:r>
              <a:rPr lang="en-US" b="1" u="sng" dirty="0"/>
              <a:t>Three Types of Veterans Exemptions</a:t>
            </a:r>
          </a:p>
        </p:txBody>
      </p:sp>
      <p:sp>
        <p:nvSpPr>
          <p:cNvPr id="3" name="Content Placeholder 2"/>
          <p:cNvSpPr>
            <a:spLocks noGrp="1"/>
          </p:cNvSpPr>
          <p:nvPr>
            <p:ph idx="1"/>
          </p:nvPr>
        </p:nvSpPr>
        <p:spPr>
          <a:xfrm>
            <a:off x="533400" y="1600200"/>
            <a:ext cx="7924800" cy="4724400"/>
          </a:xfrm>
        </p:spPr>
        <p:txBody>
          <a:bodyPr>
            <a:normAutofit/>
          </a:bodyPr>
          <a:lstStyle/>
          <a:p>
            <a:pPr>
              <a:buClrTx/>
            </a:pPr>
            <a:r>
              <a:rPr lang="en-US" b="1" u="sng" dirty="0"/>
              <a:t>Alternate Veterans</a:t>
            </a:r>
            <a:endParaRPr lang="en-US" b="1" dirty="0"/>
          </a:p>
          <a:p>
            <a:pPr lvl="1">
              <a:buClrTx/>
            </a:pPr>
            <a:r>
              <a:rPr lang="en-US" dirty="0"/>
              <a:t>Took effect in mid 1980’s.</a:t>
            </a:r>
          </a:p>
          <a:p>
            <a:pPr lvl="1">
              <a:buClrTx/>
            </a:pPr>
            <a:r>
              <a:rPr lang="en-US" dirty="0"/>
              <a:t>Must have served </a:t>
            </a:r>
            <a:r>
              <a:rPr lang="en-US" u="sng" dirty="0"/>
              <a:t>active duty</a:t>
            </a:r>
            <a:r>
              <a:rPr lang="en-US" dirty="0"/>
              <a:t> in a designated period of war.</a:t>
            </a:r>
          </a:p>
          <a:p>
            <a:pPr lvl="1">
              <a:buClrTx/>
            </a:pPr>
            <a:r>
              <a:rPr lang="en-US" dirty="0"/>
              <a:t>If non-combat, allows for 15%, combat allows 25%, disabled allows one-half of disability rating</a:t>
            </a:r>
          </a:p>
          <a:p>
            <a:pPr lvl="1">
              <a:buClrTx/>
            </a:pPr>
            <a:r>
              <a:rPr lang="en-US" dirty="0"/>
              <a:t>Exemption amount is capped  based on amounts adopted by jurisdiction.</a:t>
            </a:r>
          </a:p>
          <a:p>
            <a:endParaRPr lang="en-US" sz="1200" dirty="0">
              <a:solidFill>
                <a:schemeClr val="accent5">
                  <a:lumMod val="50000"/>
                </a:schemeClr>
              </a:solidFill>
            </a:endParaRPr>
          </a:p>
        </p:txBody>
      </p:sp>
    </p:spTree>
    <p:extLst>
      <p:ext uri="{BB962C8B-B14F-4D97-AF65-F5344CB8AC3E}">
        <p14:creationId xmlns:p14="http://schemas.microsoft.com/office/powerpoint/2010/main" val="1767645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28888" cy="1143000"/>
          </a:xfrm>
        </p:spPr>
        <p:txBody>
          <a:bodyPr>
            <a:normAutofit fontScale="90000"/>
          </a:bodyPr>
          <a:lstStyle/>
          <a:p>
            <a:r>
              <a:rPr lang="en-US" b="1" u="sng" dirty="0"/>
              <a:t>Three Types of Veterans Exemptions</a:t>
            </a:r>
          </a:p>
        </p:txBody>
      </p:sp>
      <p:sp>
        <p:nvSpPr>
          <p:cNvPr id="3" name="Content Placeholder 2"/>
          <p:cNvSpPr>
            <a:spLocks noGrp="1"/>
          </p:cNvSpPr>
          <p:nvPr>
            <p:ph idx="1"/>
          </p:nvPr>
        </p:nvSpPr>
        <p:spPr>
          <a:xfrm>
            <a:off x="533400" y="1600200"/>
            <a:ext cx="7924800" cy="4724400"/>
          </a:xfrm>
        </p:spPr>
        <p:txBody>
          <a:bodyPr>
            <a:normAutofit/>
          </a:bodyPr>
          <a:lstStyle/>
          <a:p>
            <a:pPr>
              <a:buClrTx/>
            </a:pPr>
            <a:r>
              <a:rPr lang="en-US" b="1" u="sng" dirty="0"/>
              <a:t>Pro-Rata/Eligible Funds</a:t>
            </a:r>
            <a:endParaRPr lang="en-US" b="1" dirty="0"/>
          </a:p>
          <a:p>
            <a:pPr lvl="1">
              <a:buClrTx/>
            </a:pPr>
            <a:r>
              <a:rPr lang="en-US" dirty="0"/>
              <a:t>Initial exemption that was replaced with Alternate Veterans Exemption.</a:t>
            </a:r>
          </a:p>
          <a:p>
            <a:pPr lvl="1">
              <a:buClrTx/>
            </a:pPr>
            <a:r>
              <a:rPr lang="en-US" dirty="0"/>
              <a:t>More lucrative.</a:t>
            </a:r>
          </a:p>
          <a:p>
            <a:pPr lvl="1">
              <a:buClrTx/>
            </a:pPr>
            <a:r>
              <a:rPr lang="en-US" dirty="0"/>
              <a:t>Similar periods of war.</a:t>
            </a:r>
          </a:p>
        </p:txBody>
      </p:sp>
    </p:spTree>
    <p:extLst>
      <p:ext uri="{BB962C8B-B14F-4D97-AF65-F5344CB8AC3E}">
        <p14:creationId xmlns:p14="http://schemas.microsoft.com/office/powerpoint/2010/main" val="2204412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28888" cy="1143000"/>
          </a:xfrm>
        </p:spPr>
        <p:txBody>
          <a:bodyPr>
            <a:normAutofit fontScale="90000"/>
          </a:bodyPr>
          <a:lstStyle/>
          <a:p>
            <a:r>
              <a:rPr lang="en-US" b="1" u="sng" dirty="0"/>
              <a:t>Three Types of Veterans Exemptions</a:t>
            </a:r>
          </a:p>
        </p:txBody>
      </p:sp>
      <p:sp>
        <p:nvSpPr>
          <p:cNvPr id="3" name="Content Placeholder 2"/>
          <p:cNvSpPr>
            <a:spLocks noGrp="1"/>
          </p:cNvSpPr>
          <p:nvPr>
            <p:ph idx="1"/>
          </p:nvPr>
        </p:nvSpPr>
        <p:spPr>
          <a:xfrm>
            <a:off x="533400" y="1600200"/>
            <a:ext cx="7924800" cy="4724400"/>
          </a:xfrm>
        </p:spPr>
        <p:txBody>
          <a:bodyPr>
            <a:normAutofit/>
          </a:bodyPr>
          <a:lstStyle/>
          <a:p>
            <a:pPr>
              <a:buClrTx/>
            </a:pPr>
            <a:r>
              <a:rPr lang="en-US" b="1" u="sng" dirty="0"/>
              <a:t>Cold War</a:t>
            </a:r>
            <a:endParaRPr lang="en-US" b="1" dirty="0"/>
          </a:p>
          <a:p>
            <a:pPr lvl="1">
              <a:buClrTx/>
            </a:pPr>
            <a:r>
              <a:rPr lang="en-US" dirty="0"/>
              <a:t>Adopted in 2008.</a:t>
            </a:r>
          </a:p>
          <a:p>
            <a:pPr lvl="1">
              <a:buClrTx/>
            </a:pPr>
            <a:r>
              <a:rPr lang="en-US" dirty="0"/>
              <a:t>Allows for 10% or 15% (also capped).</a:t>
            </a:r>
          </a:p>
          <a:p>
            <a:pPr lvl="1">
              <a:buClrTx/>
            </a:pPr>
            <a:r>
              <a:rPr lang="en-US" dirty="0"/>
              <a:t>Awarded to those who served in “non-periods of war”.</a:t>
            </a:r>
          </a:p>
          <a:p>
            <a:pPr lvl="2">
              <a:buClrTx/>
            </a:pPr>
            <a:r>
              <a:rPr lang="en-US" dirty="0"/>
              <a:t>most are 1956-1961 &amp; 1976-1990.</a:t>
            </a:r>
          </a:p>
        </p:txBody>
      </p:sp>
    </p:spTree>
    <p:extLst>
      <p:ext uri="{BB962C8B-B14F-4D97-AF65-F5344CB8AC3E}">
        <p14:creationId xmlns:p14="http://schemas.microsoft.com/office/powerpoint/2010/main" val="2204412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552688" cy="1143000"/>
          </a:xfrm>
        </p:spPr>
        <p:txBody>
          <a:bodyPr>
            <a:normAutofit fontScale="90000"/>
          </a:bodyPr>
          <a:lstStyle/>
          <a:p>
            <a:r>
              <a:rPr lang="en-US" b="1" u="sng" dirty="0"/>
              <a:t>What can School Districts opt-in?</a:t>
            </a:r>
          </a:p>
        </p:txBody>
      </p:sp>
      <p:sp>
        <p:nvSpPr>
          <p:cNvPr id="3" name="Content Placeholder 2"/>
          <p:cNvSpPr>
            <a:spLocks noGrp="1"/>
          </p:cNvSpPr>
          <p:nvPr>
            <p:ph idx="1"/>
          </p:nvPr>
        </p:nvSpPr>
        <p:spPr>
          <a:xfrm>
            <a:off x="609600" y="1600200"/>
            <a:ext cx="7924800" cy="4800600"/>
          </a:xfrm>
        </p:spPr>
        <p:txBody>
          <a:bodyPr>
            <a:normAutofit/>
          </a:bodyPr>
          <a:lstStyle/>
          <a:p>
            <a:pPr>
              <a:buClrTx/>
            </a:pPr>
            <a:r>
              <a:rPr lang="en-US" dirty="0"/>
              <a:t>Alternate Veterans is what the law is based on.</a:t>
            </a:r>
          </a:p>
          <a:p>
            <a:pPr marL="0" indent="0" algn="ctr">
              <a:buNone/>
            </a:pPr>
            <a:endParaRPr lang="en-US" sz="600" b="1" i="1" u="sng" dirty="0"/>
          </a:p>
          <a:p>
            <a:pPr>
              <a:buClrTx/>
            </a:pPr>
            <a:r>
              <a:rPr lang="en-US" dirty="0"/>
              <a:t>Those with Pro-Rata/Eligible funds can apply for Alternate Veterans for the school district portion if the district opts-in.</a:t>
            </a:r>
          </a:p>
          <a:p>
            <a:endParaRPr lang="en-US" sz="500" dirty="0"/>
          </a:p>
          <a:p>
            <a:pPr>
              <a:buClrTx/>
            </a:pPr>
            <a:r>
              <a:rPr lang="en-US" dirty="0"/>
              <a:t>Not applicable to Cold War Veterans.</a:t>
            </a:r>
          </a:p>
        </p:txBody>
      </p:sp>
    </p:spTree>
    <p:extLst>
      <p:ext uri="{BB962C8B-B14F-4D97-AF65-F5344CB8AC3E}">
        <p14:creationId xmlns:p14="http://schemas.microsoft.com/office/powerpoint/2010/main" val="1681124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1066800"/>
          </a:xfrm>
        </p:spPr>
        <p:txBody>
          <a:bodyPr>
            <a:normAutofit fontScale="90000"/>
          </a:bodyPr>
          <a:lstStyle/>
          <a:p>
            <a:r>
              <a:rPr lang="en-US" b="1" u="sng" dirty="0"/>
              <a:t>What can School Districts Adopt?</a:t>
            </a:r>
          </a:p>
        </p:txBody>
      </p:sp>
      <p:sp>
        <p:nvSpPr>
          <p:cNvPr id="3" name="Content Placeholder 2"/>
          <p:cNvSpPr>
            <a:spLocks noGrp="1"/>
          </p:cNvSpPr>
          <p:nvPr>
            <p:ph idx="1"/>
          </p:nvPr>
        </p:nvSpPr>
        <p:spPr>
          <a:xfrm>
            <a:off x="609600" y="1600200"/>
            <a:ext cx="7924800" cy="4876800"/>
          </a:xfrm>
        </p:spPr>
        <p:txBody>
          <a:bodyPr>
            <a:normAutofit fontScale="92500"/>
          </a:bodyPr>
          <a:lstStyle/>
          <a:p>
            <a:pPr>
              <a:buClrTx/>
            </a:pPr>
            <a:r>
              <a:rPr lang="en-US" sz="3400" dirty="0"/>
              <a:t>A School District does not have to adopt the same exemption amount cap level as the Town or County. </a:t>
            </a:r>
          </a:p>
          <a:p>
            <a:endParaRPr lang="en-US" sz="800" dirty="0"/>
          </a:p>
          <a:p>
            <a:pPr>
              <a:buClrTx/>
            </a:pPr>
            <a:r>
              <a:rPr lang="en-US" sz="3400" dirty="0"/>
              <a:t>Note that the exemption amounts are multiplied against your municipality’s current Equalization Rate - if your municipality is at 50%, and they are at the  $18,000/$12,000/$60,000 cap level, your cap would be $9,000/$6,000/$30,000 amounts.</a:t>
            </a:r>
          </a:p>
        </p:txBody>
      </p:sp>
    </p:spTree>
    <p:extLst>
      <p:ext uri="{BB962C8B-B14F-4D97-AF65-F5344CB8AC3E}">
        <p14:creationId xmlns:p14="http://schemas.microsoft.com/office/powerpoint/2010/main" val="107222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55280" cy="1066800"/>
          </a:xfrm>
        </p:spPr>
        <p:txBody>
          <a:bodyPr>
            <a:normAutofit/>
          </a:bodyPr>
          <a:lstStyle/>
          <a:p>
            <a:r>
              <a:rPr lang="en-US" b="1" u="sng" dirty="0"/>
              <a:t>Exemption Cap Amounts</a:t>
            </a:r>
          </a:p>
        </p:txBody>
      </p:sp>
      <p:sp>
        <p:nvSpPr>
          <p:cNvPr id="3" name="Content Placeholder 2"/>
          <p:cNvSpPr>
            <a:spLocks noGrp="1"/>
          </p:cNvSpPr>
          <p:nvPr>
            <p:ph idx="1"/>
          </p:nvPr>
        </p:nvSpPr>
        <p:spPr>
          <a:xfrm>
            <a:off x="609600" y="1600200"/>
            <a:ext cx="7924800" cy="4876800"/>
          </a:xfrm>
        </p:spPr>
        <p:txBody>
          <a:bodyPr>
            <a:normAutofit/>
          </a:bodyPr>
          <a:lstStyle/>
          <a:p>
            <a:pPr>
              <a:buClrTx/>
            </a:pPr>
            <a:r>
              <a:rPr lang="en-US" sz="3400" dirty="0"/>
              <a:t>$18,000/$12,000/$60,000 cap level – What does that mean?</a:t>
            </a:r>
          </a:p>
          <a:p>
            <a:pPr lvl="1">
              <a:buClrTx/>
            </a:pPr>
            <a:r>
              <a:rPr lang="en-US" sz="3000" dirty="0"/>
              <a:t>Non-Combat Vet is eligible up to </a:t>
            </a:r>
            <a:r>
              <a:rPr lang="en-US" sz="3000" u="sng" dirty="0"/>
              <a:t>$18,000</a:t>
            </a:r>
            <a:r>
              <a:rPr lang="en-US" sz="3000" dirty="0"/>
              <a:t> exemption amount</a:t>
            </a:r>
          </a:p>
          <a:p>
            <a:pPr lvl="1">
              <a:buClrTx/>
            </a:pPr>
            <a:r>
              <a:rPr lang="en-US" sz="3000" dirty="0"/>
              <a:t>Combat Vet is eligible for up to an additional </a:t>
            </a:r>
            <a:r>
              <a:rPr lang="en-US" sz="3000" u="sng" dirty="0"/>
              <a:t>$12,000 </a:t>
            </a:r>
            <a:r>
              <a:rPr lang="en-US" sz="3000" dirty="0"/>
              <a:t>exemption amount, for a total maximum of $30,000</a:t>
            </a:r>
          </a:p>
          <a:p>
            <a:pPr lvl="1">
              <a:buClrTx/>
            </a:pPr>
            <a:r>
              <a:rPr lang="en-US" sz="3000" dirty="0"/>
              <a:t>Disabled Vet is eligible up to </a:t>
            </a:r>
            <a:r>
              <a:rPr lang="en-US" sz="3000" u="sng" dirty="0"/>
              <a:t>$60,000 </a:t>
            </a:r>
            <a:r>
              <a:rPr lang="en-US" sz="3000" dirty="0"/>
              <a:t>exemption amount</a:t>
            </a:r>
          </a:p>
          <a:p>
            <a:pPr lvl="1"/>
            <a:endParaRPr lang="en-US" sz="3000" dirty="0"/>
          </a:p>
          <a:p>
            <a:endParaRPr lang="en-US" sz="3400" dirty="0"/>
          </a:p>
        </p:txBody>
      </p:sp>
    </p:spTree>
    <p:extLst>
      <p:ext uri="{BB962C8B-B14F-4D97-AF65-F5344CB8AC3E}">
        <p14:creationId xmlns:p14="http://schemas.microsoft.com/office/powerpoint/2010/main" val="39685674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1941</TotalTime>
  <Words>1043</Words>
  <Application>Microsoft Office PowerPoint</Application>
  <PresentationFormat>On-screen Show (4:3)</PresentationFormat>
  <Paragraphs>138</Paragraphs>
  <Slides>22</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Gill Sans MT</vt:lpstr>
      <vt:lpstr>Verdana</vt:lpstr>
      <vt:lpstr>Wingdings 2</vt:lpstr>
      <vt:lpstr>Solstice</vt:lpstr>
      <vt:lpstr>Veterans Property Tax Exemptions  and  School Taxes</vt:lpstr>
      <vt:lpstr>PowerPoint Presentation</vt:lpstr>
      <vt:lpstr>New Law</vt:lpstr>
      <vt:lpstr>Three Types of Veterans Exemptions</vt:lpstr>
      <vt:lpstr>Three Types of Veterans Exemptions</vt:lpstr>
      <vt:lpstr>Three Types of Veterans Exemptions</vt:lpstr>
      <vt:lpstr>What can School Districts opt-in?</vt:lpstr>
      <vt:lpstr>What can School Districts Adopt?</vt:lpstr>
      <vt:lpstr>Exemption Cap Amounts</vt:lpstr>
      <vt:lpstr>West Seneca Central SD</vt:lpstr>
      <vt:lpstr>West Seneca Central SD</vt:lpstr>
      <vt:lpstr>West Seneca Central SD</vt:lpstr>
      <vt:lpstr>Example</vt:lpstr>
      <vt:lpstr>Example</vt:lpstr>
      <vt:lpstr>Effect on School Budget</vt:lpstr>
      <vt:lpstr>Effect on School Tax Bill</vt:lpstr>
      <vt:lpstr>Effect on School Tax Bill</vt:lpstr>
      <vt:lpstr>Effect on School Tax Bill</vt:lpstr>
      <vt:lpstr>Effect on School Tax Bill</vt:lpstr>
      <vt:lpstr>Effect on School Tax Bill</vt:lpstr>
      <vt:lpstr>Maximum 2014-15 STAR Savings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RPTL 458-a/Chapter 18 School District Opt-in for Alternate Veterans Exemption</dc:title>
  <dc:creator>Marrano, David</dc:creator>
  <cp:lastModifiedBy>Klapper, Emily</cp:lastModifiedBy>
  <cp:revision>165</cp:revision>
  <cp:lastPrinted>2014-12-03T16:34:28Z</cp:lastPrinted>
  <dcterms:created xsi:type="dcterms:W3CDTF">2006-08-16T00:00:00Z</dcterms:created>
  <dcterms:modified xsi:type="dcterms:W3CDTF">2023-05-16T16:11:45Z</dcterms:modified>
</cp:coreProperties>
</file>