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4391" r:id="rId4"/>
  </p:sldMasterIdLst>
  <p:notesMasterIdLst>
    <p:notesMasterId r:id="rId43"/>
  </p:notesMasterIdLst>
  <p:handoutMasterIdLst>
    <p:handoutMasterId r:id="rId44"/>
  </p:handoutMasterIdLst>
  <p:sldIdLst>
    <p:sldId id="256" r:id="rId5"/>
    <p:sldId id="260" r:id="rId6"/>
    <p:sldId id="295" r:id="rId7"/>
    <p:sldId id="263" r:id="rId8"/>
    <p:sldId id="293" r:id="rId9"/>
    <p:sldId id="280" r:id="rId10"/>
    <p:sldId id="282" r:id="rId11"/>
    <p:sldId id="289" r:id="rId12"/>
    <p:sldId id="288" r:id="rId13"/>
    <p:sldId id="278" r:id="rId14"/>
    <p:sldId id="299" r:id="rId15"/>
    <p:sldId id="296" r:id="rId16"/>
    <p:sldId id="298" r:id="rId17"/>
    <p:sldId id="300" r:id="rId18"/>
    <p:sldId id="257" r:id="rId19"/>
    <p:sldId id="294" r:id="rId20"/>
    <p:sldId id="259" r:id="rId21"/>
    <p:sldId id="262" r:id="rId22"/>
    <p:sldId id="265" r:id="rId23"/>
    <p:sldId id="302" r:id="rId24"/>
    <p:sldId id="268" r:id="rId25"/>
    <p:sldId id="269" r:id="rId26"/>
    <p:sldId id="270" r:id="rId27"/>
    <p:sldId id="271" r:id="rId28"/>
    <p:sldId id="272" r:id="rId29"/>
    <p:sldId id="274" r:id="rId30"/>
    <p:sldId id="275" r:id="rId31"/>
    <p:sldId id="277" r:id="rId32"/>
    <p:sldId id="303" r:id="rId33"/>
    <p:sldId id="279" r:id="rId34"/>
    <p:sldId id="304" r:id="rId35"/>
    <p:sldId id="281" r:id="rId36"/>
    <p:sldId id="284" r:id="rId37"/>
    <p:sldId id="305" r:id="rId38"/>
    <p:sldId id="290" r:id="rId39"/>
    <p:sldId id="291" r:id="rId40"/>
    <p:sldId id="306" r:id="rId41"/>
    <p:sldId id="26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43190-0378-2B1E-F216-B7498EA76E50}" v="56" dt="2025-09-23T18:21:18.737"/>
    <p1510:client id="{1F7041FF-0A12-E47E-36B2-AE0E26F9396B}" v="61" dt="2025-09-23T16:13:41.585"/>
    <p1510:client id="{42143C33-169E-44BC-A171-6BCAE2F4698E}" v="27" dt="2025-09-22T19:07:08.042"/>
    <p1510:client id="{4C36EDA1-DB0E-9F01-E57F-0B6360219FFB}" v="361" dt="2025-09-23T15:36:20.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2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A4942B-430E-41E8-BE39-56AC7DC42B2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7E29798-7643-4CF1-BC09-DBEA5236E77A}">
      <dgm:prSet/>
      <dgm:spPr/>
      <dgm:t>
        <a:bodyPr/>
        <a:lstStyle/>
        <a:p>
          <a:r>
            <a:rPr lang="en-US" b="1" u="sng"/>
            <a:t>Important Dates </a:t>
          </a:r>
          <a:endParaRPr lang="en-US"/>
        </a:p>
      </dgm:t>
    </dgm:pt>
    <dgm:pt modelId="{C3E86785-2EAC-4F35-B2F1-94DE4BDE832A}" type="parTrans" cxnId="{368D4858-5997-49F7-99FF-B0304A6B0B78}">
      <dgm:prSet/>
      <dgm:spPr/>
      <dgm:t>
        <a:bodyPr/>
        <a:lstStyle/>
        <a:p>
          <a:endParaRPr lang="en-US"/>
        </a:p>
      </dgm:t>
    </dgm:pt>
    <dgm:pt modelId="{78D7189D-E1F8-4C83-9D85-9DB9BBB36577}" type="sibTrans" cxnId="{368D4858-5997-49F7-99FF-B0304A6B0B78}">
      <dgm:prSet/>
      <dgm:spPr/>
      <dgm:t>
        <a:bodyPr/>
        <a:lstStyle/>
        <a:p>
          <a:endParaRPr lang="en-US"/>
        </a:p>
      </dgm:t>
    </dgm:pt>
    <dgm:pt modelId="{850EAB64-0214-40A7-8D2D-042D35469079}">
      <dgm:prSet/>
      <dgm:spPr/>
      <dgm:t>
        <a:bodyPr/>
        <a:lstStyle/>
        <a:p>
          <a:r>
            <a:rPr lang="en-US" b="0">
              <a:latin typeface="Calibri"/>
              <a:ea typeface="Calibri"/>
              <a:cs typeface="Calibri"/>
            </a:rPr>
            <a:t>September 26 – Deadline to order Senior Shirt</a:t>
          </a:r>
          <a:endParaRPr lang="en-US">
            <a:latin typeface="Calibri"/>
            <a:ea typeface="Calibri"/>
            <a:cs typeface="Calibri"/>
          </a:endParaRPr>
        </a:p>
      </dgm:t>
    </dgm:pt>
    <dgm:pt modelId="{1A28D56B-45B4-4391-A562-F410A7D8C4D4}" type="parTrans" cxnId="{40F0A083-8192-4164-A93B-2B90E92C7B2E}">
      <dgm:prSet/>
      <dgm:spPr/>
      <dgm:t>
        <a:bodyPr/>
        <a:lstStyle/>
        <a:p>
          <a:endParaRPr lang="en-US"/>
        </a:p>
      </dgm:t>
    </dgm:pt>
    <dgm:pt modelId="{748DD685-C5C2-4207-934D-E8FC716F85A6}" type="sibTrans" cxnId="{40F0A083-8192-4164-A93B-2B90E92C7B2E}">
      <dgm:prSet/>
      <dgm:spPr/>
      <dgm:t>
        <a:bodyPr/>
        <a:lstStyle/>
        <a:p>
          <a:endParaRPr lang="en-US"/>
        </a:p>
      </dgm:t>
    </dgm:pt>
    <dgm:pt modelId="{63C32238-14A7-4E69-912F-ACE62DDBF2D7}">
      <dgm:prSet phldr="0"/>
      <dgm:spPr/>
      <dgm:t>
        <a:bodyPr/>
        <a:lstStyle/>
        <a:p>
          <a:r>
            <a:rPr lang="en-US" sz="1100" b="0">
              <a:latin typeface="Calibri"/>
              <a:ea typeface="Calibri"/>
              <a:cs typeface="Calibri"/>
            </a:rPr>
            <a:t>October 18 - Homecoming Dance</a:t>
          </a:r>
          <a:endParaRPr lang="en-US" b="0">
            <a:latin typeface="Calibri"/>
            <a:ea typeface="Calibri"/>
            <a:cs typeface="Calibri"/>
          </a:endParaRPr>
        </a:p>
      </dgm:t>
    </dgm:pt>
    <dgm:pt modelId="{B00B886E-4445-415C-A36C-D0A3D023EDC5}" type="parTrans" cxnId="{D2842201-A2AA-422B-B802-7304D134E07F}">
      <dgm:prSet/>
      <dgm:spPr/>
      <dgm:t>
        <a:bodyPr/>
        <a:lstStyle/>
        <a:p>
          <a:endParaRPr lang="en-US"/>
        </a:p>
      </dgm:t>
    </dgm:pt>
    <dgm:pt modelId="{7A955DCD-22C9-4FFE-9C1C-501E4701F9D5}" type="sibTrans" cxnId="{D2842201-A2AA-422B-B802-7304D134E07F}">
      <dgm:prSet/>
      <dgm:spPr/>
      <dgm:t>
        <a:bodyPr/>
        <a:lstStyle/>
        <a:p>
          <a:endParaRPr lang="en-US"/>
        </a:p>
      </dgm:t>
    </dgm:pt>
    <dgm:pt modelId="{0F497592-2E0A-4F8D-A2C0-C9D3D6D52B05}">
      <dgm:prSet/>
      <dgm:spPr/>
      <dgm:t>
        <a:bodyPr/>
        <a:lstStyle/>
        <a:p>
          <a:r>
            <a:rPr lang="en-US" b="0">
              <a:latin typeface="Calibri"/>
              <a:ea typeface="Calibri"/>
              <a:cs typeface="Calibri"/>
            </a:rPr>
            <a:t>January 30 – Cap and Gown Fee Increases</a:t>
          </a:r>
        </a:p>
      </dgm:t>
    </dgm:pt>
    <dgm:pt modelId="{CAC1C3E7-052F-4113-A237-1836710E4FE7}" type="parTrans" cxnId="{BF4C2C7C-0717-42F2-811A-00F68734A651}">
      <dgm:prSet/>
      <dgm:spPr/>
      <dgm:t>
        <a:bodyPr/>
        <a:lstStyle/>
        <a:p>
          <a:endParaRPr lang="en-US"/>
        </a:p>
      </dgm:t>
    </dgm:pt>
    <dgm:pt modelId="{418CE033-D7D6-4701-8417-EC0D14610552}" type="sibTrans" cxnId="{BF4C2C7C-0717-42F2-811A-00F68734A651}">
      <dgm:prSet/>
      <dgm:spPr/>
      <dgm:t>
        <a:bodyPr/>
        <a:lstStyle/>
        <a:p>
          <a:endParaRPr lang="en-US"/>
        </a:p>
      </dgm:t>
    </dgm:pt>
    <dgm:pt modelId="{08BC30A7-F01E-418B-94EF-4FD7F61528C4}">
      <dgm:prSet/>
      <dgm:spPr/>
      <dgm:t>
        <a:bodyPr/>
        <a:lstStyle/>
        <a:p>
          <a:pPr rtl="0"/>
          <a:r>
            <a:rPr lang="en-US" b="0">
              <a:latin typeface="Calibri"/>
              <a:ea typeface="Calibri"/>
              <a:cs typeface="Calibri"/>
            </a:rPr>
            <a:t>April 25 – Prom</a:t>
          </a:r>
        </a:p>
      </dgm:t>
    </dgm:pt>
    <dgm:pt modelId="{A1657CEC-DBF1-4353-AC07-F1BAD2BE64DF}" type="parTrans" cxnId="{59B7FDF9-8ACB-4B9A-AD63-ABEDDC74F786}">
      <dgm:prSet/>
      <dgm:spPr/>
      <dgm:t>
        <a:bodyPr/>
        <a:lstStyle/>
        <a:p>
          <a:endParaRPr lang="en-US"/>
        </a:p>
      </dgm:t>
    </dgm:pt>
    <dgm:pt modelId="{D06614A2-510B-40D2-B559-5466F1218249}" type="sibTrans" cxnId="{59B7FDF9-8ACB-4B9A-AD63-ABEDDC74F786}">
      <dgm:prSet/>
      <dgm:spPr/>
      <dgm:t>
        <a:bodyPr/>
        <a:lstStyle/>
        <a:p>
          <a:endParaRPr lang="en-US"/>
        </a:p>
      </dgm:t>
    </dgm:pt>
    <dgm:pt modelId="{73B74F79-99EE-46EC-8D0B-BCC665DC1709}">
      <dgm:prSet/>
      <dgm:spPr/>
      <dgm:t>
        <a:bodyPr/>
        <a:lstStyle/>
        <a:p>
          <a:pPr rtl="0"/>
          <a:r>
            <a:rPr lang="en-US" b="0">
              <a:latin typeface="Calibri"/>
              <a:ea typeface="Calibri"/>
              <a:cs typeface="Calibri"/>
            </a:rPr>
            <a:t>May 1 – Busch Gardens Grad Nite</a:t>
          </a:r>
        </a:p>
      </dgm:t>
    </dgm:pt>
    <dgm:pt modelId="{955BE58D-9221-4CC1-A094-FE70DD98C22C}" type="parTrans" cxnId="{505C8305-8A86-4921-92E7-EE09E85E02F0}">
      <dgm:prSet/>
      <dgm:spPr/>
      <dgm:t>
        <a:bodyPr/>
        <a:lstStyle/>
        <a:p>
          <a:endParaRPr lang="en-US"/>
        </a:p>
      </dgm:t>
    </dgm:pt>
    <dgm:pt modelId="{B0232106-FEEC-44F3-B105-32AAA2F1ADA4}" type="sibTrans" cxnId="{505C8305-8A86-4921-92E7-EE09E85E02F0}">
      <dgm:prSet/>
      <dgm:spPr/>
      <dgm:t>
        <a:bodyPr/>
        <a:lstStyle/>
        <a:p>
          <a:endParaRPr lang="en-US"/>
        </a:p>
      </dgm:t>
    </dgm:pt>
    <dgm:pt modelId="{5EC6128E-68A5-46F0-8A12-4D809FAE7A3E}">
      <dgm:prSet/>
      <dgm:spPr/>
      <dgm:t>
        <a:bodyPr/>
        <a:lstStyle/>
        <a:p>
          <a:pPr rtl="0"/>
          <a:r>
            <a:rPr lang="en-US" b="0">
              <a:latin typeface="Calibri"/>
              <a:ea typeface="Calibri"/>
              <a:cs typeface="Calibri"/>
            </a:rPr>
            <a:t>Graduation Date and locationto be determined</a:t>
          </a:r>
        </a:p>
      </dgm:t>
    </dgm:pt>
    <dgm:pt modelId="{9013AB90-64A1-468F-B1C7-F81984F1E7B4}" type="parTrans" cxnId="{CB3E5E28-14A2-4E60-8DFB-3BCB6B155240}">
      <dgm:prSet/>
      <dgm:spPr/>
      <dgm:t>
        <a:bodyPr/>
        <a:lstStyle/>
        <a:p>
          <a:endParaRPr lang="en-US"/>
        </a:p>
      </dgm:t>
    </dgm:pt>
    <dgm:pt modelId="{2B42E860-BE7D-46D8-BAE7-9A35EA054185}" type="sibTrans" cxnId="{CB3E5E28-14A2-4E60-8DFB-3BCB6B155240}">
      <dgm:prSet/>
      <dgm:spPr/>
      <dgm:t>
        <a:bodyPr/>
        <a:lstStyle/>
        <a:p>
          <a:endParaRPr lang="en-US"/>
        </a:p>
      </dgm:t>
    </dgm:pt>
    <dgm:pt modelId="{7041F10C-D504-4727-AB21-DDE4E39E87E4}">
      <dgm:prSet/>
      <dgm:spPr/>
      <dgm:t>
        <a:bodyPr/>
        <a:lstStyle/>
        <a:p>
          <a:r>
            <a:rPr lang="en-US" b="1">
              <a:latin typeface="Calibri"/>
              <a:ea typeface="Calibri"/>
              <a:cs typeface="Calibri"/>
            </a:rPr>
            <a:t>* </a:t>
          </a:r>
          <a:r>
            <a:rPr lang="en-US" b="0">
              <a:latin typeface="Calibri"/>
              <a:ea typeface="Calibri"/>
              <a:cs typeface="Calibri"/>
            </a:rPr>
            <a:t>Make sure to get your senior portrait with Cady Photography</a:t>
          </a:r>
          <a:r>
            <a:rPr lang="en-US" b="1">
              <a:latin typeface="Calibri"/>
              <a:ea typeface="Calibri"/>
              <a:cs typeface="Calibri"/>
            </a:rPr>
            <a:t>.</a:t>
          </a:r>
          <a:endParaRPr lang="en-US">
            <a:latin typeface="Calibri"/>
            <a:ea typeface="Calibri"/>
            <a:cs typeface="Calibri"/>
          </a:endParaRPr>
        </a:p>
      </dgm:t>
    </dgm:pt>
    <dgm:pt modelId="{FA935E5E-FB2F-4F42-A31A-9E80395709D5}" type="parTrans" cxnId="{14B7CF11-3915-4872-8117-A973F82A528B}">
      <dgm:prSet/>
      <dgm:spPr/>
      <dgm:t>
        <a:bodyPr/>
        <a:lstStyle/>
        <a:p>
          <a:endParaRPr lang="en-US"/>
        </a:p>
      </dgm:t>
    </dgm:pt>
    <dgm:pt modelId="{20B23552-D181-4715-B512-9B47380C0050}" type="sibTrans" cxnId="{14B7CF11-3915-4872-8117-A973F82A528B}">
      <dgm:prSet/>
      <dgm:spPr/>
      <dgm:t>
        <a:bodyPr/>
        <a:lstStyle/>
        <a:p>
          <a:endParaRPr lang="en-US"/>
        </a:p>
      </dgm:t>
    </dgm:pt>
    <dgm:pt modelId="{37EFFC78-6BF9-4A85-9DEB-0F7B371E1DDC}">
      <dgm:prSet/>
      <dgm:spPr/>
      <dgm:t>
        <a:bodyPr/>
        <a:lstStyle/>
        <a:p>
          <a:r>
            <a:rPr lang="en-US" b="0">
              <a:latin typeface="Calibri"/>
              <a:ea typeface="Calibri"/>
              <a:cs typeface="Calibri"/>
            </a:rPr>
            <a:t>*Jostens will be our cap and gown provider. </a:t>
          </a:r>
        </a:p>
      </dgm:t>
    </dgm:pt>
    <dgm:pt modelId="{D6985EC4-3518-4356-815A-004C25D4EFF9}" type="parTrans" cxnId="{1433572D-5DF4-4017-94B2-3D37206B719D}">
      <dgm:prSet/>
      <dgm:spPr/>
      <dgm:t>
        <a:bodyPr/>
        <a:lstStyle/>
        <a:p>
          <a:endParaRPr lang="en-US"/>
        </a:p>
      </dgm:t>
    </dgm:pt>
    <dgm:pt modelId="{54CD8763-2D22-4DA9-9938-D1C19615A799}" type="sibTrans" cxnId="{1433572D-5DF4-4017-94B2-3D37206B719D}">
      <dgm:prSet/>
      <dgm:spPr/>
      <dgm:t>
        <a:bodyPr/>
        <a:lstStyle/>
        <a:p>
          <a:endParaRPr lang="en-US"/>
        </a:p>
      </dgm:t>
    </dgm:pt>
    <dgm:pt modelId="{7192EDF1-0C70-4083-9663-26BE10430233}">
      <dgm:prSet/>
      <dgm:spPr/>
      <dgm:t>
        <a:bodyPr/>
        <a:lstStyle/>
        <a:p>
          <a:r>
            <a:rPr lang="en-US" b="0">
              <a:latin typeface="Calibri"/>
              <a:ea typeface="Calibri"/>
              <a:cs typeface="Calibri"/>
            </a:rPr>
            <a:t>*More details are on the website and will be announced regularly.  </a:t>
          </a:r>
        </a:p>
      </dgm:t>
    </dgm:pt>
    <dgm:pt modelId="{1E7B025C-70C0-41F2-889D-750AF548F549}" type="parTrans" cxnId="{32861573-B21B-4724-AD11-D75ED3F6599E}">
      <dgm:prSet/>
      <dgm:spPr/>
      <dgm:t>
        <a:bodyPr/>
        <a:lstStyle/>
        <a:p>
          <a:endParaRPr lang="en-US"/>
        </a:p>
      </dgm:t>
    </dgm:pt>
    <dgm:pt modelId="{94611DA5-8F2F-4221-972C-667D114F9952}" type="sibTrans" cxnId="{32861573-B21B-4724-AD11-D75ED3F6599E}">
      <dgm:prSet/>
      <dgm:spPr/>
      <dgm:t>
        <a:bodyPr/>
        <a:lstStyle/>
        <a:p>
          <a:endParaRPr lang="en-US"/>
        </a:p>
      </dgm:t>
    </dgm:pt>
    <dgm:pt modelId="{B3DC8010-C377-4898-861D-9B9B452DEC5C}">
      <dgm:prSet phldr="0"/>
      <dgm:spPr/>
      <dgm:t>
        <a:bodyPr/>
        <a:lstStyle/>
        <a:p>
          <a:pPr rtl="0"/>
          <a:r>
            <a:rPr lang="en-US" sz="1100" b="0">
              <a:latin typeface="Calibri"/>
              <a:ea typeface="Calibri"/>
              <a:cs typeface="Calibri"/>
            </a:rPr>
            <a:t>October 17 – Yearbook Price Increase</a:t>
          </a:r>
        </a:p>
      </dgm:t>
    </dgm:pt>
    <dgm:pt modelId="{4495DC3A-76E2-45B9-AA91-5EB61803523A}" type="parTrans" cxnId="{0284B0C0-FCD2-46F9-AFC0-6819B3063A8D}">
      <dgm:prSet/>
      <dgm:spPr/>
    </dgm:pt>
    <dgm:pt modelId="{1FFC6516-584A-4D26-975E-1AB75A0B1941}" type="sibTrans" cxnId="{0284B0C0-FCD2-46F9-AFC0-6819B3063A8D}">
      <dgm:prSet/>
      <dgm:spPr/>
    </dgm:pt>
    <dgm:pt modelId="{7B89EB46-8172-43D3-80A3-9930E7FF2450}">
      <dgm:prSet phldr="0"/>
      <dgm:spPr/>
      <dgm:t>
        <a:bodyPr/>
        <a:lstStyle/>
        <a:p>
          <a:pPr rtl="0"/>
          <a:r>
            <a:rPr lang="en-US" sz="1100" b="0">
              <a:solidFill>
                <a:srgbClr val="444444"/>
              </a:solidFill>
              <a:latin typeface="Calibri"/>
              <a:ea typeface="Calibri"/>
              <a:cs typeface="Calibri"/>
            </a:rPr>
            <a:t>October 17 – Senior Sunrise Breakfast &amp; Senior Assembly</a:t>
          </a:r>
        </a:p>
      </dgm:t>
    </dgm:pt>
    <dgm:pt modelId="{37427726-E4AD-474D-86D7-6D3BD0A80ACF}" type="parTrans" cxnId="{42978EBD-2CA6-463A-B323-2C2F5338CF9C}">
      <dgm:prSet/>
      <dgm:spPr/>
    </dgm:pt>
    <dgm:pt modelId="{7D83B22D-BD18-415C-97EB-90D0B8827607}" type="sibTrans" cxnId="{42978EBD-2CA6-463A-B323-2C2F5338CF9C}">
      <dgm:prSet/>
      <dgm:spPr/>
    </dgm:pt>
    <dgm:pt modelId="{EE851704-71CA-43BD-9FA6-159C7D12C197}">
      <dgm:prSet phldr="0"/>
      <dgm:spPr/>
      <dgm:t>
        <a:bodyPr/>
        <a:lstStyle/>
        <a:p>
          <a:pPr rtl="0"/>
          <a:endParaRPr lang="en-US" sz="1100" b="1">
            <a:latin typeface="Calibri"/>
            <a:ea typeface="Calibri"/>
            <a:cs typeface="Calibri"/>
          </a:endParaRPr>
        </a:p>
      </dgm:t>
    </dgm:pt>
    <dgm:pt modelId="{EF919922-6575-4EB8-A924-BFC733FBFAB7}" type="parTrans" cxnId="{5C836121-08FD-4F98-B0A0-3B9D03A5FFBD}">
      <dgm:prSet/>
      <dgm:spPr/>
    </dgm:pt>
    <dgm:pt modelId="{B815BE7A-BD3C-4F5F-81AF-EFF9630305F3}" type="sibTrans" cxnId="{5C836121-08FD-4F98-B0A0-3B9D03A5FFBD}">
      <dgm:prSet/>
      <dgm:spPr/>
    </dgm:pt>
    <dgm:pt modelId="{5406DF14-8966-40E3-AAF6-17198D036C25}">
      <dgm:prSet phldr="0"/>
      <dgm:spPr/>
      <dgm:t>
        <a:bodyPr/>
        <a:lstStyle/>
        <a:p>
          <a:pPr rtl="0"/>
          <a:r>
            <a:rPr lang="en-US" sz="1800" b="0">
              <a:latin typeface="Calibri"/>
              <a:ea typeface="Calibri"/>
              <a:cs typeface="Calibri"/>
            </a:rPr>
            <a:t>December 4 – Senior Movie Night</a:t>
          </a:r>
          <a:endParaRPr lang="en-US" sz="1100" b="0">
            <a:latin typeface="Calibri"/>
            <a:ea typeface="Calibri"/>
            <a:cs typeface="Calibri"/>
          </a:endParaRPr>
        </a:p>
      </dgm:t>
    </dgm:pt>
    <dgm:pt modelId="{DF8936BC-D19E-48CF-BBEC-075A69EE8502}" type="parTrans" cxnId="{62CE6D3C-7C7C-49D1-ADB8-35148F516681}">
      <dgm:prSet/>
      <dgm:spPr/>
    </dgm:pt>
    <dgm:pt modelId="{A9E9C9C0-45DE-4737-BD6D-73566DC12B21}" type="sibTrans" cxnId="{62CE6D3C-7C7C-49D1-ADB8-35148F516681}">
      <dgm:prSet/>
      <dgm:spPr/>
    </dgm:pt>
    <dgm:pt modelId="{B5A4221D-2438-47EE-8C77-1D1411A5AB2A}">
      <dgm:prSet phldr="0"/>
      <dgm:spPr/>
      <dgm:t>
        <a:bodyPr/>
        <a:lstStyle/>
        <a:p>
          <a:pPr rtl="0"/>
          <a:r>
            <a:rPr lang="en-US">
              <a:latin typeface="Calibri"/>
              <a:ea typeface="Calibri"/>
              <a:cs typeface="Calibri"/>
            </a:rPr>
            <a:t>May 1 – Senior Breakfast and Senior Assembly</a:t>
          </a:r>
        </a:p>
      </dgm:t>
    </dgm:pt>
    <dgm:pt modelId="{C1A4935D-F97E-4A6D-85EB-A3456F8D0C6D}" type="parTrans" cxnId="{F983B280-7428-4A86-8793-51003703FF53}">
      <dgm:prSet/>
      <dgm:spPr/>
    </dgm:pt>
    <dgm:pt modelId="{5765A5CE-93E6-419D-B51E-F7F8BF51DDFC}" type="sibTrans" cxnId="{F983B280-7428-4A86-8793-51003703FF53}">
      <dgm:prSet/>
      <dgm:spPr/>
    </dgm:pt>
    <dgm:pt modelId="{CD948A47-4CA1-40EE-BD35-124E9A5CED33}" type="pres">
      <dgm:prSet presAssocID="{D5A4942B-430E-41E8-BE39-56AC7DC42B23}" presName="vert0" presStyleCnt="0">
        <dgm:presLayoutVars>
          <dgm:dir/>
          <dgm:animOne val="branch"/>
          <dgm:animLvl val="lvl"/>
        </dgm:presLayoutVars>
      </dgm:prSet>
      <dgm:spPr/>
    </dgm:pt>
    <dgm:pt modelId="{4E98CFC9-CDD7-4E13-946B-0F7C2149F2A3}" type="pres">
      <dgm:prSet presAssocID="{67E29798-7643-4CF1-BC09-DBEA5236E77A}" presName="thickLine" presStyleLbl="alignNode1" presStyleIdx="0" presStyleCnt="15"/>
      <dgm:spPr/>
    </dgm:pt>
    <dgm:pt modelId="{B97EF2E6-A7C8-40C0-B326-6E5685822764}" type="pres">
      <dgm:prSet presAssocID="{67E29798-7643-4CF1-BC09-DBEA5236E77A}" presName="horz1" presStyleCnt="0"/>
      <dgm:spPr/>
    </dgm:pt>
    <dgm:pt modelId="{48D4A6A4-2331-4D12-A0EF-D07942BC4BB9}" type="pres">
      <dgm:prSet presAssocID="{67E29798-7643-4CF1-BC09-DBEA5236E77A}" presName="tx1" presStyleLbl="revTx" presStyleIdx="0" presStyleCnt="15"/>
      <dgm:spPr/>
    </dgm:pt>
    <dgm:pt modelId="{1E60C162-89BF-4FC9-AADE-0F0841CCFF4D}" type="pres">
      <dgm:prSet presAssocID="{67E29798-7643-4CF1-BC09-DBEA5236E77A}" presName="vert1" presStyleCnt="0"/>
      <dgm:spPr/>
    </dgm:pt>
    <dgm:pt modelId="{1C8AE8A0-B73D-401D-8852-6C64818938EB}" type="pres">
      <dgm:prSet presAssocID="{850EAB64-0214-40A7-8D2D-042D35469079}" presName="thickLine" presStyleLbl="alignNode1" presStyleIdx="1" presStyleCnt="15"/>
      <dgm:spPr/>
    </dgm:pt>
    <dgm:pt modelId="{4FD0F782-BEBB-411C-A1E9-497029B87117}" type="pres">
      <dgm:prSet presAssocID="{850EAB64-0214-40A7-8D2D-042D35469079}" presName="horz1" presStyleCnt="0"/>
      <dgm:spPr/>
    </dgm:pt>
    <dgm:pt modelId="{374F3E76-1C62-47D1-9199-EDA0AE078BCC}" type="pres">
      <dgm:prSet presAssocID="{850EAB64-0214-40A7-8D2D-042D35469079}" presName="tx1" presStyleLbl="revTx" presStyleIdx="1" presStyleCnt="15"/>
      <dgm:spPr/>
    </dgm:pt>
    <dgm:pt modelId="{75EF177A-F4C2-49E3-9870-623D50E97683}" type="pres">
      <dgm:prSet presAssocID="{850EAB64-0214-40A7-8D2D-042D35469079}" presName="vert1" presStyleCnt="0"/>
      <dgm:spPr/>
    </dgm:pt>
    <dgm:pt modelId="{B70994C1-F957-4B80-9E79-C95C825A2790}" type="pres">
      <dgm:prSet presAssocID="{7B89EB46-8172-43D3-80A3-9930E7FF2450}" presName="thickLine" presStyleLbl="alignNode1" presStyleIdx="2" presStyleCnt="15"/>
      <dgm:spPr/>
    </dgm:pt>
    <dgm:pt modelId="{614427A8-05B0-41C0-BDA0-E4846330359E}" type="pres">
      <dgm:prSet presAssocID="{7B89EB46-8172-43D3-80A3-9930E7FF2450}" presName="horz1" presStyleCnt="0"/>
      <dgm:spPr/>
    </dgm:pt>
    <dgm:pt modelId="{8ADF313D-C4FA-48B3-AFBE-17426DB60B4A}" type="pres">
      <dgm:prSet presAssocID="{7B89EB46-8172-43D3-80A3-9930E7FF2450}" presName="tx1" presStyleLbl="revTx" presStyleIdx="2" presStyleCnt="15"/>
      <dgm:spPr/>
    </dgm:pt>
    <dgm:pt modelId="{CAB443B3-6EA5-4552-9E5A-84D837C174CA}" type="pres">
      <dgm:prSet presAssocID="{7B89EB46-8172-43D3-80A3-9930E7FF2450}" presName="vert1" presStyleCnt="0"/>
      <dgm:spPr/>
    </dgm:pt>
    <dgm:pt modelId="{E08490C0-FAF5-4C27-A82F-BAF61397994A}" type="pres">
      <dgm:prSet presAssocID="{B3DC8010-C377-4898-861D-9B9B452DEC5C}" presName="thickLine" presStyleLbl="alignNode1" presStyleIdx="3" presStyleCnt="15"/>
      <dgm:spPr/>
    </dgm:pt>
    <dgm:pt modelId="{4CD1EA8D-933D-483E-BE1E-B7B06C41230B}" type="pres">
      <dgm:prSet presAssocID="{B3DC8010-C377-4898-861D-9B9B452DEC5C}" presName="horz1" presStyleCnt="0"/>
      <dgm:spPr/>
    </dgm:pt>
    <dgm:pt modelId="{AD055B44-D0AB-48FB-BA2A-F21533371658}" type="pres">
      <dgm:prSet presAssocID="{B3DC8010-C377-4898-861D-9B9B452DEC5C}" presName="tx1" presStyleLbl="revTx" presStyleIdx="3" presStyleCnt="15"/>
      <dgm:spPr/>
    </dgm:pt>
    <dgm:pt modelId="{3AE6A4F7-F66E-411C-9161-A3E8379900AB}" type="pres">
      <dgm:prSet presAssocID="{B3DC8010-C377-4898-861D-9B9B452DEC5C}" presName="vert1" presStyleCnt="0"/>
      <dgm:spPr/>
    </dgm:pt>
    <dgm:pt modelId="{81673BBD-5CB9-4B30-A16B-B7D7226ECADD}" type="pres">
      <dgm:prSet presAssocID="{EE851704-71CA-43BD-9FA6-159C7D12C197}" presName="thickLine" presStyleLbl="alignNode1" presStyleIdx="4" presStyleCnt="15"/>
      <dgm:spPr/>
    </dgm:pt>
    <dgm:pt modelId="{9D198F3B-95F9-41E0-BA54-2015B376A2E8}" type="pres">
      <dgm:prSet presAssocID="{EE851704-71CA-43BD-9FA6-159C7D12C197}" presName="horz1" presStyleCnt="0"/>
      <dgm:spPr/>
    </dgm:pt>
    <dgm:pt modelId="{FFE37DB7-F7F4-4374-9F20-D1639525C075}" type="pres">
      <dgm:prSet presAssocID="{EE851704-71CA-43BD-9FA6-159C7D12C197}" presName="tx1" presStyleLbl="revTx" presStyleIdx="4" presStyleCnt="15"/>
      <dgm:spPr/>
    </dgm:pt>
    <dgm:pt modelId="{BD350B3F-424E-4D64-BDA0-1931143082F5}" type="pres">
      <dgm:prSet presAssocID="{EE851704-71CA-43BD-9FA6-159C7D12C197}" presName="vert1" presStyleCnt="0"/>
      <dgm:spPr/>
    </dgm:pt>
    <dgm:pt modelId="{884E57C0-B617-42DD-97A7-00914C4849A0}" type="pres">
      <dgm:prSet presAssocID="{63C32238-14A7-4E69-912F-ACE62DDBF2D7}" presName="thickLine" presStyleLbl="alignNode1" presStyleIdx="5" presStyleCnt="15"/>
      <dgm:spPr/>
    </dgm:pt>
    <dgm:pt modelId="{D12CC7E5-173F-4A3F-B69C-A92D5CB5C37D}" type="pres">
      <dgm:prSet presAssocID="{63C32238-14A7-4E69-912F-ACE62DDBF2D7}" presName="horz1" presStyleCnt="0"/>
      <dgm:spPr/>
    </dgm:pt>
    <dgm:pt modelId="{188CF29D-7DD4-4902-AB02-C2DB82510227}" type="pres">
      <dgm:prSet presAssocID="{63C32238-14A7-4E69-912F-ACE62DDBF2D7}" presName="tx1" presStyleLbl="revTx" presStyleIdx="5" presStyleCnt="15" custLinFactNeighborX="-284" custLinFactNeighborY="-95981"/>
      <dgm:spPr/>
    </dgm:pt>
    <dgm:pt modelId="{A0BF3974-5F53-4DED-9932-158F031DCC8E}" type="pres">
      <dgm:prSet presAssocID="{63C32238-14A7-4E69-912F-ACE62DDBF2D7}" presName="vert1" presStyleCnt="0"/>
      <dgm:spPr/>
    </dgm:pt>
    <dgm:pt modelId="{2A9F867B-64D1-4356-ADA4-A71A2A953B30}" type="pres">
      <dgm:prSet presAssocID="{5406DF14-8966-40E3-AAF6-17198D036C25}" presName="thickLine" presStyleLbl="alignNode1" presStyleIdx="6" presStyleCnt="15"/>
      <dgm:spPr/>
    </dgm:pt>
    <dgm:pt modelId="{679FFA50-882E-4C51-9703-CFE8801707FE}" type="pres">
      <dgm:prSet presAssocID="{5406DF14-8966-40E3-AAF6-17198D036C25}" presName="horz1" presStyleCnt="0"/>
      <dgm:spPr/>
    </dgm:pt>
    <dgm:pt modelId="{EAA0591A-803A-429B-84DB-89A31E4AE6E8}" type="pres">
      <dgm:prSet presAssocID="{5406DF14-8966-40E3-AAF6-17198D036C25}" presName="tx1" presStyleLbl="revTx" presStyleIdx="6" presStyleCnt="15"/>
      <dgm:spPr/>
    </dgm:pt>
    <dgm:pt modelId="{7B12BEAD-A3DD-4C70-B00D-810513655293}" type="pres">
      <dgm:prSet presAssocID="{5406DF14-8966-40E3-AAF6-17198D036C25}" presName="vert1" presStyleCnt="0"/>
      <dgm:spPr/>
    </dgm:pt>
    <dgm:pt modelId="{4B9235EE-13E7-40A5-85E8-E3084E61BA76}" type="pres">
      <dgm:prSet presAssocID="{0F497592-2E0A-4F8D-A2C0-C9D3D6D52B05}" presName="thickLine" presStyleLbl="alignNode1" presStyleIdx="7" presStyleCnt="15"/>
      <dgm:spPr/>
    </dgm:pt>
    <dgm:pt modelId="{17885390-8AE7-403C-8E78-B7ADAAD2BA47}" type="pres">
      <dgm:prSet presAssocID="{0F497592-2E0A-4F8D-A2C0-C9D3D6D52B05}" presName="horz1" presStyleCnt="0"/>
      <dgm:spPr/>
    </dgm:pt>
    <dgm:pt modelId="{2018C0D4-B0F3-4F2B-8543-7A22C4D137CF}" type="pres">
      <dgm:prSet presAssocID="{0F497592-2E0A-4F8D-A2C0-C9D3D6D52B05}" presName="tx1" presStyleLbl="revTx" presStyleIdx="7" presStyleCnt="15"/>
      <dgm:spPr/>
    </dgm:pt>
    <dgm:pt modelId="{FB8F92A1-7141-41B1-96AB-64A513EF5931}" type="pres">
      <dgm:prSet presAssocID="{0F497592-2E0A-4F8D-A2C0-C9D3D6D52B05}" presName="vert1" presStyleCnt="0"/>
      <dgm:spPr/>
    </dgm:pt>
    <dgm:pt modelId="{5AC96C9C-3AE7-4190-8176-1E06089BA9B9}" type="pres">
      <dgm:prSet presAssocID="{08BC30A7-F01E-418B-94EF-4FD7F61528C4}" presName="thickLine" presStyleLbl="alignNode1" presStyleIdx="8" presStyleCnt="15"/>
      <dgm:spPr/>
    </dgm:pt>
    <dgm:pt modelId="{AA9B9760-F61E-41A0-9D56-4E228A40EA84}" type="pres">
      <dgm:prSet presAssocID="{08BC30A7-F01E-418B-94EF-4FD7F61528C4}" presName="horz1" presStyleCnt="0"/>
      <dgm:spPr/>
    </dgm:pt>
    <dgm:pt modelId="{2A01BED2-6D62-4B31-A028-A8C020995A9F}" type="pres">
      <dgm:prSet presAssocID="{08BC30A7-F01E-418B-94EF-4FD7F61528C4}" presName="tx1" presStyleLbl="revTx" presStyleIdx="8" presStyleCnt="15"/>
      <dgm:spPr/>
    </dgm:pt>
    <dgm:pt modelId="{CD049C7F-0543-44AA-8244-D85D59100B62}" type="pres">
      <dgm:prSet presAssocID="{08BC30A7-F01E-418B-94EF-4FD7F61528C4}" presName="vert1" presStyleCnt="0"/>
      <dgm:spPr/>
    </dgm:pt>
    <dgm:pt modelId="{BCEE212B-1FF8-4BD7-A05B-58F501A72618}" type="pres">
      <dgm:prSet presAssocID="{B5A4221D-2438-47EE-8C77-1D1411A5AB2A}" presName="thickLine" presStyleLbl="alignNode1" presStyleIdx="9" presStyleCnt="15"/>
      <dgm:spPr/>
    </dgm:pt>
    <dgm:pt modelId="{17631545-937A-4404-B24F-7958BE296299}" type="pres">
      <dgm:prSet presAssocID="{B5A4221D-2438-47EE-8C77-1D1411A5AB2A}" presName="horz1" presStyleCnt="0"/>
      <dgm:spPr/>
    </dgm:pt>
    <dgm:pt modelId="{410A9780-0578-415D-A999-93885DAE3262}" type="pres">
      <dgm:prSet presAssocID="{B5A4221D-2438-47EE-8C77-1D1411A5AB2A}" presName="tx1" presStyleLbl="revTx" presStyleIdx="9" presStyleCnt="15"/>
      <dgm:spPr/>
    </dgm:pt>
    <dgm:pt modelId="{8040B9FC-0EA6-4D43-AD04-947A5C6280F9}" type="pres">
      <dgm:prSet presAssocID="{B5A4221D-2438-47EE-8C77-1D1411A5AB2A}" presName="vert1" presStyleCnt="0"/>
      <dgm:spPr/>
    </dgm:pt>
    <dgm:pt modelId="{6EE1F73A-402D-47AC-A04F-C43AE3833A84}" type="pres">
      <dgm:prSet presAssocID="{73B74F79-99EE-46EC-8D0B-BCC665DC1709}" presName="thickLine" presStyleLbl="alignNode1" presStyleIdx="10" presStyleCnt="15"/>
      <dgm:spPr/>
    </dgm:pt>
    <dgm:pt modelId="{0C7E4C53-0F26-434B-B76E-C18D677CE0E1}" type="pres">
      <dgm:prSet presAssocID="{73B74F79-99EE-46EC-8D0B-BCC665DC1709}" presName="horz1" presStyleCnt="0"/>
      <dgm:spPr/>
    </dgm:pt>
    <dgm:pt modelId="{FEB3F63B-F2F8-434D-A1E6-0023993A283D}" type="pres">
      <dgm:prSet presAssocID="{73B74F79-99EE-46EC-8D0B-BCC665DC1709}" presName="tx1" presStyleLbl="revTx" presStyleIdx="10" presStyleCnt="15"/>
      <dgm:spPr/>
    </dgm:pt>
    <dgm:pt modelId="{008F5CE1-85F4-4A46-A43C-FEF36E3FEE78}" type="pres">
      <dgm:prSet presAssocID="{73B74F79-99EE-46EC-8D0B-BCC665DC1709}" presName="vert1" presStyleCnt="0"/>
      <dgm:spPr/>
    </dgm:pt>
    <dgm:pt modelId="{E2D4BE2C-0D6F-4FD8-AD45-0F955AE68C60}" type="pres">
      <dgm:prSet presAssocID="{5EC6128E-68A5-46F0-8A12-4D809FAE7A3E}" presName="thickLine" presStyleLbl="alignNode1" presStyleIdx="11" presStyleCnt="15"/>
      <dgm:spPr/>
    </dgm:pt>
    <dgm:pt modelId="{0E0AD8DC-040C-4181-9DEE-7010323CDDE7}" type="pres">
      <dgm:prSet presAssocID="{5EC6128E-68A5-46F0-8A12-4D809FAE7A3E}" presName="horz1" presStyleCnt="0"/>
      <dgm:spPr/>
    </dgm:pt>
    <dgm:pt modelId="{3970A762-3853-434F-A62E-C084D84E5730}" type="pres">
      <dgm:prSet presAssocID="{5EC6128E-68A5-46F0-8A12-4D809FAE7A3E}" presName="tx1" presStyleLbl="revTx" presStyleIdx="11" presStyleCnt="15"/>
      <dgm:spPr/>
    </dgm:pt>
    <dgm:pt modelId="{0928ED53-DBE4-4D8B-9BEF-B62A74AF70C9}" type="pres">
      <dgm:prSet presAssocID="{5EC6128E-68A5-46F0-8A12-4D809FAE7A3E}" presName="vert1" presStyleCnt="0"/>
      <dgm:spPr/>
    </dgm:pt>
    <dgm:pt modelId="{7A58CE8F-5120-4231-81D4-D8DBF2D7432F}" type="pres">
      <dgm:prSet presAssocID="{7041F10C-D504-4727-AB21-DDE4E39E87E4}" presName="thickLine" presStyleLbl="alignNode1" presStyleIdx="12" presStyleCnt="15"/>
      <dgm:spPr/>
    </dgm:pt>
    <dgm:pt modelId="{6563D095-74DD-461C-8EA4-852CA3EC6270}" type="pres">
      <dgm:prSet presAssocID="{7041F10C-D504-4727-AB21-DDE4E39E87E4}" presName="horz1" presStyleCnt="0"/>
      <dgm:spPr/>
    </dgm:pt>
    <dgm:pt modelId="{8034F4DF-7898-4CC7-BBBA-E80C1ECCE00E}" type="pres">
      <dgm:prSet presAssocID="{7041F10C-D504-4727-AB21-DDE4E39E87E4}" presName="tx1" presStyleLbl="revTx" presStyleIdx="12" presStyleCnt="15"/>
      <dgm:spPr/>
    </dgm:pt>
    <dgm:pt modelId="{72349565-710D-43C1-9F51-34BB670C0469}" type="pres">
      <dgm:prSet presAssocID="{7041F10C-D504-4727-AB21-DDE4E39E87E4}" presName="vert1" presStyleCnt="0"/>
      <dgm:spPr/>
    </dgm:pt>
    <dgm:pt modelId="{F08DC29C-1E7D-4563-BF90-2241E1A51C86}" type="pres">
      <dgm:prSet presAssocID="{37EFFC78-6BF9-4A85-9DEB-0F7B371E1DDC}" presName="thickLine" presStyleLbl="alignNode1" presStyleIdx="13" presStyleCnt="15"/>
      <dgm:spPr/>
    </dgm:pt>
    <dgm:pt modelId="{63DC2E20-48A1-4103-B45C-3852BDE9B918}" type="pres">
      <dgm:prSet presAssocID="{37EFFC78-6BF9-4A85-9DEB-0F7B371E1DDC}" presName="horz1" presStyleCnt="0"/>
      <dgm:spPr/>
    </dgm:pt>
    <dgm:pt modelId="{24E94340-BE8D-4C60-9203-D4684750ACAF}" type="pres">
      <dgm:prSet presAssocID="{37EFFC78-6BF9-4A85-9DEB-0F7B371E1DDC}" presName="tx1" presStyleLbl="revTx" presStyleIdx="13" presStyleCnt="15"/>
      <dgm:spPr/>
    </dgm:pt>
    <dgm:pt modelId="{CC8DB48D-352F-44D0-8364-34C84481605B}" type="pres">
      <dgm:prSet presAssocID="{37EFFC78-6BF9-4A85-9DEB-0F7B371E1DDC}" presName="vert1" presStyleCnt="0"/>
      <dgm:spPr/>
    </dgm:pt>
    <dgm:pt modelId="{9056C870-9251-44D6-A995-0FFC50957B08}" type="pres">
      <dgm:prSet presAssocID="{7192EDF1-0C70-4083-9663-26BE10430233}" presName="thickLine" presStyleLbl="alignNode1" presStyleIdx="14" presStyleCnt="15"/>
      <dgm:spPr/>
    </dgm:pt>
    <dgm:pt modelId="{E5AFE8B1-A145-4685-95A9-3ECE3B915FF0}" type="pres">
      <dgm:prSet presAssocID="{7192EDF1-0C70-4083-9663-26BE10430233}" presName="horz1" presStyleCnt="0"/>
      <dgm:spPr/>
    </dgm:pt>
    <dgm:pt modelId="{3226097B-8ACB-4CAE-824A-582669C4A0D2}" type="pres">
      <dgm:prSet presAssocID="{7192EDF1-0C70-4083-9663-26BE10430233}" presName="tx1" presStyleLbl="revTx" presStyleIdx="14" presStyleCnt="15"/>
      <dgm:spPr/>
    </dgm:pt>
    <dgm:pt modelId="{DC0C55ED-847C-4E2C-87D7-B03255EF5305}" type="pres">
      <dgm:prSet presAssocID="{7192EDF1-0C70-4083-9663-26BE10430233}" presName="vert1" presStyleCnt="0"/>
      <dgm:spPr/>
    </dgm:pt>
  </dgm:ptLst>
  <dgm:cxnLst>
    <dgm:cxn modelId="{D2842201-A2AA-422B-B802-7304D134E07F}" srcId="{D5A4942B-430E-41E8-BE39-56AC7DC42B23}" destId="{63C32238-14A7-4E69-912F-ACE62DDBF2D7}" srcOrd="5" destOrd="0" parTransId="{B00B886E-4445-415C-A36C-D0A3D023EDC5}" sibTransId="{7A955DCD-22C9-4FFE-9C1C-501E4701F9D5}"/>
    <dgm:cxn modelId="{505C8305-8A86-4921-92E7-EE09E85E02F0}" srcId="{D5A4942B-430E-41E8-BE39-56AC7DC42B23}" destId="{73B74F79-99EE-46EC-8D0B-BCC665DC1709}" srcOrd="10" destOrd="0" parTransId="{955BE58D-9221-4CC1-A094-FE70DD98C22C}" sibTransId="{B0232106-FEEC-44F3-B105-32AAA2F1ADA4}"/>
    <dgm:cxn modelId="{B53D1309-CA8B-4276-9A42-32BDEB7498E0}" type="presOf" srcId="{7192EDF1-0C70-4083-9663-26BE10430233}" destId="{3226097B-8ACB-4CAE-824A-582669C4A0D2}" srcOrd="0" destOrd="0" presId="urn:microsoft.com/office/officeart/2008/layout/LinedList"/>
    <dgm:cxn modelId="{3E80E00F-763D-448D-A2D0-EEBC3F896AAD}" type="presOf" srcId="{B3DC8010-C377-4898-861D-9B9B452DEC5C}" destId="{AD055B44-D0AB-48FB-BA2A-F21533371658}" srcOrd="0" destOrd="0" presId="urn:microsoft.com/office/officeart/2008/layout/LinedList"/>
    <dgm:cxn modelId="{14B7CF11-3915-4872-8117-A973F82A528B}" srcId="{D5A4942B-430E-41E8-BE39-56AC7DC42B23}" destId="{7041F10C-D504-4727-AB21-DDE4E39E87E4}" srcOrd="12" destOrd="0" parTransId="{FA935E5E-FB2F-4F42-A31A-9E80395709D5}" sibTransId="{20B23552-D181-4715-B512-9B47380C0050}"/>
    <dgm:cxn modelId="{5C836121-08FD-4F98-B0A0-3B9D03A5FFBD}" srcId="{D5A4942B-430E-41E8-BE39-56AC7DC42B23}" destId="{EE851704-71CA-43BD-9FA6-159C7D12C197}" srcOrd="4" destOrd="0" parTransId="{EF919922-6575-4EB8-A924-BFC733FBFAB7}" sibTransId="{B815BE7A-BD3C-4F5F-81AF-EFF9630305F3}"/>
    <dgm:cxn modelId="{043C3823-538D-42AA-8C77-814803CB291E}" type="presOf" srcId="{B5A4221D-2438-47EE-8C77-1D1411A5AB2A}" destId="{410A9780-0578-415D-A999-93885DAE3262}" srcOrd="0" destOrd="0" presId="urn:microsoft.com/office/officeart/2008/layout/LinedList"/>
    <dgm:cxn modelId="{CB3E5E28-14A2-4E60-8DFB-3BCB6B155240}" srcId="{D5A4942B-430E-41E8-BE39-56AC7DC42B23}" destId="{5EC6128E-68A5-46F0-8A12-4D809FAE7A3E}" srcOrd="11" destOrd="0" parTransId="{9013AB90-64A1-468F-B1C7-F81984F1E7B4}" sibTransId="{2B42E860-BE7D-46D8-BAE7-9A35EA054185}"/>
    <dgm:cxn modelId="{1433572D-5DF4-4017-94B2-3D37206B719D}" srcId="{D5A4942B-430E-41E8-BE39-56AC7DC42B23}" destId="{37EFFC78-6BF9-4A85-9DEB-0F7B371E1DDC}" srcOrd="13" destOrd="0" parTransId="{D6985EC4-3518-4356-815A-004C25D4EFF9}" sibTransId="{54CD8763-2D22-4DA9-9938-D1C19615A799}"/>
    <dgm:cxn modelId="{71B4CB2E-50B4-48FC-9978-089501A5E880}" type="presOf" srcId="{5406DF14-8966-40E3-AAF6-17198D036C25}" destId="{EAA0591A-803A-429B-84DB-89A31E4AE6E8}" srcOrd="0" destOrd="0" presId="urn:microsoft.com/office/officeart/2008/layout/LinedList"/>
    <dgm:cxn modelId="{62CE6D3C-7C7C-49D1-ADB8-35148F516681}" srcId="{D5A4942B-430E-41E8-BE39-56AC7DC42B23}" destId="{5406DF14-8966-40E3-AAF6-17198D036C25}" srcOrd="6" destOrd="0" parTransId="{DF8936BC-D19E-48CF-BBEC-075A69EE8502}" sibTransId="{A9E9C9C0-45DE-4737-BD6D-73566DC12B21}"/>
    <dgm:cxn modelId="{CAE86042-1182-47F3-ADD3-EB37210F597D}" type="presOf" srcId="{73B74F79-99EE-46EC-8D0B-BCC665DC1709}" destId="{FEB3F63B-F2F8-434D-A1E6-0023993A283D}" srcOrd="0" destOrd="0" presId="urn:microsoft.com/office/officeart/2008/layout/LinedList"/>
    <dgm:cxn modelId="{B824E862-4D15-4DF3-8AAA-8AD6093A985A}" type="presOf" srcId="{D5A4942B-430E-41E8-BE39-56AC7DC42B23}" destId="{CD948A47-4CA1-40EE-BD35-124E9A5CED33}" srcOrd="0" destOrd="0" presId="urn:microsoft.com/office/officeart/2008/layout/LinedList"/>
    <dgm:cxn modelId="{C17F2E6F-DE3D-446A-92C5-1AF9916CD209}" type="presOf" srcId="{7B89EB46-8172-43D3-80A3-9930E7FF2450}" destId="{8ADF313D-C4FA-48B3-AFBE-17426DB60B4A}" srcOrd="0" destOrd="0" presId="urn:microsoft.com/office/officeart/2008/layout/LinedList"/>
    <dgm:cxn modelId="{C8F63A70-AAA4-42C0-A0DB-2BDE1594C459}" type="presOf" srcId="{08BC30A7-F01E-418B-94EF-4FD7F61528C4}" destId="{2A01BED2-6D62-4B31-A028-A8C020995A9F}" srcOrd="0" destOrd="0" presId="urn:microsoft.com/office/officeart/2008/layout/LinedList"/>
    <dgm:cxn modelId="{00C6B072-E878-45C3-A69D-E1D5E0E45960}" type="presOf" srcId="{37EFFC78-6BF9-4A85-9DEB-0F7B371E1DDC}" destId="{24E94340-BE8D-4C60-9203-D4684750ACAF}" srcOrd="0" destOrd="0" presId="urn:microsoft.com/office/officeart/2008/layout/LinedList"/>
    <dgm:cxn modelId="{32861573-B21B-4724-AD11-D75ED3F6599E}" srcId="{D5A4942B-430E-41E8-BE39-56AC7DC42B23}" destId="{7192EDF1-0C70-4083-9663-26BE10430233}" srcOrd="14" destOrd="0" parTransId="{1E7B025C-70C0-41F2-889D-750AF548F549}" sibTransId="{94611DA5-8F2F-4221-972C-667D114F9952}"/>
    <dgm:cxn modelId="{368D4858-5997-49F7-99FF-B0304A6B0B78}" srcId="{D5A4942B-430E-41E8-BE39-56AC7DC42B23}" destId="{67E29798-7643-4CF1-BC09-DBEA5236E77A}" srcOrd="0" destOrd="0" parTransId="{C3E86785-2EAC-4F35-B2F1-94DE4BDE832A}" sibTransId="{78D7189D-E1F8-4C83-9D85-9DB9BBB36577}"/>
    <dgm:cxn modelId="{BF4C2C7C-0717-42F2-811A-00F68734A651}" srcId="{D5A4942B-430E-41E8-BE39-56AC7DC42B23}" destId="{0F497592-2E0A-4F8D-A2C0-C9D3D6D52B05}" srcOrd="7" destOrd="0" parTransId="{CAC1C3E7-052F-4113-A237-1836710E4FE7}" sibTransId="{418CE033-D7D6-4701-8417-EC0D14610552}"/>
    <dgm:cxn modelId="{F983B280-7428-4A86-8793-51003703FF53}" srcId="{D5A4942B-430E-41E8-BE39-56AC7DC42B23}" destId="{B5A4221D-2438-47EE-8C77-1D1411A5AB2A}" srcOrd="9" destOrd="0" parTransId="{C1A4935D-F97E-4A6D-85EB-A3456F8D0C6D}" sibTransId="{5765A5CE-93E6-419D-B51E-F7F8BF51DDFC}"/>
    <dgm:cxn modelId="{40F0A083-8192-4164-A93B-2B90E92C7B2E}" srcId="{D5A4942B-430E-41E8-BE39-56AC7DC42B23}" destId="{850EAB64-0214-40A7-8D2D-042D35469079}" srcOrd="1" destOrd="0" parTransId="{1A28D56B-45B4-4391-A562-F410A7D8C4D4}" sibTransId="{748DD685-C5C2-4207-934D-E8FC716F85A6}"/>
    <dgm:cxn modelId="{C6AF478A-6ED9-4F81-8CB2-7362E3091C15}" type="presOf" srcId="{7041F10C-D504-4727-AB21-DDE4E39E87E4}" destId="{8034F4DF-7898-4CC7-BBBA-E80C1ECCE00E}" srcOrd="0" destOrd="0" presId="urn:microsoft.com/office/officeart/2008/layout/LinedList"/>
    <dgm:cxn modelId="{90D4749D-E801-4841-957F-40A427B8619D}" type="presOf" srcId="{5EC6128E-68A5-46F0-8A12-4D809FAE7A3E}" destId="{3970A762-3853-434F-A62E-C084D84E5730}" srcOrd="0" destOrd="0" presId="urn:microsoft.com/office/officeart/2008/layout/LinedList"/>
    <dgm:cxn modelId="{A57D5EA0-F58C-41C7-A040-D567AC44D129}" type="presOf" srcId="{0F497592-2E0A-4F8D-A2C0-C9D3D6D52B05}" destId="{2018C0D4-B0F3-4F2B-8543-7A22C4D137CF}" srcOrd="0" destOrd="0" presId="urn:microsoft.com/office/officeart/2008/layout/LinedList"/>
    <dgm:cxn modelId="{E36F9FAB-9D71-4BAE-BC70-42E62133F960}" type="presOf" srcId="{67E29798-7643-4CF1-BC09-DBEA5236E77A}" destId="{48D4A6A4-2331-4D12-A0EF-D07942BC4BB9}" srcOrd="0" destOrd="0" presId="urn:microsoft.com/office/officeart/2008/layout/LinedList"/>
    <dgm:cxn modelId="{42978EBD-2CA6-463A-B323-2C2F5338CF9C}" srcId="{D5A4942B-430E-41E8-BE39-56AC7DC42B23}" destId="{7B89EB46-8172-43D3-80A3-9930E7FF2450}" srcOrd="2" destOrd="0" parTransId="{37427726-E4AD-474D-86D7-6D3BD0A80ACF}" sibTransId="{7D83B22D-BD18-415C-97EB-90D0B8827607}"/>
    <dgm:cxn modelId="{0284B0C0-FCD2-46F9-AFC0-6819B3063A8D}" srcId="{D5A4942B-430E-41E8-BE39-56AC7DC42B23}" destId="{B3DC8010-C377-4898-861D-9B9B452DEC5C}" srcOrd="3" destOrd="0" parTransId="{4495DC3A-76E2-45B9-AA91-5EB61803523A}" sibTransId="{1FFC6516-584A-4D26-975E-1AB75A0B1941}"/>
    <dgm:cxn modelId="{98EAB8E8-3305-4194-963C-7E1E966058D7}" type="presOf" srcId="{EE851704-71CA-43BD-9FA6-159C7D12C197}" destId="{FFE37DB7-F7F4-4374-9F20-D1639525C075}" srcOrd="0" destOrd="0" presId="urn:microsoft.com/office/officeart/2008/layout/LinedList"/>
    <dgm:cxn modelId="{61A8BAF2-5322-4714-AF9C-13BB213497D2}" type="presOf" srcId="{63C32238-14A7-4E69-912F-ACE62DDBF2D7}" destId="{188CF29D-7DD4-4902-AB02-C2DB82510227}" srcOrd="0" destOrd="0" presId="urn:microsoft.com/office/officeart/2008/layout/LinedList"/>
    <dgm:cxn modelId="{59B7FDF9-8ACB-4B9A-AD63-ABEDDC74F786}" srcId="{D5A4942B-430E-41E8-BE39-56AC7DC42B23}" destId="{08BC30A7-F01E-418B-94EF-4FD7F61528C4}" srcOrd="8" destOrd="0" parTransId="{A1657CEC-DBF1-4353-AC07-F1BAD2BE64DF}" sibTransId="{D06614A2-510B-40D2-B559-5466F1218249}"/>
    <dgm:cxn modelId="{7674B1FE-CA89-4244-9B1C-08D8A75AA0A2}" type="presOf" srcId="{850EAB64-0214-40A7-8D2D-042D35469079}" destId="{374F3E76-1C62-47D1-9199-EDA0AE078BCC}" srcOrd="0" destOrd="0" presId="urn:microsoft.com/office/officeart/2008/layout/LinedList"/>
    <dgm:cxn modelId="{254F52E6-147E-4878-9FC8-0790796DFF9F}" type="presParOf" srcId="{CD948A47-4CA1-40EE-BD35-124E9A5CED33}" destId="{4E98CFC9-CDD7-4E13-946B-0F7C2149F2A3}" srcOrd="0" destOrd="0" presId="urn:microsoft.com/office/officeart/2008/layout/LinedList"/>
    <dgm:cxn modelId="{B66B7A2B-366C-4975-BE50-5BD21941DF83}" type="presParOf" srcId="{CD948A47-4CA1-40EE-BD35-124E9A5CED33}" destId="{B97EF2E6-A7C8-40C0-B326-6E5685822764}" srcOrd="1" destOrd="0" presId="urn:microsoft.com/office/officeart/2008/layout/LinedList"/>
    <dgm:cxn modelId="{3D7AA8E4-A1CA-44D3-9584-0BB46CC05078}" type="presParOf" srcId="{B97EF2E6-A7C8-40C0-B326-6E5685822764}" destId="{48D4A6A4-2331-4D12-A0EF-D07942BC4BB9}" srcOrd="0" destOrd="0" presId="urn:microsoft.com/office/officeart/2008/layout/LinedList"/>
    <dgm:cxn modelId="{99210C15-ED05-44BC-9F49-AE2C26277A68}" type="presParOf" srcId="{B97EF2E6-A7C8-40C0-B326-6E5685822764}" destId="{1E60C162-89BF-4FC9-AADE-0F0841CCFF4D}" srcOrd="1" destOrd="0" presId="urn:microsoft.com/office/officeart/2008/layout/LinedList"/>
    <dgm:cxn modelId="{20500169-B874-4257-A0E7-B41519807201}" type="presParOf" srcId="{CD948A47-4CA1-40EE-BD35-124E9A5CED33}" destId="{1C8AE8A0-B73D-401D-8852-6C64818938EB}" srcOrd="2" destOrd="0" presId="urn:microsoft.com/office/officeart/2008/layout/LinedList"/>
    <dgm:cxn modelId="{EC1024BB-7C5D-47C9-B76B-7741E73A494A}" type="presParOf" srcId="{CD948A47-4CA1-40EE-BD35-124E9A5CED33}" destId="{4FD0F782-BEBB-411C-A1E9-497029B87117}" srcOrd="3" destOrd="0" presId="urn:microsoft.com/office/officeart/2008/layout/LinedList"/>
    <dgm:cxn modelId="{1A36AA11-2BBC-45FB-84EC-F1807EBEA8C5}" type="presParOf" srcId="{4FD0F782-BEBB-411C-A1E9-497029B87117}" destId="{374F3E76-1C62-47D1-9199-EDA0AE078BCC}" srcOrd="0" destOrd="0" presId="urn:microsoft.com/office/officeart/2008/layout/LinedList"/>
    <dgm:cxn modelId="{5A7D5838-9207-4BD2-BF59-A24200E3CABF}" type="presParOf" srcId="{4FD0F782-BEBB-411C-A1E9-497029B87117}" destId="{75EF177A-F4C2-49E3-9870-623D50E97683}" srcOrd="1" destOrd="0" presId="urn:microsoft.com/office/officeart/2008/layout/LinedList"/>
    <dgm:cxn modelId="{C732DD90-232D-4751-BAEF-C6257BD81C09}" type="presParOf" srcId="{CD948A47-4CA1-40EE-BD35-124E9A5CED33}" destId="{B70994C1-F957-4B80-9E79-C95C825A2790}" srcOrd="4" destOrd="0" presId="urn:microsoft.com/office/officeart/2008/layout/LinedList"/>
    <dgm:cxn modelId="{0F93D8AE-2A11-4F2D-93BC-15567BC58314}" type="presParOf" srcId="{CD948A47-4CA1-40EE-BD35-124E9A5CED33}" destId="{614427A8-05B0-41C0-BDA0-E4846330359E}" srcOrd="5" destOrd="0" presId="urn:microsoft.com/office/officeart/2008/layout/LinedList"/>
    <dgm:cxn modelId="{4EB25374-7D2E-4AA3-9F80-E8E6E9709F4E}" type="presParOf" srcId="{614427A8-05B0-41C0-BDA0-E4846330359E}" destId="{8ADF313D-C4FA-48B3-AFBE-17426DB60B4A}" srcOrd="0" destOrd="0" presId="urn:microsoft.com/office/officeart/2008/layout/LinedList"/>
    <dgm:cxn modelId="{78033BFE-2C23-40BC-BE85-653A69A66915}" type="presParOf" srcId="{614427A8-05B0-41C0-BDA0-E4846330359E}" destId="{CAB443B3-6EA5-4552-9E5A-84D837C174CA}" srcOrd="1" destOrd="0" presId="urn:microsoft.com/office/officeart/2008/layout/LinedList"/>
    <dgm:cxn modelId="{4ED3F756-D730-4896-8D51-DFC02D46F20F}" type="presParOf" srcId="{CD948A47-4CA1-40EE-BD35-124E9A5CED33}" destId="{E08490C0-FAF5-4C27-A82F-BAF61397994A}" srcOrd="6" destOrd="0" presId="urn:microsoft.com/office/officeart/2008/layout/LinedList"/>
    <dgm:cxn modelId="{C5F1D97F-06B2-4E3E-8A19-6C63E0D969E7}" type="presParOf" srcId="{CD948A47-4CA1-40EE-BD35-124E9A5CED33}" destId="{4CD1EA8D-933D-483E-BE1E-B7B06C41230B}" srcOrd="7" destOrd="0" presId="urn:microsoft.com/office/officeart/2008/layout/LinedList"/>
    <dgm:cxn modelId="{E51E3D2A-D3ED-4EA5-8746-DFB1CDCA5A7F}" type="presParOf" srcId="{4CD1EA8D-933D-483E-BE1E-B7B06C41230B}" destId="{AD055B44-D0AB-48FB-BA2A-F21533371658}" srcOrd="0" destOrd="0" presId="urn:microsoft.com/office/officeart/2008/layout/LinedList"/>
    <dgm:cxn modelId="{AE2F3567-E6A9-4E4A-84FD-D13C4E5A3D25}" type="presParOf" srcId="{4CD1EA8D-933D-483E-BE1E-B7B06C41230B}" destId="{3AE6A4F7-F66E-411C-9161-A3E8379900AB}" srcOrd="1" destOrd="0" presId="urn:microsoft.com/office/officeart/2008/layout/LinedList"/>
    <dgm:cxn modelId="{3CDA6F63-2DA3-4B54-9E06-245128E63497}" type="presParOf" srcId="{CD948A47-4CA1-40EE-BD35-124E9A5CED33}" destId="{81673BBD-5CB9-4B30-A16B-B7D7226ECADD}" srcOrd="8" destOrd="0" presId="urn:microsoft.com/office/officeart/2008/layout/LinedList"/>
    <dgm:cxn modelId="{B9839806-1E4C-4BFB-8331-D2A52BD32514}" type="presParOf" srcId="{CD948A47-4CA1-40EE-BD35-124E9A5CED33}" destId="{9D198F3B-95F9-41E0-BA54-2015B376A2E8}" srcOrd="9" destOrd="0" presId="urn:microsoft.com/office/officeart/2008/layout/LinedList"/>
    <dgm:cxn modelId="{483C7E5F-0E26-449E-A900-44A6F231C55C}" type="presParOf" srcId="{9D198F3B-95F9-41E0-BA54-2015B376A2E8}" destId="{FFE37DB7-F7F4-4374-9F20-D1639525C075}" srcOrd="0" destOrd="0" presId="urn:microsoft.com/office/officeart/2008/layout/LinedList"/>
    <dgm:cxn modelId="{015F9EC3-99F0-4E06-BC1D-7ABB12BDA2D2}" type="presParOf" srcId="{9D198F3B-95F9-41E0-BA54-2015B376A2E8}" destId="{BD350B3F-424E-4D64-BDA0-1931143082F5}" srcOrd="1" destOrd="0" presId="urn:microsoft.com/office/officeart/2008/layout/LinedList"/>
    <dgm:cxn modelId="{37792634-5949-49FE-909E-3909F2C63713}" type="presParOf" srcId="{CD948A47-4CA1-40EE-BD35-124E9A5CED33}" destId="{884E57C0-B617-42DD-97A7-00914C4849A0}" srcOrd="10" destOrd="0" presId="urn:microsoft.com/office/officeart/2008/layout/LinedList"/>
    <dgm:cxn modelId="{7CC587A8-477D-4638-B90B-C7AC5F5A8210}" type="presParOf" srcId="{CD948A47-4CA1-40EE-BD35-124E9A5CED33}" destId="{D12CC7E5-173F-4A3F-B69C-A92D5CB5C37D}" srcOrd="11" destOrd="0" presId="urn:microsoft.com/office/officeart/2008/layout/LinedList"/>
    <dgm:cxn modelId="{B8A27D7D-F18C-4F6B-98BE-B3618D463221}" type="presParOf" srcId="{D12CC7E5-173F-4A3F-B69C-A92D5CB5C37D}" destId="{188CF29D-7DD4-4902-AB02-C2DB82510227}" srcOrd="0" destOrd="0" presId="urn:microsoft.com/office/officeart/2008/layout/LinedList"/>
    <dgm:cxn modelId="{300B714D-86E6-4AD9-9A93-2375E163E769}" type="presParOf" srcId="{D12CC7E5-173F-4A3F-B69C-A92D5CB5C37D}" destId="{A0BF3974-5F53-4DED-9932-158F031DCC8E}" srcOrd="1" destOrd="0" presId="urn:microsoft.com/office/officeart/2008/layout/LinedList"/>
    <dgm:cxn modelId="{09529A74-39CB-4C2A-841D-A0BCA9487622}" type="presParOf" srcId="{CD948A47-4CA1-40EE-BD35-124E9A5CED33}" destId="{2A9F867B-64D1-4356-ADA4-A71A2A953B30}" srcOrd="12" destOrd="0" presId="urn:microsoft.com/office/officeart/2008/layout/LinedList"/>
    <dgm:cxn modelId="{4D340A44-CA8C-46D6-B7EF-4BA5609A2D31}" type="presParOf" srcId="{CD948A47-4CA1-40EE-BD35-124E9A5CED33}" destId="{679FFA50-882E-4C51-9703-CFE8801707FE}" srcOrd="13" destOrd="0" presId="urn:microsoft.com/office/officeart/2008/layout/LinedList"/>
    <dgm:cxn modelId="{72AA21BB-7FC6-4F20-8932-8DE2EC7269D4}" type="presParOf" srcId="{679FFA50-882E-4C51-9703-CFE8801707FE}" destId="{EAA0591A-803A-429B-84DB-89A31E4AE6E8}" srcOrd="0" destOrd="0" presId="urn:microsoft.com/office/officeart/2008/layout/LinedList"/>
    <dgm:cxn modelId="{F5F84C5E-4DD3-437F-BE2F-110F158106F0}" type="presParOf" srcId="{679FFA50-882E-4C51-9703-CFE8801707FE}" destId="{7B12BEAD-A3DD-4C70-B00D-810513655293}" srcOrd="1" destOrd="0" presId="urn:microsoft.com/office/officeart/2008/layout/LinedList"/>
    <dgm:cxn modelId="{F497D5B0-B9EB-413E-9BF2-1B0A0CAB08FF}" type="presParOf" srcId="{CD948A47-4CA1-40EE-BD35-124E9A5CED33}" destId="{4B9235EE-13E7-40A5-85E8-E3084E61BA76}" srcOrd="14" destOrd="0" presId="urn:microsoft.com/office/officeart/2008/layout/LinedList"/>
    <dgm:cxn modelId="{56D8AC53-6685-4A22-AC69-57D46C92B176}" type="presParOf" srcId="{CD948A47-4CA1-40EE-BD35-124E9A5CED33}" destId="{17885390-8AE7-403C-8E78-B7ADAAD2BA47}" srcOrd="15" destOrd="0" presId="urn:microsoft.com/office/officeart/2008/layout/LinedList"/>
    <dgm:cxn modelId="{85FF05CC-CAFA-4BB4-8A23-B62357319A04}" type="presParOf" srcId="{17885390-8AE7-403C-8E78-B7ADAAD2BA47}" destId="{2018C0D4-B0F3-4F2B-8543-7A22C4D137CF}" srcOrd="0" destOrd="0" presId="urn:microsoft.com/office/officeart/2008/layout/LinedList"/>
    <dgm:cxn modelId="{8072EDC1-6523-412F-A72F-DC8F429596A5}" type="presParOf" srcId="{17885390-8AE7-403C-8E78-B7ADAAD2BA47}" destId="{FB8F92A1-7141-41B1-96AB-64A513EF5931}" srcOrd="1" destOrd="0" presId="urn:microsoft.com/office/officeart/2008/layout/LinedList"/>
    <dgm:cxn modelId="{ADA93CB6-20FF-4D83-BBFF-532A2180BD70}" type="presParOf" srcId="{CD948A47-4CA1-40EE-BD35-124E9A5CED33}" destId="{5AC96C9C-3AE7-4190-8176-1E06089BA9B9}" srcOrd="16" destOrd="0" presId="urn:microsoft.com/office/officeart/2008/layout/LinedList"/>
    <dgm:cxn modelId="{C4A8F215-05AC-4D05-A2E6-72E749D61950}" type="presParOf" srcId="{CD948A47-4CA1-40EE-BD35-124E9A5CED33}" destId="{AA9B9760-F61E-41A0-9D56-4E228A40EA84}" srcOrd="17" destOrd="0" presId="urn:microsoft.com/office/officeart/2008/layout/LinedList"/>
    <dgm:cxn modelId="{14BE984E-40ED-4EBB-AC96-01F4EE9B3B72}" type="presParOf" srcId="{AA9B9760-F61E-41A0-9D56-4E228A40EA84}" destId="{2A01BED2-6D62-4B31-A028-A8C020995A9F}" srcOrd="0" destOrd="0" presId="urn:microsoft.com/office/officeart/2008/layout/LinedList"/>
    <dgm:cxn modelId="{C21E6FD6-C2FF-499F-82FA-D392FB1646C1}" type="presParOf" srcId="{AA9B9760-F61E-41A0-9D56-4E228A40EA84}" destId="{CD049C7F-0543-44AA-8244-D85D59100B62}" srcOrd="1" destOrd="0" presId="urn:microsoft.com/office/officeart/2008/layout/LinedList"/>
    <dgm:cxn modelId="{1BFFA4BE-A2E4-4FD6-83F8-9C6BADF86DDF}" type="presParOf" srcId="{CD948A47-4CA1-40EE-BD35-124E9A5CED33}" destId="{BCEE212B-1FF8-4BD7-A05B-58F501A72618}" srcOrd="18" destOrd="0" presId="urn:microsoft.com/office/officeart/2008/layout/LinedList"/>
    <dgm:cxn modelId="{C49231A6-AB98-4C1A-AF1E-D81908AE6C0A}" type="presParOf" srcId="{CD948A47-4CA1-40EE-BD35-124E9A5CED33}" destId="{17631545-937A-4404-B24F-7958BE296299}" srcOrd="19" destOrd="0" presId="urn:microsoft.com/office/officeart/2008/layout/LinedList"/>
    <dgm:cxn modelId="{F817445A-469A-4C44-83DD-E9CA7866E444}" type="presParOf" srcId="{17631545-937A-4404-B24F-7958BE296299}" destId="{410A9780-0578-415D-A999-93885DAE3262}" srcOrd="0" destOrd="0" presId="urn:microsoft.com/office/officeart/2008/layout/LinedList"/>
    <dgm:cxn modelId="{7F90A58F-8628-43D3-9E73-DB6F0AE563DD}" type="presParOf" srcId="{17631545-937A-4404-B24F-7958BE296299}" destId="{8040B9FC-0EA6-4D43-AD04-947A5C6280F9}" srcOrd="1" destOrd="0" presId="urn:microsoft.com/office/officeart/2008/layout/LinedList"/>
    <dgm:cxn modelId="{B607A751-3863-4F1E-9607-2EAA120B2D7D}" type="presParOf" srcId="{CD948A47-4CA1-40EE-BD35-124E9A5CED33}" destId="{6EE1F73A-402D-47AC-A04F-C43AE3833A84}" srcOrd="20" destOrd="0" presId="urn:microsoft.com/office/officeart/2008/layout/LinedList"/>
    <dgm:cxn modelId="{7323E85B-2D38-443D-B65A-E904BA16B51A}" type="presParOf" srcId="{CD948A47-4CA1-40EE-BD35-124E9A5CED33}" destId="{0C7E4C53-0F26-434B-B76E-C18D677CE0E1}" srcOrd="21" destOrd="0" presId="urn:microsoft.com/office/officeart/2008/layout/LinedList"/>
    <dgm:cxn modelId="{B74D597F-F607-495D-8D46-D8E6F51266AB}" type="presParOf" srcId="{0C7E4C53-0F26-434B-B76E-C18D677CE0E1}" destId="{FEB3F63B-F2F8-434D-A1E6-0023993A283D}" srcOrd="0" destOrd="0" presId="urn:microsoft.com/office/officeart/2008/layout/LinedList"/>
    <dgm:cxn modelId="{820E97FC-F1C5-4640-B8B6-B577C3E589BE}" type="presParOf" srcId="{0C7E4C53-0F26-434B-B76E-C18D677CE0E1}" destId="{008F5CE1-85F4-4A46-A43C-FEF36E3FEE78}" srcOrd="1" destOrd="0" presId="urn:microsoft.com/office/officeart/2008/layout/LinedList"/>
    <dgm:cxn modelId="{5070045A-C3FA-4831-9C69-E1F2F91DB7D9}" type="presParOf" srcId="{CD948A47-4CA1-40EE-BD35-124E9A5CED33}" destId="{E2D4BE2C-0D6F-4FD8-AD45-0F955AE68C60}" srcOrd="22" destOrd="0" presId="urn:microsoft.com/office/officeart/2008/layout/LinedList"/>
    <dgm:cxn modelId="{3A807FA2-DD08-4339-93B5-C049056378DC}" type="presParOf" srcId="{CD948A47-4CA1-40EE-BD35-124E9A5CED33}" destId="{0E0AD8DC-040C-4181-9DEE-7010323CDDE7}" srcOrd="23" destOrd="0" presId="urn:microsoft.com/office/officeart/2008/layout/LinedList"/>
    <dgm:cxn modelId="{0B3D6FA6-2F69-4B50-9E29-CAFF16F2F3D5}" type="presParOf" srcId="{0E0AD8DC-040C-4181-9DEE-7010323CDDE7}" destId="{3970A762-3853-434F-A62E-C084D84E5730}" srcOrd="0" destOrd="0" presId="urn:microsoft.com/office/officeart/2008/layout/LinedList"/>
    <dgm:cxn modelId="{AF5E8C4F-4FAB-4B23-B2B6-543637BBB432}" type="presParOf" srcId="{0E0AD8DC-040C-4181-9DEE-7010323CDDE7}" destId="{0928ED53-DBE4-4D8B-9BEF-B62A74AF70C9}" srcOrd="1" destOrd="0" presId="urn:microsoft.com/office/officeart/2008/layout/LinedList"/>
    <dgm:cxn modelId="{00A4EBF6-A20C-4243-8B0E-50573AF3F3C8}" type="presParOf" srcId="{CD948A47-4CA1-40EE-BD35-124E9A5CED33}" destId="{7A58CE8F-5120-4231-81D4-D8DBF2D7432F}" srcOrd="24" destOrd="0" presId="urn:microsoft.com/office/officeart/2008/layout/LinedList"/>
    <dgm:cxn modelId="{55FD6F1C-F1FA-42BD-8D9F-E0CD3C09F259}" type="presParOf" srcId="{CD948A47-4CA1-40EE-BD35-124E9A5CED33}" destId="{6563D095-74DD-461C-8EA4-852CA3EC6270}" srcOrd="25" destOrd="0" presId="urn:microsoft.com/office/officeart/2008/layout/LinedList"/>
    <dgm:cxn modelId="{F09B164D-7C35-4240-BDBC-7DBD533A8D96}" type="presParOf" srcId="{6563D095-74DD-461C-8EA4-852CA3EC6270}" destId="{8034F4DF-7898-4CC7-BBBA-E80C1ECCE00E}" srcOrd="0" destOrd="0" presId="urn:microsoft.com/office/officeart/2008/layout/LinedList"/>
    <dgm:cxn modelId="{34B39280-7AB4-4B89-9EB7-C299CDF5D810}" type="presParOf" srcId="{6563D095-74DD-461C-8EA4-852CA3EC6270}" destId="{72349565-710D-43C1-9F51-34BB670C0469}" srcOrd="1" destOrd="0" presId="urn:microsoft.com/office/officeart/2008/layout/LinedList"/>
    <dgm:cxn modelId="{6DD238B1-635E-45C0-97C6-30EB88E69C2D}" type="presParOf" srcId="{CD948A47-4CA1-40EE-BD35-124E9A5CED33}" destId="{F08DC29C-1E7D-4563-BF90-2241E1A51C86}" srcOrd="26" destOrd="0" presId="urn:microsoft.com/office/officeart/2008/layout/LinedList"/>
    <dgm:cxn modelId="{772651AC-1ED2-42FD-9B96-D71F8F67D9BD}" type="presParOf" srcId="{CD948A47-4CA1-40EE-BD35-124E9A5CED33}" destId="{63DC2E20-48A1-4103-B45C-3852BDE9B918}" srcOrd="27" destOrd="0" presId="urn:microsoft.com/office/officeart/2008/layout/LinedList"/>
    <dgm:cxn modelId="{6C6A6C1D-6A02-4D4E-BAC7-15254DF2DFC0}" type="presParOf" srcId="{63DC2E20-48A1-4103-B45C-3852BDE9B918}" destId="{24E94340-BE8D-4C60-9203-D4684750ACAF}" srcOrd="0" destOrd="0" presId="urn:microsoft.com/office/officeart/2008/layout/LinedList"/>
    <dgm:cxn modelId="{5C9C5E34-23FB-4316-806D-8FA697E863F5}" type="presParOf" srcId="{63DC2E20-48A1-4103-B45C-3852BDE9B918}" destId="{CC8DB48D-352F-44D0-8364-34C84481605B}" srcOrd="1" destOrd="0" presId="urn:microsoft.com/office/officeart/2008/layout/LinedList"/>
    <dgm:cxn modelId="{3B3A78DB-094C-42B1-9E6B-BE63FF12101C}" type="presParOf" srcId="{CD948A47-4CA1-40EE-BD35-124E9A5CED33}" destId="{9056C870-9251-44D6-A995-0FFC50957B08}" srcOrd="28" destOrd="0" presId="urn:microsoft.com/office/officeart/2008/layout/LinedList"/>
    <dgm:cxn modelId="{61F590F6-7E05-4811-8275-6BC697477E8B}" type="presParOf" srcId="{CD948A47-4CA1-40EE-BD35-124E9A5CED33}" destId="{E5AFE8B1-A145-4685-95A9-3ECE3B915FF0}" srcOrd="29" destOrd="0" presId="urn:microsoft.com/office/officeart/2008/layout/LinedList"/>
    <dgm:cxn modelId="{387ABB1E-644B-418A-8D62-E6D290E4D014}" type="presParOf" srcId="{E5AFE8B1-A145-4685-95A9-3ECE3B915FF0}" destId="{3226097B-8ACB-4CAE-824A-582669C4A0D2}" srcOrd="0" destOrd="0" presId="urn:microsoft.com/office/officeart/2008/layout/LinedList"/>
    <dgm:cxn modelId="{527FD4EB-FDBA-482B-A345-BE5847B6B60F}" type="presParOf" srcId="{E5AFE8B1-A145-4685-95A9-3ECE3B915FF0}" destId="{DC0C55ED-847C-4E2C-87D7-B03255EF530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8CFC9-CDD7-4E13-946B-0F7C2149F2A3}">
      <dsp:nvSpPr>
        <dsp:cNvPr id="0" name=""/>
        <dsp:cNvSpPr/>
      </dsp:nvSpPr>
      <dsp:spPr>
        <a:xfrm>
          <a:off x="0" y="552"/>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D4A6A4-2331-4D12-A0EF-D07942BC4BB9}">
      <dsp:nvSpPr>
        <dsp:cNvPr id="0" name=""/>
        <dsp:cNvSpPr/>
      </dsp:nvSpPr>
      <dsp:spPr>
        <a:xfrm>
          <a:off x="0" y="552"/>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u="sng" kern="1200"/>
            <a:t>Important Dates </a:t>
          </a:r>
          <a:endParaRPr lang="en-US" sz="1300" kern="1200"/>
        </a:p>
      </dsp:txBody>
      <dsp:txXfrm>
        <a:off x="0" y="552"/>
        <a:ext cx="5603022" cy="301547"/>
      </dsp:txXfrm>
    </dsp:sp>
    <dsp:sp modelId="{1C8AE8A0-B73D-401D-8852-6C64818938EB}">
      <dsp:nvSpPr>
        <dsp:cNvPr id="0" name=""/>
        <dsp:cNvSpPr/>
      </dsp:nvSpPr>
      <dsp:spPr>
        <a:xfrm>
          <a:off x="0" y="302099"/>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F3E76-1C62-47D1-9199-EDA0AE078BCC}">
      <dsp:nvSpPr>
        <dsp:cNvPr id="0" name=""/>
        <dsp:cNvSpPr/>
      </dsp:nvSpPr>
      <dsp:spPr>
        <a:xfrm>
          <a:off x="0" y="302099"/>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a:latin typeface="Calibri"/>
              <a:ea typeface="Calibri"/>
              <a:cs typeface="Calibri"/>
            </a:rPr>
            <a:t>September 26 – Deadline to order Senior Shirt</a:t>
          </a:r>
          <a:endParaRPr lang="en-US" sz="1300" kern="1200">
            <a:latin typeface="Calibri"/>
            <a:ea typeface="Calibri"/>
            <a:cs typeface="Calibri"/>
          </a:endParaRPr>
        </a:p>
      </dsp:txBody>
      <dsp:txXfrm>
        <a:off x="0" y="302099"/>
        <a:ext cx="5603022" cy="301547"/>
      </dsp:txXfrm>
    </dsp:sp>
    <dsp:sp modelId="{B70994C1-F957-4B80-9E79-C95C825A2790}">
      <dsp:nvSpPr>
        <dsp:cNvPr id="0" name=""/>
        <dsp:cNvSpPr/>
      </dsp:nvSpPr>
      <dsp:spPr>
        <a:xfrm>
          <a:off x="0" y="603647"/>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DF313D-C4FA-48B3-AFBE-17426DB60B4A}">
      <dsp:nvSpPr>
        <dsp:cNvPr id="0" name=""/>
        <dsp:cNvSpPr/>
      </dsp:nvSpPr>
      <dsp:spPr>
        <a:xfrm>
          <a:off x="0" y="603647"/>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0" kern="1200">
              <a:solidFill>
                <a:srgbClr val="444444"/>
              </a:solidFill>
              <a:latin typeface="Calibri"/>
              <a:ea typeface="Calibri"/>
              <a:cs typeface="Calibri"/>
            </a:rPr>
            <a:t>October 17 – Senior Sunrise Breakfast &amp; Senior Assembly</a:t>
          </a:r>
        </a:p>
      </dsp:txBody>
      <dsp:txXfrm>
        <a:off x="0" y="603647"/>
        <a:ext cx="5603022" cy="301547"/>
      </dsp:txXfrm>
    </dsp:sp>
    <dsp:sp modelId="{E08490C0-FAF5-4C27-A82F-BAF61397994A}">
      <dsp:nvSpPr>
        <dsp:cNvPr id="0" name=""/>
        <dsp:cNvSpPr/>
      </dsp:nvSpPr>
      <dsp:spPr>
        <a:xfrm>
          <a:off x="0" y="905194"/>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055B44-D0AB-48FB-BA2A-F21533371658}">
      <dsp:nvSpPr>
        <dsp:cNvPr id="0" name=""/>
        <dsp:cNvSpPr/>
      </dsp:nvSpPr>
      <dsp:spPr>
        <a:xfrm>
          <a:off x="0" y="905194"/>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0" kern="1200">
              <a:latin typeface="Calibri"/>
              <a:ea typeface="Calibri"/>
              <a:cs typeface="Calibri"/>
            </a:rPr>
            <a:t>October 17 – Yearbook Price Increase</a:t>
          </a:r>
        </a:p>
      </dsp:txBody>
      <dsp:txXfrm>
        <a:off x="0" y="905194"/>
        <a:ext cx="5603022" cy="301547"/>
      </dsp:txXfrm>
    </dsp:sp>
    <dsp:sp modelId="{81673BBD-5CB9-4B30-A16B-B7D7226ECADD}">
      <dsp:nvSpPr>
        <dsp:cNvPr id="0" name=""/>
        <dsp:cNvSpPr/>
      </dsp:nvSpPr>
      <dsp:spPr>
        <a:xfrm>
          <a:off x="0" y="1206741"/>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E37DB7-F7F4-4374-9F20-D1639525C075}">
      <dsp:nvSpPr>
        <dsp:cNvPr id="0" name=""/>
        <dsp:cNvSpPr/>
      </dsp:nvSpPr>
      <dsp:spPr>
        <a:xfrm>
          <a:off x="0" y="1206741"/>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endParaRPr lang="en-US" sz="1300" b="1" kern="1200">
            <a:latin typeface="Calibri"/>
            <a:ea typeface="Calibri"/>
            <a:cs typeface="Calibri"/>
          </a:endParaRPr>
        </a:p>
      </dsp:txBody>
      <dsp:txXfrm>
        <a:off x="0" y="1206741"/>
        <a:ext cx="5603022" cy="301547"/>
      </dsp:txXfrm>
    </dsp:sp>
    <dsp:sp modelId="{884E57C0-B617-42DD-97A7-00914C4849A0}">
      <dsp:nvSpPr>
        <dsp:cNvPr id="0" name=""/>
        <dsp:cNvSpPr/>
      </dsp:nvSpPr>
      <dsp:spPr>
        <a:xfrm>
          <a:off x="0" y="1508289"/>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8CF29D-7DD4-4902-AB02-C2DB82510227}">
      <dsp:nvSpPr>
        <dsp:cNvPr id="0" name=""/>
        <dsp:cNvSpPr/>
      </dsp:nvSpPr>
      <dsp:spPr>
        <a:xfrm>
          <a:off x="0" y="1218860"/>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a:latin typeface="Calibri"/>
              <a:ea typeface="Calibri"/>
              <a:cs typeface="Calibri"/>
            </a:rPr>
            <a:t>October 18 - Homecoming Dance</a:t>
          </a:r>
        </a:p>
      </dsp:txBody>
      <dsp:txXfrm>
        <a:off x="0" y="1218860"/>
        <a:ext cx="5603022" cy="301547"/>
      </dsp:txXfrm>
    </dsp:sp>
    <dsp:sp modelId="{2A9F867B-64D1-4356-ADA4-A71A2A953B30}">
      <dsp:nvSpPr>
        <dsp:cNvPr id="0" name=""/>
        <dsp:cNvSpPr/>
      </dsp:nvSpPr>
      <dsp:spPr>
        <a:xfrm>
          <a:off x="0" y="1809836"/>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A0591A-803A-429B-84DB-89A31E4AE6E8}">
      <dsp:nvSpPr>
        <dsp:cNvPr id="0" name=""/>
        <dsp:cNvSpPr/>
      </dsp:nvSpPr>
      <dsp:spPr>
        <a:xfrm>
          <a:off x="0" y="1809836"/>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0" kern="1200">
              <a:latin typeface="Calibri"/>
              <a:ea typeface="Calibri"/>
              <a:cs typeface="Calibri"/>
            </a:rPr>
            <a:t>December 4 – Senior Movie Night</a:t>
          </a:r>
        </a:p>
      </dsp:txBody>
      <dsp:txXfrm>
        <a:off x="0" y="1809836"/>
        <a:ext cx="5603022" cy="301547"/>
      </dsp:txXfrm>
    </dsp:sp>
    <dsp:sp modelId="{4B9235EE-13E7-40A5-85E8-E3084E61BA76}">
      <dsp:nvSpPr>
        <dsp:cNvPr id="0" name=""/>
        <dsp:cNvSpPr/>
      </dsp:nvSpPr>
      <dsp:spPr>
        <a:xfrm>
          <a:off x="0" y="2111383"/>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18C0D4-B0F3-4F2B-8543-7A22C4D137CF}">
      <dsp:nvSpPr>
        <dsp:cNvPr id="0" name=""/>
        <dsp:cNvSpPr/>
      </dsp:nvSpPr>
      <dsp:spPr>
        <a:xfrm>
          <a:off x="0" y="2111383"/>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a:latin typeface="Calibri"/>
              <a:ea typeface="Calibri"/>
              <a:cs typeface="Calibri"/>
            </a:rPr>
            <a:t>January 30 – Cap and Gown Fee Increases</a:t>
          </a:r>
        </a:p>
      </dsp:txBody>
      <dsp:txXfrm>
        <a:off x="0" y="2111383"/>
        <a:ext cx="5603022" cy="301547"/>
      </dsp:txXfrm>
    </dsp:sp>
    <dsp:sp modelId="{5AC96C9C-3AE7-4190-8176-1E06089BA9B9}">
      <dsp:nvSpPr>
        <dsp:cNvPr id="0" name=""/>
        <dsp:cNvSpPr/>
      </dsp:nvSpPr>
      <dsp:spPr>
        <a:xfrm>
          <a:off x="0" y="2412931"/>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1BED2-6D62-4B31-A028-A8C020995A9F}">
      <dsp:nvSpPr>
        <dsp:cNvPr id="0" name=""/>
        <dsp:cNvSpPr/>
      </dsp:nvSpPr>
      <dsp:spPr>
        <a:xfrm>
          <a:off x="0" y="2412931"/>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0" kern="1200">
              <a:latin typeface="Calibri"/>
              <a:ea typeface="Calibri"/>
              <a:cs typeface="Calibri"/>
            </a:rPr>
            <a:t>April 25 – Prom</a:t>
          </a:r>
        </a:p>
      </dsp:txBody>
      <dsp:txXfrm>
        <a:off x="0" y="2412931"/>
        <a:ext cx="5603022" cy="301547"/>
      </dsp:txXfrm>
    </dsp:sp>
    <dsp:sp modelId="{BCEE212B-1FF8-4BD7-A05B-58F501A72618}">
      <dsp:nvSpPr>
        <dsp:cNvPr id="0" name=""/>
        <dsp:cNvSpPr/>
      </dsp:nvSpPr>
      <dsp:spPr>
        <a:xfrm>
          <a:off x="0" y="2714478"/>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A9780-0578-415D-A999-93885DAE3262}">
      <dsp:nvSpPr>
        <dsp:cNvPr id="0" name=""/>
        <dsp:cNvSpPr/>
      </dsp:nvSpPr>
      <dsp:spPr>
        <a:xfrm>
          <a:off x="0" y="2714478"/>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a:latin typeface="Calibri"/>
              <a:ea typeface="Calibri"/>
              <a:cs typeface="Calibri"/>
            </a:rPr>
            <a:t>May 1 – Senior Breakfast and Senior Assembly</a:t>
          </a:r>
        </a:p>
      </dsp:txBody>
      <dsp:txXfrm>
        <a:off x="0" y="2714478"/>
        <a:ext cx="5603022" cy="301547"/>
      </dsp:txXfrm>
    </dsp:sp>
    <dsp:sp modelId="{6EE1F73A-402D-47AC-A04F-C43AE3833A84}">
      <dsp:nvSpPr>
        <dsp:cNvPr id="0" name=""/>
        <dsp:cNvSpPr/>
      </dsp:nvSpPr>
      <dsp:spPr>
        <a:xfrm>
          <a:off x="0" y="3016025"/>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3F63B-F2F8-434D-A1E6-0023993A283D}">
      <dsp:nvSpPr>
        <dsp:cNvPr id="0" name=""/>
        <dsp:cNvSpPr/>
      </dsp:nvSpPr>
      <dsp:spPr>
        <a:xfrm>
          <a:off x="0" y="3016025"/>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0" kern="1200">
              <a:latin typeface="Calibri"/>
              <a:ea typeface="Calibri"/>
              <a:cs typeface="Calibri"/>
            </a:rPr>
            <a:t>May 1 – Busch Gardens Grad Nite</a:t>
          </a:r>
        </a:p>
      </dsp:txBody>
      <dsp:txXfrm>
        <a:off x="0" y="3016025"/>
        <a:ext cx="5603022" cy="301547"/>
      </dsp:txXfrm>
    </dsp:sp>
    <dsp:sp modelId="{E2D4BE2C-0D6F-4FD8-AD45-0F955AE68C60}">
      <dsp:nvSpPr>
        <dsp:cNvPr id="0" name=""/>
        <dsp:cNvSpPr/>
      </dsp:nvSpPr>
      <dsp:spPr>
        <a:xfrm>
          <a:off x="0" y="3317573"/>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70A762-3853-434F-A62E-C084D84E5730}">
      <dsp:nvSpPr>
        <dsp:cNvPr id="0" name=""/>
        <dsp:cNvSpPr/>
      </dsp:nvSpPr>
      <dsp:spPr>
        <a:xfrm>
          <a:off x="0" y="3317573"/>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0" kern="1200">
              <a:latin typeface="Calibri"/>
              <a:ea typeface="Calibri"/>
              <a:cs typeface="Calibri"/>
            </a:rPr>
            <a:t>Graduation Date and locationto be determined</a:t>
          </a:r>
        </a:p>
      </dsp:txBody>
      <dsp:txXfrm>
        <a:off x="0" y="3317573"/>
        <a:ext cx="5603022" cy="301547"/>
      </dsp:txXfrm>
    </dsp:sp>
    <dsp:sp modelId="{7A58CE8F-5120-4231-81D4-D8DBF2D7432F}">
      <dsp:nvSpPr>
        <dsp:cNvPr id="0" name=""/>
        <dsp:cNvSpPr/>
      </dsp:nvSpPr>
      <dsp:spPr>
        <a:xfrm>
          <a:off x="0" y="3619120"/>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4F4DF-7898-4CC7-BBBA-E80C1ECCE00E}">
      <dsp:nvSpPr>
        <dsp:cNvPr id="0" name=""/>
        <dsp:cNvSpPr/>
      </dsp:nvSpPr>
      <dsp:spPr>
        <a:xfrm>
          <a:off x="0" y="3619120"/>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latin typeface="Calibri"/>
              <a:ea typeface="Calibri"/>
              <a:cs typeface="Calibri"/>
            </a:rPr>
            <a:t>* </a:t>
          </a:r>
          <a:r>
            <a:rPr lang="en-US" sz="1300" b="0" kern="1200">
              <a:latin typeface="Calibri"/>
              <a:ea typeface="Calibri"/>
              <a:cs typeface="Calibri"/>
            </a:rPr>
            <a:t>Make sure to get your senior portrait with Cady Photography</a:t>
          </a:r>
          <a:r>
            <a:rPr lang="en-US" sz="1300" b="1" kern="1200">
              <a:latin typeface="Calibri"/>
              <a:ea typeface="Calibri"/>
              <a:cs typeface="Calibri"/>
            </a:rPr>
            <a:t>.</a:t>
          </a:r>
          <a:endParaRPr lang="en-US" sz="1300" kern="1200">
            <a:latin typeface="Calibri"/>
            <a:ea typeface="Calibri"/>
            <a:cs typeface="Calibri"/>
          </a:endParaRPr>
        </a:p>
      </dsp:txBody>
      <dsp:txXfrm>
        <a:off x="0" y="3619120"/>
        <a:ext cx="5603022" cy="301547"/>
      </dsp:txXfrm>
    </dsp:sp>
    <dsp:sp modelId="{F08DC29C-1E7D-4563-BF90-2241E1A51C86}">
      <dsp:nvSpPr>
        <dsp:cNvPr id="0" name=""/>
        <dsp:cNvSpPr/>
      </dsp:nvSpPr>
      <dsp:spPr>
        <a:xfrm>
          <a:off x="0" y="3920667"/>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94340-BE8D-4C60-9203-D4684750ACAF}">
      <dsp:nvSpPr>
        <dsp:cNvPr id="0" name=""/>
        <dsp:cNvSpPr/>
      </dsp:nvSpPr>
      <dsp:spPr>
        <a:xfrm>
          <a:off x="0" y="3920667"/>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a:latin typeface="Calibri"/>
              <a:ea typeface="Calibri"/>
              <a:cs typeface="Calibri"/>
            </a:rPr>
            <a:t>*Jostens will be our cap and gown provider. </a:t>
          </a:r>
        </a:p>
      </dsp:txBody>
      <dsp:txXfrm>
        <a:off x="0" y="3920667"/>
        <a:ext cx="5603022" cy="301547"/>
      </dsp:txXfrm>
    </dsp:sp>
    <dsp:sp modelId="{9056C870-9251-44D6-A995-0FFC50957B08}">
      <dsp:nvSpPr>
        <dsp:cNvPr id="0" name=""/>
        <dsp:cNvSpPr/>
      </dsp:nvSpPr>
      <dsp:spPr>
        <a:xfrm>
          <a:off x="0" y="4222215"/>
          <a:ext cx="56030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6097B-8ACB-4CAE-824A-582669C4A0D2}">
      <dsp:nvSpPr>
        <dsp:cNvPr id="0" name=""/>
        <dsp:cNvSpPr/>
      </dsp:nvSpPr>
      <dsp:spPr>
        <a:xfrm>
          <a:off x="0" y="4222215"/>
          <a:ext cx="5603022" cy="30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a:latin typeface="Calibri"/>
              <a:ea typeface="Calibri"/>
              <a:cs typeface="Calibri"/>
            </a:rPr>
            <a:t>*More details are on the website and will be announced regularly.  </a:t>
          </a:r>
        </a:p>
      </dsp:txBody>
      <dsp:txXfrm>
        <a:off x="0" y="4222215"/>
        <a:ext cx="5603022" cy="30154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B7FD6-6B50-4C58-994F-82DC621427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CC7F2D-6B16-4B88-A4F8-ABD5316B47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51DC69-60C3-4CF7-A135-6E702ECCE0F0}" type="datetimeFigureOut">
              <a:rPr lang="en-US" smtClean="0"/>
              <a:t>9/23/2025</a:t>
            </a:fld>
            <a:endParaRPr lang="en-US"/>
          </a:p>
        </p:txBody>
      </p:sp>
      <p:sp>
        <p:nvSpPr>
          <p:cNvPr id="4" name="Footer Placeholder 3">
            <a:extLst>
              <a:ext uri="{FF2B5EF4-FFF2-40B4-BE49-F238E27FC236}">
                <a16:creationId xmlns:a16="http://schemas.microsoft.com/office/drawing/2014/main" id="{F94CEF1E-1ACC-48D0-92B3-CB3D4FED50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F188B4-83B8-4C82-AFAC-DC1E415458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9FFBD-F123-4881-BC93-591827BC61E0}" type="slidenum">
              <a:rPr lang="en-US" smtClean="0"/>
              <a:t>‹#›</a:t>
            </a:fld>
            <a:endParaRPr lang="en-US"/>
          </a:p>
        </p:txBody>
      </p:sp>
    </p:spTree>
    <p:extLst>
      <p:ext uri="{BB962C8B-B14F-4D97-AF65-F5344CB8AC3E}">
        <p14:creationId xmlns:p14="http://schemas.microsoft.com/office/powerpoint/2010/main" val="1736621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3EC7B-6C72-4FBB-87DF-2BD2CB7DC1E6}"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A795-6F94-4A96-B820-B9038480D048}" type="slidenum">
              <a:rPr lang="en-US" smtClean="0"/>
              <a:t>‹#›</a:t>
            </a:fld>
            <a:endParaRPr lang="en-US"/>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Are your classroom colors different than what you see in this template? That’s OK! Click on Design -&gt; Variants (the down arrow) -&gt; Pick the color scheme that works for you!</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Feel free to change any “You will…” and “I will…” statements to ensure they align with your classroom procedures and rules!</a:t>
            </a:r>
          </a:p>
        </p:txBody>
      </p:sp>
      <p:sp>
        <p:nvSpPr>
          <p:cNvPr id="4" name="Slide Number Placeholder 3"/>
          <p:cNvSpPr>
            <a:spLocks noGrp="1"/>
          </p:cNvSpPr>
          <p:nvPr>
            <p:ph type="sldNum" sz="quarter" idx="10"/>
          </p:nvPr>
        </p:nvSpPr>
        <p:spPr/>
        <p:txBody>
          <a:bodyPr/>
          <a:lstStyle/>
          <a:p>
            <a:fld id="{B262A795-6F94-4A96-B820-B9038480D048}" type="slidenum">
              <a:rPr lang="en-US" smtClean="0"/>
              <a:t>1</a:t>
            </a:fld>
            <a:endParaRPr lang="en-US"/>
          </a:p>
        </p:txBody>
      </p:sp>
    </p:spTree>
    <p:extLst>
      <p:ext uri="{BB962C8B-B14F-4D97-AF65-F5344CB8AC3E}">
        <p14:creationId xmlns:p14="http://schemas.microsoft.com/office/powerpoint/2010/main" val="364254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62A795-6F94-4A96-B820-B9038480D048}" type="slidenum">
              <a:rPr lang="en-US" smtClean="0"/>
              <a:t>4</a:t>
            </a:fld>
            <a:endParaRPr lang="en-US"/>
          </a:p>
        </p:txBody>
      </p:sp>
    </p:spTree>
    <p:extLst>
      <p:ext uri="{BB962C8B-B14F-4D97-AF65-F5344CB8AC3E}">
        <p14:creationId xmlns:p14="http://schemas.microsoft.com/office/powerpoint/2010/main" val="3060027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154248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4127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58811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817323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217105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11992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75331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78232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574028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3856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831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3362080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8749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37096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9510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687227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90947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3793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8A87A34-81AB-432B-8DAE-1953F412C126}" type="datetimeFigureOut">
              <a:rPr lang="en-US" smtClean="0"/>
              <a:pPr/>
              <a:t>9/23/2025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47272606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sv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svg"/><Relationship Id="rId10" Type="http://schemas.openxmlformats.org/officeDocument/2006/relationships/image" Target="../media/image31.jpeg"/><Relationship Id="rId4" Type="http://schemas.openxmlformats.org/officeDocument/2006/relationships/image" Target="../media/image15.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44.sv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sv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33.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jpe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1.svg"/><Relationship Id="rId5" Type="http://schemas.openxmlformats.org/officeDocument/2006/relationships/image" Target="../media/image75.pn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74.svg"/><Relationship Id="rId9" Type="http://schemas.openxmlformats.org/officeDocument/2006/relationships/image" Target="../media/image79.sv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5.svg"/><Relationship Id="rId7" Type="http://schemas.openxmlformats.org/officeDocument/2006/relationships/image" Target="../media/image8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2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41.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96.png"/><Relationship Id="rId5" Type="http://schemas.openxmlformats.org/officeDocument/2006/relationships/image" Target="../media/image43.png"/><Relationship Id="rId10" Type="http://schemas.openxmlformats.org/officeDocument/2006/relationships/image" Target="../media/image95.svg"/><Relationship Id="rId4" Type="http://schemas.openxmlformats.org/officeDocument/2006/relationships/image" Target="../media/image42.svg"/><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4.png"/><Relationship Id="rId7" Type="http://schemas.openxmlformats.org/officeDocument/2006/relationships/image" Target="../media/image88.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33.svg"/><Relationship Id="rId7" Type="http://schemas.openxmlformats.org/officeDocument/2006/relationships/image" Target="../media/image100.svg"/><Relationship Id="rId12" Type="http://schemas.openxmlformats.org/officeDocument/2006/relationships/image" Target="../media/image10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63.svg"/><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image" Target="../media/image62.png"/><Relationship Id="rId9" Type="http://schemas.openxmlformats.org/officeDocument/2006/relationships/image" Target="../media/image102.svg"/><Relationship Id="rId14" Type="http://schemas.openxmlformats.org/officeDocument/2006/relationships/image" Target="../media/image107.png"/></Relationships>
</file>

<file path=ppt/slides/_rels/slide27.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21.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3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29.png"/><Relationship Id="rId5" Type="http://schemas.openxmlformats.org/officeDocument/2006/relationships/image" Target="../media/image111.jpe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22.svg"/></Relationships>
</file>

<file path=ppt/slides/_rels/slide2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3.svg"/><Relationship Id="rId18" Type="http://schemas.openxmlformats.org/officeDocument/2006/relationships/image" Target="../media/image128.png"/><Relationship Id="rId3" Type="http://schemas.openxmlformats.org/officeDocument/2006/relationships/image" Target="../media/image33.svg"/><Relationship Id="rId21" Type="http://schemas.openxmlformats.org/officeDocument/2006/relationships/image" Target="../media/image131.svg"/><Relationship Id="rId7" Type="http://schemas.openxmlformats.org/officeDocument/2006/relationships/image" Target="../media/image65.svg"/><Relationship Id="rId12" Type="http://schemas.openxmlformats.org/officeDocument/2006/relationships/image" Target="../media/image122.png"/><Relationship Id="rId17" Type="http://schemas.openxmlformats.org/officeDocument/2006/relationships/image" Target="../media/image127.svg"/><Relationship Id="rId2" Type="http://schemas.openxmlformats.org/officeDocument/2006/relationships/image" Target="../media/image32.png"/><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04.svg"/><Relationship Id="rId5" Type="http://schemas.openxmlformats.org/officeDocument/2006/relationships/image" Target="../media/image119.svg"/><Relationship Id="rId15" Type="http://schemas.openxmlformats.org/officeDocument/2006/relationships/image" Target="../media/image125.svg"/><Relationship Id="rId10" Type="http://schemas.openxmlformats.org/officeDocument/2006/relationships/image" Target="../media/image103.png"/><Relationship Id="rId19" Type="http://schemas.openxmlformats.org/officeDocument/2006/relationships/image" Target="../media/image129.svg"/><Relationship Id="rId4" Type="http://schemas.openxmlformats.org/officeDocument/2006/relationships/image" Target="../media/image118.png"/><Relationship Id="rId9" Type="http://schemas.openxmlformats.org/officeDocument/2006/relationships/image" Target="../media/image121.svg"/><Relationship Id="rId14" Type="http://schemas.openxmlformats.org/officeDocument/2006/relationships/image" Target="../media/image124.png"/></Relationships>
</file>

<file path=ppt/slides/_rels/slide31.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32.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3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2.svg"/><Relationship Id="rId7" Type="http://schemas.openxmlformats.org/officeDocument/2006/relationships/image" Target="../media/image144.jpe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33.sv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18" Type="http://schemas.openxmlformats.org/officeDocument/2006/relationships/image" Target="../media/image163.png"/><Relationship Id="rId26" Type="http://schemas.openxmlformats.org/officeDocument/2006/relationships/image" Target="../media/image171.jpeg"/><Relationship Id="rId3" Type="http://schemas.openxmlformats.org/officeDocument/2006/relationships/image" Target="../media/image148.svg"/><Relationship Id="rId21" Type="http://schemas.openxmlformats.org/officeDocument/2006/relationships/image" Target="../media/image166.svg"/><Relationship Id="rId7" Type="http://schemas.openxmlformats.org/officeDocument/2006/relationships/image" Target="../media/image152.svg"/><Relationship Id="rId12" Type="http://schemas.openxmlformats.org/officeDocument/2006/relationships/image" Target="../media/image157.png"/><Relationship Id="rId17" Type="http://schemas.openxmlformats.org/officeDocument/2006/relationships/image" Target="../media/image162.svg"/><Relationship Id="rId25" Type="http://schemas.openxmlformats.org/officeDocument/2006/relationships/image" Target="../media/image170.svg"/><Relationship Id="rId2" Type="http://schemas.openxmlformats.org/officeDocument/2006/relationships/image" Target="../media/image147.png"/><Relationship Id="rId16" Type="http://schemas.openxmlformats.org/officeDocument/2006/relationships/image" Target="../media/image161.png"/><Relationship Id="rId20"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6.svg"/><Relationship Id="rId24" Type="http://schemas.openxmlformats.org/officeDocument/2006/relationships/image" Target="../media/image169.png"/><Relationship Id="rId5" Type="http://schemas.openxmlformats.org/officeDocument/2006/relationships/image" Target="../media/image150.svg"/><Relationship Id="rId15" Type="http://schemas.openxmlformats.org/officeDocument/2006/relationships/image" Target="../media/image160.svg"/><Relationship Id="rId23" Type="http://schemas.openxmlformats.org/officeDocument/2006/relationships/image" Target="../media/image168.svg"/><Relationship Id="rId10" Type="http://schemas.openxmlformats.org/officeDocument/2006/relationships/image" Target="../media/image155.png"/><Relationship Id="rId19" Type="http://schemas.openxmlformats.org/officeDocument/2006/relationships/image" Target="../media/image164.svg"/><Relationship Id="rId4" Type="http://schemas.openxmlformats.org/officeDocument/2006/relationships/image" Target="../media/image149.png"/><Relationship Id="rId9" Type="http://schemas.openxmlformats.org/officeDocument/2006/relationships/image" Target="../media/image154.svg"/><Relationship Id="rId14" Type="http://schemas.openxmlformats.org/officeDocument/2006/relationships/image" Target="../media/image159.png"/><Relationship Id="rId22" Type="http://schemas.openxmlformats.org/officeDocument/2006/relationships/image" Target="../media/image167.png"/></Relationships>
</file>

<file path=ppt/slides/_rels/slide36.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 Id="rId9" Type="http://schemas.openxmlformats.org/officeDocument/2006/relationships/image" Target="../media/image178.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hyperlink" Target="mailto:gilbertkat@pcsb.org" TargetMode="External"/><Relationship Id="rId2" Type="http://schemas.openxmlformats.org/officeDocument/2006/relationships/hyperlink" Target="mailto:georgemo@pcsb.org" TargetMode="External"/><Relationship Id="rId1" Type="http://schemas.openxmlformats.org/officeDocument/2006/relationships/slideLayout" Target="../slideLayouts/slideLayout18.xml"/><Relationship Id="rId6" Type="http://schemas.openxmlformats.org/officeDocument/2006/relationships/image" Target="../media/image180.png"/><Relationship Id="rId5" Type="http://schemas.openxmlformats.org/officeDocument/2006/relationships/hyperlink" Target="mailto:whitleye@pcsb.org" TargetMode="External"/><Relationship Id="rId4" Type="http://schemas.openxmlformats.org/officeDocument/2006/relationships/hyperlink" Target="mailto:wassermannj@pcsb.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www.collegereadiness.collegeboard.org/sat" TargetMode="External"/><Relationship Id="rId2" Type="http://schemas.openxmlformats.org/officeDocument/2006/relationships/hyperlink" Target="http://www.act.org"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www.collegeboard.org/" TargetMode="External"/><Relationship Id="rId2" Type="http://schemas.openxmlformats.org/officeDocument/2006/relationships/hyperlink" Target="https://www.act.org/content/act/en/products-and-services/the-act.html" TargetMode="Externa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khanacademy.org/" TargetMode="External"/><Relationship Id="rId2" Type="http://schemas.openxmlformats.org/officeDocument/2006/relationships/hyperlink" Target="https://www.act.org/content/act/en/products-and-services/the-act.html" TargetMode="Externa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hyperlink" Target="https://academy.ac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F489-B701-4C74-9747-27C8656A89CC}"/>
              </a:ext>
            </a:extLst>
          </p:cNvPr>
          <p:cNvSpPr>
            <a:spLocks noGrp="1"/>
          </p:cNvSpPr>
          <p:nvPr>
            <p:ph type="ctrTitle"/>
          </p:nvPr>
        </p:nvSpPr>
        <p:spPr/>
        <p:txBody>
          <a:bodyPr>
            <a:normAutofit/>
          </a:bodyPr>
          <a:lstStyle/>
          <a:p>
            <a:br>
              <a:rPr lang="en-US"/>
            </a:br>
            <a:r>
              <a:rPr lang="en-US"/>
              <a:t>Senior SEMINAR</a:t>
            </a:r>
          </a:p>
        </p:txBody>
      </p:sp>
      <p:sp>
        <p:nvSpPr>
          <p:cNvPr id="3" name="Subtitle 2">
            <a:extLst>
              <a:ext uri="{FF2B5EF4-FFF2-40B4-BE49-F238E27FC236}">
                <a16:creationId xmlns:a16="http://schemas.microsoft.com/office/drawing/2014/main" id="{6D699F35-1401-4ECD-9F96-7017DB9FA104}"/>
              </a:ext>
            </a:extLst>
          </p:cNvPr>
          <p:cNvSpPr>
            <a:spLocks noGrp="1"/>
          </p:cNvSpPr>
          <p:nvPr>
            <p:ph type="subTitle" idx="1"/>
          </p:nvPr>
        </p:nvSpPr>
        <p:spPr/>
        <p:txBody>
          <a:bodyPr>
            <a:normAutofit fontScale="47500" lnSpcReduction="20000"/>
          </a:bodyPr>
          <a:lstStyle/>
          <a:p>
            <a:r>
              <a:rPr lang="en-US" sz="6000"/>
              <a:t>Class of 2026</a:t>
            </a:r>
          </a:p>
          <a:p>
            <a:endParaRPr lang="en-US"/>
          </a:p>
          <a:p>
            <a:endParaRPr lang="en-US"/>
          </a:p>
        </p:txBody>
      </p:sp>
      <p:sp>
        <p:nvSpPr>
          <p:cNvPr id="9" name="Subtitle 2">
            <a:extLst>
              <a:ext uri="{FF2B5EF4-FFF2-40B4-BE49-F238E27FC236}">
                <a16:creationId xmlns:a16="http://schemas.microsoft.com/office/drawing/2014/main" id="{6D699F35-1401-4ECD-9F96-7017DB9FA104}"/>
              </a:ext>
            </a:extLst>
          </p:cNvPr>
          <p:cNvSpPr txBox="1">
            <a:spLocks/>
          </p:cNvSpPr>
          <p:nvPr/>
        </p:nvSpPr>
        <p:spPr>
          <a:xfrm>
            <a:off x="6880799" y="5255301"/>
            <a:ext cx="8767860" cy="2277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10" name="Picture 4" descr="Pinellas Park High Schoo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844" y="585567"/>
            <a:ext cx="166687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8"/>
            <a:ext cx="9875520" cy="1363216"/>
          </a:xfrm>
        </p:spPr>
        <p:txBody>
          <a:bodyPr>
            <a:normAutofit/>
          </a:bodyPr>
          <a:lstStyle/>
          <a:p>
            <a:pPr algn="ctr"/>
            <a:r>
              <a:rPr lang="en-US" sz="4400">
                <a:latin typeface="Rockwell" panose="02060603020205020403" pitchFamily="18" charset="0"/>
              </a:rPr>
              <a:t>Post-Secondary planning</a:t>
            </a:r>
            <a:endParaRPr lang="en-US" sz="3600">
              <a:latin typeface="Rockwell" panose="02060603020205020403" pitchFamily="18" charset="0"/>
            </a:endParaRPr>
          </a:p>
        </p:txBody>
      </p:sp>
      <p:sp>
        <p:nvSpPr>
          <p:cNvPr id="3" name="Content Placeholder 2"/>
          <p:cNvSpPr>
            <a:spLocks noGrp="1"/>
          </p:cNvSpPr>
          <p:nvPr>
            <p:ph idx="1"/>
          </p:nvPr>
        </p:nvSpPr>
        <p:spPr>
          <a:xfrm>
            <a:off x="961697" y="1268398"/>
            <a:ext cx="9822505" cy="4545722"/>
          </a:xfrm>
        </p:spPr>
        <p:txBody>
          <a:bodyPr>
            <a:normAutofit/>
          </a:bodyPr>
          <a:lstStyle/>
          <a:p>
            <a:pPr marL="0" indent="0" algn="ctr">
              <a:buNone/>
            </a:pPr>
            <a:r>
              <a:rPr lang="en-US" sz="2800" b="1">
                <a:latin typeface="Tahoma"/>
                <a:ea typeface="Tahoma"/>
                <a:cs typeface="Tahoma"/>
              </a:rPr>
              <a:t>College APPLICATIONS</a:t>
            </a:r>
            <a:endParaRPr lang="en-US"/>
          </a:p>
          <a:p>
            <a:pPr marL="0" indent="0">
              <a:buNone/>
            </a:pPr>
            <a:r>
              <a:rPr lang="en-US" sz="2800" cap="none">
                <a:latin typeface="Tahoma"/>
                <a:ea typeface="Tahoma"/>
                <a:cs typeface="Tahoma"/>
              </a:rPr>
              <a:t>Students are using </a:t>
            </a:r>
            <a:r>
              <a:rPr lang="en-US" sz="2800" cap="none" err="1">
                <a:latin typeface="Tahoma"/>
                <a:ea typeface="Tahoma"/>
                <a:cs typeface="Tahoma"/>
              </a:rPr>
              <a:t>Xello</a:t>
            </a:r>
            <a:r>
              <a:rPr lang="en-US" sz="2800" cap="none">
                <a:latin typeface="Tahoma"/>
                <a:ea typeface="Tahoma"/>
                <a:cs typeface="Tahoma"/>
              </a:rPr>
              <a:t> (accessible through Clever) to begin their college application process.  They must link </a:t>
            </a:r>
            <a:r>
              <a:rPr lang="en-US" sz="2800" cap="none" err="1">
                <a:latin typeface="Tahoma"/>
                <a:ea typeface="Tahoma"/>
                <a:cs typeface="Tahoma"/>
              </a:rPr>
              <a:t>Xello</a:t>
            </a:r>
            <a:r>
              <a:rPr lang="en-US" sz="2800" cap="none">
                <a:latin typeface="Tahoma"/>
                <a:ea typeface="Tahoma"/>
                <a:cs typeface="Tahoma"/>
              </a:rPr>
              <a:t> with </a:t>
            </a:r>
            <a:r>
              <a:rPr lang="en-US" sz="2800" cap="none" err="1">
                <a:latin typeface="Tahoma"/>
                <a:ea typeface="Tahoma"/>
                <a:cs typeface="Tahoma"/>
              </a:rPr>
              <a:t>CommonApp</a:t>
            </a:r>
            <a:r>
              <a:rPr lang="en-US" sz="2800" cap="none">
                <a:latin typeface="Tahoma"/>
                <a:ea typeface="Tahoma"/>
                <a:cs typeface="Tahoma"/>
              </a:rPr>
              <a:t> to ensure all required school documents are submitted.</a:t>
            </a:r>
            <a:endParaRPr lang="en-US" sz="2800" cap="none">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800" b="1" u="sng" cap="none">
                <a:latin typeface="Tahoma"/>
                <a:ea typeface="Tahoma"/>
                <a:cs typeface="Tahoma"/>
              </a:rPr>
              <a:t>College and Career Center – 10/9 - Common App Help from 2-5.  </a:t>
            </a:r>
            <a:endParaRPr lang="en-US" sz="2800" b="1" u="sng" cap="none">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200" cap="none">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242409" y="528769"/>
            <a:ext cx="1699533" cy="1191986"/>
          </a:xfrm>
          <a:prstGeom prst="rect">
            <a:avLst/>
          </a:prstGeom>
        </p:spPr>
      </p:pic>
    </p:spTree>
    <p:extLst>
      <p:ext uri="{BB962C8B-B14F-4D97-AF65-F5344CB8AC3E}">
        <p14:creationId xmlns:p14="http://schemas.microsoft.com/office/powerpoint/2010/main" val="2185002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39F2-F290-3791-92F4-82825419DD4A}"/>
              </a:ext>
            </a:extLst>
          </p:cNvPr>
          <p:cNvSpPr>
            <a:spLocks noGrp="1"/>
          </p:cNvSpPr>
          <p:nvPr>
            <p:ph type="title"/>
          </p:nvPr>
        </p:nvSpPr>
        <p:spPr>
          <a:xfrm>
            <a:off x="685800" y="192820"/>
            <a:ext cx="10396882" cy="1151965"/>
          </a:xfrm>
        </p:spPr>
        <p:txBody>
          <a:bodyPr/>
          <a:lstStyle/>
          <a:p>
            <a:r>
              <a:rPr lang="en-US"/>
              <a:t>Debt Free SPC Nights</a:t>
            </a:r>
          </a:p>
        </p:txBody>
      </p:sp>
      <p:sp>
        <p:nvSpPr>
          <p:cNvPr id="3" name="Content Placeholder 2">
            <a:extLst>
              <a:ext uri="{FF2B5EF4-FFF2-40B4-BE49-F238E27FC236}">
                <a16:creationId xmlns:a16="http://schemas.microsoft.com/office/drawing/2014/main" id="{91239D1A-4ACF-8633-A86E-1CF11856B289}"/>
              </a:ext>
            </a:extLst>
          </p:cNvPr>
          <p:cNvSpPr>
            <a:spLocks noGrp="1"/>
          </p:cNvSpPr>
          <p:nvPr>
            <p:ph idx="1"/>
          </p:nvPr>
        </p:nvSpPr>
        <p:spPr>
          <a:xfrm>
            <a:off x="685800" y="1598785"/>
            <a:ext cx="10396883" cy="3311189"/>
          </a:xfrm>
        </p:spPr>
        <p:txBody>
          <a:bodyPr>
            <a:normAutofit fontScale="85000" lnSpcReduction="20000"/>
          </a:bodyPr>
          <a:lstStyle/>
          <a:p>
            <a:r>
              <a:rPr lang="en-US" u="sng">
                <a:latin typeface="Calibri"/>
                <a:ea typeface="Calibri"/>
                <a:cs typeface="Calibri"/>
              </a:rPr>
              <a:t>The sessions will cover:</a:t>
            </a:r>
            <a:endParaRPr lang="en-US">
              <a:latin typeface="Calibri"/>
              <a:ea typeface="Calibri"/>
              <a:cs typeface="Calibri"/>
            </a:endParaRPr>
          </a:p>
          <a:p>
            <a:pPr lvl="1"/>
            <a:r>
              <a:rPr lang="en-US">
                <a:latin typeface="Calibri"/>
                <a:ea typeface="Calibri"/>
                <a:cs typeface="Calibri"/>
              </a:rPr>
              <a:t>FAFSA completion support</a:t>
            </a:r>
          </a:p>
          <a:p>
            <a:pPr lvl="1"/>
            <a:r>
              <a:rPr lang="en-US">
                <a:latin typeface="Calibri"/>
                <a:ea typeface="Calibri"/>
                <a:cs typeface="Calibri"/>
              </a:rPr>
              <a:t>Scholarship opportunities</a:t>
            </a:r>
          </a:p>
          <a:p>
            <a:pPr lvl="1"/>
            <a:r>
              <a:rPr lang="en-US">
                <a:latin typeface="Calibri"/>
                <a:ea typeface="Calibri"/>
                <a:cs typeface="Calibri"/>
              </a:rPr>
              <a:t>Community-based funding resources</a:t>
            </a:r>
          </a:p>
          <a:p>
            <a:pPr lvl="1"/>
            <a:r>
              <a:rPr lang="en-US">
                <a:latin typeface="Calibri"/>
                <a:ea typeface="Calibri"/>
                <a:cs typeface="Calibri"/>
              </a:rPr>
              <a:t>Free application assistance for SPC</a:t>
            </a:r>
          </a:p>
          <a:p>
            <a:pPr marL="0" indent="0">
              <a:buNone/>
            </a:pPr>
            <a:endParaRPr lang="en-US">
              <a:latin typeface="Calibri"/>
              <a:ea typeface="Calibri"/>
              <a:cs typeface="Calibri"/>
            </a:endParaRPr>
          </a:p>
          <a:p>
            <a:r>
              <a:rPr lang="en-US" u="sng">
                <a:latin typeface="Calibri"/>
                <a:ea typeface="Calibri"/>
                <a:cs typeface="Calibri"/>
              </a:rPr>
              <a:t>Dates and Locations:</a:t>
            </a:r>
            <a:endParaRPr lang="en-US">
              <a:latin typeface="Calibri"/>
              <a:ea typeface="Calibri"/>
              <a:cs typeface="Calibri"/>
            </a:endParaRPr>
          </a:p>
          <a:p>
            <a:pPr lvl="1"/>
            <a:r>
              <a:rPr lang="en-US">
                <a:latin typeface="Calibri"/>
                <a:ea typeface="Calibri"/>
                <a:cs typeface="Calibri"/>
              </a:rPr>
              <a:t>Tuesday, November 4</a:t>
            </a:r>
            <a:r>
              <a:rPr lang="en-US" baseline="30000">
                <a:latin typeface="Calibri"/>
                <a:ea typeface="Calibri"/>
                <a:cs typeface="Calibri"/>
              </a:rPr>
              <a:t>th</a:t>
            </a:r>
            <a:r>
              <a:rPr lang="en-US">
                <a:latin typeface="Calibri"/>
                <a:ea typeface="Calibri"/>
                <a:cs typeface="Calibri"/>
              </a:rPr>
              <a:t> at our St. Petersburg Gibbs Campus</a:t>
            </a:r>
          </a:p>
          <a:p>
            <a:pPr lvl="1"/>
            <a:r>
              <a:rPr lang="en-US">
                <a:latin typeface="Calibri"/>
                <a:ea typeface="Calibri"/>
                <a:cs typeface="Calibri"/>
              </a:rPr>
              <a:t>Thursday, November 6</a:t>
            </a:r>
            <a:r>
              <a:rPr lang="en-US" baseline="30000">
                <a:latin typeface="Calibri"/>
                <a:ea typeface="Calibri"/>
                <a:cs typeface="Calibri"/>
              </a:rPr>
              <a:t>th</a:t>
            </a:r>
            <a:r>
              <a:rPr lang="en-US">
                <a:latin typeface="Calibri"/>
                <a:ea typeface="Calibri"/>
                <a:cs typeface="Calibri"/>
              </a:rPr>
              <a:t> at our Tarpon Springs Campus</a:t>
            </a:r>
          </a:p>
          <a:p>
            <a:pPr lvl="1"/>
            <a:r>
              <a:rPr lang="en-US">
                <a:latin typeface="Calibri"/>
                <a:ea typeface="Calibri"/>
                <a:cs typeface="Calibri"/>
              </a:rPr>
              <a:t>Wednesday, November 12</a:t>
            </a:r>
            <a:r>
              <a:rPr lang="en-US" baseline="30000">
                <a:latin typeface="Calibri"/>
                <a:ea typeface="Calibri"/>
                <a:cs typeface="Calibri"/>
              </a:rPr>
              <a:t>th</a:t>
            </a:r>
            <a:r>
              <a:rPr lang="en-US">
                <a:latin typeface="Calibri"/>
                <a:ea typeface="Calibri"/>
                <a:cs typeface="Calibri"/>
              </a:rPr>
              <a:t> at our Clearwater Campus</a:t>
            </a:r>
          </a:p>
          <a:p>
            <a:endParaRPr lang="en-US"/>
          </a:p>
        </p:txBody>
      </p:sp>
    </p:spTree>
    <p:extLst>
      <p:ext uri="{BB962C8B-B14F-4D97-AF65-F5344CB8AC3E}">
        <p14:creationId xmlns:p14="http://schemas.microsoft.com/office/powerpoint/2010/main" val="363197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D4E103-3A97-4CEE-87AF-5AF8BF7360EB}"/>
              </a:ext>
            </a:extLst>
          </p:cNvPr>
          <p:cNvSpPr>
            <a:spLocks noGrp="1"/>
          </p:cNvSpPr>
          <p:nvPr>
            <p:ph type="subTitle" idx="4294967295"/>
          </p:nvPr>
        </p:nvSpPr>
        <p:spPr>
          <a:xfrm>
            <a:off x="5819853" y="774700"/>
            <a:ext cx="5876242" cy="4759099"/>
          </a:xfrm>
          <a:ln w="38100">
            <a:solidFill>
              <a:srgbClr val="C00000"/>
            </a:solidFill>
          </a:ln>
        </p:spPr>
        <p:txBody>
          <a:bodyPr vert="horz" lIns="91440" tIns="45720" rIns="91440" bIns="45720" rtlCol="0" anchor="ctr">
            <a:noAutofit/>
          </a:bodyPr>
          <a:lstStyle/>
          <a:p>
            <a:endParaRPr lang="en-US" sz="1700" b="1">
              <a:latin typeface="Calibri"/>
              <a:ea typeface="Calibri"/>
              <a:cs typeface="Calibri"/>
            </a:endParaRPr>
          </a:p>
          <a:p>
            <a:pPr algn="l"/>
            <a:r>
              <a:rPr lang="en-US" sz="1700">
                <a:latin typeface="Calibri"/>
                <a:ea typeface="Calibri"/>
                <a:cs typeface="Calibri"/>
              </a:rPr>
              <a:t>JOIN SENIOR REMIND Text 81010</a:t>
            </a:r>
          </a:p>
          <a:p>
            <a:r>
              <a:rPr lang="en-US" sz="1700">
                <a:latin typeface="Calibri"/>
                <a:ea typeface="Calibri"/>
                <a:cs typeface="Calibri"/>
              </a:rPr>
              <a:t>LAST NAMES A-G text: @26sena-g</a:t>
            </a:r>
          </a:p>
          <a:p>
            <a:r>
              <a:rPr lang="en-US" sz="1700">
                <a:latin typeface="Calibri"/>
                <a:ea typeface="Calibri"/>
                <a:cs typeface="Calibri"/>
              </a:rPr>
              <a:t>LAST NAMES H-P text: @26senh-p </a:t>
            </a:r>
          </a:p>
          <a:p>
            <a:r>
              <a:rPr lang="en-US" sz="1700">
                <a:latin typeface="Calibri"/>
                <a:ea typeface="Calibri"/>
                <a:cs typeface="Calibri"/>
              </a:rPr>
              <a:t>LAST NAMES Q-Z text: @26senq-z </a:t>
            </a:r>
          </a:p>
          <a:p>
            <a:r>
              <a:rPr lang="en-US" sz="1700">
                <a:latin typeface="Calibri"/>
                <a:ea typeface="Calibri"/>
                <a:cs typeface="Calibri"/>
              </a:rPr>
              <a:t>OVERFLOW (if last name is full) text: @classor26</a:t>
            </a:r>
          </a:p>
          <a:p>
            <a:pPr marL="342900" indent="-342900" algn="l">
              <a:buFont typeface="Arial" panose="020B0604020202020204" pitchFamily="34" charset="0"/>
              <a:buChar char="•"/>
            </a:pPr>
            <a:r>
              <a:rPr lang="en-US" sz="1700">
                <a:latin typeface="Calibri"/>
                <a:ea typeface="Calibri"/>
                <a:cs typeface="Calibri"/>
              </a:rPr>
              <a:t>Also, check the class of 2026 teams page regularly</a:t>
            </a:r>
          </a:p>
          <a:p>
            <a:pPr marL="342900" indent="-342900" algn="l">
              <a:buFont typeface="Arial" panose="020B0604020202020204" pitchFamily="34" charset="0"/>
              <a:buChar char="•"/>
            </a:pPr>
            <a:r>
              <a:rPr lang="en-US" sz="1700">
                <a:latin typeface="Calibri"/>
                <a:ea typeface="Calibri"/>
                <a:cs typeface="Calibri"/>
              </a:rPr>
              <a:t>Senior year is an exciting time and the costs can add, so please think about saving for the things that are most important to you and your family. </a:t>
            </a:r>
          </a:p>
          <a:p>
            <a:pPr marL="342900" indent="-342900" algn="l">
              <a:buFont typeface="Arial" panose="020B0604020202020204" pitchFamily="34" charset="0"/>
              <a:buChar char="•"/>
            </a:pPr>
            <a:r>
              <a:rPr lang="en-US" sz="1700">
                <a:latin typeface="Calibri"/>
                <a:ea typeface="Calibri"/>
                <a:cs typeface="Calibri"/>
              </a:rPr>
              <a:t>See Ms. V in G2 during lunch or after school if you need anything or email verdenskyk@pcsb.org </a:t>
            </a:r>
          </a:p>
          <a:p>
            <a:endParaRPr lang="en-US"/>
          </a:p>
        </p:txBody>
      </p:sp>
      <p:sp>
        <p:nvSpPr>
          <p:cNvPr id="6" name="TextBox 5">
            <a:extLst>
              <a:ext uri="{FF2B5EF4-FFF2-40B4-BE49-F238E27FC236}">
                <a16:creationId xmlns:a16="http://schemas.microsoft.com/office/drawing/2014/main" id="{241DCC33-CEE4-8190-AC15-53859C26FAAC}"/>
              </a:ext>
            </a:extLst>
          </p:cNvPr>
          <p:cNvSpPr txBox="1"/>
          <p:nvPr/>
        </p:nvSpPr>
        <p:spPr>
          <a:xfrm>
            <a:off x="1878609" y="119481"/>
            <a:ext cx="7099630" cy="461665"/>
          </a:xfrm>
          <a:prstGeom prst="rect">
            <a:avLst/>
          </a:prstGeom>
          <a:noFill/>
          <a:ln w="12700">
            <a:solidFill>
              <a:schemeClr val="tx1"/>
            </a:solidFill>
            <a:prstDash val="sysDot"/>
            <a:extLst>
              <a:ext uri="{C807C97D-BFC1-408E-A445-0C87EB9F89A2}">
                <ask:lineSketchStyleProps xmlns:ask="http://schemas.microsoft.com/office/drawing/2018/sketchyshapes" sd="3499211612">
                  <a:custGeom>
                    <a:avLst/>
                    <a:gdLst>
                      <a:gd name="connsiteX0" fmla="*/ 0 w 7353629"/>
                      <a:gd name="connsiteY0" fmla="*/ 0 h 461665"/>
                      <a:gd name="connsiteX1" fmla="*/ 492127 w 7353629"/>
                      <a:gd name="connsiteY1" fmla="*/ 0 h 461665"/>
                      <a:gd name="connsiteX2" fmla="*/ 910719 w 7353629"/>
                      <a:gd name="connsiteY2" fmla="*/ 0 h 461665"/>
                      <a:gd name="connsiteX3" fmla="*/ 1329310 w 7353629"/>
                      <a:gd name="connsiteY3" fmla="*/ 0 h 461665"/>
                      <a:gd name="connsiteX4" fmla="*/ 1674365 w 7353629"/>
                      <a:gd name="connsiteY4" fmla="*/ 0 h 461665"/>
                      <a:gd name="connsiteX5" fmla="*/ 2019420 w 7353629"/>
                      <a:gd name="connsiteY5" fmla="*/ 0 h 461665"/>
                      <a:gd name="connsiteX6" fmla="*/ 2364475 w 7353629"/>
                      <a:gd name="connsiteY6" fmla="*/ 0 h 461665"/>
                      <a:gd name="connsiteX7" fmla="*/ 3003675 w 7353629"/>
                      <a:gd name="connsiteY7" fmla="*/ 0 h 461665"/>
                      <a:gd name="connsiteX8" fmla="*/ 3348730 w 7353629"/>
                      <a:gd name="connsiteY8" fmla="*/ 0 h 461665"/>
                      <a:gd name="connsiteX9" fmla="*/ 3767321 w 7353629"/>
                      <a:gd name="connsiteY9" fmla="*/ 0 h 461665"/>
                      <a:gd name="connsiteX10" fmla="*/ 4185912 w 7353629"/>
                      <a:gd name="connsiteY10" fmla="*/ 0 h 461665"/>
                      <a:gd name="connsiteX11" fmla="*/ 4898648 w 7353629"/>
                      <a:gd name="connsiteY11" fmla="*/ 0 h 461665"/>
                      <a:gd name="connsiteX12" fmla="*/ 5243703 w 7353629"/>
                      <a:gd name="connsiteY12" fmla="*/ 0 h 461665"/>
                      <a:gd name="connsiteX13" fmla="*/ 5588758 w 7353629"/>
                      <a:gd name="connsiteY13" fmla="*/ 0 h 461665"/>
                      <a:gd name="connsiteX14" fmla="*/ 6301494 w 7353629"/>
                      <a:gd name="connsiteY14" fmla="*/ 0 h 461665"/>
                      <a:gd name="connsiteX15" fmla="*/ 6720086 w 7353629"/>
                      <a:gd name="connsiteY15" fmla="*/ 0 h 461665"/>
                      <a:gd name="connsiteX16" fmla="*/ 7353629 w 7353629"/>
                      <a:gd name="connsiteY16" fmla="*/ 0 h 461665"/>
                      <a:gd name="connsiteX17" fmla="*/ 7353629 w 7353629"/>
                      <a:gd name="connsiteY17" fmla="*/ 461665 h 461665"/>
                      <a:gd name="connsiteX18" fmla="*/ 6640893 w 7353629"/>
                      <a:gd name="connsiteY18" fmla="*/ 461665 h 461665"/>
                      <a:gd name="connsiteX19" fmla="*/ 6148765 w 7353629"/>
                      <a:gd name="connsiteY19" fmla="*/ 461665 h 461665"/>
                      <a:gd name="connsiteX20" fmla="*/ 5583101 w 7353629"/>
                      <a:gd name="connsiteY20" fmla="*/ 461665 h 461665"/>
                      <a:gd name="connsiteX21" fmla="*/ 5090974 w 7353629"/>
                      <a:gd name="connsiteY21" fmla="*/ 461665 h 461665"/>
                      <a:gd name="connsiteX22" fmla="*/ 4745919 w 7353629"/>
                      <a:gd name="connsiteY22" fmla="*/ 461665 h 461665"/>
                      <a:gd name="connsiteX23" fmla="*/ 4180255 w 7353629"/>
                      <a:gd name="connsiteY23" fmla="*/ 461665 h 461665"/>
                      <a:gd name="connsiteX24" fmla="*/ 3614591 w 7353629"/>
                      <a:gd name="connsiteY24" fmla="*/ 461665 h 461665"/>
                      <a:gd name="connsiteX25" fmla="*/ 2975391 w 7353629"/>
                      <a:gd name="connsiteY25" fmla="*/ 461665 h 461665"/>
                      <a:gd name="connsiteX26" fmla="*/ 2262655 w 7353629"/>
                      <a:gd name="connsiteY26" fmla="*/ 461665 h 461665"/>
                      <a:gd name="connsiteX27" fmla="*/ 1844064 w 7353629"/>
                      <a:gd name="connsiteY27" fmla="*/ 461665 h 461665"/>
                      <a:gd name="connsiteX28" fmla="*/ 1131328 w 7353629"/>
                      <a:gd name="connsiteY28" fmla="*/ 461665 h 461665"/>
                      <a:gd name="connsiteX29" fmla="*/ 786273 w 7353629"/>
                      <a:gd name="connsiteY29" fmla="*/ 461665 h 461665"/>
                      <a:gd name="connsiteX30" fmla="*/ 0 w 7353629"/>
                      <a:gd name="connsiteY30" fmla="*/ 461665 h 461665"/>
                      <a:gd name="connsiteX31" fmla="*/ 0 w 7353629"/>
                      <a:gd name="connsiteY31"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53629" h="461665" extrusionOk="0">
                        <a:moveTo>
                          <a:pt x="0" y="0"/>
                        </a:moveTo>
                        <a:cubicBezTo>
                          <a:pt x="143906" y="-4678"/>
                          <a:pt x="264710" y="33711"/>
                          <a:pt x="492127" y="0"/>
                        </a:cubicBezTo>
                        <a:cubicBezTo>
                          <a:pt x="719544" y="-33711"/>
                          <a:pt x="777590" y="16048"/>
                          <a:pt x="910719" y="0"/>
                        </a:cubicBezTo>
                        <a:cubicBezTo>
                          <a:pt x="1043848" y="-16048"/>
                          <a:pt x="1192321" y="24071"/>
                          <a:pt x="1329310" y="0"/>
                        </a:cubicBezTo>
                        <a:cubicBezTo>
                          <a:pt x="1466299" y="-24071"/>
                          <a:pt x="1524144" y="14159"/>
                          <a:pt x="1674365" y="0"/>
                        </a:cubicBezTo>
                        <a:cubicBezTo>
                          <a:pt x="1824586" y="-14159"/>
                          <a:pt x="1927139" y="28908"/>
                          <a:pt x="2019420" y="0"/>
                        </a:cubicBezTo>
                        <a:cubicBezTo>
                          <a:pt x="2111702" y="-28908"/>
                          <a:pt x="2221955" y="9786"/>
                          <a:pt x="2364475" y="0"/>
                        </a:cubicBezTo>
                        <a:cubicBezTo>
                          <a:pt x="2506996" y="-9786"/>
                          <a:pt x="2761350" y="55740"/>
                          <a:pt x="3003675" y="0"/>
                        </a:cubicBezTo>
                        <a:cubicBezTo>
                          <a:pt x="3246000" y="-55740"/>
                          <a:pt x="3217846" y="36319"/>
                          <a:pt x="3348730" y="0"/>
                        </a:cubicBezTo>
                        <a:cubicBezTo>
                          <a:pt x="3479615" y="-36319"/>
                          <a:pt x="3628730" y="4626"/>
                          <a:pt x="3767321" y="0"/>
                        </a:cubicBezTo>
                        <a:cubicBezTo>
                          <a:pt x="3905912" y="-4626"/>
                          <a:pt x="4096526" y="16741"/>
                          <a:pt x="4185912" y="0"/>
                        </a:cubicBezTo>
                        <a:cubicBezTo>
                          <a:pt x="4275298" y="-16741"/>
                          <a:pt x="4586113" y="9506"/>
                          <a:pt x="4898648" y="0"/>
                        </a:cubicBezTo>
                        <a:cubicBezTo>
                          <a:pt x="5211183" y="-9506"/>
                          <a:pt x="5081817" y="22554"/>
                          <a:pt x="5243703" y="0"/>
                        </a:cubicBezTo>
                        <a:cubicBezTo>
                          <a:pt x="5405589" y="-22554"/>
                          <a:pt x="5424734" y="9823"/>
                          <a:pt x="5588758" y="0"/>
                        </a:cubicBezTo>
                        <a:cubicBezTo>
                          <a:pt x="5752783" y="-9823"/>
                          <a:pt x="6035102" y="8986"/>
                          <a:pt x="6301494" y="0"/>
                        </a:cubicBezTo>
                        <a:cubicBezTo>
                          <a:pt x="6567886" y="-8986"/>
                          <a:pt x="6533966" y="2507"/>
                          <a:pt x="6720086" y="0"/>
                        </a:cubicBezTo>
                        <a:cubicBezTo>
                          <a:pt x="6906206" y="-2507"/>
                          <a:pt x="7085782" y="32604"/>
                          <a:pt x="7353629" y="0"/>
                        </a:cubicBezTo>
                        <a:cubicBezTo>
                          <a:pt x="7364180" y="143614"/>
                          <a:pt x="7351081" y="272222"/>
                          <a:pt x="7353629" y="461665"/>
                        </a:cubicBezTo>
                        <a:cubicBezTo>
                          <a:pt x="7177218" y="538889"/>
                          <a:pt x="6994360" y="386011"/>
                          <a:pt x="6640893" y="461665"/>
                        </a:cubicBezTo>
                        <a:cubicBezTo>
                          <a:pt x="6287426" y="537319"/>
                          <a:pt x="6252864" y="457807"/>
                          <a:pt x="6148765" y="461665"/>
                        </a:cubicBezTo>
                        <a:cubicBezTo>
                          <a:pt x="6044666" y="465523"/>
                          <a:pt x="5806933" y="431453"/>
                          <a:pt x="5583101" y="461665"/>
                        </a:cubicBezTo>
                        <a:cubicBezTo>
                          <a:pt x="5359269" y="491877"/>
                          <a:pt x="5323440" y="405014"/>
                          <a:pt x="5090974" y="461665"/>
                        </a:cubicBezTo>
                        <a:cubicBezTo>
                          <a:pt x="4858508" y="518316"/>
                          <a:pt x="4884501" y="456791"/>
                          <a:pt x="4745919" y="461665"/>
                        </a:cubicBezTo>
                        <a:cubicBezTo>
                          <a:pt x="4607338" y="466539"/>
                          <a:pt x="4440943" y="448228"/>
                          <a:pt x="4180255" y="461665"/>
                        </a:cubicBezTo>
                        <a:cubicBezTo>
                          <a:pt x="3919567" y="475102"/>
                          <a:pt x="3830283" y="393861"/>
                          <a:pt x="3614591" y="461665"/>
                        </a:cubicBezTo>
                        <a:cubicBezTo>
                          <a:pt x="3398899" y="529469"/>
                          <a:pt x="3164080" y="418282"/>
                          <a:pt x="2975391" y="461665"/>
                        </a:cubicBezTo>
                        <a:cubicBezTo>
                          <a:pt x="2786702" y="505048"/>
                          <a:pt x="2539629" y="408278"/>
                          <a:pt x="2262655" y="461665"/>
                        </a:cubicBezTo>
                        <a:cubicBezTo>
                          <a:pt x="1985681" y="515052"/>
                          <a:pt x="2013007" y="451650"/>
                          <a:pt x="1844064" y="461665"/>
                        </a:cubicBezTo>
                        <a:cubicBezTo>
                          <a:pt x="1675121" y="471680"/>
                          <a:pt x="1389253" y="382899"/>
                          <a:pt x="1131328" y="461665"/>
                        </a:cubicBezTo>
                        <a:cubicBezTo>
                          <a:pt x="873403" y="540431"/>
                          <a:pt x="901382" y="451467"/>
                          <a:pt x="786273" y="461665"/>
                        </a:cubicBezTo>
                        <a:cubicBezTo>
                          <a:pt x="671164" y="471863"/>
                          <a:pt x="239487" y="386389"/>
                          <a:pt x="0" y="461665"/>
                        </a:cubicBezTo>
                        <a:cubicBezTo>
                          <a:pt x="-22727" y="254518"/>
                          <a:pt x="7219" y="116756"/>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00B0F0"/>
                </a:solidFill>
              </a:rPr>
              <a:t>CLASS OF 2026 INFORMATION</a:t>
            </a:r>
            <a:endParaRPr lang="en-US" sz="2400"/>
          </a:p>
        </p:txBody>
      </p:sp>
      <p:pic>
        <p:nvPicPr>
          <p:cNvPr id="8" name="Graphic 7" descr="Graduation cap with solid fill">
            <a:extLst>
              <a:ext uri="{FF2B5EF4-FFF2-40B4-BE49-F238E27FC236}">
                <a16:creationId xmlns:a16="http://schemas.microsoft.com/office/drawing/2014/main" id="{EFAC862F-9862-86DA-02A5-9D562855EB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0384" y="-26719"/>
            <a:ext cx="914400" cy="914400"/>
          </a:xfrm>
          <a:prstGeom prst="rect">
            <a:avLst/>
          </a:prstGeom>
        </p:spPr>
      </p:pic>
      <p:graphicFrame>
        <p:nvGraphicFramePr>
          <p:cNvPr id="16" name="TextBox 3">
            <a:extLst>
              <a:ext uri="{FF2B5EF4-FFF2-40B4-BE49-F238E27FC236}">
                <a16:creationId xmlns:a16="http://schemas.microsoft.com/office/drawing/2014/main" id="{E9A7699E-9922-D97C-68D8-B56BFAD325B0}"/>
              </a:ext>
            </a:extLst>
          </p:cNvPr>
          <p:cNvGraphicFramePr/>
          <p:nvPr>
            <p:extLst>
              <p:ext uri="{D42A27DB-BD31-4B8C-83A1-F6EECF244321}">
                <p14:modId xmlns:p14="http://schemas.microsoft.com/office/powerpoint/2010/main" val="893389649"/>
              </p:ext>
            </p:extLst>
          </p:nvPr>
        </p:nvGraphicFramePr>
        <p:xfrm>
          <a:off x="215153" y="775447"/>
          <a:ext cx="5603022"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66513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679E24-B442-48DA-91F5-D20C35276B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7FFD68E-AD03-4180-8BBB-B3E7DE0D1C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B36C81B8-0929-4B46-BCB0-00954C0E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1">
              <a:extLst>
                <a:ext uri="{FF2B5EF4-FFF2-40B4-BE49-F238E27FC236}">
                  <a16:creationId xmlns:a16="http://schemas.microsoft.com/office/drawing/2014/main" id="{A771D040-DA75-4CDB-859B-07D4C8094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4C97C64C-CFCE-45F6-B8D4-4B46AB898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6" name="Rectangle 15">
            <a:extLst>
              <a:ext uri="{FF2B5EF4-FFF2-40B4-BE49-F238E27FC236}">
                <a16:creationId xmlns:a16="http://schemas.microsoft.com/office/drawing/2014/main" id="{0276CF47-78D1-45D4-B8A5-05DD68D9F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5589425"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qr code on a white background&#10;&#10;AI-generated content may be incorrect.">
            <a:extLst>
              <a:ext uri="{FF2B5EF4-FFF2-40B4-BE49-F238E27FC236}">
                <a16:creationId xmlns:a16="http://schemas.microsoft.com/office/drawing/2014/main" id="{8632FFF2-8197-CC91-73B6-FAEB46A56F88}"/>
              </a:ext>
            </a:extLst>
          </p:cNvPr>
          <p:cNvPicPr>
            <a:picLocks noChangeAspect="1"/>
          </p:cNvPicPr>
          <p:nvPr/>
        </p:nvPicPr>
        <p:blipFill>
          <a:blip r:embed="rId4"/>
          <a:stretch>
            <a:fillRect/>
          </a:stretch>
        </p:blipFill>
        <p:spPr>
          <a:xfrm>
            <a:off x="1665702" y="689358"/>
            <a:ext cx="3269876" cy="4219634"/>
          </a:xfrm>
          <a:prstGeom prst="rect">
            <a:avLst/>
          </a:prstGeom>
        </p:spPr>
      </p:pic>
      <p:sp>
        <p:nvSpPr>
          <p:cNvPr id="3" name="TextBox 2">
            <a:extLst>
              <a:ext uri="{FF2B5EF4-FFF2-40B4-BE49-F238E27FC236}">
                <a16:creationId xmlns:a16="http://schemas.microsoft.com/office/drawing/2014/main" id="{78A0D5AF-DE05-1C55-F112-2A944061716B}"/>
              </a:ext>
            </a:extLst>
          </p:cNvPr>
          <p:cNvSpPr txBox="1"/>
          <p:nvPr/>
        </p:nvSpPr>
        <p:spPr>
          <a:xfrm>
            <a:off x="6276443" y="462381"/>
            <a:ext cx="4531072" cy="469154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lvl="1" algn="ctr" defTabSz="914400">
              <a:lnSpc>
                <a:spcPct val="110000"/>
              </a:lnSpc>
              <a:spcAft>
                <a:spcPts val="600"/>
              </a:spcAft>
              <a:buClr>
                <a:schemeClr val="accent1"/>
              </a:buClr>
              <a:buSzPct val="160000"/>
            </a:pPr>
            <a:r>
              <a:rPr lang="en-US" sz="1600" b="1" u="sng" cap="all">
                <a:latin typeface="Calibri"/>
                <a:ea typeface="Calibri"/>
                <a:cs typeface="Calibri"/>
              </a:rPr>
              <a:t>Cap and Gowns through Jostens </a:t>
            </a:r>
            <a:endParaRPr lang="en-US" sz="1600" u="sng" cap="all">
              <a:latin typeface="Calibri"/>
              <a:ea typeface="Calibri"/>
              <a:cs typeface="Calibri"/>
            </a:endParaRPr>
          </a:p>
          <a:p>
            <a:pPr defTabSz="914400">
              <a:lnSpc>
                <a:spcPct val="110000"/>
              </a:lnSpc>
              <a:spcAft>
                <a:spcPts val="600"/>
              </a:spcAft>
              <a:buClr>
                <a:schemeClr val="accent1"/>
              </a:buClr>
              <a:buSzPct val="160000"/>
            </a:pPr>
            <a:r>
              <a:rPr lang="en-US" sz="1400" cap="all">
                <a:latin typeface="Calibri"/>
                <a:ea typeface="Calibri"/>
                <a:cs typeface="Calibri"/>
              </a:rPr>
              <a:t>Please order your gown through Jostens, as they are made especially for Pinellas Park with embroidery on both cuffs. </a:t>
            </a:r>
          </a:p>
          <a:p>
            <a:pPr defTabSz="914400">
              <a:lnSpc>
                <a:spcPct val="110000"/>
              </a:lnSpc>
              <a:spcAft>
                <a:spcPts val="600"/>
              </a:spcAft>
              <a:buClr>
                <a:schemeClr val="accent1"/>
              </a:buClr>
              <a:buSzPct val="160000"/>
            </a:pPr>
            <a:r>
              <a:rPr lang="en-US" sz="1400" cap="all">
                <a:latin typeface="Calibri"/>
                <a:ea typeface="Calibri"/>
                <a:cs typeface="Calibri"/>
              </a:rPr>
              <a:t>Order your announcements and Senior Apparel by October 3, and they will be distributed to students during lunch on October 27. The cost of gowns increases as we near the big day, so please order early. </a:t>
            </a:r>
          </a:p>
          <a:p>
            <a:pPr defTabSz="914400">
              <a:lnSpc>
                <a:spcPct val="110000"/>
              </a:lnSpc>
              <a:spcAft>
                <a:spcPts val="600"/>
              </a:spcAft>
              <a:buClr>
                <a:schemeClr val="accent1"/>
              </a:buClr>
              <a:buSzPct val="160000"/>
            </a:pPr>
            <a:r>
              <a:rPr lang="en-US" sz="1400" cap="all">
                <a:latin typeface="Calibri"/>
                <a:ea typeface="Calibri"/>
                <a:cs typeface="Calibri"/>
              </a:rPr>
              <a:t>The current cost for the basic set is $62.62</a:t>
            </a:r>
          </a:p>
          <a:p>
            <a:pPr defTabSz="914400">
              <a:lnSpc>
                <a:spcPct val="110000"/>
              </a:lnSpc>
              <a:spcAft>
                <a:spcPts val="600"/>
              </a:spcAft>
              <a:buClr>
                <a:schemeClr val="accent1"/>
              </a:buClr>
              <a:buSzPct val="160000"/>
            </a:pPr>
            <a:r>
              <a:rPr lang="en-US" sz="1400" cap="all">
                <a:latin typeface="Calibri"/>
                <a:ea typeface="Calibri"/>
                <a:cs typeface="Calibri"/>
              </a:rPr>
              <a:t>Jostens will be on campus for on-site purchases or questions. </a:t>
            </a:r>
          </a:p>
          <a:p>
            <a:pPr indent="-228600" defTabSz="914400">
              <a:lnSpc>
                <a:spcPct val="110000"/>
              </a:lnSpc>
              <a:spcAft>
                <a:spcPts val="600"/>
              </a:spcAft>
              <a:buClr>
                <a:schemeClr val="accent1"/>
              </a:buClr>
              <a:buSzPct val="160000"/>
              <a:buFont typeface="Arial" panose="020B0604020202020204" pitchFamily="34" charset="0"/>
              <a:buChar char="•"/>
            </a:pPr>
            <a:r>
              <a:rPr lang="en-US" sz="1400" cap="all">
                <a:latin typeface="Calibri"/>
                <a:ea typeface="Calibri"/>
                <a:cs typeface="Calibri"/>
              </a:rPr>
              <a:t>Friday, September 26</a:t>
            </a:r>
          </a:p>
          <a:p>
            <a:pPr indent="-228600" defTabSz="914400">
              <a:lnSpc>
                <a:spcPct val="110000"/>
              </a:lnSpc>
              <a:spcAft>
                <a:spcPts val="600"/>
              </a:spcAft>
              <a:buClr>
                <a:schemeClr val="accent1"/>
              </a:buClr>
              <a:buSzPct val="160000"/>
              <a:buFont typeface="Arial" panose="020B0604020202020204" pitchFamily="34" charset="0"/>
              <a:buChar char="•"/>
            </a:pPr>
            <a:r>
              <a:rPr lang="en-US" sz="1400" cap="all">
                <a:latin typeface="Calibri"/>
                <a:ea typeface="Calibri"/>
                <a:cs typeface="Calibri"/>
              </a:rPr>
              <a:t>October 3</a:t>
            </a:r>
          </a:p>
          <a:p>
            <a:pPr indent="-228600" defTabSz="914400">
              <a:lnSpc>
                <a:spcPct val="110000"/>
              </a:lnSpc>
              <a:spcAft>
                <a:spcPts val="600"/>
              </a:spcAft>
              <a:buClr>
                <a:schemeClr val="accent1"/>
              </a:buClr>
              <a:buSzPct val="160000"/>
              <a:buFont typeface="Arial" panose="020B0604020202020204" pitchFamily="34" charset="0"/>
              <a:buChar char="•"/>
            </a:pPr>
            <a:r>
              <a:rPr lang="en-US" sz="1400" cap="all">
                <a:latin typeface="Calibri"/>
                <a:ea typeface="Calibri"/>
                <a:cs typeface="Calibri"/>
              </a:rPr>
              <a:t>October 10 </a:t>
            </a:r>
          </a:p>
        </p:txBody>
      </p:sp>
    </p:spTree>
    <p:extLst>
      <p:ext uri="{BB962C8B-B14F-4D97-AF65-F5344CB8AC3E}">
        <p14:creationId xmlns:p14="http://schemas.microsoft.com/office/powerpoint/2010/main" val="8451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8649843" y="-186268"/>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923144" y="6006398"/>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28700" y="-420366"/>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818516" y="2722540"/>
            <a:ext cx="2270189" cy="2323415"/>
          </a:xfrm>
          <a:custGeom>
            <a:avLst/>
            <a:gdLst/>
            <a:ahLst/>
            <a:cxnLst/>
            <a:rect l="l" t="t" r="r" b="b"/>
            <a:pathLst>
              <a:path w="3405284" h="3485122">
                <a:moveTo>
                  <a:pt x="0" y="0"/>
                </a:moveTo>
                <a:lnTo>
                  <a:pt x="3405284" y="0"/>
                </a:lnTo>
                <a:lnTo>
                  <a:pt x="3405284" y="3485122"/>
                </a:lnTo>
                <a:lnTo>
                  <a:pt x="0" y="3485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1168619" y="2137806"/>
            <a:ext cx="2306064" cy="379657"/>
            <a:chOff x="0" y="0"/>
            <a:chExt cx="4612128" cy="759315"/>
          </a:xfrm>
        </p:grpSpPr>
        <p:sp>
          <p:nvSpPr>
            <p:cNvPr id="7" name="Freeform 7"/>
            <p:cNvSpPr/>
            <p:nvPr/>
          </p:nvSpPr>
          <p:spPr>
            <a:xfrm>
              <a:off x="0" y="0"/>
              <a:ext cx="4612132" cy="759333"/>
            </a:xfrm>
            <a:custGeom>
              <a:avLst/>
              <a:gdLst/>
              <a:ahLst/>
              <a:cxnLst/>
              <a:rect l="l" t="t" r="r" b="b"/>
              <a:pathLst>
                <a:path w="4612132" h="759333">
                  <a:moveTo>
                    <a:pt x="225044" y="0"/>
                  </a:moveTo>
                  <a:lnTo>
                    <a:pt x="4387088" y="0"/>
                  </a:lnTo>
                  <a:cubicBezTo>
                    <a:pt x="4511421" y="0"/>
                    <a:pt x="4612132" y="100711"/>
                    <a:pt x="4612132" y="225044"/>
                  </a:cubicBezTo>
                  <a:lnTo>
                    <a:pt x="4612132" y="534289"/>
                  </a:lnTo>
                  <a:cubicBezTo>
                    <a:pt x="4612132" y="658622"/>
                    <a:pt x="4511421" y="759333"/>
                    <a:pt x="4387088" y="759333"/>
                  </a:cubicBezTo>
                  <a:lnTo>
                    <a:pt x="225044" y="759333"/>
                  </a:lnTo>
                  <a:cubicBezTo>
                    <a:pt x="100711" y="759333"/>
                    <a:pt x="0" y="658495"/>
                    <a:pt x="0" y="534289"/>
                  </a:cubicBezTo>
                  <a:lnTo>
                    <a:pt x="0" y="225044"/>
                  </a:lnTo>
                  <a:cubicBezTo>
                    <a:pt x="0" y="100711"/>
                    <a:pt x="100711" y="0"/>
                    <a:pt x="225044" y="0"/>
                  </a:cubicBez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Freeform 8"/>
          <p:cNvSpPr/>
          <p:nvPr/>
        </p:nvSpPr>
        <p:spPr>
          <a:xfrm>
            <a:off x="-1851914" y="-138047"/>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8">
              <a:extLst>
                <a:ext uri="{96DAC541-7B7A-43D3-8B79-37D633B846F1}">
                  <asvg:svgBlip xmlns:asvg="http://schemas.microsoft.com/office/drawing/2016/SVG/main" r:embed="rId9"/>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9" name="Group 9"/>
          <p:cNvGrpSpPr/>
          <p:nvPr/>
        </p:nvGrpSpPr>
        <p:grpSpPr>
          <a:xfrm>
            <a:off x="1694822" y="0"/>
            <a:ext cx="1253658" cy="2012818"/>
            <a:chOff x="0" y="0"/>
            <a:chExt cx="2507316" cy="4025636"/>
          </a:xfrm>
        </p:grpSpPr>
        <p:sp>
          <p:nvSpPr>
            <p:cNvPr id="10" name="Freeform 10"/>
            <p:cNvSpPr/>
            <p:nvPr/>
          </p:nvSpPr>
          <p:spPr>
            <a:xfrm>
              <a:off x="0" y="0"/>
              <a:ext cx="2507361" cy="4025646"/>
            </a:xfrm>
            <a:custGeom>
              <a:avLst/>
              <a:gdLst/>
              <a:ahLst/>
              <a:cxnLst/>
              <a:rect l="l" t="t" r="r" b="b"/>
              <a:pathLst>
                <a:path w="2507361" h="4025646">
                  <a:moveTo>
                    <a:pt x="0" y="0"/>
                  </a:moveTo>
                  <a:lnTo>
                    <a:pt x="2507361" y="0"/>
                  </a:lnTo>
                  <a:lnTo>
                    <a:pt x="2507361" y="4025646"/>
                  </a:lnTo>
                  <a:lnTo>
                    <a:pt x="0" y="4025646"/>
                  </a:lnTo>
                  <a:lnTo>
                    <a:pt x="0" y="0"/>
                  </a:lnTo>
                  <a:close/>
                </a:path>
              </a:pathLst>
            </a:custGeom>
            <a:blipFill>
              <a:blip r:embed="rId10"/>
              <a:stretch>
                <a:fillRect t="-64" r="1" b="-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1" name="Group 11"/>
          <p:cNvGrpSpPr/>
          <p:nvPr/>
        </p:nvGrpSpPr>
        <p:grpSpPr>
          <a:xfrm>
            <a:off x="7665085" y="303610"/>
            <a:ext cx="3708400" cy="2561837"/>
            <a:chOff x="0" y="0"/>
            <a:chExt cx="7868755" cy="5987275"/>
          </a:xfrm>
        </p:grpSpPr>
        <p:sp>
          <p:nvSpPr>
            <p:cNvPr id="12" name="Freeform 12"/>
            <p:cNvSpPr/>
            <p:nvPr/>
          </p:nvSpPr>
          <p:spPr>
            <a:xfrm>
              <a:off x="0" y="0"/>
              <a:ext cx="7868793" cy="5987288"/>
            </a:xfrm>
            <a:custGeom>
              <a:avLst/>
              <a:gdLst/>
              <a:ahLst/>
              <a:cxnLst/>
              <a:rect l="l" t="t" r="r" b="b"/>
              <a:pathLst>
                <a:path w="7868793" h="5987288">
                  <a:moveTo>
                    <a:pt x="0" y="0"/>
                  </a:moveTo>
                  <a:lnTo>
                    <a:pt x="7868793" y="0"/>
                  </a:lnTo>
                  <a:lnTo>
                    <a:pt x="7868793" y="5987288"/>
                  </a:lnTo>
                  <a:lnTo>
                    <a:pt x="0" y="5987288"/>
                  </a:lnTo>
                  <a:lnTo>
                    <a:pt x="0" y="0"/>
                  </a:lnTo>
                  <a:close/>
                </a:path>
              </a:pathLst>
            </a:custGeom>
            <a:blipFill>
              <a:blip r:embed="rId11"/>
              <a:stretch>
                <a:fillRect l="-7102" r="-71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3" name="TextBox 13"/>
          <p:cNvSpPr txBox="1"/>
          <p:nvPr/>
        </p:nvSpPr>
        <p:spPr>
          <a:xfrm>
            <a:off x="1168619" y="2199967"/>
            <a:ext cx="2195467" cy="2527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80"/>
              </a:lnSpc>
            </a:pPr>
            <a:r>
              <a:rPr lang="en-US" sz="1600">
                <a:solidFill>
                  <a:srgbClr val="FFFFFF"/>
                </a:solidFill>
                <a:latin typeface="Montserrat Light"/>
                <a:ea typeface="Montserrat Light"/>
                <a:cs typeface="Montserrat Light"/>
                <a:sym typeface="Montserrat Light"/>
              </a:rPr>
              <a:t> 2025-26</a:t>
            </a:r>
          </a:p>
        </p:txBody>
      </p:sp>
      <p:sp>
        <p:nvSpPr>
          <p:cNvPr id="15" name="TextBox 15"/>
          <p:cNvSpPr txBox="1"/>
          <p:nvPr/>
        </p:nvSpPr>
        <p:spPr>
          <a:xfrm>
            <a:off x="1168619" y="2846397"/>
            <a:ext cx="7170800" cy="25117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660"/>
              </a:lnSpc>
            </a:pPr>
            <a:r>
              <a:rPr lang="en-US" sz="4400">
                <a:solidFill>
                  <a:srgbClr val="EDB211"/>
                </a:solidFill>
                <a:latin typeface="Arimo"/>
                <a:ea typeface="Arimo"/>
                <a:cs typeface="Arimo"/>
                <a:sym typeface="Arimo"/>
              </a:rPr>
              <a:t>Pinellas Park High School</a:t>
            </a:r>
          </a:p>
          <a:p>
            <a:pPr algn="ctr">
              <a:lnSpc>
                <a:spcPts val="6660"/>
              </a:lnSpc>
            </a:pPr>
            <a:r>
              <a:rPr lang="en-US" sz="4400">
                <a:solidFill>
                  <a:srgbClr val="EDB211"/>
                </a:solidFill>
                <a:latin typeface="Arimo"/>
                <a:ea typeface="Arimo"/>
                <a:cs typeface="Arimo"/>
                <a:sym typeface="Arimo"/>
              </a:rPr>
              <a:t>Financial Aid Overview</a:t>
            </a:r>
          </a:p>
          <a:p>
            <a:pPr algn="ctr">
              <a:lnSpc>
                <a:spcPts val="6660"/>
              </a:lnSpc>
            </a:pPr>
            <a:r>
              <a:rPr lang="en-US" sz="4400">
                <a:solidFill>
                  <a:srgbClr val="EDB211"/>
                </a:solidFill>
                <a:latin typeface="Arimo"/>
                <a:ea typeface="Arimo"/>
                <a:cs typeface="Arimo"/>
                <a:sym typeface="Arimo"/>
              </a:rPr>
              <a:t>FALL 2025</a:t>
            </a:r>
          </a:p>
        </p:txBody>
      </p:sp>
    </p:spTree>
    <p:extLst>
      <p:ext uri="{BB962C8B-B14F-4D97-AF65-F5344CB8AC3E}">
        <p14:creationId xmlns:p14="http://schemas.microsoft.com/office/powerpoint/2010/main" val="2765349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2583504" y="1489587"/>
            <a:ext cx="2057400" cy="4120153"/>
          </a:xfrm>
          <a:custGeom>
            <a:avLst/>
            <a:gdLst/>
            <a:ahLst/>
            <a:cxnLst/>
            <a:rect l="l" t="t" r="r" b="b"/>
            <a:pathLst>
              <a:path w="3086100" h="6180230">
                <a:moveTo>
                  <a:pt x="0" y="0"/>
                </a:moveTo>
                <a:lnTo>
                  <a:pt x="3086100" y="0"/>
                </a:lnTo>
                <a:lnTo>
                  <a:pt x="3086100" y="6180230"/>
                </a:lnTo>
                <a:lnTo>
                  <a:pt x="0" y="6180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28700" y="-420366"/>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8128811" y="895411"/>
            <a:ext cx="3605989" cy="5367839"/>
          </a:xfrm>
          <a:custGeom>
            <a:avLst/>
            <a:gdLst/>
            <a:ahLst/>
            <a:cxnLst/>
            <a:rect l="l" t="t" r="r" b="b"/>
            <a:pathLst>
              <a:path w="5408984" h="8051758">
                <a:moveTo>
                  <a:pt x="0" y="0"/>
                </a:moveTo>
                <a:lnTo>
                  <a:pt x="5408984" y="0"/>
                </a:lnTo>
                <a:lnTo>
                  <a:pt x="5408984" y="8051758"/>
                </a:lnTo>
                <a:lnTo>
                  <a:pt x="0" y="8051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465944" y="5798542"/>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8">
              <a:extLst>
                <a:ext uri="{96DAC541-7B7A-43D3-8B79-37D633B846F1}">
                  <asvg:svgBlip xmlns:asvg="http://schemas.microsoft.com/office/drawing/2016/SVG/main" r:embed="rId9"/>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7651578" y="287402"/>
            <a:ext cx="3655314" cy="5486400"/>
            <a:chOff x="0" y="0"/>
            <a:chExt cx="7310628" cy="10972800"/>
          </a:xfrm>
        </p:grpSpPr>
        <p:sp>
          <p:nvSpPr>
            <p:cNvPr id="7" name="Freeform 7"/>
            <p:cNvSpPr/>
            <p:nvPr/>
          </p:nvSpPr>
          <p:spPr>
            <a:xfrm>
              <a:off x="0" y="0"/>
              <a:ext cx="7310628" cy="10972800"/>
            </a:xfrm>
            <a:custGeom>
              <a:avLst/>
              <a:gdLst/>
              <a:ahLst/>
              <a:cxnLst/>
              <a:rect l="l" t="t" r="r" b="b"/>
              <a:pathLst>
                <a:path w="7310628" h="10972800">
                  <a:moveTo>
                    <a:pt x="0" y="0"/>
                  </a:moveTo>
                  <a:lnTo>
                    <a:pt x="7310628" y="0"/>
                  </a:lnTo>
                  <a:lnTo>
                    <a:pt x="7310628" y="10972800"/>
                  </a:lnTo>
                  <a:lnTo>
                    <a:pt x="0" y="10972800"/>
                  </a:lnTo>
                  <a:lnTo>
                    <a:pt x="0" y="0"/>
                  </a:lnTo>
                  <a:close/>
                </a:path>
              </a:pathLst>
            </a:custGeom>
            <a:blipFill>
              <a:blip r:embed="rId10"/>
              <a:stretch>
                <a:fillRect l="-62640" r="-626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TextBox 8"/>
          <p:cNvSpPr txBox="1"/>
          <p:nvPr/>
        </p:nvSpPr>
        <p:spPr>
          <a:xfrm>
            <a:off x="3475408" y="763678"/>
            <a:ext cx="3774661" cy="87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7239"/>
              </a:lnSpc>
            </a:pPr>
            <a:r>
              <a:rPr lang="en-US" sz="5246" spc="513">
                <a:solidFill>
                  <a:srgbClr val="EDB211"/>
                </a:solidFill>
                <a:latin typeface="Arimo"/>
                <a:ea typeface="Arimo"/>
                <a:cs typeface="Arimo"/>
                <a:sym typeface="Arimo"/>
              </a:rPr>
              <a:t>Overview</a:t>
            </a:r>
          </a:p>
        </p:txBody>
      </p:sp>
      <p:sp>
        <p:nvSpPr>
          <p:cNvPr id="9" name="TextBox 9"/>
          <p:cNvSpPr txBox="1"/>
          <p:nvPr/>
        </p:nvSpPr>
        <p:spPr>
          <a:xfrm>
            <a:off x="2703983" y="1880119"/>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a:solidFill>
                  <a:srgbClr val="EDB211"/>
                </a:solidFill>
                <a:latin typeface="Arimo"/>
                <a:ea typeface="Arimo"/>
                <a:cs typeface="Arimo"/>
                <a:sym typeface="Arimo"/>
              </a:rPr>
              <a:t>01</a:t>
            </a:r>
          </a:p>
        </p:txBody>
      </p:sp>
      <p:sp>
        <p:nvSpPr>
          <p:cNvPr id="10" name="TextBox 10"/>
          <p:cNvSpPr txBox="1"/>
          <p:nvPr/>
        </p:nvSpPr>
        <p:spPr>
          <a:xfrm>
            <a:off x="2705084" y="2573940"/>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a:solidFill>
                  <a:srgbClr val="EDB211"/>
                </a:solidFill>
                <a:latin typeface="Arimo"/>
                <a:ea typeface="Arimo"/>
                <a:cs typeface="Arimo"/>
                <a:sym typeface="Arimo"/>
              </a:rPr>
              <a:t>02</a:t>
            </a:r>
          </a:p>
        </p:txBody>
      </p:sp>
      <p:sp>
        <p:nvSpPr>
          <p:cNvPr id="11" name="TextBox 11"/>
          <p:cNvSpPr txBox="1"/>
          <p:nvPr/>
        </p:nvSpPr>
        <p:spPr>
          <a:xfrm>
            <a:off x="2734094" y="3323105"/>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a:solidFill>
                  <a:srgbClr val="EDB211"/>
                </a:solidFill>
                <a:latin typeface="Arimo"/>
                <a:ea typeface="Arimo"/>
                <a:cs typeface="Arimo"/>
                <a:sym typeface="Arimo"/>
              </a:rPr>
              <a:t>03</a:t>
            </a:r>
          </a:p>
        </p:txBody>
      </p:sp>
      <p:sp>
        <p:nvSpPr>
          <p:cNvPr id="12" name="TextBox 12"/>
          <p:cNvSpPr txBox="1"/>
          <p:nvPr/>
        </p:nvSpPr>
        <p:spPr>
          <a:xfrm>
            <a:off x="2734095" y="4082711"/>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a:solidFill>
                  <a:srgbClr val="EDB211"/>
                </a:solidFill>
                <a:latin typeface="Arimo"/>
                <a:ea typeface="Arimo"/>
                <a:cs typeface="Arimo"/>
                <a:sym typeface="Arimo"/>
              </a:rPr>
              <a:t>04</a:t>
            </a:r>
          </a:p>
        </p:txBody>
      </p:sp>
      <p:sp>
        <p:nvSpPr>
          <p:cNvPr id="13" name="TextBox 13"/>
          <p:cNvSpPr txBox="1"/>
          <p:nvPr/>
        </p:nvSpPr>
        <p:spPr>
          <a:xfrm>
            <a:off x="2737747" y="4821439"/>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a:solidFill>
                  <a:srgbClr val="EDB211"/>
                </a:solidFill>
                <a:latin typeface="Arimo"/>
                <a:ea typeface="Arimo"/>
                <a:cs typeface="Arimo"/>
                <a:sym typeface="Arimo"/>
              </a:rPr>
              <a:t>05</a:t>
            </a:r>
          </a:p>
        </p:txBody>
      </p:sp>
      <p:sp>
        <p:nvSpPr>
          <p:cNvPr id="16" name="TextBox 16"/>
          <p:cNvSpPr txBox="1"/>
          <p:nvPr/>
        </p:nvSpPr>
        <p:spPr>
          <a:xfrm>
            <a:off x="3553751" y="1885190"/>
            <a:ext cx="3860335" cy="278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a:solidFill>
                  <a:srgbClr val="162850"/>
                </a:solidFill>
                <a:latin typeface="Open Sauce"/>
                <a:ea typeface="Open Sauce"/>
                <a:cs typeface="Open Sauce"/>
                <a:sym typeface="Open Sauce"/>
              </a:rPr>
              <a:t>What is financial aid? </a:t>
            </a:r>
          </a:p>
        </p:txBody>
      </p:sp>
      <p:sp>
        <p:nvSpPr>
          <p:cNvPr id="17" name="TextBox 17"/>
          <p:cNvSpPr txBox="1"/>
          <p:nvPr/>
        </p:nvSpPr>
        <p:spPr>
          <a:xfrm>
            <a:off x="3550925" y="2573013"/>
            <a:ext cx="4051086" cy="5732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a:solidFill>
                  <a:srgbClr val="162850"/>
                </a:solidFill>
                <a:latin typeface="Open Sauce"/>
                <a:ea typeface="Open Sauce"/>
                <a:cs typeface="Open Sauce"/>
                <a:sym typeface="Open Sauce"/>
              </a:rPr>
              <a:t>Where to find scholarships and financial aid information </a:t>
            </a:r>
          </a:p>
        </p:txBody>
      </p:sp>
      <p:sp>
        <p:nvSpPr>
          <p:cNvPr id="20" name="TextBox 20"/>
          <p:cNvSpPr txBox="1"/>
          <p:nvPr/>
        </p:nvSpPr>
        <p:spPr>
          <a:xfrm>
            <a:off x="3612205" y="3405750"/>
            <a:ext cx="4051086" cy="278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a:solidFill>
                  <a:srgbClr val="162850"/>
                </a:solidFill>
                <a:latin typeface="Open Sauce"/>
                <a:ea typeface="Open Sauce"/>
                <a:cs typeface="Open Sauce"/>
                <a:sym typeface="Open Sauce"/>
              </a:rPr>
              <a:t>Bright Futures Scholarship</a:t>
            </a:r>
          </a:p>
        </p:txBody>
      </p:sp>
      <p:sp>
        <p:nvSpPr>
          <p:cNvPr id="21" name="TextBox 21"/>
          <p:cNvSpPr txBox="1"/>
          <p:nvPr/>
        </p:nvSpPr>
        <p:spPr>
          <a:xfrm>
            <a:off x="3549575" y="4024643"/>
            <a:ext cx="3860335" cy="5731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a:solidFill>
                  <a:srgbClr val="162850"/>
                </a:solidFill>
                <a:latin typeface="Open Sauce"/>
                <a:ea typeface="Open Sauce"/>
                <a:cs typeface="Open Sauce"/>
                <a:sym typeface="Open Sauce"/>
              </a:rPr>
              <a:t>Free Application for Federal Student Aid (FAFSA) </a:t>
            </a:r>
          </a:p>
        </p:txBody>
      </p:sp>
      <p:sp>
        <p:nvSpPr>
          <p:cNvPr id="22" name="TextBox 22"/>
          <p:cNvSpPr txBox="1"/>
          <p:nvPr/>
        </p:nvSpPr>
        <p:spPr>
          <a:xfrm>
            <a:off x="3615433" y="4989206"/>
            <a:ext cx="4051086" cy="278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a:solidFill>
                  <a:srgbClr val="162850"/>
                </a:solidFill>
                <a:latin typeface="Open Sauce"/>
                <a:ea typeface="Open Sauce"/>
                <a:cs typeface="Open Sauce"/>
                <a:sym typeface="Open Sauce"/>
              </a:rPr>
              <a:t>Questions?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41261" y="187281"/>
            <a:ext cx="5943599" cy="21886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93"/>
              </a:lnSpc>
            </a:pPr>
            <a:r>
              <a:rPr lang="en-US" sz="3600">
                <a:solidFill>
                  <a:srgbClr val="162850"/>
                </a:solidFill>
                <a:latin typeface="Arimo"/>
                <a:ea typeface="Arimo"/>
                <a:cs typeface="Arimo"/>
                <a:sym typeface="Arimo"/>
              </a:rPr>
              <a:t>What is Financial Aid?</a:t>
            </a:r>
          </a:p>
          <a:p>
            <a:pPr algn="ctr">
              <a:lnSpc>
                <a:spcPts val="4293"/>
              </a:lnSpc>
            </a:pPr>
            <a:r>
              <a:rPr lang="en-US" sz="2667">
                <a:solidFill>
                  <a:srgbClr val="162850"/>
                </a:solidFill>
                <a:latin typeface="Open Sauce" panose="020B0604020202020204" charset="0"/>
                <a:ea typeface="Arimo"/>
                <a:cs typeface="Arimo"/>
                <a:sym typeface="Arimo"/>
              </a:rPr>
              <a:t>Financial Aid is money </a:t>
            </a:r>
          </a:p>
          <a:p>
            <a:pPr algn="ctr">
              <a:lnSpc>
                <a:spcPts val="4293"/>
              </a:lnSpc>
            </a:pPr>
            <a:r>
              <a:rPr lang="en-US" sz="2667">
                <a:solidFill>
                  <a:srgbClr val="162850"/>
                </a:solidFill>
                <a:latin typeface="Open Sauce" panose="020B0604020202020204" charset="0"/>
                <a:ea typeface="Arimo"/>
                <a:cs typeface="Arimo"/>
                <a:sym typeface="Arimo"/>
              </a:rPr>
              <a:t>to help you pay for college </a:t>
            </a:r>
          </a:p>
          <a:p>
            <a:pPr algn="ctr">
              <a:lnSpc>
                <a:spcPts val="4293"/>
              </a:lnSpc>
            </a:pPr>
            <a:endParaRPr lang="en-US" sz="3600">
              <a:solidFill>
                <a:srgbClr val="162850"/>
              </a:solidFill>
              <a:latin typeface="Arimo"/>
              <a:ea typeface="Arimo"/>
              <a:cs typeface="Arimo"/>
              <a:sym typeface="Arimo"/>
            </a:endParaRPr>
          </a:p>
        </p:txBody>
      </p:sp>
      <p:sp>
        <p:nvSpPr>
          <p:cNvPr id="6" name="Freeform 6"/>
          <p:cNvSpPr/>
          <p:nvPr/>
        </p:nvSpPr>
        <p:spPr>
          <a:xfrm>
            <a:off x="7910516" y="-265401"/>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9269935" y="-684991"/>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7">
            <a:extLst>
              <a:ext uri="{FF2B5EF4-FFF2-40B4-BE49-F238E27FC236}">
                <a16:creationId xmlns:a16="http://schemas.microsoft.com/office/drawing/2014/main" id="{63D2E766-EC0E-D975-F8BE-5EBAD7D6DD13}"/>
              </a:ext>
            </a:extLst>
          </p:cNvPr>
          <p:cNvSpPr txBox="1"/>
          <p:nvPr/>
        </p:nvSpPr>
        <p:spPr>
          <a:xfrm>
            <a:off x="4506587" y="1795775"/>
            <a:ext cx="6807895" cy="390837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400" b="1">
                <a:solidFill>
                  <a:schemeClr val="tx2">
                    <a:lumMod val="50000"/>
                  </a:schemeClr>
                </a:solidFill>
                <a:latin typeface="Open Sauce" panose="020B0604020202020204" charset="0"/>
              </a:rPr>
              <a:t>Types of Financial Aid</a:t>
            </a:r>
          </a:p>
          <a:p>
            <a:pPr marL="381019" indent="-381019">
              <a:buFont typeface="Arial" panose="020B0604020202020204" pitchFamily="34" charset="0"/>
              <a:buChar char="•"/>
            </a:pPr>
            <a:r>
              <a:rPr lang="en-US" sz="2400" b="1">
                <a:solidFill>
                  <a:schemeClr val="tx2">
                    <a:lumMod val="50000"/>
                  </a:schemeClr>
                </a:solidFill>
                <a:latin typeface="Open Sauce" panose="020B0604020202020204" charset="0"/>
              </a:rPr>
              <a:t>Grants</a:t>
            </a:r>
          </a:p>
          <a:p>
            <a:pPr marL="685834" lvl="1" indent="-381019">
              <a:buFont typeface="Arial" panose="020B0604020202020204" pitchFamily="34" charset="0"/>
              <a:buChar char="•"/>
            </a:pPr>
            <a:r>
              <a:rPr lang="en-US" sz="2133">
                <a:solidFill>
                  <a:schemeClr val="tx2">
                    <a:lumMod val="50000"/>
                  </a:schemeClr>
                </a:solidFill>
                <a:latin typeface="Open Sauce" panose="020B0604020202020204" charset="0"/>
              </a:rPr>
              <a:t>Doesn’t have to be repaid</a:t>
            </a:r>
          </a:p>
          <a:p>
            <a:pPr marL="381019" indent="-381019">
              <a:buFont typeface="Arial" panose="020B0604020202020204" pitchFamily="34" charset="0"/>
              <a:buChar char="•"/>
            </a:pPr>
            <a:r>
              <a:rPr lang="en-US" sz="2400" b="1">
                <a:solidFill>
                  <a:schemeClr val="tx2">
                    <a:lumMod val="50000"/>
                  </a:schemeClr>
                </a:solidFill>
                <a:latin typeface="Open Sauce" panose="020B0604020202020204" charset="0"/>
              </a:rPr>
              <a:t>Scholarships</a:t>
            </a:r>
          </a:p>
          <a:p>
            <a:pPr marL="685834" lvl="1" indent="-381019">
              <a:buFont typeface="Arial" panose="020B0604020202020204" pitchFamily="34" charset="0"/>
              <a:buChar char="•"/>
            </a:pPr>
            <a:r>
              <a:rPr lang="en-US" sz="2133">
                <a:solidFill>
                  <a:schemeClr val="tx2">
                    <a:lumMod val="50000"/>
                  </a:schemeClr>
                </a:solidFill>
                <a:latin typeface="Open Sauce" panose="020B0604020202020204" charset="0"/>
              </a:rPr>
              <a:t>Usually based on merit, talent or particular area of study</a:t>
            </a:r>
          </a:p>
          <a:p>
            <a:pPr marL="381019" indent="-381019">
              <a:buFont typeface="Arial" panose="020B0604020202020204" pitchFamily="34" charset="0"/>
              <a:buChar char="•"/>
            </a:pPr>
            <a:r>
              <a:rPr lang="en-US" sz="2400" b="1">
                <a:solidFill>
                  <a:schemeClr val="tx2">
                    <a:lumMod val="50000"/>
                  </a:schemeClr>
                </a:solidFill>
                <a:latin typeface="Open Sauce" panose="020B0604020202020204" charset="0"/>
              </a:rPr>
              <a:t>Work-Study Jobs</a:t>
            </a:r>
          </a:p>
          <a:p>
            <a:pPr marL="685834" lvl="1" indent="-381019">
              <a:buFont typeface="Arial" panose="020B0604020202020204" pitchFamily="34" charset="0"/>
              <a:buChar char="•"/>
            </a:pPr>
            <a:r>
              <a:rPr lang="en-US" sz="2133">
                <a:solidFill>
                  <a:schemeClr val="tx2">
                    <a:lumMod val="50000"/>
                  </a:schemeClr>
                </a:solidFill>
                <a:latin typeface="Open Sauce" panose="020B0604020202020204" charset="0"/>
              </a:rPr>
              <a:t>Allows you to earn money to pay for school by working part-time</a:t>
            </a:r>
          </a:p>
          <a:p>
            <a:pPr marL="381019" indent="-381019">
              <a:buFont typeface="Arial" panose="020B0604020202020204" pitchFamily="34" charset="0"/>
              <a:buChar char="•"/>
            </a:pPr>
            <a:r>
              <a:rPr lang="en-US" sz="2400" b="1">
                <a:solidFill>
                  <a:schemeClr val="tx2">
                    <a:lumMod val="50000"/>
                  </a:schemeClr>
                </a:solidFill>
                <a:latin typeface="Open Sauce" panose="020B0604020202020204" charset="0"/>
              </a:rPr>
              <a:t>Loans</a:t>
            </a:r>
          </a:p>
          <a:p>
            <a:pPr marL="685834" lvl="1" indent="-381019">
              <a:buFont typeface="Arial" panose="020B0604020202020204" pitchFamily="34" charset="0"/>
              <a:buChar char="•"/>
            </a:pPr>
            <a:r>
              <a:rPr lang="en-US" sz="2133">
                <a:solidFill>
                  <a:schemeClr val="tx2">
                    <a:lumMod val="50000"/>
                  </a:schemeClr>
                </a:solidFill>
                <a:latin typeface="Open Sauce" panose="020B0604020202020204" charset="0"/>
              </a:rPr>
              <a:t>Money you borrow and must pay back with interest</a:t>
            </a:r>
          </a:p>
        </p:txBody>
      </p:sp>
      <p:pic>
        <p:nvPicPr>
          <p:cNvPr id="10" name="Picture 9" descr="Graduation cap with tassel on wood table">
            <a:extLst>
              <a:ext uri="{FF2B5EF4-FFF2-40B4-BE49-F238E27FC236}">
                <a16:creationId xmlns:a16="http://schemas.microsoft.com/office/drawing/2014/main" id="{9B79A938-5A0A-5C53-7C18-70AFAC32C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 y="3871586"/>
            <a:ext cx="4474708" cy="29864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2" name="Freeform 2"/>
          <p:cNvSpPr/>
          <p:nvPr/>
        </p:nvSpPr>
        <p:spPr>
          <a:xfrm flipH="1">
            <a:off x="9657832" y="2361004"/>
            <a:ext cx="5068337" cy="4496997"/>
          </a:xfrm>
          <a:custGeom>
            <a:avLst/>
            <a:gdLst/>
            <a:ahLst/>
            <a:cxnLst/>
            <a:rect l="l" t="t" r="r" b="b"/>
            <a:pathLst>
              <a:path w="7602505" h="6745495">
                <a:moveTo>
                  <a:pt x="7602505" y="0"/>
                </a:moveTo>
                <a:lnTo>
                  <a:pt x="0" y="0"/>
                </a:lnTo>
                <a:lnTo>
                  <a:pt x="0" y="6745495"/>
                </a:lnTo>
                <a:lnTo>
                  <a:pt x="7602505" y="6745495"/>
                </a:lnTo>
                <a:lnTo>
                  <a:pt x="7602505" y="0"/>
                </a:lnTo>
                <a:close/>
              </a:path>
            </a:pathLst>
          </a:custGeom>
          <a:blipFill>
            <a:blip r:embed="rId2">
              <a:extLst>
                <a:ext uri="{96DAC541-7B7A-43D3-8B79-37D633B846F1}">
                  <asvg:svgBlip xmlns:asvg="http://schemas.microsoft.com/office/drawing/2016/SVG/main" r:embed="rId3"/>
                </a:ext>
              </a:extLst>
            </a:blip>
            <a:stretch>
              <a:fillRect t="-75" b="-7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1948237" y="1132176"/>
            <a:ext cx="7861827" cy="4900792"/>
            <a:chOff x="0" y="0"/>
            <a:chExt cx="15723655" cy="9801584"/>
          </a:xfrm>
        </p:grpSpPr>
        <p:sp>
          <p:nvSpPr>
            <p:cNvPr id="4" name="Freeform 4"/>
            <p:cNvSpPr/>
            <p:nvPr/>
          </p:nvSpPr>
          <p:spPr>
            <a:xfrm>
              <a:off x="0" y="0"/>
              <a:ext cx="15723615" cy="9801606"/>
            </a:xfrm>
            <a:custGeom>
              <a:avLst/>
              <a:gdLst/>
              <a:ahLst/>
              <a:cxnLst/>
              <a:rect l="l" t="t" r="r" b="b"/>
              <a:pathLst>
                <a:path w="15723615" h="9801606">
                  <a:moveTo>
                    <a:pt x="0" y="0"/>
                  </a:moveTo>
                  <a:lnTo>
                    <a:pt x="15723615" y="0"/>
                  </a:lnTo>
                  <a:lnTo>
                    <a:pt x="15723615" y="9801606"/>
                  </a:lnTo>
                  <a:lnTo>
                    <a:pt x="0" y="9801606"/>
                  </a:lnTo>
                  <a:lnTo>
                    <a:pt x="0" y="0"/>
                  </a:lnTo>
                  <a:close/>
                </a:path>
              </a:pathLst>
            </a:custGeom>
            <a:blipFill>
              <a:blip r:embed="rId4"/>
              <a:stretch>
                <a:fillRect l="-1360" r="-13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266092" y="33861"/>
            <a:ext cx="11240108" cy="8093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4"/>
              </a:lnSpc>
            </a:pPr>
            <a:r>
              <a:rPr lang="en-US" sz="4872" spc="477">
                <a:solidFill>
                  <a:schemeClr val="tx2">
                    <a:lumMod val="50000"/>
                  </a:schemeClr>
                </a:solidFill>
                <a:latin typeface="Arimo"/>
                <a:ea typeface="Arimo"/>
                <a:cs typeface="Arimo"/>
                <a:sym typeface="Arimo"/>
              </a:rPr>
              <a:t>WWW.PCSB.ORG/FINANCIALAID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422299" y="201416"/>
            <a:ext cx="11347402" cy="2695022"/>
          </a:xfrm>
          <a:custGeom>
            <a:avLst/>
            <a:gdLst/>
            <a:ahLst/>
            <a:cxnLst/>
            <a:rect l="l" t="t" r="r" b="b"/>
            <a:pathLst>
              <a:path w="17021103" h="4042533">
                <a:moveTo>
                  <a:pt x="0" y="0"/>
                </a:moveTo>
                <a:lnTo>
                  <a:pt x="17021103" y="0"/>
                </a:lnTo>
                <a:lnTo>
                  <a:pt x="17021103" y="4042533"/>
                </a:lnTo>
                <a:lnTo>
                  <a:pt x="0" y="4042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4397363"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762887"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2115549" y="3120373"/>
            <a:ext cx="1062137" cy="1019652"/>
          </a:xfrm>
          <a:custGeom>
            <a:avLst/>
            <a:gdLst/>
            <a:ahLst/>
            <a:cxnLst/>
            <a:rect l="l" t="t" r="r" b="b"/>
            <a:pathLst>
              <a:path w="1593206" h="1529478">
                <a:moveTo>
                  <a:pt x="0" y="0"/>
                </a:moveTo>
                <a:lnTo>
                  <a:pt x="1593206" y="0"/>
                </a:lnTo>
                <a:lnTo>
                  <a:pt x="1593206" y="1529478"/>
                </a:lnTo>
                <a:lnTo>
                  <a:pt x="0" y="1529478"/>
                </a:lnTo>
                <a:lnTo>
                  <a:pt x="0" y="0"/>
                </a:lnTo>
                <a:close/>
              </a:path>
            </a:pathLst>
          </a:custGeom>
          <a:blipFill>
            <a:blip r:embed="rId7">
              <a:extLst>
                <a:ext uri="{96DAC541-7B7A-43D3-8B79-37D633B846F1}">
                  <asvg:svgBlip xmlns:asvg="http://schemas.microsoft.com/office/drawing/2016/SVG/main" r:embed="rId8"/>
                </a:ext>
              </a:extLst>
            </a:blip>
            <a:stretch>
              <a:fillRect l="-86" r="-8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648313" y="3104436"/>
            <a:ext cx="1060129" cy="1019652"/>
          </a:xfrm>
          <a:custGeom>
            <a:avLst/>
            <a:gdLst/>
            <a:ahLst/>
            <a:cxnLst/>
            <a:rect l="l" t="t" r="r" b="b"/>
            <a:pathLst>
              <a:path w="1590194" h="1529478">
                <a:moveTo>
                  <a:pt x="0" y="0"/>
                </a:moveTo>
                <a:lnTo>
                  <a:pt x="1590194" y="0"/>
                </a:lnTo>
                <a:lnTo>
                  <a:pt x="1590194" y="1529478"/>
                </a:lnTo>
                <a:lnTo>
                  <a:pt x="0" y="1529478"/>
                </a:lnTo>
                <a:lnTo>
                  <a:pt x="0" y="0"/>
                </a:lnTo>
                <a:close/>
              </a:path>
            </a:pathLst>
          </a:custGeom>
          <a:blipFill>
            <a:blip r:embed="rId9">
              <a:extLst>
                <a:ext uri="{96DAC541-7B7A-43D3-8B79-37D633B846F1}">
                  <asvg:svgBlip xmlns:asvg="http://schemas.microsoft.com/office/drawing/2016/SVG/main" r:embed="rId10"/>
                </a:ext>
              </a:extLst>
            </a:blip>
            <a:stretch>
              <a:fillRect t="-739" b="-73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9013838" y="2953888"/>
            <a:ext cx="1249758" cy="1320749"/>
          </a:xfrm>
          <a:custGeom>
            <a:avLst/>
            <a:gdLst/>
            <a:ahLst/>
            <a:cxnLst/>
            <a:rect l="l" t="t" r="r" b="b"/>
            <a:pathLst>
              <a:path w="1874637" h="1981123">
                <a:moveTo>
                  <a:pt x="0" y="0"/>
                </a:moveTo>
                <a:lnTo>
                  <a:pt x="1874637" y="0"/>
                </a:lnTo>
                <a:lnTo>
                  <a:pt x="1874637" y="1981123"/>
                </a:lnTo>
                <a:lnTo>
                  <a:pt x="0" y="1981123"/>
                </a:lnTo>
                <a:lnTo>
                  <a:pt x="0" y="0"/>
                </a:lnTo>
                <a:close/>
              </a:path>
            </a:pathLst>
          </a:custGeom>
          <a:blipFill>
            <a:blip r:embed="rId11">
              <a:extLst>
                <a:ext uri="{96DAC541-7B7A-43D3-8B79-37D633B846F1}">
                  <asvg:svgBlip xmlns:asvg="http://schemas.microsoft.com/office/drawing/2016/SVG/main" r:embed="rId12"/>
                </a:ext>
              </a:extLst>
            </a:blip>
            <a:stretch>
              <a:fillRect t="-434" b="-4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762000" y="418138"/>
            <a:ext cx="10329384" cy="12941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84"/>
              </a:lnSpc>
            </a:pPr>
            <a:r>
              <a:rPr lang="en-US" sz="3756" spc="368">
                <a:solidFill>
                  <a:srgbClr val="FFFFFF"/>
                </a:solidFill>
                <a:latin typeface="Arimo"/>
                <a:ea typeface="Arimo"/>
                <a:cs typeface="Arimo"/>
                <a:sym typeface="Arimo"/>
              </a:rPr>
              <a:t>PINELLAS EDUCATION FOUNDATION TRADITIONAL SENIOR SCHOLARSHIP</a:t>
            </a:r>
          </a:p>
        </p:txBody>
      </p:sp>
      <p:sp>
        <p:nvSpPr>
          <p:cNvPr id="13" name="TextBox 13"/>
          <p:cNvSpPr txBox="1"/>
          <p:nvPr/>
        </p:nvSpPr>
        <p:spPr>
          <a:xfrm>
            <a:off x="3890162" y="1860822"/>
            <a:ext cx="4411678" cy="3253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75"/>
              </a:lnSpc>
            </a:pPr>
            <a:r>
              <a:rPr lang="en-US" sz="1939" spc="189">
                <a:solidFill>
                  <a:srgbClr val="FFFFFF"/>
                </a:solidFill>
                <a:latin typeface="Open Sauce"/>
                <a:ea typeface="Open Sauce"/>
                <a:cs typeface="Open Sauce"/>
                <a:sym typeface="Open Sauce"/>
              </a:rPr>
              <a:t>www.pinellaseducation.org</a:t>
            </a:r>
          </a:p>
        </p:txBody>
      </p:sp>
      <p:sp>
        <p:nvSpPr>
          <p:cNvPr id="14" name="TextBox 14"/>
          <p:cNvSpPr txBox="1"/>
          <p:nvPr/>
        </p:nvSpPr>
        <p:spPr>
          <a:xfrm>
            <a:off x="5306929" y="4150940"/>
            <a:ext cx="1821755" cy="556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Online Application </a:t>
            </a:r>
          </a:p>
        </p:txBody>
      </p:sp>
      <p:sp>
        <p:nvSpPr>
          <p:cNvPr id="15" name="TextBox 15"/>
          <p:cNvSpPr txBox="1"/>
          <p:nvPr/>
        </p:nvSpPr>
        <p:spPr>
          <a:xfrm>
            <a:off x="1551552" y="4150940"/>
            <a:ext cx="2089555" cy="556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Opens September 30th</a:t>
            </a:r>
          </a:p>
        </p:txBody>
      </p:sp>
      <p:sp>
        <p:nvSpPr>
          <p:cNvPr id="16" name="TextBox 16"/>
          <p:cNvSpPr txBox="1"/>
          <p:nvPr/>
        </p:nvSpPr>
        <p:spPr>
          <a:xfrm>
            <a:off x="8301839" y="4223836"/>
            <a:ext cx="2536549" cy="556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PEF Offers Additional Scholarships</a:t>
            </a:r>
          </a:p>
        </p:txBody>
      </p:sp>
      <p:sp>
        <p:nvSpPr>
          <p:cNvPr id="17" name="TextBox 17"/>
          <p:cNvSpPr txBox="1"/>
          <p:nvPr/>
        </p:nvSpPr>
        <p:spPr>
          <a:xfrm>
            <a:off x="1106996" y="4968114"/>
            <a:ext cx="2978667" cy="8720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6"/>
              </a:lnSpc>
            </a:pPr>
            <a:r>
              <a:rPr lang="en-US" sz="1600" spc="120">
                <a:solidFill>
                  <a:srgbClr val="162850"/>
                </a:solidFill>
                <a:latin typeface="Open Sauce"/>
                <a:ea typeface="Open Sauce"/>
                <a:cs typeface="Open Sauce"/>
                <a:sym typeface="Open Sauce"/>
              </a:rPr>
              <a:t>Over 100 different scholarships to more than 250 high school seniors throughout Pinellas County</a:t>
            </a:r>
          </a:p>
        </p:txBody>
      </p:sp>
      <p:sp>
        <p:nvSpPr>
          <p:cNvPr id="18" name="TextBox 18"/>
          <p:cNvSpPr txBox="1"/>
          <p:nvPr/>
        </p:nvSpPr>
        <p:spPr>
          <a:xfrm>
            <a:off x="4606667" y="4930484"/>
            <a:ext cx="2978667" cy="8720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6"/>
              </a:lnSpc>
            </a:pPr>
            <a:r>
              <a:rPr lang="en-US" sz="1600" spc="120">
                <a:solidFill>
                  <a:srgbClr val="162850"/>
                </a:solidFill>
                <a:latin typeface="Open Sauce"/>
                <a:ea typeface="Open Sauce"/>
                <a:cs typeface="Open Sauce"/>
                <a:sym typeface="Open Sauce"/>
              </a:rPr>
              <a:t>Scholarship criteria varies from music &amp; drama to science &amp; math and even sports</a:t>
            </a:r>
          </a:p>
        </p:txBody>
      </p:sp>
      <p:sp>
        <p:nvSpPr>
          <p:cNvPr id="19" name="TextBox 19"/>
          <p:cNvSpPr txBox="1"/>
          <p:nvPr/>
        </p:nvSpPr>
        <p:spPr>
          <a:xfrm>
            <a:off x="7972437" y="4930484"/>
            <a:ext cx="2978667" cy="8720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6"/>
              </a:lnSpc>
            </a:pPr>
            <a:r>
              <a:rPr lang="en-US" sz="1600" spc="120">
                <a:solidFill>
                  <a:srgbClr val="162850"/>
                </a:solidFill>
                <a:latin typeface="Open Sauce"/>
                <a:ea typeface="Open Sauce"/>
                <a:cs typeface="Open Sauce"/>
                <a:sym typeface="Open Sauce"/>
              </a:rPr>
              <a:t>Pinellas Education also offers other scholarships such as Take Stock in Children and Walker’s Rising Stars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1416" y="5169930"/>
            <a:ext cx="2745629" cy="2436122"/>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t="-105" b="-1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flipH="1" flipV="1">
            <a:off x="-1372815" y="-532260"/>
            <a:ext cx="2745629" cy="2436122"/>
          </a:xfrm>
          <a:custGeom>
            <a:avLst/>
            <a:gdLst/>
            <a:ahLst/>
            <a:cxnLst/>
            <a:rect l="l" t="t" r="r" b="b"/>
            <a:pathLst>
              <a:path w="4118443" h="3654183">
                <a:moveTo>
                  <a:pt x="4118443" y="3654183"/>
                </a:moveTo>
                <a:lnTo>
                  <a:pt x="0" y="3654183"/>
                </a:lnTo>
                <a:lnTo>
                  <a:pt x="0" y="0"/>
                </a:lnTo>
                <a:lnTo>
                  <a:pt x="4118443" y="0"/>
                </a:lnTo>
                <a:lnTo>
                  <a:pt x="4118443" y="3654183"/>
                </a:lnTo>
                <a:close/>
              </a:path>
            </a:pathLst>
          </a:custGeom>
          <a:blipFill>
            <a:blip r:embed="rId2">
              <a:extLst>
                <a:ext uri="{96DAC541-7B7A-43D3-8B79-37D633B846F1}">
                  <asvg:svgBlip xmlns:asvg="http://schemas.microsoft.com/office/drawing/2016/SVG/main" r:embed="rId3"/>
                </a:ext>
              </a:extLst>
            </a:blip>
            <a:stretch>
              <a:fillRect t="-105" b="-1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189552" y="3208065"/>
            <a:ext cx="3497594" cy="3497579"/>
            <a:chOff x="0" y="0"/>
            <a:chExt cx="6995188" cy="6995159"/>
          </a:xfrm>
        </p:grpSpPr>
        <p:sp>
          <p:nvSpPr>
            <p:cNvPr id="5" name="Freeform 5"/>
            <p:cNvSpPr/>
            <p:nvPr/>
          </p:nvSpPr>
          <p:spPr>
            <a:xfrm>
              <a:off x="0" y="0"/>
              <a:ext cx="6995160" cy="6995160"/>
            </a:xfrm>
            <a:custGeom>
              <a:avLst/>
              <a:gdLst/>
              <a:ahLst/>
              <a:cxnLst/>
              <a:rect l="l" t="t" r="r" b="b"/>
              <a:pathLst>
                <a:path w="6995160" h="6995160">
                  <a:moveTo>
                    <a:pt x="6995160" y="3497580"/>
                  </a:moveTo>
                  <a:cubicBezTo>
                    <a:pt x="6995160" y="5429123"/>
                    <a:pt x="5429250" y="6995160"/>
                    <a:pt x="3497580" y="6995160"/>
                  </a:cubicBezTo>
                  <a:cubicBezTo>
                    <a:pt x="1565910" y="6995160"/>
                    <a:pt x="0" y="5429250"/>
                    <a:pt x="0" y="3497580"/>
                  </a:cubicBezTo>
                  <a:cubicBezTo>
                    <a:pt x="0" y="1565910"/>
                    <a:pt x="1565910" y="0"/>
                    <a:pt x="3497580" y="0"/>
                  </a:cubicBezTo>
                  <a:cubicBezTo>
                    <a:pt x="5429250" y="0"/>
                    <a:pt x="6995160" y="1565910"/>
                    <a:pt x="6995160" y="3497580"/>
                  </a:cubicBezTo>
                  <a:close/>
                </a:path>
              </a:pathLst>
            </a:custGeom>
            <a:blipFill>
              <a:blip r:embed="rId4"/>
              <a:stretch>
                <a:fillRect l="-16666" r="-166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TextBox 6"/>
          <p:cNvSpPr txBox="1"/>
          <p:nvPr/>
        </p:nvSpPr>
        <p:spPr>
          <a:xfrm>
            <a:off x="1270000" y="654050"/>
            <a:ext cx="8952425" cy="13195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304"/>
              </a:lnSpc>
            </a:pPr>
            <a:r>
              <a:rPr lang="en-US" sz="3843" spc="377">
                <a:solidFill>
                  <a:srgbClr val="162850"/>
                </a:solidFill>
                <a:latin typeface="Arimo"/>
                <a:ea typeface="Arimo"/>
                <a:cs typeface="Arimo"/>
                <a:sym typeface="Arimo"/>
              </a:rPr>
              <a:t>Florida State Scholarship and Grant Website</a:t>
            </a:r>
          </a:p>
        </p:txBody>
      </p:sp>
      <p:sp>
        <p:nvSpPr>
          <p:cNvPr id="7" name="TextBox 7"/>
          <p:cNvSpPr txBox="1"/>
          <p:nvPr/>
        </p:nvSpPr>
        <p:spPr>
          <a:xfrm>
            <a:off x="504868" y="2616096"/>
            <a:ext cx="7216732" cy="28275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3669"/>
              </a:lnSpc>
            </a:pPr>
            <a:r>
              <a:rPr lang="en-US" sz="2933">
                <a:solidFill>
                  <a:srgbClr val="162850"/>
                </a:solidFill>
                <a:latin typeface="Open Sauce" panose="020B0604020202020204" charset="0"/>
                <a:ea typeface="Arimo"/>
                <a:cs typeface="Arimo"/>
                <a:sym typeface="Arimo"/>
              </a:rPr>
              <a:t>https://www.floridastudentfinancialaidsg.org</a:t>
            </a:r>
          </a:p>
          <a:p>
            <a:pPr marL="1108331" lvl="3" indent="-277083" algn="just">
              <a:lnSpc>
                <a:spcPts val="3669"/>
              </a:lnSpc>
              <a:buFont typeface="Arial"/>
              <a:buChar char="￭"/>
            </a:pPr>
            <a:r>
              <a:rPr lang="en-US" sz="2933">
                <a:solidFill>
                  <a:srgbClr val="162850"/>
                </a:solidFill>
                <a:latin typeface="Open Sauce" panose="020B0604020202020204" charset="0"/>
                <a:ea typeface="Arimo"/>
                <a:cs typeface="Arimo"/>
                <a:sym typeface="Arimo"/>
              </a:rPr>
              <a:t>Fact Sheets for each grant </a:t>
            </a:r>
          </a:p>
          <a:p>
            <a:pPr marL="831249" lvl="3" algn="just">
              <a:lnSpc>
                <a:spcPts val="3669"/>
              </a:lnSpc>
            </a:pPr>
            <a:r>
              <a:rPr lang="en-US" sz="2933">
                <a:solidFill>
                  <a:srgbClr val="162850"/>
                </a:solidFill>
                <a:latin typeface="Open Sauce" panose="020B0604020202020204" charset="0"/>
                <a:ea typeface="Arimo"/>
                <a:cs typeface="Arimo"/>
                <a:sym typeface="Arimo"/>
              </a:rPr>
              <a:t>   &amp; scholarship</a:t>
            </a:r>
          </a:p>
          <a:p>
            <a:pPr marL="1108331" lvl="3" indent="-277083" algn="just">
              <a:lnSpc>
                <a:spcPts val="3669"/>
              </a:lnSpc>
              <a:buFont typeface="Arial"/>
              <a:buChar char="￭"/>
            </a:pPr>
            <a:r>
              <a:rPr lang="en-US" sz="2933">
                <a:solidFill>
                  <a:srgbClr val="162850"/>
                </a:solidFill>
                <a:latin typeface="Open Sauce" panose="020B0604020202020204" charset="0"/>
                <a:ea typeface="Arimo"/>
                <a:cs typeface="Arimo"/>
                <a:sym typeface="Arimo"/>
              </a:rPr>
              <a:t>Latest  legislative information</a:t>
            </a:r>
          </a:p>
          <a:p>
            <a:pPr marL="1108331" lvl="3" indent="-277083" algn="just">
              <a:lnSpc>
                <a:spcPts val="3669"/>
              </a:lnSpc>
              <a:buFont typeface="Arial"/>
              <a:buChar char="￭"/>
            </a:pPr>
            <a:r>
              <a:rPr lang="en-US" sz="2933">
                <a:solidFill>
                  <a:srgbClr val="162850"/>
                </a:solidFill>
                <a:latin typeface="Open Sauce" panose="020B0604020202020204" charset="0"/>
                <a:ea typeface="Arimo"/>
                <a:cs typeface="Arimo"/>
                <a:sym typeface="Arimo"/>
              </a:rPr>
              <a:t>Bright Futures Handbook</a:t>
            </a:r>
          </a:p>
          <a:p>
            <a:pPr marL="1108331" lvl="3" indent="-277083" algn="just">
              <a:lnSpc>
                <a:spcPts val="3669"/>
              </a:lnSpc>
              <a:buFont typeface="Arial"/>
              <a:buChar char="￭"/>
            </a:pPr>
            <a:r>
              <a:rPr lang="en-US" sz="2933">
                <a:solidFill>
                  <a:srgbClr val="162850"/>
                </a:solidFill>
                <a:latin typeface="Open Sauce" panose="020B0604020202020204" charset="0"/>
                <a:ea typeface="Arimo"/>
                <a:cs typeface="Arimo"/>
                <a:sym typeface="Arimo"/>
              </a:rPr>
              <a:t>Florida Financial Aid Application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140144" y="231140"/>
            <a:ext cx="9875520" cy="1356360"/>
          </a:xfrm>
        </p:spPr>
        <p:txBody>
          <a:bodyPr>
            <a:normAutofit fontScale="90000"/>
          </a:bodyPr>
          <a:lstStyle/>
          <a:p>
            <a:pPr algn="ctr"/>
            <a:r>
              <a:rPr lang="en-US">
                <a:latin typeface="Rockwell" panose="02060603020205020403" pitchFamily="18" charset="0"/>
              </a:rPr>
              <a:t>Graduation Requirements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1948902557"/>
              </p:ext>
            </p:extLst>
          </p:nvPr>
        </p:nvGraphicFramePr>
        <p:xfrm>
          <a:off x="1140144" y="1320214"/>
          <a:ext cx="8586153" cy="5064760"/>
        </p:xfrm>
        <a:graphic>
          <a:graphicData uri="http://schemas.openxmlformats.org/drawingml/2006/table">
            <a:tbl>
              <a:tblPr firstRow="1" bandRow="1">
                <a:tableStyleId>{5C22544A-7EE6-4342-B048-85BDC9FD1C3A}</a:tableStyleId>
              </a:tblPr>
              <a:tblGrid>
                <a:gridCol w="3648393">
                  <a:extLst>
                    <a:ext uri="{9D8B030D-6E8A-4147-A177-3AD203B41FA5}">
                      <a16:colId xmlns:a16="http://schemas.microsoft.com/office/drawing/2014/main" val="743422230"/>
                    </a:ext>
                  </a:extLst>
                </a:gridCol>
                <a:gridCol w="4937760">
                  <a:extLst>
                    <a:ext uri="{9D8B030D-6E8A-4147-A177-3AD203B41FA5}">
                      <a16:colId xmlns:a16="http://schemas.microsoft.com/office/drawing/2014/main" val="777156215"/>
                    </a:ext>
                  </a:extLst>
                </a:gridCol>
              </a:tblGrid>
              <a:tr h="303910">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96822786"/>
                  </a:ext>
                </a:extLst>
              </a:tr>
              <a:tr h="3950836">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a:latin typeface="Tahoma" panose="020B0604030504040204" pitchFamily="34" charset="0"/>
                          <a:ea typeface="Tahoma" panose="020B0604030504040204" pitchFamily="34" charset="0"/>
                          <a:cs typeface="Tahoma" panose="020B0604030504040204" pitchFamily="34" charset="0"/>
                        </a:rPr>
                        <a:t>Language</a:t>
                      </a:r>
                      <a:r>
                        <a:rPr lang="en-US" b="1" baseline="0">
                          <a:latin typeface="Tahoma" panose="020B0604030504040204" pitchFamily="34" charset="0"/>
                          <a:ea typeface="Tahoma" panose="020B0604030504040204" pitchFamily="34" charset="0"/>
                          <a:cs typeface="Tahoma" panose="020B0604030504040204" pitchFamily="34" charset="0"/>
                        </a:rPr>
                        <a:t> Arts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Math</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Science</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Social Studies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Fine Arts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Physical Education (HOPE)</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600" b="1" baseline="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Total Credits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a:ea typeface="Tahoma"/>
                          <a:cs typeface="Tahoma"/>
                        </a:rPr>
                        <a:t>GPA</a:t>
                      </a:r>
                      <a:endParaRPr lang="en-US" b="1" baseline="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b="1" baseline="0">
                          <a:latin typeface="Tahoma" panose="020B0604030504040204" pitchFamily="34" charset="0"/>
                          <a:ea typeface="Tahoma" panose="020B0604030504040204" pitchFamily="34" charset="0"/>
                          <a:cs typeface="Tahoma" panose="020B0604030504040204" pitchFamily="34" charset="0"/>
                        </a:rPr>
                        <a:t>*World Language</a:t>
                      </a:r>
                      <a:endParaRPr lang="en-US" b="1">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nSpc>
                          <a:spcPct val="150000"/>
                        </a:lnSpc>
                        <a:buFont typeface="Wingdings" panose="05000000000000000000" pitchFamily="2" charset="2"/>
                        <a:buNone/>
                      </a:pPr>
                      <a:r>
                        <a:rPr lang="en-US">
                          <a:latin typeface="Tahoma" panose="020B0604030504040204" pitchFamily="34" charset="0"/>
                          <a:ea typeface="Tahoma" panose="020B0604030504040204" pitchFamily="34" charset="0"/>
                          <a:cs typeface="Tahoma" panose="020B0604030504040204" pitchFamily="34" charset="0"/>
                        </a:rPr>
                        <a:t>4</a:t>
                      </a:r>
                      <a:r>
                        <a:rPr lang="en-US" baseline="0">
                          <a:latin typeface="Tahoma" panose="020B0604030504040204" pitchFamily="34" charset="0"/>
                          <a:ea typeface="Tahoma" panose="020B0604030504040204" pitchFamily="34" charset="0"/>
                          <a:cs typeface="Tahoma" panose="020B0604030504040204" pitchFamily="34" charset="0"/>
                        </a:rPr>
                        <a:t> Credits</a:t>
                      </a:r>
                    </a:p>
                    <a:p>
                      <a:pPr marL="0" indent="0">
                        <a:lnSpc>
                          <a:spcPct val="150000"/>
                        </a:lnSpc>
                        <a:buFont typeface="Wingdings" panose="05000000000000000000" pitchFamily="2" charset="2"/>
                        <a:buNone/>
                      </a:pPr>
                      <a:r>
                        <a:rPr lang="en-US" baseline="0">
                          <a:latin typeface="Tahoma" panose="020B0604030504040204" pitchFamily="34" charset="0"/>
                          <a:ea typeface="Tahoma" panose="020B0604030504040204" pitchFamily="34" charset="0"/>
                          <a:cs typeface="Tahoma" panose="020B0604030504040204" pitchFamily="34" charset="0"/>
                        </a:rPr>
                        <a:t>4 Credits (Algebra 1 and Geometry Required)</a:t>
                      </a:r>
                    </a:p>
                    <a:p>
                      <a:pPr marL="0" indent="0">
                        <a:lnSpc>
                          <a:spcPct val="150000"/>
                        </a:lnSpc>
                        <a:buFont typeface="Wingdings" panose="05000000000000000000" pitchFamily="2" charset="2"/>
                        <a:buNone/>
                      </a:pPr>
                      <a:r>
                        <a:rPr lang="en-US" baseline="0">
                          <a:latin typeface="Tahoma" panose="020B0604030504040204" pitchFamily="34" charset="0"/>
                          <a:ea typeface="Tahoma" panose="020B0604030504040204" pitchFamily="34" charset="0"/>
                          <a:cs typeface="Tahoma" panose="020B0604030504040204" pitchFamily="34" charset="0"/>
                        </a:rPr>
                        <a:t>3 Credits (Biology Required)</a:t>
                      </a:r>
                    </a:p>
                    <a:p>
                      <a:pPr marL="0" indent="0">
                        <a:lnSpc>
                          <a:spcPct val="150000"/>
                        </a:lnSpc>
                        <a:buFont typeface="Wingdings" panose="05000000000000000000" pitchFamily="2" charset="2"/>
                        <a:buNone/>
                      </a:pPr>
                      <a:r>
                        <a:rPr lang="en-US" baseline="0">
                          <a:latin typeface="Tahoma" panose="020B0604030504040204" pitchFamily="34" charset="0"/>
                          <a:ea typeface="Tahoma" panose="020B0604030504040204" pitchFamily="34" charset="0"/>
                          <a:cs typeface="Tahoma" panose="020B0604030504040204" pitchFamily="34" charset="0"/>
                        </a:rPr>
                        <a:t>3 Credits (</a:t>
                      </a:r>
                      <a:r>
                        <a:rPr lang="en-US" sz="1400" baseline="0">
                          <a:latin typeface="Tahoma" panose="020B0604030504040204" pitchFamily="34" charset="0"/>
                          <a:ea typeface="Tahoma" panose="020B0604030504040204" pitchFamily="34" charset="0"/>
                          <a:cs typeface="Tahoma" panose="020B0604030504040204" pitchFamily="34" charset="0"/>
                        </a:rPr>
                        <a:t>US </a:t>
                      </a:r>
                      <a:r>
                        <a:rPr lang="en-US" sz="1400" baseline="0" err="1">
                          <a:latin typeface="Tahoma" panose="020B0604030504040204" pitchFamily="34" charset="0"/>
                          <a:ea typeface="Tahoma" panose="020B0604030504040204" pitchFamily="34" charset="0"/>
                          <a:cs typeface="Tahoma" panose="020B0604030504040204" pitchFamily="34" charset="0"/>
                        </a:rPr>
                        <a:t>Govt</a:t>
                      </a:r>
                      <a:r>
                        <a:rPr lang="en-US" sz="1400" baseline="0">
                          <a:latin typeface="Tahoma" panose="020B0604030504040204" pitchFamily="34" charset="0"/>
                          <a:ea typeface="Tahoma" panose="020B0604030504040204" pitchFamily="34" charset="0"/>
                          <a:cs typeface="Tahoma" panose="020B0604030504040204" pitchFamily="34" charset="0"/>
                        </a:rPr>
                        <a:t>, Econ, US History, World History)</a:t>
                      </a:r>
                    </a:p>
                    <a:p>
                      <a:pPr marL="0" indent="0">
                        <a:lnSpc>
                          <a:spcPct val="150000"/>
                        </a:lnSpc>
                        <a:buFont typeface="Wingdings" panose="05000000000000000000" pitchFamily="2" charset="2"/>
                        <a:buNone/>
                      </a:pPr>
                      <a:r>
                        <a:rPr lang="en-US" sz="1800" baseline="0">
                          <a:latin typeface="Tahoma" panose="020B0604030504040204" pitchFamily="34" charset="0"/>
                          <a:ea typeface="Tahoma" panose="020B0604030504040204" pitchFamily="34" charset="0"/>
                          <a:cs typeface="Tahoma" panose="020B0604030504040204" pitchFamily="34" charset="0"/>
                        </a:rPr>
                        <a:t>1 Credit</a:t>
                      </a:r>
                    </a:p>
                    <a:p>
                      <a:pPr marL="0" indent="0">
                        <a:lnSpc>
                          <a:spcPct val="150000"/>
                        </a:lnSpc>
                        <a:buFont typeface="Wingdings" panose="05000000000000000000" pitchFamily="2" charset="2"/>
                        <a:buNone/>
                      </a:pPr>
                      <a:r>
                        <a:rPr lang="en-US" sz="1800" baseline="0">
                          <a:latin typeface="Tahoma" panose="020B0604030504040204" pitchFamily="34" charset="0"/>
                          <a:ea typeface="Tahoma" panose="020B0604030504040204" pitchFamily="34" charset="0"/>
                          <a:cs typeface="Tahoma" panose="020B0604030504040204" pitchFamily="34" charset="0"/>
                        </a:rPr>
                        <a:t>1 Credit</a:t>
                      </a:r>
                    </a:p>
                    <a:p>
                      <a:pPr marL="0" indent="0">
                        <a:lnSpc>
                          <a:spcPct val="150000"/>
                        </a:lnSpc>
                        <a:buFont typeface="Wingdings" panose="05000000000000000000" pitchFamily="2" charset="2"/>
                        <a:buNone/>
                      </a:pPr>
                      <a:endParaRPr lang="en-US" sz="600" baseline="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Font typeface="Wingdings" panose="05000000000000000000" pitchFamily="2" charset="2"/>
                        <a:buNone/>
                      </a:pPr>
                      <a:r>
                        <a:rPr lang="en-US" sz="1800" baseline="0">
                          <a:latin typeface="Tahoma" panose="020B0604030504040204" pitchFamily="34" charset="0"/>
                          <a:ea typeface="Tahoma" panose="020B0604030504040204" pitchFamily="34" charset="0"/>
                          <a:cs typeface="Tahoma" panose="020B0604030504040204" pitchFamily="34" charset="0"/>
                        </a:rPr>
                        <a:t>24 Credits</a:t>
                      </a:r>
                    </a:p>
                    <a:p>
                      <a:pPr marL="0" indent="0">
                        <a:lnSpc>
                          <a:spcPct val="150000"/>
                        </a:lnSpc>
                        <a:buFont typeface="Wingdings" panose="05000000000000000000" pitchFamily="2" charset="2"/>
                        <a:buNone/>
                      </a:pPr>
                      <a:r>
                        <a:rPr lang="en-US" sz="1800" baseline="0">
                          <a:latin typeface="Tahoma"/>
                          <a:ea typeface="Tahoma"/>
                          <a:cs typeface="Tahoma"/>
                        </a:rPr>
                        <a:t>2.0+ Unweighted</a:t>
                      </a:r>
                      <a:endParaRPr lang="en-US" sz="1800" baseline="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Font typeface="Wingdings" panose="05000000000000000000" pitchFamily="2" charset="2"/>
                        <a:buNone/>
                      </a:pPr>
                      <a:r>
                        <a:rPr lang="en-US" sz="1800" baseline="0">
                          <a:latin typeface="Tahoma" panose="020B0604030504040204" pitchFamily="34" charset="0"/>
                          <a:ea typeface="Tahoma" panose="020B0604030504040204" pitchFamily="34" charset="0"/>
                          <a:cs typeface="Tahoma" panose="020B0604030504040204" pitchFamily="34" charset="0"/>
                        </a:rPr>
                        <a:t>2 Credits for Bright Futures and 4 year Colleges/Universities</a:t>
                      </a:r>
                    </a:p>
                    <a:p>
                      <a:pPr marL="0" indent="0">
                        <a:lnSpc>
                          <a:spcPct val="150000"/>
                        </a:lnSpc>
                        <a:buFont typeface="Wingdings" panose="05000000000000000000" pitchFamily="2" charset="2"/>
                        <a:buNone/>
                      </a:pPr>
                      <a:endParaRPr lang="en-US" sz="1800" baseline="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1524077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9702"/>
            <a:ext cx="12191997" cy="2622223"/>
          </a:xfrm>
          <a:custGeom>
            <a:avLst/>
            <a:gdLst/>
            <a:ahLst/>
            <a:cxnLst/>
            <a:rect l="l" t="t" r="r" b="b"/>
            <a:pathLst>
              <a:path w="18287996" h="3933334">
                <a:moveTo>
                  <a:pt x="0" y="0"/>
                </a:moveTo>
                <a:lnTo>
                  <a:pt x="18287996" y="0"/>
                </a:lnTo>
                <a:lnTo>
                  <a:pt x="18287996" y="3933334"/>
                </a:lnTo>
                <a:lnTo>
                  <a:pt x="0" y="3933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397363"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7762887"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5387159" y="2825419"/>
            <a:ext cx="1417679" cy="1417679"/>
          </a:xfrm>
          <a:custGeom>
            <a:avLst/>
            <a:gdLst/>
            <a:ahLst/>
            <a:cxnLst/>
            <a:rect l="l" t="t" r="r" b="b"/>
            <a:pathLst>
              <a:path w="2126519" h="2126519">
                <a:moveTo>
                  <a:pt x="0" y="0"/>
                </a:moveTo>
                <a:lnTo>
                  <a:pt x="2126519" y="0"/>
                </a:lnTo>
                <a:lnTo>
                  <a:pt x="2126519" y="2126519"/>
                </a:lnTo>
                <a:lnTo>
                  <a:pt x="0" y="2126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1759022" y="2691355"/>
            <a:ext cx="1268838" cy="1464748"/>
          </a:xfrm>
          <a:custGeom>
            <a:avLst/>
            <a:gdLst/>
            <a:ahLst/>
            <a:cxnLst/>
            <a:rect l="l" t="t" r="r" b="b"/>
            <a:pathLst>
              <a:path w="1903257" h="2197122">
                <a:moveTo>
                  <a:pt x="0" y="0"/>
                </a:moveTo>
                <a:lnTo>
                  <a:pt x="1903257" y="0"/>
                </a:lnTo>
                <a:lnTo>
                  <a:pt x="1903257" y="2197122"/>
                </a:lnTo>
                <a:lnTo>
                  <a:pt x="0" y="2197122"/>
                </a:lnTo>
                <a:lnTo>
                  <a:pt x="0" y="0"/>
                </a:lnTo>
                <a:close/>
              </a:path>
            </a:pathLst>
          </a:custGeom>
          <a:blipFill>
            <a:blip r:embed="rId8">
              <a:extLst>
                <a:ext uri="{96DAC541-7B7A-43D3-8B79-37D633B846F1}">
                  <asvg:svgBlip xmlns:asvg="http://schemas.microsoft.com/office/drawing/2016/SVG/main" r:embed="rId9"/>
                </a:ext>
              </a:extLst>
            </a:blip>
            <a:stretch>
              <a:fillRect t="-25" b="-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254000" y="835774"/>
            <a:ext cx="11289095" cy="5450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386"/>
              </a:lnSpc>
            </a:pPr>
            <a:r>
              <a:rPr lang="en-US" sz="3600">
                <a:solidFill>
                  <a:srgbClr val="F2F2F2"/>
                </a:solidFill>
                <a:latin typeface="Arimo"/>
                <a:ea typeface="Arimo"/>
                <a:cs typeface="Arimo"/>
                <a:sym typeface="Arimo"/>
              </a:rPr>
              <a:t>Florida Bright Futures Scholarship Program</a:t>
            </a:r>
          </a:p>
        </p:txBody>
      </p:sp>
      <p:sp>
        <p:nvSpPr>
          <p:cNvPr id="9" name="TextBox 9"/>
          <p:cNvSpPr txBox="1"/>
          <p:nvPr/>
        </p:nvSpPr>
        <p:spPr>
          <a:xfrm>
            <a:off x="470156" y="4315853"/>
            <a:ext cx="3512542" cy="12622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a:solidFill>
                  <a:srgbClr val="162850"/>
                </a:solidFill>
                <a:latin typeface="Open Sauce" panose="020B0604020202020204" charset="0"/>
                <a:ea typeface="Arimo"/>
                <a:cs typeface="Arimo"/>
                <a:sym typeface="Arimo"/>
              </a:rPr>
              <a:t>Awarded to every student in the</a:t>
            </a:r>
          </a:p>
          <a:p>
            <a:pPr algn="ctr">
              <a:lnSpc>
                <a:spcPts val="3360"/>
              </a:lnSpc>
            </a:pPr>
            <a:r>
              <a:rPr lang="en-US" sz="1867">
                <a:solidFill>
                  <a:srgbClr val="162850"/>
                </a:solidFill>
                <a:latin typeface="Open Sauce" panose="020B0604020202020204" charset="0"/>
                <a:ea typeface="Arimo"/>
                <a:cs typeface="Arimo"/>
                <a:sym typeface="Arimo"/>
              </a:rPr>
              <a:t>state of Florida who meets all </a:t>
            </a:r>
          </a:p>
          <a:p>
            <a:pPr algn="ctr">
              <a:lnSpc>
                <a:spcPts val="3360"/>
              </a:lnSpc>
            </a:pPr>
            <a:r>
              <a:rPr lang="en-US" sz="1867">
                <a:solidFill>
                  <a:srgbClr val="162850"/>
                </a:solidFill>
                <a:latin typeface="Open Sauce" panose="020B0604020202020204" charset="0"/>
                <a:ea typeface="Arimo"/>
                <a:cs typeface="Arimo"/>
                <a:sym typeface="Arimo"/>
              </a:rPr>
              <a:t>requirements.  </a:t>
            </a:r>
          </a:p>
        </p:txBody>
      </p:sp>
      <p:sp>
        <p:nvSpPr>
          <p:cNvPr id="10" name="TextBox 10"/>
          <p:cNvSpPr txBox="1"/>
          <p:nvPr/>
        </p:nvSpPr>
        <p:spPr>
          <a:xfrm>
            <a:off x="4335168" y="4601555"/>
            <a:ext cx="3512542" cy="8442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400">
                <a:solidFill>
                  <a:srgbClr val="162850"/>
                </a:solidFill>
                <a:latin typeface="Open Sauce" panose="020B0604020202020204" charset="0"/>
                <a:ea typeface="Arimo"/>
                <a:cs typeface="Arimo"/>
                <a:sym typeface="Arimo"/>
              </a:rPr>
              <a:t>Four levels of </a:t>
            </a:r>
          </a:p>
          <a:p>
            <a:pPr algn="ctr">
              <a:lnSpc>
                <a:spcPts val="3360"/>
              </a:lnSpc>
            </a:pPr>
            <a:r>
              <a:rPr lang="en-US" sz="2400">
                <a:solidFill>
                  <a:srgbClr val="162850"/>
                </a:solidFill>
                <a:latin typeface="Open Sauce" panose="020B0604020202020204" charset="0"/>
                <a:ea typeface="Arimo"/>
                <a:cs typeface="Arimo"/>
                <a:sym typeface="Arimo"/>
              </a:rPr>
              <a:t>Scholarships</a:t>
            </a:r>
          </a:p>
        </p:txBody>
      </p:sp>
      <p:sp>
        <p:nvSpPr>
          <p:cNvPr id="11" name="TextBox 11"/>
          <p:cNvSpPr txBox="1"/>
          <p:nvPr/>
        </p:nvSpPr>
        <p:spPr>
          <a:xfrm>
            <a:off x="8021412" y="4318727"/>
            <a:ext cx="3593306" cy="1271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133">
                <a:solidFill>
                  <a:srgbClr val="162850"/>
                </a:solidFill>
                <a:latin typeface="Open Sauce" panose="020B0604020202020204" charset="0"/>
                <a:ea typeface="Arimo"/>
                <a:cs typeface="Arimo"/>
                <a:sym typeface="Arimo"/>
              </a:rPr>
              <a:t>Requires that students complete</a:t>
            </a:r>
          </a:p>
          <a:p>
            <a:pPr algn="ctr">
              <a:lnSpc>
                <a:spcPts val="3360"/>
              </a:lnSpc>
            </a:pPr>
            <a:r>
              <a:rPr lang="en-US" sz="2133">
                <a:solidFill>
                  <a:srgbClr val="162850"/>
                </a:solidFill>
                <a:latin typeface="Open Sauce" panose="020B0604020202020204" charset="0"/>
                <a:ea typeface="Arimo"/>
                <a:cs typeface="Arimo"/>
                <a:sym typeface="Arimo"/>
              </a:rPr>
              <a:t>the Florida Financial Aid </a:t>
            </a:r>
          </a:p>
          <a:p>
            <a:pPr algn="ctr">
              <a:lnSpc>
                <a:spcPts val="3360"/>
              </a:lnSpc>
            </a:pPr>
            <a:r>
              <a:rPr lang="en-US" sz="2133">
                <a:solidFill>
                  <a:srgbClr val="162850"/>
                </a:solidFill>
                <a:latin typeface="Open Sauce" panose="020B0604020202020204" charset="0"/>
                <a:ea typeface="Arimo"/>
                <a:cs typeface="Arimo"/>
                <a:sym typeface="Arimo"/>
              </a:rPr>
              <a:t>Application (Opens Oct. 1)</a:t>
            </a:r>
          </a:p>
        </p:txBody>
      </p:sp>
      <p:pic>
        <p:nvPicPr>
          <p:cNvPr id="13" name="Graphic 12" descr="A lightbulb">
            <a:extLst>
              <a:ext uri="{FF2B5EF4-FFF2-40B4-BE49-F238E27FC236}">
                <a16:creationId xmlns:a16="http://schemas.microsoft.com/office/drawing/2014/main" id="{A421DFC7-B875-36B4-EF97-FF64597C73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10194" y="2149787"/>
            <a:ext cx="2371703" cy="2371703"/>
          </a:xfrm>
          <a:prstGeom prst="rect">
            <a:avLst/>
          </a:prstGeom>
        </p:spPr>
      </p:pic>
    </p:spTree>
    <p:extLst>
      <p:ext uri="{BB962C8B-B14F-4D97-AF65-F5344CB8AC3E}">
        <p14:creationId xmlns:p14="http://schemas.microsoft.com/office/powerpoint/2010/main" val="1727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0261600" y="4816761"/>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40147" y="1152124"/>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508428" y="-2603044"/>
            <a:ext cx="6177762" cy="5758597"/>
          </a:xfrm>
          <a:custGeom>
            <a:avLst/>
            <a:gdLst/>
            <a:ahLst/>
            <a:cxnLst/>
            <a:rect l="l" t="t" r="r" b="b"/>
            <a:pathLst>
              <a:path w="9266643" h="8637895">
                <a:moveTo>
                  <a:pt x="0" y="0"/>
                </a:moveTo>
                <a:lnTo>
                  <a:pt x="9266643" y="0"/>
                </a:lnTo>
                <a:lnTo>
                  <a:pt x="9266643" y="8637895"/>
                </a:lnTo>
                <a:lnTo>
                  <a:pt x="0" y="863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4813617" y="135517"/>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4813617" y="349122"/>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4813617" y="982300"/>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4813617" y="1829083"/>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4813617" y="2675866"/>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4813617" y="3522648"/>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4813617" y="4369432"/>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813617" y="5216214"/>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4813617" y="1195905"/>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813617" y="2039868"/>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4813617" y="2886651"/>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4813617" y="3733434"/>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4813617" y="4580217"/>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a:off x="4813617" y="5427000"/>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0" name="Group 20"/>
          <p:cNvGrpSpPr/>
          <p:nvPr/>
        </p:nvGrpSpPr>
        <p:grpSpPr>
          <a:xfrm>
            <a:off x="2196985" y="3393748"/>
            <a:ext cx="2102282" cy="2985466"/>
            <a:chOff x="0" y="0"/>
            <a:chExt cx="4204564" cy="5970932"/>
          </a:xfrm>
        </p:grpSpPr>
        <p:sp>
          <p:nvSpPr>
            <p:cNvPr id="21" name="Freeform 21"/>
            <p:cNvSpPr/>
            <p:nvPr/>
          </p:nvSpPr>
          <p:spPr>
            <a:xfrm>
              <a:off x="0" y="0"/>
              <a:ext cx="4204589" cy="5970905"/>
            </a:xfrm>
            <a:custGeom>
              <a:avLst/>
              <a:gdLst/>
              <a:ahLst/>
              <a:cxnLst/>
              <a:rect l="l" t="t" r="r" b="b"/>
              <a:pathLst>
                <a:path w="4204589" h="5970905">
                  <a:moveTo>
                    <a:pt x="0" y="0"/>
                  </a:moveTo>
                  <a:lnTo>
                    <a:pt x="4204589" y="0"/>
                  </a:lnTo>
                  <a:lnTo>
                    <a:pt x="4204589" y="5970905"/>
                  </a:lnTo>
                  <a:lnTo>
                    <a:pt x="0" y="5970905"/>
                  </a:lnTo>
                  <a:lnTo>
                    <a:pt x="0" y="0"/>
                  </a:lnTo>
                  <a:close/>
                </a:path>
              </a:pathLst>
            </a:custGeom>
            <a:blipFill>
              <a:blip r:embed="rId14"/>
              <a:stretch>
                <a:fillRect l="-679" r="-6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2" name="TextBox 22"/>
          <p:cNvSpPr txBox="1"/>
          <p:nvPr/>
        </p:nvSpPr>
        <p:spPr>
          <a:xfrm>
            <a:off x="1" y="-190500"/>
            <a:ext cx="3736959" cy="1736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42"/>
              </a:lnSpc>
            </a:pPr>
            <a:r>
              <a:rPr lang="en-US" sz="3364" spc="329">
                <a:solidFill>
                  <a:srgbClr val="FFFFFF"/>
                </a:solidFill>
                <a:latin typeface="Arimo"/>
                <a:ea typeface="Arimo"/>
                <a:cs typeface="Arimo"/>
                <a:sym typeface="Arimo"/>
              </a:rPr>
              <a:t>General </a:t>
            </a:r>
          </a:p>
          <a:p>
            <a:pPr algn="ctr">
              <a:lnSpc>
                <a:spcPts val="4642"/>
              </a:lnSpc>
            </a:pPr>
            <a:r>
              <a:rPr lang="en-US" sz="3364" spc="329">
                <a:solidFill>
                  <a:srgbClr val="FFFFFF"/>
                </a:solidFill>
                <a:latin typeface="Arimo"/>
                <a:ea typeface="Arimo"/>
                <a:cs typeface="Arimo"/>
                <a:sym typeface="Arimo"/>
              </a:rPr>
              <a:t>Requirements for </a:t>
            </a:r>
          </a:p>
          <a:p>
            <a:pPr algn="ctr">
              <a:lnSpc>
                <a:spcPts val="4642"/>
              </a:lnSpc>
            </a:pPr>
            <a:r>
              <a:rPr lang="en-US" sz="3364" spc="329">
                <a:solidFill>
                  <a:srgbClr val="FFFFFF"/>
                </a:solidFill>
                <a:latin typeface="Arimo"/>
                <a:ea typeface="Arimo"/>
                <a:cs typeface="Arimo"/>
                <a:sym typeface="Arimo"/>
              </a:rPr>
              <a:t>Bright Futures</a:t>
            </a:r>
          </a:p>
        </p:txBody>
      </p:sp>
      <p:sp>
        <p:nvSpPr>
          <p:cNvPr id="23" name="TextBox 23"/>
          <p:cNvSpPr txBox="1"/>
          <p:nvPr/>
        </p:nvSpPr>
        <p:spPr>
          <a:xfrm>
            <a:off x="5508102" y="107659"/>
            <a:ext cx="5820298" cy="642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rgbClr val="162850"/>
                </a:solidFill>
                <a:latin typeface="Open Sauce" panose="020B0604020202020204" charset="0"/>
                <a:ea typeface="Arimo"/>
                <a:cs typeface="Arimo"/>
                <a:sym typeface="Arimo"/>
              </a:rPr>
              <a:t>Be a Florida resident and U.S. citizen or eligible non-citizen as determine by the student’s postsecondary institution.</a:t>
            </a:r>
          </a:p>
        </p:txBody>
      </p:sp>
      <p:sp>
        <p:nvSpPr>
          <p:cNvPr id="24" name="TextBox 24"/>
          <p:cNvSpPr txBox="1"/>
          <p:nvPr/>
        </p:nvSpPr>
        <p:spPr>
          <a:xfrm>
            <a:off x="5452529" y="905883"/>
            <a:ext cx="6090371" cy="637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chemeClr val="tx2">
                    <a:lumMod val="60000"/>
                    <a:lumOff val="40000"/>
                  </a:schemeClr>
                </a:solidFill>
                <a:latin typeface="Open Sauce" panose="020B0604020202020204" charset="0"/>
                <a:ea typeface="Arimo"/>
                <a:cs typeface="Arimo"/>
                <a:sym typeface="Arimo"/>
              </a:rPr>
              <a:t>Complete the FFAA no later than August 31 after </a:t>
            </a:r>
          </a:p>
          <a:p>
            <a:pPr>
              <a:lnSpc>
                <a:spcPts val="2613"/>
              </a:lnSpc>
            </a:pPr>
            <a:r>
              <a:rPr lang="en-US" sz="1733">
                <a:solidFill>
                  <a:schemeClr val="tx2">
                    <a:lumMod val="60000"/>
                    <a:lumOff val="40000"/>
                  </a:schemeClr>
                </a:solidFill>
                <a:latin typeface="Open Sauce" panose="020B0604020202020204" charset="0"/>
                <a:ea typeface="Arimo"/>
                <a:cs typeface="Arimo"/>
                <a:sym typeface="Arimo"/>
              </a:rPr>
              <a:t>high school graduation.</a:t>
            </a:r>
          </a:p>
        </p:txBody>
      </p:sp>
      <p:sp>
        <p:nvSpPr>
          <p:cNvPr id="25" name="TextBox 25"/>
          <p:cNvSpPr txBox="1"/>
          <p:nvPr/>
        </p:nvSpPr>
        <p:spPr>
          <a:xfrm>
            <a:off x="5508102" y="1712821"/>
            <a:ext cx="5324872" cy="637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rgbClr val="162850"/>
                </a:solidFill>
                <a:latin typeface="Open Sauce" panose="020B0604020202020204" charset="0"/>
                <a:ea typeface="Arimo"/>
                <a:cs typeface="Arimo"/>
                <a:sym typeface="Arimo"/>
              </a:rPr>
              <a:t>Earn a standard Florida high school diploma, or its equivalent. </a:t>
            </a:r>
          </a:p>
        </p:txBody>
      </p:sp>
      <p:sp>
        <p:nvSpPr>
          <p:cNvPr id="26" name="TextBox 26"/>
          <p:cNvSpPr txBox="1"/>
          <p:nvPr/>
        </p:nvSpPr>
        <p:spPr>
          <a:xfrm>
            <a:off x="5508102" y="2528514"/>
            <a:ext cx="4586982" cy="637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chemeClr val="tx2">
                    <a:lumMod val="60000"/>
                    <a:lumOff val="40000"/>
                  </a:schemeClr>
                </a:solidFill>
                <a:latin typeface="Open Sauce" panose="020B0604020202020204" charset="0"/>
                <a:ea typeface="Arimo"/>
                <a:cs typeface="Arimo"/>
                <a:sym typeface="Arimo"/>
              </a:rPr>
              <a:t>Not have been found guilty of, or pled nolo </a:t>
            </a:r>
            <a:r>
              <a:rPr lang="en-US" sz="1733" err="1">
                <a:solidFill>
                  <a:schemeClr val="tx2">
                    <a:lumMod val="60000"/>
                    <a:lumOff val="40000"/>
                  </a:schemeClr>
                </a:solidFill>
                <a:latin typeface="Open Sauce" panose="020B0604020202020204" charset="0"/>
                <a:ea typeface="Arimo"/>
                <a:cs typeface="Arimo"/>
                <a:sym typeface="Arimo"/>
              </a:rPr>
              <a:t>contendre</a:t>
            </a:r>
            <a:r>
              <a:rPr lang="en-US" sz="1733">
                <a:solidFill>
                  <a:schemeClr val="tx2">
                    <a:lumMod val="60000"/>
                    <a:lumOff val="40000"/>
                  </a:schemeClr>
                </a:solidFill>
                <a:latin typeface="Open Sauce" panose="020B0604020202020204" charset="0"/>
                <a:ea typeface="Arimo"/>
                <a:cs typeface="Arimo"/>
                <a:sym typeface="Arimo"/>
              </a:rPr>
              <a:t> to a felony charge.</a:t>
            </a:r>
          </a:p>
        </p:txBody>
      </p:sp>
      <p:sp>
        <p:nvSpPr>
          <p:cNvPr id="27" name="TextBox 27"/>
          <p:cNvSpPr txBox="1"/>
          <p:nvPr/>
        </p:nvSpPr>
        <p:spPr>
          <a:xfrm>
            <a:off x="5501785" y="3260651"/>
            <a:ext cx="6002184" cy="642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rgbClr val="162850"/>
                </a:solidFill>
                <a:latin typeface="Open Sauce" panose="020B0604020202020204" charset="0"/>
                <a:ea typeface="Arimo"/>
                <a:cs typeface="Arimo"/>
                <a:sym typeface="Arimo"/>
              </a:rPr>
              <a:t>Be accepted by, and enroll in a degree or certificate program at, an eligible Florida public or independent postsecondary institution. </a:t>
            </a:r>
          </a:p>
        </p:txBody>
      </p:sp>
      <p:sp>
        <p:nvSpPr>
          <p:cNvPr id="28" name="TextBox 28"/>
          <p:cNvSpPr txBox="1"/>
          <p:nvPr/>
        </p:nvSpPr>
        <p:spPr>
          <a:xfrm>
            <a:off x="5504721" y="3959739"/>
            <a:ext cx="5381030" cy="642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chemeClr val="tx2">
                    <a:lumMod val="60000"/>
                    <a:lumOff val="40000"/>
                  </a:schemeClr>
                </a:solidFill>
                <a:latin typeface="Open Sauce" panose="020B0604020202020204" charset="0"/>
                <a:ea typeface="Arimo"/>
                <a:cs typeface="Arimo"/>
                <a:sym typeface="Arimo"/>
              </a:rPr>
              <a:t>Be enrolled for at least six non-remedial semester credit hours(or the equivalent in quarter or clock hour) per term. </a:t>
            </a:r>
          </a:p>
        </p:txBody>
      </p:sp>
      <p:sp>
        <p:nvSpPr>
          <p:cNvPr id="29" name="TextBox 29"/>
          <p:cNvSpPr txBox="1"/>
          <p:nvPr/>
        </p:nvSpPr>
        <p:spPr>
          <a:xfrm>
            <a:off x="5510456" y="4601733"/>
            <a:ext cx="5027412" cy="13014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a:solidFill>
                  <a:srgbClr val="162850"/>
                </a:solidFill>
                <a:latin typeface="Open Sauce" panose="020B0604020202020204" charset="0"/>
                <a:ea typeface="Arimo"/>
                <a:cs typeface="Arimo"/>
                <a:sym typeface="Arimo"/>
              </a:rPr>
              <a:t>If not funded in the academic year immediately following high school graduation, apply within five years of high school graduation to have your award reinstated.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5433" y="-118575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Freeform 5"/>
          <p:cNvSpPr/>
          <p:nvPr/>
        </p:nvSpPr>
        <p:spPr>
          <a:xfrm>
            <a:off x="3919625" y="3785047"/>
            <a:ext cx="5703119" cy="2057390"/>
          </a:xfrm>
          <a:custGeom>
            <a:avLst/>
            <a:gdLst/>
            <a:ahLst/>
            <a:cxnLst/>
            <a:rect l="l" t="t" r="r" b="b"/>
            <a:pathLst>
              <a:path w="8554679" h="3086085">
                <a:moveTo>
                  <a:pt x="0" y="0"/>
                </a:moveTo>
                <a:lnTo>
                  <a:pt x="8554679" y="0"/>
                </a:lnTo>
                <a:lnTo>
                  <a:pt x="8554679" y="3086085"/>
                </a:lnTo>
                <a:lnTo>
                  <a:pt x="0" y="3086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1865936" y="-3221700"/>
            <a:ext cx="3278421" cy="5605944"/>
          </a:xfrm>
          <a:custGeom>
            <a:avLst/>
            <a:gdLst/>
            <a:ahLst/>
            <a:cxnLst/>
            <a:rect l="l" t="t" r="r" b="b"/>
            <a:pathLst>
              <a:path w="4917631" h="8408916">
                <a:moveTo>
                  <a:pt x="0" y="0"/>
                </a:moveTo>
                <a:lnTo>
                  <a:pt x="4917631" y="0"/>
                </a:lnTo>
                <a:lnTo>
                  <a:pt x="4917631" y="8408917"/>
                </a:lnTo>
                <a:lnTo>
                  <a:pt x="0" y="84089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p:cNvGrpSpPr/>
          <p:nvPr/>
        </p:nvGrpSpPr>
        <p:grpSpPr>
          <a:xfrm>
            <a:off x="-1612847" y="453372"/>
            <a:ext cx="3088043" cy="3128028"/>
            <a:chOff x="0" y="0"/>
            <a:chExt cx="2964810" cy="2964810"/>
          </a:xfrm>
        </p:grpSpPr>
        <p:sp>
          <p:nvSpPr>
            <p:cNvPr id="8" name="Freeform 8"/>
            <p:cNvSpPr/>
            <p:nvPr/>
          </p:nvSpPr>
          <p:spPr>
            <a:xfrm>
              <a:off x="0" y="0"/>
              <a:ext cx="2964688" cy="2964815"/>
            </a:xfrm>
            <a:custGeom>
              <a:avLst/>
              <a:gdLst/>
              <a:ahLst/>
              <a:cxnLst/>
              <a:rect l="l" t="t" r="r" b="b"/>
              <a:pathLst>
                <a:path w="2964688" h="2964815">
                  <a:moveTo>
                    <a:pt x="1482344" y="0"/>
                  </a:moveTo>
                  <a:cubicBezTo>
                    <a:pt x="663448" y="0"/>
                    <a:pt x="0" y="663448"/>
                    <a:pt x="0" y="1482344"/>
                  </a:cubicBezTo>
                  <a:cubicBezTo>
                    <a:pt x="0" y="2301240"/>
                    <a:pt x="663448" y="2964815"/>
                    <a:pt x="1482344" y="2964815"/>
                  </a:cubicBezTo>
                  <a:cubicBezTo>
                    <a:pt x="2301240" y="2964815"/>
                    <a:pt x="2964688" y="2301367"/>
                    <a:pt x="2964688" y="1482471"/>
                  </a:cubicBezTo>
                  <a:cubicBezTo>
                    <a:pt x="2964688" y="663575"/>
                    <a:pt x="2301367" y="0"/>
                    <a:pt x="1482344" y="0"/>
                  </a:cubicBezTo>
                  <a:close/>
                </a:path>
              </a:pathLst>
            </a:custGeom>
            <a:blipFill>
              <a:blip r:embed="rId7"/>
              <a:stretch>
                <a:fillRect l="-25034" r="-2503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9" name="Group 9"/>
          <p:cNvGrpSpPr/>
          <p:nvPr/>
        </p:nvGrpSpPr>
        <p:grpSpPr>
          <a:xfrm>
            <a:off x="-164513" y="3376326"/>
            <a:ext cx="2540255" cy="2295889"/>
            <a:chOff x="0" y="0"/>
            <a:chExt cx="3735900" cy="3735900"/>
          </a:xfrm>
        </p:grpSpPr>
        <p:sp>
          <p:nvSpPr>
            <p:cNvPr id="10" name="Freeform 10"/>
            <p:cNvSpPr/>
            <p:nvPr/>
          </p:nvSpPr>
          <p:spPr>
            <a:xfrm>
              <a:off x="0" y="0"/>
              <a:ext cx="3735959" cy="3735959"/>
            </a:xfrm>
            <a:custGeom>
              <a:avLst/>
              <a:gdLst/>
              <a:ahLst/>
              <a:cxnLst/>
              <a:rect l="l" t="t" r="r" b="b"/>
              <a:pathLst>
                <a:path w="3735959" h="3735959">
                  <a:moveTo>
                    <a:pt x="1867916" y="0"/>
                  </a:moveTo>
                  <a:cubicBezTo>
                    <a:pt x="837565" y="0"/>
                    <a:pt x="0" y="838327"/>
                    <a:pt x="0" y="1867916"/>
                  </a:cubicBezTo>
                  <a:cubicBezTo>
                    <a:pt x="0" y="2897505"/>
                    <a:pt x="837565" y="3735959"/>
                    <a:pt x="1867916" y="3735959"/>
                  </a:cubicBezTo>
                  <a:cubicBezTo>
                    <a:pt x="2897505" y="3735959"/>
                    <a:pt x="3735832" y="2898394"/>
                    <a:pt x="3735832" y="1868043"/>
                  </a:cubicBezTo>
                  <a:cubicBezTo>
                    <a:pt x="3735959" y="838327"/>
                    <a:pt x="2898267" y="0"/>
                    <a:pt x="1867916" y="0"/>
                  </a:cubicBezTo>
                  <a:close/>
                  <a:moveTo>
                    <a:pt x="1867916" y="3431794"/>
                  </a:moveTo>
                  <a:cubicBezTo>
                    <a:pt x="1005713" y="3431794"/>
                    <a:pt x="304038" y="2730246"/>
                    <a:pt x="304038" y="1867916"/>
                  </a:cubicBezTo>
                  <a:cubicBezTo>
                    <a:pt x="304038" y="1005586"/>
                    <a:pt x="1005713" y="304165"/>
                    <a:pt x="1867916" y="304165"/>
                  </a:cubicBezTo>
                  <a:cubicBezTo>
                    <a:pt x="2730119" y="304165"/>
                    <a:pt x="3431794" y="1005713"/>
                    <a:pt x="3431794" y="1867916"/>
                  </a:cubicBezTo>
                  <a:cubicBezTo>
                    <a:pt x="3431794" y="2730119"/>
                    <a:pt x="2730246" y="3431794"/>
                    <a:pt x="1867916" y="3431794"/>
                  </a:cubicBez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1" name="TextBox 11"/>
          <p:cNvSpPr txBox="1"/>
          <p:nvPr/>
        </p:nvSpPr>
        <p:spPr>
          <a:xfrm>
            <a:off x="4135838" y="1519812"/>
            <a:ext cx="7809409" cy="3015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81019" indent="-381019" algn="l">
              <a:lnSpc>
                <a:spcPts val="3360"/>
              </a:lnSpc>
              <a:buFont typeface="Arial" panose="020B0604020202020204" pitchFamily="34" charset="0"/>
              <a:buChar char="•"/>
            </a:pPr>
            <a:r>
              <a:rPr lang="en-US" sz="2133">
                <a:solidFill>
                  <a:srgbClr val="162850"/>
                </a:solidFill>
                <a:latin typeface="Open Sauce" panose="020B0604020202020204" charset="0"/>
                <a:ea typeface="Arimo"/>
                <a:cs typeface="Arimo"/>
                <a:sym typeface="Arimo"/>
              </a:rPr>
              <a:t>Coursework</a:t>
            </a:r>
          </a:p>
          <a:p>
            <a:pPr algn="l">
              <a:lnSpc>
                <a:spcPts val="3360"/>
              </a:lnSpc>
            </a:pPr>
            <a:endParaRPr lang="en-US" sz="2133">
              <a:solidFill>
                <a:srgbClr val="162850"/>
              </a:solidFill>
              <a:latin typeface="Open Sauce" panose="020B0604020202020204" charset="0"/>
              <a:ea typeface="Arimo"/>
              <a:cs typeface="Arimo"/>
              <a:sym typeface="Arimo"/>
            </a:endParaRPr>
          </a:p>
          <a:p>
            <a:pPr marL="381019" indent="-381019">
              <a:lnSpc>
                <a:spcPts val="3360"/>
              </a:lnSpc>
              <a:buFont typeface="Arial" panose="020B0604020202020204" pitchFamily="34" charset="0"/>
              <a:buChar char="•"/>
            </a:pPr>
            <a:r>
              <a:rPr lang="en-US" sz="2133">
                <a:solidFill>
                  <a:srgbClr val="162850"/>
                </a:solidFill>
                <a:latin typeface="Open Sauce" panose="020B0604020202020204" charset="0"/>
                <a:ea typeface="Arimo"/>
                <a:cs typeface="Arimo"/>
                <a:sym typeface="Arimo"/>
              </a:rPr>
              <a:t>Weighted GPA </a:t>
            </a:r>
          </a:p>
          <a:p>
            <a:pPr>
              <a:lnSpc>
                <a:spcPts val="3360"/>
              </a:lnSpc>
            </a:pPr>
            <a:endParaRPr lang="en-US" sz="2133">
              <a:solidFill>
                <a:srgbClr val="162850"/>
              </a:solidFill>
              <a:latin typeface="Open Sauce" panose="020B0604020202020204" charset="0"/>
              <a:ea typeface="Arimo"/>
              <a:cs typeface="Arimo"/>
              <a:sym typeface="Arimo"/>
            </a:endParaRPr>
          </a:p>
          <a:p>
            <a:pPr marL="381019" indent="-381019" algn="l">
              <a:lnSpc>
                <a:spcPts val="3360"/>
              </a:lnSpc>
              <a:buFont typeface="Arial" panose="020B0604020202020204" pitchFamily="34" charset="0"/>
              <a:buChar char="•"/>
            </a:pPr>
            <a:r>
              <a:rPr lang="en-US" sz="2133">
                <a:solidFill>
                  <a:srgbClr val="162850"/>
                </a:solidFill>
                <a:latin typeface="Open Sauce" panose="020B0604020202020204" charset="0"/>
                <a:ea typeface="Arimo"/>
                <a:cs typeface="Arimo"/>
                <a:sym typeface="Arimo"/>
              </a:rPr>
              <a:t>Test Scores (SAT, ACT, or CLT)</a:t>
            </a:r>
          </a:p>
          <a:p>
            <a:pPr>
              <a:lnSpc>
                <a:spcPts val="3360"/>
              </a:lnSpc>
            </a:pPr>
            <a:endParaRPr lang="en-US" sz="2133">
              <a:solidFill>
                <a:srgbClr val="162850"/>
              </a:solidFill>
              <a:latin typeface="Open Sauce" panose="020B0604020202020204" charset="0"/>
              <a:ea typeface="Arimo"/>
              <a:cs typeface="Arimo"/>
              <a:sym typeface="Arimo"/>
            </a:endParaRPr>
          </a:p>
          <a:p>
            <a:pPr marL="304815" indent="-304815">
              <a:lnSpc>
                <a:spcPts val="3360"/>
              </a:lnSpc>
              <a:buFont typeface="Arial" panose="020B0604020202020204" pitchFamily="34" charset="0"/>
              <a:buChar char="•"/>
            </a:pPr>
            <a:r>
              <a:rPr lang="en-US" sz="2133">
                <a:solidFill>
                  <a:srgbClr val="162850"/>
                </a:solidFill>
                <a:latin typeface="Open Sauce" panose="020B0604020202020204" charset="0"/>
                <a:ea typeface="Arimo"/>
                <a:cs typeface="Arimo"/>
                <a:sym typeface="Arimo"/>
              </a:rPr>
              <a:t>Volunteer or Work Hours</a:t>
            </a:r>
          </a:p>
        </p:txBody>
      </p:sp>
      <p:sp>
        <p:nvSpPr>
          <p:cNvPr id="12" name="Freeform 12"/>
          <p:cNvSpPr/>
          <p:nvPr/>
        </p:nvSpPr>
        <p:spPr>
          <a:xfrm>
            <a:off x="3197513" y="1277164"/>
            <a:ext cx="670660" cy="622037"/>
          </a:xfrm>
          <a:custGeom>
            <a:avLst/>
            <a:gdLst/>
            <a:ahLst/>
            <a:cxnLst/>
            <a:rect l="l" t="t" r="r" b="b"/>
            <a:pathLst>
              <a:path w="1005990" h="933056">
                <a:moveTo>
                  <a:pt x="0" y="0"/>
                </a:moveTo>
                <a:lnTo>
                  <a:pt x="1005990" y="0"/>
                </a:lnTo>
                <a:lnTo>
                  <a:pt x="1005990" y="933056"/>
                </a:lnTo>
                <a:lnTo>
                  <a:pt x="0" y="933056"/>
                </a:lnTo>
                <a:lnTo>
                  <a:pt x="0" y="0"/>
                </a:lnTo>
                <a:close/>
              </a:path>
            </a:pathLst>
          </a:custGeom>
          <a:blipFill>
            <a:blip r:embed="rId8">
              <a:extLst>
                <a:ext uri="{96DAC541-7B7A-43D3-8B79-37D633B846F1}">
                  <asvg:svgBlip xmlns:asvg="http://schemas.microsoft.com/office/drawing/2016/SVG/main" r:embed="rId9"/>
                </a:ext>
              </a:extLst>
            </a:blip>
            <a:stretch>
              <a:fillRect l="-160" r="-1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3215433" y="2249968"/>
            <a:ext cx="670660" cy="670660"/>
          </a:xfrm>
          <a:custGeom>
            <a:avLst/>
            <a:gdLst/>
            <a:ahLst/>
            <a:cxnLst/>
            <a:rect l="l" t="t" r="r" b="b"/>
            <a:pathLst>
              <a:path w="1005990" h="1005990">
                <a:moveTo>
                  <a:pt x="0" y="0"/>
                </a:moveTo>
                <a:lnTo>
                  <a:pt x="1005990" y="0"/>
                </a:lnTo>
                <a:lnTo>
                  <a:pt x="1005990" y="1005990"/>
                </a:lnTo>
                <a:lnTo>
                  <a:pt x="0" y="10059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3291027" y="3245572"/>
            <a:ext cx="531955" cy="726113"/>
          </a:xfrm>
          <a:custGeom>
            <a:avLst/>
            <a:gdLst/>
            <a:ahLst/>
            <a:cxnLst/>
            <a:rect l="l" t="t" r="r" b="b"/>
            <a:pathLst>
              <a:path w="870415" h="1232446">
                <a:moveTo>
                  <a:pt x="0" y="0"/>
                </a:moveTo>
                <a:lnTo>
                  <a:pt x="870415" y="0"/>
                </a:lnTo>
                <a:lnTo>
                  <a:pt x="870415" y="1232446"/>
                </a:lnTo>
                <a:lnTo>
                  <a:pt x="0" y="1232446"/>
                </a:lnTo>
                <a:lnTo>
                  <a:pt x="0" y="0"/>
                </a:lnTo>
                <a:close/>
              </a:path>
            </a:pathLst>
          </a:custGeom>
          <a:blipFill>
            <a:blip r:embed="rId12">
              <a:extLst>
                <a:ext uri="{96DAC541-7B7A-43D3-8B79-37D633B846F1}">
                  <asvg:svgBlip xmlns:asvg="http://schemas.microsoft.com/office/drawing/2016/SVG/main" r:embed="rId13"/>
                </a:ext>
              </a:extLst>
            </a:blip>
            <a:stretch>
              <a:fillRect l="-102" r="-1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3239748" y="4029779"/>
            <a:ext cx="646345" cy="670660"/>
          </a:xfrm>
          <a:custGeom>
            <a:avLst/>
            <a:gdLst/>
            <a:ahLst/>
            <a:cxnLst/>
            <a:rect l="l" t="t" r="r" b="b"/>
            <a:pathLst>
              <a:path w="1087708" h="1087708">
                <a:moveTo>
                  <a:pt x="0" y="0"/>
                </a:moveTo>
                <a:lnTo>
                  <a:pt x="1087708" y="0"/>
                </a:lnTo>
                <a:lnTo>
                  <a:pt x="1087708" y="1087708"/>
                </a:lnTo>
                <a:lnTo>
                  <a:pt x="0" y="10877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3474322" y="80010"/>
            <a:ext cx="8057278" cy="9744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pPr>
            <a:r>
              <a:rPr lang="en-US" sz="2933">
                <a:solidFill>
                  <a:srgbClr val="162850"/>
                </a:solidFill>
                <a:latin typeface="Arimo"/>
                <a:ea typeface="Arimo"/>
                <a:cs typeface="Arimo"/>
                <a:sym typeface="Arimo"/>
              </a:rPr>
              <a:t>Florida Academic Scholarship (FAS) &amp; </a:t>
            </a:r>
          </a:p>
          <a:p>
            <a:pPr algn="ctr">
              <a:lnSpc>
                <a:spcPts val="3920"/>
              </a:lnSpc>
            </a:pPr>
            <a:r>
              <a:rPr lang="en-US" sz="2933">
                <a:solidFill>
                  <a:srgbClr val="162850"/>
                </a:solidFill>
                <a:latin typeface="Arimo"/>
                <a:ea typeface="Arimo"/>
                <a:cs typeface="Arimo"/>
                <a:sym typeface="Arimo"/>
              </a:rPr>
              <a:t>Florida Medallion Scholarship (FMS) Overview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3" name="Group 3"/>
          <p:cNvGrpSpPr/>
          <p:nvPr/>
        </p:nvGrpSpPr>
        <p:grpSpPr>
          <a:xfrm>
            <a:off x="1800134" y="1931450"/>
            <a:ext cx="4091714" cy="483361"/>
            <a:chOff x="0" y="0"/>
            <a:chExt cx="8183428" cy="966723"/>
          </a:xfrm>
        </p:grpSpPr>
        <p:sp>
          <p:nvSpPr>
            <p:cNvPr id="4" name="Freeform 4"/>
            <p:cNvSpPr/>
            <p:nvPr/>
          </p:nvSpPr>
          <p:spPr>
            <a:xfrm>
              <a:off x="0" y="0"/>
              <a:ext cx="8183372" cy="966724"/>
            </a:xfrm>
            <a:custGeom>
              <a:avLst/>
              <a:gdLst/>
              <a:ahLst/>
              <a:cxnLst/>
              <a:rect l="l" t="t" r="r" b="b"/>
              <a:pathLst>
                <a:path w="8183372" h="966724">
                  <a:moveTo>
                    <a:pt x="0" y="0"/>
                  </a:moveTo>
                  <a:lnTo>
                    <a:pt x="8183372" y="0"/>
                  </a:lnTo>
                  <a:lnTo>
                    <a:pt x="8183372" y="966724"/>
                  </a:lnTo>
                  <a:lnTo>
                    <a:pt x="0" y="966724"/>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1779314" y="2035229"/>
            <a:ext cx="3973181" cy="3250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pPr>
            <a:r>
              <a:rPr lang="en-US" sz="1933" i="1">
                <a:solidFill>
                  <a:srgbClr val="FDFBFB"/>
                </a:solidFill>
                <a:latin typeface="Open Sauce Italics"/>
                <a:ea typeface="Open Sauce Italics"/>
                <a:cs typeface="Open Sauce Italics"/>
                <a:sym typeface="Open Sauce Italics"/>
              </a:rPr>
              <a:t>16 High School Course Credits </a:t>
            </a:r>
          </a:p>
        </p:txBody>
      </p:sp>
      <p:sp>
        <p:nvSpPr>
          <p:cNvPr id="6" name="Freeform 6"/>
          <p:cNvSpPr/>
          <p:nvPr/>
        </p:nvSpPr>
        <p:spPr>
          <a:xfrm>
            <a:off x="14600" y="6269908"/>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184029" y="-1683138"/>
            <a:ext cx="2642699" cy="2642699"/>
          </a:xfrm>
          <a:custGeom>
            <a:avLst/>
            <a:gdLst/>
            <a:ahLst/>
            <a:cxnLst/>
            <a:rect l="l" t="t" r="r" b="b"/>
            <a:pathLst>
              <a:path w="3964049" h="3964049">
                <a:moveTo>
                  <a:pt x="0" y="0"/>
                </a:moveTo>
                <a:lnTo>
                  <a:pt x="3964049" y="0"/>
                </a:lnTo>
                <a:lnTo>
                  <a:pt x="3964049" y="3964049"/>
                </a:lnTo>
                <a:lnTo>
                  <a:pt x="0" y="3964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835219" y="-4270509"/>
            <a:ext cx="6232242" cy="6232242"/>
          </a:xfrm>
          <a:custGeom>
            <a:avLst/>
            <a:gdLst/>
            <a:ahLst/>
            <a:cxnLst/>
            <a:rect l="l" t="t" r="r" b="b"/>
            <a:pathLst>
              <a:path w="9348363" h="9348363">
                <a:moveTo>
                  <a:pt x="0" y="0"/>
                </a:moveTo>
                <a:lnTo>
                  <a:pt x="9348363" y="0"/>
                </a:lnTo>
                <a:lnTo>
                  <a:pt x="9348363" y="9348363"/>
                </a:lnTo>
                <a:lnTo>
                  <a:pt x="0" y="93483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603312" y="5945968"/>
            <a:ext cx="1766175" cy="1766175"/>
          </a:xfrm>
          <a:custGeom>
            <a:avLst/>
            <a:gdLst/>
            <a:ahLst/>
            <a:cxnLst/>
            <a:rect l="l" t="t" r="r" b="b"/>
            <a:pathLst>
              <a:path w="2649263" h="2649263">
                <a:moveTo>
                  <a:pt x="0" y="0"/>
                </a:moveTo>
                <a:lnTo>
                  <a:pt x="2649263" y="0"/>
                </a:lnTo>
                <a:lnTo>
                  <a:pt x="2649263" y="2649263"/>
                </a:lnTo>
                <a:lnTo>
                  <a:pt x="0" y="2649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9059049" y="380392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685800" y="246271"/>
            <a:ext cx="6320382" cy="994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13"/>
              </a:lnSpc>
            </a:pPr>
            <a:r>
              <a:rPr lang="en-US" sz="2866">
                <a:solidFill>
                  <a:srgbClr val="162850"/>
                </a:solidFill>
                <a:latin typeface="Arimo"/>
                <a:ea typeface="Arimo"/>
                <a:cs typeface="Arimo"/>
                <a:sym typeface="Arimo"/>
              </a:rPr>
              <a:t>Florida Academic &amp; Medallion- Coursework</a:t>
            </a:r>
          </a:p>
        </p:txBody>
      </p:sp>
      <p:sp>
        <p:nvSpPr>
          <p:cNvPr id="12" name="TextBox 12"/>
          <p:cNvSpPr txBox="1"/>
          <p:nvPr/>
        </p:nvSpPr>
        <p:spPr>
          <a:xfrm>
            <a:off x="1124429" y="1430944"/>
            <a:ext cx="8373261" cy="4082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60"/>
              </a:lnSpc>
            </a:pPr>
            <a:r>
              <a:rPr lang="en-US" sz="2400">
                <a:solidFill>
                  <a:srgbClr val="162850"/>
                </a:solidFill>
                <a:latin typeface="Arimo"/>
                <a:ea typeface="Arimo"/>
                <a:cs typeface="Arimo"/>
                <a:sym typeface="Arimo"/>
              </a:rPr>
              <a:t>Complete the required high school course work: </a:t>
            </a:r>
          </a:p>
        </p:txBody>
      </p:sp>
      <p:sp>
        <p:nvSpPr>
          <p:cNvPr id="13" name="TextBox 13"/>
          <p:cNvSpPr txBox="1"/>
          <p:nvPr/>
        </p:nvSpPr>
        <p:spPr>
          <a:xfrm>
            <a:off x="1270000" y="2648199"/>
            <a:ext cx="8227690" cy="205165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18160" lvl="2" indent="-172720" algn="l">
              <a:lnSpc>
                <a:spcPts val="3173"/>
              </a:lnSpc>
              <a:buFont typeface="Arial"/>
              <a:buChar char="⚬"/>
            </a:pPr>
            <a:r>
              <a:rPr lang="en-US" sz="2250">
                <a:solidFill>
                  <a:srgbClr val="162850"/>
                </a:solidFill>
                <a:latin typeface="Open Sauce"/>
                <a:ea typeface="Arimo"/>
                <a:cs typeface="Arimo"/>
                <a:sym typeface="Arimo"/>
              </a:rPr>
              <a:t>4- English (three must include substantial writing)</a:t>
            </a:r>
            <a:endParaRPr lang="en-US" sz="2250">
              <a:latin typeface="Open Sauce"/>
            </a:endParaRPr>
          </a:p>
          <a:p>
            <a:pPr marL="518160" lvl="2" indent="-172720" algn="l">
              <a:lnSpc>
                <a:spcPts val="3173"/>
              </a:lnSpc>
              <a:buFont typeface="Arial"/>
              <a:buChar char="⚬"/>
            </a:pPr>
            <a:r>
              <a:rPr lang="en-US" sz="2250">
                <a:solidFill>
                  <a:srgbClr val="162850"/>
                </a:solidFill>
                <a:latin typeface="Open Sauce"/>
                <a:ea typeface="Arimo"/>
                <a:cs typeface="Arimo"/>
                <a:sym typeface="Arimo"/>
              </a:rPr>
              <a:t>4- Mathematics (at or above the Algebra 1 level)</a:t>
            </a:r>
            <a:endParaRPr lang="en-US" sz="2250">
              <a:solidFill>
                <a:srgbClr val="162850"/>
              </a:solidFill>
              <a:latin typeface="Open Sauce"/>
              <a:ea typeface="Arimo"/>
              <a:cs typeface="Arimo"/>
            </a:endParaRPr>
          </a:p>
          <a:p>
            <a:pPr marL="518160" lvl="2" indent="-172720" algn="l">
              <a:lnSpc>
                <a:spcPts val="3173"/>
              </a:lnSpc>
              <a:buFont typeface="Arial"/>
              <a:buChar char="⚬"/>
            </a:pPr>
            <a:r>
              <a:rPr lang="en-US" sz="2250">
                <a:solidFill>
                  <a:srgbClr val="162850"/>
                </a:solidFill>
                <a:latin typeface="Open Sauce"/>
                <a:ea typeface="Arimo"/>
                <a:cs typeface="Arimo"/>
                <a:sym typeface="Arimo"/>
              </a:rPr>
              <a:t>3- Natural Sciences (two must have substantial laboratory)</a:t>
            </a:r>
            <a:endParaRPr lang="en-US" sz="2250">
              <a:solidFill>
                <a:srgbClr val="162850"/>
              </a:solidFill>
              <a:latin typeface="Open Sauce"/>
              <a:ea typeface="Arimo"/>
              <a:cs typeface="Arimo"/>
            </a:endParaRPr>
          </a:p>
          <a:p>
            <a:pPr marL="548640" lvl="2" indent="-182880" algn="l">
              <a:lnSpc>
                <a:spcPts val="3360"/>
              </a:lnSpc>
              <a:buFont typeface="Arial"/>
              <a:buChar char="⚬"/>
            </a:pPr>
            <a:r>
              <a:rPr lang="en-US" sz="2400">
                <a:solidFill>
                  <a:srgbClr val="162850"/>
                </a:solidFill>
                <a:latin typeface="Open Sauce"/>
                <a:ea typeface="Arimo"/>
                <a:cs typeface="Arimo"/>
                <a:sym typeface="Arimo"/>
              </a:rPr>
              <a:t>3- Social Studies</a:t>
            </a:r>
            <a:endParaRPr lang="en-US" sz="2400">
              <a:solidFill>
                <a:srgbClr val="162850"/>
              </a:solidFill>
              <a:latin typeface="Open Sauce"/>
              <a:ea typeface="Arimo"/>
              <a:cs typeface="Arimo"/>
            </a:endParaRPr>
          </a:p>
          <a:p>
            <a:pPr marL="518160" lvl="2" indent="-172720" algn="l">
              <a:lnSpc>
                <a:spcPts val="3173"/>
              </a:lnSpc>
              <a:buFont typeface="Arial"/>
              <a:buChar char="⚬"/>
            </a:pPr>
            <a:r>
              <a:rPr lang="en-US" sz="2250">
                <a:solidFill>
                  <a:srgbClr val="162850"/>
                </a:solidFill>
                <a:latin typeface="Open Sauce"/>
                <a:ea typeface="Arimo"/>
                <a:cs typeface="Arimo"/>
                <a:sym typeface="Arimo"/>
              </a:rPr>
              <a:t>2- World Languages (sequential, same language) </a:t>
            </a:r>
            <a:endParaRPr lang="en-US" sz="2250">
              <a:solidFill>
                <a:srgbClr val="162850"/>
              </a:solidFill>
              <a:latin typeface="Open Sauce"/>
              <a:ea typeface="Arimo"/>
              <a:cs typeface="Arimo"/>
            </a:endParaRPr>
          </a:p>
        </p:txBody>
      </p:sp>
      <p:sp>
        <p:nvSpPr>
          <p:cNvPr id="14" name="TextBox 14"/>
          <p:cNvSpPr txBox="1"/>
          <p:nvPr/>
        </p:nvSpPr>
        <p:spPr>
          <a:xfrm>
            <a:off x="2303695" y="4877676"/>
            <a:ext cx="6208666" cy="5899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2000">
                <a:solidFill>
                  <a:srgbClr val="162850"/>
                </a:solidFill>
                <a:latin typeface="Open Sauce"/>
                <a:ea typeface="Calibri (MS) Light"/>
                <a:cs typeface="Calibri (MS) Light"/>
                <a:sym typeface="Calibri (MS) Light"/>
              </a:rPr>
              <a:t>Coursework aligns with the State University System (SUS)</a:t>
            </a:r>
            <a:endParaRPr lang="en-US" sz="2000">
              <a:solidFill>
                <a:srgbClr val="162850"/>
              </a:solidFill>
              <a:latin typeface="Open Sauce"/>
              <a:ea typeface="Calibri (MS) Light"/>
              <a:cs typeface="Calibri (MS) Light"/>
            </a:endParaRPr>
          </a:p>
          <a:p>
            <a:pPr algn="ctr">
              <a:lnSpc>
                <a:spcPts val="2333"/>
              </a:lnSpc>
            </a:pPr>
            <a:r>
              <a:rPr lang="en-US" sz="2000">
                <a:solidFill>
                  <a:srgbClr val="162850"/>
                </a:solidFill>
                <a:latin typeface="Open Sauce"/>
                <a:ea typeface="Calibri (MS) Light"/>
                <a:cs typeface="Calibri (MS) Light"/>
                <a:sym typeface="Calibri (MS) Light"/>
              </a:rPr>
              <a:t>admissions requirements. </a:t>
            </a:r>
            <a:endParaRPr lang="en-US" sz="2000">
              <a:solidFill>
                <a:srgbClr val="162850"/>
              </a:solidFill>
              <a:latin typeface="Open Sauce"/>
              <a:ea typeface="Calibri (MS) Light"/>
              <a:cs typeface="Calibri (M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422299" y="245964"/>
            <a:ext cx="11347402" cy="2695022"/>
          </a:xfrm>
          <a:custGeom>
            <a:avLst/>
            <a:gdLst/>
            <a:ahLst/>
            <a:cxnLst/>
            <a:rect l="l" t="t" r="r" b="b"/>
            <a:pathLst>
              <a:path w="17021103" h="4042533">
                <a:moveTo>
                  <a:pt x="0" y="0"/>
                </a:moveTo>
                <a:lnTo>
                  <a:pt x="17021103" y="0"/>
                </a:lnTo>
                <a:lnTo>
                  <a:pt x="17021103" y="4042533"/>
                </a:lnTo>
                <a:lnTo>
                  <a:pt x="0" y="4042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4397363"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7762887"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1908674" y="3136932"/>
            <a:ext cx="1705537" cy="1014794"/>
          </a:xfrm>
          <a:custGeom>
            <a:avLst/>
            <a:gdLst/>
            <a:ahLst/>
            <a:cxnLst/>
            <a:rect l="l" t="t" r="r" b="b"/>
            <a:pathLst>
              <a:path w="2558305" h="1522191">
                <a:moveTo>
                  <a:pt x="0" y="0"/>
                </a:moveTo>
                <a:lnTo>
                  <a:pt x="2558305" y="0"/>
                </a:lnTo>
                <a:lnTo>
                  <a:pt x="2558305" y="1522191"/>
                </a:lnTo>
                <a:lnTo>
                  <a:pt x="0" y="1522191"/>
                </a:lnTo>
                <a:lnTo>
                  <a:pt x="0" y="0"/>
                </a:lnTo>
                <a:close/>
              </a:path>
            </a:pathLst>
          </a:custGeom>
          <a:blipFill>
            <a:blip r:embed="rId7">
              <a:extLst>
                <a:ext uri="{96DAC541-7B7A-43D3-8B79-37D633B846F1}">
                  <asvg:svgBlip xmlns:asvg="http://schemas.microsoft.com/office/drawing/2016/SVG/main" r:embed="rId8"/>
                </a:ext>
              </a:extLst>
            </a:blip>
            <a:stretch>
              <a:fillRect t="-295" b="-2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485537" y="3226493"/>
            <a:ext cx="1598840" cy="1113192"/>
          </a:xfrm>
          <a:custGeom>
            <a:avLst/>
            <a:gdLst/>
            <a:ahLst/>
            <a:cxnLst/>
            <a:rect l="l" t="t" r="r" b="b"/>
            <a:pathLst>
              <a:path w="2398260" h="1669788">
                <a:moveTo>
                  <a:pt x="0" y="0"/>
                </a:moveTo>
                <a:lnTo>
                  <a:pt x="2398260" y="0"/>
                </a:lnTo>
                <a:lnTo>
                  <a:pt x="2398260" y="1669788"/>
                </a:lnTo>
                <a:lnTo>
                  <a:pt x="0" y="1669788"/>
                </a:lnTo>
                <a:lnTo>
                  <a:pt x="0" y="0"/>
                </a:lnTo>
                <a:close/>
              </a:path>
            </a:pathLst>
          </a:custGeom>
          <a:blipFill>
            <a:blip r:embed="rId9">
              <a:extLst>
                <a:ext uri="{96DAC541-7B7A-43D3-8B79-37D633B846F1}">
                  <asvg:svgBlip xmlns:asvg="http://schemas.microsoft.com/office/drawing/2016/SVG/main" r:embed="rId10"/>
                </a:ext>
              </a:extLst>
            </a:blip>
            <a:stretch>
              <a:fillRect t="-440" b="-4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8680073" y="3277561"/>
            <a:ext cx="2111807" cy="797207"/>
          </a:xfrm>
          <a:custGeom>
            <a:avLst/>
            <a:gdLst/>
            <a:ahLst/>
            <a:cxnLst/>
            <a:rect l="l" t="t" r="r" b="b"/>
            <a:pathLst>
              <a:path w="3167710" h="1195810">
                <a:moveTo>
                  <a:pt x="0" y="0"/>
                </a:moveTo>
                <a:lnTo>
                  <a:pt x="3167710" y="0"/>
                </a:lnTo>
                <a:lnTo>
                  <a:pt x="3167710" y="1195810"/>
                </a:lnTo>
                <a:lnTo>
                  <a:pt x="0" y="1195810"/>
                </a:lnTo>
                <a:lnTo>
                  <a:pt x="0" y="0"/>
                </a:lnTo>
                <a:close/>
              </a:path>
            </a:pathLst>
          </a:custGeom>
          <a:blipFill>
            <a:blip r:embed="rId11">
              <a:extLst>
                <a:ext uri="{96DAC541-7B7A-43D3-8B79-37D633B846F1}">
                  <asvg:svgBlip xmlns:asvg="http://schemas.microsoft.com/office/drawing/2016/SVG/main" r:embed="rId12"/>
                </a:ext>
              </a:extLst>
            </a:blip>
            <a:stretch>
              <a:fillRect t="-116" b="-11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965200" y="457000"/>
            <a:ext cx="10007600" cy="18769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668"/>
              </a:lnSpc>
            </a:pPr>
            <a:r>
              <a:rPr lang="en-US" sz="4400" spc="544">
                <a:solidFill>
                  <a:srgbClr val="FFFFFF"/>
                </a:solidFill>
                <a:latin typeface="Arimo"/>
                <a:ea typeface="Arimo"/>
                <a:cs typeface="Arimo"/>
                <a:sym typeface="Arimo"/>
              </a:rPr>
              <a:t>Florida Academic &amp; Medallion- Grade Point Average (GPA)</a:t>
            </a:r>
          </a:p>
        </p:txBody>
      </p:sp>
      <p:sp>
        <p:nvSpPr>
          <p:cNvPr id="11" name="TextBox 11"/>
          <p:cNvSpPr txBox="1"/>
          <p:nvPr/>
        </p:nvSpPr>
        <p:spPr>
          <a:xfrm>
            <a:off x="4895085" y="4500309"/>
            <a:ext cx="2695016" cy="11108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Unrounded weighted GPA in the 16 college-prep courses listed on the previous slide</a:t>
            </a:r>
          </a:p>
        </p:txBody>
      </p:sp>
      <p:sp>
        <p:nvSpPr>
          <p:cNvPr id="12" name="TextBox 12"/>
          <p:cNvSpPr txBox="1"/>
          <p:nvPr/>
        </p:nvSpPr>
        <p:spPr>
          <a:xfrm>
            <a:off x="820025" y="4272932"/>
            <a:ext cx="3406763" cy="19572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Achieve the required minimum GPA: </a:t>
            </a:r>
          </a:p>
          <a:p>
            <a:pPr algn="ctr">
              <a:lnSpc>
                <a:spcPts val="2154"/>
              </a:lnSpc>
            </a:pPr>
            <a:endParaRPr lang="en-US" sz="1560" b="1" spc="152">
              <a:solidFill>
                <a:srgbClr val="162850"/>
              </a:solidFill>
              <a:latin typeface="Open Sauce Bold"/>
              <a:ea typeface="Open Sauce Bold"/>
              <a:cs typeface="Open Sauce Bold"/>
              <a:sym typeface="Open Sauce Bold"/>
            </a:endParaRPr>
          </a:p>
          <a:p>
            <a:pPr algn="ctr">
              <a:lnSpc>
                <a:spcPts val="2154"/>
              </a:lnSpc>
            </a:pPr>
            <a:r>
              <a:rPr lang="en-US" sz="1560" b="1" spc="152">
                <a:solidFill>
                  <a:srgbClr val="162850"/>
                </a:solidFill>
                <a:latin typeface="Open Sauce Bold"/>
                <a:ea typeface="Open Sauce Bold"/>
                <a:cs typeface="Open Sauce Bold"/>
                <a:sym typeface="Open Sauce Bold"/>
              </a:rPr>
              <a:t>High School Weighted GPA</a:t>
            </a:r>
          </a:p>
          <a:p>
            <a:pPr algn="ctr">
              <a:lnSpc>
                <a:spcPts val="2154"/>
              </a:lnSpc>
            </a:pPr>
            <a:endParaRPr lang="en-US" sz="1560" b="1" spc="152">
              <a:solidFill>
                <a:srgbClr val="162850"/>
              </a:solidFill>
              <a:latin typeface="Open Sauce Bold"/>
              <a:ea typeface="Open Sauce Bold"/>
              <a:cs typeface="Open Sauce Bold"/>
              <a:sym typeface="Open Sauce Bold"/>
            </a:endParaRPr>
          </a:p>
          <a:p>
            <a:pPr algn="ctr">
              <a:lnSpc>
                <a:spcPts val="2154"/>
              </a:lnSpc>
            </a:pPr>
            <a:r>
              <a:rPr lang="en-US" sz="1560" b="1" spc="152">
                <a:solidFill>
                  <a:srgbClr val="162850"/>
                </a:solidFill>
                <a:latin typeface="Open Sauce Bold"/>
                <a:ea typeface="Open Sauce Bold"/>
                <a:cs typeface="Open Sauce Bold"/>
                <a:sym typeface="Open Sauce Bold"/>
              </a:rPr>
              <a:t>FAS- 3.50</a:t>
            </a:r>
          </a:p>
          <a:p>
            <a:pPr algn="ctr">
              <a:lnSpc>
                <a:spcPts val="2154"/>
              </a:lnSpc>
            </a:pPr>
            <a:r>
              <a:rPr lang="en-US" sz="1560" b="1" spc="152">
                <a:solidFill>
                  <a:srgbClr val="162850"/>
                </a:solidFill>
                <a:latin typeface="Open Sauce Bold"/>
                <a:ea typeface="Open Sauce Bold"/>
                <a:cs typeface="Open Sauce Bold"/>
                <a:sym typeface="Open Sauce Bold"/>
              </a:rPr>
              <a:t>FMS- 3.00</a:t>
            </a:r>
          </a:p>
        </p:txBody>
      </p:sp>
      <p:sp>
        <p:nvSpPr>
          <p:cNvPr id="13" name="TextBox 13"/>
          <p:cNvSpPr txBox="1"/>
          <p:nvPr/>
        </p:nvSpPr>
        <p:spPr>
          <a:xfrm>
            <a:off x="8202668" y="4437330"/>
            <a:ext cx="3060753" cy="13929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AP, Pre-IB, IB, Honors, Pre-AICE, AICE and academic Dual Enrollment are weighted .25 per semester course or .50 per year course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00" y="9981"/>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p:cNvGrpSpPr/>
          <p:nvPr/>
        </p:nvGrpSpPr>
        <p:grpSpPr>
          <a:xfrm>
            <a:off x="4671424" y="2055195"/>
            <a:ext cx="2473270" cy="622080"/>
            <a:chOff x="0" y="0"/>
            <a:chExt cx="4946540" cy="1244160"/>
          </a:xfrm>
        </p:grpSpPr>
        <p:sp>
          <p:nvSpPr>
            <p:cNvPr id="5" name="Freeform 5"/>
            <p:cNvSpPr/>
            <p:nvPr/>
          </p:nvSpPr>
          <p:spPr>
            <a:xfrm>
              <a:off x="0" y="0"/>
              <a:ext cx="4946523" cy="1244219"/>
            </a:xfrm>
            <a:custGeom>
              <a:avLst/>
              <a:gdLst/>
              <a:ahLst/>
              <a:cxnLst/>
              <a:rect l="l" t="t" r="r" b="b"/>
              <a:pathLst>
                <a:path w="4946523" h="1244219">
                  <a:moveTo>
                    <a:pt x="0" y="0"/>
                  </a:moveTo>
                  <a:lnTo>
                    <a:pt x="4946523" y="0"/>
                  </a:lnTo>
                  <a:lnTo>
                    <a:pt x="4946523" y="1244219"/>
                  </a:lnTo>
                  <a:lnTo>
                    <a:pt x="0" y="1244219"/>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TextBox 6"/>
          <p:cNvSpPr txBox="1"/>
          <p:nvPr/>
        </p:nvSpPr>
        <p:spPr>
          <a:xfrm>
            <a:off x="4836621" y="2119187"/>
            <a:ext cx="1857655" cy="5209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i="1">
                <a:solidFill>
                  <a:srgbClr val="FDFBFB"/>
                </a:solidFill>
                <a:latin typeface="Open Sauce Italics"/>
                <a:ea typeface="Open Sauce Italics"/>
                <a:cs typeface="Open Sauce Italics"/>
                <a:sym typeface="Open Sauce Italics"/>
              </a:rPr>
              <a:t>Florida Academic Scholarship (FAS)</a:t>
            </a:r>
          </a:p>
        </p:txBody>
      </p:sp>
      <p:sp>
        <p:nvSpPr>
          <p:cNvPr id="8" name="TextBox 8"/>
          <p:cNvSpPr txBox="1"/>
          <p:nvPr/>
        </p:nvSpPr>
        <p:spPr>
          <a:xfrm>
            <a:off x="529664" y="373249"/>
            <a:ext cx="6370416" cy="15149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08"/>
              </a:lnSpc>
            </a:pPr>
            <a:r>
              <a:rPr lang="en-US" sz="3947" spc="137">
                <a:solidFill>
                  <a:srgbClr val="162850"/>
                </a:solidFill>
                <a:latin typeface="Arimo"/>
                <a:ea typeface="Arimo"/>
                <a:cs typeface="Arimo"/>
                <a:sym typeface="Arimo"/>
              </a:rPr>
              <a:t>Florida Academic &amp; Medallion- </a:t>
            </a:r>
          </a:p>
          <a:p>
            <a:pPr algn="ctr">
              <a:lnSpc>
                <a:spcPts val="3908"/>
              </a:lnSpc>
            </a:pPr>
            <a:r>
              <a:rPr lang="en-US" sz="3947" spc="137">
                <a:solidFill>
                  <a:srgbClr val="162850"/>
                </a:solidFill>
                <a:latin typeface="Arimo"/>
                <a:ea typeface="Arimo"/>
                <a:cs typeface="Arimo"/>
                <a:sym typeface="Arimo"/>
              </a:rPr>
              <a:t>College Entrance Exams </a:t>
            </a:r>
          </a:p>
        </p:txBody>
      </p:sp>
      <p:sp>
        <p:nvSpPr>
          <p:cNvPr id="9" name="Freeform 9"/>
          <p:cNvSpPr/>
          <p:nvPr/>
        </p:nvSpPr>
        <p:spPr>
          <a:xfrm>
            <a:off x="14600" y="6269908"/>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7184029" y="-1683138"/>
            <a:ext cx="2642699" cy="2642699"/>
          </a:xfrm>
          <a:custGeom>
            <a:avLst/>
            <a:gdLst/>
            <a:ahLst/>
            <a:cxnLst/>
            <a:rect l="l" t="t" r="r" b="b"/>
            <a:pathLst>
              <a:path w="3964049" h="3964049">
                <a:moveTo>
                  <a:pt x="0" y="0"/>
                </a:moveTo>
                <a:lnTo>
                  <a:pt x="3964049" y="0"/>
                </a:lnTo>
                <a:lnTo>
                  <a:pt x="3964049" y="3964049"/>
                </a:lnTo>
                <a:lnTo>
                  <a:pt x="0" y="3964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7835219" y="-4270509"/>
            <a:ext cx="6232242" cy="6232242"/>
          </a:xfrm>
          <a:custGeom>
            <a:avLst/>
            <a:gdLst/>
            <a:ahLst/>
            <a:cxnLst/>
            <a:rect l="l" t="t" r="r" b="b"/>
            <a:pathLst>
              <a:path w="9348363" h="9348363">
                <a:moveTo>
                  <a:pt x="0" y="0"/>
                </a:moveTo>
                <a:lnTo>
                  <a:pt x="9348363" y="0"/>
                </a:lnTo>
                <a:lnTo>
                  <a:pt x="9348363" y="9348363"/>
                </a:lnTo>
                <a:lnTo>
                  <a:pt x="0" y="93483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603312" y="5945968"/>
            <a:ext cx="1766175" cy="1766175"/>
          </a:xfrm>
          <a:custGeom>
            <a:avLst/>
            <a:gdLst/>
            <a:ahLst/>
            <a:cxnLst/>
            <a:rect l="l" t="t" r="r" b="b"/>
            <a:pathLst>
              <a:path w="2649263" h="2649263">
                <a:moveTo>
                  <a:pt x="0" y="0"/>
                </a:moveTo>
                <a:lnTo>
                  <a:pt x="2649263" y="0"/>
                </a:lnTo>
                <a:lnTo>
                  <a:pt x="2649263" y="2649263"/>
                </a:lnTo>
                <a:lnTo>
                  <a:pt x="0" y="26492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3" name="Group 13"/>
          <p:cNvGrpSpPr/>
          <p:nvPr/>
        </p:nvGrpSpPr>
        <p:grpSpPr>
          <a:xfrm>
            <a:off x="7595111" y="2011702"/>
            <a:ext cx="2473270" cy="622080"/>
            <a:chOff x="0" y="0"/>
            <a:chExt cx="4946540" cy="1244160"/>
          </a:xfrm>
        </p:grpSpPr>
        <p:sp>
          <p:nvSpPr>
            <p:cNvPr id="14" name="Freeform 14"/>
            <p:cNvSpPr/>
            <p:nvPr/>
          </p:nvSpPr>
          <p:spPr>
            <a:xfrm>
              <a:off x="0" y="0"/>
              <a:ext cx="4946523" cy="1244219"/>
            </a:xfrm>
            <a:custGeom>
              <a:avLst/>
              <a:gdLst/>
              <a:ahLst/>
              <a:cxnLst/>
              <a:rect l="l" t="t" r="r" b="b"/>
              <a:pathLst>
                <a:path w="4946523" h="1244219">
                  <a:moveTo>
                    <a:pt x="0" y="0"/>
                  </a:moveTo>
                  <a:lnTo>
                    <a:pt x="4946523" y="0"/>
                  </a:lnTo>
                  <a:lnTo>
                    <a:pt x="4946523" y="1244219"/>
                  </a:lnTo>
                  <a:lnTo>
                    <a:pt x="0" y="1244219"/>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5" name="TextBox 15"/>
          <p:cNvSpPr txBox="1"/>
          <p:nvPr/>
        </p:nvSpPr>
        <p:spPr>
          <a:xfrm>
            <a:off x="7701034" y="2055196"/>
            <a:ext cx="2241933" cy="5209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i="1">
                <a:solidFill>
                  <a:srgbClr val="FDFBFB"/>
                </a:solidFill>
                <a:latin typeface="Open Sauce Italics"/>
                <a:ea typeface="Open Sauce Italics"/>
                <a:cs typeface="Open Sauce Italics"/>
                <a:sym typeface="Open Sauce Italics"/>
              </a:rPr>
              <a:t>Florida Medallion Scholarship (FMS)</a:t>
            </a:r>
          </a:p>
        </p:txBody>
      </p:sp>
      <p:sp>
        <p:nvSpPr>
          <p:cNvPr id="16" name="TextBox 16"/>
          <p:cNvSpPr txBox="1"/>
          <p:nvPr/>
        </p:nvSpPr>
        <p:spPr>
          <a:xfrm>
            <a:off x="3251200" y="2861033"/>
            <a:ext cx="1727200" cy="8352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60"/>
              </a:lnSpc>
            </a:pPr>
            <a:r>
              <a:rPr lang="en-US" sz="1600">
                <a:solidFill>
                  <a:srgbClr val="162850"/>
                </a:solidFill>
                <a:latin typeface="Open Sauce" panose="020B0604020202020204" charset="0"/>
                <a:ea typeface="Arimo"/>
                <a:cs typeface="Arimo"/>
                <a:sym typeface="Arimo"/>
              </a:rPr>
              <a:t>2026 Graduates:</a:t>
            </a:r>
          </a:p>
          <a:p>
            <a:pPr algn="l">
              <a:lnSpc>
                <a:spcPts val="3360"/>
              </a:lnSpc>
            </a:pPr>
            <a:r>
              <a:rPr lang="en-US" sz="1600">
                <a:solidFill>
                  <a:srgbClr val="162850"/>
                </a:solidFill>
                <a:latin typeface="Open Sauce" panose="020B0604020202020204" charset="0"/>
                <a:ea typeface="Arimo"/>
                <a:cs typeface="Arimo"/>
                <a:sym typeface="Arimo"/>
              </a:rPr>
              <a:t>2027 Graduates</a:t>
            </a:r>
            <a:r>
              <a:rPr lang="en-US" sz="2133">
                <a:solidFill>
                  <a:srgbClr val="162850"/>
                </a:solidFill>
                <a:latin typeface="Open Sauce" panose="020B0604020202020204" charset="0"/>
                <a:ea typeface="Arimo"/>
                <a:cs typeface="Arimo"/>
                <a:sym typeface="Arimo"/>
              </a:rPr>
              <a:t>:</a:t>
            </a:r>
            <a:endParaRPr lang="en-US" sz="2667">
              <a:solidFill>
                <a:srgbClr val="162850"/>
              </a:solidFill>
              <a:latin typeface="Open Sauce" panose="020B0604020202020204" charset="0"/>
              <a:ea typeface="Arimo"/>
              <a:cs typeface="Arimo"/>
              <a:sym typeface="Arimo"/>
            </a:endParaRPr>
          </a:p>
        </p:txBody>
      </p:sp>
      <p:sp>
        <p:nvSpPr>
          <p:cNvPr id="17" name="TextBox 17"/>
          <p:cNvSpPr txBox="1"/>
          <p:nvPr/>
        </p:nvSpPr>
        <p:spPr>
          <a:xfrm>
            <a:off x="3218532" y="4023976"/>
            <a:ext cx="1759869" cy="8266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360"/>
              </a:lnSpc>
            </a:pPr>
            <a:r>
              <a:rPr lang="en-US" sz="1600">
                <a:solidFill>
                  <a:srgbClr val="162850"/>
                </a:solidFill>
                <a:latin typeface="Open Sauce" panose="020B0604020202020204" charset="0"/>
                <a:ea typeface="Arimo"/>
                <a:cs typeface="Arimo"/>
                <a:sym typeface="Arimo"/>
              </a:rPr>
              <a:t>2026 Graduates: </a:t>
            </a:r>
          </a:p>
          <a:p>
            <a:pPr>
              <a:lnSpc>
                <a:spcPts val="3360"/>
              </a:lnSpc>
            </a:pPr>
            <a:r>
              <a:rPr lang="en-US" sz="1600">
                <a:solidFill>
                  <a:srgbClr val="162850"/>
                </a:solidFill>
                <a:latin typeface="Open Sauce" panose="020B0604020202020204" charset="0"/>
                <a:ea typeface="Arimo"/>
                <a:cs typeface="Arimo"/>
                <a:sym typeface="Arimo"/>
              </a:rPr>
              <a:t>2027 Graduates:</a:t>
            </a:r>
            <a:endParaRPr lang="en-US" sz="2933">
              <a:solidFill>
                <a:srgbClr val="162850"/>
              </a:solidFill>
              <a:latin typeface="Open Sauce" panose="020B0604020202020204" charset="0"/>
              <a:ea typeface="Arimo"/>
              <a:cs typeface="Arimo"/>
              <a:sym typeface="Arimo"/>
            </a:endParaRPr>
          </a:p>
        </p:txBody>
      </p:sp>
      <p:sp>
        <p:nvSpPr>
          <p:cNvPr id="18" name="TextBox 18"/>
          <p:cNvSpPr txBox="1"/>
          <p:nvPr/>
        </p:nvSpPr>
        <p:spPr>
          <a:xfrm>
            <a:off x="3275893" y="5020898"/>
            <a:ext cx="1854907" cy="8171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60"/>
              </a:lnSpc>
            </a:pPr>
            <a:r>
              <a:rPr lang="en-US" sz="1600">
                <a:solidFill>
                  <a:srgbClr val="162850"/>
                </a:solidFill>
                <a:latin typeface="Open Sauce" panose="020B0604020202020204" charset="0"/>
                <a:ea typeface="Arimo"/>
                <a:cs typeface="Arimo"/>
                <a:sym typeface="Arimo"/>
              </a:rPr>
              <a:t>2026 Graduates:         </a:t>
            </a:r>
            <a:r>
              <a:rPr lang="en-US" sz="2667">
                <a:solidFill>
                  <a:srgbClr val="162850"/>
                </a:solidFill>
                <a:latin typeface="Open Sauce" panose="020B0604020202020204" charset="0"/>
                <a:ea typeface="Arimo"/>
                <a:cs typeface="Arimo"/>
                <a:sym typeface="Arimo"/>
              </a:rPr>
              <a:t>                      </a:t>
            </a:r>
          </a:p>
          <a:p>
            <a:pPr algn="l">
              <a:lnSpc>
                <a:spcPts val="3360"/>
              </a:lnSpc>
            </a:pPr>
            <a:r>
              <a:rPr lang="en-US" sz="1600">
                <a:solidFill>
                  <a:srgbClr val="162850"/>
                </a:solidFill>
                <a:latin typeface="Open Sauce" panose="020B0604020202020204" charset="0"/>
                <a:ea typeface="Arimo"/>
                <a:cs typeface="Arimo"/>
                <a:sym typeface="Arimo"/>
              </a:rPr>
              <a:t>2027 Graduates:</a:t>
            </a:r>
            <a:endParaRPr lang="en-US" sz="2933">
              <a:solidFill>
                <a:srgbClr val="162850"/>
              </a:solidFill>
              <a:latin typeface="Open Sauce" panose="020B0604020202020204" charset="0"/>
              <a:ea typeface="Arimo"/>
              <a:cs typeface="Arimo"/>
              <a:sym typeface="Arimo"/>
            </a:endParaRPr>
          </a:p>
        </p:txBody>
      </p:sp>
      <p:sp>
        <p:nvSpPr>
          <p:cNvPr id="19" name="TextBox 19"/>
          <p:cNvSpPr txBox="1"/>
          <p:nvPr/>
        </p:nvSpPr>
        <p:spPr>
          <a:xfrm>
            <a:off x="2386713" y="3208891"/>
            <a:ext cx="991931" cy="458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20"/>
              </a:lnSpc>
            </a:pPr>
            <a:r>
              <a:rPr lang="en-US" sz="2933" spc="27">
                <a:solidFill>
                  <a:srgbClr val="000000"/>
                </a:solidFill>
                <a:latin typeface="TT Rounds Condensed"/>
                <a:ea typeface="TT Rounds Condensed"/>
                <a:cs typeface="TT Rounds Condensed"/>
                <a:sym typeface="TT Rounds Condensed"/>
              </a:rPr>
              <a:t>ACT</a:t>
            </a:r>
          </a:p>
        </p:txBody>
      </p:sp>
      <p:sp>
        <p:nvSpPr>
          <p:cNvPr id="20" name="TextBox 20"/>
          <p:cNvSpPr txBox="1"/>
          <p:nvPr/>
        </p:nvSpPr>
        <p:spPr>
          <a:xfrm>
            <a:off x="2342427" y="4411596"/>
            <a:ext cx="713600" cy="458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20"/>
              </a:lnSpc>
            </a:pPr>
            <a:r>
              <a:rPr lang="en-US" sz="2933" spc="27">
                <a:solidFill>
                  <a:srgbClr val="000000"/>
                </a:solidFill>
                <a:latin typeface="TT Rounds Condensed"/>
                <a:ea typeface="TT Rounds Condensed"/>
                <a:cs typeface="TT Rounds Condensed"/>
                <a:sym typeface="TT Rounds Condensed"/>
              </a:rPr>
              <a:t>CLT</a:t>
            </a:r>
          </a:p>
        </p:txBody>
      </p:sp>
      <p:sp>
        <p:nvSpPr>
          <p:cNvPr id="21" name="TextBox 21"/>
          <p:cNvSpPr txBox="1"/>
          <p:nvPr/>
        </p:nvSpPr>
        <p:spPr>
          <a:xfrm>
            <a:off x="2342427" y="5341695"/>
            <a:ext cx="644613" cy="458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20"/>
              </a:lnSpc>
            </a:pPr>
            <a:r>
              <a:rPr lang="en-US" sz="2933" spc="27">
                <a:solidFill>
                  <a:srgbClr val="000000"/>
                </a:solidFill>
                <a:latin typeface="TT Rounds Condensed"/>
                <a:ea typeface="TT Rounds Condensed"/>
                <a:cs typeface="TT Rounds Condensed"/>
                <a:sym typeface="TT Rounds Condensed"/>
              </a:rPr>
              <a:t>SAT</a:t>
            </a:r>
          </a:p>
        </p:txBody>
      </p:sp>
      <p:sp>
        <p:nvSpPr>
          <p:cNvPr id="23" name="TextBox 23"/>
          <p:cNvSpPr txBox="1"/>
          <p:nvPr/>
        </p:nvSpPr>
        <p:spPr>
          <a:xfrm>
            <a:off x="5712600" y="3759329"/>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a:solidFill>
                  <a:srgbClr val="000000"/>
                </a:solidFill>
                <a:latin typeface="TT Rounds Condensed"/>
                <a:ea typeface="TT Rounds Condensed"/>
                <a:cs typeface="TT Rounds Condensed"/>
                <a:sym typeface="TT Rounds Condensed"/>
              </a:rPr>
              <a:t>OR</a:t>
            </a:r>
          </a:p>
        </p:txBody>
      </p:sp>
      <p:sp>
        <p:nvSpPr>
          <p:cNvPr id="24" name="TextBox 24"/>
          <p:cNvSpPr txBox="1"/>
          <p:nvPr/>
        </p:nvSpPr>
        <p:spPr>
          <a:xfrm>
            <a:off x="5712600" y="4854858"/>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a:solidFill>
                  <a:srgbClr val="000000"/>
                </a:solidFill>
                <a:latin typeface="TT Rounds Condensed"/>
                <a:ea typeface="TT Rounds Condensed"/>
                <a:cs typeface="TT Rounds Condensed"/>
                <a:sym typeface="TT Rounds Condensed"/>
              </a:rPr>
              <a:t>OR</a:t>
            </a:r>
          </a:p>
        </p:txBody>
      </p:sp>
      <p:sp>
        <p:nvSpPr>
          <p:cNvPr id="25" name="TextBox 25"/>
          <p:cNvSpPr txBox="1"/>
          <p:nvPr/>
        </p:nvSpPr>
        <p:spPr>
          <a:xfrm>
            <a:off x="8682027" y="3687712"/>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a:solidFill>
                  <a:srgbClr val="000000"/>
                </a:solidFill>
                <a:latin typeface="TT Rounds Condensed"/>
                <a:ea typeface="TT Rounds Condensed"/>
                <a:cs typeface="TT Rounds Condensed"/>
                <a:sym typeface="TT Rounds Condensed"/>
              </a:rPr>
              <a:t>OR</a:t>
            </a:r>
          </a:p>
        </p:txBody>
      </p:sp>
      <p:sp>
        <p:nvSpPr>
          <p:cNvPr id="26" name="TextBox 26"/>
          <p:cNvSpPr txBox="1"/>
          <p:nvPr/>
        </p:nvSpPr>
        <p:spPr>
          <a:xfrm>
            <a:off x="8836536" y="4850655"/>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a:solidFill>
                  <a:srgbClr val="000000"/>
                </a:solidFill>
                <a:latin typeface="TT Rounds Condensed"/>
                <a:ea typeface="TT Rounds Condensed"/>
                <a:cs typeface="TT Rounds Condensed"/>
                <a:sym typeface="TT Rounds Condensed"/>
              </a:rPr>
              <a:t>OR</a:t>
            </a:r>
          </a:p>
        </p:txBody>
      </p:sp>
      <p:sp>
        <p:nvSpPr>
          <p:cNvPr id="35" name="TextBox 34">
            <a:extLst>
              <a:ext uri="{FF2B5EF4-FFF2-40B4-BE49-F238E27FC236}">
                <a16:creationId xmlns:a16="http://schemas.microsoft.com/office/drawing/2014/main" id="{07EE4E6F-4FE3-E525-BD57-51607F4B9512}"/>
              </a:ext>
            </a:extLst>
          </p:cNvPr>
          <p:cNvSpPr txBox="1"/>
          <p:nvPr/>
        </p:nvSpPr>
        <p:spPr>
          <a:xfrm>
            <a:off x="5605691" y="2862178"/>
            <a:ext cx="874503"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a:t>29</a:t>
            </a:r>
          </a:p>
        </p:txBody>
      </p:sp>
      <p:sp>
        <p:nvSpPr>
          <p:cNvPr id="39" name="TextBox 38">
            <a:extLst>
              <a:ext uri="{FF2B5EF4-FFF2-40B4-BE49-F238E27FC236}">
                <a16:creationId xmlns:a16="http://schemas.microsoft.com/office/drawing/2014/main" id="{C91CA6AF-A8D6-92C7-AF34-D011D8E379A2}"/>
              </a:ext>
            </a:extLst>
          </p:cNvPr>
          <p:cNvSpPr txBox="1"/>
          <p:nvPr/>
        </p:nvSpPr>
        <p:spPr>
          <a:xfrm>
            <a:off x="8456057" y="2878249"/>
            <a:ext cx="874503"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a:t>24</a:t>
            </a:r>
            <a:endParaRPr lang="en-US" sz="3600"/>
          </a:p>
        </p:txBody>
      </p:sp>
      <p:sp>
        <p:nvSpPr>
          <p:cNvPr id="42" name="TextBox 41">
            <a:extLst>
              <a:ext uri="{FF2B5EF4-FFF2-40B4-BE49-F238E27FC236}">
                <a16:creationId xmlns:a16="http://schemas.microsoft.com/office/drawing/2014/main" id="{72185B2D-A83A-ABD3-4A7C-9664D2F7595A}"/>
              </a:ext>
            </a:extLst>
          </p:cNvPr>
          <p:cNvSpPr txBox="1"/>
          <p:nvPr/>
        </p:nvSpPr>
        <p:spPr>
          <a:xfrm>
            <a:off x="5605691" y="4103329"/>
            <a:ext cx="1193764"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a:t>95</a:t>
            </a:r>
          </a:p>
        </p:txBody>
      </p:sp>
      <p:sp>
        <p:nvSpPr>
          <p:cNvPr id="43" name="TextBox 42">
            <a:extLst>
              <a:ext uri="{FF2B5EF4-FFF2-40B4-BE49-F238E27FC236}">
                <a16:creationId xmlns:a16="http://schemas.microsoft.com/office/drawing/2014/main" id="{DA6DBACD-80F6-448F-11A0-EE79B6B7015A}"/>
              </a:ext>
            </a:extLst>
          </p:cNvPr>
          <p:cNvSpPr txBox="1"/>
          <p:nvPr/>
        </p:nvSpPr>
        <p:spPr>
          <a:xfrm>
            <a:off x="8588508" y="4020598"/>
            <a:ext cx="1262516"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a:t>82</a:t>
            </a:r>
          </a:p>
        </p:txBody>
      </p:sp>
      <p:sp>
        <p:nvSpPr>
          <p:cNvPr id="44" name="TextBox 43">
            <a:extLst>
              <a:ext uri="{FF2B5EF4-FFF2-40B4-BE49-F238E27FC236}">
                <a16:creationId xmlns:a16="http://schemas.microsoft.com/office/drawing/2014/main" id="{3962F8B1-BC21-804C-86DF-7FBE05247067}"/>
              </a:ext>
            </a:extLst>
          </p:cNvPr>
          <p:cNvSpPr txBox="1"/>
          <p:nvPr/>
        </p:nvSpPr>
        <p:spPr>
          <a:xfrm>
            <a:off x="5435466" y="5103903"/>
            <a:ext cx="1706378"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a:t>1330</a:t>
            </a:r>
          </a:p>
        </p:txBody>
      </p:sp>
      <p:sp>
        <p:nvSpPr>
          <p:cNvPr id="45" name="TextBox 44">
            <a:extLst>
              <a:ext uri="{FF2B5EF4-FFF2-40B4-BE49-F238E27FC236}">
                <a16:creationId xmlns:a16="http://schemas.microsoft.com/office/drawing/2014/main" id="{CE2A1877-063E-4041-EF5F-B5B80EFC08BF}"/>
              </a:ext>
            </a:extLst>
          </p:cNvPr>
          <p:cNvSpPr txBox="1"/>
          <p:nvPr/>
        </p:nvSpPr>
        <p:spPr>
          <a:xfrm>
            <a:off x="8419730" y="5103822"/>
            <a:ext cx="1386345"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a:t>1190</a:t>
            </a:r>
            <a:endParaRPr lang="en-US" sz="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6000" y="5070369"/>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40147" y="1152124"/>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508428" y="-2603044"/>
            <a:ext cx="6200463" cy="6813719"/>
          </a:xfrm>
          <a:custGeom>
            <a:avLst/>
            <a:gdLst/>
            <a:ahLst/>
            <a:cxnLst/>
            <a:rect l="l" t="t" r="r" b="b"/>
            <a:pathLst>
              <a:path w="9300695" h="10220579">
                <a:moveTo>
                  <a:pt x="0" y="0"/>
                </a:moveTo>
                <a:lnTo>
                  <a:pt x="9300695" y="0"/>
                </a:lnTo>
                <a:lnTo>
                  <a:pt x="9300695" y="10220579"/>
                </a:lnTo>
                <a:lnTo>
                  <a:pt x="0" y="10220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362273" y="2070261"/>
            <a:ext cx="6264872" cy="1659441"/>
          </a:xfrm>
          <a:custGeom>
            <a:avLst/>
            <a:gdLst/>
            <a:ahLst/>
            <a:cxnLst/>
            <a:rect l="l" t="t" r="r" b="b"/>
            <a:pathLst>
              <a:path w="9397308" h="2489161">
                <a:moveTo>
                  <a:pt x="0" y="0"/>
                </a:moveTo>
                <a:lnTo>
                  <a:pt x="9397308" y="0"/>
                </a:lnTo>
                <a:lnTo>
                  <a:pt x="9397308" y="2489161"/>
                </a:lnTo>
                <a:lnTo>
                  <a:pt x="0" y="2489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115663" y="504833"/>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115664" y="933105"/>
            <a:ext cx="238915" cy="450455"/>
          </a:xfrm>
          <a:custGeom>
            <a:avLst/>
            <a:gdLst/>
            <a:ahLst/>
            <a:cxnLst/>
            <a:rect l="l" t="t" r="r" b="b"/>
            <a:pathLst>
              <a:path w="358373" h="675682">
                <a:moveTo>
                  <a:pt x="0" y="0"/>
                </a:moveTo>
                <a:lnTo>
                  <a:pt x="358373" y="0"/>
                </a:lnTo>
                <a:lnTo>
                  <a:pt x="358373" y="675682"/>
                </a:lnTo>
                <a:lnTo>
                  <a:pt x="0" y="675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5313549" y="334847"/>
            <a:ext cx="6264872" cy="1659441"/>
          </a:xfrm>
          <a:custGeom>
            <a:avLst/>
            <a:gdLst/>
            <a:ahLst/>
            <a:cxnLst/>
            <a:rect l="l" t="t" r="r" b="b"/>
            <a:pathLst>
              <a:path w="9397308" h="2489161">
                <a:moveTo>
                  <a:pt x="0" y="0"/>
                </a:moveTo>
                <a:lnTo>
                  <a:pt x="9397308" y="0"/>
                </a:lnTo>
                <a:lnTo>
                  <a:pt x="9397308" y="2489161"/>
                </a:lnTo>
                <a:lnTo>
                  <a:pt x="0" y="2489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034935" y="2240137"/>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5096340" y="2582273"/>
            <a:ext cx="238915" cy="450455"/>
          </a:xfrm>
          <a:custGeom>
            <a:avLst/>
            <a:gdLst/>
            <a:ahLst/>
            <a:cxnLst/>
            <a:rect l="l" t="t" r="r" b="b"/>
            <a:pathLst>
              <a:path w="358373" h="675682">
                <a:moveTo>
                  <a:pt x="0" y="0"/>
                </a:moveTo>
                <a:lnTo>
                  <a:pt x="358373" y="0"/>
                </a:lnTo>
                <a:lnTo>
                  <a:pt x="358373" y="675682"/>
                </a:lnTo>
                <a:lnTo>
                  <a:pt x="0" y="675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5473134" y="3843032"/>
            <a:ext cx="4558893" cy="1114006"/>
          </a:xfrm>
          <a:custGeom>
            <a:avLst/>
            <a:gdLst/>
            <a:ahLst/>
            <a:cxnLst/>
            <a:rect l="l" t="t" r="r" b="b"/>
            <a:pathLst>
              <a:path w="6838339" h="1671009">
                <a:moveTo>
                  <a:pt x="0" y="0"/>
                </a:moveTo>
                <a:lnTo>
                  <a:pt x="6838339" y="0"/>
                </a:lnTo>
                <a:lnTo>
                  <a:pt x="6838339" y="1671009"/>
                </a:lnTo>
                <a:lnTo>
                  <a:pt x="0" y="16710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5473134" y="5058195"/>
            <a:ext cx="4558893" cy="1464959"/>
          </a:xfrm>
          <a:custGeom>
            <a:avLst/>
            <a:gdLst/>
            <a:ahLst/>
            <a:cxnLst/>
            <a:rect l="l" t="t" r="r" b="b"/>
            <a:pathLst>
              <a:path w="6838339" h="1671009">
                <a:moveTo>
                  <a:pt x="0" y="0"/>
                </a:moveTo>
                <a:lnTo>
                  <a:pt x="6838339" y="0"/>
                </a:lnTo>
                <a:lnTo>
                  <a:pt x="6838339" y="1671009"/>
                </a:lnTo>
                <a:lnTo>
                  <a:pt x="0" y="16710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484657" y="415671"/>
            <a:ext cx="3736959" cy="333039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182"/>
              </a:lnSpc>
            </a:pPr>
            <a:r>
              <a:rPr lang="en-US" sz="3200" spc="297">
                <a:solidFill>
                  <a:srgbClr val="162850"/>
                </a:solidFill>
                <a:latin typeface="Arimo"/>
                <a:ea typeface="Arimo"/>
                <a:cs typeface="Arimo"/>
                <a:sym typeface="Arimo"/>
              </a:rPr>
              <a:t>Florida Academic and Florida Medallion- College Entrance Exams</a:t>
            </a:r>
          </a:p>
          <a:p>
            <a:pPr algn="l">
              <a:lnSpc>
                <a:spcPts val="5471"/>
              </a:lnSpc>
            </a:pPr>
            <a:endParaRPr lang="en-US" sz="3200" spc="297">
              <a:solidFill>
                <a:srgbClr val="162850"/>
              </a:solidFill>
              <a:latin typeface="Arimo"/>
              <a:ea typeface="Arimo"/>
              <a:cs typeface="Arimo"/>
              <a:sym typeface="Arimo"/>
            </a:endParaRPr>
          </a:p>
        </p:txBody>
      </p:sp>
      <p:sp>
        <p:nvSpPr>
          <p:cNvPr id="17" name="TextBox 17"/>
          <p:cNvSpPr txBox="1"/>
          <p:nvPr/>
        </p:nvSpPr>
        <p:spPr>
          <a:xfrm>
            <a:off x="6156879" y="350330"/>
            <a:ext cx="4430309" cy="1304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2613"/>
              </a:lnSpc>
            </a:pPr>
            <a:r>
              <a:rPr lang="en-US" sz="1600">
                <a:solidFill>
                  <a:srgbClr val="FDFBFB"/>
                </a:solidFill>
                <a:latin typeface="Open Sauce" panose="020B0604020202020204" charset="0"/>
                <a:ea typeface="Calibri (MS) Light"/>
                <a:cs typeface="Calibri (MS) Light"/>
                <a:sym typeface="Calibri (MS) Light"/>
              </a:rPr>
              <a:t>The ACT®, CLT®, or SAT® exams may be taken an unlimited number of times through August 31 of the high school graduation year (or through January 31 for mid-year graduates*).</a:t>
            </a:r>
          </a:p>
        </p:txBody>
      </p:sp>
      <p:sp>
        <p:nvSpPr>
          <p:cNvPr id="18" name="TextBox 18"/>
          <p:cNvSpPr txBox="1"/>
          <p:nvPr/>
        </p:nvSpPr>
        <p:spPr>
          <a:xfrm>
            <a:off x="6258289" y="2367313"/>
            <a:ext cx="4375392" cy="964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866">
                <a:solidFill>
                  <a:srgbClr val="FFFFFF"/>
                </a:solidFill>
                <a:latin typeface="Calibri (MS) Light"/>
                <a:ea typeface="Calibri (MS) Light"/>
                <a:cs typeface="Calibri (MS) Light"/>
                <a:sym typeface="Calibri (MS) Light"/>
              </a:rPr>
              <a:t> </a:t>
            </a:r>
            <a:r>
              <a:rPr lang="en-US" sz="1600">
                <a:solidFill>
                  <a:srgbClr val="FFFFFF"/>
                </a:solidFill>
                <a:latin typeface="Open Sauce" panose="020B0604020202020204" charset="0"/>
                <a:ea typeface="Calibri (MS) Light"/>
                <a:cs typeface="Calibri (MS) Light"/>
                <a:sym typeface="Calibri (MS) Light"/>
              </a:rPr>
              <a:t>Students will be evaluated based on official test scores from the FDOE repository. To ensure OSFA obtains official test scores: </a:t>
            </a:r>
            <a:endParaRPr lang="en-US" sz="1866">
              <a:solidFill>
                <a:srgbClr val="FFFFFF"/>
              </a:solidFill>
              <a:latin typeface="Open Sauce" panose="020B0604020202020204" charset="0"/>
              <a:ea typeface="Calibri (MS) Light"/>
              <a:cs typeface="Calibri (MS) Light"/>
              <a:sym typeface="Calibri (MS) Light"/>
            </a:endParaRPr>
          </a:p>
        </p:txBody>
      </p:sp>
      <p:sp>
        <p:nvSpPr>
          <p:cNvPr id="19" name="TextBox 19"/>
          <p:cNvSpPr txBox="1"/>
          <p:nvPr/>
        </p:nvSpPr>
        <p:spPr>
          <a:xfrm>
            <a:off x="6096001" y="3969249"/>
            <a:ext cx="3305591" cy="8465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162850"/>
                </a:solidFill>
                <a:latin typeface="Open Sauce" panose="020B0604020202020204" charset="0"/>
                <a:ea typeface="Arimo"/>
                <a:cs typeface="Arimo"/>
                <a:sym typeface="Arimo"/>
              </a:rPr>
              <a:t>Ensure demographics on your test registration and high school transcript match; and</a:t>
            </a:r>
          </a:p>
        </p:txBody>
      </p:sp>
      <p:sp>
        <p:nvSpPr>
          <p:cNvPr id="20" name="TextBox 20"/>
          <p:cNvSpPr txBox="1"/>
          <p:nvPr/>
        </p:nvSpPr>
        <p:spPr>
          <a:xfrm>
            <a:off x="6135227" y="5088108"/>
            <a:ext cx="3305591" cy="10640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600">
                <a:solidFill>
                  <a:srgbClr val="162850"/>
                </a:solidFill>
                <a:latin typeface="Open Sauce" panose="020B0604020202020204" charset="0"/>
                <a:ea typeface="Arimo"/>
                <a:cs typeface="Arimo"/>
                <a:sym typeface="Arimo"/>
              </a:rPr>
              <a:t>Request your official single sitting test scores be sent to one of Florida’s public colleges or state universities. CLT &amp; ACT can be sent directly to Bright Futures.</a:t>
            </a:r>
          </a:p>
        </p:txBody>
      </p:sp>
      <p:sp>
        <p:nvSpPr>
          <p:cNvPr id="22" name="TextBox 21">
            <a:extLst>
              <a:ext uri="{FF2B5EF4-FFF2-40B4-BE49-F238E27FC236}">
                <a16:creationId xmlns:a16="http://schemas.microsoft.com/office/drawing/2014/main" id="{54B721EC-AD09-88DE-5C49-2EC080CAFDD4}"/>
              </a:ext>
            </a:extLst>
          </p:cNvPr>
          <p:cNvSpPr txBox="1"/>
          <p:nvPr/>
        </p:nvSpPr>
        <p:spPr>
          <a:xfrm>
            <a:off x="259717" y="4585968"/>
            <a:ext cx="4748234" cy="95391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a:t>*</a:t>
            </a:r>
            <a:r>
              <a:rPr lang="en-US" sz="1600">
                <a:solidFill>
                  <a:schemeClr val="tx2">
                    <a:lumMod val="50000"/>
                  </a:schemeClr>
                </a:solidFill>
                <a:latin typeface="Open Sauce Bold" panose="020B0604020202020204" charset="0"/>
              </a:rPr>
              <a:t>Mid-Year graduates are those students who: </a:t>
            </a:r>
            <a:endParaRPr lang="en-US" sz="800">
              <a:solidFill>
                <a:schemeClr val="tx2">
                  <a:lumMod val="50000"/>
                </a:schemeClr>
              </a:solidFill>
              <a:latin typeface="Open Sauce Bold" panose="020B0604020202020204" charset="0"/>
            </a:endParaRPr>
          </a:p>
          <a:p>
            <a:r>
              <a:rPr lang="en-US" sz="1333">
                <a:solidFill>
                  <a:schemeClr val="tx2">
                    <a:lumMod val="50000"/>
                  </a:schemeClr>
                </a:solidFill>
                <a:latin typeface="Open Sauce" panose="020B0604020202020204" charset="0"/>
              </a:rPr>
              <a:t>•Graduate midyear and plan to enroll and receive funding at a postsecondary institution in spring.</a:t>
            </a:r>
          </a:p>
          <a:p>
            <a:pPr marL="228611" indent="-228611">
              <a:buFont typeface="Arial" panose="020B0604020202020204" pitchFamily="34" charset="0"/>
              <a:buChar char="•"/>
            </a:pPr>
            <a:r>
              <a:rPr lang="en-US" sz="1333">
                <a:solidFill>
                  <a:schemeClr val="tx2"/>
                </a:solidFill>
                <a:latin typeface="Open Sauce" panose="020B0604020202020204" charset="0"/>
              </a:rPr>
              <a:t>Must complete FFAA by December 31 of senior year</a:t>
            </a:r>
            <a:endParaRPr lang="en-US" sz="1333">
              <a:solidFill>
                <a:schemeClr val="tx2">
                  <a:lumMod val="50000"/>
                </a:schemeClr>
              </a:solidFill>
              <a:latin typeface="Open Sauce" panose="020B06040202020202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584" y="15689"/>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rot="16200000">
            <a:off x="857706" y="2838370"/>
            <a:ext cx="3237801" cy="2057053"/>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l="-100" r="-1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a:off x="1576144" y="2397517"/>
            <a:ext cx="1815497" cy="1732823"/>
            <a:chOff x="0" y="0"/>
            <a:chExt cx="3630993" cy="3465645"/>
          </a:xfrm>
        </p:grpSpPr>
        <p:sp>
          <p:nvSpPr>
            <p:cNvPr id="6" name="Freeform 6"/>
            <p:cNvSpPr/>
            <p:nvPr/>
          </p:nvSpPr>
          <p:spPr>
            <a:xfrm>
              <a:off x="0" y="0"/>
              <a:ext cx="3630930" cy="3465703"/>
            </a:xfrm>
            <a:custGeom>
              <a:avLst/>
              <a:gdLst/>
              <a:ahLst/>
              <a:cxnLst/>
              <a:rect l="l" t="t" r="r" b="b"/>
              <a:pathLst>
                <a:path w="3630930" h="3465703">
                  <a:moveTo>
                    <a:pt x="1815465" y="2794"/>
                  </a:moveTo>
                  <a:cubicBezTo>
                    <a:pt x="1195578" y="0"/>
                    <a:pt x="621538" y="329184"/>
                    <a:pt x="310769" y="865505"/>
                  </a:cubicBezTo>
                  <a:cubicBezTo>
                    <a:pt x="0" y="1401826"/>
                    <a:pt x="0" y="2063623"/>
                    <a:pt x="310769" y="2600071"/>
                  </a:cubicBezTo>
                  <a:cubicBezTo>
                    <a:pt x="621538" y="3136519"/>
                    <a:pt x="1195578" y="3465576"/>
                    <a:pt x="1815465" y="3462909"/>
                  </a:cubicBezTo>
                  <a:cubicBezTo>
                    <a:pt x="2435352" y="3465703"/>
                    <a:pt x="3009392" y="3136519"/>
                    <a:pt x="3320161" y="2600071"/>
                  </a:cubicBezTo>
                  <a:cubicBezTo>
                    <a:pt x="3630930" y="2063623"/>
                    <a:pt x="3630930" y="1401953"/>
                    <a:pt x="3320161" y="865505"/>
                  </a:cubicBezTo>
                  <a:cubicBezTo>
                    <a:pt x="3009392" y="329057"/>
                    <a:pt x="2435479" y="0"/>
                    <a:pt x="1815465" y="2794"/>
                  </a:cubicBezTo>
                  <a:close/>
                </a:path>
              </a:pathLst>
            </a:custGeom>
            <a:blipFill>
              <a:blip r:embed="rId5"/>
              <a:stretch>
                <a:fillRect l="-24785" t="-80" r="-24787" b="-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7"/>
          <p:cNvGrpSpPr/>
          <p:nvPr/>
        </p:nvGrpSpPr>
        <p:grpSpPr>
          <a:xfrm>
            <a:off x="1602807" y="2382833"/>
            <a:ext cx="1762171" cy="1762167"/>
            <a:chOff x="0" y="0"/>
            <a:chExt cx="3524342" cy="3524335"/>
          </a:xfrm>
        </p:grpSpPr>
        <p:sp>
          <p:nvSpPr>
            <p:cNvPr id="8" name="Freeform 8"/>
            <p:cNvSpPr/>
            <p:nvPr/>
          </p:nvSpPr>
          <p:spPr>
            <a:xfrm>
              <a:off x="0" y="0"/>
              <a:ext cx="3524377" cy="3524377"/>
            </a:xfrm>
            <a:custGeom>
              <a:avLst/>
              <a:gdLst/>
              <a:ahLst/>
              <a:cxnLst/>
              <a:rect l="l" t="t" r="r" b="b"/>
              <a:pathLst>
                <a:path w="3524377" h="3524377">
                  <a:moveTo>
                    <a:pt x="1762125" y="3524377"/>
                  </a:moveTo>
                  <a:cubicBezTo>
                    <a:pt x="790448" y="3524377"/>
                    <a:pt x="0" y="2733802"/>
                    <a:pt x="0" y="1762252"/>
                  </a:cubicBezTo>
                  <a:cubicBezTo>
                    <a:pt x="0" y="790702"/>
                    <a:pt x="790448" y="0"/>
                    <a:pt x="1762125" y="0"/>
                  </a:cubicBezTo>
                  <a:cubicBezTo>
                    <a:pt x="2733802" y="0"/>
                    <a:pt x="3524377" y="790575"/>
                    <a:pt x="3524377" y="1762252"/>
                  </a:cubicBezTo>
                  <a:cubicBezTo>
                    <a:pt x="3524377" y="2733929"/>
                    <a:pt x="2733802" y="3524377"/>
                    <a:pt x="1762125" y="3524377"/>
                  </a:cubicBezTo>
                  <a:close/>
                  <a:moveTo>
                    <a:pt x="1762125" y="64262"/>
                  </a:moveTo>
                  <a:cubicBezTo>
                    <a:pt x="825881" y="64262"/>
                    <a:pt x="64262" y="825881"/>
                    <a:pt x="64262" y="1762252"/>
                  </a:cubicBezTo>
                  <a:cubicBezTo>
                    <a:pt x="64262" y="2698623"/>
                    <a:pt x="825881" y="3460115"/>
                    <a:pt x="1762125" y="3460115"/>
                  </a:cubicBezTo>
                  <a:cubicBezTo>
                    <a:pt x="2698369" y="3460115"/>
                    <a:pt x="3460115" y="2698369"/>
                    <a:pt x="3460115" y="1762252"/>
                  </a:cubicBezTo>
                  <a:cubicBezTo>
                    <a:pt x="3460115" y="826135"/>
                    <a:pt x="2698369" y="64262"/>
                    <a:pt x="1762125" y="64262"/>
                  </a:cubicBezTo>
                  <a:close/>
                </a:path>
              </a:pathLst>
            </a:custGeom>
            <a:solidFill>
              <a:srgbClr val="FFFBF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Freeform 9"/>
          <p:cNvSpPr/>
          <p:nvPr/>
        </p:nvSpPr>
        <p:spPr>
          <a:xfrm rot="16200000">
            <a:off x="4299715" y="2838370"/>
            <a:ext cx="3237801" cy="2057053"/>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l="-100" r="-1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rot="16200000">
            <a:off x="7835333" y="2838370"/>
            <a:ext cx="3237801" cy="2057053"/>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l="-100" r="-1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1" name="Group 11"/>
          <p:cNvGrpSpPr/>
          <p:nvPr/>
        </p:nvGrpSpPr>
        <p:grpSpPr>
          <a:xfrm>
            <a:off x="5009990" y="2397517"/>
            <a:ext cx="1815497" cy="1732823"/>
            <a:chOff x="0" y="0"/>
            <a:chExt cx="3630993" cy="3465645"/>
          </a:xfrm>
        </p:grpSpPr>
        <p:sp>
          <p:nvSpPr>
            <p:cNvPr id="12" name="Freeform 12"/>
            <p:cNvSpPr/>
            <p:nvPr/>
          </p:nvSpPr>
          <p:spPr>
            <a:xfrm>
              <a:off x="0" y="0"/>
              <a:ext cx="3630930" cy="3465703"/>
            </a:xfrm>
            <a:custGeom>
              <a:avLst/>
              <a:gdLst/>
              <a:ahLst/>
              <a:cxnLst/>
              <a:rect l="l" t="t" r="r" b="b"/>
              <a:pathLst>
                <a:path w="3630930" h="3465703">
                  <a:moveTo>
                    <a:pt x="1815465" y="2794"/>
                  </a:moveTo>
                  <a:cubicBezTo>
                    <a:pt x="1195578" y="0"/>
                    <a:pt x="621538" y="329184"/>
                    <a:pt x="310769" y="865505"/>
                  </a:cubicBezTo>
                  <a:cubicBezTo>
                    <a:pt x="0" y="1401826"/>
                    <a:pt x="0" y="2063623"/>
                    <a:pt x="310769" y="2600071"/>
                  </a:cubicBezTo>
                  <a:cubicBezTo>
                    <a:pt x="621538" y="3136519"/>
                    <a:pt x="1195578" y="3465576"/>
                    <a:pt x="1815465" y="3462909"/>
                  </a:cubicBezTo>
                  <a:cubicBezTo>
                    <a:pt x="2435352" y="3465703"/>
                    <a:pt x="3009392" y="3136519"/>
                    <a:pt x="3320161" y="2600071"/>
                  </a:cubicBezTo>
                  <a:cubicBezTo>
                    <a:pt x="3630930" y="2063623"/>
                    <a:pt x="3630930" y="1401953"/>
                    <a:pt x="3320161" y="865505"/>
                  </a:cubicBezTo>
                  <a:cubicBezTo>
                    <a:pt x="3009392" y="329057"/>
                    <a:pt x="2435479" y="0"/>
                    <a:pt x="1815465" y="2794"/>
                  </a:cubicBezTo>
                  <a:close/>
                </a:path>
              </a:pathLst>
            </a:custGeom>
            <a:blipFill>
              <a:blip r:embed="rId6"/>
              <a:stretch>
                <a:fillRect l="-19719" t="-80" r="-19721" b="-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3" name="Group 13"/>
          <p:cNvGrpSpPr/>
          <p:nvPr/>
        </p:nvGrpSpPr>
        <p:grpSpPr>
          <a:xfrm>
            <a:off x="5036653" y="2382833"/>
            <a:ext cx="1762171" cy="1762167"/>
            <a:chOff x="0" y="0"/>
            <a:chExt cx="3524342" cy="3524335"/>
          </a:xfrm>
        </p:grpSpPr>
        <p:sp>
          <p:nvSpPr>
            <p:cNvPr id="14" name="Freeform 14"/>
            <p:cNvSpPr/>
            <p:nvPr/>
          </p:nvSpPr>
          <p:spPr>
            <a:xfrm>
              <a:off x="0" y="0"/>
              <a:ext cx="3524377" cy="3524377"/>
            </a:xfrm>
            <a:custGeom>
              <a:avLst/>
              <a:gdLst/>
              <a:ahLst/>
              <a:cxnLst/>
              <a:rect l="l" t="t" r="r" b="b"/>
              <a:pathLst>
                <a:path w="3524377" h="3524377">
                  <a:moveTo>
                    <a:pt x="1762125" y="3524377"/>
                  </a:moveTo>
                  <a:cubicBezTo>
                    <a:pt x="790448" y="3524377"/>
                    <a:pt x="0" y="2733802"/>
                    <a:pt x="0" y="1762252"/>
                  </a:cubicBezTo>
                  <a:cubicBezTo>
                    <a:pt x="0" y="790702"/>
                    <a:pt x="790448" y="0"/>
                    <a:pt x="1762125" y="0"/>
                  </a:cubicBezTo>
                  <a:cubicBezTo>
                    <a:pt x="2733802" y="0"/>
                    <a:pt x="3524377" y="790575"/>
                    <a:pt x="3524377" y="1762252"/>
                  </a:cubicBezTo>
                  <a:cubicBezTo>
                    <a:pt x="3524377" y="2733929"/>
                    <a:pt x="2733802" y="3524377"/>
                    <a:pt x="1762125" y="3524377"/>
                  </a:cubicBezTo>
                  <a:close/>
                  <a:moveTo>
                    <a:pt x="1762125" y="64262"/>
                  </a:moveTo>
                  <a:cubicBezTo>
                    <a:pt x="825881" y="64262"/>
                    <a:pt x="64262" y="825881"/>
                    <a:pt x="64262" y="1762252"/>
                  </a:cubicBezTo>
                  <a:cubicBezTo>
                    <a:pt x="64262" y="2698623"/>
                    <a:pt x="825881" y="3460115"/>
                    <a:pt x="1762125" y="3460115"/>
                  </a:cubicBezTo>
                  <a:cubicBezTo>
                    <a:pt x="2698369" y="3460115"/>
                    <a:pt x="3460115" y="2698369"/>
                    <a:pt x="3460115" y="1762252"/>
                  </a:cubicBezTo>
                  <a:cubicBezTo>
                    <a:pt x="3460115" y="826135"/>
                    <a:pt x="2698369" y="64262"/>
                    <a:pt x="1762125" y="64262"/>
                  </a:cubicBezTo>
                  <a:close/>
                </a:path>
              </a:pathLst>
            </a:custGeom>
            <a:solidFill>
              <a:srgbClr val="F2F2F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5" name="Freeform 15"/>
          <p:cNvSpPr/>
          <p:nvPr/>
        </p:nvSpPr>
        <p:spPr>
          <a:xfrm>
            <a:off x="0" y="-48220"/>
            <a:ext cx="12191997" cy="2105620"/>
          </a:xfrm>
          <a:custGeom>
            <a:avLst/>
            <a:gdLst/>
            <a:ahLst/>
            <a:cxnLst/>
            <a:rect l="l" t="t" r="r" b="b"/>
            <a:pathLst>
              <a:path w="18287996" h="3158430">
                <a:moveTo>
                  <a:pt x="0" y="0"/>
                </a:moveTo>
                <a:lnTo>
                  <a:pt x="18287996" y="0"/>
                </a:lnTo>
                <a:lnTo>
                  <a:pt x="18287996" y="3158430"/>
                </a:lnTo>
                <a:lnTo>
                  <a:pt x="0" y="3158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1057378" y="-1205784"/>
            <a:ext cx="2114758" cy="27432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295" r="-2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583056" y="6172200"/>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11">
              <a:extLst>
                <a:ext uri="{96DAC541-7B7A-43D3-8B79-37D633B846F1}">
                  <asvg:svgBlip xmlns:asvg="http://schemas.microsoft.com/office/drawing/2016/SVG/main" r:embed="rId12"/>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10923144" y="-275723"/>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13">
              <a:extLst>
                <a:ext uri="{96DAC541-7B7A-43D3-8B79-37D633B846F1}">
                  <asvg:svgBlip xmlns:asvg="http://schemas.microsoft.com/office/drawing/2016/SVG/main" r:embed="rId14"/>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448080" y="309307"/>
            <a:ext cx="8278162" cy="15090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08"/>
              </a:lnSpc>
            </a:pPr>
            <a:r>
              <a:rPr lang="en-US" sz="3947" spc="137">
                <a:solidFill>
                  <a:srgbClr val="FFFFFF"/>
                </a:solidFill>
                <a:latin typeface="Arimo"/>
                <a:ea typeface="Arimo"/>
                <a:cs typeface="Arimo"/>
                <a:sym typeface="Arimo"/>
              </a:rPr>
              <a:t>Florida Academic &amp; Medallion- </a:t>
            </a:r>
          </a:p>
          <a:p>
            <a:pPr algn="ctr">
              <a:lnSpc>
                <a:spcPts val="3908"/>
              </a:lnSpc>
            </a:pPr>
            <a:r>
              <a:rPr lang="en-US" sz="3947" spc="137">
                <a:solidFill>
                  <a:srgbClr val="FFFFFF"/>
                </a:solidFill>
                <a:latin typeface="Arimo"/>
                <a:ea typeface="Arimo"/>
                <a:cs typeface="Arimo"/>
                <a:sym typeface="Arimo"/>
              </a:rPr>
              <a:t>Volunteer Service and </a:t>
            </a:r>
          </a:p>
          <a:p>
            <a:pPr algn="ctr">
              <a:lnSpc>
                <a:spcPts val="3908"/>
              </a:lnSpc>
            </a:pPr>
            <a:r>
              <a:rPr lang="en-US" sz="3947" spc="137">
                <a:solidFill>
                  <a:srgbClr val="FFFFFF"/>
                </a:solidFill>
                <a:latin typeface="Arimo"/>
                <a:ea typeface="Arimo"/>
                <a:cs typeface="Arimo"/>
                <a:sym typeface="Arimo"/>
              </a:rPr>
              <a:t>Paid Work Hours</a:t>
            </a:r>
          </a:p>
        </p:txBody>
      </p:sp>
      <p:sp>
        <p:nvSpPr>
          <p:cNvPr id="21" name="TextBox 21"/>
          <p:cNvSpPr txBox="1"/>
          <p:nvPr/>
        </p:nvSpPr>
        <p:spPr>
          <a:xfrm>
            <a:off x="1456244" y="4047558"/>
            <a:ext cx="2057053" cy="1239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u="sng">
                <a:solidFill>
                  <a:srgbClr val="000000"/>
                </a:solidFill>
                <a:latin typeface="Open Sauce" panose="020B0604020202020204" charset="0"/>
                <a:ea typeface="Arimo"/>
                <a:cs typeface="Arimo"/>
                <a:sym typeface="Arimo"/>
              </a:rPr>
              <a:t>Service Hours</a:t>
            </a:r>
          </a:p>
          <a:p>
            <a:pPr algn="ctr">
              <a:lnSpc>
                <a:spcPts val="3267"/>
              </a:lnSpc>
            </a:pPr>
            <a:r>
              <a:rPr lang="en-US" sz="1867">
                <a:solidFill>
                  <a:srgbClr val="000000"/>
                </a:solidFill>
                <a:latin typeface="Open Sauce" panose="020B0604020202020204" charset="0"/>
                <a:ea typeface="Arimo"/>
                <a:cs typeface="Arimo"/>
                <a:sym typeface="Arimo"/>
              </a:rPr>
              <a:t>FAS 100 Hours</a:t>
            </a:r>
          </a:p>
          <a:p>
            <a:pPr algn="ctr">
              <a:lnSpc>
                <a:spcPts val="3267"/>
              </a:lnSpc>
            </a:pPr>
            <a:r>
              <a:rPr lang="en-US" sz="1867">
                <a:solidFill>
                  <a:srgbClr val="000000"/>
                </a:solidFill>
                <a:latin typeface="Open Sauce" panose="020B0604020202020204" charset="0"/>
                <a:ea typeface="Arimo"/>
                <a:cs typeface="Arimo"/>
                <a:sym typeface="Arimo"/>
              </a:rPr>
              <a:t>FMS 75 Hours</a:t>
            </a:r>
          </a:p>
        </p:txBody>
      </p:sp>
      <p:sp>
        <p:nvSpPr>
          <p:cNvPr id="22" name="TextBox 22"/>
          <p:cNvSpPr txBox="1"/>
          <p:nvPr/>
        </p:nvSpPr>
        <p:spPr>
          <a:xfrm>
            <a:off x="8425707" y="2284904"/>
            <a:ext cx="2057053" cy="29710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u="sng">
                <a:solidFill>
                  <a:srgbClr val="000000"/>
                </a:solidFill>
                <a:latin typeface="Open Sauce" panose="020B0604020202020204" charset="0"/>
                <a:ea typeface="Arimo"/>
                <a:cs typeface="Arimo"/>
                <a:sym typeface="Arimo"/>
              </a:rPr>
              <a:t>Combination </a:t>
            </a:r>
          </a:p>
          <a:p>
            <a:pPr algn="ctr">
              <a:lnSpc>
                <a:spcPts val="3360"/>
              </a:lnSpc>
            </a:pPr>
            <a:r>
              <a:rPr lang="en-US" sz="1867" u="sng">
                <a:solidFill>
                  <a:srgbClr val="000000"/>
                </a:solidFill>
                <a:latin typeface="Open Sauce" panose="020B0604020202020204" charset="0"/>
                <a:ea typeface="Arimo"/>
                <a:cs typeface="Arimo"/>
                <a:sym typeface="Arimo"/>
              </a:rPr>
              <a:t>of Service </a:t>
            </a:r>
          </a:p>
          <a:p>
            <a:pPr algn="ctr">
              <a:lnSpc>
                <a:spcPts val="3360"/>
              </a:lnSpc>
            </a:pPr>
            <a:r>
              <a:rPr lang="en-US" sz="1867" u="sng">
                <a:solidFill>
                  <a:srgbClr val="000000"/>
                </a:solidFill>
                <a:latin typeface="Open Sauce" panose="020B0604020202020204" charset="0"/>
                <a:ea typeface="Arimo"/>
                <a:cs typeface="Arimo"/>
                <a:sym typeface="Arimo"/>
              </a:rPr>
              <a:t>and</a:t>
            </a:r>
          </a:p>
          <a:p>
            <a:pPr algn="ctr">
              <a:lnSpc>
                <a:spcPts val="3360"/>
              </a:lnSpc>
            </a:pPr>
            <a:r>
              <a:rPr lang="en-US" sz="1867" u="sng">
                <a:solidFill>
                  <a:srgbClr val="000000"/>
                </a:solidFill>
                <a:latin typeface="Open Sauce" panose="020B0604020202020204" charset="0"/>
                <a:ea typeface="Arimo"/>
                <a:cs typeface="Arimo"/>
                <a:sym typeface="Arimo"/>
              </a:rPr>
              <a:t> Paid Work Hours</a:t>
            </a:r>
          </a:p>
          <a:p>
            <a:pPr algn="ctr">
              <a:lnSpc>
                <a:spcPts val="3267"/>
              </a:lnSpc>
            </a:pPr>
            <a:endParaRPr lang="en-US" sz="1867">
              <a:solidFill>
                <a:srgbClr val="000000"/>
              </a:solidFill>
              <a:latin typeface="Open Sauce" panose="020B0604020202020204" charset="0"/>
              <a:ea typeface="Arimo"/>
              <a:cs typeface="Arimo"/>
              <a:sym typeface="Arimo"/>
            </a:endParaRPr>
          </a:p>
          <a:p>
            <a:pPr algn="ctr">
              <a:lnSpc>
                <a:spcPts val="3267"/>
              </a:lnSpc>
            </a:pPr>
            <a:r>
              <a:rPr lang="en-US" sz="1867">
                <a:solidFill>
                  <a:srgbClr val="000000"/>
                </a:solidFill>
                <a:latin typeface="Open Sauce" panose="020B0604020202020204" charset="0"/>
                <a:ea typeface="Arimo"/>
                <a:cs typeface="Arimo"/>
                <a:sym typeface="Arimo"/>
              </a:rPr>
              <a:t>FAS 100 Hours</a:t>
            </a:r>
          </a:p>
          <a:p>
            <a:pPr algn="ctr">
              <a:lnSpc>
                <a:spcPts val="3267"/>
              </a:lnSpc>
            </a:pPr>
            <a:r>
              <a:rPr lang="en-US" sz="1867">
                <a:solidFill>
                  <a:srgbClr val="000000"/>
                </a:solidFill>
                <a:latin typeface="Open Sauce" panose="020B0604020202020204" charset="0"/>
                <a:ea typeface="Arimo"/>
                <a:cs typeface="Arimo"/>
                <a:sym typeface="Arimo"/>
              </a:rPr>
              <a:t>FMS 100 Hours</a:t>
            </a:r>
          </a:p>
        </p:txBody>
      </p:sp>
      <p:sp>
        <p:nvSpPr>
          <p:cNvPr id="23" name="TextBox 23"/>
          <p:cNvSpPr txBox="1"/>
          <p:nvPr/>
        </p:nvSpPr>
        <p:spPr>
          <a:xfrm>
            <a:off x="4890089" y="4047558"/>
            <a:ext cx="2057053" cy="1239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u="sng">
                <a:solidFill>
                  <a:srgbClr val="000000"/>
                </a:solidFill>
                <a:latin typeface="Open Sauce" panose="020B0604020202020204" charset="0"/>
                <a:ea typeface="Arimo"/>
                <a:cs typeface="Arimo"/>
                <a:sym typeface="Arimo"/>
              </a:rPr>
              <a:t>Paid Work Hours</a:t>
            </a:r>
          </a:p>
          <a:p>
            <a:pPr algn="ctr">
              <a:lnSpc>
                <a:spcPts val="3267"/>
              </a:lnSpc>
            </a:pPr>
            <a:r>
              <a:rPr lang="en-US" sz="1867">
                <a:solidFill>
                  <a:srgbClr val="000000"/>
                </a:solidFill>
                <a:latin typeface="Open Sauce" panose="020B0604020202020204" charset="0"/>
                <a:ea typeface="Arimo"/>
                <a:cs typeface="Arimo"/>
                <a:sym typeface="Arimo"/>
              </a:rPr>
              <a:t>FAS 100 Hours</a:t>
            </a:r>
          </a:p>
          <a:p>
            <a:pPr algn="ctr">
              <a:lnSpc>
                <a:spcPts val="3267"/>
              </a:lnSpc>
            </a:pPr>
            <a:r>
              <a:rPr lang="en-US" sz="1867">
                <a:solidFill>
                  <a:srgbClr val="000000"/>
                </a:solidFill>
                <a:latin typeface="Open Sauce" panose="020B0604020202020204" charset="0"/>
                <a:ea typeface="Arimo"/>
                <a:cs typeface="Arimo"/>
                <a:sym typeface="Arimo"/>
              </a:rPr>
              <a:t>FMS 100 Hours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320800" y="-2667000"/>
            <a:ext cx="6200463" cy="6813719"/>
          </a:xfrm>
          <a:custGeom>
            <a:avLst/>
            <a:gdLst/>
            <a:ahLst/>
            <a:cxnLst/>
            <a:rect l="l" t="t" r="r" b="b"/>
            <a:pathLst>
              <a:path w="9300695" h="10220579">
                <a:moveTo>
                  <a:pt x="0" y="0"/>
                </a:moveTo>
                <a:lnTo>
                  <a:pt x="9300695" y="0"/>
                </a:lnTo>
                <a:lnTo>
                  <a:pt x="9300695" y="10220579"/>
                </a:lnTo>
                <a:lnTo>
                  <a:pt x="0" y="102205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8773216" y="3211198"/>
            <a:ext cx="4709426" cy="4494969"/>
            <a:chOff x="0" y="0"/>
            <a:chExt cx="9418852" cy="8989937"/>
          </a:xfrm>
        </p:grpSpPr>
        <p:sp>
          <p:nvSpPr>
            <p:cNvPr id="4" name="Freeform 4"/>
            <p:cNvSpPr/>
            <p:nvPr/>
          </p:nvSpPr>
          <p:spPr>
            <a:xfrm>
              <a:off x="0" y="0"/>
              <a:ext cx="9418955" cy="8989949"/>
            </a:xfrm>
            <a:custGeom>
              <a:avLst/>
              <a:gdLst/>
              <a:ahLst/>
              <a:cxnLst/>
              <a:rect l="l" t="t" r="r" b="b"/>
              <a:pathLst>
                <a:path w="9418955" h="8989949">
                  <a:moveTo>
                    <a:pt x="4709414" y="7239"/>
                  </a:moveTo>
                  <a:cubicBezTo>
                    <a:pt x="3101340" y="0"/>
                    <a:pt x="1612265" y="853821"/>
                    <a:pt x="806196" y="2245233"/>
                  </a:cubicBezTo>
                  <a:cubicBezTo>
                    <a:pt x="127" y="3636645"/>
                    <a:pt x="0" y="5353177"/>
                    <a:pt x="806196" y="6744716"/>
                  </a:cubicBezTo>
                  <a:cubicBezTo>
                    <a:pt x="1612392" y="8136255"/>
                    <a:pt x="3101340" y="8989949"/>
                    <a:pt x="4709414" y="8982710"/>
                  </a:cubicBezTo>
                  <a:cubicBezTo>
                    <a:pt x="6317488" y="8989949"/>
                    <a:pt x="7806563" y="8136128"/>
                    <a:pt x="8612760" y="6744589"/>
                  </a:cubicBezTo>
                  <a:cubicBezTo>
                    <a:pt x="9418955" y="5353050"/>
                    <a:pt x="9418955" y="3636645"/>
                    <a:pt x="8612760" y="2245233"/>
                  </a:cubicBezTo>
                  <a:cubicBezTo>
                    <a:pt x="7806563" y="853821"/>
                    <a:pt x="6317488" y="0"/>
                    <a:pt x="4709414" y="7239"/>
                  </a:cubicBezTo>
                  <a:close/>
                </a:path>
              </a:pathLst>
            </a:custGeom>
            <a:blipFill>
              <a:blip r:embed="rId4"/>
              <a:stretch>
                <a:fillRect l="-24785" t="-80" r="-24783" b="-8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0" y="228681"/>
            <a:ext cx="4217165" cy="23340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591"/>
              </a:lnSpc>
            </a:pPr>
            <a:r>
              <a:rPr lang="en-US" sz="3600">
                <a:solidFill>
                  <a:srgbClr val="162850"/>
                </a:solidFill>
                <a:latin typeface="Arimo"/>
                <a:ea typeface="Arimo"/>
                <a:cs typeface="Arimo"/>
                <a:sym typeface="Arimo"/>
              </a:rPr>
              <a:t>Florida Gold Seal CAPE Scholarship (GSC) </a:t>
            </a:r>
          </a:p>
          <a:p>
            <a:pPr algn="ctr">
              <a:lnSpc>
                <a:spcPts val="4591"/>
              </a:lnSpc>
            </a:pPr>
            <a:r>
              <a:rPr lang="en-US" sz="3600">
                <a:solidFill>
                  <a:srgbClr val="162850"/>
                </a:solidFill>
                <a:latin typeface="Arimo"/>
                <a:ea typeface="Arimo"/>
                <a:cs typeface="Arimo"/>
                <a:sym typeface="Arimo"/>
              </a:rPr>
              <a:t>Initial Eligibility Requirements</a:t>
            </a:r>
          </a:p>
        </p:txBody>
      </p:sp>
      <p:sp>
        <p:nvSpPr>
          <p:cNvPr id="6" name="TextBox 6"/>
          <p:cNvSpPr txBox="1"/>
          <p:nvPr/>
        </p:nvSpPr>
        <p:spPr>
          <a:xfrm>
            <a:off x="5059872" y="317763"/>
            <a:ext cx="3889159" cy="5559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59"/>
              </a:lnSpc>
            </a:pPr>
            <a:r>
              <a:rPr lang="en-US" sz="2199">
                <a:solidFill>
                  <a:srgbClr val="162850"/>
                </a:solidFill>
                <a:latin typeface="Open Sauce"/>
                <a:ea typeface="Open Sauce"/>
                <a:cs typeface="Open Sauce"/>
                <a:sym typeface="Open Sauce"/>
              </a:rPr>
              <a:t>1. Earn a minimum of 5  postsecondary credit hours through eligible CAPE industry certifications that articulate for </a:t>
            </a:r>
          </a:p>
          <a:p>
            <a:pPr>
              <a:lnSpc>
                <a:spcPts val="2859"/>
              </a:lnSpc>
            </a:pPr>
            <a:r>
              <a:rPr lang="en-US" sz="2199">
                <a:solidFill>
                  <a:srgbClr val="162850"/>
                </a:solidFill>
                <a:latin typeface="Open Sauce"/>
                <a:ea typeface="Open Sauce"/>
                <a:cs typeface="Open Sauce"/>
                <a:sym typeface="Open Sauce"/>
              </a:rPr>
              <a:t>college credit.</a:t>
            </a:r>
          </a:p>
          <a:p>
            <a:pPr>
              <a:lnSpc>
                <a:spcPts val="2859"/>
              </a:lnSpc>
            </a:pPr>
            <a:endParaRPr lang="en-US" sz="2199">
              <a:solidFill>
                <a:srgbClr val="162850"/>
              </a:solidFill>
              <a:latin typeface="Open Sauce"/>
              <a:ea typeface="Open Sauce"/>
              <a:cs typeface="Open Sauce"/>
              <a:sym typeface="Open Sauce"/>
            </a:endParaRPr>
          </a:p>
          <a:p>
            <a:pPr>
              <a:lnSpc>
                <a:spcPts val="2859"/>
              </a:lnSpc>
            </a:pPr>
            <a:r>
              <a:rPr lang="en-US" sz="2199">
                <a:solidFill>
                  <a:srgbClr val="162850"/>
                </a:solidFill>
                <a:latin typeface="Open Sauce"/>
                <a:ea typeface="Open Sauce"/>
                <a:cs typeface="Open Sauce"/>
                <a:sym typeface="Open Sauce"/>
              </a:rPr>
              <a:t>2. Complete at least 30 volunteer service hours, 100 paid work hours, or a combination that equals a </a:t>
            </a:r>
          </a:p>
          <a:p>
            <a:pPr>
              <a:lnSpc>
                <a:spcPts val="2859"/>
              </a:lnSpc>
            </a:pPr>
            <a:r>
              <a:rPr lang="en-US" sz="2199">
                <a:solidFill>
                  <a:srgbClr val="162850"/>
                </a:solidFill>
                <a:latin typeface="Open Sauce"/>
                <a:ea typeface="Open Sauce"/>
                <a:cs typeface="Open Sauce"/>
                <a:sym typeface="Open Sauce"/>
              </a:rPr>
              <a:t>minimum of 100 total hours.</a:t>
            </a:r>
          </a:p>
          <a:p>
            <a:pPr>
              <a:lnSpc>
                <a:spcPts val="2859"/>
              </a:lnSpc>
            </a:pPr>
            <a:endParaRPr lang="en-US" sz="2199">
              <a:solidFill>
                <a:srgbClr val="162850"/>
              </a:solidFill>
              <a:latin typeface="Open Sauce"/>
              <a:ea typeface="Open Sauce"/>
              <a:cs typeface="Open Sauce"/>
              <a:sym typeface="Open Sauce"/>
            </a:endParaRPr>
          </a:p>
          <a:p>
            <a:pPr>
              <a:lnSpc>
                <a:spcPts val="2859"/>
              </a:lnSpc>
            </a:pPr>
            <a:r>
              <a:rPr lang="en-US" sz="2199">
                <a:solidFill>
                  <a:srgbClr val="162850"/>
                </a:solidFill>
                <a:latin typeface="Open Sauce"/>
                <a:ea typeface="Open Sauce"/>
                <a:cs typeface="Open Sauce"/>
                <a:sym typeface="Open Sauce"/>
              </a:rPr>
              <a:t>**75 volunteer hours for Class of 2028 &amp; after</a:t>
            </a:r>
          </a:p>
          <a:p>
            <a:pPr>
              <a:lnSpc>
                <a:spcPts val="2859"/>
              </a:lnSpc>
            </a:pPr>
            <a:endParaRPr lang="en-US" sz="2199">
              <a:solidFill>
                <a:srgbClr val="162850"/>
              </a:solidFill>
              <a:latin typeface="Open Sauce"/>
              <a:ea typeface="Open Sauce"/>
              <a:cs typeface="Open Sauce"/>
              <a:sym typeface="Open Sauc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422299" y="201416"/>
            <a:ext cx="11347402" cy="2695022"/>
          </a:xfrm>
          <a:custGeom>
            <a:avLst/>
            <a:gdLst/>
            <a:ahLst/>
            <a:cxnLst/>
            <a:rect l="l" t="t" r="r" b="b"/>
            <a:pathLst>
              <a:path w="17021103" h="4042533">
                <a:moveTo>
                  <a:pt x="0" y="0"/>
                </a:moveTo>
                <a:lnTo>
                  <a:pt x="17021103" y="0"/>
                </a:lnTo>
                <a:lnTo>
                  <a:pt x="17021103" y="4042533"/>
                </a:lnTo>
                <a:lnTo>
                  <a:pt x="0" y="4042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5907463" y="3196870"/>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982546" y="3037397"/>
            <a:ext cx="4402254" cy="32829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6"/>
              </a:lnSpc>
            </a:pPr>
            <a:r>
              <a:rPr lang="en-US" sz="1896" spc="185">
                <a:solidFill>
                  <a:srgbClr val="162850"/>
                </a:solidFill>
                <a:latin typeface="Arimo"/>
                <a:ea typeface="Arimo"/>
                <a:cs typeface="Arimo"/>
                <a:sym typeface="Arimo"/>
              </a:rPr>
              <a:t>•</a:t>
            </a:r>
            <a:r>
              <a:rPr lang="en-US" sz="1867" spc="185">
                <a:solidFill>
                  <a:srgbClr val="162850"/>
                </a:solidFill>
                <a:latin typeface="Open Sauce" panose="020B0604020202020204" charset="0"/>
                <a:ea typeface="Arimo"/>
                <a:cs typeface="Arimo"/>
                <a:sym typeface="Arimo"/>
              </a:rPr>
              <a:t>Until a student has earned an eligible associate degree, Gold Seal CAPE (GSC) scholarships may only be used at postsecondary institutions that offer an applied technology diploma, technical degree education program (associate in applied science or associate in science), or a career certificate program. </a:t>
            </a:r>
          </a:p>
          <a:p>
            <a:pPr algn="ctr">
              <a:lnSpc>
                <a:spcPts val="2157"/>
              </a:lnSpc>
            </a:pPr>
            <a:endParaRPr lang="en-US" sz="1896" spc="185">
              <a:solidFill>
                <a:srgbClr val="162850"/>
              </a:solidFill>
              <a:latin typeface="Arimo"/>
              <a:ea typeface="Arimo"/>
              <a:cs typeface="Arimo"/>
              <a:sym typeface="Arimo"/>
            </a:endParaRPr>
          </a:p>
        </p:txBody>
      </p:sp>
      <p:sp>
        <p:nvSpPr>
          <p:cNvPr id="7" name="TextBox 7"/>
          <p:cNvSpPr txBox="1"/>
          <p:nvPr/>
        </p:nvSpPr>
        <p:spPr>
          <a:xfrm>
            <a:off x="6807202" y="3162540"/>
            <a:ext cx="3415825" cy="26161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6"/>
              </a:lnSpc>
            </a:pPr>
            <a:r>
              <a:rPr lang="en-US" sz="1896" spc="185">
                <a:solidFill>
                  <a:srgbClr val="162850"/>
                </a:solidFill>
                <a:latin typeface="Arimo"/>
                <a:ea typeface="Arimo"/>
                <a:cs typeface="Arimo"/>
                <a:sym typeface="Arimo"/>
              </a:rPr>
              <a:t>•</a:t>
            </a:r>
            <a:r>
              <a:rPr lang="en-US" sz="1867" spc="185">
                <a:solidFill>
                  <a:srgbClr val="162850"/>
                </a:solidFill>
                <a:latin typeface="Open Sauce" panose="020B0604020202020204" charset="0"/>
                <a:ea typeface="Arimo"/>
                <a:cs typeface="Arimo"/>
                <a:sym typeface="Arimo"/>
              </a:rPr>
              <a:t>Upon completion of an eligible associate degree program, a GSC Scholar may also receive an award for a maximum of 60 credit hours toward an eligible baccalaureate degree.</a:t>
            </a:r>
          </a:p>
          <a:p>
            <a:pPr algn="ctr">
              <a:lnSpc>
                <a:spcPts val="2157"/>
              </a:lnSpc>
            </a:pPr>
            <a:endParaRPr lang="en-US" sz="1896" spc="185">
              <a:solidFill>
                <a:srgbClr val="162850"/>
              </a:solidFill>
              <a:latin typeface="Arimo"/>
              <a:ea typeface="Arimo"/>
              <a:cs typeface="Arimo"/>
              <a:sym typeface="Arimo"/>
            </a:endParaRPr>
          </a:p>
        </p:txBody>
      </p:sp>
      <p:sp>
        <p:nvSpPr>
          <p:cNvPr id="8" name="TextBox 8"/>
          <p:cNvSpPr txBox="1"/>
          <p:nvPr/>
        </p:nvSpPr>
        <p:spPr>
          <a:xfrm>
            <a:off x="539731" y="1522237"/>
            <a:ext cx="11347402" cy="5129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13"/>
              </a:lnSpc>
            </a:pPr>
            <a:r>
              <a:rPr lang="en-US" sz="3600">
                <a:solidFill>
                  <a:srgbClr val="EDB211"/>
                </a:solidFill>
                <a:latin typeface="Arimo"/>
                <a:ea typeface="Arimo"/>
                <a:cs typeface="Arimo"/>
                <a:sym typeface="Arimo"/>
              </a:rPr>
              <a:t>Scholarship Restrictions for Florida Gold Seal CAPE</a:t>
            </a:r>
          </a:p>
        </p:txBody>
      </p:sp>
    </p:spTree>
    <p:extLst>
      <p:ext uri="{BB962C8B-B14F-4D97-AF65-F5344CB8AC3E}">
        <p14:creationId xmlns:p14="http://schemas.microsoft.com/office/powerpoint/2010/main" val="3340900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965D7-B4DD-1795-B095-979231405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C4FDB-24B3-03BD-C0AB-C199BF0C29AA}"/>
              </a:ext>
            </a:extLst>
          </p:cNvPr>
          <p:cNvSpPr>
            <a:spLocks noGrp="1"/>
          </p:cNvSpPr>
          <p:nvPr>
            <p:ph type="title"/>
          </p:nvPr>
        </p:nvSpPr>
        <p:spPr>
          <a:xfrm>
            <a:off x="1140144" y="231140"/>
            <a:ext cx="9875520" cy="1356360"/>
          </a:xfrm>
        </p:spPr>
        <p:txBody>
          <a:bodyPr>
            <a:normAutofit/>
          </a:bodyPr>
          <a:lstStyle/>
          <a:p>
            <a:endParaRPr lang="en-US"/>
          </a:p>
        </p:txBody>
      </p:sp>
      <p:sp>
        <p:nvSpPr>
          <p:cNvPr id="6" name="Content Placeholder 5">
            <a:extLst>
              <a:ext uri="{FF2B5EF4-FFF2-40B4-BE49-F238E27FC236}">
                <a16:creationId xmlns:a16="http://schemas.microsoft.com/office/drawing/2014/main" id="{6834917E-5029-602D-C645-BE30F805CE48}"/>
              </a:ext>
            </a:extLst>
          </p:cNvPr>
          <p:cNvSpPr>
            <a:spLocks noGrp="1"/>
          </p:cNvSpPr>
          <p:nvPr>
            <p:ph idx="1"/>
          </p:nvPr>
        </p:nvSpPr>
        <p:spPr/>
        <p:txBody>
          <a:bodyPr/>
          <a:lstStyle/>
          <a:p>
            <a:r>
              <a:rPr lang="en-US"/>
              <a:t>GPA 2.0 </a:t>
            </a:r>
            <a:r>
              <a:rPr lang="en-US" err="1"/>
              <a:t>UNweighted</a:t>
            </a:r>
          </a:p>
        </p:txBody>
      </p:sp>
      <p:pic>
        <p:nvPicPr>
          <p:cNvPr id="4" name="Content Placeholder 3" descr="A screenshot of a computer&#10;&#10;Description automatically generated">
            <a:extLst>
              <a:ext uri="{FF2B5EF4-FFF2-40B4-BE49-F238E27FC236}">
                <a16:creationId xmlns:a16="http://schemas.microsoft.com/office/drawing/2014/main" id="{5A740D2C-7832-470F-A3A9-61AA970F58D3}"/>
              </a:ext>
            </a:extLst>
          </p:cNvPr>
          <p:cNvPicPr>
            <a:picLocks noChangeAspect="1"/>
          </p:cNvPicPr>
          <p:nvPr/>
        </p:nvPicPr>
        <p:blipFill>
          <a:blip r:embed="rId2"/>
          <a:stretch>
            <a:fillRect/>
          </a:stretch>
        </p:blipFill>
        <p:spPr>
          <a:xfrm>
            <a:off x="0" y="-271143"/>
            <a:ext cx="12151953" cy="7341413"/>
          </a:xfrm>
          <a:prstGeom prst="rect">
            <a:avLst/>
          </a:prstGeom>
        </p:spPr>
      </p:pic>
    </p:spTree>
    <p:extLst>
      <p:ext uri="{BB962C8B-B14F-4D97-AF65-F5344CB8AC3E}">
        <p14:creationId xmlns:p14="http://schemas.microsoft.com/office/powerpoint/2010/main" val="1474433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9728330" y="5049281"/>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125767" y="1561076"/>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330945" y="-2477413"/>
            <a:ext cx="5758597" cy="6483764"/>
          </a:xfrm>
          <a:custGeom>
            <a:avLst/>
            <a:gdLst/>
            <a:ahLst/>
            <a:cxnLst/>
            <a:rect l="l" t="t" r="r" b="b"/>
            <a:pathLst>
              <a:path w="8637895" h="9725646">
                <a:moveTo>
                  <a:pt x="0" y="0"/>
                </a:moveTo>
                <a:lnTo>
                  <a:pt x="8637895" y="0"/>
                </a:lnTo>
                <a:lnTo>
                  <a:pt x="8637895" y="9725646"/>
                </a:lnTo>
                <a:lnTo>
                  <a:pt x="0" y="9725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170489" y="104626"/>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447917" y="239427"/>
            <a:ext cx="3974884" cy="1050087"/>
          </a:xfrm>
          <a:custGeom>
            <a:avLst/>
            <a:gdLst/>
            <a:ahLst/>
            <a:cxnLst/>
            <a:rect l="l" t="t" r="r" b="b"/>
            <a:pathLst>
              <a:path w="5962326" h="1575131">
                <a:moveTo>
                  <a:pt x="0" y="0"/>
                </a:moveTo>
                <a:lnTo>
                  <a:pt x="5962326" y="0"/>
                </a:lnTo>
                <a:lnTo>
                  <a:pt x="5962326" y="1575131"/>
                </a:lnTo>
                <a:lnTo>
                  <a:pt x="0" y="1575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628605" y="1420953"/>
            <a:ext cx="788550" cy="1307752"/>
          </a:xfrm>
          <a:custGeom>
            <a:avLst/>
            <a:gdLst/>
            <a:ahLst/>
            <a:cxnLst/>
            <a:rect l="l" t="t" r="r" b="b"/>
            <a:pathLst>
              <a:path w="1182825" h="1961628">
                <a:moveTo>
                  <a:pt x="0" y="0"/>
                </a:moveTo>
                <a:lnTo>
                  <a:pt x="1182825" y="0"/>
                </a:lnTo>
                <a:lnTo>
                  <a:pt x="1182825" y="1961628"/>
                </a:lnTo>
                <a:lnTo>
                  <a:pt x="0" y="19616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4198821" y="1534073"/>
            <a:ext cx="3976718" cy="1050087"/>
          </a:xfrm>
          <a:custGeom>
            <a:avLst/>
            <a:gdLst/>
            <a:ahLst/>
            <a:cxnLst/>
            <a:rect l="l" t="t" r="r" b="b"/>
            <a:pathLst>
              <a:path w="5965077" h="1575131">
                <a:moveTo>
                  <a:pt x="0" y="0"/>
                </a:moveTo>
                <a:lnTo>
                  <a:pt x="5965077" y="0"/>
                </a:lnTo>
                <a:lnTo>
                  <a:pt x="5965077" y="1575131"/>
                </a:lnTo>
                <a:lnTo>
                  <a:pt x="0" y="1575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313549" y="2693918"/>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5558694" y="2809832"/>
            <a:ext cx="3974884" cy="1089830"/>
          </a:xfrm>
          <a:custGeom>
            <a:avLst/>
            <a:gdLst/>
            <a:ahLst/>
            <a:cxnLst/>
            <a:rect l="l" t="t" r="r" b="b"/>
            <a:pathLst>
              <a:path w="5962326" h="1634745">
                <a:moveTo>
                  <a:pt x="0" y="0"/>
                </a:moveTo>
                <a:lnTo>
                  <a:pt x="5962326" y="0"/>
                </a:lnTo>
                <a:lnTo>
                  <a:pt x="5962326" y="1634745"/>
                </a:lnTo>
                <a:lnTo>
                  <a:pt x="0" y="16347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8314891" y="4002545"/>
            <a:ext cx="901228" cy="1406325"/>
          </a:xfrm>
          <a:custGeom>
            <a:avLst/>
            <a:gdLst/>
            <a:ahLst/>
            <a:cxnLst/>
            <a:rect l="l" t="t" r="r" b="b"/>
            <a:pathLst>
              <a:path w="1182825" h="1961628">
                <a:moveTo>
                  <a:pt x="0" y="0"/>
                </a:moveTo>
                <a:lnTo>
                  <a:pt x="1182825" y="0"/>
                </a:lnTo>
                <a:lnTo>
                  <a:pt x="1182825" y="1961628"/>
                </a:lnTo>
                <a:lnTo>
                  <a:pt x="0" y="19616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765785" y="4060783"/>
            <a:ext cx="4250504" cy="1277691"/>
          </a:xfrm>
          <a:custGeom>
            <a:avLst/>
            <a:gdLst/>
            <a:ahLst/>
            <a:cxnLst/>
            <a:rect l="l" t="t" r="r" b="b"/>
            <a:pathLst>
              <a:path w="6127985" h="1575131">
                <a:moveTo>
                  <a:pt x="0" y="0"/>
                </a:moveTo>
                <a:lnTo>
                  <a:pt x="6127985" y="0"/>
                </a:lnTo>
                <a:lnTo>
                  <a:pt x="6127985" y="1575131"/>
                </a:lnTo>
                <a:lnTo>
                  <a:pt x="0" y="15751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323148" y="0"/>
            <a:ext cx="3736959" cy="27241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275"/>
              </a:lnSpc>
            </a:pPr>
            <a:r>
              <a:rPr lang="en-US" sz="3097" spc="303">
                <a:solidFill>
                  <a:srgbClr val="FFFFFF"/>
                </a:solidFill>
                <a:latin typeface="Arimo"/>
                <a:ea typeface="Arimo"/>
                <a:cs typeface="Arimo"/>
                <a:sym typeface="Arimo"/>
              </a:rPr>
              <a:t>Florida Gold Seal Vocational Scholarship (GSV) Initial Eligibility Requirements</a:t>
            </a:r>
          </a:p>
        </p:txBody>
      </p:sp>
      <p:sp>
        <p:nvSpPr>
          <p:cNvPr id="15" name="TextBox 15"/>
          <p:cNvSpPr txBox="1"/>
          <p:nvPr/>
        </p:nvSpPr>
        <p:spPr>
          <a:xfrm>
            <a:off x="4794897" y="445078"/>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01</a:t>
            </a:r>
          </a:p>
        </p:txBody>
      </p:sp>
      <p:sp>
        <p:nvSpPr>
          <p:cNvPr id="16" name="TextBox 16"/>
          <p:cNvSpPr txBox="1"/>
          <p:nvPr/>
        </p:nvSpPr>
        <p:spPr>
          <a:xfrm>
            <a:off x="8199106" y="1690816"/>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02</a:t>
            </a:r>
          </a:p>
        </p:txBody>
      </p:sp>
      <p:sp>
        <p:nvSpPr>
          <p:cNvPr id="17" name="TextBox 17"/>
          <p:cNvSpPr txBox="1"/>
          <p:nvPr/>
        </p:nvSpPr>
        <p:spPr>
          <a:xfrm>
            <a:off x="4843979" y="2987354"/>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03</a:t>
            </a:r>
          </a:p>
        </p:txBody>
      </p:sp>
      <p:sp>
        <p:nvSpPr>
          <p:cNvPr id="18" name="TextBox 18"/>
          <p:cNvSpPr txBox="1"/>
          <p:nvPr/>
        </p:nvSpPr>
        <p:spPr>
          <a:xfrm>
            <a:off x="9024886" y="4291482"/>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04</a:t>
            </a:r>
          </a:p>
        </p:txBody>
      </p:sp>
      <p:sp>
        <p:nvSpPr>
          <p:cNvPr id="19" name="Freeform 19"/>
          <p:cNvSpPr/>
          <p:nvPr/>
        </p:nvSpPr>
        <p:spPr>
          <a:xfrm>
            <a:off x="5558694" y="5543827"/>
            <a:ext cx="3974884" cy="1050087"/>
          </a:xfrm>
          <a:custGeom>
            <a:avLst/>
            <a:gdLst/>
            <a:ahLst/>
            <a:cxnLst/>
            <a:rect l="l" t="t" r="r" b="b"/>
            <a:pathLst>
              <a:path w="5962326" h="1575131">
                <a:moveTo>
                  <a:pt x="0" y="0"/>
                </a:moveTo>
                <a:lnTo>
                  <a:pt x="5962326" y="0"/>
                </a:lnTo>
                <a:lnTo>
                  <a:pt x="5962326" y="1575131"/>
                </a:lnTo>
                <a:lnTo>
                  <a:pt x="0" y="1575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Freeform 20"/>
          <p:cNvSpPr/>
          <p:nvPr/>
        </p:nvSpPr>
        <p:spPr>
          <a:xfrm>
            <a:off x="5313549" y="5405474"/>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21"/>
          <p:cNvSpPr txBox="1"/>
          <p:nvPr/>
        </p:nvSpPr>
        <p:spPr>
          <a:xfrm>
            <a:off x="4843979" y="5675337"/>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05</a:t>
            </a:r>
          </a:p>
        </p:txBody>
      </p:sp>
      <p:sp>
        <p:nvSpPr>
          <p:cNvPr id="22" name="TextBox 22"/>
          <p:cNvSpPr txBox="1"/>
          <p:nvPr/>
        </p:nvSpPr>
        <p:spPr>
          <a:xfrm>
            <a:off x="4454803" y="357977"/>
            <a:ext cx="5930671" cy="971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a:solidFill>
                  <a:srgbClr val="FDFBFB"/>
                </a:solidFill>
                <a:latin typeface="Open Sauce" panose="020B0604020202020204" charset="0"/>
                <a:ea typeface="Arimo"/>
                <a:cs typeface="Arimo"/>
                <a:sym typeface="Arimo"/>
              </a:rPr>
              <a:t>Achieve the required weighted 3.0 GPA </a:t>
            </a:r>
          </a:p>
          <a:p>
            <a:pPr algn="ctr">
              <a:lnSpc>
                <a:spcPts val="2613"/>
              </a:lnSpc>
            </a:pPr>
            <a:r>
              <a:rPr lang="en-US" sz="1333">
                <a:solidFill>
                  <a:srgbClr val="FDFBFB"/>
                </a:solidFill>
                <a:latin typeface="Open Sauce" panose="020B0604020202020204" charset="0"/>
                <a:ea typeface="Arimo"/>
                <a:cs typeface="Arimo"/>
                <a:sym typeface="Arimo"/>
              </a:rPr>
              <a:t>in the non-elective high school courses</a:t>
            </a:r>
            <a:r>
              <a:rPr lang="en-US" sz="1866">
                <a:solidFill>
                  <a:srgbClr val="FDFBFB"/>
                </a:solidFill>
                <a:latin typeface="Arimo"/>
                <a:ea typeface="Arimo"/>
                <a:cs typeface="Arimo"/>
                <a:sym typeface="Arimo"/>
              </a:rPr>
              <a:t>, </a:t>
            </a:r>
          </a:p>
          <a:p>
            <a:pPr algn="ctr">
              <a:lnSpc>
                <a:spcPts val="2613"/>
              </a:lnSpc>
            </a:pPr>
            <a:r>
              <a:rPr lang="en-US" sz="1866">
                <a:solidFill>
                  <a:srgbClr val="FDFBFB"/>
                </a:solidFill>
                <a:latin typeface="Arimo"/>
                <a:ea typeface="Arimo"/>
                <a:cs typeface="Arimo"/>
                <a:sym typeface="Arimo"/>
              </a:rPr>
              <a:t> </a:t>
            </a:r>
          </a:p>
        </p:txBody>
      </p:sp>
      <p:sp>
        <p:nvSpPr>
          <p:cNvPr id="23" name="TextBox 23"/>
          <p:cNvSpPr txBox="1"/>
          <p:nvPr/>
        </p:nvSpPr>
        <p:spPr>
          <a:xfrm>
            <a:off x="4229556" y="1696702"/>
            <a:ext cx="3945983" cy="971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a:solidFill>
                  <a:srgbClr val="162850"/>
                </a:solidFill>
                <a:latin typeface="Open Sauce" panose="020B0604020202020204" charset="0"/>
                <a:ea typeface="Arimo"/>
                <a:cs typeface="Arimo"/>
                <a:sym typeface="Arimo"/>
              </a:rPr>
              <a:t>Completes at least 3 full credits in </a:t>
            </a:r>
          </a:p>
          <a:p>
            <a:pPr algn="ctr">
              <a:lnSpc>
                <a:spcPts val="2613"/>
              </a:lnSpc>
            </a:pPr>
            <a:r>
              <a:rPr lang="en-US" sz="1333">
                <a:solidFill>
                  <a:srgbClr val="162850"/>
                </a:solidFill>
                <a:latin typeface="Open Sauce" panose="020B0604020202020204" charset="0"/>
                <a:ea typeface="Arimo"/>
                <a:cs typeface="Arimo"/>
                <a:sym typeface="Arimo"/>
              </a:rPr>
              <a:t>Career and Technical Education, </a:t>
            </a:r>
          </a:p>
          <a:p>
            <a:pPr algn="ctr">
              <a:lnSpc>
                <a:spcPts val="2613"/>
              </a:lnSpc>
            </a:pPr>
            <a:endParaRPr lang="en-US" sz="1866">
              <a:solidFill>
                <a:srgbClr val="162850"/>
              </a:solidFill>
              <a:latin typeface="Arimo"/>
              <a:ea typeface="Arimo"/>
              <a:cs typeface="Arimo"/>
              <a:sym typeface="Arimo"/>
            </a:endParaRPr>
          </a:p>
        </p:txBody>
      </p:sp>
      <p:sp>
        <p:nvSpPr>
          <p:cNvPr id="24" name="TextBox 24"/>
          <p:cNvSpPr txBox="1"/>
          <p:nvPr/>
        </p:nvSpPr>
        <p:spPr>
          <a:xfrm>
            <a:off x="5542941" y="2898256"/>
            <a:ext cx="3944443" cy="9800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a:solidFill>
                  <a:srgbClr val="F2F2F2"/>
                </a:solidFill>
                <a:latin typeface="Open Sauce" panose="020B0604020202020204" charset="0"/>
                <a:ea typeface="Arimo"/>
                <a:cs typeface="Arimo"/>
                <a:sym typeface="Arimo"/>
              </a:rPr>
              <a:t>Achieve the required minimum 3.5 </a:t>
            </a:r>
          </a:p>
          <a:p>
            <a:pPr algn="ctr">
              <a:lnSpc>
                <a:spcPts val="2613"/>
              </a:lnSpc>
            </a:pPr>
            <a:r>
              <a:rPr lang="en-US" sz="1333">
                <a:solidFill>
                  <a:srgbClr val="F2F2F2"/>
                </a:solidFill>
                <a:latin typeface="Open Sauce" panose="020B0604020202020204" charset="0"/>
                <a:ea typeface="Arimo"/>
                <a:cs typeface="Arimo"/>
                <a:sym typeface="Arimo"/>
              </a:rPr>
              <a:t>unweighted GPA in the career education courses, </a:t>
            </a:r>
          </a:p>
          <a:p>
            <a:pPr algn="ctr">
              <a:lnSpc>
                <a:spcPts val="2613"/>
              </a:lnSpc>
            </a:pPr>
            <a:endParaRPr lang="en-US" sz="1866">
              <a:solidFill>
                <a:srgbClr val="F2F2F2"/>
              </a:solidFill>
              <a:latin typeface="Arimo"/>
              <a:ea typeface="Arimo"/>
              <a:cs typeface="Arimo"/>
              <a:sym typeface="Arimo"/>
            </a:endParaRPr>
          </a:p>
        </p:txBody>
      </p:sp>
      <p:sp>
        <p:nvSpPr>
          <p:cNvPr id="25" name="TextBox 25"/>
          <p:cNvSpPr txBox="1"/>
          <p:nvPr/>
        </p:nvSpPr>
        <p:spPr>
          <a:xfrm>
            <a:off x="4757775" y="4147763"/>
            <a:ext cx="4169735" cy="12892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800">
                <a:solidFill>
                  <a:srgbClr val="162850"/>
                </a:solidFill>
                <a:latin typeface="Open Sauce" panose="020B0604020202020204" charset="0"/>
                <a:ea typeface="Arimo"/>
                <a:cs typeface="Arimo"/>
                <a:sym typeface="Arimo"/>
              </a:rPr>
              <a:t>Complete 30 service hours, 100 work hours, </a:t>
            </a:r>
          </a:p>
          <a:p>
            <a:pPr algn="ctr">
              <a:lnSpc>
                <a:spcPts val="2613"/>
              </a:lnSpc>
            </a:pPr>
            <a:r>
              <a:rPr lang="en-US" sz="800">
                <a:solidFill>
                  <a:srgbClr val="162850"/>
                </a:solidFill>
                <a:latin typeface="Open Sauce" panose="020B0604020202020204" charset="0"/>
                <a:ea typeface="Arimo"/>
                <a:cs typeface="Arimo"/>
                <a:sym typeface="Arimo"/>
              </a:rPr>
              <a:t>or a combination of 100 hours (75 volunteer </a:t>
            </a:r>
          </a:p>
          <a:p>
            <a:pPr algn="ctr">
              <a:lnSpc>
                <a:spcPts val="2613"/>
              </a:lnSpc>
            </a:pPr>
            <a:r>
              <a:rPr lang="en-US" sz="800">
                <a:solidFill>
                  <a:srgbClr val="162850"/>
                </a:solidFill>
                <a:latin typeface="Open Sauce" panose="020B0604020202020204" charset="0"/>
                <a:ea typeface="Arimo"/>
                <a:cs typeface="Arimo"/>
                <a:sym typeface="Arimo"/>
              </a:rPr>
              <a:t>hours for class of 2028 &amp; after) and</a:t>
            </a:r>
            <a:r>
              <a:rPr lang="en-US" sz="800">
                <a:solidFill>
                  <a:srgbClr val="000000"/>
                </a:solidFill>
                <a:latin typeface="Open Sauce" panose="020B0604020202020204" charset="0"/>
                <a:ea typeface="Arimo"/>
                <a:cs typeface="Arimo"/>
                <a:sym typeface="Arimo"/>
              </a:rPr>
              <a:t> </a:t>
            </a:r>
          </a:p>
          <a:p>
            <a:pPr algn="ctr">
              <a:lnSpc>
                <a:spcPts val="2613"/>
              </a:lnSpc>
            </a:pPr>
            <a:endParaRPr lang="en-US" sz="1333">
              <a:solidFill>
                <a:srgbClr val="000000"/>
              </a:solidFill>
              <a:latin typeface="Arimo"/>
              <a:ea typeface="Arimo"/>
              <a:cs typeface="Arimo"/>
              <a:sym typeface="Arimo"/>
            </a:endParaRPr>
          </a:p>
        </p:txBody>
      </p:sp>
      <p:sp>
        <p:nvSpPr>
          <p:cNvPr id="26" name="TextBox 26"/>
          <p:cNvSpPr txBox="1"/>
          <p:nvPr/>
        </p:nvSpPr>
        <p:spPr>
          <a:xfrm>
            <a:off x="5869943" y="5539862"/>
            <a:ext cx="3290439" cy="13048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a:solidFill>
                  <a:srgbClr val="F2F2F2"/>
                </a:solidFill>
                <a:latin typeface="Open Sauce" panose="020B0604020202020204" charset="0"/>
                <a:ea typeface="Arimo"/>
                <a:cs typeface="Arimo"/>
                <a:sym typeface="Arimo"/>
              </a:rPr>
              <a:t>Achieve the required minimum scores on one of the college entrance exams outlined on next slide</a:t>
            </a:r>
          </a:p>
          <a:p>
            <a:pPr algn="ctr">
              <a:lnSpc>
                <a:spcPts val="2613"/>
              </a:lnSpc>
            </a:pPr>
            <a:endParaRPr lang="en-US" sz="1866">
              <a:solidFill>
                <a:srgbClr val="F2F2F2"/>
              </a:solidFill>
              <a:latin typeface="Arimo"/>
              <a:ea typeface="Arimo"/>
              <a:cs typeface="Arimo"/>
              <a:sym typeface="Arim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211" y="27940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TextBox 4"/>
          <p:cNvSpPr txBox="1"/>
          <p:nvPr/>
        </p:nvSpPr>
        <p:spPr>
          <a:xfrm>
            <a:off x="1269318" y="1121238"/>
            <a:ext cx="3477995" cy="25092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908"/>
              </a:lnSpc>
            </a:pPr>
            <a:r>
              <a:rPr lang="en-US" sz="3947" spc="137">
                <a:solidFill>
                  <a:srgbClr val="162850"/>
                </a:solidFill>
                <a:latin typeface="Arimo"/>
                <a:ea typeface="Arimo"/>
                <a:cs typeface="Arimo"/>
                <a:sym typeface="Arimo"/>
              </a:rPr>
              <a:t>Florida Gold Seal Vocational Scholarship-</a:t>
            </a:r>
          </a:p>
          <a:p>
            <a:pPr algn="l">
              <a:lnSpc>
                <a:spcPts val="3908"/>
              </a:lnSpc>
            </a:pPr>
            <a:r>
              <a:rPr lang="en-US" sz="3947" spc="137">
                <a:solidFill>
                  <a:srgbClr val="162850"/>
                </a:solidFill>
                <a:latin typeface="Arimo"/>
                <a:ea typeface="Arimo"/>
                <a:cs typeface="Arimo"/>
                <a:sym typeface="Arimo"/>
              </a:rPr>
              <a:t>College Entrance Exams</a:t>
            </a:r>
          </a:p>
        </p:txBody>
      </p:sp>
      <p:sp>
        <p:nvSpPr>
          <p:cNvPr id="5" name="Freeform 5"/>
          <p:cNvSpPr/>
          <p:nvPr/>
        </p:nvSpPr>
        <p:spPr>
          <a:xfrm rot="10800000">
            <a:off x="-203876" y="-215410"/>
            <a:ext cx="5829376" cy="167462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t="-567" b="-56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729095" y="2226433"/>
            <a:ext cx="4876800" cy="2576402"/>
          </a:xfrm>
          <a:custGeom>
            <a:avLst/>
            <a:gdLst/>
            <a:ahLst/>
            <a:cxnLst/>
            <a:rect l="l" t="t" r="r" b="b"/>
            <a:pathLst>
              <a:path w="7315200" h="3864603">
                <a:moveTo>
                  <a:pt x="0" y="0"/>
                </a:moveTo>
                <a:lnTo>
                  <a:pt x="7315200" y="0"/>
                </a:lnTo>
                <a:lnTo>
                  <a:pt x="7315200" y="3864603"/>
                </a:lnTo>
                <a:lnTo>
                  <a:pt x="0" y="3864603"/>
                </a:lnTo>
                <a:lnTo>
                  <a:pt x="0" y="0"/>
                </a:lnTo>
                <a:close/>
              </a:path>
            </a:pathLst>
          </a:custGeom>
          <a:blipFill>
            <a:blip r:embed="rId5">
              <a:extLst>
                <a:ext uri="{96DAC541-7B7A-43D3-8B79-37D633B846F1}">
                  <asvg:svgBlip xmlns:asvg="http://schemas.microsoft.com/office/drawing/2016/SVG/main" r:embed="rId6"/>
                </a:ext>
              </a:extLst>
            </a:blip>
            <a:stretch>
              <a:fillRect l="-14020" r="-1402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718935" y="15517"/>
            <a:ext cx="4876800" cy="2012789"/>
          </a:xfrm>
          <a:custGeom>
            <a:avLst/>
            <a:gdLst/>
            <a:ahLst/>
            <a:cxnLst/>
            <a:rect l="l" t="t" r="r" b="b"/>
            <a:pathLst>
              <a:path w="7315200" h="3019183">
                <a:moveTo>
                  <a:pt x="0" y="0"/>
                </a:moveTo>
                <a:lnTo>
                  <a:pt x="7315200" y="0"/>
                </a:lnTo>
                <a:lnTo>
                  <a:pt x="7315200" y="3019183"/>
                </a:lnTo>
                <a:lnTo>
                  <a:pt x="0" y="3019183"/>
                </a:lnTo>
                <a:lnTo>
                  <a:pt x="0" y="0"/>
                </a:lnTo>
                <a:close/>
              </a:path>
            </a:pathLst>
          </a:custGeom>
          <a:blipFill>
            <a:blip r:embed="rId5">
              <a:extLst>
                <a:ext uri="{96DAC541-7B7A-43D3-8B79-37D633B846F1}">
                  <asvg:svgBlip xmlns:asvg="http://schemas.microsoft.com/office/drawing/2016/SVG/main" r:embed="rId6"/>
                </a:ext>
              </a:extLst>
            </a:blip>
            <a:stretch>
              <a:fillRect l="-61" r="-6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747887" y="5001555"/>
            <a:ext cx="4876800" cy="1881521"/>
          </a:xfrm>
          <a:custGeom>
            <a:avLst/>
            <a:gdLst/>
            <a:ahLst/>
            <a:cxnLst/>
            <a:rect l="l" t="t" r="r" b="b"/>
            <a:pathLst>
              <a:path w="7315200" h="2822282">
                <a:moveTo>
                  <a:pt x="0" y="0"/>
                </a:moveTo>
                <a:lnTo>
                  <a:pt x="7315200" y="0"/>
                </a:lnTo>
                <a:lnTo>
                  <a:pt x="7315200" y="2822282"/>
                </a:lnTo>
                <a:lnTo>
                  <a:pt x="0" y="2822282"/>
                </a:lnTo>
                <a:lnTo>
                  <a:pt x="0" y="0"/>
                </a:lnTo>
                <a:close/>
              </a:path>
            </a:pathLst>
          </a:custGeom>
          <a:blipFill>
            <a:blip r:embed="rId5">
              <a:extLst>
                <a:ext uri="{96DAC541-7B7A-43D3-8B79-37D633B846F1}">
                  <asvg:svgBlip xmlns:asvg="http://schemas.microsoft.com/office/drawing/2016/SVG/main" r:embed="rId6"/>
                </a:ext>
              </a:extLst>
            </a:blip>
            <a:stretch>
              <a:fillRect t="-3492" b="-349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126212" y="4965926"/>
            <a:ext cx="1762899" cy="1762899"/>
          </a:xfrm>
          <a:custGeom>
            <a:avLst/>
            <a:gdLst/>
            <a:ahLst/>
            <a:cxnLst/>
            <a:rect l="l" t="t" r="r" b="b"/>
            <a:pathLst>
              <a:path w="2644349" h="2644349">
                <a:moveTo>
                  <a:pt x="0" y="0"/>
                </a:moveTo>
                <a:lnTo>
                  <a:pt x="2644349" y="0"/>
                </a:lnTo>
                <a:lnTo>
                  <a:pt x="2644349" y="2644349"/>
                </a:lnTo>
                <a:lnTo>
                  <a:pt x="0" y="2644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7278052" y="109712"/>
            <a:ext cx="1630697" cy="1716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400" u="sng">
                <a:solidFill>
                  <a:srgbClr val="EDB211"/>
                </a:solidFill>
                <a:latin typeface="Open Sauce" panose="020B0604020202020204" charset="0"/>
                <a:ea typeface="Arimo"/>
                <a:cs typeface="Arimo"/>
                <a:sym typeface="Arimo"/>
              </a:rPr>
              <a:t>ACT</a:t>
            </a:r>
          </a:p>
          <a:p>
            <a:pPr algn="ctr">
              <a:lnSpc>
                <a:spcPts val="3360"/>
              </a:lnSpc>
            </a:pPr>
            <a:r>
              <a:rPr lang="en-US" sz="2400">
                <a:solidFill>
                  <a:srgbClr val="EDB211"/>
                </a:solidFill>
                <a:latin typeface="Open Sauce" panose="020B0604020202020204" charset="0"/>
                <a:ea typeface="Arimo"/>
                <a:cs typeface="Arimo"/>
                <a:sym typeface="Arimo"/>
              </a:rPr>
              <a:t>Reading 19</a:t>
            </a:r>
          </a:p>
          <a:p>
            <a:pPr algn="ctr">
              <a:lnSpc>
                <a:spcPts val="3360"/>
              </a:lnSpc>
            </a:pPr>
            <a:r>
              <a:rPr lang="en-US" sz="2400">
                <a:solidFill>
                  <a:srgbClr val="EDB211"/>
                </a:solidFill>
                <a:latin typeface="Open Sauce" panose="020B0604020202020204" charset="0"/>
                <a:ea typeface="Arimo"/>
                <a:cs typeface="Arimo"/>
                <a:sym typeface="Arimo"/>
              </a:rPr>
              <a:t>English 17</a:t>
            </a:r>
          </a:p>
          <a:p>
            <a:pPr algn="ctr">
              <a:lnSpc>
                <a:spcPts val="3360"/>
              </a:lnSpc>
            </a:pPr>
            <a:r>
              <a:rPr lang="en-US" sz="2400">
                <a:solidFill>
                  <a:srgbClr val="EDB211"/>
                </a:solidFill>
                <a:latin typeface="Open Sauce" panose="020B0604020202020204" charset="0"/>
                <a:ea typeface="Arimo"/>
                <a:cs typeface="Arimo"/>
                <a:sym typeface="Arimo"/>
              </a:rPr>
              <a:t>Math 19</a:t>
            </a:r>
          </a:p>
        </p:txBody>
      </p:sp>
      <p:sp>
        <p:nvSpPr>
          <p:cNvPr id="11" name="TextBox 11"/>
          <p:cNvSpPr txBox="1"/>
          <p:nvPr/>
        </p:nvSpPr>
        <p:spPr>
          <a:xfrm>
            <a:off x="6108013" y="2200057"/>
            <a:ext cx="4063999" cy="17072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endParaRPr lang="en-US" sz="1866" u="sng">
              <a:solidFill>
                <a:srgbClr val="EDB211"/>
              </a:solidFill>
              <a:latin typeface="Open Sauce" panose="020B0604020202020204" charset="0"/>
              <a:ea typeface="Arimo"/>
              <a:cs typeface="Arimo"/>
              <a:sym typeface="Arimo"/>
            </a:endParaRPr>
          </a:p>
          <a:p>
            <a:pPr algn="ctr">
              <a:lnSpc>
                <a:spcPts val="3360"/>
              </a:lnSpc>
            </a:pPr>
            <a:r>
              <a:rPr lang="en-US" sz="2133" u="sng">
                <a:solidFill>
                  <a:srgbClr val="EDB211"/>
                </a:solidFill>
                <a:latin typeface="Open Sauce" panose="020B0604020202020204" charset="0"/>
                <a:ea typeface="Arimo"/>
                <a:cs typeface="Arimo"/>
                <a:sym typeface="Arimo"/>
              </a:rPr>
              <a:t>SAT (March 1, 2024 &amp; After)</a:t>
            </a:r>
          </a:p>
          <a:p>
            <a:pPr algn="ctr">
              <a:lnSpc>
                <a:spcPts val="3360"/>
              </a:lnSpc>
            </a:pPr>
            <a:r>
              <a:rPr lang="en-US" sz="2133">
                <a:solidFill>
                  <a:srgbClr val="EDB211"/>
                </a:solidFill>
                <a:latin typeface="Open Sauce" panose="020B0604020202020204" charset="0"/>
                <a:ea typeface="Arimo"/>
                <a:cs typeface="Arimo"/>
                <a:sym typeface="Arimo"/>
              </a:rPr>
              <a:t>Critical Reading: 490 </a:t>
            </a:r>
          </a:p>
          <a:p>
            <a:pPr algn="ctr">
              <a:lnSpc>
                <a:spcPts val="3360"/>
              </a:lnSpc>
            </a:pPr>
            <a:r>
              <a:rPr lang="en-US" sz="2133">
                <a:solidFill>
                  <a:srgbClr val="EDB211"/>
                </a:solidFill>
                <a:latin typeface="Open Sauce" panose="020B0604020202020204" charset="0"/>
                <a:ea typeface="Arimo"/>
                <a:cs typeface="Arimo"/>
                <a:sym typeface="Arimo"/>
              </a:rPr>
              <a:t>Mathematics: 480</a:t>
            </a:r>
          </a:p>
        </p:txBody>
      </p:sp>
      <p:sp>
        <p:nvSpPr>
          <p:cNvPr id="12" name="TextBox 12"/>
          <p:cNvSpPr txBox="1"/>
          <p:nvPr/>
        </p:nvSpPr>
        <p:spPr>
          <a:xfrm>
            <a:off x="6672624" y="5109628"/>
            <a:ext cx="2969421" cy="1716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400" u="sng">
                <a:solidFill>
                  <a:srgbClr val="EDB211"/>
                </a:solidFill>
                <a:latin typeface="Open Sauce" panose="020B0604020202020204" charset="0"/>
                <a:ea typeface="Arimo"/>
                <a:cs typeface="Arimo"/>
                <a:sym typeface="Arimo"/>
              </a:rPr>
              <a:t>PERT</a:t>
            </a:r>
          </a:p>
          <a:p>
            <a:pPr algn="ctr">
              <a:lnSpc>
                <a:spcPts val="3360"/>
              </a:lnSpc>
            </a:pPr>
            <a:r>
              <a:rPr lang="en-US" sz="2400">
                <a:solidFill>
                  <a:srgbClr val="EDB211"/>
                </a:solidFill>
                <a:latin typeface="Open Sauce" panose="020B0604020202020204" charset="0"/>
                <a:ea typeface="Arimo"/>
                <a:cs typeface="Arimo"/>
                <a:sym typeface="Arimo"/>
              </a:rPr>
              <a:t>Reading 106</a:t>
            </a:r>
          </a:p>
          <a:p>
            <a:pPr algn="ctr">
              <a:lnSpc>
                <a:spcPts val="3360"/>
              </a:lnSpc>
            </a:pPr>
            <a:r>
              <a:rPr lang="en-US" sz="2400">
                <a:solidFill>
                  <a:srgbClr val="EDB211"/>
                </a:solidFill>
                <a:latin typeface="Open Sauce" panose="020B0604020202020204" charset="0"/>
                <a:ea typeface="Arimo"/>
                <a:cs typeface="Arimo"/>
                <a:sym typeface="Arimo"/>
              </a:rPr>
              <a:t>Writing 103</a:t>
            </a:r>
          </a:p>
          <a:p>
            <a:pPr algn="ctr">
              <a:lnSpc>
                <a:spcPts val="3360"/>
              </a:lnSpc>
            </a:pPr>
            <a:r>
              <a:rPr lang="en-US" sz="2400">
                <a:solidFill>
                  <a:srgbClr val="EDB211"/>
                </a:solidFill>
                <a:latin typeface="Open Sauce" panose="020B0604020202020204" charset="0"/>
                <a:ea typeface="Arimo"/>
                <a:cs typeface="Arimo"/>
                <a:sym typeface="Arimo"/>
              </a:rPr>
              <a:t>Math 114</a:t>
            </a:r>
          </a:p>
        </p:txBody>
      </p:sp>
      <p:sp>
        <p:nvSpPr>
          <p:cNvPr id="13" name="TextBox 13"/>
          <p:cNvSpPr txBox="1"/>
          <p:nvPr/>
        </p:nvSpPr>
        <p:spPr>
          <a:xfrm>
            <a:off x="7943680" y="2029172"/>
            <a:ext cx="299439" cy="1990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00"/>
              </a:lnSpc>
            </a:pPr>
            <a:r>
              <a:rPr lang="en-US" sz="1333" spc="12">
                <a:solidFill>
                  <a:srgbClr val="000000"/>
                </a:solidFill>
                <a:latin typeface="TT Rounds Condensed"/>
                <a:ea typeface="TT Rounds Condensed"/>
                <a:cs typeface="TT Rounds Condensed"/>
                <a:sym typeface="TT Rounds Condensed"/>
              </a:rPr>
              <a:t>OR</a:t>
            </a:r>
          </a:p>
        </p:txBody>
      </p:sp>
      <p:sp>
        <p:nvSpPr>
          <p:cNvPr id="14" name="TextBox 14"/>
          <p:cNvSpPr txBox="1"/>
          <p:nvPr/>
        </p:nvSpPr>
        <p:spPr>
          <a:xfrm>
            <a:off x="8007615" y="4799298"/>
            <a:ext cx="299439" cy="1990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00"/>
              </a:lnSpc>
            </a:pPr>
            <a:r>
              <a:rPr lang="en-US" sz="1333" spc="12">
                <a:solidFill>
                  <a:srgbClr val="000000"/>
                </a:solidFill>
                <a:latin typeface="TT Rounds Condensed"/>
                <a:ea typeface="TT Rounds Condensed"/>
                <a:cs typeface="TT Rounds Condensed"/>
                <a:sym typeface="TT Rounds Condensed"/>
              </a:rPr>
              <a:t>OR</a:t>
            </a:r>
          </a:p>
        </p:txBody>
      </p:sp>
    </p:spTree>
    <p:extLst>
      <p:ext uri="{BB962C8B-B14F-4D97-AF65-F5344CB8AC3E}">
        <p14:creationId xmlns:p14="http://schemas.microsoft.com/office/powerpoint/2010/main" val="2269598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8485859" y="3041475"/>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7693528" y="685800"/>
            <a:ext cx="3812673" cy="5486400"/>
            <a:chOff x="0" y="0"/>
            <a:chExt cx="7625345" cy="10972800"/>
          </a:xfrm>
        </p:grpSpPr>
        <p:sp>
          <p:nvSpPr>
            <p:cNvPr id="4" name="Freeform 4"/>
            <p:cNvSpPr/>
            <p:nvPr/>
          </p:nvSpPr>
          <p:spPr>
            <a:xfrm>
              <a:off x="0" y="0"/>
              <a:ext cx="7625334" cy="10972800"/>
            </a:xfrm>
            <a:custGeom>
              <a:avLst/>
              <a:gdLst/>
              <a:ahLst/>
              <a:cxnLst/>
              <a:rect l="l" t="t" r="r" b="b"/>
              <a:pathLst>
                <a:path w="7625334" h="10972800">
                  <a:moveTo>
                    <a:pt x="0" y="0"/>
                  </a:moveTo>
                  <a:lnTo>
                    <a:pt x="7625334" y="0"/>
                  </a:lnTo>
                  <a:lnTo>
                    <a:pt x="7625334" y="10972800"/>
                  </a:lnTo>
                  <a:lnTo>
                    <a:pt x="0" y="10972800"/>
                  </a:lnTo>
                  <a:lnTo>
                    <a:pt x="0" y="0"/>
                  </a:lnTo>
                  <a:close/>
                </a:path>
              </a:pathLst>
            </a:custGeom>
            <a:blipFill>
              <a:blip r:embed="rId4"/>
              <a:stretch>
                <a:fillRect l="-57991" r="-579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281836" y="577850"/>
            <a:ext cx="6038569" cy="161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199"/>
              </a:lnSpc>
            </a:pPr>
            <a:r>
              <a:rPr lang="en-US" sz="3600">
                <a:solidFill>
                  <a:srgbClr val="162850"/>
                </a:solidFill>
                <a:latin typeface="Arimo"/>
                <a:ea typeface="Arimo"/>
                <a:cs typeface="Arimo"/>
                <a:sym typeface="Arimo"/>
              </a:rPr>
              <a:t>Scholarship Restrictions for Florida Gold Seal Vocational Scholarship</a:t>
            </a:r>
          </a:p>
        </p:txBody>
      </p:sp>
      <p:sp>
        <p:nvSpPr>
          <p:cNvPr id="6" name="TextBox 6"/>
          <p:cNvSpPr txBox="1"/>
          <p:nvPr/>
        </p:nvSpPr>
        <p:spPr>
          <a:xfrm>
            <a:off x="422866" y="2472748"/>
            <a:ext cx="5756509" cy="33123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32"/>
              </a:lnSpc>
            </a:pPr>
            <a:r>
              <a:rPr lang="en-US" sz="2666">
                <a:solidFill>
                  <a:srgbClr val="162850"/>
                </a:solidFill>
                <a:latin typeface="Open Sauce" panose="020B0604020202020204" charset="0"/>
                <a:ea typeface="Arimo"/>
                <a:cs typeface="Arimo"/>
                <a:sym typeface="Arimo"/>
              </a:rPr>
              <a:t>GSV may only be used at postsecondary institutions that offer an applied technology diploma, technical degree education program (associate in applied science or associate in science), or a career certificate program. </a:t>
            </a:r>
          </a:p>
          <a:p>
            <a:pPr algn="ctr">
              <a:lnSpc>
                <a:spcPts val="3920"/>
              </a:lnSpc>
            </a:pPr>
            <a:endParaRPr lang="en-US" sz="2666">
              <a:solidFill>
                <a:srgbClr val="162850"/>
              </a:solidFill>
              <a:latin typeface="Arimo"/>
              <a:ea typeface="Arimo"/>
              <a:cs typeface="Arimo"/>
              <a:sym typeface="Arim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0" y="-145619"/>
            <a:ext cx="12698881" cy="1831361"/>
          </a:xfrm>
          <a:custGeom>
            <a:avLst/>
            <a:gdLst/>
            <a:ahLst/>
            <a:cxnLst/>
            <a:rect l="l" t="t" r="r" b="b"/>
            <a:pathLst>
              <a:path w="19048322" h="3158430">
                <a:moveTo>
                  <a:pt x="0" y="0"/>
                </a:moveTo>
                <a:lnTo>
                  <a:pt x="19048322" y="0"/>
                </a:lnTo>
                <a:lnTo>
                  <a:pt x="19048322" y="3158430"/>
                </a:lnTo>
                <a:lnTo>
                  <a:pt x="0" y="3158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1373204" y="1796930"/>
            <a:ext cx="2982493" cy="638899"/>
            <a:chOff x="0" y="0"/>
            <a:chExt cx="5964985" cy="1277798"/>
          </a:xfrm>
        </p:grpSpPr>
        <p:sp>
          <p:nvSpPr>
            <p:cNvPr id="4" name="Freeform 4"/>
            <p:cNvSpPr/>
            <p:nvPr/>
          </p:nvSpPr>
          <p:spPr>
            <a:xfrm>
              <a:off x="0" y="0"/>
              <a:ext cx="5964936" cy="1277747"/>
            </a:xfrm>
            <a:custGeom>
              <a:avLst/>
              <a:gdLst/>
              <a:ahLst/>
              <a:cxnLst/>
              <a:rect l="l" t="t" r="r" b="b"/>
              <a:pathLst>
                <a:path w="5964936" h="1277747">
                  <a:moveTo>
                    <a:pt x="0" y="0"/>
                  </a:moveTo>
                  <a:lnTo>
                    <a:pt x="5964936" y="0"/>
                  </a:lnTo>
                  <a:lnTo>
                    <a:pt x="5964936" y="1277747"/>
                  </a:lnTo>
                  <a:lnTo>
                    <a:pt x="0" y="1277747"/>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1878956" y="1958250"/>
            <a:ext cx="1989666" cy="3009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67"/>
              </a:lnSpc>
            </a:pPr>
            <a:r>
              <a:rPr lang="en-US" sz="1787" i="1" spc="17">
                <a:solidFill>
                  <a:srgbClr val="FFFFFF"/>
                </a:solidFill>
                <a:latin typeface="Open Sauce Italics"/>
                <a:ea typeface="Open Sauce Italics"/>
                <a:cs typeface="Open Sauce Italics"/>
                <a:sym typeface="Open Sauce Italics"/>
              </a:rPr>
              <a:t>Florida Academic</a:t>
            </a:r>
          </a:p>
        </p:txBody>
      </p:sp>
      <p:grpSp>
        <p:nvGrpSpPr>
          <p:cNvPr id="6" name="Group 6"/>
          <p:cNvGrpSpPr/>
          <p:nvPr/>
        </p:nvGrpSpPr>
        <p:grpSpPr>
          <a:xfrm>
            <a:off x="1353101" y="4968908"/>
            <a:ext cx="2982468" cy="1180577"/>
            <a:chOff x="62152" y="62013"/>
            <a:chExt cx="5964936" cy="1808352"/>
          </a:xfrm>
        </p:grpSpPr>
        <p:sp>
          <p:nvSpPr>
            <p:cNvPr id="7" name="Freeform 7"/>
            <p:cNvSpPr/>
            <p:nvPr/>
          </p:nvSpPr>
          <p:spPr>
            <a:xfrm>
              <a:off x="62152" y="62013"/>
              <a:ext cx="5964936" cy="1808352"/>
            </a:xfrm>
            <a:custGeom>
              <a:avLst/>
              <a:gdLst/>
              <a:ahLst/>
              <a:cxnLst/>
              <a:rect l="l" t="t" r="r" b="b"/>
              <a:pathLst>
                <a:path w="5964936" h="1808353">
                  <a:moveTo>
                    <a:pt x="0" y="0"/>
                  </a:moveTo>
                  <a:lnTo>
                    <a:pt x="5964936" y="0"/>
                  </a:lnTo>
                  <a:lnTo>
                    <a:pt x="5964936" y="1808353"/>
                  </a:lnTo>
                  <a:lnTo>
                    <a:pt x="0" y="1808353"/>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TextBox 8"/>
          <p:cNvSpPr txBox="1"/>
          <p:nvPr/>
        </p:nvSpPr>
        <p:spPr>
          <a:xfrm>
            <a:off x="1584327" y="4653365"/>
            <a:ext cx="2403473" cy="2776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666" i="1" spc="16">
                <a:solidFill>
                  <a:srgbClr val="FFFFFF"/>
                </a:solidFill>
                <a:latin typeface="Open Sauce Italics"/>
                <a:ea typeface="Open Sauce Italics"/>
                <a:cs typeface="Open Sauce Italics"/>
                <a:sym typeface="Open Sauce Italics"/>
              </a:rPr>
              <a:t>100 % Tuition and Fee</a:t>
            </a:r>
          </a:p>
        </p:txBody>
      </p:sp>
      <p:grpSp>
        <p:nvGrpSpPr>
          <p:cNvPr id="9" name="Group 9"/>
          <p:cNvGrpSpPr/>
          <p:nvPr/>
        </p:nvGrpSpPr>
        <p:grpSpPr>
          <a:xfrm>
            <a:off x="4591420" y="1809931"/>
            <a:ext cx="2982493" cy="676247"/>
            <a:chOff x="0" y="0"/>
            <a:chExt cx="5964985" cy="1352495"/>
          </a:xfrm>
        </p:grpSpPr>
        <p:sp>
          <p:nvSpPr>
            <p:cNvPr id="10" name="Freeform 10"/>
            <p:cNvSpPr/>
            <p:nvPr/>
          </p:nvSpPr>
          <p:spPr>
            <a:xfrm>
              <a:off x="0" y="0"/>
              <a:ext cx="5964936" cy="1352550"/>
            </a:xfrm>
            <a:custGeom>
              <a:avLst/>
              <a:gdLst/>
              <a:ahLst/>
              <a:cxnLst/>
              <a:rect l="l" t="t" r="r" b="b"/>
              <a:pathLst>
                <a:path w="5964936" h="1352550">
                  <a:moveTo>
                    <a:pt x="0" y="0"/>
                  </a:moveTo>
                  <a:lnTo>
                    <a:pt x="5964936" y="0"/>
                  </a:lnTo>
                  <a:lnTo>
                    <a:pt x="5964936" y="1352550"/>
                  </a:lnTo>
                  <a:lnTo>
                    <a:pt x="0" y="1352550"/>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1" name="TextBox 11"/>
          <p:cNvSpPr txBox="1"/>
          <p:nvPr/>
        </p:nvSpPr>
        <p:spPr>
          <a:xfrm>
            <a:off x="4678458" y="1935004"/>
            <a:ext cx="2926377" cy="3009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67"/>
              </a:lnSpc>
            </a:pPr>
            <a:r>
              <a:rPr lang="en-US" sz="1787" i="1" spc="17">
                <a:solidFill>
                  <a:srgbClr val="FFFFFF"/>
                </a:solidFill>
                <a:latin typeface="Open Sauce Italics"/>
                <a:ea typeface="Open Sauce Italics"/>
                <a:cs typeface="Open Sauce Italics"/>
                <a:sym typeface="Open Sauce Italics"/>
              </a:rPr>
              <a:t>Florida Medallion</a:t>
            </a:r>
          </a:p>
        </p:txBody>
      </p:sp>
      <p:grpSp>
        <p:nvGrpSpPr>
          <p:cNvPr id="12" name="Group 12"/>
          <p:cNvGrpSpPr/>
          <p:nvPr/>
        </p:nvGrpSpPr>
        <p:grpSpPr>
          <a:xfrm>
            <a:off x="4607585" y="5031120"/>
            <a:ext cx="2982493" cy="1128360"/>
            <a:chOff x="0" y="0"/>
            <a:chExt cx="5964985" cy="1808343"/>
          </a:xfrm>
        </p:grpSpPr>
        <p:sp>
          <p:nvSpPr>
            <p:cNvPr id="13" name="Freeform 13"/>
            <p:cNvSpPr/>
            <p:nvPr/>
          </p:nvSpPr>
          <p:spPr>
            <a:xfrm>
              <a:off x="0" y="0"/>
              <a:ext cx="5964936" cy="1808353"/>
            </a:xfrm>
            <a:custGeom>
              <a:avLst/>
              <a:gdLst/>
              <a:ahLst/>
              <a:cxnLst/>
              <a:rect l="l" t="t" r="r" b="b"/>
              <a:pathLst>
                <a:path w="5964936" h="1808353">
                  <a:moveTo>
                    <a:pt x="0" y="0"/>
                  </a:moveTo>
                  <a:lnTo>
                    <a:pt x="5964936" y="0"/>
                  </a:lnTo>
                  <a:lnTo>
                    <a:pt x="5964936" y="1808353"/>
                  </a:lnTo>
                  <a:lnTo>
                    <a:pt x="0" y="1808353"/>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4" name="TextBox 14"/>
          <p:cNvSpPr txBox="1"/>
          <p:nvPr/>
        </p:nvSpPr>
        <p:spPr>
          <a:xfrm>
            <a:off x="4729948" y="4697328"/>
            <a:ext cx="2608381" cy="2776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666" i="1" spc="16">
                <a:solidFill>
                  <a:srgbClr val="FFFFFF"/>
                </a:solidFill>
                <a:latin typeface="Open Sauce Italics"/>
                <a:ea typeface="Open Sauce Italics"/>
                <a:cs typeface="Open Sauce Italics"/>
                <a:sym typeface="Open Sauce Italics"/>
              </a:rPr>
              <a:t>75% Tuition and Fees at</a:t>
            </a:r>
          </a:p>
        </p:txBody>
      </p:sp>
      <p:grpSp>
        <p:nvGrpSpPr>
          <p:cNvPr id="15" name="Group 15"/>
          <p:cNvGrpSpPr/>
          <p:nvPr/>
        </p:nvGrpSpPr>
        <p:grpSpPr>
          <a:xfrm>
            <a:off x="7921658" y="1809930"/>
            <a:ext cx="2982493" cy="705118"/>
            <a:chOff x="0" y="0"/>
            <a:chExt cx="5964985" cy="1410235"/>
          </a:xfrm>
        </p:grpSpPr>
        <p:sp>
          <p:nvSpPr>
            <p:cNvPr id="16" name="Freeform 16"/>
            <p:cNvSpPr/>
            <p:nvPr/>
          </p:nvSpPr>
          <p:spPr>
            <a:xfrm>
              <a:off x="0" y="0"/>
              <a:ext cx="5964936" cy="1410208"/>
            </a:xfrm>
            <a:custGeom>
              <a:avLst/>
              <a:gdLst/>
              <a:ahLst/>
              <a:cxnLst/>
              <a:rect l="l" t="t" r="r" b="b"/>
              <a:pathLst>
                <a:path w="5964936" h="1410208">
                  <a:moveTo>
                    <a:pt x="0" y="0"/>
                  </a:moveTo>
                  <a:lnTo>
                    <a:pt x="5964936" y="0"/>
                  </a:lnTo>
                  <a:lnTo>
                    <a:pt x="5964936" y="1410208"/>
                  </a:lnTo>
                  <a:lnTo>
                    <a:pt x="0" y="1410208"/>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7" name="TextBox 17"/>
          <p:cNvSpPr txBox="1"/>
          <p:nvPr/>
        </p:nvSpPr>
        <p:spPr>
          <a:xfrm>
            <a:off x="8365102" y="1929866"/>
            <a:ext cx="1989666" cy="5474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90"/>
              </a:lnSpc>
            </a:pPr>
            <a:r>
              <a:rPr lang="en-US" sz="1587" i="1" spc="15">
                <a:solidFill>
                  <a:srgbClr val="FFFFFF"/>
                </a:solidFill>
                <a:latin typeface="Open Sauce Italics"/>
                <a:ea typeface="Open Sauce Italics"/>
                <a:cs typeface="Open Sauce Italics"/>
                <a:sym typeface="Open Sauce Italics"/>
              </a:rPr>
              <a:t>Gold Seal Vocational &amp; CAPE</a:t>
            </a:r>
          </a:p>
        </p:txBody>
      </p:sp>
      <p:grpSp>
        <p:nvGrpSpPr>
          <p:cNvPr id="18" name="Group 18"/>
          <p:cNvGrpSpPr/>
          <p:nvPr/>
        </p:nvGrpSpPr>
        <p:grpSpPr>
          <a:xfrm>
            <a:off x="7929961" y="5034228"/>
            <a:ext cx="2982491" cy="1159719"/>
            <a:chOff x="0" y="0"/>
            <a:chExt cx="5964983" cy="1870339"/>
          </a:xfrm>
        </p:grpSpPr>
        <p:sp>
          <p:nvSpPr>
            <p:cNvPr id="19" name="Freeform 19"/>
            <p:cNvSpPr/>
            <p:nvPr/>
          </p:nvSpPr>
          <p:spPr>
            <a:xfrm>
              <a:off x="0" y="0"/>
              <a:ext cx="5964936" cy="1870329"/>
            </a:xfrm>
            <a:custGeom>
              <a:avLst/>
              <a:gdLst/>
              <a:ahLst/>
              <a:cxnLst/>
              <a:rect l="l" t="t" r="r" b="b"/>
              <a:pathLst>
                <a:path w="5964936" h="1870329">
                  <a:moveTo>
                    <a:pt x="0" y="0"/>
                  </a:moveTo>
                  <a:lnTo>
                    <a:pt x="5964936" y="0"/>
                  </a:lnTo>
                  <a:lnTo>
                    <a:pt x="5964936" y="1870329"/>
                  </a:lnTo>
                  <a:lnTo>
                    <a:pt x="0" y="1870329"/>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0" name="TextBox 20"/>
          <p:cNvSpPr txBox="1"/>
          <p:nvPr/>
        </p:nvSpPr>
        <p:spPr>
          <a:xfrm>
            <a:off x="8049293" y="5155710"/>
            <a:ext cx="2775448" cy="851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200" i="1" spc="16">
                <a:solidFill>
                  <a:srgbClr val="FFFFFF"/>
                </a:solidFill>
                <a:latin typeface="Open Sauce Italics"/>
                <a:ea typeface="Open Sauce Italics"/>
                <a:cs typeface="Open Sauce Italics"/>
                <a:sym typeface="Open Sauce Italics"/>
              </a:rPr>
              <a:t>Fixed cost per hour based on award level, institution type &amp; credit type</a:t>
            </a:r>
          </a:p>
          <a:p>
            <a:pPr algn="ctr">
              <a:lnSpc>
                <a:spcPts val="2299"/>
              </a:lnSpc>
            </a:pPr>
            <a:r>
              <a:rPr lang="en-US" sz="1200" i="1" spc="16">
                <a:solidFill>
                  <a:srgbClr val="FFFFFF"/>
                </a:solidFill>
                <a:latin typeface="Open Sauce Italics"/>
                <a:ea typeface="Open Sauce Italics"/>
                <a:cs typeface="Open Sauce Italics"/>
                <a:sym typeface="Open Sauce Italics"/>
              </a:rPr>
              <a:t>Example: Semester Hour $39-48</a:t>
            </a:r>
          </a:p>
        </p:txBody>
      </p:sp>
      <p:sp>
        <p:nvSpPr>
          <p:cNvPr id="21" name="Freeform 21"/>
          <p:cNvSpPr/>
          <p:nvPr/>
        </p:nvSpPr>
        <p:spPr>
          <a:xfrm>
            <a:off x="10272321" y="-1435435"/>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Freeform 22"/>
          <p:cNvSpPr/>
          <p:nvPr/>
        </p:nvSpPr>
        <p:spPr>
          <a:xfrm>
            <a:off x="-1734919" y="0"/>
            <a:ext cx="2170725" cy="217072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3" name="Group 23"/>
          <p:cNvGrpSpPr/>
          <p:nvPr/>
        </p:nvGrpSpPr>
        <p:grpSpPr>
          <a:xfrm>
            <a:off x="4595039" y="2486205"/>
            <a:ext cx="2960243" cy="2548445"/>
            <a:chOff x="22224" y="70537"/>
            <a:chExt cx="5920486" cy="5096891"/>
          </a:xfrm>
        </p:grpSpPr>
        <p:sp>
          <p:nvSpPr>
            <p:cNvPr id="24" name="Freeform 24"/>
            <p:cNvSpPr/>
            <p:nvPr/>
          </p:nvSpPr>
          <p:spPr>
            <a:xfrm>
              <a:off x="22224" y="70537"/>
              <a:ext cx="5920486" cy="5096891"/>
            </a:xfrm>
            <a:custGeom>
              <a:avLst/>
              <a:gdLst/>
              <a:ahLst/>
              <a:cxnLst/>
              <a:rect l="l" t="t" r="r" b="b"/>
              <a:pathLst>
                <a:path w="5920486" h="5096891">
                  <a:moveTo>
                    <a:pt x="0" y="0"/>
                  </a:moveTo>
                  <a:lnTo>
                    <a:pt x="5920486" y="0"/>
                  </a:lnTo>
                  <a:lnTo>
                    <a:pt x="5920486" y="5096891"/>
                  </a:lnTo>
                  <a:lnTo>
                    <a:pt x="0" y="5096891"/>
                  </a:lnTo>
                  <a:lnTo>
                    <a:pt x="0" y="0"/>
                  </a:lnTo>
                  <a:close/>
                </a:path>
              </a:pathLst>
            </a:custGeom>
            <a:blipFill>
              <a:blip r:embed="rId6"/>
              <a:stretch>
                <a:fillRect l="-14566" r="-145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5" name="Group 25"/>
          <p:cNvGrpSpPr/>
          <p:nvPr/>
        </p:nvGrpSpPr>
        <p:grpSpPr>
          <a:xfrm>
            <a:off x="1371708" y="2443161"/>
            <a:ext cx="2982493" cy="2548466"/>
            <a:chOff x="0" y="0"/>
            <a:chExt cx="5964985" cy="5096932"/>
          </a:xfrm>
        </p:grpSpPr>
        <p:sp>
          <p:nvSpPr>
            <p:cNvPr id="26" name="Freeform 26"/>
            <p:cNvSpPr/>
            <p:nvPr/>
          </p:nvSpPr>
          <p:spPr>
            <a:xfrm>
              <a:off x="0" y="0"/>
              <a:ext cx="5964936" cy="5096891"/>
            </a:xfrm>
            <a:custGeom>
              <a:avLst/>
              <a:gdLst/>
              <a:ahLst/>
              <a:cxnLst/>
              <a:rect l="l" t="t" r="r" b="b"/>
              <a:pathLst>
                <a:path w="5964936" h="5096891">
                  <a:moveTo>
                    <a:pt x="0" y="0"/>
                  </a:moveTo>
                  <a:lnTo>
                    <a:pt x="5964936" y="0"/>
                  </a:lnTo>
                  <a:lnTo>
                    <a:pt x="5964936" y="5096891"/>
                  </a:lnTo>
                  <a:lnTo>
                    <a:pt x="0" y="5096891"/>
                  </a:lnTo>
                  <a:lnTo>
                    <a:pt x="0" y="0"/>
                  </a:lnTo>
                  <a:close/>
                </a:path>
              </a:pathLst>
            </a:custGeom>
            <a:blipFill>
              <a:blip r:embed="rId7"/>
              <a:stretch>
                <a:fillRect l="-14085" r="-1408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7" name="Group 27"/>
          <p:cNvGrpSpPr/>
          <p:nvPr/>
        </p:nvGrpSpPr>
        <p:grpSpPr>
          <a:xfrm>
            <a:off x="7929961" y="2510435"/>
            <a:ext cx="2982493" cy="2548466"/>
            <a:chOff x="0" y="0"/>
            <a:chExt cx="5964985" cy="5096932"/>
          </a:xfrm>
        </p:grpSpPr>
        <p:sp>
          <p:nvSpPr>
            <p:cNvPr id="28" name="Freeform 28"/>
            <p:cNvSpPr/>
            <p:nvPr/>
          </p:nvSpPr>
          <p:spPr>
            <a:xfrm>
              <a:off x="0" y="0"/>
              <a:ext cx="5964936" cy="5096891"/>
            </a:xfrm>
            <a:custGeom>
              <a:avLst/>
              <a:gdLst/>
              <a:ahLst/>
              <a:cxnLst/>
              <a:rect l="l" t="t" r="r" b="b"/>
              <a:pathLst>
                <a:path w="5964936" h="5096891">
                  <a:moveTo>
                    <a:pt x="0" y="0"/>
                  </a:moveTo>
                  <a:lnTo>
                    <a:pt x="5964936" y="0"/>
                  </a:lnTo>
                  <a:lnTo>
                    <a:pt x="5964936" y="5096891"/>
                  </a:lnTo>
                  <a:lnTo>
                    <a:pt x="0" y="5096891"/>
                  </a:lnTo>
                  <a:lnTo>
                    <a:pt x="0" y="0"/>
                  </a:lnTo>
                  <a:close/>
                </a:path>
              </a:pathLst>
            </a:custGeom>
            <a:blipFill>
              <a:blip r:embed="rId8"/>
              <a:stretch>
                <a:fillRect l="-14125" r="-141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9" name="TextBox 29"/>
          <p:cNvSpPr txBox="1"/>
          <p:nvPr/>
        </p:nvSpPr>
        <p:spPr>
          <a:xfrm>
            <a:off x="1285006" y="-107569"/>
            <a:ext cx="8661618" cy="18163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257"/>
              </a:lnSpc>
            </a:pPr>
            <a:r>
              <a:rPr lang="en-US" sz="5259" spc="515">
                <a:solidFill>
                  <a:srgbClr val="162850"/>
                </a:solidFill>
                <a:latin typeface="Arimo"/>
                <a:ea typeface="Arimo"/>
                <a:cs typeface="Arimo"/>
                <a:sym typeface="Arimo"/>
              </a:rPr>
              <a:t>Bright Futures </a:t>
            </a:r>
          </a:p>
          <a:p>
            <a:pPr algn="ctr">
              <a:lnSpc>
                <a:spcPts val="7257"/>
              </a:lnSpc>
            </a:pPr>
            <a:r>
              <a:rPr lang="en-US" sz="5259" spc="515">
                <a:solidFill>
                  <a:srgbClr val="162850"/>
                </a:solidFill>
                <a:latin typeface="Arimo"/>
                <a:ea typeface="Arimo"/>
                <a:cs typeface="Arimo"/>
                <a:sym typeface="Arimo"/>
              </a:rPr>
              <a:t>Award Amounts</a:t>
            </a:r>
          </a:p>
        </p:txBody>
      </p:sp>
      <p:sp>
        <p:nvSpPr>
          <p:cNvPr id="30" name="TextBox 30"/>
          <p:cNvSpPr txBox="1"/>
          <p:nvPr/>
        </p:nvSpPr>
        <p:spPr>
          <a:xfrm>
            <a:off x="1268065" y="6276057"/>
            <a:ext cx="7406202" cy="342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93"/>
              </a:lnSpc>
            </a:pPr>
            <a:r>
              <a:rPr lang="en-US" sz="1867">
                <a:solidFill>
                  <a:srgbClr val="162850"/>
                </a:solidFill>
                <a:latin typeface="Open Sauce" panose="020B0604020202020204" charset="0"/>
                <a:ea typeface="Arimo"/>
                <a:cs typeface="Arimo"/>
                <a:sym typeface="Arimo"/>
              </a:rPr>
              <a:t>Non-public Florida institutions will receive a comparable amount. </a:t>
            </a:r>
          </a:p>
        </p:txBody>
      </p:sp>
      <p:sp>
        <p:nvSpPr>
          <p:cNvPr id="34" name="TextBox 33">
            <a:extLst>
              <a:ext uri="{FF2B5EF4-FFF2-40B4-BE49-F238E27FC236}">
                <a16:creationId xmlns:a16="http://schemas.microsoft.com/office/drawing/2014/main" id="{7D588E11-21A5-C8C1-2D4C-8252DB66F655}"/>
              </a:ext>
            </a:extLst>
          </p:cNvPr>
          <p:cNvSpPr txBox="1"/>
          <p:nvPr/>
        </p:nvSpPr>
        <p:spPr>
          <a:xfrm>
            <a:off x="1464901" y="5209881"/>
            <a:ext cx="2817774" cy="649152"/>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299"/>
              </a:lnSpc>
              <a:spcBef>
                <a:spcPct val="0"/>
              </a:spcBef>
            </a:pPr>
            <a:r>
              <a:rPr lang="en-US" sz="1200" spc="16">
                <a:solidFill>
                  <a:srgbClr val="FFFFFF"/>
                </a:solidFill>
                <a:latin typeface="Open Sauce Italics"/>
              </a:rPr>
              <a:t>100 % Tuition and Fees at a public institution</a:t>
            </a:r>
          </a:p>
        </p:txBody>
      </p:sp>
      <p:sp>
        <p:nvSpPr>
          <p:cNvPr id="36" name="TextBox 35">
            <a:extLst>
              <a:ext uri="{FF2B5EF4-FFF2-40B4-BE49-F238E27FC236}">
                <a16:creationId xmlns:a16="http://schemas.microsoft.com/office/drawing/2014/main" id="{37F455AE-EC0C-10D1-CACC-0ABEC4210221}"/>
              </a:ext>
            </a:extLst>
          </p:cNvPr>
          <p:cNvSpPr txBox="1"/>
          <p:nvPr/>
        </p:nvSpPr>
        <p:spPr>
          <a:xfrm>
            <a:off x="4635980" y="4983417"/>
            <a:ext cx="3002467" cy="94410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299"/>
              </a:lnSpc>
              <a:spcBef>
                <a:spcPct val="0"/>
              </a:spcBef>
            </a:pPr>
            <a:r>
              <a:rPr lang="en-US" sz="1200" spc="16">
                <a:solidFill>
                  <a:srgbClr val="FFFFFF"/>
                </a:solidFill>
                <a:latin typeface="Open Sauce Italics"/>
              </a:rPr>
              <a:t>75% Tuition and Fees at a public institution; 100% Tuition &amp; Fees for student working on Associate Degree at a Florida Public College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236059" y="685800"/>
            <a:ext cx="6294529" cy="5486400"/>
            <a:chOff x="0" y="0"/>
            <a:chExt cx="12589057" cy="10972800"/>
          </a:xfrm>
        </p:grpSpPr>
        <p:sp>
          <p:nvSpPr>
            <p:cNvPr id="3" name="Freeform 3"/>
            <p:cNvSpPr/>
            <p:nvPr/>
          </p:nvSpPr>
          <p:spPr>
            <a:xfrm>
              <a:off x="0" y="0"/>
              <a:ext cx="12589002" cy="10972800"/>
            </a:xfrm>
            <a:custGeom>
              <a:avLst/>
              <a:gdLst/>
              <a:ahLst/>
              <a:cxnLst/>
              <a:rect l="l" t="t" r="r" b="b"/>
              <a:pathLst>
                <a:path w="12589002" h="10972800">
                  <a:moveTo>
                    <a:pt x="0" y="0"/>
                  </a:moveTo>
                  <a:lnTo>
                    <a:pt x="12589002" y="0"/>
                  </a:lnTo>
                  <a:lnTo>
                    <a:pt x="12589002" y="10972800"/>
                  </a:lnTo>
                  <a:lnTo>
                    <a:pt x="0" y="10972800"/>
                  </a:lnTo>
                  <a:lnTo>
                    <a:pt x="0" y="0"/>
                  </a:lnTo>
                  <a:close/>
                </a:path>
              </a:pathLst>
            </a:custGeom>
            <a:blipFill>
              <a:blip r:embed="rId2"/>
              <a:stretch>
                <a:fillRect l="-10643" r="-1064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TextBox 4"/>
          <p:cNvSpPr txBox="1"/>
          <p:nvPr/>
        </p:nvSpPr>
        <p:spPr>
          <a:xfrm>
            <a:off x="7053375" y="741830"/>
            <a:ext cx="4140909" cy="4585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66"/>
              </a:lnSpc>
            </a:pPr>
            <a:r>
              <a:rPr lang="en-US" sz="3600">
                <a:solidFill>
                  <a:srgbClr val="162850"/>
                </a:solidFill>
                <a:latin typeface="Arimo"/>
                <a:ea typeface="Arimo"/>
                <a:cs typeface="Arimo"/>
                <a:sym typeface="Arimo"/>
              </a:rPr>
              <a:t>What is the FAFSA? </a:t>
            </a:r>
          </a:p>
        </p:txBody>
      </p:sp>
      <p:sp>
        <p:nvSpPr>
          <p:cNvPr id="5" name="TextBox 5"/>
          <p:cNvSpPr txBox="1"/>
          <p:nvPr/>
        </p:nvSpPr>
        <p:spPr>
          <a:xfrm>
            <a:off x="6723529" y="1262426"/>
            <a:ext cx="4800600" cy="32444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4521" lvl="2" indent="-148173" algn="l">
              <a:lnSpc>
                <a:spcPts val="2253"/>
              </a:lnSpc>
              <a:buFont typeface="Arial"/>
              <a:buChar char="⚬"/>
            </a:pPr>
            <a:r>
              <a:rPr lang="en-US" sz="2133">
                <a:solidFill>
                  <a:srgbClr val="162850"/>
                </a:solidFill>
                <a:latin typeface="Open Sauce"/>
                <a:ea typeface="Open Sauce"/>
                <a:cs typeface="Open Sauce"/>
                <a:sym typeface="Open Sauce"/>
              </a:rPr>
              <a:t>Free Application for Federal Student Aid (FAFSA) </a:t>
            </a:r>
          </a:p>
          <a:p>
            <a:pPr marL="444521" lvl="2" indent="-148173" algn="l">
              <a:lnSpc>
                <a:spcPts val="2253"/>
              </a:lnSpc>
              <a:buFont typeface="Arial"/>
              <a:buChar char="⚬"/>
            </a:pPr>
            <a:r>
              <a:rPr lang="en-US" sz="2133">
                <a:solidFill>
                  <a:srgbClr val="162850"/>
                </a:solidFill>
                <a:latin typeface="Open Sauce"/>
                <a:ea typeface="Open Sauce"/>
                <a:cs typeface="Open Sauce"/>
                <a:sym typeface="Open Sauce"/>
              </a:rPr>
              <a:t>Snapshot of your family’s financial picture</a:t>
            </a:r>
          </a:p>
          <a:p>
            <a:pPr marL="444521" lvl="2" indent="-148173" algn="l">
              <a:lnSpc>
                <a:spcPts val="2253"/>
              </a:lnSpc>
              <a:buFont typeface="Arial"/>
              <a:buChar char="⚬"/>
            </a:pPr>
            <a:r>
              <a:rPr lang="en-US" sz="2133">
                <a:solidFill>
                  <a:srgbClr val="162850"/>
                </a:solidFill>
                <a:latin typeface="Open Sauce"/>
                <a:ea typeface="Open Sauce"/>
                <a:cs typeface="Open Sauce"/>
                <a:sym typeface="Open Sauce"/>
              </a:rPr>
              <a:t>Helps determine your eligibility for federal and state aid as well as some college-base grants and scholarships</a:t>
            </a:r>
          </a:p>
          <a:p>
            <a:pPr marL="444521" lvl="2" indent="-148173" algn="l">
              <a:lnSpc>
                <a:spcPts val="2253"/>
              </a:lnSpc>
              <a:buFont typeface="Arial"/>
              <a:buChar char="⚬"/>
            </a:pPr>
            <a:r>
              <a:rPr lang="en-US" sz="2133">
                <a:solidFill>
                  <a:srgbClr val="162850"/>
                </a:solidFill>
                <a:latin typeface="Open Sauce"/>
                <a:ea typeface="Open Sauce"/>
                <a:cs typeface="Open Sauce"/>
                <a:sym typeface="Open Sauce"/>
              </a:rPr>
              <a:t>That FAFSA is free! </a:t>
            </a:r>
          </a:p>
          <a:p>
            <a:pPr marL="444521" lvl="2" indent="-148173" algn="l">
              <a:lnSpc>
                <a:spcPts val="2253"/>
              </a:lnSpc>
              <a:buFont typeface="Arial"/>
              <a:buChar char="⚬"/>
            </a:pPr>
            <a:r>
              <a:rPr lang="en-US" sz="2133">
                <a:solidFill>
                  <a:srgbClr val="162850"/>
                </a:solidFill>
                <a:latin typeface="Open Sauce"/>
                <a:ea typeface="Open Sauce"/>
                <a:cs typeface="Open Sauce"/>
                <a:sym typeface="Open Sauce"/>
              </a:rPr>
              <a:t>Opens October 1st each year</a:t>
            </a:r>
          </a:p>
          <a:p>
            <a:pPr marL="444521" lvl="2" indent="-148173" algn="l">
              <a:lnSpc>
                <a:spcPts val="2253"/>
              </a:lnSpc>
              <a:buFont typeface="Arial"/>
              <a:buChar char="⚬"/>
            </a:pPr>
            <a:r>
              <a:rPr lang="en-US" sz="2133">
                <a:solidFill>
                  <a:srgbClr val="162850"/>
                </a:solidFill>
                <a:latin typeface="Open Sauce"/>
                <a:ea typeface="Open Sauce"/>
                <a:cs typeface="Open Sauce"/>
                <a:sym typeface="Open Sauce"/>
              </a:rPr>
              <a:t>When you are ready, go to www.studentaid.gov to get started.</a:t>
            </a:r>
          </a:p>
        </p:txBody>
      </p:sp>
    </p:spTree>
    <p:extLst>
      <p:ext uri="{BB962C8B-B14F-4D97-AF65-F5344CB8AC3E}">
        <p14:creationId xmlns:p14="http://schemas.microsoft.com/office/powerpoint/2010/main" val="3718450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5995403" y="122864"/>
            <a:ext cx="5769555" cy="1062673"/>
          </a:xfrm>
          <a:custGeom>
            <a:avLst/>
            <a:gdLst/>
            <a:ahLst/>
            <a:cxnLst/>
            <a:rect l="l" t="t" r="r" b="b"/>
            <a:pathLst>
              <a:path w="8654332" h="1594010">
                <a:moveTo>
                  <a:pt x="0" y="0"/>
                </a:moveTo>
                <a:lnTo>
                  <a:pt x="8654332" y="0"/>
                </a:lnTo>
                <a:lnTo>
                  <a:pt x="8654332" y="1594010"/>
                </a:lnTo>
                <a:lnTo>
                  <a:pt x="0" y="15940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280734" y="103447"/>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4530067" y="427685"/>
            <a:ext cx="720569" cy="569904"/>
          </a:xfrm>
          <a:custGeom>
            <a:avLst/>
            <a:gdLst/>
            <a:ahLst/>
            <a:cxnLst/>
            <a:rect l="l" t="t" r="r" b="b"/>
            <a:pathLst>
              <a:path w="1080853" h="854856">
                <a:moveTo>
                  <a:pt x="0" y="0"/>
                </a:moveTo>
                <a:lnTo>
                  <a:pt x="1080853" y="0"/>
                </a:lnTo>
                <a:lnTo>
                  <a:pt x="1080853" y="854856"/>
                </a:lnTo>
                <a:lnTo>
                  <a:pt x="0" y="854856"/>
                </a:lnTo>
                <a:lnTo>
                  <a:pt x="0" y="0"/>
                </a:lnTo>
                <a:close/>
              </a:path>
            </a:pathLst>
          </a:custGeom>
          <a:blipFill>
            <a:blip r:embed="rId6">
              <a:extLst>
                <a:ext uri="{96DAC541-7B7A-43D3-8B79-37D633B846F1}">
                  <asvg:svgBlip xmlns:asvg="http://schemas.microsoft.com/office/drawing/2016/SVG/main" r:embed="rId7"/>
                </a:ext>
              </a:extLst>
            </a:blip>
            <a:stretch>
              <a:fillRect l="-530" r="-53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4280734" y="2676547"/>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4262153" y="4000157"/>
            <a:ext cx="1256435" cy="1255559"/>
          </a:xfrm>
          <a:custGeom>
            <a:avLst/>
            <a:gdLst/>
            <a:ahLst/>
            <a:cxnLst/>
            <a:rect l="l" t="t" r="r" b="b"/>
            <a:pathLst>
              <a:path w="1884652" h="1883338">
                <a:moveTo>
                  <a:pt x="0" y="0"/>
                </a:moveTo>
                <a:lnTo>
                  <a:pt x="1884651" y="0"/>
                </a:lnTo>
                <a:lnTo>
                  <a:pt x="1884651" y="1883338"/>
                </a:lnTo>
                <a:lnTo>
                  <a:pt x="0" y="18833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4280734" y="1369267"/>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4280734" y="5360958"/>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5995404" y="1497026"/>
            <a:ext cx="5667955" cy="1062673"/>
          </a:xfrm>
          <a:custGeom>
            <a:avLst/>
            <a:gdLst/>
            <a:ahLst/>
            <a:cxnLst/>
            <a:rect l="l" t="t" r="r" b="b"/>
            <a:pathLst>
              <a:path w="8501933" h="1594010">
                <a:moveTo>
                  <a:pt x="0" y="0"/>
                </a:moveTo>
                <a:lnTo>
                  <a:pt x="8501933" y="0"/>
                </a:lnTo>
                <a:lnTo>
                  <a:pt x="8501933" y="1594010"/>
                </a:lnTo>
                <a:lnTo>
                  <a:pt x="0" y="1594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995373" y="2871189"/>
            <a:ext cx="5667923" cy="1062673"/>
          </a:xfrm>
          <a:custGeom>
            <a:avLst/>
            <a:gdLst/>
            <a:ahLst/>
            <a:cxnLst/>
            <a:rect l="l" t="t" r="r" b="b"/>
            <a:pathLst>
              <a:path w="8501884" h="1594010">
                <a:moveTo>
                  <a:pt x="0" y="0"/>
                </a:moveTo>
                <a:lnTo>
                  <a:pt x="8501884" y="0"/>
                </a:lnTo>
                <a:lnTo>
                  <a:pt x="8501884" y="1594010"/>
                </a:lnTo>
                <a:lnTo>
                  <a:pt x="0" y="15940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5995373" y="4150885"/>
            <a:ext cx="5667891" cy="1062673"/>
          </a:xfrm>
          <a:custGeom>
            <a:avLst/>
            <a:gdLst/>
            <a:ahLst/>
            <a:cxnLst/>
            <a:rect l="l" t="t" r="r" b="b"/>
            <a:pathLst>
              <a:path w="8501836" h="1594010">
                <a:moveTo>
                  <a:pt x="0" y="0"/>
                </a:moveTo>
                <a:lnTo>
                  <a:pt x="8501836" y="0"/>
                </a:lnTo>
                <a:lnTo>
                  <a:pt x="8501836" y="1594010"/>
                </a:lnTo>
                <a:lnTo>
                  <a:pt x="0" y="15940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6005195" y="5411473"/>
            <a:ext cx="5567327" cy="1062673"/>
          </a:xfrm>
          <a:custGeom>
            <a:avLst/>
            <a:gdLst/>
            <a:ahLst/>
            <a:cxnLst/>
            <a:rect l="l" t="t" r="r" b="b"/>
            <a:pathLst>
              <a:path w="8350991" h="1594010">
                <a:moveTo>
                  <a:pt x="0" y="0"/>
                </a:moveTo>
                <a:lnTo>
                  <a:pt x="8350991" y="0"/>
                </a:lnTo>
                <a:lnTo>
                  <a:pt x="8350991" y="1594010"/>
                </a:lnTo>
                <a:lnTo>
                  <a:pt x="0" y="15940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452189" y="1595265"/>
            <a:ext cx="876325" cy="766386"/>
          </a:xfrm>
          <a:custGeom>
            <a:avLst/>
            <a:gdLst/>
            <a:ahLst/>
            <a:cxnLst/>
            <a:rect l="l" t="t" r="r" b="b"/>
            <a:pathLst>
              <a:path w="1314487" h="1149579">
                <a:moveTo>
                  <a:pt x="0" y="0"/>
                </a:moveTo>
                <a:lnTo>
                  <a:pt x="1314487" y="0"/>
                </a:lnTo>
                <a:lnTo>
                  <a:pt x="1314487" y="1149579"/>
                </a:lnTo>
                <a:lnTo>
                  <a:pt x="0" y="1149579"/>
                </a:lnTo>
                <a:lnTo>
                  <a:pt x="0" y="0"/>
                </a:lnTo>
                <a:close/>
              </a:path>
            </a:pathLst>
          </a:custGeom>
          <a:blipFill>
            <a:blip r:embed="rId18">
              <a:extLst>
                <a:ext uri="{96DAC541-7B7A-43D3-8B79-37D633B846F1}">
                  <asvg:svgBlip xmlns:asvg="http://schemas.microsoft.com/office/drawing/2016/SVG/main" r:embed="rId19"/>
                </a:ext>
              </a:extLst>
            </a:blip>
            <a:stretch>
              <a:fillRect l="-232" r="-23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4466028" y="2910743"/>
            <a:ext cx="848647" cy="749991"/>
          </a:xfrm>
          <a:custGeom>
            <a:avLst/>
            <a:gdLst/>
            <a:ahLst/>
            <a:cxnLst/>
            <a:rect l="l" t="t" r="r" b="b"/>
            <a:pathLst>
              <a:path w="1272970" h="1124987">
                <a:moveTo>
                  <a:pt x="0" y="0"/>
                </a:moveTo>
                <a:lnTo>
                  <a:pt x="1272970" y="0"/>
                </a:lnTo>
                <a:lnTo>
                  <a:pt x="1272970" y="1124987"/>
                </a:lnTo>
                <a:lnTo>
                  <a:pt x="0" y="1124987"/>
                </a:lnTo>
                <a:lnTo>
                  <a:pt x="0" y="0"/>
                </a:lnTo>
                <a:close/>
              </a:path>
            </a:pathLst>
          </a:custGeom>
          <a:blipFill>
            <a:blip r:embed="rId20">
              <a:extLst>
                <a:ext uri="{96DAC541-7B7A-43D3-8B79-37D633B846F1}">
                  <asvg:svgBlip xmlns:asvg="http://schemas.microsoft.com/office/drawing/2016/SVG/main" r:embed="rId21"/>
                </a:ext>
              </a:extLst>
            </a:blip>
            <a:stretch>
              <a:fillRect l="-871" r="-8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585743" y="4167978"/>
            <a:ext cx="608817" cy="835426"/>
          </a:xfrm>
          <a:custGeom>
            <a:avLst/>
            <a:gdLst/>
            <a:ahLst/>
            <a:cxnLst/>
            <a:rect l="l" t="t" r="r" b="b"/>
            <a:pathLst>
              <a:path w="913225" h="1253139">
                <a:moveTo>
                  <a:pt x="0" y="0"/>
                </a:moveTo>
                <a:lnTo>
                  <a:pt x="913225" y="0"/>
                </a:lnTo>
                <a:lnTo>
                  <a:pt x="913225" y="1253139"/>
                </a:lnTo>
                <a:lnTo>
                  <a:pt x="0" y="1253139"/>
                </a:lnTo>
                <a:lnTo>
                  <a:pt x="0" y="0"/>
                </a:lnTo>
                <a:close/>
              </a:path>
            </a:pathLst>
          </a:custGeom>
          <a:blipFill>
            <a:blip r:embed="rId22">
              <a:extLst>
                <a:ext uri="{96DAC541-7B7A-43D3-8B79-37D633B846F1}">
                  <asvg:svgBlip xmlns:asvg="http://schemas.microsoft.com/office/drawing/2016/SVG/main" r:embed="rId23"/>
                </a:ext>
              </a:extLst>
            </a:blip>
            <a:stretch>
              <a:fillRect t="-101" b="-10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4508265" y="5500658"/>
            <a:ext cx="742371" cy="887617"/>
          </a:xfrm>
          <a:custGeom>
            <a:avLst/>
            <a:gdLst/>
            <a:ahLst/>
            <a:cxnLst/>
            <a:rect l="l" t="t" r="r" b="b"/>
            <a:pathLst>
              <a:path w="1113556" h="1331426">
                <a:moveTo>
                  <a:pt x="0" y="0"/>
                </a:moveTo>
                <a:lnTo>
                  <a:pt x="1113556" y="0"/>
                </a:lnTo>
                <a:lnTo>
                  <a:pt x="1113556" y="1331426"/>
                </a:lnTo>
                <a:lnTo>
                  <a:pt x="0" y="1331426"/>
                </a:lnTo>
                <a:lnTo>
                  <a:pt x="0" y="0"/>
                </a:lnTo>
                <a:close/>
              </a:path>
            </a:pathLst>
          </a:custGeom>
          <a:blipFill>
            <a:blip r:embed="rId24">
              <a:extLst>
                <a:ext uri="{96DAC541-7B7A-43D3-8B79-37D633B846F1}">
                  <asvg:svgBlip xmlns:asvg="http://schemas.microsoft.com/office/drawing/2016/SVG/main" r:embed="rId25"/>
                </a:ext>
              </a:extLst>
            </a:blip>
            <a:stretch>
              <a:fillRect l="-388" r="-3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7" name="Group 17"/>
          <p:cNvGrpSpPr/>
          <p:nvPr/>
        </p:nvGrpSpPr>
        <p:grpSpPr>
          <a:xfrm>
            <a:off x="-82550" y="0"/>
            <a:ext cx="4077534" cy="2293613"/>
            <a:chOff x="0" y="0"/>
            <a:chExt cx="8155068" cy="4587227"/>
          </a:xfrm>
        </p:grpSpPr>
        <p:sp>
          <p:nvSpPr>
            <p:cNvPr id="18" name="Freeform 18"/>
            <p:cNvSpPr/>
            <p:nvPr/>
          </p:nvSpPr>
          <p:spPr>
            <a:xfrm>
              <a:off x="0" y="0"/>
              <a:ext cx="8155051" cy="4587240"/>
            </a:xfrm>
            <a:custGeom>
              <a:avLst/>
              <a:gdLst/>
              <a:ahLst/>
              <a:cxnLst/>
              <a:rect l="l" t="t" r="r" b="b"/>
              <a:pathLst>
                <a:path w="8155051" h="4587240">
                  <a:moveTo>
                    <a:pt x="0" y="4587240"/>
                  </a:moveTo>
                  <a:lnTo>
                    <a:pt x="0" y="0"/>
                  </a:lnTo>
                  <a:lnTo>
                    <a:pt x="8155051" y="0"/>
                  </a:lnTo>
                  <a:cubicBezTo>
                    <a:pt x="5436743" y="1529080"/>
                    <a:pt x="2718308" y="3058160"/>
                    <a:pt x="0" y="4587240"/>
                  </a:cubicBezTo>
                  <a:close/>
                </a:path>
              </a:pathLst>
            </a:custGeom>
            <a:solidFill>
              <a:srgbClr val="EDB21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9" name="Group 19"/>
          <p:cNvGrpSpPr/>
          <p:nvPr/>
        </p:nvGrpSpPr>
        <p:grpSpPr>
          <a:xfrm>
            <a:off x="-82550" y="0"/>
            <a:ext cx="4077534" cy="2293613"/>
            <a:chOff x="0" y="0"/>
            <a:chExt cx="8155068" cy="4587227"/>
          </a:xfrm>
        </p:grpSpPr>
        <p:sp>
          <p:nvSpPr>
            <p:cNvPr id="20" name="Freeform 20"/>
            <p:cNvSpPr/>
            <p:nvPr/>
          </p:nvSpPr>
          <p:spPr>
            <a:xfrm>
              <a:off x="0" y="0"/>
              <a:ext cx="8155051" cy="4587240"/>
            </a:xfrm>
            <a:custGeom>
              <a:avLst/>
              <a:gdLst/>
              <a:ahLst/>
              <a:cxnLst/>
              <a:rect l="l" t="t" r="r" b="b"/>
              <a:pathLst>
                <a:path w="8155051" h="4587240">
                  <a:moveTo>
                    <a:pt x="0" y="4587240"/>
                  </a:moveTo>
                  <a:lnTo>
                    <a:pt x="0" y="0"/>
                  </a:lnTo>
                  <a:lnTo>
                    <a:pt x="8155051" y="0"/>
                  </a:lnTo>
                  <a:cubicBezTo>
                    <a:pt x="5436743" y="1529080"/>
                    <a:pt x="2718308" y="3058160"/>
                    <a:pt x="0" y="4587240"/>
                  </a:cubicBezTo>
                  <a:close/>
                </a:path>
              </a:pathLst>
            </a:custGeom>
            <a:blipFill>
              <a:blip r:embed="rId26"/>
              <a:stretch>
                <a:fillRect t="-9259" b="-925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1" name="TextBox 21"/>
          <p:cNvSpPr txBox="1"/>
          <p:nvPr/>
        </p:nvSpPr>
        <p:spPr>
          <a:xfrm>
            <a:off x="290302" y="4021866"/>
            <a:ext cx="3341809" cy="14755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752"/>
              </a:lnSpc>
            </a:pPr>
            <a:r>
              <a:rPr lang="en-US" sz="4000" spc="132">
                <a:solidFill>
                  <a:srgbClr val="162850"/>
                </a:solidFill>
                <a:latin typeface="Arimo"/>
                <a:ea typeface="Arimo"/>
                <a:cs typeface="Arimo"/>
                <a:sym typeface="Arimo"/>
              </a:rPr>
              <a:t>Getting ready- Creating an FSA ID</a:t>
            </a:r>
          </a:p>
        </p:txBody>
      </p:sp>
      <p:sp>
        <p:nvSpPr>
          <p:cNvPr id="22" name="TextBox 22"/>
          <p:cNvSpPr txBox="1"/>
          <p:nvPr/>
        </p:nvSpPr>
        <p:spPr>
          <a:xfrm>
            <a:off x="6781949" y="304322"/>
            <a:ext cx="3432775" cy="8400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3600">
                <a:solidFill>
                  <a:srgbClr val="000000"/>
                </a:solidFill>
                <a:latin typeface="Arimo"/>
                <a:ea typeface="Arimo"/>
                <a:cs typeface="Arimo"/>
                <a:sym typeface="Arimo"/>
              </a:rPr>
              <a:t>What is an FSA ID? </a:t>
            </a:r>
          </a:p>
        </p:txBody>
      </p:sp>
      <p:sp>
        <p:nvSpPr>
          <p:cNvPr id="23" name="TextBox 23"/>
          <p:cNvSpPr txBox="1"/>
          <p:nvPr/>
        </p:nvSpPr>
        <p:spPr>
          <a:xfrm>
            <a:off x="6826427" y="4340583"/>
            <a:ext cx="3892373" cy="3250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pPr>
            <a:r>
              <a:rPr lang="en-US" sz="1933">
                <a:solidFill>
                  <a:srgbClr val="000000"/>
                </a:solidFill>
                <a:latin typeface="Open Sauce"/>
                <a:ea typeface="Open Sauce"/>
                <a:cs typeface="Open Sauce"/>
                <a:sym typeface="Open Sauce"/>
              </a:rPr>
              <a:t>Create both a Username and Password</a:t>
            </a:r>
          </a:p>
        </p:txBody>
      </p:sp>
      <p:sp>
        <p:nvSpPr>
          <p:cNvPr id="24" name="TextBox 24"/>
          <p:cNvSpPr txBox="1"/>
          <p:nvPr/>
        </p:nvSpPr>
        <p:spPr>
          <a:xfrm>
            <a:off x="7148913" y="5472450"/>
            <a:ext cx="3065811" cy="7948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267">
                <a:solidFill>
                  <a:srgbClr val="000000"/>
                </a:solidFill>
                <a:latin typeface="Open Sauce"/>
                <a:ea typeface="Open Sauce"/>
                <a:cs typeface="Open Sauce"/>
                <a:sym typeface="Open Sauce"/>
              </a:rPr>
              <a:t>Once created, it will be used each year.</a:t>
            </a:r>
          </a:p>
        </p:txBody>
      </p:sp>
      <p:sp>
        <p:nvSpPr>
          <p:cNvPr id="25" name="TextBox 25"/>
          <p:cNvSpPr txBox="1"/>
          <p:nvPr/>
        </p:nvSpPr>
        <p:spPr>
          <a:xfrm>
            <a:off x="6451601" y="1582558"/>
            <a:ext cx="4267199" cy="3607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pPr>
            <a:r>
              <a:rPr lang="en-US" sz="2133">
                <a:solidFill>
                  <a:srgbClr val="000000"/>
                </a:solidFill>
                <a:latin typeface="Open Sauce"/>
                <a:ea typeface="Open Sauce"/>
                <a:cs typeface="Open Sauce"/>
                <a:sym typeface="Open Sauce"/>
              </a:rPr>
              <a:t>Federal Student Aid Identification</a:t>
            </a:r>
          </a:p>
        </p:txBody>
      </p:sp>
      <p:sp>
        <p:nvSpPr>
          <p:cNvPr id="26" name="TextBox 26"/>
          <p:cNvSpPr txBox="1"/>
          <p:nvPr/>
        </p:nvSpPr>
        <p:spPr>
          <a:xfrm>
            <a:off x="7104437" y="2903415"/>
            <a:ext cx="3154765" cy="7948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267">
                <a:solidFill>
                  <a:srgbClr val="000000"/>
                </a:solidFill>
                <a:latin typeface="Open Sauce"/>
                <a:ea typeface="Open Sauce"/>
                <a:cs typeface="Open Sauce"/>
                <a:sym typeface="Open Sauce"/>
              </a:rPr>
              <a:t>Use to provide your electronic signature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0" y="-36033"/>
            <a:ext cx="12191997" cy="1573449"/>
          </a:xfrm>
          <a:custGeom>
            <a:avLst/>
            <a:gdLst/>
            <a:ahLst/>
            <a:cxnLst/>
            <a:rect l="l" t="t" r="r" b="b"/>
            <a:pathLst>
              <a:path w="18287996" h="2360174">
                <a:moveTo>
                  <a:pt x="0" y="0"/>
                </a:moveTo>
                <a:lnTo>
                  <a:pt x="18287996" y="0"/>
                </a:lnTo>
                <a:lnTo>
                  <a:pt x="18287996" y="2360174"/>
                </a:lnTo>
                <a:lnTo>
                  <a:pt x="0" y="23601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3114779" y="526637"/>
            <a:ext cx="6638821" cy="5240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08"/>
              </a:lnSpc>
            </a:pPr>
            <a:r>
              <a:rPr lang="en-US" sz="4400" spc="138">
                <a:solidFill>
                  <a:srgbClr val="FFFFFF"/>
                </a:solidFill>
                <a:latin typeface="Arimo"/>
                <a:ea typeface="Arimo"/>
                <a:cs typeface="Arimo"/>
                <a:sym typeface="Arimo"/>
              </a:rPr>
              <a:t>Who Needs an FSA ID?</a:t>
            </a:r>
          </a:p>
        </p:txBody>
      </p:sp>
      <p:sp>
        <p:nvSpPr>
          <p:cNvPr id="6" name="Freeform 6"/>
          <p:cNvSpPr/>
          <p:nvPr/>
        </p:nvSpPr>
        <p:spPr>
          <a:xfrm>
            <a:off x="-955958" y="-923322"/>
            <a:ext cx="2114758" cy="27432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295" r="-2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10923144" y="-275723"/>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7">
              <a:extLst>
                <a:ext uri="{96DAC541-7B7A-43D3-8B79-37D633B846F1}">
                  <asvg:svgBlip xmlns:asvg="http://schemas.microsoft.com/office/drawing/2016/SVG/main" r:embed="rId8"/>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442950" y="1813140"/>
            <a:ext cx="5056150" cy="49811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17387" lvl="1" indent="-304815">
              <a:lnSpc>
                <a:spcPts val="2613"/>
              </a:lnSpc>
              <a:buFont typeface="Wingdings" panose="05000000000000000000" pitchFamily="2" charset="2"/>
              <a:buChar char="§"/>
            </a:pPr>
            <a:r>
              <a:rPr lang="en-US" sz="2400">
                <a:solidFill>
                  <a:srgbClr val="000000"/>
                </a:solidFill>
                <a:latin typeface="Open Sauce"/>
                <a:ea typeface="Open Sauce"/>
                <a:cs typeface="Open Sauce"/>
                <a:sym typeface="Open Sauce"/>
              </a:rPr>
              <a:t>The student who is applying</a:t>
            </a:r>
          </a:p>
          <a:p>
            <a:pPr marL="417387" lvl="1" indent="-304815">
              <a:lnSpc>
                <a:spcPts val="2613"/>
              </a:lnSpc>
              <a:buFont typeface="Wingdings" panose="05000000000000000000" pitchFamily="2" charset="2"/>
              <a:buChar char="§"/>
            </a:pPr>
            <a:r>
              <a:rPr lang="en-US" sz="2400">
                <a:solidFill>
                  <a:srgbClr val="000000"/>
                </a:solidFill>
                <a:latin typeface="Open Sauce"/>
                <a:ea typeface="Open Sauce"/>
                <a:cs typeface="Open Sauce"/>
                <a:sym typeface="Open Sauce"/>
              </a:rPr>
              <a:t>If the student is dependent, one or both parents will need an FSA ID</a:t>
            </a:r>
          </a:p>
          <a:p>
            <a:pPr marL="417387" lvl="1" indent="-304815">
              <a:lnSpc>
                <a:spcPts val="2613"/>
              </a:lnSpc>
              <a:buFont typeface="Wingdings" panose="05000000000000000000" pitchFamily="2" charset="2"/>
              <a:buChar char="§"/>
            </a:pPr>
            <a:r>
              <a:rPr lang="en-US" sz="2400">
                <a:solidFill>
                  <a:srgbClr val="000000"/>
                </a:solidFill>
                <a:latin typeface="Open Sauce"/>
                <a:ea typeface="Open Sauce"/>
                <a:cs typeface="Open Sauce"/>
                <a:sym typeface="Open Sauce"/>
              </a:rPr>
              <a:t>When ready to create your ID, go to studentaid.gov and choose Create Account. </a:t>
            </a:r>
          </a:p>
          <a:p>
            <a:pPr marL="930896" lvl="3" indent="-304815">
              <a:lnSpc>
                <a:spcPts val="2613"/>
              </a:lnSpc>
              <a:buFont typeface="Wingdings" panose="05000000000000000000" pitchFamily="2" charset="2"/>
              <a:buChar char="§"/>
            </a:pPr>
            <a:r>
              <a:rPr lang="en-US" sz="2400">
                <a:solidFill>
                  <a:srgbClr val="000000"/>
                </a:solidFill>
                <a:latin typeface="Open Sauce"/>
                <a:ea typeface="Open Sauce"/>
                <a:cs typeface="Open Sauce"/>
                <a:sym typeface="Open Sauce"/>
              </a:rPr>
              <a:t>Will need personal email account (cannot use same email as parent)</a:t>
            </a:r>
          </a:p>
          <a:p>
            <a:pPr marL="930896" lvl="3" indent="-304815">
              <a:lnSpc>
                <a:spcPts val="2613"/>
              </a:lnSpc>
              <a:buFont typeface="Wingdings" panose="05000000000000000000" pitchFamily="2" charset="2"/>
              <a:buChar char="§"/>
            </a:pPr>
            <a:r>
              <a:rPr lang="en-US" sz="2400">
                <a:solidFill>
                  <a:srgbClr val="000000"/>
                </a:solidFill>
                <a:latin typeface="Open Sauce"/>
                <a:ea typeface="Open Sauce"/>
                <a:cs typeface="Open Sauce"/>
                <a:sym typeface="Open Sauce"/>
              </a:rPr>
              <a:t>Parents who already have FSA ID will use the same one and cannot create a new one. </a:t>
            </a:r>
          </a:p>
          <a:p>
            <a:pPr marL="930896" lvl="3" indent="-304815" algn="l">
              <a:lnSpc>
                <a:spcPts val="2613"/>
              </a:lnSpc>
              <a:buFont typeface="Wingdings" panose="05000000000000000000" pitchFamily="2" charset="2"/>
              <a:buChar char="§"/>
            </a:pPr>
            <a:endParaRPr lang="en-US" sz="2400">
              <a:solidFill>
                <a:srgbClr val="000000"/>
              </a:solidFill>
              <a:latin typeface="Open Sauce"/>
              <a:ea typeface="Open Sauce"/>
              <a:cs typeface="Open Sauce"/>
              <a:sym typeface="Open Sauce"/>
            </a:endParaRPr>
          </a:p>
          <a:p>
            <a:pPr marL="834774" lvl="3" indent="-208694" algn="l">
              <a:lnSpc>
                <a:spcPts val="2613"/>
              </a:lnSpc>
            </a:pPr>
            <a:endParaRPr lang="en-US" sz="1866">
              <a:solidFill>
                <a:srgbClr val="000000"/>
              </a:solidFill>
              <a:latin typeface="Open Sauce"/>
              <a:ea typeface="Open Sauce"/>
              <a:cs typeface="Open Sauce"/>
              <a:sym typeface="Open Sauce"/>
            </a:endParaRPr>
          </a:p>
          <a:p>
            <a:pPr marL="834774" lvl="3" indent="-208694" algn="ctr">
              <a:lnSpc>
                <a:spcPts val="2613"/>
              </a:lnSpc>
            </a:pPr>
            <a:endParaRPr lang="en-US" sz="1866">
              <a:solidFill>
                <a:srgbClr val="000000"/>
              </a:solidFill>
              <a:latin typeface="Open Sauce"/>
              <a:ea typeface="Open Sauce"/>
              <a:cs typeface="Open Sauce"/>
              <a:sym typeface="Open Sauce"/>
            </a:endParaRPr>
          </a:p>
        </p:txBody>
      </p:sp>
      <p:pic>
        <p:nvPicPr>
          <p:cNvPr id="10" name="Picture 9" descr="Hands typing on laptop keyboard">
            <a:extLst>
              <a:ext uri="{FF2B5EF4-FFF2-40B4-BE49-F238E27FC236}">
                <a16:creationId xmlns:a16="http://schemas.microsoft.com/office/drawing/2014/main" id="{EF0FBE64-AD0D-04B7-F2ED-3FCD92850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0629" y="2407367"/>
            <a:ext cx="6009842" cy="315636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8727308" y="-791031"/>
            <a:ext cx="4754764" cy="4538241"/>
            <a:chOff x="0" y="0"/>
            <a:chExt cx="9509528" cy="9076483"/>
          </a:xfrm>
        </p:grpSpPr>
        <p:sp>
          <p:nvSpPr>
            <p:cNvPr id="3" name="Freeform 3"/>
            <p:cNvSpPr/>
            <p:nvPr/>
          </p:nvSpPr>
          <p:spPr>
            <a:xfrm>
              <a:off x="0" y="0"/>
              <a:ext cx="9509506" cy="9076436"/>
            </a:xfrm>
            <a:custGeom>
              <a:avLst/>
              <a:gdLst/>
              <a:ahLst/>
              <a:cxnLst/>
              <a:rect l="l" t="t" r="r" b="b"/>
              <a:pathLst>
                <a:path w="9509506" h="9076436">
                  <a:moveTo>
                    <a:pt x="4754753" y="7239"/>
                  </a:moveTo>
                  <a:cubicBezTo>
                    <a:pt x="3131185" y="0"/>
                    <a:pt x="1627759" y="861949"/>
                    <a:pt x="813943" y="2266823"/>
                  </a:cubicBezTo>
                  <a:cubicBezTo>
                    <a:pt x="127" y="3671697"/>
                    <a:pt x="0" y="5404739"/>
                    <a:pt x="813943" y="6809613"/>
                  </a:cubicBezTo>
                  <a:cubicBezTo>
                    <a:pt x="1627886" y="8214487"/>
                    <a:pt x="3131185" y="9076436"/>
                    <a:pt x="4754753" y="9069197"/>
                  </a:cubicBezTo>
                  <a:cubicBezTo>
                    <a:pt x="6378321" y="9076436"/>
                    <a:pt x="7881747" y="8214487"/>
                    <a:pt x="8695563" y="6809613"/>
                  </a:cubicBezTo>
                  <a:cubicBezTo>
                    <a:pt x="9509378" y="5404739"/>
                    <a:pt x="9509506" y="3671824"/>
                    <a:pt x="8695563" y="2266950"/>
                  </a:cubicBezTo>
                  <a:cubicBezTo>
                    <a:pt x="7881620" y="862076"/>
                    <a:pt x="6378321" y="0"/>
                    <a:pt x="4754753" y="7239"/>
                  </a:cubicBezTo>
                  <a:close/>
                </a:path>
              </a:pathLst>
            </a:custGeom>
            <a:blipFill>
              <a:blip r:embed="rId2"/>
              <a:stretch>
                <a:fillRect l="-24766" t="-79" r="-24766" b="-7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208258" y="2233541"/>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53249" y="3429001"/>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04800" y="592640"/>
            <a:ext cx="8422508" cy="547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93"/>
              </a:lnSpc>
            </a:pPr>
            <a:r>
              <a:rPr lang="en-US" sz="3600">
                <a:solidFill>
                  <a:srgbClr val="162850"/>
                </a:solidFill>
                <a:latin typeface="Arimo"/>
                <a:ea typeface="Arimo"/>
                <a:cs typeface="Arimo"/>
                <a:sym typeface="Arimo"/>
              </a:rPr>
              <a:t>Need Help with Completing the FAFSA? </a:t>
            </a:r>
          </a:p>
        </p:txBody>
      </p:sp>
      <p:sp>
        <p:nvSpPr>
          <p:cNvPr id="7" name="TextBox 7"/>
          <p:cNvSpPr txBox="1"/>
          <p:nvPr/>
        </p:nvSpPr>
        <p:spPr>
          <a:xfrm>
            <a:off x="3351154" y="1693379"/>
            <a:ext cx="5439557" cy="3015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endParaRPr lang="en-US" sz="2133">
              <a:solidFill>
                <a:srgbClr val="162850"/>
              </a:solidFill>
              <a:latin typeface="Open Sauce" panose="020B0604020202020204" charset="0"/>
              <a:ea typeface="Arimo"/>
              <a:cs typeface="Arimo"/>
              <a:sym typeface="Arimo"/>
            </a:endParaRPr>
          </a:p>
          <a:p>
            <a:pPr algn="ctr">
              <a:lnSpc>
                <a:spcPts val="3360"/>
              </a:lnSpc>
            </a:pPr>
            <a:r>
              <a:rPr lang="en-US" sz="2933" b="1">
                <a:solidFill>
                  <a:srgbClr val="162850"/>
                </a:solidFill>
                <a:latin typeface="Open Sauce" panose="020B0604020202020204" charset="0"/>
                <a:ea typeface="Arimo"/>
                <a:cs typeface="Arimo"/>
                <a:sym typeface="Arimo"/>
              </a:rPr>
              <a:t>FAFSA Completion Event </a:t>
            </a:r>
          </a:p>
          <a:p>
            <a:pPr algn="ctr">
              <a:lnSpc>
                <a:spcPts val="3360"/>
              </a:lnSpc>
            </a:pPr>
            <a:r>
              <a:rPr lang="en-US" sz="2933" b="1">
                <a:solidFill>
                  <a:srgbClr val="162850"/>
                </a:solidFill>
                <a:latin typeface="Open Sauce" panose="020B0604020202020204" charset="0"/>
                <a:ea typeface="Arimo"/>
                <a:cs typeface="Arimo"/>
                <a:sym typeface="Arimo"/>
              </a:rPr>
              <a:t>Pinellas Park High School </a:t>
            </a:r>
          </a:p>
          <a:p>
            <a:pPr algn="ctr">
              <a:lnSpc>
                <a:spcPts val="3360"/>
              </a:lnSpc>
            </a:pPr>
            <a:r>
              <a:rPr lang="en-US" sz="2933" b="1">
                <a:solidFill>
                  <a:srgbClr val="162850"/>
                </a:solidFill>
                <a:latin typeface="Open Sauce" panose="020B0604020202020204" charset="0"/>
                <a:ea typeface="Arimo"/>
                <a:cs typeface="Arimo"/>
                <a:sym typeface="Arimo"/>
              </a:rPr>
              <a:t>Media  Center </a:t>
            </a:r>
          </a:p>
          <a:p>
            <a:pPr algn="ctr">
              <a:lnSpc>
                <a:spcPts val="3360"/>
              </a:lnSpc>
            </a:pPr>
            <a:r>
              <a:rPr lang="en-US" sz="2933" b="1">
                <a:solidFill>
                  <a:srgbClr val="162850"/>
                </a:solidFill>
                <a:latin typeface="Open Sauce" panose="020B0604020202020204" charset="0"/>
                <a:ea typeface="Arimo"/>
                <a:cs typeface="Arimo"/>
                <a:sym typeface="Arimo"/>
              </a:rPr>
              <a:t>Tuesday, October 21 </a:t>
            </a:r>
          </a:p>
          <a:p>
            <a:pPr algn="ctr">
              <a:lnSpc>
                <a:spcPts val="3360"/>
              </a:lnSpc>
            </a:pPr>
            <a:r>
              <a:rPr lang="en-US" sz="2933" b="1">
                <a:solidFill>
                  <a:srgbClr val="162850"/>
                </a:solidFill>
                <a:latin typeface="Open Sauce" panose="020B0604020202020204" charset="0"/>
                <a:ea typeface="Arimo"/>
                <a:cs typeface="Arimo"/>
                <a:sym typeface="Arimo"/>
              </a:rPr>
              <a:t>5:30pm-7:30pm</a:t>
            </a:r>
          </a:p>
          <a:p>
            <a:pPr algn="ctr">
              <a:lnSpc>
                <a:spcPts val="3360"/>
              </a:lnSpc>
            </a:pPr>
            <a:endParaRPr lang="en-US" sz="2133">
              <a:solidFill>
                <a:srgbClr val="162850"/>
              </a:solidFill>
              <a:latin typeface="Open Sauce" panose="020B0604020202020204" charset="0"/>
              <a:ea typeface="Arimo"/>
              <a:cs typeface="Arimo"/>
              <a:sym typeface="Arimo"/>
            </a:endParaRPr>
          </a:p>
        </p:txBody>
      </p:sp>
    </p:spTree>
    <p:extLst>
      <p:ext uri="{BB962C8B-B14F-4D97-AF65-F5344CB8AC3E}">
        <p14:creationId xmlns:p14="http://schemas.microsoft.com/office/powerpoint/2010/main" val="1326951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a:latin typeface="Rockwell" panose="02060603020205020403" pitchFamily="18" charset="0"/>
              </a:rPr>
              <a:t>Questions?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nvPr>
        </p:nvGraphicFramePr>
        <p:xfrm>
          <a:off x="502418" y="1277007"/>
          <a:ext cx="11132534" cy="5003187"/>
        </p:xfrm>
        <a:graphic>
          <a:graphicData uri="http://schemas.openxmlformats.org/drawingml/2006/table">
            <a:tbl>
              <a:tblPr firstRow="1" bandRow="1">
                <a:tableStyleId>{5C22544A-7EE6-4342-B048-85BDC9FD1C3A}</a:tableStyleId>
              </a:tblPr>
              <a:tblGrid>
                <a:gridCol w="10911185">
                  <a:extLst>
                    <a:ext uri="{9D8B030D-6E8A-4147-A177-3AD203B41FA5}">
                      <a16:colId xmlns:a16="http://schemas.microsoft.com/office/drawing/2014/main" val="743422230"/>
                    </a:ext>
                  </a:extLst>
                </a:gridCol>
                <a:gridCol w="221349">
                  <a:extLst>
                    <a:ext uri="{9D8B030D-6E8A-4147-A177-3AD203B41FA5}">
                      <a16:colId xmlns:a16="http://schemas.microsoft.com/office/drawing/2014/main" val="777156215"/>
                    </a:ext>
                  </a:extLst>
                </a:gridCol>
              </a:tblGrid>
              <a:tr h="505484">
                <a:tc>
                  <a:txBody>
                    <a:bodyPr/>
                    <a:lstStyle/>
                    <a:p>
                      <a:r>
                        <a:rPr lang="en-US" baseline="0">
                          <a:latin typeface="Tahoma"/>
                          <a:ea typeface="Tahoma"/>
                          <a:cs typeface="Tahoma"/>
                        </a:rPr>
                        <a:t>Contact your School Counselor</a:t>
                      </a:r>
                    </a:p>
                  </a:txBody>
                  <a:tcPr/>
                </a:tc>
                <a:tc>
                  <a:txBody>
                    <a:bodyPr/>
                    <a:lstStyle/>
                    <a:p>
                      <a:endParaRPr lang="en-US"/>
                    </a:p>
                  </a:txBody>
                  <a:tcPr/>
                </a:tc>
                <a:extLst>
                  <a:ext uri="{0D108BD9-81ED-4DB2-BD59-A6C34878D82A}">
                    <a16:rowId xmlns:a16="http://schemas.microsoft.com/office/drawing/2014/main" val="2496822786"/>
                  </a:ext>
                </a:extLst>
              </a:tr>
              <a:tr h="4497703">
                <a:tc>
                  <a:txBody>
                    <a:bodyPr/>
                    <a:lstStyle/>
                    <a:p>
                      <a:endParaRPr lang="en-US"/>
                    </a:p>
                    <a:p>
                      <a:r>
                        <a:rPr lang="en-US" b="1">
                          <a:latin typeface="Tahoma"/>
                          <a:ea typeface="Tahoma"/>
                          <a:cs typeface="Tahoma"/>
                        </a:rPr>
                        <a:t>Mrs. Sprout…..Traditional A - G</a:t>
                      </a:r>
                    </a:p>
                    <a:p>
                      <a:pPr lvl="0">
                        <a:buNone/>
                      </a:pPr>
                      <a:r>
                        <a:rPr lang="en-US" b="0" u="sng">
                          <a:solidFill>
                            <a:srgbClr val="FF0000"/>
                          </a:solidFill>
                          <a:latin typeface="Tahoma"/>
                          <a:ea typeface="Tahoma"/>
                          <a:cs typeface="Tahoma"/>
                          <a:hlinkClick r:id="rId2">
                            <a:extLst>
                              <a:ext uri="{A12FA001-AC4F-418D-AE19-62706E023703}">
                                <ahyp:hlinkClr xmlns:ahyp="http://schemas.microsoft.com/office/drawing/2018/hyperlinkcolor" val="tx"/>
                              </a:ext>
                            </a:extLst>
                          </a:hlinkClick>
                        </a:rPr>
                        <a:t>sp</a:t>
                      </a:r>
                      <a:r>
                        <a:rPr lang="en-US" b="0" u="sng" err="1">
                          <a:solidFill>
                            <a:srgbClr val="FF0000"/>
                          </a:solidFill>
                          <a:latin typeface="Tahoma"/>
                          <a:ea typeface="Tahoma"/>
                          <a:cs typeface="Tahoma"/>
                        </a:rPr>
                        <a:t>routm</a:t>
                      </a:r>
                      <a:r>
                        <a:rPr lang="en-US" b="0">
                          <a:solidFill>
                            <a:srgbClr val="FF0000"/>
                          </a:solidFill>
                          <a:latin typeface="Tahoma"/>
                          <a:ea typeface="Tahoma"/>
                          <a:cs typeface="Tahoma"/>
                          <a:hlinkClick r:id="rId2">
                            <a:extLst>
                              <a:ext uri="{A12FA001-AC4F-418D-AE19-62706E023703}">
                                <ahyp:hlinkClr xmlns:ahyp="http://schemas.microsoft.com/office/drawing/2018/hyperlinkcolor" val="tx"/>
                              </a:ext>
                            </a:extLst>
                          </a:hlinkClick>
                        </a:rPr>
                        <a:t>@pcsb.org</a:t>
                      </a:r>
                    </a:p>
                    <a:p>
                      <a:endParaRPr lang="en-US" b="1">
                        <a:latin typeface="Tahoma" panose="020B0604030504040204" pitchFamily="34" charset="0"/>
                        <a:ea typeface="Tahoma" panose="020B0604030504040204" pitchFamily="34" charset="0"/>
                        <a:cs typeface="Tahoma" panose="020B0604030504040204" pitchFamily="34" charset="0"/>
                      </a:endParaRPr>
                    </a:p>
                    <a:p>
                      <a:r>
                        <a:rPr lang="en-US" b="1">
                          <a:latin typeface="Tahoma"/>
                          <a:ea typeface="Tahoma"/>
                          <a:cs typeface="Tahoma"/>
                        </a:rPr>
                        <a:t>Ms. Pair…..Traditional H - Q</a:t>
                      </a:r>
                    </a:p>
                    <a:p>
                      <a:r>
                        <a:rPr lang="en-US">
                          <a:latin typeface="Tahoma"/>
                          <a:ea typeface="Tahoma"/>
                          <a:cs typeface="Tahoma"/>
                          <a:hlinkClick r:id="rId3"/>
                        </a:rPr>
                        <a:t>pairm@pcsb.org</a:t>
                      </a:r>
                      <a:endParaRPr lang="en-US">
                        <a:latin typeface="Tahoma"/>
                        <a:ea typeface="Tahoma"/>
                        <a:cs typeface="Tahoma"/>
                      </a:endParaRPr>
                    </a:p>
                    <a:p>
                      <a:endParaRPr lang="en-US">
                        <a:latin typeface="Tahoma" panose="020B0604030504040204" pitchFamily="34" charset="0"/>
                        <a:ea typeface="Tahoma" panose="020B0604030504040204" pitchFamily="34" charset="0"/>
                        <a:cs typeface="Tahoma" panose="020B0604030504040204" pitchFamily="34" charset="0"/>
                      </a:endParaRPr>
                    </a:p>
                    <a:p>
                      <a:r>
                        <a:rPr lang="en-US" b="1">
                          <a:latin typeface="Tahoma"/>
                          <a:ea typeface="Tahoma"/>
                          <a:cs typeface="Tahoma"/>
                        </a:rPr>
                        <a:t>Ms.</a:t>
                      </a:r>
                      <a:r>
                        <a:rPr lang="en-US" b="1" baseline="0">
                          <a:latin typeface="Tahoma"/>
                          <a:ea typeface="Tahoma"/>
                          <a:cs typeface="Tahoma"/>
                        </a:rPr>
                        <a:t> Wassermann…..First Responders, Traditional R-T</a:t>
                      </a:r>
                    </a:p>
                    <a:p>
                      <a:r>
                        <a:rPr lang="en-US" baseline="0">
                          <a:latin typeface="Tahoma"/>
                          <a:ea typeface="Tahoma"/>
                          <a:cs typeface="Tahoma"/>
                          <a:hlinkClick r:id="rId4"/>
                        </a:rPr>
                        <a:t>wassermannj@pcsb.org</a:t>
                      </a:r>
                      <a:endParaRPr lang="en-US" baseline="0">
                        <a:latin typeface="Tahoma"/>
                        <a:ea typeface="Tahoma"/>
                        <a:cs typeface="Tahoma"/>
                      </a:endParaRPr>
                    </a:p>
                    <a:p>
                      <a:endParaRPr lang="en-US" baseline="0">
                        <a:latin typeface="Tahoma" panose="020B0604030504040204" pitchFamily="34" charset="0"/>
                        <a:ea typeface="Tahoma" panose="020B0604030504040204" pitchFamily="34" charset="0"/>
                        <a:cs typeface="Tahoma" panose="020B0604030504040204" pitchFamily="34" charset="0"/>
                      </a:endParaRPr>
                    </a:p>
                    <a:p>
                      <a:r>
                        <a:rPr lang="en-US" b="1" baseline="0">
                          <a:latin typeface="Tahoma"/>
                          <a:ea typeface="Tahoma"/>
                          <a:cs typeface="Tahoma"/>
                        </a:rPr>
                        <a:t>Mr. Bishoff…..Criminal Justice, Traditional U - Z        </a:t>
                      </a:r>
                      <a:endParaRPr lang="en-US" baseline="0">
                        <a:latin typeface="Tahoma"/>
                        <a:ea typeface="Tahoma"/>
                        <a:cs typeface="Tahoma"/>
                      </a:endParaRPr>
                    </a:p>
                    <a:p>
                      <a:pPr lvl="0">
                        <a:buNone/>
                      </a:pPr>
                      <a:r>
                        <a:rPr lang="en-US" b="0" u="sng" baseline="0" err="1">
                          <a:solidFill>
                            <a:srgbClr val="FF0000"/>
                          </a:solidFill>
                          <a:latin typeface="Tahoma"/>
                          <a:ea typeface="Tahoma"/>
                          <a:cs typeface="Tahoma"/>
                        </a:rPr>
                        <a:t>bishoffc</a:t>
                      </a:r>
                      <a:r>
                        <a:rPr lang="en-US" baseline="0">
                          <a:latin typeface="Tahoma"/>
                          <a:ea typeface="Tahoma"/>
                          <a:cs typeface="Tahoma"/>
                          <a:hlinkClick r:id="rId5"/>
                        </a:rPr>
                        <a:t>@pcsb.org</a:t>
                      </a:r>
                      <a:endParaRPr lang="en-US" baseline="0">
                        <a:latin typeface="Tahoma"/>
                        <a:ea typeface="Tahoma"/>
                        <a:cs typeface="Tahoma"/>
                      </a:endParaRPr>
                    </a:p>
                    <a:p>
                      <a:endParaRPr lang="en-US">
                        <a:latin typeface="Tahoma" panose="020B0604030504040204" pitchFamily="34" charset="0"/>
                        <a:ea typeface="Tahoma" panose="020B0604030504040204" pitchFamily="34" charset="0"/>
                        <a:cs typeface="Tahoma" panose="020B0604030504040204" pitchFamily="34" charset="0"/>
                      </a:endParaRPr>
                    </a:p>
                    <a:p>
                      <a:pPr lvl="0" algn="l">
                        <a:lnSpc>
                          <a:spcPct val="100000"/>
                        </a:lnSpc>
                        <a:spcBef>
                          <a:spcPts val="0"/>
                        </a:spcBef>
                        <a:spcAft>
                          <a:spcPts val="0"/>
                        </a:spcAft>
                        <a:buNone/>
                      </a:pPr>
                      <a:r>
                        <a:rPr lang="en-US" sz="1800" b="1" i="0" u="none" strike="noStrike" noProof="0">
                          <a:solidFill>
                            <a:srgbClr val="000000"/>
                          </a:solidFill>
                          <a:latin typeface="Tahoma"/>
                        </a:rPr>
                        <a:t>Paul Peppers.....Assistant Principal of Curriculum</a:t>
                      </a:r>
                      <a:endParaRPr lang="en-US"/>
                    </a:p>
                    <a:p>
                      <a:pPr lvl="0" algn="l">
                        <a:lnSpc>
                          <a:spcPct val="100000"/>
                        </a:lnSpc>
                        <a:spcBef>
                          <a:spcPts val="0"/>
                        </a:spcBef>
                        <a:spcAft>
                          <a:spcPts val="0"/>
                        </a:spcAft>
                        <a:buNone/>
                      </a:pPr>
                      <a:r>
                        <a:rPr lang="en-US" sz="1800" b="0" i="0" u="sng" strike="noStrike" noProof="0" err="1">
                          <a:solidFill>
                            <a:srgbClr val="FF0000"/>
                          </a:solidFill>
                          <a:latin typeface="Tahoma"/>
                        </a:rPr>
                        <a:t>peppersp</a:t>
                      </a:r>
                      <a:r>
                        <a:rPr lang="en-US" sz="1800" b="0" i="0" u="none" strike="noStrike" noProof="0">
                          <a:solidFill>
                            <a:srgbClr val="000000"/>
                          </a:solidFill>
                          <a:latin typeface="Tahoma"/>
                          <a:hlinkClick r:id="rId5"/>
                        </a:rPr>
                        <a:t>@pcsb.org</a:t>
                      </a:r>
                      <a:endParaRPr lang="en-US" sz="1800" b="0" i="0" u="none" strike="noStrike" noProof="0">
                        <a:solidFill>
                          <a:srgbClr val="000000"/>
                        </a:solidFill>
                        <a:latin typeface="Tahoma"/>
                      </a:endParaRPr>
                    </a:p>
                    <a:p>
                      <a:pPr lvl="0">
                        <a:buNone/>
                      </a:pPr>
                      <a:endParaRPr lang="en-US">
                        <a:latin typeface="Tahoma"/>
                        <a:ea typeface="Tahoma"/>
                        <a:cs typeface="Tahoma"/>
                      </a:endParaRPr>
                    </a:p>
                  </a:txBody>
                  <a:tcPr/>
                </a:tc>
                <a:tc>
                  <a:txBody>
                    <a:bodyPr/>
                    <a:lstStyle/>
                    <a:p>
                      <a:endParaRPr lang="en-US"/>
                    </a:p>
                  </a:txBody>
                  <a:tcPr/>
                </a:tc>
                <a:extLst>
                  <a:ext uri="{0D108BD9-81ED-4DB2-BD59-A6C34878D82A}">
                    <a16:rowId xmlns:a16="http://schemas.microsoft.com/office/drawing/2014/main" val="744739329"/>
                  </a:ext>
                </a:extLst>
              </a:tr>
            </a:tbl>
          </a:graphicData>
        </a:graphic>
      </p:graphicFrame>
      <p:pic>
        <p:nvPicPr>
          <p:cNvPr id="3" name="Picture 2"/>
          <p:cNvPicPr>
            <a:picLocks noChangeAspect="1"/>
          </p:cNvPicPr>
          <p:nvPr/>
        </p:nvPicPr>
        <p:blipFill>
          <a:blip r:embed="rId6"/>
          <a:stretch>
            <a:fillRect/>
          </a:stretch>
        </p:blipFill>
        <p:spPr>
          <a:xfrm>
            <a:off x="7989984" y="2242609"/>
            <a:ext cx="3124705" cy="1653659"/>
          </a:xfrm>
          <a:prstGeom prst="rect">
            <a:avLst/>
          </a:prstGeom>
        </p:spPr>
      </p:pic>
    </p:spTree>
    <p:extLst>
      <p:ext uri="{BB962C8B-B14F-4D97-AF65-F5344CB8AC3E}">
        <p14:creationId xmlns:p14="http://schemas.microsoft.com/office/powerpoint/2010/main" val="853317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908684"/>
          </a:xfrm>
        </p:spPr>
        <p:txBody>
          <a:bodyPr>
            <a:normAutofit fontScale="90000"/>
          </a:bodyPr>
          <a:lstStyle/>
          <a:p>
            <a:pPr algn="ctr"/>
            <a:r>
              <a:rPr lang="en-US" sz="4000">
                <a:latin typeface="Rockwell"/>
              </a:rPr>
              <a:t>Graduation Requirements</a:t>
            </a:r>
            <a:br>
              <a:rPr lang="en-US" sz="4000">
                <a:latin typeface="Rockwell" panose="02060603020205020403" pitchFamily="18" charset="0"/>
              </a:rPr>
            </a:br>
            <a:r>
              <a:rPr lang="en-US" sz="4000">
                <a:latin typeface="Rockwell"/>
              </a:rPr>
              <a:t>Statewide Assessments </a:t>
            </a:r>
            <a:r>
              <a:rPr lang="en-US" sz="1400">
                <a:latin typeface="Rockwell"/>
              </a:rPr>
              <a:t>(**c/o 2026 only)</a:t>
            </a:r>
            <a:endParaRPr lang="en-US" sz="4000">
              <a:latin typeface="Rockwell"/>
            </a:endParaRP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327102369"/>
              </p:ext>
            </p:extLst>
          </p:nvPr>
        </p:nvGraphicFramePr>
        <p:xfrm>
          <a:off x="1159668" y="1153551"/>
          <a:ext cx="9996012" cy="5092504"/>
        </p:xfrm>
        <a:graphic>
          <a:graphicData uri="http://schemas.openxmlformats.org/drawingml/2006/table">
            <a:tbl>
              <a:tblPr firstRow="1" bandRow="1">
                <a:tableStyleId>{5C22544A-7EE6-4342-B048-85BDC9FD1C3A}</a:tableStyleId>
              </a:tblPr>
              <a:tblGrid>
                <a:gridCol w="4998006">
                  <a:extLst>
                    <a:ext uri="{9D8B030D-6E8A-4147-A177-3AD203B41FA5}">
                      <a16:colId xmlns:a16="http://schemas.microsoft.com/office/drawing/2014/main" val="743422230"/>
                    </a:ext>
                  </a:extLst>
                </a:gridCol>
                <a:gridCol w="4998006">
                  <a:extLst>
                    <a:ext uri="{9D8B030D-6E8A-4147-A177-3AD203B41FA5}">
                      <a16:colId xmlns:a16="http://schemas.microsoft.com/office/drawing/2014/main" val="777156215"/>
                    </a:ext>
                  </a:extLst>
                </a:gridCol>
              </a:tblGrid>
              <a:tr h="337625">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Students MUST Pass:</a:t>
                      </a:r>
                    </a:p>
                  </a:txBody>
                  <a:tcPr/>
                </a:tc>
                <a:tc>
                  <a:txBody>
                    <a:bodyPr/>
                    <a:lstStyle/>
                    <a:p>
                      <a:pPr algn="ctr"/>
                      <a:r>
                        <a:rPr lang="en-US">
                          <a:latin typeface="Tahoma" panose="020B0604030504040204" pitchFamily="34" charset="0"/>
                          <a:ea typeface="Tahoma" panose="020B0604030504040204" pitchFamily="34" charset="0"/>
                          <a:cs typeface="Tahoma" panose="020B0604030504040204" pitchFamily="34" charset="0"/>
                        </a:rPr>
                        <a:t>Students</a:t>
                      </a:r>
                      <a:r>
                        <a:rPr lang="en-US" baseline="0">
                          <a:latin typeface="Tahoma" panose="020B0604030504040204" pitchFamily="34" charset="0"/>
                          <a:ea typeface="Tahoma" panose="020B0604030504040204" pitchFamily="34" charset="0"/>
                          <a:cs typeface="Tahoma" panose="020B0604030504040204" pitchFamily="34" charset="0"/>
                        </a:rPr>
                        <a:t> MUST Participate In:</a:t>
                      </a:r>
                      <a:endParaRPr lang="en-US">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496822786"/>
                  </a:ext>
                </a:extLst>
              </a:tr>
              <a:tr h="4726744">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2000" b="1">
                          <a:latin typeface="Tahoma" panose="020B0604030504040204" pitchFamily="34" charset="0"/>
                          <a:ea typeface="Tahoma" panose="020B0604030504040204" pitchFamily="34" charset="0"/>
                          <a:cs typeface="Tahoma" panose="020B0604030504040204" pitchFamily="34" charset="0"/>
                        </a:rPr>
                        <a:t>Grade 10</a:t>
                      </a:r>
                      <a:r>
                        <a:rPr lang="en-US" sz="2000" b="1" baseline="0">
                          <a:latin typeface="Tahoma" panose="020B0604030504040204" pitchFamily="34" charset="0"/>
                          <a:ea typeface="Tahoma" panose="020B0604030504040204" pitchFamily="34" charset="0"/>
                          <a:cs typeface="Tahoma" panose="020B0604030504040204" pitchFamily="34" charset="0"/>
                        </a:rPr>
                        <a:t> FSA ELA</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panose="020B0604030504040204" pitchFamily="34" charset="0"/>
                          <a:ea typeface="Tahoma" panose="020B0604030504040204" pitchFamily="34" charset="0"/>
                          <a:cs typeface="Tahoma" panose="020B0604030504040204" pitchFamily="34" charset="0"/>
                        </a:rPr>
                        <a:t>Or earn one of the following concordant scores: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a:ea typeface="Tahoma"/>
                          <a:cs typeface="Tahoma"/>
                        </a:rPr>
                        <a:t>480 SAT Reading and Writing**</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panose="020B0604030504040204" pitchFamily="34" charset="0"/>
                          <a:ea typeface="Tahoma" panose="020B0604030504040204" pitchFamily="34" charset="0"/>
                          <a:cs typeface="Tahoma" panose="020B0604030504040204" pitchFamily="34" charset="0"/>
                        </a:rPr>
                        <a:t>18 ACT English and Reading Subtests Average</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a:ea typeface="Tahoma"/>
                          <a:cs typeface="Tahoma"/>
                        </a:rPr>
                        <a:t>36 CLT Verbal and Grammar section sum**</a:t>
                      </a:r>
                    </a:p>
                    <a:p>
                      <a:pPr marL="0" marR="0" lvl="0" indent="0" algn="ctr"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400" b="0" baseline="0">
                        <a:latin typeface="Tahoma" panose="020B0604030504040204" pitchFamily="34" charset="0"/>
                        <a:ea typeface="Tahoma" panose="020B0604030504040204" pitchFamily="34" charset="0"/>
                        <a:cs typeface="Tahoma" panose="020B0604030504040204" pitchFamily="34" charset="0"/>
                      </a:endParaRPr>
                    </a:p>
                    <a:p>
                      <a:pPr marL="0" marR="0" lvl="0" indent="0" algn="l" rtl="0" eaLnBrk="1" fontAlgn="auto" latinLnBrk="0" hangingPunct="1">
                        <a:lnSpc>
                          <a:spcPct val="150000"/>
                        </a:lnSpc>
                        <a:spcBef>
                          <a:spcPts val="0"/>
                        </a:spcBef>
                        <a:spcAft>
                          <a:spcPts val="0"/>
                        </a:spcAft>
                        <a:buClrTx/>
                        <a:buSzTx/>
                        <a:buFont typeface="Wingdings" panose="05000000000000000000" pitchFamily="2" charset="2"/>
                        <a:buNone/>
                      </a:pPr>
                      <a:r>
                        <a:rPr lang="en-US" sz="2000" b="1" baseline="0">
                          <a:latin typeface="Tahoma"/>
                          <a:ea typeface="Tahoma"/>
                          <a:cs typeface="Tahoma"/>
                        </a:rPr>
                        <a:t>Algebra 1 EOC-</a:t>
                      </a:r>
                      <a:r>
                        <a:rPr lang="en-US" sz="1600" b="0" i="1" u="none" strike="noStrike" baseline="0" noProof="0">
                          <a:solidFill>
                            <a:srgbClr val="000000"/>
                          </a:solidFill>
                          <a:latin typeface="Tahoma"/>
                        </a:rPr>
                        <a:t>30% of the final course grade</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panose="020B0604030504040204" pitchFamily="34" charset="0"/>
                          <a:ea typeface="Tahoma" panose="020B0604030504040204" pitchFamily="34" charset="0"/>
                          <a:cs typeface="Tahoma" panose="020B0604030504040204" pitchFamily="34" charset="0"/>
                        </a:rPr>
                        <a:t>Or earn one of the following concordant scores: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panose="020B0604030504040204" pitchFamily="34" charset="0"/>
                          <a:ea typeface="Tahoma" panose="020B0604030504040204" pitchFamily="34" charset="0"/>
                          <a:cs typeface="Tahoma" panose="020B0604030504040204" pitchFamily="34" charset="0"/>
                        </a:rPr>
                        <a:t>430 on the PSAT math</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panose="020B0604030504040204" pitchFamily="34" charset="0"/>
                          <a:ea typeface="Tahoma" panose="020B0604030504040204" pitchFamily="34" charset="0"/>
                          <a:cs typeface="Tahoma" panose="020B0604030504040204" pitchFamily="34" charset="0"/>
                        </a:rPr>
                        <a:t>420 on the SAT math</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panose="020B0604030504040204" pitchFamily="34" charset="0"/>
                          <a:ea typeface="Tahoma" panose="020B0604030504040204" pitchFamily="34" charset="0"/>
                          <a:cs typeface="Tahoma" panose="020B0604030504040204" pitchFamily="34" charset="0"/>
                        </a:rPr>
                        <a:t>16 on the ACT math</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600" b="0" baseline="0">
                          <a:latin typeface="Tahoma"/>
                          <a:ea typeface="Tahoma"/>
                          <a:cs typeface="Tahoma"/>
                        </a:rPr>
                        <a:t>11 on CLT qualitative math**</a:t>
                      </a:r>
                    </a:p>
                  </a:txBody>
                  <a:tcPr/>
                </a:tc>
                <a:tc>
                  <a:txBody>
                    <a:bodyPr/>
                    <a:lstStyle/>
                    <a:p>
                      <a:pPr marL="0" indent="0" algn="l">
                        <a:lnSpc>
                          <a:spcPct val="150000"/>
                        </a:lnSpc>
                        <a:buFont typeface="Wingdings" panose="05000000000000000000" pitchFamily="2" charset="2"/>
                        <a:buNone/>
                      </a:pPr>
                      <a:r>
                        <a:rPr lang="en-US" b="1">
                          <a:latin typeface="Tahoma" panose="020B0604030504040204" pitchFamily="34" charset="0"/>
                          <a:ea typeface="Tahoma" panose="020B0604030504040204" pitchFamily="34" charset="0"/>
                          <a:cs typeface="Tahoma" panose="020B0604030504040204" pitchFamily="34" charset="0"/>
                        </a:rPr>
                        <a:t>Geometry</a:t>
                      </a:r>
                      <a:r>
                        <a:rPr lang="en-US" b="1" baseline="0">
                          <a:latin typeface="Tahoma" panose="020B0604030504040204" pitchFamily="34" charset="0"/>
                          <a:ea typeface="Tahoma" panose="020B0604030504040204" pitchFamily="34" charset="0"/>
                          <a:cs typeface="Tahoma" panose="020B0604030504040204" pitchFamily="34" charset="0"/>
                        </a:rPr>
                        <a:t> EOC</a:t>
                      </a:r>
                    </a:p>
                    <a:p>
                      <a:pPr marL="0" indent="0" algn="l">
                        <a:lnSpc>
                          <a:spcPct val="150000"/>
                        </a:lnSpc>
                        <a:buFont typeface="Wingdings" panose="05000000000000000000" pitchFamily="2" charset="2"/>
                        <a:buNone/>
                      </a:pPr>
                      <a:r>
                        <a:rPr lang="en-US" b="1" baseline="0">
                          <a:latin typeface="Tahoma" panose="020B0604030504040204" pitchFamily="34" charset="0"/>
                          <a:ea typeface="Tahoma" panose="020B0604030504040204" pitchFamily="34" charset="0"/>
                          <a:cs typeface="Tahoma" panose="020B0604030504040204" pitchFamily="34" charset="0"/>
                        </a:rPr>
                        <a:t>30% of the final course grade</a:t>
                      </a:r>
                    </a:p>
                    <a:p>
                      <a:pPr marL="0" indent="0" algn="l">
                        <a:lnSpc>
                          <a:spcPct val="150000"/>
                        </a:lnSpc>
                        <a:buFont typeface="Wingdings" panose="05000000000000000000" pitchFamily="2" charset="2"/>
                        <a:buNone/>
                      </a:pPr>
                      <a:endParaRPr lang="en-US" b="1" baseline="0">
                        <a:latin typeface="Tahoma" panose="020B0604030504040204" pitchFamily="34" charset="0"/>
                        <a:ea typeface="Tahoma" panose="020B0604030504040204" pitchFamily="34" charset="0"/>
                        <a:cs typeface="Tahoma" panose="020B0604030504040204" pitchFamily="34" charset="0"/>
                      </a:endParaRPr>
                    </a:p>
                    <a:p>
                      <a:pPr marL="0" indent="0" algn="l">
                        <a:lnSpc>
                          <a:spcPct val="150000"/>
                        </a:lnSpc>
                        <a:buFont typeface="Wingdings" panose="05000000000000000000" pitchFamily="2" charset="2"/>
                        <a:buNone/>
                      </a:pPr>
                      <a:r>
                        <a:rPr lang="en-US" b="1" baseline="0">
                          <a:latin typeface="Tahoma" panose="020B0604030504040204" pitchFamily="34" charset="0"/>
                          <a:ea typeface="Tahoma" panose="020B0604030504040204" pitchFamily="34" charset="0"/>
                          <a:cs typeface="Tahoma" panose="020B0604030504040204" pitchFamily="34" charset="0"/>
                        </a:rPr>
                        <a:t>Biology 1</a:t>
                      </a:r>
                    </a:p>
                    <a:p>
                      <a:pPr marL="0" indent="0" algn="l">
                        <a:lnSpc>
                          <a:spcPct val="150000"/>
                        </a:lnSpc>
                        <a:buFont typeface="Wingdings" panose="05000000000000000000" pitchFamily="2" charset="2"/>
                        <a:buNone/>
                      </a:pPr>
                      <a:r>
                        <a:rPr lang="en-US" b="1" baseline="0">
                          <a:latin typeface="Tahoma" panose="020B0604030504040204" pitchFamily="34" charset="0"/>
                          <a:ea typeface="Tahoma" panose="020B0604030504040204" pitchFamily="34" charset="0"/>
                          <a:cs typeface="Tahoma" panose="020B0604030504040204" pitchFamily="34" charset="0"/>
                        </a:rPr>
                        <a:t>30% of the final course grade</a:t>
                      </a:r>
                    </a:p>
                    <a:p>
                      <a:pPr marL="0" indent="0" algn="l">
                        <a:lnSpc>
                          <a:spcPct val="150000"/>
                        </a:lnSpc>
                        <a:buFont typeface="Wingdings" panose="05000000000000000000" pitchFamily="2" charset="2"/>
                        <a:buNone/>
                      </a:pPr>
                      <a:endParaRPr lang="en-US" b="1" baseline="0">
                        <a:latin typeface="Tahoma" panose="020B0604030504040204" pitchFamily="34" charset="0"/>
                        <a:ea typeface="Tahoma" panose="020B0604030504040204" pitchFamily="34" charset="0"/>
                        <a:cs typeface="Tahoma" panose="020B0604030504040204" pitchFamily="34" charset="0"/>
                      </a:endParaRPr>
                    </a:p>
                    <a:p>
                      <a:pPr marL="0" indent="0" algn="l">
                        <a:lnSpc>
                          <a:spcPct val="150000"/>
                        </a:lnSpc>
                        <a:buFont typeface="Wingdings" panose="05000000000000000000" pitchFamily="2" charset="2"/>
                        <a:buNone/>
                      </a:pPr>
                      <a:r>
                        <a:rPr lang="en-US" b="1" baseline="0">
                          <a:latin typeface="Tahoma" panose="020B0604030504040204" pitchFamily="34" charset="0"/>
                          <a:ea typeface="Tahoma" panose="020B0604030504040204" pitchFamily="34" charset="0"/>
                          <a:cs typeface="Tahoma" panose="020B0604030504040204" pitchFamily="34" charset="0"/>
                        </a:rPr>
                        <a:t>US History</a:t>
                      </a:r>
                    </a:p>
                    <a:p>
                      <a:pPr marL="0" indent="0" algn="l">
                        <a:lnSpc>
                          <a:spcPct val="150000"/>
                        </a:lnSpc>
                        <a:buFont typeface="Wingdings" panose="05000000000000000000" pitchFamily="2" charset="2"/>
                        <a:buNone/>
                      </a:pPr>
                      <a:r>
                        <a:rPr lang="en-US" b="1" baseline="0">
                          <a:latin typeface="Tahoma" panose="020B0604030504040204" pitchFamily="34" charset="0"/>
                          <a:ea typeface="Tahoma" panose="020B0604030504040204" pitchFamily="34" charset="0"/>
                          <a:cs typeface="Tahoma" panose="020B0604030504040204" pitchFamily="34" charset="0"/>
                        </a:rPr>
                        <a:t>30% of the final course grade</a:t>
                      </a:r>
                    </a:p>
                    <a:p>
                      <a:pPr marL="0" indent="0" algn="l">
                        <a:lnSpc>
                          <a:spcPct val="150000"/>
                        </a:lnSpc>
                        <a:buFont typeface="Wingdings" panose="05000000000000000000" pitchFamily="2" charset="2"/>
                        <a:buNone/>
                      </a:pPr>
                      <a:endParaRPr lang="en-US" b="1">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314043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13EE-8952-B409-4127-56B0CF5291BD}"/>
              </a:ext>
            </a:extLst>
          </p:cNvPr>
          <p:cNvSpPr>
            <a:spLocks noGrp="1"/>
          </p:cNvSpPr>
          <p:nvPr>
            <p:ph type="title"/>
          </p:nvPr>
        </p:nvSpPr>
        <p:spPr>
          <a:xfrm>
            <a:off x="685801" y="105229"/>
            <a:ext cx="10396882" cy="889719"/>
          </a:xfrm>
        </p:spPr>
        <p:txBody>
          <a:bodyPr>
            <a:normAutofit/>
          </a:bodyPr>
          <a:lstStyle/>
          <a:p>
            <a:r>
              <a:rPr lang="en-US" sz="3600" b="1">
                <a:latin typeface="Rockwell"/>
              </a:rPr>
              <a:t>Upcoming testing opportunities </a:t>
            </a:r>
            <a:endParaRPr lang="en-US" sz="1200" b="1">
              <a:latin typeface="Rockwell"/>
            </a:endParaRPr>
          </a:p>
        </p:txBody>
      </p:sp>
      <p:sp>
        <p:nvSpPr>
          <p:cNvPr id="3" name="Content Placeholder 2">
            <a:extLst>
              <a:ext uri="{FF2B5EF4-FFF2-40B4-BE49-F238E27FC236}">
                <a16:creationId xmlns:a16="http://schemas.microsoft.com/office/drawing/2014/main" id="{0FFC9BE9-0EB1-11E8-AC0A-6513711C9E40}"/>
              </a:ext>
            </a:extLst>
          </p:cNvPr>
          <p:cNvSpPr>
            <a:spLocks noGrp="1"/>
          </p:cNvSpPr>
          <p:nvPr>
            <p:ph idx="1"/>
          </p:nvPr>
        </p:nvSpPr>
        <p:spPr>
          <a:xfrm>
            <a:off x="685800" y="790098"/>
            <a:ext cx="10396883" cy="2643203"/>
          </a:xfrm>
        </p:spPr>
        <p:txBody>
          <a:bodyPr>
            <a:normAutofit/>
          </a:bodyPr>
          <a:lstStyle/>
          <a:p>
            <a:pPr marL="0" indent="0">
              <a:buNone/>
            </a:pPr>
            <a:r>
              <a:rPr lang="en-US" b="1" u="sng">
                <a:latin typeface="Calibri"/>
                <a:ea typeface="+mn-lt"/>
                <a:cs typeface="+mn-lt"/>
              </a:rPr>
              <a:t>in-school testing DATES:</a:t>
            </a:r>
            <a:endParaRPr lang="en-US">
              <a:latin typeface="Calibri"/>
              <a:ea typeface="Calibri"/>
              <a:cs typeface="Calibri"/>
            </a:endParaRPr>
          </a:p>
          <a:p>
            <a:pPr>
              <a:buFont typeface="Arial"/>
              <a:buChar char="•"/>
            </a:pPr>
            <a:r>
              <a:rPr lang="en-US" sz="1400" b="1">
                <a:latin typeface="Calibri"/>
                <a:ea typeface="Calibri"/>
                <a:cs typeface="Calibri"/>
              </a:rPr>
              <a:t>SEPTEMBER 18th </a:t>
            </a:r>
            <a:r>
              <a:rPr lang="en-US" sz="1200" b="1">
                <a:latin typeface="Calibri"/>
                <a:ea typeface="Calibri"/>
                <a:cs typeface="Calibri"/>
              </a:rPr>
              <a:t>– </a:t>
            </a:r>
            <a:r>
              <a:rPr lang="en-US" sz="1400">
                <a:latin typeface="Calibri"/>
                <a:ea typeface="Calibri"/>
                <a:cs typeface="Calibri"/>
              </a:rPr>
              <a:t>CLT (ALL STUDENTS WHO NEED A CONCORDANT SCORE FOR GRADUATION)</a:t>
            </a:r>
          </a:p>
          <a:p>
            <a:r>
              <a:rPr lang="en-US" sz="1400" b="1">
                <a:latin typeface="Calibri"/>
                <a:ea typeface="+mn-lt"/>
                <a:cs typeface="+mn-lt"/>
              </a:rPr>
              <a:t>October 1ST  - </a:t>
            </a:r>
            <a:r>
              <a:rPr lang="en-US" sz="1400">
                <a:latin typeface="Calibri"/>
                <a:ea typeface="+mn-lt"/>
                <a:cs typeface="+mn-lt"/>
              </a:rPr>
              <a:t>SAT for all seniors (college-REPORTABLE) </a:t>
            </a:r>
            <a:endParaRPr lang="en-US">
              <a:latin typeface="Calibri"/>
              <a:ea typeface="Calibri"/>
              <a:cs typeface="Calibri"/>
            </a:endParaRPr>
          </a:p>
          <a:p>
            <a:r>
              <a:rPr lang="en-US" sz="1400" b="1">
                <a:latin typeface="Calibri"/>
                <a:ea typeface="+mn-lt"/>
                <a:cs typeface="+mn-lt"/>
              </a:rPr>
              <a:t>October 14th  – 15th - </a:t>
            </a:r>
            <a:r>
              <a:rPr lang="en-US" sz="1400">
                <a:latin typeface="Calibri"/>
                <a:ea typeface="+mn-lt"/>
                <a:cs typeface="+mn-lt"/>
              </a:rPr>
              <a:t>in school ACT (all students who need a concordant score for GRADUATION non-college reportable score)</a:t>
            </a:r>
            <a:endParaRPr lang="en-US">
              <a:latin typeface="Calibri"/>
              <a:ea typeface="Calibri"/>
              <a:cs typeface="Calibri"/>
            </a:endParaRPr>
          </a:p>
          <a:p>
            <a:r>
              <a:rPr lang="en-US" sz="1400" b="1">
                <a:latin typeface="Calibri"/>
                <a:ea typeface="Calibri"/>
                <a:cs typeface="Calibri"/>
              </a:rPr>
              <a:t>OCTOBER 22nd – </a:t>
            </a:r>
            <a:r>
              <a:rPr lang="en-US" sz="1400">
                <a:latin typeface="Calibri"/>
                <a:ea typeface="Calibri"/>
                <a:cs typeface="Calibri"/>
              </a:rPr>
              <a:t>CLT (ALL STUDENTS WHO NEED A CONCORDANT SCORE FOR GRADUATION)</a:t>
            </a:r>
          </a:p>
          <a:p>
            <a:r>
              <a:rPr lang="en-US" sz="1400" b="1">
                <a:latin typeface="Calibri"/>
                <a:ea typeface="Calibri"/>
                <a:cs typeface="Calibri"/>
              </a:rPr>
              <a:t>November 8TH – </a:t>
            </a:r>
            <a:r>
              <a:rPr lang="en-US" sz="1400">
                <a:latin typeface="Calibri"/>
                <a:ea typeface="Calibri"/>
                <a:cs typeface="Calibri"/>
              </a:rPr>
              <a:t>CLT (ALL STUDENTS WHO NEED A CONCORDANT SCORE FOR GRADUATION)</a:t>
            </a:r>
            <a:endParaRPr lang="en-US"/>
          </a:p>
        </p:txBody>
      </p:sp>
      <p:sp>
        <p:nvSpPr>
          <p:cNvPr id="4" name="TextBox 3">
            <a:extLst>
              <a:ext uri="{FF2B5EF4-FFF2-40B4-BE49-F238E27FC236}">
                <a16:creationId xmlns:a16="http://schemas.microsoft.com/office/drawing/2014/main" id="{924398ED-95F6-7BF7-409A-6EA9EB2281F0}"/>
              </a:ext>
            </a:extLst>
          </p:cNvPr>
          <p:cNvSpPr txBox="1"/>
          <p:nvPr/>
        </p:nvSpPr>
        <p:spPr>
          <a:xfrm>
            <a:off x="686954" y="3503221"/>
            <a:ext cx="8941954"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u="sng" cap="all">
                <a:latin typeface="Calibri"/>
                <a:ea typeface="Calibri"/>
                <a:cs typeface="Calibri"/>
              </a:rPr>
              <a:t>ADDITIONAL SATURDAY testing opportunities:</a:t>
            </a:r>
            <a:endParaRPr lang="en-US">
              <a:latin typeface="Calibri"/>
              <a:ea typeface="Calibri"/>
              <a:cs typeface="Calibri"/>
            </a:endParaRPr>
          </a:p>
          <a:p>
            <a:pPr marL="285750" indent="-285750">
              <a:lnSpc>
                <a:spcPct val="150000"/>
              </a:lnSpc>
              <a:buFont typeface="Arial"/>
              <a:buChar char="•"/>
            </a:pPr>
            <a:r>
              <a:rPr lang="en-US" sz="1400" b="1">
                <a:latin typeface="Calibri"/>
                <a:ea typeface="+mn-lt"/>
                <a:cs typeface="+mn-lt"/>
              </a:rPr>
              <a:t>October 18th</a:t>
            </a:r>
            <a:r>
              <a:rPr lang="en-US" sz="1400">
                <a:latin typeface="Calibri"/>
                <a:ea typeface="+mn-lt"/>
                <a:cs typeface="+mn-lt"/>
              </a:rPr>
              <a:t>           Saturday ACT (register at </a:t>
            </a:r>
            <a:r>
              <a:rPr lang="en-US" sz="1400">
                <a:latin typeface="Calibri"/>
                <a:ea typeface="+mn-lt"/>
                <a:cs typeface="+mn-lt"/>
                <a:hlinkClick r:id="rId2"/>
              </a:rPr>
              <a:t>www.act.org</a:t>
            </a:r>
            <a:r>
              <a:rPr lang="en-US" sz="1400">
                <a:latin typeface="Calibri"/>
                <a:ea typeface="+mn-lt"/>
                <a:cs typeface="+mn-lt"/>
              </a:rPr>
              <a:t>)</a:t>
            </a:r>
            <a:endParaRPr lang="en-US">
              <a:latin typeface="Calibri"/>
              <a:ea typeface="Calibri"/>
              <a:cs typeface="Calibri"/>
            </a:endParaRPr>
          </a:p>
          <a:p>
            <a:pPr marL="285750" indent="-285750">
              <a:lnSpc>
                <a:spcPct val="150000"/>
              </a:lnSpc>
              <a:buFont typeface="Arial"/>
              <a:buChar char="•"/>
            </a:pPr>
            <a:r>
              <a:rPr lang="en-US" sz="1400" b="1">
                <a:latin typeface="Calibri"/>
                <a:ea typeface="+mn-lt"/>
                <a:cs typeface="+mn-lt"/>
              </a:rPr>
              <a:t>November 8th</a:t>
            </a:r>
            <a:r>
              <a:rPr lang="en-US" sz="1400">
                <a:latin typeface="Calibri"/>
                <a:ea typeface="+mn-lt"/>
                <a:cs typeface="+mn-lt"/>
              </a:rPr>
              <a:t>        Saturday SAT (register at </a:t>
            </a:r>
            <a:r>
              <a:rPr lang="en-US" sz="1400">
                <a:latin typeface="Calibri"/>
                <a:ea typeface="+mn-lt"/>
                <a:cs typeface="+mn-lt"/>
                <a:hlinkClick r:id="rId3"/>
              </a:rPr>
              <a:t>www.collegereadiness.collegeboard.org/sat</a:t>
            </a:r>
            <a:r>
              <a:rPr lang="en-US" sz="1400">
                <a:latin typeface="Calibri"/>
                <a:ea typeface="+mn-lt"/>
                <a:cs typeface="+mn-lt"/>
              </a:rPr>
              <a:t>)</a:t>
            </a:r>
            <a:endParaRPr lang="en-US">
              <a:latin typeface="Calibri"/>
              <a:ea typeface="Calibri"/>
              <a:cs typeface="Calibri"/>
            </a:endParaRPr>
          </a:p>
          <a:p>
            <a:pPr marL="285750" indent="-285750">
              <a:lnSpc>
                <a:spcPct val="150000"/>
              </a:lnSpc>
              <a:buFont typeface="Arial"/>
              <a:buChar char="•"/>
            </a:pPr>
            <a:r>
              <a:rPr lang="en-US" sz="1400" b="1">
                <a:latin typeface="Calibri"/>
                <a:ea typeface="+mn-lt"/>
                <a:cs typeface="+mn-lt"/>
              </a:rPr>
              <a:t>December 6th</a:t>
            </a:r>
            <a:r>
              <a:rPr lang="en-US" sz="1400">
                <a:latin typeface="Calibri"/>
                <a:ea typeface="+mn-lt"/>
                <a:cs typeface="+mn-lt"/>
              </a:rPr>
              <a:t>         Saturday SAT (register at </a:t>
            </a:r>
            <a:r>
              <a:rPr lang="en-US" sz="1400">
                <a:latin typeface="Calibri"/>
                <a:ea typeface="+mn-lt"/>
                <a:cs typeface="+mn-lt"/>
                <a:hlinkClick r:id="rId3"/>
              </a:rPr>
              <a:t>www.collegereadiness.collegeboard.org/sat</a:t>
            </a:r>
            <a:r>
              <a:rPr lang="en-US" sz="1400">
                <a:latin typeface="Calibri"/>
                <a:ea typeface="+mn-lt"/>
                <a:cs typeface="+mn-lt"/>
              </a:rPr>
              <a:t>)</a:t>
            </a:r>
            <a:endParaRPr lang="en-US">
              <a:latin typeface="Calibri"/>
              <a:ea typeface="Calibri"/>
              <a:cs typeface="Calibri"/>
            </a:endParaRPr>
          </a:p>
          <a:p>
            <a:pPr marL="285750" indent="-285750">
              <a:lnSpc>
                <a:spcPct val="150000"/>
              </a:lnSpc>
              <a:buFont typeface="Arial"/>
              <a:buChar char="•"/>
            </a:pPr>
            <a:r>
              <a:rPr lang="en-US" sz="1400" b="1">
                <a:latin typeface="Calibri"/>
                <a:ea typeface="+mn-lt"/>
                <a:cs typeface="+mn-lt"/>
              </a:rPr>
              <a:t>December 13th</a:t>
            </a:r>
            <a:r>
              <a:rPr lang="en-US" sz="1400">
                <a:latin typeface="Calibri"/>
                <a:ea typeface="+mn-lt"/>
                <a:cs typeface="+mn-lt"/>
              </a:rPr>
              <a:t>       Saturday ACT (register at </a:t>
            </a:r>
            <a:r>
              <a:rPr lang="en-US" sz="1400">
                <a:latin typeface="Calibri"/>
                <a:ea typeface="+mn-lt"/>
                <a:cs typeface="+mn-lt"/>
                <a:hlinkClick r:id="rId2"/>
              </a:rPr>
              <a:t>www.act.org</a:t>
            </a:r>
            <a:r>
              <a:rPr lang="en-US" sz="1400">
                <a:latin typeface="Calibri"/>
                <a:ea typeface="+mn-lt"/>
                <a:cs typeface="+mn-lt"/>
              </a:rPr>
              <a:t>)</a:t>
            </a:r>
            <a:endParaRPr lang="en-US">
              <a:latin typeface="Calibri"/>
              <a:ea typeface="Calibri"/>
              <a:cs typeface="Calibri"/>
            </a:endParaRPr>
          </a:p>
          <a:p>
            <a:pPr marL="285750" indent="-285750" algn="l">
              <a:buFont typeface="Arial"/>
              <a:buChar char="•"/>
            </a:pPr>
            <a:endParaRPr lang="en-US"/>
          </a:p>
        </p:txBody>
      </p:sp>
    </p:spTree>
    <p:extLst>
      <p:ext uri="{BB962C8B-B14F-4D97-AF65-F5344CB8AC3E}">
        <p14:creationId xmlns:p14="http://schemas.microsoft.com/office/powerpoint/2010/main" val="19290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0"/>
            <a:ext cx="9875520" cy="1131341"/>
          </a:xfrm>
        </p:spPr>
        <p:txBody>
          <a:bodyPr>
            <a:normAutofit/>
          </a:bodyPr>
          <a:lstStyle/>
          <a:p>
            <a:pPr algn="ctr"/>
            <a:r>
              <a:rPr lang="en-US" sz="4400">
                <a:latin typeface="Rockwell" panose="02060603020205020403" pitchFamily="18" charset="0"/>
              </a:rPr>
              <a:t>Post-Secondary planning</a:t>
            </a:r>
            <a:endParaRPr lang="en-US" sz="3600">
              <a:latin typeface="Rockwell" panose="02060603020205020403" pitchFamily="18" charset="0"/>
            </a:endParaRPr>
          </a:p>
        </p:txBody>
      </p:sp>
      <p:sp>
        <p:nvSpPr>
          <p:cNvPr id="3" name="Content Placeholder 2"/>
          <p:cNvSpPr>
            <a:spLocks noGrp="1"/>
          </p:cNvSpPr>
          <p:nvPr>
            <p:ph idx="1"/>
          </p:nvPr>
        </p:nvSpPr>
        <p:spPr>
          <a:xfrm>
            <a:off x="955049" y="1340069"/>
            <a:ext cx="10443420" cy="4169075"/>
          </a:xfrm>
        </p:spPr>
        <p:txBody>
          <a:bodyPr>
            <a:normAutofit fontScale="40000" lnSpcReduction="20000"/>
          </a:bodyPr>
          <a:lstStyle/>
          <a:p>
            <a:pPr marL="0" indent="0" algn="ctr">
              <a:buNone/>
            </a:pPr>
            <a:endParaRPr lang="en-US" sz="2800" b="1">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8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7000" b="1">
                <a:latin typeface="Tahoma" panose="020B0604030504040204" pitchFamily="34" charset="0"/>
                <a:ea typeface="Tahoma" panose="020B0604030504040204" pitchFamily="34" charset="0"/>
                <a:cs typeface="Tahoma" panose="020B0604030504040204" pitchFamily="34" charset="0"/>
              </a:rPr>
              <a:t>Testing</a:t>
            </a:r>
          </a:p>
          <a:p>
            <a:pPr marL="0" indent="0" algn="ctr">
              <a:buNone/>
            </a:pPr>
            <a:endParaRPr lang="en-US" sz="2500" b="1">
              <a:latin typeface="Tahoma" panose="020B0604030504040204" pitchFamily="34" charset="0"/>
              <a:ea typeface="Tahoma" panose="020B0604030504040204" pitchFamily="34" charset="0"/>
              <a:cs typeface="Tahoma" panose="020B0604030504040204" pitchFamily="34" charset="0"/>
              <a:hlinkClick r:id="rId2"/>
            </a:endParaRPr>
          </a:p>
          <a:p>
            <a:pPr marL="0" indent="0" algn="ctr">
              <a:buNone/>
            </a:pPr>
            <a:r>
              <a:rPr lang="en-US" sz="6000" b="1">
                <a:latin typeface="Tahoma" panose="020B0604030504040204" pitchFamily="34" charset="0"/>
                <a:ea typeface="Tahoma" panose="020B0604030504040204" pitchFamily="34" charset="0"/>
                <a:cs typeface="Tahoma" panose="020B0604030504040204" pitchFamily="34" charset="0"/>
                <a:hlinkClick r:id="rId2"/>
              </a:rPr>
              <a:t>ACT</a:t>
            </a:r>
            <a:endParaRPr lang="en-US" sz="6000" b="1">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60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6000" b="1">
                <a:latin typeface="Tahoma" panose="020B0604030504040204" pitchFamily="34" charset="0"/>
                <a:ea typeface="Tahoma" panose="020B0604030504040204" pitchFamily="34" charset="0"/>
                <a:cs typeface="Tahoma" panose="020B0604030504040204" pitchFamily="34" charset="0"/>
                <a:hlinkClick r:id="rId3"/>
              </a:rPr>
              <a:t>SAT</a:t>
            </a:r>
            <a:endParaRPr lang="en-US" sz="6000" b="1">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5100" b="1" cap="none">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5100" b="1" cap="none">
                <a:latin typeface="Tahoma" panose="020B0604030504040204" pitchFamily="34" charset="0"/>
                <a:ea typeface="Tahoma" panose="020B0604030504040204" pitchFamily="34" charset="0"/>
                <a:cs typeface="Tahoma" panose="020B0604030504040204" pitchFamily="34" charset="0"/>
              </a:rPr>
              <a:t>SAT and ACT fee waivers are available for students on Free or Reduced Lunch. </a:t>
            </a:r>
          </a:p>
          <a:p>
            <a:pPr marL="0" indent="0" algn="ctr">
              <a:buNone/>
            </a:pPr>
            <a:r>
              <a:rPr lang="en-US" sz="5100" b="1" cap="none">
                <a:latin typeface="Tahoma" panose="020B0604030504040204" pitchFamily="34" charset="0"/>
                <a:ea typeface="Tahoma" panose="020B0604030504040204" pitchFamily="34" charset="0"/>
                <a:cs typeface="Tahoma" panose="020B0604030504040204" pitchFamily="34" charset="0"/>
              </a:rPr>
              <a:t>Please see your counselor to obtain a waiver.</a:t>
            </a:r>
          </a:p>
          <a:p>
            <a:pPr marL="0" indent="0" algn="ctr">
              <a:buNone/>
            </a:pPr>
            <a:endParaRPr lang="en-US" sz="280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800" cap="none">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200" cap="none">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710762" y="1340069"/>
            <a:ext cx="2667000" cy="1714500"/>
          </a:xfrm>
          <a:prstGeom prst="rect">
            <a:avLst/>
          </a:prstGeom>
        </p:spPr>
      </p:pic>
    </p:spTree>
    <p:extLst>
      <p:ext uri="{BB962C8B-B14F-4D97-AF65-F5344CB8AC3E}">
        <p14:creationId xmlns:p14="http://schemas.microsoft.com/office/powerpoint/2010/main" val="255891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1"/>
            <a:ext cx="9875520" cy="898634"/>
          </a:xfrm>
        </p:spPr>
        <p:txBody>
          <a:bodyPr>
            <a:normAutofit/>
          </a:bodyPr>
          <a:lstStyle/>
          <a:p>
            <a:pPr algn="ctr"/>
            <a:r>
              <a:rPr lang="en-US" sz="4400">
                <a:latin typeface="Rockwell" panose="02060603020205020403" pitchFamily="18" charset="0"/>
              </a:rPr>
              <a:t>Post-Secondary planning</a:t>
            </a:r>
            <a:endParaRPr lang="en-US" sz="3600">
              <a:latin typeface="Rockwell" panose="02060603020205020403" pitchFamily="18" charset="0"/>
            </a:endParaRPr>
          </a:p>
        </p:txBody>
      </p:sp>
      <p:sp>
        <p:nvSpPr>
          <p:cNvPr id="3" name="Content Placeholder 2"/>
          <p:cNvSpPr>
            <a:spLocks noGrp="1"/>
          </p:cNvSpPr>
          <p:nvPr>
            <p:ph idx="1"/>
          </p:nvPr>
        </p:nvSpPr>
        <p:spPr>
          <a:xfrm>
            <a:off x="1096766" y="1683134"/>
            <a:ext cx="10443420" cy="4169075"/>
          </a:xfrm>
        </p:spPr>
        <p:txBody>
          <a:bodyPr>
            <a:normAutofit fontScale="70000" lnSpcReduction="20000"/>
          </a:bodyPr>
          <a:lstStyle/>
          <a:p>
            <a:pPr marL="0" indent="0" algn="ctr">
              <a:buNone/>
            </a:pPr>
            <a:endParaRPr lang="en-US" sz="2800" b="1">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8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7000" b="1">
                <a:latin typeface="Tahoma" panose="020B0604030504040204" pitchFamily="34" charset="0"/>
                <a:ea typeface="Tahoma" panose="020B0604030504040204" pitchFamily="34" charset="0"/>
                <a:cs typeface="Tahoma" panose="020B0604030504040204" pitchFamily="34" charset="0"/>
              </a:rPr>
              <a:t>Test Prep</a:t>
            </a:r>
          </a:p>
          <a:p>
            <a:pPr marL="0" indent="0" algn="ctr">
              <a:buNone/>
            </a:pPr>
            <a:endParaRPr lang="en-US" sz="2500" b="1">
              <a:latin typeface="Tahoma" panose="020B0604030504040204" pitchFamily="34" charset="0"/>
              <a:ea typeface="Tahoma" panose="020B0604030504040204" pitchFamily="34" charset="0"/>
              <a:cs typeface="Tahoma" panose="020B0604030504040204" pitchFamily="34" charset="0"/>
              <a:hlinkClick r:id="rId2"/>
            </a:endParaRPr>
          </a:p>
          <a:p>
            <a:pPr marL="0" indent="0" algn="ctr">
              <a:buNone/>
            </a:pPr>
            <a:endParaRPr lang="en-US" sz="2500" b="1">
              <a:latin typeface="Tahoma" panose="020B0604030504040204" pitchFamily="34" charset="0"/>
              <a:ea typeface="Tahoma" panose="020B0604030504040204" pitchFamily="34" charset="0"/>
              <a:cs typeface="Tahoma" panose="020B0604030504040204" pitchFamily="34" charset="0"/>
              <a:hlinkClick r:id="rId2"/>
            </a:endParaRPr>
          </a:p>
          <a:p>
            <a:pPr marL="0" indent="0" algn="ctr">
              <a:buNone/>
            </a:pPr>
            <a:r>
              <a:rPr lang="en-US" sz="6000" b="1" cap="none">
                <a:latin typeface="Tahoma" panose="020B0604030504040204" pitchFamily="34" charset="0"/>
                <a:ea typeface="Tahoma" panose="020B0604030504040204" pitchFamily="34" charset="0"/>
                <a:cs typeface="Tahoma" panose="020B0604030504040204" pitchFamily="34" charset="0"/>
              </a:rPr>
              <a:t>SAT: </a:t>
            </a:r>
            <a:r>
              <a:rPr lang="en-US" sz="6000" b="1" cap="none">
                <a:latin typeface="Tahoma" panose="020B0604030504040204" pitchFamily="34" charset="0"/>
                <a:ea typeface="Tahoma" panose="020B0604030504040204" pitchFamily="34" charset="0"/>
                <a:cs typeface="Tahoma" panose="020B0604030504040204" pitchFamily="34" charset="0"/>
                <a:hlinkClick r:id="rId3"/>
              </a:rPr>
              <a:t>https://www.khanacademy.org/</a:t>
            </a:r>
            <a:endParaRPr lang="en-US" sz="6000" b="1" cap="none">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6000" b="1" cap="none">
                <a:latin typeface="Tahoma" panose="020B0604030504040204" pitchFamily="34" charset="0"/>
                <a:ea typeface="Tahoma" panose="020B0604030504040204" pitchFamily="34" charset="0"/>
                <a:cs typeface="Tahoma" panose="020B0604030504040204" pitchFamily="34" charset="0"/>
              </a:rPr>
              <a:t>ACT: </a:t>
            </a:r>
            <a:r>
              <a:rPr lang="en-US" sz="6000" b="1" cap="none">
                <a:latin typeface="Tahoma" panose="020B0604030504040204" pitchFamily="34" charset="0"/>
                <a:ea typeface="Tahoma" panose="020B0604030504040204" pitchFamily="34" charset="0"/>
                <a:cs typeface="Tahoma" panose="020B0604030504040204" pitchFamily="34" charset="0"/>
                <a:hlinkClick r:id="rId4"/>
              </a:rPr>
              <a:t>https://academy.act.org/</a:t>
            </a:r>
            <a:endParaRPr lang="en-US" sz="5100" b="1" cap="none">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80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800" cap="none">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200" cap="none">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5"/>
          <a:stretch>
            <a:fillRect/>
          </a:stretch>
        </p:blipFill>
        <p:spPr>
          <a:xfrm>
            <a:off x="110360" y="784500"/>
            <a:ext cx="2554014" cy="2334528"/>
          </a:xfrm>
          <a:prstGeom prst="rect">
            <a:avLst/>
          </a:prstGeom>
        </p:spPr>
      </p:pic>
    </p:spTree>
    <p:extLst>
      <p:ext uri="{BB962C8B-B14F-4D97-AF65-F5344CB8AC3E}">
        <p14:creationId xmlns:p14="http://schemas.microsoft.com/office/powerpoint/2010/main" val="267410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8"/>
            <a:ext cx="9875520" cy="1363216"/>
          </a:xfrm>
        </p:spPr>
        <p:txBody>
          <a:bodyPr>
            <a:normAutofit/>
          </a:bodyPr>
          <a:lstStyle/>
          <a:p>
            <a:pPr algn="ctr"/>
            <a:r>
              <a:rPr lang="en-US" sz="4400">
                <a:latin typeface="Rockwell" panose="02060603020205020403" pitchFamily="18" charset="0"/>
              </a:rPr>
              <a:t>Post-secondary planning</a:t>
            </a:r>
            <a:br>
              <a:rPr lang="en-US" sz="4400">
                <a:latin typeface="Rockwell" panose="02060603020205020403" pitchFamily="18" charset="0"/>
              </a:rPr>
            </a:br>
            <a:endParaRPr lang="en-US" sz="3600">
              <a:latin typeface="Rockwell" panose="02060603020205020403" pitchFamily="18" charset="0"/>
            </a:endParaRPr>
          </a:p>
        </p:txBody>
      </p:sp>
      <p:sp>
        <p:nvSpPr>
          <p:cNvPr id="3" name="Content Placeholder 2"/>
          <p:cNvSpPr>
            <a:spLocks noGrp="1"/>
          </p:cNvSpPr>
          <p:nvPr>
            <p:ph idx="1"/>
          </p:nvPr>
        </p:nvSpPr>
        <p:spPr>
          <a:xfrm>
            <a:off x="961697" y="1608084"/>
            <a:ext cx="9822505" cy="3783723"/>
          </a:xfrm>
        </p:spPr>
        <p:txBody>
          <a:bodyPr>
            <a:normAutofit lnSpcReduction="10000"/>
          </a:bodyPr>
          <a:lstStyle/>
          <a:p>
            <a:pPr marL="0" indent="0" algn="ctr">
              <a:buNone/>
            </a:pPr>
            <a:endParaRPr lang="en-US" sz="4000" cap="none">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000" cap="none">
                <a:latin typeface="Tahoma" panose="020B0604030504040204" pitchFamily="34" charset="0"/>
                <a:ea typeface="Tahoma" panose="020B0604030504040204" pitchFamily="34" charset="0"/>
                <a:cs typeface="Tahoma" panose="020B0604030504040204" pitchFamily="34" charset="0"/>
              </a:rPr>
              <a:t>College and Career Fair</a:t>
            </a:r>
          </a:p>
          <a:p>
            <a:pPr marL="0" indent="0" algn="ctr">
              <a:buNone/>
            </a:pPr>
            <a:r>
              <a:rPr lang="en-US" sz="3600" b="1" cap="none">
                <a:latin typeface="Tahoma"/>
                <a:ea typeface="Tahoma"/>
                <a:cs typeface="Tahoma"/>
              </a:rPr>
              <a:t>Monday, October 6th</a:t>
            </a:r>
          </a:p>
          <a:p>
            <a:pPr marL="0" indent="0" algn="ctr">
              <a:buNone/>
            </a:pPr>
            <a:r>
              <a:rPr lang="en-US" sz="3600" cap="none">
                <a:latin typeface="Tahoma" panose="020B0604030504040204" pitchFamily="34" charset="0"/>
                <a:ea typeface="Tahoma" panose="020B0604030504040204" pitchFamily="34" charset="0"/>
                <a:cs typeface="Tahoma" panose="020B0604030504040204" pitchFamily="34" charset="0"/>
              </a:rPr>
              <a:t>6-7:30pm</a:t>
            </a:r>
          </a:p>
          <a:p>
            <a:pPr marL="0" indent="0" algn="ctr">
              <a:buNone/>
            </a:pPr>
            <a:r>
              <a:rPr lang="en-US" sz="3600" cap="none">
                <a:latin typeface="Tahoma" panose="020B0604030504040204" pitchFamily="34" charset="0"/>
                <a:ea typeface="Tahoma" panose="020B0604030504040204" pitchFamily="34" charset="0"/>
                <a:cs typeface="Tahoma" panose="020B0604030504040204" pitchFamily="34" charset="0"/>
              </a:rPr>
              <a:t>Countryside High School</a:t>
            </a:r>
          </a:p>
          <a:p>
            <a:pPr marL="0" indent="0">
              <a:buNone/>
            </a:pPr>
            <a:endParaRPr lang="en-US" sz="2800" cap="none">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College Fairs - GRAYSON COLLEGE &amp; CARE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23" y="1349065"/>
            <a:ext cx="2303846" cy="162223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areer Fair Images, Stock Photos &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areer Fair App | University of Wisconsin River Fal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areer Fair Stock Illustrations – 1,848 Career Fair Stock Illustrations,  Vectors &amp; Clipart - Dreamsti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Career Fair Stock Illustrations – 1,848 Career Fair Stock Illustrations,  Vectors &amp; Clipart - Dreamstim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8829161" y="1356820"/>
            <a:ext cx="2143125" cy="2143125"/>
          </a:xfrm>
          <a:prstGeom prst="rect">
            <a:avLst/>
          </a:prstGeom>
        </p:spPr>
      </p:pic>
    </p:spTree>
    <p:extLst>
      <p:ext uri="{BB962C8B-B14F-4D97-AF65-F5344CB8AC3E}">
        <p14:creationId xmlns:p14="http://schemas.microsoft.com/office/powerpoint/2010/main" val="55607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8"/>
            <a:ext cx="9875520" cy="1363216"/>
          </a:xfrm>
        </p:spPr>
        <p:txBody>
          <a:bodyPr>
            <a:normAutofit fontScale="90000"/>
          </a:bodyPr>
          <a:lstStyle/>
          <a:p>
            <a:pPr algn="ctr"/>
            <a:r>
              <a:rPr lang="en-US" sz="4400">
                <a:latin typeface="Rockwell" panose="02060603020205020403" pitchFamily="18" charset="0"/>
              </a:rPr>
              <a:t>Post-secondary planning</a:t>
            </a:r>
            <a:br>
              <a:rPr lang="en-US" sz="4400">
                <a:latin typeface="Rockwell" panose="02060603020205020403" pitchFamily="18" charset="0"/>
              </a:rPr>
            </a:br>
            <a:br>
              <a:rPr lang="en-US" sz="2200">
                <a:latin typeface="Rockwell" panose="02060603020205020403" pitchFamily="18" charset="0"/>
              </a:rPr>
            </a:br>
            <a:r>
              <a:rPr lang="en-US" sz="4400">
                <a:latin typeface="Rockwell" panose="02060603020205020403" pitchFamily="18" charset="0"/>
              </a:rPr>
              <a:t>Military</a:t>
            </a:r>
            <a:br>
              <a:rPr lang="en-US" sz="4400">
                <a:latin typeface="Rockwell" panose="02060603020205020403" pitchFamily="18" charset="0"/>
              </a:rPr>
            </a:br>
            <a:br>
              <a:rPr lang="en-US" sz="800">
                <a:latin typeface="Rockwell" panose="02060603020205020403" pitchFamily="18" charset="0"/>
              </a:rPr>
            </a:br>
            <a:endParaRPr lang="en-US" sz="3600">
              <a:latin typeface="Rockwell" panose="02060603020205020403" pitchFamily="18" charset="0"/>
            </a:endParaRPr>
          </a:p>
        </p:txBody>
      </p:sp>
      <p:sp>
        <p:nvSpPr>
          <p:cNvPr id="3" name="Content Placeholder 2"/>
          <p:cNvSpPr>
            <a:spLocks noGrp="1"/>
          </p:cNvSpPr>
          <p:nvPr>
            <p:ph idx="1"/>
          </p:nvPr>
        </p:nvSpPr>
        <p:spPr>
          <a:xfrm>
            <a:off x="961697" y="1608084"/>
            <a:ext cx="9822505" cy="3783723"/>
          </a:xfrm>
        </p:spPr>
        <p:txBody>
          <a:bodyPr>
            <a:normAutofit/>
          </a:bodyPr>
          <a:lstStyle/>
          <a:p>
            <a:endParaRPr lang="en-US" sz="2800" cap="none">
              <a:latin typeface="Tahoma" panose="020B0604030504040204" pitchFamily="34" charset="0"/>
              <a:ea typeface="Tahoma" panose="020B0604030504040204" pitchFamily="34" charset="0"/>
              <a:cs typeface="Tahoma" panose="020B0604030504040204" pitchFamily="34" charset="0"/>
            </a:endParaRPr>
          </a:p>
          <a:p>
            <a:endParaRPr lang="en-US" sz="2800" cap="none">
              <a:latin typeface="Tahoma" panose="020B0604030504040204" pitchFamily="34" charset="0"/>
              <a:ea typeface="Tahoma" panose="020B0604030504040204" pitchFamily="34" charset="0"/>
              <a:cs typeface="Tahoma" panose="020B0604030504040204" pitchFamily="34" charset="0"/>
            </a:endParaRPr>
          </a:p>
          <a:p>
            <a:endParaRPr lang="en-US" sz="2800" cap="none">
              <a:latin typeface="Tahoma" panose="020B0604030504040204" pitchFamily="34" charset="0"/>
              <a:ea typeface="Tahoma" panose="020B0604030504040204" pitchFamily="34" charset="0"/>
              <a:cs typeface="Tahoma" panose="020B0604030504040204" pitchFamily="34" charset="0"/>
            </a:endParaRPr>
          </a:p>
          <a:p>
            <a:r>
              <a:rPr lang="en-US" sz="2800" cap="none">
                <a:latin typeface="Tahoma"/>
                <a:ea typeface="Tahoma"/>
                <a:cs typeface="Tahoma"/>
              </a:rPr>
              <a:t>If you plan to enter a branch of the military, reach out to Mr. Hennessy to connect with a recruiter.</a:t>
            </a:r>
          </a:p>
          <a:p>
            <a:r>
              <a:rPr lang="en-US" sz="2800" cap="none">
                <a:latin typeface="Tahoma"/>
                <a:ea typeface="Tahoma"/>
                <a:cs typeface="Tahoma"/>
              </a:rPr>
              <a:t>The ASVAB will be offered at PPHS on </a:t>
            </a:r>
            <a:r>
              <a:rPr lang="en-US" sz="2800" b="1" cap="none">
                <a:latin typeface="Tahoma"/>
                <a:ea typeface="Tahoma"/>
                <a:cs typeface="Tahoma"/>
              </a:rPr>
              <a:t>November 4</a:t>
            </a:r>
            <a:r>
              <a:rPr lang="en-US" sz="2800" b="1" cap="none" baseline="30000">
                <a:latin typeface="Tahoma"/>
                <a:ea typeface="Tahoma"/>
                <a:cs typeface="Tahoma"/>
              </a:rPr>
              <a:t>th</a:t>
            </a:r>
            <a:r>
              <a:rPr lang="en-US" sz="2800" cap="none">
                <a:latin typeface="Tahoma"/>
                <a:ea typeface="Tahoma"/>
                <a:cs typeface="Tahoma"/>
              </a:rPr>
              <a:t>.</a:t>
            </a:r>
          </a:p>
          <a:p>
            <a:pPr marL="0" indent="0">
              <a:buNone/>
            </a:pP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Amazon.com: Magnet US Navy Branches of Service Combo Pack Military Veteran  Served Vinyl Magnet Car Fridge Locker Metal Decal 3.8&quot;: Automo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86" y="497426"/>
            <a:ext cx="4382813" cy="271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7768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CA70E-ED75-4FF0-A862-8EF12B737755}">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BF1ABED-93B7-45AC-A513-2CB1FF159AFF}">
  <ds:schemaRefs>
    <ds:schemaRef ds:uri="http://schemas.microsoft.com/sharepoint/v3/contenttype/forms"/>
  </ds:schemaRefs>
</ds:datastoreItem>
</file>

<file path=customXml/itemProps3.xml><?xml version="1.0" encoding="utf-8"?>
<ds:datastoreItem xmlns:ds="http://schemas.openxmlformats.org/officeDocument/2006/customXml" ds:itemID="{79B27744-7857-4992-B755-05855FC59147}">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0</TotalTime>
  <Words>2415</Words>
  <Application>Microsoft Office PowerPoint</Application>
  <PresentationFormat>Widescreen</PresentationFormat>
  <Paragraphs>387</Paragraphs>
  <Slides>38</Slides>
  <Notes>2</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Arimo</vt:lpstr>
      <vt:lpstr>Calibri</vt:lpstr>
      <vt:lpstr>Calibri (MS) Light</vt:lpstr>
      <vt:lpstr>Impact</vt:lpstr>
      <vt:lpstr>Montserrat Light</vt:lpstr>
      <vt:lpstr>Open Sauce</vt:lpstr>
      <vt:lpstr>Open Sauce Bold</vt:lpstr>
      <vt:lpstr>Open Sauce Italics</vt:lpstr>
      <vt:lpstr>Rockwell</vt:lpstr>
      <vt:lpstr>Tahoma</vt:lpstr>
      <vt:lpstr>TT Rounds Condensed</vt:lpstr>
      <vt:lpstr>Wingdings</vt:lpstr>
      <vt:lpstr>Main Event</vt:lpstr>
      <vt:lpstr> Senior SEMINAR</vt:lpstr>
      <vt:lpstr>Graduation Requirements</vt:lpstr>
      <vt:lpstr>PowerPoint Presentation</vt:lpstr>
      <vt:lpstr>Graduation Requirements Statewide Assessments (**c/o 2026 only)</vt:lpstr>
      <vt:lpstr>Upcoming testing opportunities </vt:lpstr>
      <vt:lpstr>Post-Secondary planning</vt:lpstr>
      <vt:lpstr>Post-Secondary planning</vt:lpstr>
      <vt:lpstr>Post-secondary planning </vt:lpstr>
      <vt:lpstr>Post-secondary planning  Military  </vt:lpstr>
      <vt:lpstr>Post-Secondary planning</vt:lpstr>
      <vt:lpstr>Debt Free SPC Nights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Seminar</dc:title>
  <dc:creator/>
  <cp:lastModifiedBy/>
  <cp:revision>1</cp:revision>
  <dcterms:created xsi:type="dcterms:W3CDTF">2020-09-10T12:07:33Z</dcterms:created>
  <dcterms:modified xsi:type="dcterms:W3CDTF">2025-09-23T18:22:55Z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