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4" r:id="rId4"/>
  </p:sldMasterIdLst>
  <p:notesMasterIdLst>
    <p:notesMasterId r:id="rId50"/>
  </p:notesMasterIdLst>
  <p:handoutMasterIdLst>
    <p:handoutMasterId r:id="rId51"/>
  </p:handoutMasterIdLst>
  <p:sldIdLst>
    <p:sldId id="256" r:id="rId5"/>
    <p:sldId id="286" r:id="rId6"/>
    <p:sldId id="272" r:id="rId7"/>
    <p:sldId id="273" r:id="rId8"/>
    <p:sldId id="277" r:id="rId9"/>
    <p:sldId id="293" r:id="rId10"/>
    <p:sldId id="288" r:id="rId11"/>
    <p:sldId id="261" r:id="rId12"/>
    <p:sldId id="284" r:id="rId13"/>
    <p:sldId id="257" r:id="rId14"/>
    <p:sldId id="300" r:id="rId15"/>
    <p:sldId id="278" r:id="rId16"/>
    <p:sldId id="275" r:id="rId17"/>
    <p:sldId id="303" r:id="rId18"/>
    <p:sldId id="258" r:id="rId19"/>
    <p:sldId id="289" r:id="rId20"/>
    <p:sldId id="276" r:id="rId21"/>
    <p:sldId id="301" r:id="rId22"/>
    <p:sldId id="259" r:id="rId23"/>
    <p:sldId id="260" r:id="rId24"/>
    <p:sldId id="280" r:id="rId25"/>
    <p:sldId id="267" r:id="rId26"/>
    <p:sldId id="262" r:id="rId27"/>
    <p:sldId id="290" r:id="rId28"/>
    <p:sldId id="263" r:id="rId29"/>
    <p:sldId id="264" r:id="rId30"/>
    <p:sldId id="299" r:id="rId31"/>
    <p:sldId id="265" r:id="rId32"/>
    <p:sldId id="292" r:id="rId33"/>
    <p:sldId id="266" r:id="rId34"/>
    <p:sldId id="304" r:id="rId35"/>
    <p:sldId id="285" r:id="rId36"/>
    <p:sldId id="268" r:id="rId37"/>
    <p:sldId id="282" r:id="rId38"/>
    <p:sldId id="269" r:id="rId39"/>
    <p:sldId id="281" r:id="rId40"/>
    <p:sldId id="279" r:id="rId41"/>
    <p:sldId id="302" r:id="rId42"/>
    <p:sldId id="270" r:id="rId43"/>
    <p:sldId id="291" r:id="rId44"/>
    <p:sldId id="271" r:id="rId45"/>
    <p:sldId id="274" r:id="rId46"/>
    <p:sldId id="283" r:id="rId47"/>
    <p:sldId id="287" r:id="rId48"/>
    <p:sldId id="298"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C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9FC1E-E84E-4B40-99A6-8EE1A7080FE4}" v="3891" dt="2022-10-17T16:17:13.4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99" autoAdjust="0"/>
    <p:restoredTop sz="94660"/>
  </p:normalViewPr>
  <p:slideViewPr>
    <p:cSldViewPr snapToGrid="0">
      <p:cViewPr varScale="1">
        <p:scale>
          <a:sx n="114" d="100"/>
          <a:sy n="114" d="100"/>
        </p:scale>
        <p:origin x="264" y="168"/>
      </p:cViewPr>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069BEE-5C22-49A5-A892-F6E6A4002A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494FB27-DC4B-4A29-B4F3-C665BDE47E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647B97-F030-426D-A9D1-6B39B13C23ED}" type="datetimeFigureOut">
              <a:rPr lang="en-US" smtClean="0"/>
              <a:t>11/17/22</a:t>
            </a:fld>
            <a:endParaRPr lang="en-US" dirty="0"/>
          </a:p>
        </p:txBody>
      </p:sp>
      <p:sp>
        <p:nvSpPr>
          <p:cNvPr id="4" name="Footer Placeholder 3">
            <a:extLst>
              <a:ext uri="{FF2B5EF4-FFF2-40B4-BE49-F238E27FC236}">
                <a16:creationId xmlns:a16="http://schemas.microsoft.com/office/drawing/2014/main" id="{34A06FDF-174B-49EE-AD51-C827118F0F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CB610B1-614F-48C3-8F2D-C50C182871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2751AA-B992-41E5-A909-E1A2443E23F4}" type="slidenum">
              <a:rPr lang="en-US" smtClean="0"/>
              <a:t>‹#›</a:t>
            </a:fld>
            <a:endParaRPr lang="en-US" dirty="0"/>
          </a:p>
        </p:txBody>
      </p:sp>
    </p:spTree>
    <p:extLst>
      <p:ext uri="{BB962C8B-B14F-4D97-AF65-F5344CB8AC3E}">
        <p14:creationId xmlns:p14="http://schemas.microsoft.com/office/powerpoint/2010/main" val="1276169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24CBC-D461-4ECA-A489-D3A30E0FB795}" type="datetimeFigureOut">
              <a:rPr lang="en-US" smtClean="0"/>
              <a:t>11/17/22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1351B-2C5D-457B-ABE5-B64DBC7BD410}" type="slidenum">
              <a:rPr lang="en-US" smtClean="0"/>
              <a:t>‹#›</a:t>
            </a:fld>
            <a:endParaRPr lang="en-US" dirty="0"/>
          </a:p>
        </p:txBody>
      </p:sp>
    </p:spTree>
    <p:extLst>
      <p:ext uri="{BB962C8B-B14F-4D97-AF65-F5344CB8AC3E}">
        <p14:creationId xmlns:p14="http://schemas.microsoft.com/office/powerpoint/2010/main" val="202700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can be changed to reflect your school’s specific rules. </a:t>
            </a:r>
          </a:p>
        </p:txBody>
      </p:sp>
      <p:sp>
        <p:nvSpPr>
          <p:cNvPr id="4" name="Slide Number Placeholder 3"/>
          <p:cNvSpPr>
            <a:spLocks noGrp="1"/>
          </p:cNvSpPr>
          <p:nvPr>
            <p:ph type="sldNum" sz="quarter" idx="10"/>
          </p:nvPr>
        </p:nvSpPr>
        <p:spPr/>
        <p:txBody>
          <a:bodyPr/>
          <a:lstStyle/>
          <a:p>
            <a:fld id="{C051351B-2C5D-457B-ABE5-B64DBC7BD410}" type="slidenum">
              <a:rPr lang="en-US" smtClean="0"/>
              <a:t>1</a:t>
            </a:fld>
            <a:endParaRPr lang="en-US" dirty="0"/>
          </a:p>
        </p:txBody>
      </p:sp>
    </p:spTree>
    <p:extLst>
      <p:ext uri="{BB962C8B-B14F-4D97-AF65-F5344CB8AC3E}">
        <p14:creationId xmlns:p14="http://schemas.microsoft.com/office/powerpoint/2010/main" val="351904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can be changed to reflect your school’s specific rules. </a:t>
            </a:r>
          </a:p>
        </p:txBody>
      </p:sp>
      <p:sp>
        <p:nvSpPr>
          <p:cNvPr id="4" name="Slide Number Placeholder 3"/>
          <p:cNvSpPr>
            <a:spLocks noGrp="1"/>
          </p:cNvSpPr>
          <p:nvPr>
            <p:ph type="sldNum" sz="quarter" idx="10"/>
          </p:nvPr>
        </p:nvSpPr>
        <p:spPr/>
        <p:txBody>
          <a:bodyPr/>
          <a:lstStyle/>
          <a:p>
            <a:fld id="{C051351B-2C5D-457B-ABE5-B64DBC7BD410}" type="slidenum">
              <a:rPr lang="en-US" smtClean="0"/>
              <a:t>14</a:t>
            </a:fld>
            <a:endParaRPr lang="en-US" dirty="0"/>
          </a:p>
        </p:txBody>
      </p:sp>
    </p:spTree>
    <p:extLst>
      <p:ext uri="{BB962C8B-B14F-4D97-AF65-F5344CB8AC3E}">
        <p14:creationId xmlns:p14="http://schemas.microsoft.com/office/powerpoint/2010/main" val="273001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can be changed to reflect your school’s specific rules. </a:t>
            </a:r>
          </a:p>
        </p:txBody>
      </p:sp>
      <p:sp>
        <p:nvSpPr>
          <p:cNvPr id="4" name="Slide Number Placeholder 3"/>
          <p:cNvSpPr>
            <a:spLocks noGrp="1"/>
          </p:cNvSpPr>
          <p:nvPr>
            <p:ph type="sldNum" sz="quarter" idx="10"/>
          </p:nvPr>
        </p:nvSpPr>
        <p:spPr/>
        <p:txBody>
          <a:bodyPr/>
          <a:lstStyle/>
          <a:p>
            <a:fld id="{C051351B-2C5D-457B-ABE5-B64DBC7BD410}" type="slidenum">
              <a:rPr lang="en-US" smtClean="0"/>
              <a:t>31</a:t>
            </a:fld>
            <a:endParaRPr lang="en-US" dirty="0"/>
          </a:p>
        </p:txBody>
      </p:sp>
    </p:spTree>
    <p:extLst>
      <p:ext uri="{BB962C8B-B14F-4D97-AF65-F5344CB8AC3E}">
        <p14:creationId xmlns:p14="http://schemas.microsoft.com/office/powerpoint/2010/main" val="1009008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42C410-CA8E-4363-B2A5-C992C048EF26}" type="datetimeFigureOut">
              <a:rPr lang="en-US" smtClean="0"/>
              <a:t>11/17/22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3123293928"/>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2C410-CA8E-4363-B2A5-C992C048EF26}" type="datetimeFigureOut">
              <a:rPr lang="en-US" smtClean="0"/>
              <a:t>11/17/22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945427013"/>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B542C410-CA8E-4363-B2A5-C992C048EF26}" type="datetimeFigureOut">
              <a:rPr lang="en-US" smtClean="0"/>
              <a:t>11/17/22</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1101354974"/>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2C410-CA8E-4363-B2A5-C992C048EF26}" type="datetimeFigureOut">
              <a:rPr lang="en-US" smtClean="0"/>
              <a:t>11/17/22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2367582381"/>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B542C410-CA8E-4363-B2A5-C992C048EF26}" type="datetimeFigureOut">
              <a:rPr lang="en-US" smtClean="0"/>
              <a:t>11/17/22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079CAC6-A72B-4EF8-B465-34FA47827E7F}" type="slidenum">
              <a:rPr lang="en-US" smtClean="0"/>
              <a:t>‹#›</a:t>
            </a:fld>
            <a:endParaRPr lang="en-US" dirty="0"/>
          </a:p>
        </p:txBody>
      </p:sp>
    </p:spTree>
    <p:extLst>
      <p:ext uri="{BB962C8B-B14F-4D97-AF65-F5344CB8AC3E}">
        <p14:creationId xmlns:p14="http://schemas.microsoft.com/office/powerpoint/2010/main" val="39976060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42C410-CA8E-4363-B2A5-C992C048EF26}" type="datetimeFigureOut">
              <a:rPr lang="en-US" smtClean="0"/>
              <a:t>11/17/22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2566016498"/>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42C410-CA8E-4363-B2A5-C992C048EF26}" type="datetimeFigureOut">
              <a:rPr lang="en-US" smtClean="0"/>
              <a:t>11/17/22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640652157"/>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42C410-CA8E-4363-B2A5-C992C048EF26}" type="datetimeFigureOut">
              <a:rPr lang="en-US" smtClean="0"/>
              <a:t>11/17/22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1656017965"/>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2C410-CA8E-4363-B2A5-C992C048EF26}" type="datetimeFigureOut">
              <a:rPr lang="en-US" smtClean="0"/>
              <a:t>11/17/22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79CAC6-A72B-4EF8-B465-34FA47827E7F}" type="slidenum">
              <a:rPr lang="en-US" smtClean="0"/>
              <a:t>‹#›</a:t>
            </a:fld>
            <a:endParaRPr lang="en-US" dirty="0"/>
          </a:p>
        </p:txBody>
      </p:sp>
      <p:sp>
        <p:nvSpPr>
          <p:cNvPr id="5" name="Title 4">
            <a:extLst>
              <a:ext uri="{FF2B5EF4-FFF2-40B4-BE49-F238E27FC236}">
                <a16:creationId xmlns:a16="http://schemas.microsoft.com/office/drawing/2014/main" id="{71808E7F-6862-4377-A59B-F2A5DB78C6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269764"/>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542C410-CA8E-4363-B2A5-C992C048EF26}" type="datetimeFigureOut">
              <a:rPr lang="en-US" smtClean="0"/>
              <a:t>11/17/22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152350777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542C410-CA8E-4363-B2A5-C992C048EF26}" type="datetimeFigureOut">
              <a:rPr lang="en-US" smtClean="0"/>
              <a:t>11/17/22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3736791168"/>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B542C410-CA8E-4363-B2A5-C992C048EF26}" type="datetimeFigureOut">
              <a:rPr lang="en-US" smtClean="0"/>
              <a:t>11/17/22</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0079CAC6-A72B-4EF8-B465-34FA47827E7F}" type="slidenum">
              <a:rPr lang="en-US" smtClean="0"/>
              <a:t>‹#›</a:t>
            </a:fld>
            <a:endParaRPr lang="en-US" dirty="0"/>
          </a:p>
        </p:txBody>
      </p:sp>
    </p:spTree>
    <p:extLst>
      <p:ext uri="{BB962C8B-B14F-4D97-AF65-F5344CB8AC3E}">
        <p14:creationId xmlns:p14="http://schemas.microsoft.com/office/powerpoint/2010/main" val="3475944540"/>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82000"/>
          </a:schemeClr>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445FC31-CB83-43AC-8F87-224DD2AC7FC7}"/>
              </a:ext>
            </a:extLst>
          </p:cNvPr>
          <p:cNvSpPr>
            <a:spLocks noGrp="1"/>
          </p:cNvSpPr>
          <p:nvPr>
            <p:ph type="ctrTitle"/>
          </p:nvPr>
        </p:nvSpPr>
        <p:spPr>
          <a:xfrm>
            <a:off x="247772" y="-20403"/>
            <a:ext cx="11471565" cy="1739347"/>
          </a:xfrm>
        </p:spPr>
        <p:txBody>
          <a:bodyPr/>
          <a:lstStyle/>
          <a:p>
            <a:r>
              <a:rPr lang="en-US" dirty="0"/>
              <a:t>Slide 1</a:t>
            </a:r>
          </a:p>
        </p:txBody>
      </p:sp>
      <p:sp>
        <p:nvSpPr>
          <p:cNvPr id="6" name="Subtitle 2">
            <a:extLst>
              <a:ext uri="{FF2B5EF4-FFF2-40B4-BE49-F238E27FC236}">
                <a16:creationId xmlns:a16="http://schemas.microsoft.com/office/drawing/2014/main" id="{34FF91AE-2461-414D-B6AC-6D31640BB063}"/>
              </a:ext>
            </a:extLst>
          </p:cNvPr>
          <p:cNvSpPr txBox="1">
            <a:spLocks/>
          </p:cNvSpPr>
          <p:nvPr/>
        </p:nvSpPr>
        <p:spPr>
          <a:xfrm>
            <a:off x="1815793" y="4240598"/>
            <a:ext cx="8673427" cy="13225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200"/>
              </a:spcBef>
              <a:spcAft>
                <a:spcPts val="200"/>
              </a:spcAft>
              <a:buClr>
                <a:schemeClr val="tx1"/>
              </a:buClr>
              <a:buFont typeface="Wingdings" pitchFamily="2" charset="2"/>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9pPr>
          </a:lstStyle>
          <a:p>
            <a:r>
              <a:rPr lang="en-US" sz="4000" dirty="0">
                <a:latin typeface="Segoe UI" panose="020B0502040204020203" pitchFamily="34" charset="0"/>
                <a:cs typeface="Segoe UI" panose="020B0502040204020203" pitchFamily="34" charset="0"/>
              </a:rPr>
              <a:t>Largo IB Alumni</a:t>
            </a:r>
          </a:p>
        </p:txBody>
      </p:sp>
      <p:sp>
        <p:nvSpPr>
          <p:cNvPr id="4" name="Rectangle 3">
            <a:extLst>
              <a:ext uri="{FF2B5EF4-FFF2-40B4-BE49-F238E27FC236}">
                <a16:creationId xmlns:a16="http://schemas.microsoft.com/office/drawing/2014/main" id="{F2A2D7DD-5041-4C4D-A523-F870B27AD1D4}"/>
              </a:ext>
            </a:extLst>
          </p:cNvPr>
          <p:cNvSpPr/>
          <p:nvPr/>
        </p:nvSpPr>
        <p:spPr>
          <a:xfrm>
            <a:off x="2119448" y="2041989"/>
            <a:ext cx="8066119" cy="1631216"/>
          </a:xfrm>
          <a:prstGeom prst="rect">
            <a:avLst/>
          </a:prstGeom>
          <a:noFill/>
        </p:spPr>
        <p:txBody>
          <a:bodyPr wrap="none" lIns="91440" tIns="45720" rIns="91440" bIns="45720">
            <a:spAutoFit/>
          </a:bodyPr>
          <a:lstStyle/>
          <a:p>
            <a:pPr algn="ctr"/>
            <a:r>
              <a:rPr lang="en-US" sz="10000" b="0" cap="none" spc="0" dirty="0">
                <a:ln w="0"/>
                <a:solidFill>
                  <a:schemeClr val="bg2"/>
                </a:solidFill>
                <a:latin typeface="Franklin Gothic Medium" panose="020B0603020102020204" pitchFamily="34" charset="0"/>
                <a:cs typeface="Segoe UI" panose="020B0502040204020203" pitchFamily="34" charset="0"/>
              </a:rPr>
              <a:t>Why Largo IB?</a:t>
            </a:r>
          </a:p>
        </p:txBody>
      </p:sp>
    </p:spTree>
    <p:extLst>
      <p:ext uri="{BB962C8B-B14F-4D97-AF65-F5344CB8AC3E}">
        <p14:creationId xmlns:p14="http://schemas.microsoft.com/office/powerpoint/2010/main" val="208489220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84B1-443D-48A0-A040-F528EA53D202}"/>
              </a:ext>
            </a:extLst>
          </p:cNvPr>
          <p:cNvSpPr>
            <a:spLocks noGrp="1"/>
          </p:cNvSpPr>
          <p:nvPr>
            <p:ph type="title"/>
          </p:nvPr>
        </p:nvSpPr>
        <p:spPr>
          <a:xfrm>
            <a:off x="0" y="218661"/>
            <a:ext cx="12192000" cy="1793019"/>
          </a:xfrm>
        </p:spPr>
        <p:txBody>
          <a:bodyPr>
            <a:normAutofit/>
          </a:bodyPr>
          <a:lstStyle/>
          <a:p>
            <a:pPr algn="ctr"/>
            <a:r>
              <a:rPr lang="en-US" sz="2700" b="1" dirty="0"/>
              <a:t>Alyssa Auderer – 2020 Graduate</a:t>
            </a:r>
            <a:br>
              <a:rPr lang="en-US" sz="2200" dirty="0"/>
            </a:br>
            <a:r>
              <a:rPr lang="en-US" sz="2400" dirty="0"/>
              <a:t>University of Florida</a:t>
            </a:r>
            <a:br>
              <a:rPr lang="en-US" sz="2400" dirty="0"/>
            </a:br>
            <a:r>
              <a:rPr lang="en-US" sz="2400" dirty="0"/>
              <a:t>Major: Communication Sciences and Disorders with a minor in Business Administration </a:t>
            </a:r>
            <a:br>
              <a:rPr lang="en-US" sz="1600" dirty="0"/>
            </a:br>
            <a:endParaRPr lang="en-US" sz="1600" dirty="0"/>
          </a:p>
        </p:txBody>
      </p:sp>
      <p:sp>
        <p:nvSpPr>
          <p:cNvPr id="4" name="Text Placeholder 3">
            <a:extLst>
              <a:ext uri="{FF2B5EF4-FFF2-40B4-BE49-F238E27FC236}">
                <a16:creationId xmlns:a16="http://schemas.microsoft.com/office/drawing/2014/main" id="{71603B15-E7BB-4F97-B854-20E64E1A4556}"/>
              </a:ext>
            </a:extLst>
          </p:cNvPr>
          <p:cNvSpPr>
            <a:spLocks noGrp="1"/>
          </p:cNvSpPr>
          <p:nvPr>
            <p:ph type="body" sz="half" idx="2"/>
          </p:nvPr>
        </p:nvSpPr>
        <p:spPr>
          <a:xfrm>
            <a:off x="3978964" y="1964606"/>
            <a:ext cx="8019554" cy="4746295"/>
          </a:xfrm>
        </p:spPr>
        <p:txBody>
          <a:bodyPr>
            <a:normAutofit fontScale="92500" lnSpcReduction="10000"/>
          </a:bodyPr>
          <a:lstStyle/>
          <a:p>
            <a:r>
              <a:rPr lang="en-US" b="1" dirty="0"/>
              <a:t>Why IB?  </a:t>
            </a:r>
            <a:endParaRPr lang="en-US" dirty="0"/>
          </a:p>
          <a:p>
            <a:r>
              <a:rPr lang="en-US" dirty="0"/>
              <a:t>IB is a great opportunity to prepare for college and get a wonderful education while forming bonds with other students and teachers in a close-knit group. </a:t>
            </a:r>
          </a:p>
          <a:p>
            <a:r>
              <a:rPr lang="en-US" b="1" dirty="0"/>
              <a:t>How did the IB Program at Largo help me? </a:t>
            </a:r>
            <a:endParaRPr lang="en-US" dirty="0"/>
          </a:p>
          <a:p>
            <a:pPr marL="285750" lvl="0" indent="-285750" fontAlgn="base">
              <a:buFont typeface="Arial" panose="020B0604020202020204" pitchFamily="34" charset="0"/>
              <a:buChar char="•"/>
            </a:pPr>
            <a:r>
              <a:rPr lang="en-US" dirty="0"/>
              <a:t>I came into college with 30 credits, meaning I could have graduated a whole year early! The only reason I am not able to is because of my major, which requires a lot of specific classes and a certain timeline. </a:t>
            </a:r>
          </a:p>
          <a:p>
            <a:pPr marL="285750" indent="-285750">
              <a:buFont typeface="Arial" panose="020B0604020202020204" pitchFamily="34" charset="0"/>
              <a:buChar char="•"/>
            </a:pPr>
            <a:r>
              <a:rPr lang="en-US" dirty="0"/>
              <a:t> The block schedule and study hall periods in IB helped me tremendously with time management. I really enjoyed having only a few classes a day that were longer, and that helped to prepare me for the format of most classes in college as well. Study hall helped me learn how to use my time wisely to avoid having extra work outside of school, and I still use that skill when I’m stuck on campus between classes. </a:t>
            </a:r>
          </a:p>
          <a:p>
            <a:pPr marL="285750" indent="-285750">
              <a:buFont typeface="Arial" panose="020B0604020202020204" pitchFamily="34" charset="0"/>
              <a:buChar char="•"/>
            </a:pPr>
            <a:r>
              <a:rPr lang="en-US" dirty="0"/>
              <a:t> The best part of Largo IB was definitely the teachers. I felt like all my teachers truly cared about my well-being and my success, and they genuinely were great at teaching. I especially realize this when talking to others about their teachers and they have much less of a bond with them. I loved getting to know the teachers over the years, and still enjoy </a:t>
            </a:r>
          </a:p>
        </p:txBody>
      </p:sp>
      <p:pic>
        <p:nvPicPr>
          <p:cNvPr id="5" name="Content Placeholder 4">
            <a:extLst>
              <a:ext uri="{FF2B5EF4-FFF2-40B4-BE49-F238E27FC236}">
                <a16:creationId xmlns:a16="http://schemas.microsoft.com/office/drawing/2014/main" id="{A720AA39-93FE-46E6-BAD3-A1B7441F6758}"/>
              </a:ext>
            </a:extLst>
          </p:cNvPr>
          <p:cNvPicPr>
            <a:picLocks noGrp="1"/>
          </p:cNvPicPr>
          <p:nvPr>
            <p:ph idx="1"/>
          </p:nvPr>
        </p:nvPicPr>
        <p:blipFill>
          <a:blip r:embed="rId2"/>
          <a:stretch>
            <a:fillRect/>
          </a:stretch>
        </p:blipFill>
        <p:spPr>
          <a:xfrm>
            <a:off x="377333" y="2285181"/>
            <a:ext cx="3200400" cy="3861428"/>
          </a:xfrm>
          <a:prstGeom prst="rect">
            <a:avLst/>
          </a:prstGeom>
        </p:spPr>
      </p:pic>
    </p:spTree>
    <p:extLst>
      <p:ext uri="{BB962C8B-B14F-4D97-AF65-F5344CB8AC3E}">
        <p14:creationId xmlns:p14="http://schemas.microsoft.com/office/powerpoint/2010/main" val="54790286"/>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7BE577-5A60-BD0A-1DB2-9CFD41A8AA37}"/>
              </a:ext>
            </a:extLst>
          </p:cNvPr>
          <p:cNvSpPr>
            <a:spLocks noGrp="1"/>
          </p:cNvSpPr>
          <p:nvPr>
            <p:ph type="title"/>
          </p:nvPr>
        </p:nvSpPr>
        <p:spPr/>
        <p:txBody>
          <a:bodyPr/>
          <a:lstStyle/>
          <a:p>
            <a:endParaRPr lang="en-US"/>
          </a:p>
        </p:txBody>
      </p:sp>
      <p:pic>
        <p:nvPicPr>
          <p:cNvPr id="7" name="Picture 6" descr="Logo&#10;&#10;Description automatically generated">
            <a:extLst>
              <a:ext uri="{FF2B5EF4-FFF2-40B4-BE49-F238E27FC236}">
                <a16:creationId xmlns:a16="http://schemas.microsoft.com/office/drawing/2014/main" id="{D9AC9DC2-8049-2382-019F-2117DA1738A9}"/>
              </a:ext>
            </a:extLst>
          </p:cNvPr>
          <p:cNvPicPr>
            <a:picLocks noChangeAspect="1"/>
          </p:cNvPicPr>
          <p:nvPr/>
        </p:nvPicPr>
        <p:blipFill>
          <a:blip r:embed="rId2"/>
          <a:stretch>
            <a:fillRect/>
          </a:stretch>
        </p:blipFill>
        <p:spPr>
          <a:xfrm>
            <a:off x="0" y="-473958"/>
            <a:ext cx="12192000" cy="7331958"/>
          </a:xfrm>
          <a:prstGeom prst="rect">
            <a:avLst/>
          </a:prstGeom>
        </p:spPr>
      </p:pic>
    </p:spTree>
    <p:extLst>
      <p:ext uri="{BB962C8B-B14F-4D97-AF65-F5344CB8AC3E}">
        <p14:creationId xmlns:p14="http://schemas.microsoft.com/office/powerpoint/2010/main" val="3849452841"/>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9DAF-1785-4E0F-8E10-914C8563473B}"/>
              </a:ext>
            </a:extLst>
          </p:cNvPr>
          <p:cNvSpPr>
            <a:spLocks noGrp="1"/>
          </p:cNvSpPr>
          <p:nvPr>
            <p:ph type="title"/>
          </p:nvPr>
        </p:nvSpPr>
        <p:spPr/>
        <p:txBody>
          <a:bodyPr>
            <a:normAutofit/>
          </a:bodyPr>
          <a:lstStyle/>
          <a:p>
            <a:pPr algn="ctr"/>
            <a:r>
              <a:rPr lang="en-US" dirty="0"/>
              <a:t>Hatem Elmougy 2021 Graduate</a:t>
            </a:r>
            <a:br>
              <a:rPr lang="en-US" dirty="0"/>
            </a:br>
            <a:r>
              <a:rPr lang="en-US" sz="3100" dirty="0"/>
              <a:t>University of South Florida</a:t>
            </a:r>
            <a:br>
              <a:rPr lang="en-US" sz="3100" dirty="0"/>
            </a:br>
            <a:r>
              <a:rPr lang="en-US" sz="3100" dirty="0"/>
              <a:t>Major: Computer Science </a:t>
            </a:r>
          </a:p>
        </p:txBody>
      </p:sp>
      <p:sp>
        <p:nvSpPr>
          <p:cNvPr id="4" name="Text Placeholder 3">
            <a:extLst>
              <a:ext uri="{FF2B5EF4-FFF2-40B4-BE49-F238E27FC236}">
                <a16:creationId xmlns:a16="http://schemas.microsoft.com/office/drawing/2014/main" id="{338AE77C-1A04-4CCD-BC83-0602FEA9CA3C}"/>
              </a:ext>
            </a:extLst>
          </p:cNvPr>
          <p:cNvSpPr>
            <a:spLocks noGrp="1"/>
          </p:cNvSpPr>
          <p:nvPr>
            <p:ph type="body" sz="half" idx="2"/>
          </p:nvPr>
        </p:nvSpPr>
        <p:spPr>
          <a:xfrm>
            <a:off x="3943847" y="1948070"/>
            <a:ext cx="8008667" cy="4625754"/>
          </a:xfrm>
        </p:spPr>
        <p:txBody>
          <a:bodyPr>
            <a:normAutofit fontScale="92500" lnSpcReduction="10000"/>
          </a:bodyPr>
          <a:lstStyle/>
          <a:p>
            <a:r>
              <a:rPr lang="en-US" b="1" dirty="0"/>
              <a:t>Why IB? </a:t>
            </a:r>
          </a:p>
          <a:p>
            <a:r>
              <a:rPr lang="en-US" dirty="0"/>
              <a:t>•  Extremely helpful for college readiness (Workload, expectations, and habits built).</a:t>
            </a:r>
          </a:p>
          <a:p>
            <a:r>
              <a:rPr lang="en-US" dirty="0"/>
              <a:t>•  Great and supportive teacher and staff team that prioritizes success and account for students' experience in and out of school.</a:t>
            </a:r>
          </a:p>
          <a:p>
            <a:r>
              <a:rPr lang="en-US" dirty="0"/>
              <a:t>•  Family like social structure that encourages inquisition, critical thinking, and provides academic competitiveness.</a:t>
            </a:r>
          </a:p>
          <a:p>
            <a:r>
              <a:rPr lang="en-US" dirty="0"/>
              <a:t>•  Encourages extracurricular achievements and activities that will build a great resume right out of high school.</a:t>
            </a:r>
          </a:p>
          <a:p>
            <a:r>
              <a:rPr lang="en-US" b="1" dirty="0"/>
              <a:t>How did the IB Program at Largo help me?    </a:t>
            </a:r>
            <a:endParaRPr lang="en-US" dirty="0"/>
          </a:p>
          <a:p>
            <a:pPr marL="285750" lvl="0" indent="-285750">
              <a:buFont typeface="Arial" panose="020B0604020202020204" pitchFamily="34" charset="0"/>
              <a:buChar char="•"/>
            </a:pPr>
            <a:r>
              <a:rPr lang="en-US" dirty="0"/>
              <a:t>Made me accustomed to all types of workloads and expectations that make college assignments seamless.</a:t>
            </a:r>
          </a:p>
          <a:p>
            <a:pPr marL="285750" lvl="0" indent="-285750">
              <a:buFont typeface="Arial" panose="020B0604020202020204" pitchFamily="34" charset="0"/>
              <a:buChar char="•"/>
            </a:pPr>
            <a:r>
              <a:rPr lang="en-US" dirty="0"/>
              <a:t>Provided me with a structured approach towards different tasks in college.</a:t>
            </a:r>
          </a:p>
          <a:p>
            <a:pPr marL="285750" lvl="0" indent="-285750">
              <a:buFont typeface="Arial" panose="020B0604020202020204" pitchFamily="34" charset="0"/>
              <a:buChar char="•"/>
            </a:pPr>
            <a:r>
              <a:rPr lang="en-US" dirty="0"/>
              <a:t>Helped Identify my weaknesses and find a way to approach them or work around them.</a:t>
            </a:r>
          </a:p>
          <a:p>
            <a:endParaRPr lang="en-US" dirty="0"/>
          </a:p>
        </p:txBody>
      </p:sp>
      <p:grpSp>
        <p:nvGrpSpPr>
          <p:cNvPr id="5" name="Group 4">
            <a:extLst>
              <a:ext uri="{FF2B5EF4-FFF2-40B4-BE49-F238E27FC236}">
                <a16:creationId xmlns:a16="http://schemas.microsoft.com/office/drawing/2014/main" id="{5690E224-7C49-4E5B-AA8C-508C1646DFA8}"/>
              </a:ext>
            </a:extLst>
          </p:cNvPr>
          <p:cNvGrpSpPr/>
          <p:nvPr/>
        </p:nvGrpSpPr>
        <p:grpSpPr>
          <a:xfrm>
            <a:off x="386148" y="2147486"/>
            <a:ext cx="3319159" cy="4261265"/>
            <a:chOff x="0" y="0"/>
            <a:chExt cx="1918627" cy="2039861"/>
          </a:xfrm>
        </p:grpSpPr>
        <p:sp>
          <p:nvSpPr>
            <p:cNvPr id="6" name="Shape 1725">
              <a:extLst>
                <a:ext uri="{FF2B5EF4-FFF2-40B4-BE49-F238E27FC236}">
                  <a16:creationId xmlns:a16="http://schemas.microsoft.com/office/drawing/2014/main" id="{5E25DC79-BA8D-4212-A384-F2E28079F5A0}"/>
                </a:ext>
              </a:extLst>
            </p:cNvPr>
            <p:cNvSpPr/>
            <p:nvPr/>
          </p:nvSpPr>
          <p:spPr>
            <a:xfrm>
              <a:off x="0" y="29359"/>
              <a:ext cx="1908810" cy="1985010"/>
            </a:xfrm>
            <a:custGeom>
              <a:avLst/>
              <a:gdLst/>
              <a:ahLst/>
              <a:cxnLst/>
              <a:rect l="0" t="0" r="0" b="0"/>
              <a:pathLst>
                <a:path w="1908810" h="1985010">
                  <a:moveTo>
                    <a:pt x="0" y="0"/>
                  </a:moveTo>
                  <a:lnTo>
                    <a:pt x="1908810" y="0"/>
                  </a:lnTo>
                  <a:lnTo>
                    <a:pt x="1908810" y="1985010"/>
                  </a:lnTo>
                  <a:lnTo>
                    <a:pt x="0" y="1985010"/>
                  </a:lnTo>
                  <a:lnTo>
                    <a:pt x="0" y="0"/>
                  </a:lnTo>
                </a:path>
              </a:pathLst>
            </a:custGeom>
            <a:solidFill>
              <a:srgbClr val="FFFFFF"/>
            </a:solidFill>
            <a:ln w="0" cap="flat">
              <a:noFill/>
              <a:miter lim="127000"/>
            </a:ln>
            <a:effectLst/>
          </p:spPr>
          <p:txBody>
            <a:bodyPr/>
            <a:lstStyle/>
            <a:p>
              <a:endParaRPr lang="en-US"/>
            </a:p>
          </p:txBody>
        </p:sp>
        <p:sp>
          <p:nvSpPr>
            <p:cNvPr id="7" name="Shape 68">
              <a:extLst>
                <a:ext uri="{FF2B5EF4-FFF2-40B4-BE49-F238E27FC236}">
                  <a16:creationId xmlns:a16="http://schemas.microsoft.com/office/drawing/2014/main" id="{CB3232FC-F3B6-4C2B-A047-4A9DB361A610}"/>
                </a:ext>
              </a:extLst>
            </p:cNvPr>
            <p:cNvSpPr/>
            <p:nvPr/>
          </p:nvSpPr>
          <p:spPr>
            <a:xfrm>
              <a:off x="0" y="29359"/>
              <a:ext cx="1908810" cy="1985010"/>
            </a:xfrm>
            <a:custGeom>
              <a:avLst/>
              <a:gdLst/>
              <a:ahLst/>
              <a:cxnLst/>
              <a:rect l="0" t="0" r="0" b="0"/>
              <a:pathLst>
                <a:path w="1908810" h="1985010">
                  <a:moveTo>
                    <a:pt x="0" y="1985010"/>
                  </a:moveTo>
                  <a:lnTo>
                    <a:pt x="1908810" y="1985010"/>
                  </a:lnTo>
                  <a:lnTo>
                    <a:pt x="1908810" y="0"/>
                  </a:lnTo>
                  <a:lnTo>
                    <a:pt x="0" y="0"/>
                  </a:lnTo>
                  <a:close/>
                </a:path>
              </a:pathLst>
            </a:custGeom>
            <a:noFill/>
            <a:ln w="6350" cap="flat" cmpd="sng" algn="ctr">
              <a:solidFill>
                <a:srgbClr val="000000"/>
              </a:solidFill>
              <a:prstDash val="solid"/>
              <a:round/>
            </a:ln>
            <a:effectLst/>
          </p:spPr>
          <p:txBody>
            <a:bodyPr/>
            <a:lstStyle/>
            <a:p>
              <a:endParaRPr lang="en-US"/>
            </a:p>
          </p:txBody>
        </p:sp>
        <p:sp>
          <p:nvSpPr>
            <p:cNvPr id="8" name="Rectangle 7">
              <a:extLst>
                <a:ext uri="{FF2B5EF4-FFF2-40B4-BE49-F238E27FC236}">
                  <a16:creationId xmlns:a16="http://schemas.microsoft.com/office/drawing/2014/main" id="{841064AB-C5AC-473B-A63E-DD2DBACCBE47}"/>
                </a:ext>
              </a:extLst>
            </p:cNvPr>
            <p:cNvSpPr/>
            <p:nvPr/>
          </p:nvSpPr>
          <p:spPr>
            <a:xfrm>
              <a:off x="520319" y="677949"/>
              <a:ext cx="1156714" cy="189937"/>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100">
                  <a:solidFill>
                    <a:srgbClr val="000000"/>
                  </a:solidFill>
                  <a:effectLst/>
                  <a:latin typeface="Calibri" panose="020F0502020204030204" pitchFamily="34" charset="0"/>
                  <a:ea typeface="Calibri" panose="020F0502020204030204" pitchFamily="34" charset="0"/>
                </a:rPr>
                <a:t>Current Picture</a:t>
              </a:r>
              <a:endParaRPr lang="en-US" sz="1200">
                <a:solidFill>
                  <a:srgbClr val="000000"/>
                </a:solidFill>
                <a:effectLst/>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9DF18907-5759-4D40-AAE5-A389DB50A7EE}"/>
                </a:ext>
              </a:extLst>
            </p:cNvPr>
            <p:cNvSpPr/>
            <p:nvPr/>
          </p:nvSpPr>
          <p:spPr>
            <a:xfrm>
              <a:off x="1388999" y="677949"/>
              <a:ext cx="42144" cy="189937"/>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100">
                  <a:solidFill>
                    <a:srgbClr val="000000"/>
                  </a:solidFill>
                  <a:effectLst/>
                  <a:latin typeface="Calibri" panose="020F0502020204030204" pitchFamily="34" charset="0"/>
                  <a:ea typeface="Calibri" panose="020F0502020204030204" pitchFamily="34" charset="0"/>
                </a:rPr>
                <a:t> </a:t>
              </a:r>
              <a:endParaRPr lang="en-US" sz="1200">
                <a:solidFill>
                  <a:srgbClr val="000000"/>
                </a:solidFill>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668AEE30-6C91-40ED-9918-41465F12CA73}"/>
                </a:ext>
              </a:extLst>
            </p:cNvPr>
            <p:cNvPicPr/>
            <p:nvPr/>
          </p:nvPicPr>
          <p:blipFill>
            <a:blip r:embed="rId2"/>
            <a:stretch>
              <a:fillRect/>
            </a:stretch>
          </p:blipFill>
          <p:spPr>
            <a:xfrm>
              <a:off x="1740" y="0"/>
              <a:ext cx="1916887" cy="2039861"/>
            </a:xfrm>
            <a:prstGeom prst="rect">
              <a:avLst/>
            </a:prstGeom>
          </p:spPr>
        </p:pic>
      </p:grpSp>
    </p:spTree>
    <p:extLst>
      <p:ext uri="{BB962C8B-B14F-4D97-AF65-F5344CB8AC3E}">
        <p14:creationId xmlns:p14="http://schemas.microsoft.com/office/powerpoint/2010/main" val="35742952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D9046-AEE9-4A47-807B-ADE43DC33BC6}"/>
              </a:ext>
            </a:extLst>
          </p:cNvPr>
          <p:cNvSpPr>
            <a:spLocks noGrp="1"/>
          </p:cNvSpPr>
          <p:nvPr>
            <p:ph type="title"/>
          </p:nvPr>
        </p:nvSpPr>
        <p:spPr/>
        <p:txBody>
          <a:bodyPr>
            <a:normAutofit/>
          </a:bodyPr>
          <a:lstStyle/>
          <a:p>
            <a:pPr algn="ctr"/>
            <a:r>
              <a:rPr lang="en-US" b="1" dirty="0"/>
              <a:t>Grace Schechter 2020 Graduate</a:t>
            </a:r>
            <a:br>
              <a:rPr lang="en-US" dirty="0"/>
            </a:br>
            <a:r>
              <a:rPr lang="en-US" sz="3100" dirty="0"/>
              <a:t>Fashion Institute of Technology</a:t>
            </a:r>
            <a:br>
              <a:rPr lang="en-US" sz="3100" dirty="0"/>
            </a:br>
            <a:r>
              <a:rPr lang="en-US" sz="3100" dirty="0"/>
              <a:t>Major: Fashion Marketing </a:t>
            </a:r>
          </a:p>
        </p:txBody>
      </p:sp>
      <p:sp>
        <p:nvSpPr>
          <p:cNvPr id="4" name="Text Placeholder 3">
            <a:extLst>
              <a:ext uri="{FF2B5EF4-FFF2-40B4-BE49-F238E27FC236}">
                <a16:creationId xmlns:a16="http://schemas.microsoft.com/office/drawing/2014/main" id="{F898A275-4FC5-4C4F-A36D-9D9C515F8D54}"/>
              </a:ext>
            </a:extLst>
          </p:cNvPr>
          <p:cNvSpPr>
            <a:spLocks noGrp="1"/>
          </p:cNvSpPr>
          <p:nvPr>
            <p:ph type="body" sz="half" idx="2"/>
          </p:nvPr>
        </p:nvSpPr>
        <p:spPr>
          <a:xfrm>
            <a:off x="3689405" y="1924217"/>
            <a:ext cx="8344752" cy="4786826"/>
          </a:xfrm>
        </p:spPr>
        <p:txBody>
          <a:bodyPr/>
          <a:lstStyle/>
          <a:p>
            <a:r>
              <a:rPr lang="en-US" sz="2000" b="1" dirty="0"/>
              <a:t>Why IB?</a:t>
            </a:r>
          </a:p>
          <a:p>
            <a:r>
              <a:rPr lang="en-US" sz="2000" dirty="0"/>
              <a:t>The teachers I had the pleasure of getting to know during my time in Largo IB made my high school experience far more elevated than it would’ve been had I not been in the program.</a:t>
            </a:r>
          </a:p>
          <a:p>
            <a:r>
              <a:rPr lang="en-US" sz="2000" b="1" dirty="0"/>
              <a:t>How did the IB Program at Largo help me?</a:t>
            </a:r>
          </a:p>
          <a:p>
            <a:pPr marL="285750" lvl="0" indent="-285750">
              <a:buFont typeface="Arial" panose="020B0604020202020204" pitchFamily="34" charset="0"/>
              <a:buChar char="•"/>
            </a:pPr>
            <a:r>
              <a:rPr lang="en-US" sz="2000" dirty="0"/>
              <a:t>My time management skills, as well as my ability to produce quality work with limited time, improved significantly</a:t>
            </a:r>
          </a:p>
          <a:p>
            <a:pPr marL="285750" lvl="0" indent="-285750">
              <a:buFont typeface="Arial" panose="020B0604020202020204" pitchFamily="34" charset="0"/>
              <a:buChar char="•"/>
            </a:pPr>
            <a:r>
              <a:rPr lang="en-US" sz="2000" dirty="0"/>
              <a:t>I received 15 transfer credits from my IB and AP exams</a:t>
            </a:r>
          </a:p>
          <a:p>
            <a:pPr marL="285750" lvl="0" indent="-285750">
              <a:buFont typeface="Arial" panose="020B0604020202020204" pitchFamily="34" charset="0"/>
              <a:buChar char="•"/>
            </a:pPr>
            <a:r>
              <a:rPr lang="en-US" sz="2000" dirty="0"/>
              <a:t>I am able to connect with IB students from all around the world who flock to New York and share mutual experiences.</a:t>
            </a:r>
          </a:p>
          <a:p>
            <a:pPr marL="285750" lvl="0" indent="-285750">
              <a:buFont typeface="Arial" panose="020B0604020202020204" pitchFamily="34" charset="0"/>
              <a:buChar char="•"/>
            </a:pPr>
            <a:r>
              <a:rPr lang="en-US" sz="2000" dirty="0"/>
              <a:t>Compared to my friends I made in college, I place a higher emphasis on grades, school, and gaining new knowledge</a:t>
            </a:r>
          </a:p>
          <a:p>
            <a:endParaRPr lang="en-US" dirty="0"/>
          </a:p>
        </p:txBody>
      </p:sp>
      <p:pic>
        <p:nvPicPr>
          <p:cNvPr id="5" name="Content Placeholder 4" descr="A picture containing text, person, standing&#10;&#10;Description automatically generated">
            <a:extLst>
              <a:ext uri="{FF2B5EF4-FFF2-40B4-BE49-F238E27FC236}">
                <a16:creationId xmlns:a16="http://schemas.microsoft.com/office/drawing/2014/main" id="{C26AB98F-77AB-4E9D-A81A-01880B1EC677}"/>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25599" t="13471" r="26040" b="39708"/>
          <a:stretch/>
        </p:blipFill>
        <p:spPr bwMode="auto">
          <a:xfrm>
            <a:off x="314575" y="2083981"/>
            <a:ext cx="3200400" cy="4333148"/>
          </a:xfrm>
          <a:prstGeom prst="rect">
            <a:avLst/>
          </a:prstGeom>
          <a:ln w="1905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4143014"/>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alpha val="82000"/>
          </a:schemeClr>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445FC31-CB83-43AC-8F87-224DD2AC7FC7}"/>
              </a:ext>
            </a:extLst>
          </p:cNvPr>
          <p:cNvSpPr>
            <a:spLocks noGrp="1"/>
          </p:cNvSpPr>
          <p:nvPr>
            <p:ph type="ctrTitle"/>
          </p:nvPr>
        </p:nvSpPr>
        <p:spPr>
          <a:xfrm>
            <a:off x="247772" y="-20403"/>
            <a:ext cx="11471565" cy="1739347"/>
          </a:xfrm>
        </p:spPr>
        <p:txBody>
          <a:bodyPr/>
          <a:lstStyle/>
          <a:p>
            <a:r>
              <a:rPr lang="en-US" dirty="0"/>
              <a:t>Slide 1</a:t>
            </a:r>
          </a:p>
        </p:txBody>
      </p:sp>
      <p:sp>
        <p:nvSpPr>
          <p:cNvPr id="6" name="Subtitle 2">
            <a:extLst>
              <a:ext uri="{FF2B5EF4-FFF2-40B4-BE49-F238E27FC236}">
                <a16:creationId xmlns:a16="http://schemas.microsoft.com/office/drawing/2014/main" id="{34FF91AE-2461-414D-B6AC-6D31640BB063}"/>
              </a:ext>
            </a:extLst>
          </p:cNvPr>
          <p:cNvSpPr txBox="1">
            <a:spLocks/>
          </p:cNvSpPr>
          <p:nvPr/>
        </p:nvSpPr>
        <p:spPr>
          <a:xfrm>
            <a:off x="1815793" y="4240598"/>
            <a:ext cx="8673427" cy="13225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200"/>
              </a:spcBef>
              <a:spcAft>
                <a:spcPts val="200"/>
              </a:spcAft>
              <a:buClr>
                <a:schemeClr val="tx1"/>
              </a:buClr>
              <a:buFont typeface="Wingdings" pitchFamily="2" charset="2"/>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9pPr>
          </a:lstStyle>
          <a:p>
            <a:r>
              <a:rPr lang="en-US" sz="4000" dirty="0">
                <a:latin typeface="Segoe UI" panose="020B0502040204020203" pitchFamily="34" charset="0"/>
                <a:cs typeface="Segoe UI" panose="020B0502040204020203" pitchFamily="34" charset="0"/>
              </a:rPr>
              <a:t>Largo IB Alumni</a:t>
            </a:r>
          </a:p>
        </p:txBody>
      </p:sp>
      <p:sp>
        <p:nvSpPr>
          <p:cNvPr id="4" name="Rectangle 3">
            <a:extLst>
              <a:ext uri="{FF2B5EF4-FFF2-40B4-BE49-F238E27FC236}">
                <a16:creationId xmlns:a16="http://schemas.microsoft.com/office/drawing/2014/main" id="{F2A2D7DD-5041-4C4D-A523-F870B27AD1D4}"/>
              </a:ext>
            </a:extLst>
          </p:cNvPr>
          <p:cNvSpPr/>
          <p:nvPr/>
        </p:nvSpPr>
        <p:spPr>
          <a:xfrm>
            <a:off x="2119448" y="2041989"/>
            <a:ext cx="8066119" cy="1631216"/>
          </a:xfrm>
          <a:prstGeom prst="rect">
            <a:avLst/>
          </a:prstGeom>
          <a:noFill/>
        </p:spPr>
        <p:txBody>
          <a:bodyPr wrap="none" lIns="91440" tIns="45720" rIns="91440" bIns="45720">
            <a:spAutoFit/>
          </a:bodyPr>
          <a:lstStyle/>
          <a:p>
            <a:pPr algn="ctr"/>
            <a:r>
              <a:rPr lang="en-US" sz="10000" b="0" cap="none" spc="0" dirty="0">
                <a:ln w="0"/>
                <a:solidFill>
                  <a:schemeClr val="bg2"/>
                </a:solidFill>
                <a:latin typeface="Franklin Gothic Medium" panose="020B0603020102020204" pitchFamily="34" charset="0"/>
                <a:cs typeface="Segoe UI" panose="020B0502040204020203" pitchFamily="34" charset="0"/>
              </a:rPr>
              <a:t>Why Largo IB?</a:t>
            </a:r>
          </a:p>
        </p:txBody>
      </p:sp>
    </p:spTree>
    <p:extLst>
      <p:ext uri="{BB962C8B-B14F-4D97-AF65-F5344CB8AC3E}">
        <p14:creationId xmlns:p14="http://schemas.microsoft.com/office/powerpoint/2010/main" val="512826221"/>
      </p:ext>
    </p:extLst>
  </p:cSld>
  <p:clrMapOvr>
    <a:masterClrMapping/>
  </p:clrMapOvr>
  <mc:AlternateContent xmlns:mc="http://schemas.openxmlformats.org/markup-compatibility/2006">
    <mc:Choice xmlns:p14="http://schemas.microsoft.com/office/powerpoint/2010/main" Requires="p14">
      <p:transition spd="slow" p14:dur="2000" advClick="0" advTm="45000"/>
    </mc:Choice>
    <mc:Fallback>
      <p:transition spd="slow" advClick="0" advTm="4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D59E-6A60-4631-A051-1A4AB57BC491}"/>
              </a:ext>
            </a:extLst>
          </p:cNvPr>
          <p:cNvSpPr>
            <a:spLocks noGrp="1"/>
          </p:cNvSpPr>
          <p:nvPr>
            <p:ph type="title"/>
          </p:nvPr>
        </p:nvSpPr>
        <p:spPr/>
        <p:txBody>
          <a:bodyPr>
            <a:normAutofit/>
          </a:bodyPr>
          <a:lstStyle/>
          <a:p>
            <a:pPr algn="ctr"/>
            <a:r>
              <a:rPr lang="en-US" sz="2400" b="1" dirty="0"/>
              <a:t>Brook Brown – 2020 Graduate</a:t>
            </a:r>
            <a:br>
              <a:rPr lang="en-US" dirty="0"/>
            </a:br>
            <a:r>
              <a:rPr lang="en-US" sz="2000" dirty="0"/>
              <a:t>McGill University</a:t>
            </a:r>
            <a:br>
              <a:rPr lang="en-US" sz="2000" dirty="0"/>
            </a:br>
            <a:r>
              <a:rPr lang="en-US" sz="2000" dirty="0"/>
              <a:t>Major: Biology </a:t>
            </a:r>
          </a:p>
        </p:txBody>
      </p:sp>
      <p:sp>
        <p:nvSpPr>
          <p:cNvPr id="4" name="Text Placeholder 3">
            <a:extLst>
              <a:ext uri="{FF2B5EF4-FFF2-40B4-BE49-F238E27FC236}">
                <a16:creationId xmlns:a16="http://schemas.microsoft.com/office/drawing/2014/main" id="{561D9B65-6B72-4E30-B807-E6D6E1F3CCC1}"/>
              </a:ext>
            </a:extLst>
          </p:cNvPr>
          <p:cNvSpPr>
            <a:spLocks noGrp="1"/>
          </p:cNvSpPr>
          <p:nvPr>
            <p:ph type="body" sz="half" idx="2"/>
          </p:nvPr>
        </p:nvSpPr>
        <p:spPr>
          <a:xfrm>
            <a:off x="3538330" y="2035534"/>
            <a:ext cx="8381527" cy="4332609"/>
          </a:xfrm>
        </p:spPr>
        <p:txBody>
          <a:bodyPr>
            <a:normAutofit fontScale="92500" lnSpcReduction="10000"/>
          </a:bodyPr>
          <a:lstStyle/>
          <a:p>
            <a:r>
              <a:rPr lang="en-US" b="1" dirty="0"/>
              <a:t>Why IB?</a:t>
            </a:r>
          </a:p>
          <a:p>
            <a:r>
              <a:rPr lang="en-US" dirty="0"/>
              <a:t>The teachers are amazing and truly care about your success! A heavy, yet multi-faceted workload is beneficial especially when going to rigorous university. </a:t>
            </a:r>
          </a:p>
          <a:p>
            <a:r>
              <a:rPr lang="en-US" b="1" dirty="0"/>
              <a:t>How did the IB Program at Largo help me?  </a:t>
            </a:r>
          </a:p>
          <a:p>
            <a:pPr marL="285750" lvl="0" indent="-285750" fontAlgn="base">
              <a:buFont typeface="Arial" panose="020B0604020202020204" pitchFamily="34" charset="0"/>
              <a:buChar char="•"/>
            </a:pPr>
            <a:r>
              <a:rPr lang="en-US" dirty="0"/>
              <a:t>Received 20 Credits from my IB diploma (I need 120 Credits to earn a Bachelors)  </a:t>
            </a:r>
          </a:p>
          <a:p>
            <a:pPr marL="285750" lvl="0" indent="-285750" fontAlgn="base">
              <a:buFont typeface="Arial" panose="020B0604020202020204" pitchFamily="34" charset="0"/>
              <a:buChar char="•"/>
            </a:pPr>
            <a:r>
              <a:rPr lang="en-US" dirty="0"/>
              <a:t>I am still very close with some of my classmates, I am predicting lifelong friendships with them </a:t>
            </a:r>
          </a:p>
          <a:p>
            <a:pPr marL="285750" lvl="0" indent="-285750" fontAlgn="base">
              <a:buFont typeface="Arial" panose="020B0604020202020204" pitchFamily="34" charset="0"/>
              <a:buChar char="•"/>
            </a:pPr>
            <a:r>
              <a:rPr lang="en-US" dirty="0"/>
              <a:t>Small program is incredible, take advantage of it now if you are going to a larger school. Get to know your teachers as they are great people that will leave a lasting impact on you  </a:t>
            </a:r>
          </a:p>
          <a:p>
            <a:pPr marL="285750" lvl="0" indent="-285750" fontAlgn="base">
              <a:buFont typeface="Arial" panose="020B0604020202020204" pitchFamily="34" charset="0"/>
              <a:buChar char="•"/>
            </a:pPr>
            <a:r>
              <a:rPr lang="en-US" dirty="0"/>
              <a:t>IB introduced me to time management under stress, a skill necessary for everyone’s future </a:t>
            </a:r>
          </a:p>
          <a:p>
            <a:pPr marL="285750" indent="-285750">
              <a:buFont typeface="Arial" panose="020B0604020202020204" pitchFamily="34" charset="0"/>
              <a:buChar char="•"/>
            </a:pPr>
            <a:r>
              <a:rPr lang="en-US" dirty="0"/>
              <a:t>As a student athlete, I was also prepped for the management of sports and studies, as well as a positive mindset for keeping up with both. </a:t>
            </a:r>
          </a:p>
        </p:txBody>
      </p:sp>
      <p:pic>
        <p:nvPicPr>
          <p:cNvPr id="5" name="Content Placeholder 4">
            <a:extLst>
              <a:ext uri="{FF2B5EF4-FFF2-40B4-BE49-F238E27FC236}">
                <a16:creationId xmlns:a16="http://schemas.microsoft.com/office/drawing/2014/main" id="{EA6EC0D8-4552-4A01-8A91-F2B7E5256649}"/>
              </a:ext>
            </a:extLst>
          </p:cNvPr>
          <p:cNvPicPr>
            <a:picLocks noGrp="1"/>
          </p:cNvPicPr>
          <p:nvPr>
            <p:ph idx="1"/>
          </p:nvPr>
        </p:nvPicPr>
        <p:blipFill>
          <a:blip r:embed="rId2"/>
          <a:stretch>
            <a:fillRect/>
          </a:stretch>
        </p:blipFill>
        <p:spPr>
          <a:xfrm>
            <a:off x="419271" y="1977708"/>
            <a:ext cx="2824861" cy="2966194"/>
          </a:xfrm>
          <a:prstGeom prst="rect">
            <a:avLst/>
          </a:prstGeom>
        </p:spPr>
      </p:pic>
    </p:spTree>
    <p:extLst>
      <p:ext uri="{BB962C8B-B14F-4D97-AF65-F5344CB8AC3E}">
        <p14:creationId xmlns:p14="http://schemas.microsoft.com/office/powerpoint/2010/main" val="3047216543"/>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F0462-4E18-4C1D-98BB-F13B4B12DF63}"/>
              </a:ext>
            </a:extLst>
          </p:cNvPr>
          <p:cNvSpPr>
            <a:spLocks noGrp="1"/>
          </p:cNvSpPr>
          <p:nvPr>
            <p:ph type="title"/>
          </p:nvPr>
        </p:nvSpPr>
        <p:spPr/>
        <p:txBody>
          <a:bodyPr>
            <a:normAutofit fontScale="90000"/>
          </a:bodyPr>
          <a:lstStyle/>
          <a:p>
            <a:pPr algn="ctr"/>
            <a:r>
              <a:rPr lang="en-US" b="1" dirty="0"/>
              <a:t>Joy Chen class of 2022</a:t>
            </a:r>
            <a:br>
              <a:rPr lang="en-US" dirty="0"/>
            </a:br>
            <a:r>
              <a:rPr lang="en-US" sz="3600" dirty="0"/>
              <a:t>University of Florida</a:t>
            </a:r>
            <a:br>
              <a:rPr lang="en-US" sz="3600" dirty="0"/>
            </a:br>
            <a:r>
              <a:rPr lang="en-US" sz="3600" dirty="0"/>
              <a:t>Major: Finance </a:t>
            </a:r>
          </a:p>
        </p:txBody>
      </p:sp>
      <p:pic>
        <p:nvPicPr>
          <p:cNvPr id="5" name="Content Placeholder 4">
            <a:extLst>
              <a:ext uri="{FF2B5EF4-FFF2-40B4-BE49-F238E27FC236}">
                <a16:creationId xmlns:a16="http://schemas.microsoft.com/office/drawing/2014/main" id="{00C453AD-5690-424C-803D-2283FF51B242}"/>
              </a:ext>
            </a:extLst>
          </p:cNvPr>
          <p:cNvPicPr>
            <a:picLocks noGrp="1"/>
          </p:cNvPicPr>
          <p:nvPr>
            <p:ph idx="1"/>
          </p:nvPr>
        </p:nvPicPr>
        <p:blipFill>
          <a:blip r:embed="rId2"/>
          <a:stretch>
            <a:fillRect/>
          </a:stretch>
        </p:blipFill>
        <p:spPr>
          <a:xfrm>
            <a:off x="424542" y="2119313"/>
            <a:ext cx="6939643" cy="4738687"/>
          </a:xfrm>
          <a:prstGeom prst="rect">
            <a:avLst/>
          </a:prstGeom>
        </p:spPr>
      </p:pic>
    </p:spTree>
    <p:extLst>
      <p:ext uri="{BB962C8B-B14F-4D97-AF65-F5344CB8AC3E}">
        <p14:creationId xmlns:p14="http://schemas.microsoft.com/office/powerpoint/2010/main" val="2914948268"/>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0848-6482-49F2-BF5E-8AEC4306A51F}"/>
              </a:ext>
            </a:extLst>
          </p:cNvPr>
          <p:cNvSpPr>
            <a:spLocks noGrp="1"/>
          </p:cNvSpPr>
          <p:nvPr>
            <p:ph type="title"/>
          </p:nvPr>
        </p:nvSpPr>
        <p:spPr>
          <a:xfrm>
            <a:off x="947057" y="284176"/>
            <a:ext cx="10727872" cy="1508760"/>
          </a:xfrm>
        </p:spPr>
        <p:txBody>
          <a:bodyPr>
            <a:normAutofit/>
          </a:bodyPr>
          <a:lstStyle/>
          <a:p>
            <a:pPr algn="ctr"/>
            <a:r>
              <a:rPr lang="en-US" b="1" dirty="0"/>
              <a:t>Connor Mann 2019 Graduate</a:t>
            </a:r>
            <a:br>
              <a:rPr lang="en-US" dirty="0"/>
            </a:br>
            <a:r>
              <a:rPr lang="en-US" sz="3100" dirty="0"/>
              <a:t>Yale University</a:t>
            </a:r>
            <a:br>
              <a:rPr lang="en-US" sz="3100" dirty="0"/>
            </a:br>
            <a:r>
              <a:rPr lang="en-US" sz="3100" dirty="0"/>
              <a:t>Major: Electrical Engineering and Computer Science</a:t>
            </a:r>
          </a:p>
        </p:txBody>
      </p:sp>
      <p:sp>
        <p:nvSpPr>
          <p:cNvPr id="4" name="Text Placeholder 3">
            <a:extLst>
              <a:ext uri="{FF2B5EF4-FFF2-40B4-BE49-F238E27FC236}">
                <a16:creationId xmlns:a16="http://schemas.microsoft.com/office/drawing/2014/main" id="{C9095A9F-E19B-41E4-93E8-02F9F98567FA}"/>
              </a:ext>
            </a:extLst>
          </p:cNvPr>
          <p:cNvSpPr>
            <a:spLocks noGrp="1"/>
          </p:cNvSpPr>
          <p:nvPr>
            <p:ph type="body" sz="half" idx="2"/>
          </p:nvPr>
        </p:nvSpPr>
        <p:spPr>
          <a:xfrm>
            <a:off x="4637314" y="2147486"/>
            <a:ext cx="7037615" cy="4426338"/>
          </a:xfrm>
        </p:spPr>
        <p:txBody>
          <a:bodyPr/>
          <a:lstStyle/>
          <a:p>
            <a:r>
              <a:rPr lang="en-US" dirty="0"/>
              <a:t>Why IB? </a:t>
            </a:r>
          </a:p>
          <a:p>
            <a:r>
              <a:rPr lang="en-US" dirty="0"/>
              <a:t>The people you surround yourself with have a huge impact on how you learn and grow. In IB, you’ll be surrounded by excellent teachers and peers that really care about learning. It sounds simple, but it makes a big difference.</a:t>
            </a:r>
          </a:p>
          <a:p>
            <a:r>
              <a:rPr lang="en-US" dirty="0"/>
              <a:t>How did the IB Program at Largo help you?</a:t>
            </a:r>
          </a:p>
          <a:p>
            <a:pPr marL="285750" lvl="0" indent="-285750">
              <a:buFont typeface="Arial" panose="020B0604020202020204" pitchFamily="34" charset="0"/>
              <a:buChar char="•"/>
            </a:pPr>
            <a:r>
              <a:rPr lang="en-US" dirty="0"/>
              <a:t>Gave me the opportunity to push myself with advanced classes in my areas of interest</a:t>
            </a:r>
          </a:p>
          <a:p>
            <a:pPr marL="285750" lvl="0" indent="-285750">
              <a:buFont typeface="Arial" panose="020B0604020202020204" pitchFamily="34" charset="0"/>
              <a:buChar char="•"/>
            </a:pPr>
            <a:r>
              <a:rPr lang="en-US" dirty="0"/>
              <a:t>Prepared me for college-level coursework</a:t>
            </a:r>
          </a:p>
          <a:p>
            <a:pPr marL="285750" lvl="0" indent="-285750">
              <a:buFont typeface="Arial" panose="020B0604020202020204" pitchFamily="34" charset="0"/>
              <a:buChar char="•"/>
            </a:pPr>
            <a:r>
              <a:rPr lang="en-US" dirty="0"/>
              <a:t>Provided a tight-knit community of friends dealing with the same academic challenges</a:t>
            </a:r>
          </a:p>
          <a:p>
            <a:pPr marL="285750" lvl="0" indent="-285750">
              <a:buFont typeface="Arial" panose="020B0604020202020204" pitchFamily="34" charset="0"/>
              <a:buChar char="•"/>
            </a:pPr>
            <a:r>
              <a:rPr lang="en-US" dirty="0"/>
              <a:t>Helped me get the National Merit Scholarship</a:t>
            </a:r>
          </a:p>
          <a:p>
            <a:endParaRPr lang="en-US" dirty="0"/>
          </a:p>
        </p:txBody>
      </p:sp>
      <p:pic>
        <p:nvPicPr>
          <p:cNvPr id="5" name="image1.jpg">
            <a:extLst>
              <a:ext uri="{FF2B5EF4-FFF2-40B4-BE49-F238E27FC236}">
                <a16:creationId xmlns:a16="http://schemas.microsoft.com/office/drawing/2014/main" id="{A3C77306-1A3C-4A09-A369-824EE38BABA8}"/>
              </a:ext>
            </a:extLst>
          </p:cNvPr>
          <p:cNvPicPr>
            <a:picLocks noGrp="1"/>
          </p:cNvPicPr>
          <p:nvPr>
            <p:ph idx="1"/>
          </p:nvPr>
        </p:nvPicPr>
        <p:blipFill>
          <a:blip r:embed="rId2"/>
          <a:srcRect/>
          <a:stretch>
            <a:fillRect/>
          </a:stretch>
        </p:blipFill>
        <p:spPr>
          <a:xfrm>
            <a:off x="180979" y="2147486"/>
            <a:ext cx="4221999" cy="4114800"/>
          </a:xfrm>
          <a:prstGeom prst="rect">
            <a:avLst/>
          </a:prstGeom>
          <a:ln/>
        </p:spPr>
      </p:pic>
    </p:spTree>
    <p:extLst>
      <p:ext uri="{BB962C8B-B14F-4D97-AF65-F5344CB8AC3E}">
        <p14:creationId xmlns:p14="http://schemas.microsoft.com/office/powerpoint/2010/main" val="4192811908"/>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B9DAF-8A8D-7E69-B436-764FCB5B05F8}"/>
              </a:ext>
            </a:extLst>
          </p:cNvPr>
          <p:cNvSpPr>
            <a:spLocks noGrp="1"/>
          </p:cNvSpPr>
          <p:nvPr>
            <p:ph type="title"/>
          </p:nvPr>
        </p:nvSpPr>
        <p:spPr/>
        <p:txBody>
          <a:bodyPr/>
          <a:lstStyle/>
          <a:p>
            <a:endParaRPr lang="en-US"/>
          </a:p>
        </p:txBody>
      </p:sp>
      <p:pic>
        <p:nvPicPr>
          <p:cNvPr id="6" name="Content Placeholder 5" descr="Text&#10;&#10;Description automatically generated">
            <a:extLst>
              <a:ext uri="{FF2B5EF4-FFF2-40B4-BE49-F238E27FC236}">
                <a16:creationId xmlns:a16="http://schemas.microsoft.com/office/drawing/2014/main" id="{5E69735B-107C-10C7-662B-2DA42584C349}"/>
              </a:ext>
            </a:extLst>
          </p:cNvPr>
          <p:cNvPicPr>
            <a:picLocks noGrp="1" noChangeAspect="1"/>
          </p:cNvPicPr>
          <p:nvPr>
            <p:ph idx="1"/>
          </p:nvPr>
        </p:nvPicPr>
        <p:blipFill>
          <a:blip r:embed="rId2"/>
          <a:stretch>
            <a:fillRect/>
          </a:stretch>
        </p:blipFill>
        <p:spPr>
          <a:xfrm>
            <a:off x="0" y="-92765"/>
            <a:ext cx="12356917" cy="6950765"/>
          </a:xfrm>
        </p:spPr>
      </p:pic>
      <p:sp>
        <p:nvSpPr>
          <p:cNvPr id="4" name="Text Placeholder 3">
            <a:extLst>
              <a:ext uri="{FF2B5EF4-FFF2-40B4-BE49-F238E27FC236}">
                <a16:creationId xmlns:a16="http://schemas.microsoft.com/office/drawing/2014/main" id="{AE1BE8B8-5153-31FD-66AF-F935FC481FC8}"/>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006717679"/>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0B79-4864-4452-8C71-7588882C0088}"/>
              </a:ext>
            </a:extLst>
          </p:cNvPr>
          <p:cNvSpPr>
            <a:spLocks noGrp="1"/>
          </p:cNvSpPr>
          <p:nvPr>
            <p:ph type="title"/>
          </p:nvPr>
        </p:nvSpPr>
        <p:spPr/>
        <p:txBody>
          <a:bodyPr>
            <a:normAutofit/>
          </a:bodyPr>
          <a:lstStyle/>
          <a:p>
            <a:pPr algn="ctr"/>
            <a:r>
              <a:rPr lang="en-US" sz="2400" b="1" dirty="0"/>
              <a:t>Bryn Muller – 2021 Graduate</a:t>
            </a:r>
            <a:br>
              <a:rPr lang="en-US" dirty="0"/>
            </a:br>
            <a:r>
              <a:rPr lang="en-US" sz="2000" dirty="0"/>
              <a:t>Washington University in St. Louis</a:t>
            </a:r>
            <a:br>
              <a:rPr lang="en-US" sz="2000" dirty="0"/>
            </a:br>
            <a:r>
              <a:rPr lang="en-US" sz="2000" dirty="0"/>
              <a:t>Major – Undecided Major, taking classes in environmental Analysis, Physics and Mathematics</a:t>
            </a:r>
          </a:p>
        </p:txBody>
      </p:sp>
      <p:sp>
        <p:nvSpPr>
          <p:cNvPr id="4" name="Text Placeholder 3">
            <a:extLst>
              <a:ext uri="{FF2B5EF4-FFF2-40B4-BE49-F238E27FC236}">
                <a16:creationId xmlns:a16="http://schemas.microsoft.com/office/drawing/2014/main" id="{EC12859A-F9DA-4A5A-BCE2-1CF7EB0FD944}"/>
              </a:ext>
            </a:extLst>
          </p:cNvPr>
          <p:cNvSpPr>
            <a:spLocks noGrp="1"/>
          </p:cNvSpPr>
          <p:nvPr>
            <p:ph type="body" sz="half" idx="2"/>
          </p:nvPr>
        </p:nvSpPr>
        <p:spPr>
          <a:xfrm>
            <a:off x="4425043" y="2147486"/>
            <a:ext cx="7380514" cy="4426338"/>
          </a:xfrm>
        </p:spPr>
        <p:txBody>
          <a:bodyPr>
            <a:normAutofit fontScale="92500" lnSpcReduction="20000"/>
          </a:bodyPr>
          <a:lstStyle/>
          <a:p>
            <a:r>
              <a:rPr lang="en-US" b="1" dirty="0"/>
              <a:t>Why IB?</a:t>
            </a:r>
          </a:p>
          <a:p>
            <a:r>
              <a:rPr lang="en-US" dirty="0"/>
              <a:t>I have felt incredibly prepared for college largely because of the rigor of IB. Not only due to the high level content of IB, but also due to the time management skills, essay writing, and ability to think critically and carefully. Beyond college preparation, IB gave me lifelong friends and memories. </a:t>
            </a:r>
          </a:p>
          <a:p>
            <a:endParaRPr lang="en-US" dirty="0"/>
          </a:p>
          <a:p>
            <a:r>
              <a:rPr lang="en-US" b="1" dirty="0"/>
              <a:t>How did the IB program help me? </a:t>
            </a:r>
          </a:p>
          <a:p>
            <a:r>
              <a:rPr lang="en-US" dirty="0"/>
              <a:t>• IB has truly shaped me into the person I am today. IB taught me how to work hard and allowed me to develop my passions of applied mathematics and physics which I have been able to pursue in college. Lastly, IB gave me several of my best friends and we keep in touch even when we are hundreds of miles apart at school. </a:t>
            </a:r>
          </a:p>
          <a:p>
            <a:r>
              <a:rPr lang="en-US" dirty="0"/>
              <a:t>• Having strong student/teacher relationships in IB taught me how to build these same relationships in college which has led to many of my academic successes. I have found myself able to ask for help and attend office hours more frequently and effectively than my peers. I have also been able to find the same community as I found in IB through building tight academic bonds with my peers.</a:t>
            </a:r>
          </a:p>
          <a:p>
            <a:endParaRPr lang="en-US" dirty="0"/>
          </a:p>
        </p:txBody>
      </p:sp>
      <p:pic>
        <p:nvPicPr>
          <p:cNvPr id="5" name="Content Placeholder 4">
            <a:extLst>
              <a:ext uri="{FF2B5EF4-FFF2-40B4-BE49-F238E27FC236}">
                <a16:creationId xmlns:a16="http://schemas.microsoft.com/office/drawing/2014/main" id="{0AF17FBD-70A0-4E02-934A-2BDB1C0A38ED}"/>
              </a:ext>
            </a:extLst>
          </p:cNvPr>
          <p:cNvPicPr>
            <a:picLocks noGrp="1"/>
          </p:cNvPicPr>
          <p:nvPr>
            <p:ph idx="1"/>
          </p:nvPr>
        </p:nvPicPr>
        <p:blipFill>
          <a:blip r:embed="rId2"/>
          <a:stretch>
            <a:fillRect/>
          </a:stretch>
        </p:blipFill>
        <p:spPr>
          <a:xfrm>
            <a:off x="455952" y="2147486"/>
            <a:ext cx="3106232" cy="4093030"/>
          </a:xfrm>
          <a:prstGeom prst="rect">
            <a:avLst/>
          </a:prstGeom>
        </p:spPr>
      </p:pic>
    </p:spTree>
    <p:extLst>
      <p:ext uri="{BB962C8B-B14F-4D97-AF65-F5344CB8AC3E}">
        <p14:creationId xmlns:p14="http://schemas.microsoft.com/office/powerpoint/2010/main" val="1379416655"/>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6F8CD-DC0B-44A1-BBD6-C28A76040CE9}"/>
              </a:ext>
            </a:extLst>
          </p:cNvPr>
          <p:cNvSpPr>
            <a:spLocks noGrp="1"/>
          </p:cNvSpPr>
          <p:nvPr>
            <p:ph type="title"/>
          </p:nvPr>
        </p:nvSpPr>
        <p:spPr>
          <a:xfrm>
            <a:off x="288178" y="284176"/>
            <a:ext cx="11903822" cy="1508760"/>
          </a:xfrm>
        </p:spPr>
        <p:txBody>
          <a:bodyPr>
            <a:normAutofit fontScale="90000"/>
          </a:bodyPr>
          <a:lstStyle/>
          <a:p>
            <a:pPr algn="ctr"/>
            <a:br>
              <a:rPr lang="en-US" sz="3100" dirty="0"/>
            </a:br>
            <a:r>
              <a:rPr lang="en-US" b="1" dirty="0"/>
              <a:t>Adriana Ladera 2018 Graduate</a:t>
            </a:r>
            <a:br>
              <a:rPr lang="en-US" sz="3100" dirty="0"/>
            </a:br>
            <a:r>
              <a:rPr lang="en-US" sz="2700" dirty="0"/>
              <a:t>Massachusetts Institute of Technology</a:t>
            </a:r>
            <a:br>
              <a:rPr lang="en-US" sz="2700" dirty="0"/>
            </a:br>
            <a:r>
              <a:rPr lang="en-US" sz="2700" dirty="0"/>
              <a:t>Major: Computational Science and Engineering </a:t>
            </a:r>
            <a:br>
              <a:rPr lang="en-US" sz="2700" dirty="0"/>
            </a:br>
            <a:r>
              <a:rPr lang="en-US" sz="2700" dirty="0"/>
              <a:t>Occupation</a:t>
            </a:r>
            <a:r>
              <a:rPr lang="en-US" sz="2700" b="1" dirty="0"/>
              <a:t>: </a:t>
            </a:r>
            <a:r>
              <a:rPr lang="en-US" sz="2700" dirty="0"/>
              <a:t>Research</a:t>
            </a:r>
            <a:r>
              <a:rPr lang="en-US" sz="2700" b="1" dirty="0"/>
              <a:t> </a:t>
            </a:r>
            <a:r>
              <a:rPr lang="en-US" sz="2700" dirty="0"/>
              <a:t>Scientist at MIT, NSF Graduate Research Fellow </a:t>
            </a:r>
            <a:br>
              <a:rPr lang="en-US" dirty="0"/>
            </a:br>
            <a:endParaRPr lang="en-US" dirty="0"/>
          </a:p>
        </p:txBody>
      </p:sp>
      <p:sp>
        <p:nvSpPr>
          <p:cNvPr id="4" name="Text Placeholder 3">
            <a:extLst>
              <a:ext uri="{FF2B5EF4-FFF2-40B4-BE49-F238E27FC236}">
                <a16:creationId xmlns:a16="http://schemas.microsoft.com/office/drawing/2014/main" id="{46E1791F-D39B-4DC8-BAC0-0200CB2B81C5}"/>
              </a:ext>
            </a:extLst>
          </p:cNvPr>
          <p:cNvSpPr>
            <a:spLocks noGrp="1"/>
          </p:cNvSpPr>
          <p:nvPr>
            <p:ph type="body" sz="half" idx="2"/>
          </p:nvPr>
        </p:nvSpPr>
        <p:spPr>
          <a:xfrm>
            <a:off x="4762832" y="1956028"/>
            <a:ext cx="7140990" cy="4754873"/>
          </a:xfrm>
        </p:spPr>
        <p:txBody>
          <a:bodyPr>
            <a:normAutofit fontScale="62500" lnSpcReduction="20000"/>
          </a:bodyPr>
          <a:lstStyle/>
          <a:p>
            <a:r>
              <a:rPr lang="en-US" sz="2200" b="1" dirty="0"/>
              <a:t>Why IB? </a:t>
            </a:r>
          </a:p>
          <a:p>
            <a:pPr marL="285750" indent="-285750">
              <a:buFont typeface="Arial" panose="020B0604020202020204" pitchFamily="34" charset="0"/>
              <a:buChar char="•"/>
            </a:pPr>
            <a:r>
              <a:rPr lang="en-US" sz="2200" dirty="0"/>
              <a:t>The IB program helps students refine their technical and soft skills, as well as inspires them to continue their academic, athletic, and other extra-curricular interests beyond the scope of the program. </a:t>
            </a:r>
          </a:p>
          <a:p>
            <a:r>
              <a:rPr lang="en-US" sz="2200" b="1" dirty="0"/>
              <a:t>How did the IB Program at Largo help me? </a:t>
            </a:r>
            <a:endParaRPr lang="en-US" sz="2200" dirty="0"/>
          </a:p>
          <a:p>
            <a:pPr lvl="0" fontAlgn="base"/>
            <a:r>
              <a:rPr lang="en-US" sz="2200" dirty="0"/>
              <a:t>Carried 41 credits into undergraduate studies</a:t>
            </a:r>
            <a:r>
              <a:rPr lang="en-US" sz="2200" b="1" dirty="0"/>
              <a:t> </a:t>
            </a:r>
            <a:endParaRPr lang="en-US" sz="2200" dirty="0"/>
          </a:p>
          <a:p>
            <a:pPr marL="285750" lvl="0" indent="-285750" fontAlgn="base">
              <a:buFont typeface="Arial" panose="020B0604020202020204" pitchFamily="34" charset="0"/>
              <a:buChar char="•"/>
            </a:pPr>
            <a:r>
              <a:rPr lang="en-US" sz="2200" dirty="0"/>
              <a:t>CAS and academic rigor of the IB program allowed for 100% of Bright Futures (covers tuition in Florida) and additional university freshman scholarships (covers most personal expenses, i.e. off-campus housing, groceries, etc.)</a:t>
            </a:r>
            <a:r>
              <a:rPr lang="en-US" sz="2200" b="1" dirty="0"/>
              <a:t> </a:t>
            </a:r>
            <a:endParaRPr lang="en-US" sz="2200" dirty="0"/>
          </a:p>
          <a:p>
            <a:pPr marL="285750" lvl="0" indent="-285750" fontAlgn="base">
              <a:buFont typeface="Arial" panose="020B0604020202020204" pitchFamily="34" charset="0"/>
              <a:buChar char="•"/>
            </a:pPr>
            <a:r>
              <a:rPr lang="en-US" sz="2200" dirty="0"/>
              <a:t>Sparked a newfound interest in the physical sciences— this became the foundation of my undergraduate involvement in physics—when writing IAs: specifically conducting a </a:t>
            </a:r>
            <a:r>
              <a:rPr lang="en-US" sz="2200" dirty="0" err="1"/>
              <a:t>thermodyamic</a:t>
            </a:r>
            <a:r>
              <a:rPr lang="en-US" sz="2200" dirty="0"/>
              <a:t> investigation of the sun as it expands into a red giant (Chemistry HL) and using calculus to investigate projectile motion (Math SL)</a:t>
            </a:r>
            <a:r>
              <a:rPr lang="en-US" sz="2200" b="1" dirty="0"/>
              <a:t> </a:t>
            </a:r>
            <a:endParaRPr lang="en-US" sz="2200" dirty="0"/>
          </a:p>
          <a:p>
            <a:pPr marL="285750" lvl="0" indent="-285750" fontAlgn="base">
              <a:buFont typeface="Arial" panose="020B0604020202020204" pitchFamily="34" charset="0"/>
              <a:buChar char="•"/>
            </a:pPr>
            <a:r>
              <a:rPr lang="en-US" sz="2200" dirty="0"/>
              <a:t>Gained and refined technical and soft skills: the ability to think critically and philosophically (TOK), presentation skills (all classes, especially IB English IOC), construction of stronger essays (all classes), and effective communication</a:t>
            </a:r>
            <a:r>
              <a:rPr lang="en-US" sz="2200" b="1" dirty="0"/>
              <a:t> </a:t>
            </a:r>
            <a:endParaRPr lang="en-US" sz="2200" dirty="0"/>
          </a:p>
          <a:p>
            <a:pPr marL="285750" lvl="0" indent="-285750" fontAlgn="base">
              <a:buFont typeface="Arial" panose="020B0604020202020204" pitchFamily="34" charset="0"/>
              <a:buChar char="•"/>
            </a:pPr>
            <a:r>
              <a:rPr lang="en-US" sz="2200" dirty="0"/>
              <a:t>Current hobbies: a renewed interest in classical piano (IB Music HL), rock climbing, and self-defense (inspired by CAS Activity but not directly related)</a:t>
            </a:r>
            <a:r>
              <a:rPr lang="en-US" sz="2200" b="1" dirty="0"/>
              <a:t> </a:t>
            </a:r>
            <a:endParaRPr lang="en-US" sz="2200" dirty="0"/>
          </a:p>
          <a:p>
            <a:pPr marL="285750" lvl="0" indent="-285750" fontAlgn="base">
              <a:buFont typeface="Arial" panose="020B0604020202020204" pitchFamily="34" charset="0"/>
              <a:buChar char="•"/>
            </a:pPr>
            <a:r>
              <a:rPr lang="en-US" sz="2200" dirty="0"/>
              <a:t>Continued service involvements: social justice and climate action volunteering (inspired by CAS Service but not directly related)</a:t>
            </a:r>
            <a:r>
              <a:rPr lang="en-US" sz="2200" b="1" dirty="0"/>
              <a:t> </a:t>
            </a:r>
            <a:endParaRPr lang="en-US" sz="2200" dirty="0"/>
          </a:p>
          <a:p>
            <a:endParaRPr lang="en-US" dirty="0"/>
          </a:p>
        </p:txBody>
      </p:sp>
      <p:pic>
        <p:nvPicPr>
          <p:cNvPr id="5" name="Content Placeholder 4">
            <a:extLst>
              <a:ext uri="{FF2B5EF4-FFF2-40B4-BE49-F238E27FC236}">
                <a16:creationId xmlns:a16="http://schemas.microsoft.com/office/drawing/2014/main" id="{04B624BF-0AB6-45E0-938E-02C15939F6A3}"/>
              </a:ext>
            </a:extLst>
          </p:cNvPr>
          <p:cNvPicPr>
            <a:picLocks noGrp="1"/>
          </p:cNvPicPr>
          <p:nvPr>
            <p:ph idx="1"/>
          </p:nvPr>
        </p:nvPicPr>
        <p:blipFill>
          <a:blip r:embed="rId2"/>
          <a:stretch>
            <a:fillRect/>
          </a:stretch>
        </p:blipFill>
        <p:spPr>
          <a:xfrm>
            <a:off x="288178" y="1956028"/>
            <a:ext cx="4349136" cy="4617796"/>
          </a:xfrm>
          <a:prstGeom prst="rect">
            <a:avLst/>
          </a:prstGeom>
        </p:spPr>
      </p:pic>
    </p:spTree>
    <p:extLst>
      <p:ext uri="{BB962C8B-B14F-4D97-AF65-F5344CB8AC3E}">
        <p14:creationId xmlns:p14="http://schemas.microsoft.com/office/powerpoint/2010/main" val="1992977633"/>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462FA-8D00-4BA3-A4A1-1F34D94DDA97}"/>
              </a:ext>
            </a:extLst>
          </p:cNvPr>
          <p:cNvSpPr>
            <a:spLocks noGrp="1"/>
          </p:cNvSpPr>
          <p:nvPr>
            <p:ph type="title"/>
          </p:nvPr>
        </p:nvSpPr>
        <p:spPr>
          <a:xfrm>
            <a:off x="1202919" y="146957"/>
            <a:ext cx="9784080" cy="1645979"/>
          </a:xfrm>
        </p:spPr>
        <p:txBody>
          <a:bodyPr>
            <a:normAutofit/>
          </a:bodyPr>
          <a:lstStyle/>
          <a:p>
            <a:pPr algn="ctr"/>
            <a:r>
              <a:rPr lang="en-US" sz="2400" b="1" dirty="0"/>
              <a:t>Darby Oleksak 2019 Graduate</a:t>
            </a:r>
            <a:br>
              <a:rPr lang="en-US" dirty="0"/>
            </a:br>
            <a:r>
              <a:rPr lang="en-US" sz="2000" dirty="0"/>
              <a:t>University of South Florida</a:t>
            </a:r>
            <a:br>
              <a:rPr lang="en-US" sz="2000" dirty="0"/>
            </a:br>
            <a:r>
              <a:rPr lang="en-US" sz="2000" dirty="0"/>
              <a:t>Majored in Biology (Medical Biology Concentration) </a:t>
            </a:r>
            <a:br>
              <a:rPr lang="en-US" sz="2000" dirty="0"/>
            </a:br>
            <a:r>
              <a:rPr lang="en-US" sz="2000" dirty="0"/>
              <a:t>Lab technician at Johns Hopkins Medicine and applying to medical school</a:t>
            </a:r>
          </a:p>
        </p:txBody>
      </p:sp>
      <p:sp>
        <p:nvSpPr>
          <p:cNvPr id="4" name="Text Placeholder 3">
            <a:extLst>
              <a:ext uri="{FF2B5EF4-FFF2-40B4-BE49-F238E27FC236}">
                <a16:creationId xmlns:a16="http://schemas.microsoft.com/office/drawing/2014/main" id="{EBA56DDF-10E3-42D7-A056-73DEC590A80D}"/>
              </a:ext>
            </a:extLst>
          </p:cNvPr>
          <p:cNvSpPr>
            <a:spLocks noGrp="1"/>
          </p:cNvSpPr>
          <p:nvPr>
            <p:ph type="body" sz="half" idx="2"/>
          </p:nvPr>
        </p:nvSpPr>
        <p:spPr>
          <a:xfrm>
            <a:off x="3757425" y="1926675"/>
            <a:ext cx="8178762" cy="4784367"/>
          </a:xfrm>
        </p:spPr>
        <p:txBody>
          <a:bodyPr>
            <a:normAutofit lnSpcReduction="10000"/>
          </a:bodyPr>
          <a:lstStyle/>
          <a:p>
            <a:r>
              <a:rPr lang="en-US" b="1" dirty="0"/>
              <a:t>Why IB?</a:t>
            </a:r>
          </a:p>
          <a:p>
            <a:r>
              <a:rPr lang="en-US" dirty="0"/>
              <a:t>To be successful in IB, you should be prepared to gain a better understanding of yourself as a student and individual. There are always opportunities to learn beyond the curriculum. Some classes may be difficult, but those lessons ultimately teach you the most. </a:t>
            </a:r>
          </a:p>
          <a:p>
            <a:r>
              <a:rPr lang="en-US" b="1" dirty="0"/>
              <a:t>How did the IB program at Largo help me? </a:t>
            </a:r>
          </a:p>
          <a:p>
            <a:r>
              <a:rPr lang="en-US" dirty="0"/>
              <a:t>•Developed crucial time management skills that allowed me to succeed in college </a:t>
            </a:r>
          </a:p>
          <a:p>
            <a:r>
              <a:rPr lang="en-US" dirty="0"/>
              <a:t>•Gained a better understanding of how to study effectively for tests, and presentations</a:t>
            </a:r>
          </a:p>
          <a:p>
            <a:r>
              <a:rPr lang="en-US" dirty="0"/>
              <a:t>•Graduated college in three years, allowing me to take a year off to prepare for grad school </a:t>
            </a:r>
          </a:p>
          <a:p>
            <a:r>
              <a:rPr lang="en-US" dirty="0"/>
              <a:t>•Learned a second language in French class with </a:t>
            </a:r>
            <a:r>
              <a:rPr lang="en-US" dirty="0" err="1"/>
              <a:t>Mme</a:t>
            </a:r>
            <a:r>
              <a:rPr lang="en-US" dirty="0"/>
              <a:t> Samson </a:t>
            </a:r>
          </a:p>
          <a:p>
            <a:r>
              <a:rPr lang="en-US" dirty="0"/>
              <a:t>•Made friends that still let me send them annoying texts after many years of annoying texts</a:t>
            </a:r>
          </a:p>
        </p:txBody>
      </p:sp>
      <p:grpSp>
        <p:nvGrpSpPr>
          <p:cNvPr id="5" name="Group 4">
            <a:extLst>
              <a:ext uri="{FF2B5EF4-FFF2-40B4-BE49-F238E27FC236}">
                <a16:creationId xmlns:a16="http://schemas.microsoft.com/office/drawing/2014/main" id="{2573B43B-217A-48FC-AAF8-044A2D37A427}"/>
              </a:ext>
            </a:extLst>
          </p:cNvPr>
          <p:cNvGrpSpPr/>
          <p:nvPr/>
        </p:nvGrpSpPr>
        <p:grpSpPr>
          <a:xfrm>
            <a:off x="478336" y="1956768"/>
            <a:ext cx="3130278" cy="4441372"/>
            <a:chOff x="0" y="0"/>
            <a:chExt cx="3430716" cy="5408469"/>
          </a:xfrm>
        </p:grpSpPr>
        <p:sp>
          <p:nvSpPr>
            <p:cNvPr id="6" name="Shape 1395">
              <a:extLst>
                <a:ext uri="{FF2B5EF4-FFF2-40B4-BE49-F238E27FC236}">
                  <a16:creationId xmlns:a16="http://schemas.microsoft.com/office/drawing/2014/main" id="{467D3460-A9C5-4CFB-AB7B-3F0EF05DAA04}"/>
                </a:ext>
              </a:extLst>
            </p:cNvPr>
            <p:cNvSpPr/>
            <p:nvPr/>
          </p:nvSpPr>
          <p:spPr>
            <a:xfrm>
              <a:off x="0" y="0"/>
              <a:ext cx="3430716" cy="5408469"/>
            </a:xfrm>
            <a:custGeom>
              <a:avLst/>
              <a:gdLst/>
              <a:ahLst/>
              <a:cxnLst/>
              <a:rect l="0" t="0" r="0" b="0"/>
              <a:pathLst>
                <a:path w="3430716" h="5408469">
                  <a:moveTo>
                    <a:pt x="0" y="0"/>
                  </a:moveTo>
                  <a:lnTo>
                    <a:pt x="3430716" y="0"/>
                  </a:lnTo>
                  <a:lnTo>
                    <a:pt x="3430716" y="5408469"/>
                  </a:lnTo>
                  <a:lnTo>
                    <a:pt x="0" y="5408469"/>
                  </a:lnTo>
                  <a:lnTo>
                    <a:pt x="0" y="0"/>
                  </a:lnTo>
                </a:path>
              </a:pathLst>
            </a:custGeom>
            <a:ln w="0" cap="flat">
              <a:miter lim="127000"/>
            </a:ln>
          </p:spPr>
          <p:style>
            <a:lnRef idx="0">
              <a:srgbClr val="000000">
                <a:alpha val="0"/>
              </a:srgbClr>
            </a:lnRef>
            <a:fillRef idx="1">
              <a:srgbClr val="F6E8CB"/>
            </a:fillRef>
            <a:effectRef idx="0">
              <a:scrgbClr r="0" g="0" b="0"/>
            </a:effectRef>
            <a:fontRef idx="none"/>
          </p:style>
          <p:txBody>
            <a:bodyPr/>
            <a:lstStyle/>
            <a:p>
              <a:endParaRPr lang="en-US"/>
            </a:p>
          </p:txBody>
        </p:sp>
        <p:sp>
          <p:nvSpPr>
            <p:cNvPr id="7" name="Shape 68">
              <a:extLst>
                <a:ext uri="{FF2B5EF4-FFF2-40B4-BE49-F238E27FC236}">
                  <a16:creationId xmlns:a16="http://schemas.microsoft.com/office/drawing/2014/main" id="{20BEC92D-7622-4483-A736-A9A684EE4F8A}"/>
                </a:ext>
              </a:extLst>
            </p:cNvPr>
            <p:cNvSpPr/>
            <p:nvPr/>
          </p:nvSpPr>
          <p:spPr>
            <a:xfrm>
              <a:off x="163092" y="135904"/>
              <a:ext cx="3104532" cy="5136663"/>
            </a:xfrm>
            <a:custGeom>
              <a:avLst/>
              <a:gdLst/>
              <a:ahLst/>
              <a:cxnLst/>
              <a:rect l="0" t="0" r="0" b="0"/>
              <a:pathLst>
                <a:path w="3104532" h="5136663">
                  <a:moveTo>
                    <a:pt x="0" y="0"/>
                  </a:moveTo>
                  <a:lnTo>
                    <a:pt x="3104532" y="0"/>
                  </a:lnTo>
                  <a:lnTo>
                    <a:pt x="3104532" y="5136663"/>
                  </a:lnTo>
                  <a:lnTo>
                    <a:pt x="0" y="5136663"/>
                  </a:lnTo>
                  <a:close/>
                </a:path>
              </a:pathLst>
            </a:custGeom>
            <a:ln w="38100" cap="flat">
              <a:miter lim="100000"/>
            </a:ln>
          </p:spPr>
          <p:style>
            <a:lnRef idx="1">
              <a:srgbClr val="FEFFFF"/>
            </a:lnRef>
            <a:fillRef idx="0">
              <a:srgbClr val="000000">
                <a:alpha val="0"/>
              </a:srgbClr>
            </a:fillRef>
            <a:effectRef idx="0">
              <a:scrgbClr r="0" g="0" b="0"/>
            </a:effectRef>
            <a:fontRef idx="none"/>
          </p:style>
          <p:txBody>
            <a:bodyPr/>
            <a:lstStyle/>
            <a:p>
              <a:endParaRPr lang="en-US"/>
            </a:p>
          </p:txBody>
        </p:sp>
        <p:pic>
          <p:nvPicPr>
            <p:cNvPr id="8" name="Picture 7">
              <a:extLst>
                <a:ext uri="{FF2B5EF4-FFF2-40B4-BE49-F238E27FC236}">
                  <a16:creationId xmlns:a16="http://schemas.microsoft.com/office/drawing/2014/main" id="{0463557C-7B82-4AF4-AEB6-320F756DAED4}"/>
                </a:ext>
              </a:extLst>
            </p:cNvPr>
            <p:cNvPicPr/>
            <p:nvPr/>
          </p:nvPicPr>
          <p:blipFill>
            <a:blip r:embed="rId2"/>
            <a:stretch>
              <a:fillRect/>
            </a:stretch>
          </p:blipFill>
          <p:spPr>
            <a:xfrm>
              <a:off x="316075" y="278443"/>
              <a:ext cx="2795016" cy="4849369"/>
            </a:xfrm>
            <a:prstGeom prst="rect">
              <a:avLst/>
            </a:prstGeom>
          </p:spPr>
        </p:pic>
      </p:grpSp>
    </p:spTree>
    <p:extLst>
      <p:ext uri="{BB962C8B-B14F-4D97-AF65-F5344CB8AC3E}">
        <p14:creationId xmlns:p14="http://schemas.microsoft.com/office/powerpoint/2010/main" val="1301691483"/>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7D68-18A6-42E5-BE22-B397B0685709}"/>
              </a:ext>
            </a:extLst>
          </p:cNvPr>
          <p:cNvSpPr>
            <a:spLocks noGrp="1"/>
          </p:cNvSpPr>
          <p:nvPr>
            <p:ph type="title"/>
          </p:nvPr>
        </p:nvSpPr>
        <p:spPr/>
        <p:txBody>
          <a:bodyPr>
            <a:normAutofit fontScale="90000"/>
          </a:bodyPr>
          <a:lstStyle/>
          <a:p>
            <a:pPr algn="ctr"/>
            <a:r>
              <a:rPr lang="en-US" dirty="0"/>
              <a:t>Amber Anderson 2021 Graduate</a:t>
            </a:r>
            <a:br>
              <a:rPr lang="en-US" dirty="0"/>
            </a:br>
            <a:r>
              <a:rPr lang="en-US" sz="3600" dirty="0"/>
              <a:t>University of Florida </a:t>
            </a:r>
            <a:br>
              <a:rPr lang="en-US" sz="3600" dirty="0"/>
            </a:br>
            <a:r>
              <a:rPr lang="en-US" sz="3600" dirty="0"/>
              <a:t>Major: Economics and English </a:t>
            </a:r>
          </a:p>
        </p:txBody>
      </p:sp>
      <p:sp>
        <p:nvSpPr>
          <p:cNvPr id="4" name="Text Placeholder 3">
            <a:extLst>
              <a:ext uri="{FF2B5EF4-FFF2-40B4-BE49-F238E27FC236}">
                <a16:creationId xmlns:a16="http://schemas.microsoft.com/office/drawing/2014/main" id="{6B902B6F-EFDA-4E17-A609-4DB69BA8C369}"/>
              </a:ext>
            </a:extLst>
          </p:cNvPr>
          <p:cNvSpPr>
            <a:spLocks noGrp="1"/>
          </p:cNvSpPr>
          <p:nvPr>
            <p:ph type="body" sz="half" idx="2"/>
          </p:nvPr>
        </p:nvSpPr>
        <p:spPr>
          <a:xfrm>
            <a:off x="3886199" y="1974311"/>
            <a:ext cx="8223637" cy="4824053"/>
          </a:xfrm>
        </p:spPr>
        <p:txBody>
          <a:bodyPr>
            <a:normAutofit fontScale="85000" lnSpcReduction="10000"/>
          </a:bodyPr>
          <a:lstStyle/>
          <a:p>
            <a:r>
              <a:rPr lang="en-US" b="1" dirty="0"/>
              <a:t>Why IB?: </a:t>
            </a:r>
          </a:p>
          <a:p>
            <a:pPr marL="285750" indent="-285750">
              <a:buFont typeface="Arial" panose="020B0604020202020204" pitchFamily="34" charset="0"/>
              <a:buChar char="•"/>
            </a:pPr>
            <a:r>
              <a:rPr lang="en-US" dirty="0"/>
              <a:t>IB has made college so much easier for me, especially with course load.</a:t>
            </a:r>
          </a:p>
          <a:p>
            <a:r>
              <a:rPr lang="en-US" b="1" dirty="0"/>
              <a:t>How has Largo IB helped me?</a:t>
            </a:r>
          </a:p>
          <a:p>
            <a:pPr marL="285750" lvl="0" indent="-285750" fontAlgn="base">
              <a:buFont typeface="Arial" panose="020B0604020202020204" pitchFamily="34" charset="0"/>
              <a:buChar char="•"/>
            </a:pPr>
            <a:r>
              <a:rPr lang="en-US" dirty="0"/>
              <a:t>I came into college with 45 credits!!!!! For reference, for most bachelor's degrees, you need 120 credits and will be able to graduate early with two degrees because of the credits I came in with.</a:t>
            </a:r>
          </a:p>
          <a:p>
            <a:pPr marL="285750" lvl="0" indent="-285750" fontAlgn="base">
              <a:buFont typeface="Arial" panose="020B0604020202020204" pitchFamily="34" charset="0"/>
              <a:buChar char="•"/>
            </a:pPr>
            <a:r>
              <a:rPr lang="en-US" dirty="0"/>
              <a:t>I received full Bright Futures because I got my IB diploma, so I do not pay tuition.</a:t>
            </a:r>
          </a:p>
          <a:p>
            <a:pPr marL="285750" lvl="0" indent="-285750" fontAlgn="base">
              <a:buFont typeface="Arial" panose="020B0604020202020204" pitchFamily="34" charset="0"/>
              <a:buChar char="•"/>
            </a:pPr>
            <a:r>
              <a:rPr lang="en-US" dirty="0"/>
              <a:t>I was very prepared for classes because of IB, especially with my course load.</a:t>
            </a:r>
          </a:p>
          <a:p>
            <a:pPr marL="285750" lvl="0" indent="-285750" fontAlgn="base">
              <a:buFont typeface="Arial" panose="020B0604020202020204" pitchFamily="34" charset="0"/>
              <a:buChar char="•"/>
            </a:pPr>
            <a:r>
              <a:rPr lang="en-US" dirty="0"/>
              <a:t>I met many people during my time in IB that I will be friends with forever.</a:t>
            </a:r>
          </a:p>
          <a:p>
            <a:pPr marL="285750" lvl="0" indent="-285750" fontAlgn="base">
              <a:buFont typeface="Arial" panose="020B0604020202020204" pitchFamily="34" charset="0"/>
              <a:buChar char="•"/>
            </a:pPr>
            <a:r>
              <a:rPr lang="en-US" dirty="0"/>
              <a:t>Learning different citation methods and using them constantly (MLA, APA, etc.)</a:t>
            </a:r>
          </a:p>
          <a:p>
            <a:pPr marL="285750" lvl="0" indent="-285750" fontAlgn="base">
              <a:buFont typeface="Arial" panose="020B0604020202020204" pitchFamily="34" charset="0"/>
              <a:buChar char="•"/>
            </a:pPr>
            <a:r>
              <a:rPr lang="en-US" dirty="0"/>
              <a:t>The </a:t>
            </a:r>
            <a:r>
              <a:rPr lang="en-US" b="1" dirty="0"/>
              <a:t>MOST </a:t>
            </a:r>
            <a:r>
              <a:rPr lang="en-US" dirty="0"/>
              <a:t>important thing I learned in IB is how to write a thesis statement. This is useful for EVERY class. I write excellent essays because of what through effect. I am complimented on my essays because of this. I will never be able to properly thank IB teachers enough for giving me the essay skills that I have.</a:t>
            </a:r>
          </a:p>
          <a:p>
            <a:pPr marL="285750" indent="-285750">
              <a:buFont typeface="Arial" panose="020B0604020202020204" pitchFamily="34" charset="0"/>
              <a:buChar char="•"/>
            </a:pPr>
            <a:r>
              <a:rPr lang="en-US" dirty="0"/>
              <a:t>The teachers are the best part of IB. I feel so grateful that I had teachers who I had a relationship with individually. They care about their students' success genuinely, and I love every teacher I had.</a:t>
            </a:r>
          </a:p>
        </p:txBody>
      </p:sp>
      <p:pic>
        <p:nvPicPr>
          <p:cNvPr id="5" name="Content Placeholder 4">
            <a:extLst>
              <a:ext uri="{FF2B5EF4-FFF2-40B4-BE49-F238E27FC236}">
                <a16:creationId xmlns:a16="http://schemas.microsoft.com/office/drawing/2014/main" id="{C5BAB928-99BB-4188-916D-EE354F9EA882}"/>
              </a:ext>
            </a:extLst>
          </p:cNvPr>
          <p:cNvPicPr>
            <a:picLocks noGrp="1"/>
          </p:cNvPicPr>
          <p:nvPr>
            <p:ph idx="1"/>
          </p:nvPr>
        </p:nvPicPr>
        <p:blipFill>
          <a:blip r:embed="rId2"/>
          <a:stretch>
            <a:fillRect/>
          </a:stretch>
        </p:blipFill>
        <p:spPr>
          <a:xfrm>
            <a:off x="186066" y="1974312"/>
            <a:ext cx="3438877" cy="4599512"/>
          </a:xfrm>
          <a:prstGeom prst="rect">
            <a:avLst/>
          </a:prstGeom>
        </p:spPr>
      </p:pic>
    </p:spTree>
    <p:extLst>
      <p:ext uri="{BB962C8B-B14F-4D97-AF65-F5344CB8AC3E}">
        <p14:creationId xmlns:p14="http://schemas.microsoft.com/office/powerpoint/2010/main" val="2271751336"/>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E5B5-846E-4F0D-92A4-6CF5857EF224}"/>
              </a:ext>
            </a:extLst>
          </p:cNvPr>
          <p:cNvSpPr>
            <a:spLocks noGrp="1"/>
          </p:cNvSpPr>
          <p:nvPr>
            <p:ph type="title"/>
          </p:nvPr>
        </p:nvSpPr>
        <p:spPr/>
        <p:txBody>
          <a:bodyPr>
            <a:normAutofit/>
          </a:bodyPr>
          <a:lstStyle/>
          <a:p>
            <a:pPr algn="ctr"/>
            <a:r>
              <a:rPr lang="en-US" b="1" dirty="0"/>
              <a:t>Neil Shah 2021 Graduate</a:t>
            </a:r>
            <a:br>
              <a:rPr lang="en-US" dirty="0"/>
            </a:br>
            <a:r>
              <a:rPr lang="en-US" dirty="0"/>
              <a:t> </a:t>
            </a:r>
            <a:r>
              <a:rPr lang="en-US" sz="2700" dirty="0"/>
              <a:t>YALE University</a:t>
            </a:r>
            <a:br>
              <a:rPr lang="en-US" sz="2700" dirty="0"/>
            </a:br>
            <a:r>
              <a:rPr lang="en-US" sz="2700" dirty="0"/>
              <a:t>Major: Computer Science</a:t>
            </a:r>
          </a:p>
        </p:txBody>
      </p:sp>
      <p:sp>
        <p:nvSpPr>
          <p:cNvPr id="4" name="Text Placeholder 3">
            <a:extLst>
              <a:ext uri="{FF2B5EF4-FFF2-40B4-BE49-F238E27FC236}">
                <a16:creationId xmlns:a16="http://schemas.microsoft.com/office/drawing/2014/main" id="{9C958E57-9F6D-4390-A33C-69D4D3F5224E}"/>
              </a:ext>
            </a:extLst>
          </p:cNvPr>
          <p:cNvSpPr>
            <a:spLocks noGrp="1"/>
          </p:cNvSpPr>
          <p:nvPr>
            <p:ph type="body" sz="half" idx="2"/>
          </p:nvPr>
        </p:nvSpPr>
        <p:spPr>
          <a:xfrm>
            <a:off x="3869870" y="2147485"/>
            <a:ext cx="7881259" cy="4437273"/>
          </a:xfrm>
        </p:spPr>
        <p:txBody>
          <a:bodyPr/>
          <a:lstStyle/>
          <a:p>
            <a:r>
              <a:rPr lang="en-US" sz="2000" b="1" dirty="0"/>
              <a:t>Why IB? </a:t>
            </a:r>
          </a:p>
          <a:p>
            <a:r>
              <a:rPr lang="en-US" sz="2000" dirty="0"/>
              <a:t>Share academic experiences with generally motivated students. </a:t>
            </a:r>
          </a:p>
          <a:p>
            <a:r>
              <a:rPr lang="en-US" sz="2000" b="1" dirty="0"/>
              <a:t>How did the IB program at Largo help me?</a:t>
            </a:r>
          </a:p>
          <a:p>
            <a:pPr marL="285750" lvl="0" indent="-285750" fontAlgn="base">
              <a:buFont typeface="Arial" panose="020B0604020202020204" pitchFamily="34" charset="0"/>
              <a:buChar char="•"/>
            </a:pPr>
            <a:r>
              <a:rPr lang="en-US" sz="2000" dirty="0"/>
              <a:t>Found it easier to pursue academic success when I was surrounded by similar people. </a:t>
            </a:r>
          </a:p>
          <a:p>
            <a:pPr marL="285750" lvl="0" indent="-285750" fontAlgn="base">
              <a:buFont typeface="Arial" panose="020B0604020202020204" pitchFamily="34" charset="0"/>
              <a:buChar char="•"/>
            </a:pPr>
            <a:r>
              <a:rPr lang="en-US" sz="2000" dirty="0"/>
              <a:t>Made me generally well-rounded. </a:t>
            </a:r>
          </a:p>
          <a:p>
            <a:pPr marL="285750" lvl="0" indent="-285750" fontAlgn="base">
              <a:buFont typeface="Arial" panose="020B0604020202020204" pitchFamily="34" charset="0"/>
              <a:buChar char="•"/>
            </a:pPr>
            <a:r>
              <a:rPr lang="en-US" sz="2000" dirty="0"/>
              <a:t>Found the extended essay enriching; was useful for future mathematical write-ups. </a:t>
            </a:r>
          </a:p>
          <a:p>
            <a:pPr marL="285750" lvl="0" indent="-285750" fontAlgn="base">
              <a:buFont typeface="Arial" panose="020B0604020202020204" pitchFamily="34" charset="0"/>
              <a:buChar char="•"/>
            </a:pPr>
            <a:r>
              <a:rPr lang="en-US" sz="2000" dirty="0"/>
              <a:t>Teacher/student relationship forms because of small size of program. </a:t>
            </a:r>
          </a:p>
          <a:p>
            <a:endParaRPr lang="en-US" dirty="0"/>
          </a:p>
        </p:txBody>
      </p:sp>
      <p:pic>
        <p:nvPicPr>
          <p:cNvPr id="5" name="Content Placeholder 4">
            <a:extLst>
              <a:ext uri="{FF2B5EF4-FFF2-40B4-BE49-F238E27FC236}">
                <a16:creationId xmlns:a16="http://schemas.microsoft.com/office/drawing/2014/main" id="{AB8C42DA-EA23-4094-A600-412D3B2F0214}"/>
              </a:ext>
            </a:extLst>
          </p:cNvPr>
          <p:cNvPicPr>
            <a:picLocks noGrp="1"/>
          </p:cNvPicPr>
          <p:nvPr>
            <p:ph idx="1"/>
          </p:nvPr>
        </p:nvPicPr>
        <p:blipFill>
          <a:blip r:embed="rId2"/>
          <a:stretch>
            <a:fillRect/>
          </a:stretch>
        </p:blipFill>
        <p:spPr>
          <a:xfrm>
            <a:off x="440871" y="2147486"/>
            <a:ext cx="3051654" cy="4437273"/>
          </a:xfrm>
          <a:prstGeom prst="rect">
            <a:avLst/>
          </a:prstGeom>
        </p:spPr>
      </p:pic>
    </p:spTree>
    <p:extLst>
      <p:ext uri="{BB962C8B-B14F-4D97-AF65-F5344CB8AC3E}">
        <p14:creationId xmlns:p14="http://schemas.microsoft.com/office/powerpoint/2010/main" val="97922236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770D4-F9FB-4AAF-AC05-3B0FF797EE2D}"/>
              </a:ext>
            </a:extLst>
          </p:cNvPr>
          <p:cNvSpPr>
            <a:spLocks noGrp="1"/>
          </p:cNvSpPr>
          <p:nvPr>
            <p:ph type="title"/>
          </p:nvPr>
        </p:nvSpPr>
        <p:spPr/>
        <p:txBody>
          <a:bodyPr>
            <a:normAutofit/>
          </a:bodyPr>
          <a:lstStyle/>
          <a:p>
            <a:pPr algn="ctr"/>
            <a:r>
              <a:rPr lang="en-US" sz="2400" b="1" dirty="0"/>
              <a:t>Frances Pool-Crane 2019 Graduate</a:t>
            </a:r>
            <a:br>
              <a:rPr lang="en-US" dirty="0"/>
            </a:br>
            <a:r>
              <a:rPr lang="en-US" sz="2000" dirty="0"/>
              <a:t>Dartmouth College</a:t>
            </a:r>
            <a:br>
              <a:rPr lang="en-US" sz="2000" dirty="0"/>
            </a:br>
            <a:r>
              <a:rPr lang="en-US" sz="2000" dirty="0"/>
              <a:t>Major: English and German</a:t>
            </a:r>
          </a:p>
        </p:txBody>
      </p:sp>
      <p:sp>
        <p:nvSpPr>
          <p:cNvPr id="4" name="Text Placeholder 3">
            <a:extLst>
              <a:ext uri="{FF2B5EF4-FFF2-40B4-BE49-F238E27FC236}">
                <a16:creationId xmlns:a16="http://schemas.microsoft.com/office/drawing/2014/main" id="{91B3D7C9-2345-4F29-A253-5241C72BBCFB}"/>
              </a:ext>
            </a:extLst>
          </p:cNvPr>
          <p:cNvSpPr>
            <a:spLocks noGrp="1"/>
          </p:cNvSpPr>
          <p:nvPr>
            <p:ph type="body" sz="half" idx="2"/>
          </p:nvPr>
        </p:nvSpPr>
        <p:spPr>
          <a:xfrm>
            <a:off x="5568043" y="1956028"/>
            <a:ext cx="6375201" cy="4755015"/>
          </a:xfrm>
        </p:spPr>
        <p:txBody>
          <a:bodyPr>
            <a:normAutofit/>
          </a:bodyPr>
          <a:lstStyle/>
          <a:p>
            <a:r>
              <a:rPr lang="en-US" b="1" dirty="0"/>
              <a:t>Why IB?</a:t>
            </a:r>
          </a:p>
          <a:p>
            <a:r>
              <a:rPr lang="en-US" dirty="0"/>
              <a:t>Smaller classes, great teachers, and a great support system that has stuck with me past high school</a:t>
            </a:r>
          </a:p>
          <a:p>
            <a:r>
              <a:rPr lang="en-US" b="1" dirty="0"/>
              <a:t>How did the IB Program at Largo help you?</a:t>
            </a:r>
            <a:endParaRPr lang="en-US" dirty="0"/>
          </a:p>
          <a:p>
            <a:pPr marL="285750" lvl="0" indent="-285750" fontAlgn="base">
              <a:buFont typeface="Arial" panose="020B0604020202020204" pitchFamily="34" charset="0"/>
              <a:buChar char="•"/>
            </a:pPr>
            <a:r>
              <a:rPr lang="en-US" dirty="0"/>
              <a:t>The volunteering I did for my long term CAS service ended up turning into an internship in 2021 with the Dalí museum, which definitely helped me get my Summer 2022 internship with the National Portrait Gallery</a:t>
            </a:r>
          </a:p>
          <a:p>
            <a:pPr marL="285750" lvl="0" indent="-285750" fontAlgn="base">
              <a:buFont typeface="Arial" panose="020B0604020202020204" pitchFamily="34" charset="0"/>
              <a:buChar char="•"/>
            </a:pPr>
            <a:r>
              <a:rPr lang="en-US" dirty="0"/>
              <a:t>My EE topic continued to interest me into college, and has ended up being a part of my Senior Honors Thesis</a:t>
            </a:r>
          </a:p>
          <a:p>
            <a:pPr marL="285750" lvl="0" indent="-285750" fontAlgn="base">
              <a:buFont typeface="Arial" panose="020B0604020202020204" pitchFamily="34" charset="0"/>
              <a:buChar char="•"/>
            </a:pPr>
            <a:r>
              <a:rPr lang="en-US" dirty="0"/>
              <a:t>I’ve stayed close with a lot of my friends from the program despite moving away for college, and am so grateful to have met them all through IB :)</a:t>
            </a:r>
          </a:p>
          <a:p>
            <a:endParaRPr lang="en-US" dirty="0"/>
          </a:p>
        </p:txBody>
      </p:sp>
      <p:pic>
        <p:nvPicPr>
          <p:cNvPr id="5" name="Content Placeholder 4">
            <a:extLst>
              <a:ext uri="{FF2B5EF4-FFF2-40B4-BE49-F238E27FC236}">
                <a16:creationId xmlns:a16="http://schemas.microsoft.com/office/drawing/2014/main" id="{A3071767-203C-4CFF-B25F-561EF1D1C3D8}"/>
              </a:ext>
            </a:extLst>
          </p:cNvPr>
          <p:cNvPicPr>
            <a:picLocks noGrp="1"/>
          </p:cNvPicPr>
          <p:nvPr>
            <p:ph idx="1"/>
          </p:nvPr>
        </p:nvPicPr>
        <p:blipFill>
          <a:blip r:embed="rId2"/>
          <a:stretch>
            <a:fillRect/>
          </a:stretch>
        </p:blipFill>
        <p:spPr>
          <a:xfrm>
            <a:off x="248756" y="1956028"/>
            <a:ext cx="4973466" cy="4114800"/>
          </a:xfrm>
          <a:prstGeom prst="rect">
            <a:avLst/>
          </a:prstGeom>
        </p:spPr>
      </p:pic>
    </p:spTree>
    <p:extLst>
      <p:ext uri="{BB962C8B-B14F-4D97-AF65-F5344CB8AC3E}">
        <p14:creationId xmlns:p14="http://schemas.microsoft.com/office/powerpoint/2010/main" val="212897488"/>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4B658-9B70-4B01-B432-3E188B1E6994}"/>
              </a:ext>
            </a:extLst>
          </p:cNvPr>
          <p:cNvSpPr>
            <a:spLocks noGrp="1"/>
          </p:cNvSpPr>
          <p:nvPr>
            <p:ph type="title"/>
          </p:nvPr>
        </p:nvSpPr>
        <p:spPr>
          <a:xfrm>
            <a:off x="365760" y="284176"/>
            <a:ext cx="11624807" cy="1508760"/>
          </a:xfrm>
        </p:spPr>
        <p:txBody>
          <a:bodyPr>
            <a:normAutofit fontScale="90000"/>
          </a:bodyPr>
          <a:lstStyle/>
          <a:p>
            <a:pPr algn="ctr"/>
            <a:r>
              <a:rPr lang="en-US" b="1" dirty="0"/>
              <a:t>Boshko Stanisic 2020 Graduate</a:t>
            </a:r>
            <a:br>
              <a:rPr lang="en-US" dirty="0"/>
            </a:br>
            <a:r>
              <a:rPr lang="en-US" sz="3600" dirty="0"/>
              <a:t>Florida State University</a:t>
            </a:r>
            <a:br>
              <a:rPr lang="en-US" sz="3600" dirty="0"/>
            </a:br>
            <a:r>
              <a:rPr lang="en-US" sz="3600" dirty="0"/>
              <a:t>Major: Political Science/International Affairs</a:t>
            </a:r>
          </a:p>
        </p:txBody>
      </p:sp>
      <p:sp>
        <p:nvSpPr>
          <p:cNvPr id="4" name="Text Placeholder 3">
            <a:extLst>
              <a:ext uri="{FF2B5EF4-FFF2-40B4-BE49-F238E27FC236}">
                <a16:creationId xmlns:a16="http://schemas.microsoft.com/office/drawing/2014/main" id="{270CEE0F-EC1D-43D5-BDCA-267797182C82}"/>
              </a:ext>
            </a:extLst>
          </p:cNvPr>
          <p:cNvSpPr>
            <a:spLocks noGrp="1"/>
          </p:cNvSpPr>
          <p:nvPr>
            <p:ph type="body" sz="half" idx="2"/>
          </p:nvPr>
        </p:nvSpPr>
        <p:spPr>
          <a:xfrm>
            <a:off x="4524292" y="1991059"/>
            <a:ext cx="7667708" cy="4743696"/>
          </a:xfrm>
        </p:spPr>
        <p:txBody>
          <a:bodyPr>
            <a:normAutofit fontScale="92500" lnSpcReduction="20000"/>
          </a:bodyPr>
          <a:lstStyle/>
          <a:p>
            <a:r>
              <a:rPr lang="en-US" dirty="0"/>
              <a:t>Why IB? </a:t>
            </a:r>
          </a:p>
          <a:p>
            <a:r>
              <a:rPr lang="en-US" dirty="0"/>
              <a:t>IB is hard but it really does prepare you for college. </a:t>
            </a:r>
          </a:p>
          <a:p>
            <a:r>
              <a:rPr lang="en-US" b="1" dirty="0"/>
              <a:t>How did the IB program at Largo help you? </a:t>
            </a:r>
          </a:p>
          <a:p>
            <a:pPr marL="285750" lvl="0" indent="-285750" fontAlgn="base">
              <a:buFont typeface="Arial" panose="020B0604020202020204" pitchFamily="34" charset="0"/>
              <a:buChar char="•"/>
            </a:pPr>
            <a:r>
              <a:rPr lang="en-US" dirty="0"/>
              <a:t>IB gave me a bunch of extra credits so I can skip some general education classes and do some more fun ones in my major. Also I can graduate early, if that’s something that interests you.  </a:t>
            </a:r>
          </a:p>
          <a:p>
            <a:pPr marL="285750" lvl="0" indent="-285750" fontAlgn="base">
              <a:buFont typeface="Arial" panose="020B0604020202020204" pitchFamily="34" charset="0"/>
              <a:buChar char="•"/>
            </a:pPr>
            <a:r>
              <a:rPr lang="en-US" dirty="0"/>
              <a:t>College writing assignments have been relatively easy because of the experience I’ve had through IB.</a:t>
            </a:r>
          </a:p>
          <a:p>
            <a:pPr marL="285750" lvl="0" indent="-285750" fontAlgn="base">
              <a:buFont typeface="Arial" panose="020B0604020202020204" pitchFamily="34" charset="0"/>
              <a:buChar char="•"/>
            </a:pPr>
            <a:r>
              <a:rPr lang="en-US" dirty="0"/>
              <a:t>IB classes prepare you to think critically about the topics. Whether it’s in Theory of Knowledge or History or Physics, there’s always an extra layer of knowledge and nuance that IB touches on.  </a:t>
            </a:r>
          </a:p>
          <a:p>
            <a:pPr marL="285750" lvl="0" indent="-285750" fontAlgn="base">
              <a:buFont typeface="Arial" panose="020B0604020202020204" pitchFamily="34" charset="0"/>
              <a:buChar char="•"/>
            </a:pPr>
            <a:r>
              <a:rPr lang="en-US" dirty="0"/>
              <a:t>IB helped socially, as spending four years with the same people really helped me learn how to communicate and interact with them .  </a:t>
            </a:r>
          </a:p>
          <a:p>
            <a:pPr marL="285750" lvl="0" indent="-285750" fontAlgn="base">
              <a:buFont typeface="Arial" panose="020B0604020202020204" pitchFamily="34" charset="0"/>
              <a:buChar char="•"/>
            </a:pPr>
            <a:r>
              <a:rPr lang="en-US" dirty="0"/>
              <a:t>IB has a sense of community that’s hard to get these days. It really does feel that everyone in IB (including the teachers) are working together to graduate and have fun.  </a:t>
            </a:r>
          </a:p>
          <a:p>
            <a:endParaRPr lang="en-US" dirty="0"/>
          </a:p>
          <a:p>
            <a:endParaRPr lang="en-US" dirty="0"/>
          </a:p>
        </p:txBody>
      </p:sp>
      <p:pic>
        <p:nvPicPr>
          <p:cNvPr id="5" name="Content Placeholder 4">
            <a:extLst>
              <a:ext uri="{FF2B5EF4-FFF2-40B4-BE49-F238E27FC236}">
                <a16:creationId xmlns:a16="http://schemas.microsoft.com/office/drawing/2014/main" id="{242AAAA3-A9C7-493D-B614-FD158A4F6613}"/>
              </a:ext>
            </a:extLst>
          </p:cNvPr>
          <p:cNvPicPr>
            <a:picLocks noGrp="1"/>
          </p:cNvPicPr>
          <p:nvPr>
            <p:ph idx="1"/>
          </p:nvPr>
        </p:nvPicPr>
        <p:blipFill>
          <a:blip r:embed="rId2"/>
          <a:stretch>
            <a:fillRect/>
          </a:stretch>
        </p:blipFill>
        <p:spPr>
          <a:xfrm>
            <a:off x="209361" y="1991059"/>
            <a:ext cx="4114103" cy="4582765"/>
          </a:xfrm>
          <a:prstGeom prst="rect">
            <a:avLst/>
          </a:prstGeom>
        </p:spPr>
      </p:pic>
    </p:spTree>
    <p:extLst>
      <p:ext uri="{BB962C8B-B14F-4D97-AF65-F5344CB8AC3E}">
        <p14:creationId xmlns:p14="http://schemas.microsoft.com/office/powerpoint/2010/main" val="2953520046"/>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40039-992C-4AD9-A228-0BFEA03BA55E}"/>
              </a:ext>
            </a:extLst>
          </p:cNvPr>
          <p:cNvSpPr>
            <a:spLocks noGrp="1"/>
          </p:cNvSpPr>
          <p:nvPr>
            <p:ph type="title"/>
          </p:nvPr>
        </p:nvSpPr>
        <p:spPr>
          <a:xfrm>
            <a:off x="930730" y="284176"/>
            <a:ext cx="11070770" cy="1508760"/>
          </a:xfrm>
        </p:spPr>
        <p:txBody>
          <a:bodyPr>
            <a:normAutofit fontScale="90000"/>
          </a:bodyPr>
          <a:lstStyle/>
          <a:p>
            <a:pPr algn="ctr"/>
            <a:br>
              <a:rPr lang="en-US" sz="2700" dirty="0"/>
            </a:br>
            <a:br>
              <a:rPr lang="en-US" sz="2700" b="1" dirty="0"/>
            </a:br>
            <a:r>
              <a:rPr lang="en-US" sz="2700" b="1" dirty="0"/>
              <a:t>Helena </a:t>
            </a:r>
            <a:r>
              <a:rPr lang="en-US" sz="2700" b="1" dirty="0" err="1"/>
              <a:t>Visic</a:t>
            </a:r>
            <a:r>
              <a:rPr lang="en-US" sz="2700" b="1" dirty="0"/>
              <a:t> 2018 Graduate</a:t>
            </a:r>
            <a:br>
              <a:rPr lang="en-US" dirty="0"/>
            </a:br>
            <a:r>
              <a:rPr lang="en-US" sz="2000" dirty="0"/>
              <a:t>The University of Florida</a:t>
            </a:r>
            <a:br>
              <a:rPr lang="en-US" sz="2000" dirty="0"/>
            </a:br>
            <a:r>
              <a:rPr lang="en-US" sz="2000" dirty="0"/>
              <a:t>Majored in Accounting</a:t>
            </a:r>
            <a:br>
              <a:rPr lang="en-US" sz="2000" dirty="0"/>
            </a:br>
            <a:r>
              <a:rPr lang="en-US" sz="2000" dirty="0"/>
              <a:t>Occupation: Credit Analyst at Byline Bank in  Chicago </a:t>
            </a:r>
            <a:br>
              <a:rPr lang="en-US" dirty="0"/>
            </a:br>
            <a:endParaRPr lang="en-US" dirty="0"/>
          </a:p>
        </p:txBody>
      </p:sp>
      <p:sp>
        <p:nvSpPr>
          <p:cNvPr id="4" name="Text Placeholder 3">
            <a:extLst>
              <a:ext uri="{FF2B5EF4-FFF2-40B4-BE49-F238E27FC236}">
                <a16:creationId xmlns:a16="http://schemas.microsoft.com/office/drawing/2014/main" id="{E0C28B3D-079B-44F0-A77F-03632040C98F}"/>
              </a:ext>
            </a:extLst>
          </p:cNvPr>
          <p:cNvSpPr>
            <a:spLocks noGrp="1"/>
          </p:cNvSpPr>
          <p:nvPr>
            <p:ph type="body" sz="half" idx="2"/>
          </p:nvPr>
        </p:nvSpPr>
        <p:spPr>
          <a:xfrm>
            <a:off x="4000500" y="2002382"/>
            <a:ext cx="8001000" cy="4563557"/>
          </a:xfrm>
        </p:spPr>
        <p:txBody>
          <a:bodyPr>
            <a:normAutofit fontScale="92500" lnSpcReduction="10000"/>
          </a:bodyPr>
          <a:lstStyle/>
          <a:p>
            <a:r>
              <a:rPr lang="en-US" b="1" dirty="0"/>
              <a:t>Why IB?</a:t>
            </a:r>
          </a:p>
          <a:p>
            <a:r>
              <a:rPr lang="en-US" dirty="0"/>
              <a:t>IB’s curriculum challenged me and taught me how to think critically when presented with new information (ex: evaluate sources and organize an argument). </a:t>
            </a:r>
          </a:p>
          <a:p>
            <a:r>
              <a:rPr lang="en-US" b="1" dirty="0"/>
              <a:t>How IB helped me: 	</a:t>
            </a:r>
          </a:p>
          <a:p>
            <a:pPr marL="285750" indent="-285750">
              <a:buFont typeface="Arial" panose="020B0604020202020204" pitchFamily="34" charset="0"/>
              <a:buChar char="•"/>
            </a:pPr>
            <a:r>
              <a:rPr lang="en-US" dirty="0"/>
              <a:t>IB taught me how to manage my time well, something that many of my friends in college didn’t know until they were thrown into the deep end and had to figure it out freshman year. </a:t>
            </a:r>
          </a:p>
          <a:p>
            <a:pPr marL="285750" indent="-285750">
              <a:buFont typeface="Arial" panose="020B0604020202020204" pitchFamily="34" charset="0"/>
              <a:buChar char="•"/>
            </a:pPr>
            <a:r>
              <a:rPr lang="en-US" dirty="0"/>
              <a:t>IB History taught me more about US &amp; World history than I would have learned otherwise. The focus on international history made me much more observant and knowledgeable than my peers (Ex: I was shocked the other day when a friend had no idea who Emmett Till was). </a:t>
            </a:r>
          </a:p>
          <a:p>
            <a:pPr marL="285750" indent="-285750">
              <a:buFont typeface="Arial" panose="020B0604020202020204" pitchFamily="34" charset="0"/>
              <a:buChar char="•"/>
            </a:pPr>
            <a:r>
              <a:rPr lang="en-US" dirty="0"/>
              <a:t>IB gave me great connections that range from my teachers (who I still keep in touch with) to friends. I met all three of my roommates at Largo IB. </a:t>
            </a:r>
          </a:p>
          <a:p>
            <a:pPr marL="285750" indent="-285750">
              <a:buFont typeface="Arial" panose="020B0604020202020204" pitchFamily="34" charset="0"/>
              <a:buChar char="•"/>
            </a:pPr>
            <a:r>
              <a:rPr lang="en-US" dirty="0"/>
              <a:t>IB prepared me to be a competitive candidate for college. It forced me to participate in extra curriculars and definitely helped me get into UF. </a:t>
            </a:r>
          </a:p>
        </p:txBody>
      </p:sp>
      <p:pic>
        <p:nvPicPr>
          <p:cNvPr id="6" name="Content Placeholder 5">
            <a:extLst>
              <a:ext uri="{FF2B5EF4-FFF2-40B4-BE49-F238E27FC236}">
                <a16:creationId xmlns:a16="http://schemas.microsoft.com/office/drawing/2014/main" id="{D6586549-AD83-4AFB-8462-CCD14DFE7075}"/>
              </a:ext>
            </a:extLst>
          </p:cNvPr>
          <p:cNvPicPr>
            <a:picLocks noGrp="1"/>
          </p:cNvPicPr>
          <p:nvPr>
            <p:ph idx="1"/>
          </p:nvPr>
        </p:nvPicPr>
        <p:blipFill>
          <a:blip r:embed="rId2"/>
          <a:stretch>
            <a:fillRect/>
          </a:stretch>
        </p:blipFill>
        <p:spPr>
          <a:xfrm>
            <a:off x="541631" y="2147486"/>
            <a:ext cx="3081431" cy="4114800"/>
          </a:xfrm>
          <a:prstGeom prst="rect">
            <a:avLst/>
          </a:prstGeom>
        </p:spPr>
      </p:pic>
    </p:spTree>
    <p:extLst>
      <p:ext uri="{BB962C8B-B14F-4D97-AF65-F5344CB8AC3E}">
        <p14:creationId xmlns:p14="http://schemas.microsoft.com/office/powerpoint/2010/main" val="253867691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C7E5D-A2E5-461E-88CB-19E1E02D1982}"/>
              </a:ext>
            </a:extLst>
          </p:cNvPr>
          <p:cNvSpPr>
            <a:spLocks noGrp="1"/>
          </p:cNvSpPr>
          <p:nvPr>
            <p:ph type="title"/>
          </p:nvPr>
        </p:nvSpPr>
        <p:spPr/>
        <p:txBody>
          <a:bodyPr>
            <a:normAutofit/>
          </a:bodyPr>
          <a:lstStyle/>
          <a:p>
            <a:pPr algn="ctr"/>
            <a:r>
              <a:rPr lang="en-US" sz="2800" b="1" dirty="0"/>
              <a:t>Logan Finney 2021 Graduate</a:t>
            </a:r>
            <a:br>
              <a:rPr lang="en-US" dirty="0"/>
            </a:br>
            <a:r>
              <a:rPr lang="en-US" sz="2400" dirty="0"/>
              <a:t>University of Florida</a:t>
            </a:r>
            <a:br>
              <a:rPr lang="en-US" sz="2400" dirty="0"/>
            </a:br>
            <a:r>
              <a:rPr lang="en-US" sz="2400" dirty="0"/>
              <a:t>Major: Political Science </a:t>
            </a:r>
          </a:p>
        </p:txBody>
      </p:sp>
      <p:sp>
        <p:nvSpPr>
          <p:cNvPr id="4" name="Text Placeholder 3">
            <a:extLst>
              <a:ext uri="{FF2B5EF4-FFF2-40B4-BE49-F238E27FC236}">
                <a16:creationId xmlns:a16="http://schemas.microsoft.com/office/drawing/2014/main" id="{345EE33F-41FE-4ADC-B9B4-FEF51994575E}"/>
              </a:ext>
            </a:extLst>
          </p:cNvPr>
          <p:cNvSpPr>
            <a:spLocks noGrp="1"/>
          </p:cNvSpPr>
          <p:nvPr>
            <p:ph type="body" sz="half" idx="2"/>
          </p:nvPr>
        </p:nvSpPr>
        <p:spPr>
          <a:xfrm>
            <a:off x="4065814" y="2147486"/>
            <a:ext cx="7644040" cy="4547228"/>
          </a:xfrm>
        </p:spPr>
        <p:txBody>
          <a:bodyPr>
            <a:normAutofit fontScale="92500" lnSpcReduction="20000"/>
          </a:bodyPr>
          <a:lstStyle/>
          <a:p>
            <a:r>
              <a:rPr lang="en-US" b="1" dirty="0"/>
              <a:t>Why IB?</a:t>
            </a:r>
          </a:p>
          <a:p>
            <a:r>
              <a:rPr lang="en-US" dirty="0"/>
              <a:t>IB created experiences, knowledge, and friendships that have helped me  succeed and prosper in my personal  and professional life! </a:t>
            </a:r>
          </a:p>
          <a:p>
            <a:r>
              <a:rPr lang="en-US" b="1" dirty="0"/>
              <a:t>How did the IB program at Largo help me?</a:t>
            </a:r>
          </a:p>
          <a:p>
            <a:pPr marL="285750" indent="-285750">
              <a:buFont typeface="Arial" panose="020B0604020202020204" pitchFamily="34" charset="0"/>
              <a:buChar char="•"/>
            </a:pPr>
            <a:r>
              <a:rPr lang="en-US" dirty="0"/>
              <a:t>I earned 40 credits from IB that helped me knock out most of my prerequisite courses. </a:t>
            </a:r>
          </a:p>
          <a:p>
            <a:pPr marL="285750" indent="-285750">
              <a:buFont typeface="Arial" panose="020B0604020202020204" pitchFamily="34" charset="0"/>
              <a:buChar char="•"/>
            </a:pPr>
            <a:r>
              <a:rPr lang="en-US" dirty="0"/>
              <a:t>Having 40 credits from IB has allowed me to get to the courses I’m interested in while allowing time to further my professional career with a job and an internship. </a:t>
            </a:r>
          </a:p>
          <a:p>
            <a:pPr marL="285750" indent="-285750">
              <a:buFont typeface="Arial" panose="020B0604020202020204" pitchFamily="34" charset="0"/>
              <a:buChar char="•"/>
            </a:pPr>
            <a:r>
              <a:rPr lang="en-US" dirty="0"/>
              <a:t>IB set me up for success in my classes and provided me with skills that allow me to excel in my college classes.  </a:t>
            </a:r>
          </a:p>
          <a:p>
            <a:pPr marL="285750" indent="-285750">
              <a:buFont typeface="Arial" panose="020B0604020202020204" pitchFamily="34" charset="0"/>
              <a:buChar char="•"/>
            </a:pPr>
            <a:r>
              <a:rPr lang="en-US" dirty="0"/>
              <a:t>IB created lifelong friendships that I cherish. It also exposed me to so many different ideas and thoughts and helped affirm my future career aspirations. </a:t>
            </a:r>
          </a:p>
          <a:p>
            <a:pPr marL="285750" indent="-285750">
              <a:buFont typeface="Arial" panose="020B0604020202020204" pitchFamily="34" charset="0"/>
              <a:buChar char="•"/>
            </a:pPr>
            <a:r>
              <a:rPr lang="en-US" dirty="0"/>
              <a:t>Teachers in the IB program are above and beyond rock stars that will not only support your education but you as a person as well. They are simply the best! </a:t>
            </a:r>
          </a:p>
          <a:p>
            <a:endParaRPr lang="en-US" dirty="0"/>
          </a:p>
        </p:txBody>
      </p:sp>
      <p:pic>
        <p:nvPicPr>
          <p:cNvPr id="5" name="Content Placeholder 4">
            <a:extLst>
              <a:ext uri="{FF2B5EF4-FFF2-40B4-BE49-F238E27FC236}">
                <a16:creationId xmlns:a16="http://schemas.microsoft.com/office/drawing/2014/main" id="{F4CC5BB8-95D8-47C9-9260-90D0F8BEB146}"/>
              </a:ext>
            </a:extLst>
          </p:cNvPr>
          <p:cNvPicPr>
            <a:picLocks noGrp="1"/>
          </p:cNvPicPr>
          <p:nvPr>
            <p:ph idx="1"/>
          </p:nvPr>
        </p:nvPicPr>
        <p:blipFill>
          <a:blip r:embed="rId2"/>
          <a:stretch>
            <a:fillRect/>
          </a:stretch>
        </p:blipFill>
        <p:spPr>
          <a:xfrm rot="5399999">
            <a:off x="-13936" y="2541032"/>
            <a:ext cx="4192566" cy="3200399"/>
          </a:xfrm>
          <a:prstGeom prst="rect">
            <a:avLst/>
          </a:prstGeom>
        </p:spPr>
      </p:pic>
    </p:spTree>
    <p:extLst>
      <p:ext uri="{BB962C8B-B14F-4D97-AF65-F5344CB8AC3E}">
        <p14:creationId xmlns:p14="http://schemas.microsoft.com/office/powerpoint/2010/main" val="457598970"/>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7BE577-5A60-BD0A-1DB2-9CFD41A8AA37}"/>
              </a:ext>
            </a:extLst>
          </p:cNvPr>
          <p:cNvSpPr>
            <a:spLocks noGrp="1"/>
          </p:cNvSpPr>
          <p:nvPr>
            <p:ph type="title"/>
          </p:nvPr>
        </p:nvSpPr>
        <p:spPr/>
        <p:txBody>
          <a:bodyPr/>
          <a:lstStyle/>
          <a:p>
            <a:endParaRPr lang="en-US"/>
          </a:p>
        </p:txBody>
      </p:sp>
      <p:pic>
        <p:nvPicPr>
          <p:cNvPr id="7" name="Picture 6" descr="Logo&#10;&#10;Description automatically generated">
            <a:extLst>
              <a:ext uri="{FF2B5EF4-FFF2-40B4-BE49-F238E27FC236}">
                <a16:creationId xmlns:a16="http://schemas.microsoft.com/office/drawing/2014/main" id="{D9AC9DC2-8049-2382-019F-2117DA1738A9}"/>
              </a:ext>
            </a:extLst>
          </p:cNvPr>
          <p:cNvPicPr>
            <a:picLocks noChangeAspect="1"/>
          </p:cNvPicPr>
          <p:nvPr/>
        </p:nvPicPr>
        <p:blipFill>
          <a:blip r:embed="rId2"/>
          <a:stretch>
            <a:fillRect/>
          </a:stretch>
        </p:blipFill>
        <p:spPr>
          <a:xfrm>
            <a:off x="0" y="-473958"/>
            <a:ext cx="12192000" cy="7331958"/>
          </a:xfrm>
          <a:prstGeom prst="rect">
            <a:avLst/>
          </a:prstGeom>
        </p:spPr>
      </p:pic>
    </p:spTree>
    <p:extLst>
      <p:ext uri="{BB962C8B-B14F-4D97-AF65-F5344CB8AC3E}">
        <p14:creationId xmlns:p14="http://schemas.microsoft.com/office/powerpoint/2010/main" val="36383665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4140A-F639-41E7-A9C9-B521AC218806}"/>
              </a:ext>
            </a:extLst>
          </p:cNvPr>
          <p:cNvSpPr>
            <a:spLocks noGrp="1"/>
          </p:cNvSpPr>
          <p:nvPr>
            <p:ph type="title"/>
          </p:nvPr>
        </p:nvSpPr>
        <p:spPr/>
        <p:txBody>
          <a:bodyPr>
            <a:normAutofit/>
          </a:bodyPr>
          <a:lstStyle/>
          <a:p>
            <a:pPr algn="ctr"/>
            <a:r>
              <a:rPr lang="en-US" b="1" dirty="0"/>
              <a:t>Melani Stoyanova 2022 Graduate</a:t>
            </a:r>
            <a:br>
              <a:rPr lang="en-US" dirty="0"/>
            </a:br>
            <a:r>
              <a:rPr lang="en-US" sz="2700" dirty="0"/>
              <a:t>University of Florida</a:t>
            </a:r>
            <a:br>
              <a:rPr lang="en-US" sz="2700" dirty="0"/>
            </a:br>
            <a:r>
              <a:rPr lang="en-US" sz="2700" dirty="0"/>
              <a:t>Major: Political Science </a:t>
            </a:r>
          </a:p>
        </p:txBody>
      </p:sp>
      <p:sp>
        <p:nvSpPr>
          <p:cNvPr id="4" name="Text Placeholder 3">
            <a:extLst>
              <a:ext uri="{FF2B5EF4-FFF2-40B4-BE49-F238E27FC236}">
                <a16:creationId xmlns:a16="http://schemas.microsoft.com/office/drawing/2014/main" id="{43A88895-89B5-4CE0-9E06-78003ED00748}"/>
              </a:ext>
            </a:extLst>
          </p:cNvPr>
          <p:cNvSpPr>
            <a:spLocks noGrp="1"/>
          </p:cNvSpPr>
          <p:nvPr>
            <p:ph type="body" sz="half" idx="2"/>
          </p:nvPr>
        </p:nvSpPr>
        <p:spPr>
          <a:xfrm>
            <a:off x="5470071" y="2147486"/>
            <a:ext cx="6584106" cy="4571366"/>
          </a:xfrm>
        </p:spPr>
        <p:txBody>
          <a:bodyPr>
            <a:normAutofit fontScale="92500" lnSpcReduction="10000"/>
          </a:bodyPr>
          <a:lstStyle/>
          <a:p>
            <a:r>
              <a:rPr lang="en-US" b="1" dirty="0"/>
              <a:t>Why IB?</a:t>
            </a:r>
          </a:p>
          <a:p>
            <a:r>
              <a:rPr lang="en-US" dirty="0"/>
              <a:t>IB is great because it sets you on the right track for college. You develop valuable critical thinking skills, better time management, and will notice that you are more prepared than most of your peers in college!  </a:t>
            </a:r>
          </a:p>
          <a:p>
            <a:r>
              <a:rPr lang="en-US" b="1" dirty="0"/>
              <a:t>How did the IB program at Largo help me?</a:t>
            </a:r>
          </a:p>
          <a:p>
            <a:pPr marL="285750" lvl="0" indent="-285750" fontAlgn="base">
              <a:buFont typeface="Arial" panose="020B0604020202020204" pitchFamily="34" charset="0"/>
              <a:buChar char="•"/>
            </a:pPr>
            <a:r>
              <a:rPr lang="en-US" dirty="0"/>
              <a:t>I feel more prepared for my classes, as they are very similar in structure to IB classes </a:t>
            </a:r>
          </a:p>
          <a:p>
            <a:pPr marL="285750" lvl="0" indent="-285750" fontAlgn="base">
              <a:buFont typeface="Arial" panose="020B0604020202020204" pitchFamily="34" charset="0"/>
              <a:buChar char="•"/>
            </a:pPr>
            <a:r>
              <a:rPr lang="en-US" dirty="0"/>
              <a:t>IB helped me develop a foundation to build my professional resume; a lot of community service I did for CAS is still on my resume  </a:t>
            </a:r>
          </a:p>
          <a:p>
            <a:pPr marL="285750" lvl="0" indent="-285750" fontAlgn="base">
              <a:buFont typeface="Arial" panose="020B0604020202020204" pitchFamily="34" charset="0"/>
              <a:buChar char="•"/>
            </a:pPr>
            <a:r>
              <a:rPr lang="en-US" dirty="0"/>
              <a:t>The teachers at Largo IB are great, I would say they are very similar to professors in college; it’s a good idea to keep in mind that they are human beings too, and if necessary, they will cut you some slack  </a:t>
            </a:r>
          </a:p>
          <a:p>
            <a:pPr marL="285750" lvl="0" indent="-285750" fontAlgn="base">
              <a:buFont typeface="Arial" panose="020B0604020202020204" pitchFamily="34" charset="0"/>
              <a:buChar char="•"/>
            </a:pPr>
            <a:r>
              <a:rPr lang="en-US" dirty="0"/>
              <a:t>Passing your exams &amp; completing CAS automatically gets you the full Bright Futures Scholarship, which is extremely helpful; ideally, you can graduate debt-free ☺ </a:t>
            </a:r>
          </a:p>
          <a:p>
            <a:endParaRPr lang="en-US" dirty="0"/>
          </a:p>
        </p:txBody>
      </p:sp>
      <p:pic>
        <p:nvPicPr>
          <p:cNvPr id="5" name="Content Placeholder 4">
            <a:extLst>
              <a:ext uri="{FF2B5EF4-FFF2-40B4-BE49-F238E27FC236}">
                <a16:creationId xmlns:a16="http://schemas.microsoft.com/office/drawing/2014/main" id="{0CFA9E43-D358-4195-96C5-FEFC28CE4CFC}"/>
              </a:ext>
            </a:extLst>
          </p:cNvPr>
          <p:cNvPicPr>
            <a:picLocks noGrp="1"/>
          </p:cNvPicPr>
          <p:nvPr>
            <p:ph idx="1"/>
          </p:nvPr>
        </p:nvPicPr>
        <p:blipFill>
          <a:blip r:embed="rId2"/>
          <a:stretch>
            <a:fillRect/>
          </a:stretch>
        </p:blipFill>
        <p:spPr>
          <a:xfrm>
            <a:off x="275772" y="2147487"/>
            <a:ext cx="5047342" cy="3110314"/>
          </a:xfrm>
          <a:prstGeom prst="rect">
            <a:avLst/>
          </a:prstGeom>
        </p:spPr>
      </p:pic>
    </p:spTree>
    <p:extLst>
      <p:ext uri="{BB962C8B-B14F-4D97-AF65-F5344CB8AC3E}">
        <p14:creationId xmlns:p14="http://schemas.microsoft.com/office/powerpoint/2010/main" val="285848656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8CC1-742B-4FA1-8807-933764DBC069}"/>
              </a:ext>
            </a:extLst>
          </p:cNvPr>
          <p:cNvSpPr>
            <a:spLocks noGrp="1"/>
          </p:cNvSpPr>
          <p:nvPr>
            <p:ph type="title"/>
          </p:nvPr>
        </p:nvSpPr>
        <p:spPr/>
        <p:txBody>
          <a:bodyPr>
            <a:normAutofit fontScale="90000"/>
          </a:bodyPr>
          <a:lstStyle/>
          <a:p>
            <a:pPr algn="ctr"/>
            <a:r>
              <a:rPr lang="en-US" b="1" dirty="0"/>
              <a:t>Thomas Mocellin 2022 Graduate</a:t>
            </a:r>
            <a:br>
              <a:rPr lang="en-US" dirty="0"/>
            </a:br>
            <a:r>
              <a:rPr lang="en-US" sz="3600" dirty="0"/>
              <a:t>HEC Montreal </a:t>
            </a:r>
            <a:br>
              <a:rPr lang="en-US" sz="3600" dirty="0"/>
            </a:br>
            <a:r>
              <a:rPr lang="en-US" sz="3600" dirty="0"/>
              <a:t>Major: Business </a:t>
            </a:r>
          </a:p>
        </p:txBody>
      </p:sp>
      <p:sp>
        <p:nvSpPr>
          <p:cNvPr id="4" name="Text Placeholder 3">
            <a:extLst>
              <a:ext uri="{FF2B5EF4-FFF2-40B4-BE49-F238E27FC236}">
                <a16:creationId xmlns:a16="http://schemas.microsoft.com/office/drawing/2014/main" id="{E048D333-3343-4E5E-A1C9-093563959B18}"/>
              </a:ext>
            </a:extLst>
          </p:cNvPr>
          <p:cNvSpPr>
            <a:spLocks noGrp="1"/>
          </p:cNvSpPr>
          <p:nvPr>
            <p:ph type="body" sz="half" idx="2"/>
          </p:nvPr>
        </p:nvSpPr>
        <p:spPr>
          <a:xfrm>
            <a:off x="2775005" y="2015946"/>
            <a:ext cx="9071512" cy="4557878"/>
          </a:xfrm>
        </p:spPr>
        <p:txBody>
          <a:bodyPr>
            <a:normAutofit/>
          </a:bodyPr>
          <a:lstStyle/>
          <a:p>
            <a:r>
              <a:rPr lang="en-US" b="1" dirty="0"/>
              <a:t>Why IB? </a:t>
            </a:r>
          </a:p>
          <a:p>
            <a:r>
              <a:rPr lang="en-US" dirty="0"/>
              <a:t>Helps to learn how to study well, and is a good preparation for college.</a:t>
            </a:r>
          </a:p>
          <a:p>
            <a:r>
              <a:rPr lang="en-US" b="1" dirty="0"/>
              <a:t>How did the IB Program at Largo help </a:t>
            </a:r>
            <a:r>
              <a:rPr lang="en-US" dirty="0"/>
              <a:t>me?    </a:t>
            </a:r>
          </a:p>
          <a:p>
            <a:pPr marL="285750" indent="-285750">
              <a:buFont typeface="Arial" panose="020B0604020202020204" pitchFamily="34" charset="0"/>
              <a:buChar char="•"/>
            </a:pPr>
            <a:r>
              <a:rPr lang="en-US" dirty="0"/>
              <a:t>Got accepted to my dream school thanks to IB</a:t>
            </a:r>
          </a:p>
          <a:p>
            <a:pPr marL="285750" lvl="0" indent="-285750" fontAlgn="base">
              <a:buFont typeface="Arial" panose="020B0604020202020204" pitchFamily="34" charset="0"/>
              <a:buChar char="•"/>
            </a:pPr>
            <a:r>
              <a:rPr lang="en-US" dirty="0"/>
              <a:t>Was well prepared for college (</a:t>
            </a:r>
            <a:r>
              <a:rPr lang="en-US"/>
              <a:t>I am </a:t>
            </a:r>
            <a:r>
              <a:rPr lang="en-US" dirty="0"/>
              <a:t>able to study better than my friends)</a:t>
            </a:r>
          </a:p>
          <a:p>
            <a:pPr marL="285750" lvl="0" indent="-285750" fontAlgn="base">
              <a:buFont typeface="Arial" panose="020B0604020202020204" pitchFamily="34" charset="0"/>
              <a:buChar char="•"/>
            </a:pPr>
            <a:r>
              <a:rPr lang="en-US" dirty="0"/>
              <a:t>Developed friendships that still last, even though I am in another country</a:t>
            </a:r>
          </a:p>
          <a:p>
            <a:pPr marL="285750" lvl="0" indent="-285750" fontAlgn="base">
              <a:buFont typeface="Arial" panose="020B0604020202020204" pitchFamily="34" charset="0"/>
              <a:buChar char="•"/>
            </a:pPr>
            <a:r>
              <a:rPr lang="en-US" dirty="0"/>
              <a:t>It was nice to be with a small group of students, because it is easier to build bonds between people</a:t>
            </a:r>
          </a:p>
          <a:p>
            <a:pPr marL="285750" lvl="0" indent="-285750" fontAlgn="base">
              <a:buFont typeface="Arial" panose="020B0604020202020204" pitchFamily="34" charset="0"/>
              <a:buChar char="•"/>
            </a:pPr>
            <a:r>
              <a:rPr lang="en-US" dirty="0"/>
              <a:t>Allowed me to study in Canada, which could not be possible just with an American high school diploma</a:t>
            </a:r>
          </a:p>
        </p:txBody>
      </p:sp>
      <p:pic>
        <p:nvPicPr>
          <p:cNvPr id="5" name="Content Placeholder 4">
            <a:extLst>
              <a:ext uri="{FF2B5EF4-FFF2-40B4-BE49-F238E27FC236}">
                <a16:creationId xmlns:a16="http://schemas.microsoft.com/office/drawing/2014/main" id="{FFF4EC8D-4AF0-4677-BC3B-B52C1859DC32}"/>
              </a:ext>
            </a:extLst>
          </p:cNvPr>
          <p:cNvPicPr>
            <a:picLocks noGrp="1"/>
          </p:cNvPicPr>
          <p:nvPr>
            <p:ph idx="1"/>
          </p:nvPr>
        </p:nvPicPr>
        <p:blipFill>
          <a:blip r:embed="rId2"/>
          <a:stretch>
            <a:fillRect/>
          </a:stretch>
        </p:blipFill>
        <p:spPr>
          <a:xfrm>
            <a:off x="234165" y="2015946"/>
            <a:ext cx="2397717" cy="4557878"/>
          </a:xfrm>
          <a:prstGeom prst="rect">
            <a:avLst/>
          </a:prstGeom>
        </p:spPr>
      </p:pic>
    </p:spTree>
    <p:extLst>
      <p:ext uri="{BB962C8B-B14F-4D97-AF65-F5344CB8AC3E}">
        <p14:creationId xmlns:p14="http://schemas.microsoft.com/office/powerpoint/2010/main" val="1176413838"/>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43E01-C857-4B2F-A0C9-9181E5A4746F}"/>
              </a:ext>
            </a:extLst>
          </p:cNvPr>
          <p:cNvSpPr>
            <a:spLocks noGrp="1"/>
          </p:cNvSpPr>
          <p:nvPr>
            <p:ph type="title"/>
          </p:nvPr>
        </p:nvSpPr>
        <p:spPr/>
        <p:txBody>
          <a:bodyPr>
            <a:normAutofit/>
          </a:bodyPr>
          <a:lstStyle/>
          <a:p>
            <a:pPr algn="ctr"/>
            <a:r>
              <a:rPr lang="en-US" b="1" dirty="0"/>
              <a:t>Hailey Winder 2020 Graduate</a:t>
            </a:r>
            <a:br>
              <a:rPr lang="en-US" dirty="0"/>
            </a:br>
            <a:r>
              <a:rPr lang="en-US" sz="3100" dirty="0"/>
              <a:t>University of Central Florida</a:t>
            </a:r>
            <a:br>
              <a:rPr lang="en-US" sz="3100" dirty="0"/>
            </a:br>
            <a:r>
              <a:rPr lang="en-US" sz="3100" dirty="0"/>
              <a:t>Major: Advertising and Public Relations</a:t>
            </a:r>
          </a:p>
        </p:txBody>
      </p:sp>
      <p:sp>
        <p:nvSpPr>
          <p:cNvPr id="4" name="Text Placeholder 3">
            <a:extLst>
              <a:ext uri="{FF2B5EF4-FFF2-40B4-BE49-F238E27FC236}">
                <a16:creationId xmlns:a16="http://schemas.microsoft.com/office/drawing/2014/main" id="{D87DFCEA-3887-4CDF-88E0-C5E310F8DC34}"/>
              </a:ext>
            </a:extLst>
          </p:cNvPr>
          <p:cNvSpPr>
            <a:spLocks noGrp="1"/>
          </p:cNvSpPr>
          <p:nvPr>
            <p:ph type="body" sz="half" idx="2"/>
          </p:nvPr>
        </p:nvSpPr>
        <p:spPr>
          <a:xfrm>
            <a:off x="4293704" y="1932167"/>
            <a:ext cx="7381225" cy="4778734"/>
          </a:xfrm>
        </p:spPr>
        <p:txBody>
          <a:bodyPr>
            <a:normAutofit fontScale="85000" lnSpcReduction="10000"/>
          </a:bodyPr>
          <a:lstStyle/>
          <a:p>
            <a:r>
              <a:rPr lang="en-US" b="1" dirty="0"/>
              <a:t>Why IB?</a:t>
            </a:r>
          </a:p>
          <a:p>
            <a:r>
              <a:rPr lang="en-US" dirty="0"/>
              <a:t>Upcoming high schoolers should choose Largo IB because it is a community that inspires growth of all avenues -- personal, academic, social, and financial.</a:t>
            </a:r>
          </a:p>
          <a:p>
            <a:r>
              <a:rPr lang="en-US" b="1" dirty="0"/>
              <a:t>How Largo's IB Program helped me: </a:t>
            </a:r>
          </a:p>
          <a:p>
            <a:pPr marL="285750" indent="-285750">
              <a:buFont typeface="Arial" panose="020B0604020202020204" pitchFamily="34" charset="0"/>
              <a:buChar char="•"/>
            </a:pPr>
            <a:r>
              <a:rPr lang="en-US" dirty="0"/>
              <a:t>The community and family you become apart of is invaluable and hard to come by again in the real world.</a:t>
            </a:r>
          </a:p>
          <a:p>
            <a:pPr marL="285750" indent="-285750">
              <a:buFont typeface="Arial" panose="020B0604020202020204" pitchFamily="34" charset="0"/>
              <a:buChar char="•"/>
            </a:pPr>
            <a:r>
              <a:rPr lang="en-US" dirty="0"/>
              <a:t>The accolades and achievements that IB helped me attain are now the reason why I have paid $0 out-of-pocket to pursue two degrees and I get PAID to attend UCF.</a:t>
            </a:r>
          </a:p>
          <a:p>
            <a:pPr marL="285750" indent="-285750">
              <a:buFont typeface="Arial" panose="020B0604020202020204" pitchFamily="34" charset="0"/>
              <a:buChar char="•"/>
            </a:pPr>
            <a:r>
              <a:rPr lang="en-US" dirty="0"/>
              <a:t>My IB credits put me a year ahead and I came into college as a sophomore. </a:t>
            </a:r>
          </a:p>
          <a:p>
            <a:pPr marL="285750" indent="-285750">
              <a:buFont typeface="Arial" panose="020B0604020202020204" pitchFamily="34" charset="0"/>
              <a:buChar char="•"/>
            </a:pPr>
            <a:r>
              <a:rPr lang="en-US" dirty="0"/>
              <a:t>Doing IB coursework in high school set me up so that now the college workload is a piece of cake.</a:t>
            </a:r>
          </a:p>
          <a:p>
            <a:pPr marL="285750" indent="-285750">
              <a:buFont typeface="Arial" panose="020B0604020202020204" pitchFamily="34" charset="0"/>
              <a:buChar char="•"/>
            </a:pPr>
            <a:r>
              <a:rPr lang="en-US" dirty="0"/>
              <a:t>There is something for everybody. The Largo IB staff provided me with countless opportunities that aided me in my personal growth and academic and career goals. IB program components such as CAS, Extended Essay, Theory of Knowledge and my High Level courses have shaped me into a well-rounded, open-minded person and thinker.</a:t>
            </a:r>
          </a:p>
          <a:p>
            <a:pPr marL="285750" indent="-285750">
              <a:buFont typeface="Arial" panose="020B0604020202020204" pitchFamily="34" charset="0"/>
              <a:buChar char="•"/>
            </a:pPr>
            <a:r>
              <a:rPr lang="en-US" dirty="0"/>
              <a:t>Overall, it's an experience I wouldn't trade for the world :)</a:t>
            </a:r>
          </a:p>
          <a:p>
            <a:endParaRPr lang="en-US" dirty="0"/>
          </a:p>
        </p:txBody>
      </p:sp>
      <p:pic>
        <p:nvPicPr>
          <p:cNvPr id="18" name="Content Placeholder 17">
            <a:extLst>
              <a:ext uri="{FF2B5EF4-FFF2-40B4-BE49-F238E27FC236}">
                <a16:creationId xmlns:a16="http://schemas.microsoft.com/office/drawing/2014/main" id="{50124097-F481-4E37-BAD8-F46F0F29EF15}"/>
              </a:ext>
            </a:extLst>
          </p:cNvPr>
          <p:cNvPicPr>
            <a:picLocks noGrp="1"/>
          </p:cNvPicPr>
          <p:nvPr>
            <p:ph idx="1"/>
          </p:nvPr>
        </p:nvPicPr>
        <p:blipFill>
          <a:blip r:embed="rId2"/>
          <a:stretch>
            <a:fillRect/>
          </a:stretch>
        </p:blipFill>
        <p:spPr>
          <a:xfrm>
            <a:off x="215007" y="2147485"/>
            <a:ext cx="3981436" cy="4041043"/>
          </a:xfrm>
          <a:prstGeom prst="rect">
            <a:avLst/>
          </a:prstGeom>
        </p:spPr>
      </p:pic>
    </p:spTree>
    <p:extLst>
      <p:ext uri="{BB962C8B-B14F-4D97-AF65-F5344CB8AC3E}">
        <p14:creationId xmlns:p14="http://schemas.microsoft.com/office/powerpoint/2010/main" val="392349993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867A-1CCF-4A62-A080-007DDC95DC19}"/>
              </a:ext>
            </a:extLst>
          </p:cNvPr>
          <p:cNvSpPr>
            <a:spLocks noGrp="1"/>
          </p:cNvSpPr>
          <p:nvPr>
            <p:ph type="title"/>
          </p:nvPr>
        </p:nvSpPr>
        <p:spPr>
          <a:xfrm>
            <a:off x="1202919" y="284175"/>
            <a:ext cx="9982152" cy="2018153"/>
          </a:xfrm>
        </p:spPr>
        <p:txBody>
          <a:bodyPr>
            <a:normAutofit/>
          </a:bodyPr>
          <a:lstStyle/>
          <a:p>
            <a:pPr algn="ctr"/>
            <a:r>
              <a:rPr lang="en-US" sz="2700" b="1" dirty="0"/>
              <a:t>Naomi Simon 2018 Graduate</a:t>
            </a:r>
            <a:br>
              <a:rPr lang="en-US" dirty="0"/>
            </a:br>
            <a:r>
              <a:rPr lang="en-US" sz="2200" dirty="0"/>
              <a:t>University of Florida (undergrad/graduate School) </a:t>
            </a:r>
            <a:br>
              <a:rPr lang="en-US" sz="2200" dirty="0"/>
            </a:br>
            <a:r>
              <a:rPr lang="en-US" sz="2200" dirty="0"/>
              <a:t>Major: Marketing</a:t>
            </a:r>
            <a:br>
              <a:rPr lang="en-US" sz="2200" dirty="0"/>
            </a:br>
            <a:r>
              <a:rPr lang="en-US" sz="2200" dirty="0"/>
              <a:t>Occupation: Recruiter for McKinsey &amp; Company </a:t>
            </a:r>
            <a:br>
              <a:rPr lang="en-US" dirty="0"/>
            </a:br>
            <a:endParaRPr lang="en-US" dirty="0"/>
          </a:p>
        </p:txBody>
      </p:sp>
      <p:sp>
        <p:nvSpPr>
          <p:cNvPr id="4" name="Text Placeholder 3">
            <a:extLst>
              <a:ext uri="{FF2B5EF4-FFF2-40B4-BE49-F238E27FC236}">
                <a16:creationId xmlns:a16="http://schemas.microsoft.com/office/drawing/2014/main" id="{03DFE32F-D850-4F84-ACE4-036D946ADC27}"/>
              </a:ext>
            </a:extLst>
          </p:cNvPr>
          <p:cNvSpPr>
            <a:spLocks noGrp="1"/>
          </p:cNvSpPr>
          <p:nvPr>
            <p:ph type="body" sz="half" idx="2"/>
          </p:nvPr>
        </p:nvSpPr>
        <p:spPr>
          <a:xfrm>
            <a:off x="3586038" y="2147486"/>
            <a:ext cx="8388625" cy="4426339"/>
          </a:xfrm>
        </p:spPr>
        <p:txBody>
          <a:bodyPr>
            <a:normAutofit fontScale="92500"/>
          </a:bodyPr>
          <a:lstStyle/>
          <a:p>
            <a:r>
              <a:rPr lang="en-US" b="1" dirty="0"/>
              <a:t>Why IB? </a:t>
            </a:r>
          </a:p>
          <a:p>
            <a:r>
              <a:rPr lang="en-US" dirty="0"/>
              <a:t>You will make lifelong friends and be better prepared for college! </a:t>
            </a:r>
          </a:p>
          <a:p>
            <a:r>
              <a:rPr lang="en-US" b="1" dirty="0"/>
              <a:t>How did the IB Program at Largo help me? </a:t>
            </a:r>
          </a:p>
          <a:p>
            <a:pPr marL="285750" indent="-285750">
              <a:buFont typeface="Arial" panose="020B0604020202020204" pitchFamily="34" charset="0"/>
              <a:buChar char="•"/>
            </a:pPr>
            <a:r>
              <a:rPr lang="en-US" dirty="0"/>
              <a:t> Taught me effective studying habits  </a:t>
            </a:r>
          </a:p>
          <a:p>
            <a:pPr marL="285750" lvl="0" indent="-285750" fontAlgn="base">
              <a:buFont typeface="Arial" panose="020B0604020202020204" pitchFamily="34" charset="0"/>
              <a:buChar char="•"/>
            </a:pPr>
            <a:r>
              <a:rPr lang="en-US" dirty="0"/>
              <a:t>Prepared me for the heavy workload that I would be experiencing in college </a:t>
            </a:r>
          </a:p>
          <a:p>
            <a:pPr marL="285750" lvl="0" indent="-285750" fontAlgn="base">
              <a:buFont typeface="Arial" panose="020B0604020202020204" pitchFamily="34" charset="0"/>
              <a:buChar char="•"/>
            </a:pPr>
            <a:r>
              <a:rPr lang="en-US" dirty="0"/>
              <a:t>Made me a great essay writer – I was much more skilled at writing than my peers when I came to university thanks to IB </a:t>
            </a:r>
          </a:p>
          <a:p>
            <a:pPr marL="285750" lvl="0" indent="-285750" fontAlgn="base">
              <a:buFont typeface="Arial" panose="020B0604020202020204" pitchFamily="34" charset="0"/>
              <a:buChar char="•"/>
            </a:pPr>
            <a:r>
              <a:rPr lang="en-US" dirty="0"/>
              <a:t>Provided me a great group of friends that I still talk with to this day &lt;3 </a:t>
            </a:r>
          </a:p>
          <a:p>
            <a:pPr marL="285750" lvl="0" indent="-285750" fontAlgn="base">
              <a:buFont typeface="Arial" panose="020B0604020202020204" pitchFamily="34" charset="0"/>
              <a:buChar char="•"/>
            </a:pPr>
            <a:r>
              <a:rPr lang="en-US" dirty="0"/>
              <a:t>Instilled in me a good sense of time management  </a:t>
            </a:r>
          </a:p>
          <a:p>
            <a:pPr marL="285750" lvl="0" indent="-285750" fontAlgn="base">
              <a:buFont typeface="Arial" panose="020B0604020202020204" pitchFamily="34" charset="0"/>
              <a:buChar char="•"/>
            </a:pPr>
            <a:r>
              <a:rPr lang="en-US" dirty="0"/>
              <a:t>Taught me the importance of being well-rounded, rather than just focusing on academics  </a:t>
            </a:r>
          </a:p>
          <a:p>
            <a:pPr marL="285750" lvl="0" indent="-285750" fontAlgn="base">
              <a:buFont typeface="Arial" panose="020B0604020202020204" pitchFamily="34" charset="0"/>
              <a:buChar char="•"/>
            </a:pPr>
            <a:r>
              <a:rPr lang="en-US" dirty="0"/>
              <a:t>Included me in a close-knit community! IB is an experience you will remember for life.</a:t>
            </a:r>
          </a:p>
        </p:txBody>
      </p:sp>
      <p:pic>
        <p:nvPicPr>
          <p:cNvPr id="5" name="Content Placeholder 4">
            <a:extLst>
              <a:ext uri="{FF2B5EF4-FFF2-40B4-BE49-F238E27FC236}">
                <a16:creationId xmlns:a16="http://schemas.microsoft.com/office/drawing/2014/main" id="{6E4AF8AB-D1BE-4125-8EB6-CC9ED74CE0F4}"/>
              </a:ext>
            </a:extLst>
          </p:cNvPr>
          <p:cNvPicPr>
            <a:picLocks noGrp="1"/>
          </p:cNvPicPr>
          <p:nvPr>
            <p:ph idx="1"/>
          </p:nvPr>
        </p:nvPicPr>
        <p:blipFill>
          <a:blip r:embed="rId2"/>
          <a:stretch>
            <a:fillRect/>
          </a:stretch>
        </p:blipFill>
        <p:spPr>
          <a:xfrm>
            <a:off x="217337" y="2302328"/>
            <a:ext cx="3200400" cy="3783660"/>
          </a:xfrm>
          <a:prstGeom prst="rect">
            <a:avLst/>
          </a:prstGeom>
        </p:spPr>
      </p:pic>
    </p:spTree>
    <p:extLst>
      <p:ext uri="{BB962C8B-B14F-4D97-AF65-F5344CB8AC3E}">
        <p14:creationId xmlns:p14="http://schemas.microsoft.com/office/powerpoint/2010/main" val="3284208469"/>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alpha val="82000"/>
          </a:schemeClr>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445FC31-CB83-43AC-8F87-224DD2AC7FC7}"/>
              </a:ext>
            </a:extLst>
          </p:cNvPr>
          <p:cNvSpPr>
            <a:spLocks noGrp="1"/>
          </p:cNvSpPr>
          <p:nvPr>
            <p:ph type="ctrTitle"/>
          </p:nvPr>
        </p:nvSpPr>
        <p:spPr>
          <a:xfrm>
            <a:off x="247772" y="-20403"/>
            <a:ext cx="11471565" cy="1739347"/>
          </a:xfrm>
        </p:spPr>
        <p:txBody>
          <a:bodyPr/>
          <a:lstStyle/>
          <a:p>
            <a:r>
              <a:rPr lang="en-US" dirty="0"/>
              <a:t>Slide 1</a:t>
            </a:r>
          </a:p>
        </p:txBody>
      </p:sp>
      <p:sp>
        <p:nvSpPr>
          <p:cNvPr id="6" name="Subtitle 2">
            <a:extLst>
              <a:ext uri="{FF2B5EF4-FFF2-40B4-BE49-F238E27FC236}">
                <a16:creationId xmlns:a16="http://schemas.microsoft.com/office/drawing/2014/main" id="{34FF91AE-2461-414D-B6AC-6D31640BB063}"/>
              </a:ext>
            </a:extLst>
          </p:cNvPr>
          <p:cNvSpPr txBox="1">
            <a:spLocks/>
          </p:cNvSpPr>
          <p:nvPr/>
        </p:nvSpPr>
        <p:spPr>
          <a:xfrm>
            <a:off x="1815793" y="4240598"/>
            <a:ext cx="8673427" cy="13225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200"/>
              </a:spcBef>
              <a:spcAft>
                <a:spcPts val="200"/>
              </a:spcAft>
              <a:buClr>
                <a:schemeClr val="tx1"/>
              </a:buClr>
              <a:buFont typeface="Wingdings" pitchFamily="2" charset="2"/>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9pPr>
          </a:lstStyle>
          <a:p>
            <a:r>
              <a:rPr lang="en-US" sz="4000" dirty="0">
                <a:latin typeface="Segoe UI" panose="020B0502040204020203" pitchFamily="34" charset="0"/>
                <a:cs typeface="Segoe UI" panose="020B0502040204020203" pitchFamily="34" charset="0"/>
              </a:rPr>
              <a:t>Largo IB Alumni</a:t>
            </a:r>
          </a:p>
        </p:txBody>
      </p:sp>
      <p:sp>
        <p:nvSpPr>
          <p:cNvPr id="4" name="Rectangle 3">
            <a:extLst>
              <a:ext uri="{FF2B5EF4-FFF2-40B4-BE49-F238E27FC236}">
                <a16:creationId xmlns:a16="http://schemas.microsoft.com/office/drawing/2014/main" id="{F2A2D7DD-5041-4C4D-A523-F870B27AD1D4}"/>
              </a:ext>
            </a:extLst>
          </p:cNvPr>
          <p:cNvSpPr/>
          <p:nvPr/>
        </p:nvSpPr>
        <p:spPr>
          <a:xfrm>
            <a:off x="2119448" y="2041989"/>
            <a:ext cx="8066119" cy="1631216"/>
          </a:xfrm>
          <a:prstGeom prst="rect">
            <a:avLst/>
          </a:prstGeom>
          <a:noFill/>
        </p:spPr>
        <p:txBody>
          <a:bodyPr wrap="none" lIns="91440" tIns="45720" rIns="91440" bIns="45720">
            <a:spAutoFit/>
          </a:bodyPr>
          <a:lstStyle/>
          <a:p>
            <a:pPr algn="ctr"/>
            <a:r>
              <a:rPr lang="en-US" sz="10000" b="0" cap="none" spc="0" dirty="0">
                <a:ln w="0"/>
                <a:solidFill>
                  <a:schemeClr val="bg2"/>
                </a:solidFill>
                <a:latin typeface="Franklin Gothic Medium" panose="020B0603020102020204" pitchFamily="34" charset="0"/>
                <a:cs typeface="Segoe UI" panose="020B0502040204020203" pitchFamily="34" charset="0"/>
              </a:rPr>
              <a:t>Why Largo IB?</a:t>
            </a:r>
          </a:p>
        </p:txBody>
      </p:sp>
    </p:spTree>
    <p:extLst>
      <p:ext uri="{BB962C8B-B14F-4D97-AF65-F5344CB8AC3E}">
        <p14:creationId xmlns:p14="http://schemas.microsoft.com/office/powerpoint/2010/main" val="1032643490"/>
      </p:ext>
    </p:extLst>
  </p:cSld>
  <p:clrMapOvr>
    <a:masterClrMapping/>
  </p:clrMapOvr>
  <mc:AlternateContent xmlns:mc="http://schemas.openxmlformats.org/markup-compatibility/2006">
    <mc:Choice xmlns:p14="http://schemas.microsoft.com/office/powerpoint/2010/main" Requires="p14">
      <p:transition spd="slow" p14:dur="2000" advClick="0" advTm="45000"/>
    </mc:Choice>
    <mc:Fallback>
      <p:transition spd="slow" advClick="0" advTm="4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53964-F49F-40FD-8299-B20B54F9BB43}"/>
              </a:ext>
            </a:extLst>
          </p:cNvPr>
          <p:cNvSpPr>
            <a:spLocks noGrp="1"/>
          </p:cNvSpPr>
          <p:nvPr>
            <p:ph type="title"/>
          </p:nvPr>
        </p:nvSpPr>
        <p:spPr/>
        <p:txBody>
          <a:bodyPr>
            <a:normAutofit fontScale="90000"/>
          </a:bodyPr>
          <a:lstStyle/>
          <a:p>
            <a:pPr algn="ctr"/>
            <a:r>
              <a:rPr lang="en-US" b="1" dirty="0"/>
              <a:t>Annaliese Rexroad 2022 Graduate</a:t>
            </a:r>
            <a:br>
              <a:rPr lang="en-US" dirty="0"/>
            </a:br>
            <a:r>
              <a:rPr lang="en-US" sz="3600" dirty="0"/>
              <a:t>University of South Florida</a:t>
            </a:r>
            <a:br>
              <a:rPr lang="en-US" sz="3600" dirty="0"/>
            </a:br>
            <a:r>
              <a:rPr lang="en-US" sz="3600" dirty="0"/>
              <a:t>Major: Health Sciences </a:t>
            </a:r>
          </a:p>
        </p:txBody>
      </p:sp>
      <p:sp>
        <p:nvSpPr>
          <p:cNvPr id="4" name="Text Placeholder 3">
            <a:extLst>
              <a:ext uri="{FF2B5EF4-FFF2-40B4-BE49-F238E27FC236}">
                <a16:creationId xmlns:a16="http://schemas.microsoft.com/office/drawing/2014/main" id="{0F271155-9F36-49C9-96D6-17A12E8DC8E2}"/>
              </a:ext>
            </a:extLst>
          </p:cNvPr>
          <p:cNvSpPr>
            <a:spLocks noGrp="1"/>
          </p:cNvSpPr>
          <p:nvPr>
            <p:ph type="body" sz="half" idx="2"/>
          </p:nvPr>
        </p:nvSpPr>
        <p:spPr>
          <a:xfrm>
            <a:off x="3482672" y="1979875"/>
            <a:ext cx="8420858" cy="4593949"/>
          </a:xfrm>
        </p:spPr>
        <p:txBody>
          <a:bodyPr>
            <a:normAutofit fontScale="92500" lnSpcReduction="20000"/>
          </a:bodyPr>
          <a:lstStyle/>
          <a:p>
            <a:r>
              <a:rPr lang="en-US" b="1" dirty="0"/>
              <a:t>Why IB:</a:t>
            </a:r>
            <a:endParaRPr lang="en-US" dirty="0"/>
          </a:p>
          <a:p>
            <a:pPr marL="285750" indent="-285750">
              <a:buFont typeface="Arial" panose="020B0604020202020204" pitchFamily="34" charset="0"/>
              <a:buChar char="•"/>
            </a:pPr>
            <a:r>
              <a:rPr lang="en-US" dirty="0"/>
              <a:t>IB helped me become the student and person I am today, the academic and personal growth I endured is something I could have never replicated anywhere else. While the program is not for the weak, it truly shapes you for the best!</a:t>
            </a:r>
          </a:p>
          <a:p>
            <a:r>
              <a:rPr lang="en-US" b="1" dirty="0"/>
              <a:t>How did the IB Program at Largo help you? </a:t>
            </a:r>
            <a:endParaRPr lang="en-US" dirty="0"/>
          </a:p>
          <a:p>
            <a:pPr marL="285750" lvl="0" indent="-285750">
              <a:buFont typeface="Arial" panose="020B0604020202020204" pitchFamily="34" charset="0"/>
              <a:buChar char="•"/>
            </a:pPr>
            <a:r>
              <a:rPr lang="en-US" dirty="0"/>
              <a:t>I received 44 credits prior to entering college </a:t>
            </a:r>
          </a:p>
          <a:p>
            <a:pPr marL="285750" lvl="0" indent="-285750">
              <a:buFont typeface="Arial" panose="020B0604020202020204" pitchFamily="34" charset="0"/>
              <a:buChar char="•"/>
            </a:pPr>
            <a:r>
              <a:rPr lang="en-US" dirty="0"/>
              <a:t>I built a support system of teachers and my peers that I can turn to for guidance (ex: rec letters)</a:t>
            </a:r>
          </a:p>
          <a:p>
            <a:pPr marL="285750" lvl="0" indent="-285750">
              <a:buFont typeface="Arial" panose="020B0604020202020204" pitchFamily="34" charset="0"/>
              <a:buChar char="•"/>
            </a:pPr>
            <a:r>
              <a:rPr lang="en-US" dirty="0"/>
              <a:t>Received Bright Futures Scholarship </a:t>
            </a:r>
          </a:p>
          <a:p>
            <a:pPr marL="285750" lvl="0" indent="-285750">
              <a:buFont typeface="Arial" panose="020B0604020202020204" pitchFamily="34" charset="0"/>
              <a:buChar char="•"/>
            </a:pPr>
            <a:r>
              <a:rPr lang="en-US" dirty="0"/>
              <a:t>Allowed me to participate in extensive volunteer work that has aided me to take on executive positions in extracurriculars at my university </a:t>
            </a:r>
          </a:p>
          <a:p>
            <a:pPr marL="285750" lvl="0" indent="-285750">
              <a:buFont typeface="Arial" panose="020B0604020202020204" pitchFamily="34" charset="0"/>
              <a:buChar char="•"/>
            </a:pPr>
            <a:r>
              <a:rPr lang="en-US" dirty="0"/>
              <a:t>Being in IB has allowed balancing it all, from maintaining a social life to taking a rigorous academic course load, IB taught me the importance of time management. </a:t>
            </a:r>
          </a:p>
          <a:p>
            <a:pPr marL="285750" lvl="0" indent="-285750">
              <a:buFont typeface="Arial" panose="020B0604020202020204" pitchFamily="34" charset="0"/>
              <a:buChar char="•"/>
            </a:pPr>
            <a:r>
              <a:rPr lang="en-US" dirty="0"/>
              <a:t>The Teachers within this program truly make the program, they deeply value and care for every student and want nothing but the best for them. </a:t>
            </a:r>
          </a:p>
          <a:p>
            <a:endParaRPr lang="en-US" dirty="0"/>
          </a:p>
        </p:txBody>
      </p:sp>
      <p:pic>
        <p:nvPicPr>
          <p:cNvPr id="5" name="Content Placeholder 4" descr="A picture containing outdoor, person, tree, sky&#10;&#10;Description automatically generated">
            <a:extLst>
              <a:ext uri="{FF2B5EF4-FFF2-40B4-BE49-F238E27FC236}">
                <a16:creationId xmlns:a16="http://schemas.microsoft.com/office/drawing/2014/main" id="{92732E2F-5042-403F-B861-9E2FECBEAEE2}"/>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606" y="1909791"/>
            <a:ext cx="3200400" cy="4664033"/>
          </a:xfrm>
          <a:prstGeom prst="rect">
            <a:avLst/>
          </a:prstGeom>
        </p:spPr>
      </p:pic>
    </p:spTree>
    <p:extLst>
      <p:ext uri="{BB962C8B-B14F-4D97-AF65-F5344CB8AC3E}">
        <p14:creationId xmlns:p14="http://schemas.microsoft.com/office/powerpoint/2010/main" val="1941591394"/>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1732-F211-4293-968A-DF24BD4B3379}"/>
              </a:ext>
            </a:extLst>
          </p:cNvPr>
          <p:cNvSpPr>
            <a:spLocks noGrp="1"/>
          </p:cNvSpPr>
          <p:nvPr>
            <p:ph type="title"/>
          </p:nvPr>
        </p:nvSpPr>
        <p:spPr>
          <a:xfrm>
            <a:off x="669472" y="310242"/>
            <a:ext cx="11522528" cy="1551213"/>
          </a:xfrm>
        </p:spPr>
        <p:txBody>
          <a:bodyPr>
            <a:normAutofit fontScale="90000"/>
          </a:bodyPr>
          <a:lstStyle/>
          <a:p>
            <a:pPr algn="ctr"/>
            <a:br>
              <a:rPr lang="en-US" sz="2200" b="1" dirty="0"/>
            </a:br>
            <a:r>
              <a:rPr lang="en-US" sz="2700" b="1" dirty="0"/>
              <a:t>Sean Schrader 2019 Graduate</a:t>
            </a:r>
            <a:br>
              <a:rPr lang="en-US" sz="2200" dirty="0"/>
            </a:br>
            <a:r>
              <a:rPr lang="en-US" sz="2200" dirty="0"/>
              <a:t>University of South Florida</a:t>
            </a:r>
            <a:br>
              <a:rPr lang="en-US" sz="2200" dirty="0"/>
            </a:br>
            <a:r>
              <a:rPr lang="en-US" sz="2200" dirty="0"/>
              <a:t>major: Business Management and Master’s in Business Administration</a:t>
            </a:r>
            <a:br>
              <a:rPr lang="en-US" sz="2200" dirty="0"/>
            </a:br>
            <a:r>
              <a:rPr lang="en-US" sz="2200" dirty="0"/>
              <a:t>Occupation: Office Manager, Office of the 13</a:t>
            </a:r>
            <a:r>
              <a:rPr lang="en-US" sz="2200" baseline="30000" dirty="0"/>
              <a:t>th</a:t>
            </a:r>
            <a:r>
              <a:rPr lang="en-US" sz="2200" dirty="0"/>
              <a:t> Congressional District of Florida</a:t>
            </a:r>
            <a:br>
              <a:rPr lang="en-US" dirty="0"/>
            </a:br>
            <a:endParaRPr lang="en-US" sz="2700" dirty="0"/>
          </a:p>
        </p:txBody>
      </p:sp>
      <p:sp>
        <p:nvSpPr>
          <p:cNvPr id="4" name="Text Placeholder 3">
            <a:extLst>
              <a:ext uri="{FF2B5EF4-FFF2-40B4-BE49-F238E27FC236}">
                <a16:creationId xmlns:a16="http://schemas.microsoft.com/office/drawing/2014/main" id="{EAD1299F-62A9-4D45-AAC0-1CC34784D0A1}"/>
              </a:ext>
            </a:extLst>
          </p:cNvPr>
          <p:cNvSpPr>
            <a:spLocks noGrp="1"/>
          </p:cNvSpPr>
          <p:nvPr>
            <p:ph type="body" sz="half" idx="2"/>
          </p:nvPr>
        </p:nvSpPr>
        <p:spPr>
          <a:xfrm>
            <a:off x="3641270" y="2017398"/>
            <a:ext cx="8225459" cy="4840601"/>
          </a:xfrm>
        </p:spPr>
        <p:txBody>
          <a:bodyPr>
            <a:normAutofit/>
          </a:bodyPr>
          <a:lstStyle/>
          <a:p>
            <a:r>
              <a:rPr lang="en-US" b="1" dirty="0"/>
              <a:t>Why IB? </a:t>
            </a:r>
          </a:p>
          <a:p>
            <a:r>
              <a:rPr lang="en-US" dirty="0"/>
              <a:t>I picked the IB program because I thought it would provide a unique opportunity to think outside of the box in different core subject areas, while applying classroom concepts to current issues. </a:t>
            </a:r>
          </a:p>
          <a:p>
            <a:r>
              <a:rPr lang="en-US" b="1" dirty="0"/>
              <a:t>How did the IB Program at Largo help me? </a:t>
            </a:r>
            <a:endParaRPr lang="en-US" dirty="0"/>
          </a:p>
          <a:p>
            <a:pPr marL="285750" lvl="0" indent="-285750" fontAlgn="base">
              <a:buFont typeface="Arial" panose="020B0604020202020204" pitchFamily="34" charset="0"/>
              <a:buChar char="•"/>
            </a:pPr>
            <a:r>
              <a:rPr lang="en-US" dirty="0"/>
              <a:t>The IB program was an incredible opportunity to examine real-world issues from a global perspective and realizing the role we can all play in solving current, relevant issues of our time.  </a:t>
            </a:r>
          </a:p>
          <a:p>
            <a:pPr marL="285750" lvl="0" indent="-285750" fontAlgn="base">
              <a:buFont typeface="Arial" panose="020B0604020202020204" pitchFamily="34" charset="0"/>
              <a:buChar char="•"/>
            </a:pPr>
            <a:r>
              <a:rPr lang="en-US" dirty="0"/>
              <a:t>The time management experience I gained from IB has been invaluable. The only way I’ve been able to be involved in many activities both at USF and in the community is because of the skills I learned in high school.   </a:t>
            </a:r>
          </a:p>
          <a:p>
            <a:endParaRPr lang="en-US" dirty="0"/>
          </a:p>
        </p:txBody>
      </p:sp>
      <p:pic>
        <p:nvPicPr>
          <p:cNvPr id="5" name="Content Placeholder 4">
            <a:extLst>
              <a:ext uri="{FF2B5EF4-FFF2-40B4-BE49-F238E27FC236}">
                <a16:creationId xmlns:a16="http://schemas.microsoft.com/office/drawing/2014/main" id="{AA6241B2-E3B9-4E7F-89AF-20067F4F43BD}"/>
              </a:ext>
            </a:extLst>
          </p:cNvPr>
          <p:cNvPicPr>
            <a:picLocks noGrp="1"/>
          </p:cNvPicPr>
          <p:nvPr>
            <p:ph idx="1"/>
          </p:nvPr>
        </p:nvPicPr>
        <p:blipFill>
          <a:blip r:embed="rId2"/>
          <a:stretch>
            <a:fillRect/>
          </a:stretch>
        </p:blipFill>
        <p:spPr>
          <a:xfrm>
            <a:off x="325270" y="2315256"/>
            <a:ext cx="3089610" cy="4114800"/>
          </a:xfrm>
          <a:prstGeom prst="rect">
            <a:avLst/>
          </a:prstGeom>
        </p:spPr>
      </p:pic>
    </p:spTree>
    <p:extLst>
      <p:ext uri="{BB962C8B-B14F-4D97-AF65-F5344CB8AC3E}">
        <p14:creationId xmlns:p14="http://schemas.microsoft.com/office/powerpoint/2010/main" val="3749951"/>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0DCC8-7646-4ECC-B1B8-308ADBC71D2E}"/>
              </a:ext>
            </a:extLst>
          </p:cNvPr>
          <p:cNvSpPr>
            <a:spLocks noGrp="1"/>
          </p:cNvSpPr>
          <p:nvPr>
            <p:ph type="title"/>
          </p:nvPr>
        </p:nvSpPr>
        <p:spPr/>
        <p:txBody>
          <a:bodyPr>
            <a:normAutofit fontScale="90000"/>
          </a:bodyPr>
          <a:lstStyle/>
          <a:p>
            <a:pPr algn="ctr"/>
            <a:r>
              <a:rPr lang="en-US" b="1" dirty="0"/>
              <a:t>Briana Reed 2021 Graduate</a:t>
            </a:r>
            <a:br>
              <a:rPr lang="en-US" dirty="0"/>
            </a:br>
            <a:r>
              <a:rPr lang="en-US" sz="3600" dirty="0"/>
              <a:t>University of Central Florida</a:t>
            </a:r>
            <a:br>
              <a:rPr lang="en-US" sz="3600" dirty="0"/>
            </a:br>
            <a:r>
              <a:rPr lang="en-US" sz="3600" dirty="0"/>
              <a:t>Entertainment Management </a:t>
            </a:r>
          </a:p>
        </p:txBody>
      </p:sp>
      <p:sp>
        <p:nvSpPr>
          <p:cNvPr id="4" name="Text Placeholder 3">
            <a:extLst>
              <a:ext uri="{FF2B5EF4-FFF2-40B4-BE49-F238E27FC236}">
                <a16:creationId xmlns:a16="http://schemas.microsoft.com/office/drawing/2014/main" id="{D77D5B9A-9FD1-4235-8098-BE30F712521D}"/>
              </a:ext>
            </a:extLst>
          </p:cNvPr>
          <p:cNvSpPr>
            <a:spLocks noGrp="1"/>
          </p:cNvSpPr>
          <p:nvPr>
            <p:ph type="body" sz="half" idx="2"/>
          </p:nvPr>
        </p:nvSpPr>
        <p:spPr>
          <a:xfrm>
            <a:off x="3570137" y="1988684"/>
            <a:ext cx="8394596" cy="4869316"/>
          </a:xfrm>
        </p:spPr>
        <p:txBody>
          <a:bodyPr>
            <a:normAutofit fontScale="92500" lnSpcReduction="20000"/>
          </a:bodyPr>
          <a:lstStyle/>
          <a:p>
            <a:r>
              <a:rPr lang="en-US" b="1" dirty="0"/>
              <a:t>Why IB?</a:t>
            </a:r>
          </a:p>
          <a:p>
            <a:pPr marL="285750" indent="-285750">
              <a:buFont typeface="Arial" panose="020B0604020202020204" pitchFamily="34" charset="0"/>
              <a:buChar char="•"/>
            </a:pPr>
            <a:r>
              <a:rPr lang="en-US" dirty="0"/>
              <a:t>IB is a rigorous program and can be very intimidating, but trust me in the end you become accustomed to the workload. However, it goes beyond preparing you for college and makes you a more well-educated individual. Being educated is extremely valuable and the rigorous style of IB helps keep you on track to becoming a well-rounded individual.</a:t>
            </a:r>
          </a:p>
          <a:p>
            <a:r>
              <a:rPr lang="en-US" b="1" dirty="0"/>
              <a:t>How did the IB program help me?</a:t>
            </a:r>
          </a:p>
          <a:p>
            <a:pPr marL="285750" indent="-285750">
              <a:buFont typeface="Arial" panose="020B0604020202020204" pitchFamily="34" charset="0"/>
              <a:buChar char="•"/>
            </a:pPr>
            <a:r>
              <a:rPr lang="en-US" dirty="0"/>
              <a:t>I was almost entirely done with general classes when I started college.</a:t>
            </a:r>
          </a:p>
          <a:p>
            <a:pPr marL="285750" indent="-285750">
              <a:buFont typeface="Arial" panose="020B0604020202020204" pitchFamily="34" charset="0"/>
              <a:buChar char="•"/>
            </a:pPr>
            <a:r>
              <a:rPr lang="en-US" dirty="0"/>
              <a:t>Having so many credits completed gave me more time for having a job, participating in extracurriculars, and having a social life.</a:t>
            </a:r>
          </a:p>
          <a:p>
            <a:pPr marL="285750" indent="-285750">
              <a:buFont typeface="Arial" panose="020B0604020202020204" pitchFamily="34" charset="0"/>
              <a:buChar char="•"/>
            </a:pPr>
            <a:r>
              <a:rPr lang="en-US" dirty="0"/>
              <a:t>I received two scholarships that covered more than all of my tuition for my freshman year due to my success in the IB Program.</a:t>
            </a:r>
          </a:p>
          <a:p>
            <a:pPr marL="285750" indent="-285750">
              <a:buFont typeface="Arial" panose="020B0604020202020204" pitchFamily="34" charset="0"/>
              <a:buChar char="•"/>
            </a:pPr>
            <a:r>
              <a:rPr lang="en-US" dirty="0"/>
              <a:t>IB helped me become more educated on political issues in the world.</a:t>
            </a:r>
          </a:p>
          <a:p>
            <a:pPr marL="285750" indent="-285750">
              <a:buFont typeface="Arial" panose="020B0604020202020204" pitchFamily="34" charset="0"/>
              <a:buChar char="•"/>
            </a:pPr>
            <a:r>
              <a:rPr lang="en-US" dirty="0"/>
              <a:t>The IB program at Largo High gave me incredible teachers to look up to, who all inspired me to be the best version of myself.</a:t>
            </a:r>
          </a:p>
          <a:p>
            <a:pPr marL="285750" indent="-285750">
              <a:buFont typeface="Arial" panose="020B0604020202020204" pitchFamily="34" charset="0"/>
              <a:buChar char="•"/>
            </a:pPr>
            <a:r>
              <a:rPr lang="en-US" dirty="0"/>
              <a:t>IB helped me learn to balance school with my normal life and made the transition to college much easier than it was for many of my non-IB peers.</a:t>
            </a:r>
          </a:p>
          <a:p>
            <a:endParaRPr lang="en-US" dirty="0"/>
          </a:p>
        </p:txBody>
      </p:sp>
      <p:pic>
        <p:nvPicPr>
          <p:cNvPr id="5" name="Content Placeholder 4">
            <a:extLst>
              <a:ext uri="{FF2B5EF4-FFF2-40B4-BE49-F238E27FC236}">
                <a16:creationId xmlns:a16="http://schemas.microsoft.com/office/drawing/2014/main" id="{9B2930DC-29CF-4A3B-BAB0-CAF5BFC8260D}"/>
              </a:ext>
            </a:extLst>
          </p:cNvPr>
          <p:cNvPicPr>
            <a:picLocks noGrp="1"/>
          </p:cNvPicPr>
          <p:nvPr>
            <p:ph idx="1"/>
          </p:nvPr>
        </p:nvPicPr>
        <p:blipFill>
          <a:blip r:embed="rId2"/>
          <a:stretch>
            <a:fillRect/>
          </a:stretch>
        </p:blipFill>
        <p:spPr>
          <a:xfrm>
            <a:off x="227268" y="1988684"/>
            <a:ext cx="3200400" cy="4585140"/>
          </a:xfrm>
          <a:prstGeom prst="rect">
            <a:avLst/>
          </a:prstGeom>
        </p:spPr>
      </p:pic>
    </p:spTree>
    <p:extLst>
      <p:ext uri="{BB962C8B-B14F-4D97-AF65-F5344CB8AC3E}">
        <p14:creationId xmlns:p14="http://schemas.microsoft.com/office/powerpoint/2010/main" val="2949150131"/>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A735-77BA-46A1-B263-C7A1274B15EB}"/>
              </a:ext>
            </a:extLst>
          </p:cNvPr>
          <p:cNvSpPr>
            <a:spLocks noGrp="1"/>
          </p:cNvSpPr>
          <p:nvPr>
            <p:ph type="title"/>
          </p:nvPr>
        </p:nvSpPr>
        <p:spPr>
          <a:xfrm>
            <a:off x="1207008" y="365819"/>
            <a:ext cx="10406695" cy="1508760"/>
          </a:xfrm>
        </p:spPr>
        <p:txBody>
          <a:bodyPr>
            <a:normAutofit fontScale="90000"/>
          </a:bodyPr>
          <a:lstStyle/>
          <a:p>
            <a:pPr algn="ctr"/>
            <a:r>
              <a:rPr lang="en-US" b="1" dirty="0"/>
              <a:t>Sophie Rosengarten 2020 Graduate</a:t>
            </a:r>
            <a:br>
              <a:rPr lang="en-US" dirty="0"/>
            </a:br>
            <a:r>
              <a:rPr lang="en-US" sz="3100" dirty="0"/>
              <a:t>Florida State University</a:t>
            </a:r>
            <a:br>
              <a:rPr lang="en-US" sz="3100" dirty="0"/>
            </a:br>
            <a:r>
              <a:rPr lang="en-US" sz="3100" dirty="0"/>
              <a:t>Major: Environmental Science &amp; Geography </a:t>
            </a:r>
            <a:br>
              <a:rPr lang="en-US" dirty="0"/>
            </a:br>
            <a:endParaRPr lang="en-US" dirty="0"/>
          </a:p>
        </p:txBody>
      </p:sp>
      <p:sp>
        <p:nvSpPr>
          <p:cNvPr id="4" name="Text Placeholder 3">
            <a:extLst>
              <a:ext uri="{FF2B5EF4-FFF2-40B4-BE49-F238E27FC236}">
                <a16:creationId xmlns:a16="http://schemas.microsoft.com/office/drawing/2014/main" id="{CF74977B-EDB3-4F10-A493-37E8B487F763}"/>
              </a:ext>
            </a:extLst>
          </p:cNvPr>
          <p:cNvSpPr>
            <a:spLocks noGrp="1"/>
          </p:cNvSpPr>
          <p:nvPr>
            <p:ph type="body" sz="half" idx="2"/>
          </p:nvPr>
        </p:nvSpPr>
        <p:spPr>
          <a:xfrm>
            <a:off x="4491350" y="2147486"/>
            <a:ext cx="7483313" cy="4436194"/>
          </a:xfrm>
        </p:spPr>
        <p:txBody>
          <a:bodyPr>
            <a:normAutofit fontScale="92500"/>
          </a:bodyPr>
          <a:lstStyle/>
          <a:p>
            <a:r>
              <a:rPr lang="en-US" b="1" dirty="0"/>
              <a:t>Why IB? </a:t>
            </a:r>
            <a:endParaRPr lang="en-US" dirty="0"/>
          </a:p>
          <a:p>
            <a:r>
              <a:rPr lang="en-US" dirty="0"/>
              <a:t>It’s a way to challenge yourself by thinking creatively and with a worldview. Plus, it helps prepare you for college courses! </a:t>
            </a:r>
          </a:p>
          <a:p>
            <a:r>
              <a:rPr lang="en-US" b="1" dirty="0"/>
              <a:t>How did the IB Program at Largo help me? </a:t>
            </a:r>
          </a:p>
          <a:p>
            <a:pPr marL="285750" indent="-285750">
              <a:buFont typeface="Arial" panose="020B0604020202020204" pitchFamily="34" charset="0"/>
              <a:buChar char="•"/>
            </a:pPr>
            <a:r>
              <a:rPr lang="en-US" dirty="0"/>
              <a:t>  Largo IB has the BEST high school teachers you’ll find. Not only did I feel extra prepared for my college courses because of them, but their classes were incredibly educational and enjoyable to attend. I miss seeing them every day! </a:t>
            </a:r>
          </a:p>
          <a:p>
            <a:pPr marL="285750" indent="-285750">
              <a:buFont typeface="Arial" panose="020B0604020202020204" pitchFamily="34" charset="0"/>
              <a:buChar char="•"/>
            </a:pPr>
            <a:r>
              <a:rPr lang="en-US" dirty="0"/>
              <a:t>  I came into college with about 40 credits completed, giving me the option to either graduate early or double-major (I went with the latter!).  </a:t>
            </a:r>
          </a:p>
          <a:p>
            <a:pPr marL="285750" indent="-285750">
              <a:buFont typeface="Arial" panose="020B0604020202020204" pitchFamily="34" charset="0"/>
              <a:buChar char="•"/>
            </a:pPr>
            <a:r>
              <a:rPr lang="en-US" dirty="0"/>
              <a:t>  I chose to volunteer in the Clearwater Marine Aquarium’s education department for my long-term CAS service. This experience kick-started my passion for ocean research and conservation, and helped me land a summer internship in CMA’s resident sea turtle department after I finished my freshman year of college! </a:t>
            </a:r>
          </a:p>
        </p:txBody>
      </p:sp>
      <p:pic>
        <p:nvPicPr>
          <p:cNvPr id="5" name="Content Placeholder 4">
            <a:extLst>
              <a:ext uri="{FF2B5EF4-FFF2-40B4-BE49-F238E27FC236}">
                <a16:creationId xmlns:a16="http://schemas.microsoft.com/office/drawing/2014/main" id="{D11898F4-686D-4F4D-AECA-B4F51A364ED8}"/>
              </a:ext>
            </a:extLst>
          </p:cNvPr>
          <p:cNvPicPr>
            <a:picLocks noGrp="1"/>
          </p:cNvPicPr>
          <p:nvPr>
            <p:ph idx="1"/>
          </p:nvPr>
        </p:nvPicPr>
        <p:blipFill>
          <a:blip r:embed="rId2"/>
          <a:stretch>
            <a:fillRect/>
          </a:stretch>
        </p:blipFill>
        <p:spPr>
          <a:xfrm>
            <a:off x="350637" y="2147486"/>
            <a:ext cx="3920618" cy="4114800"/>
          </a:xfrm>
          <a:prstGeom prst="rect">
            <a:avLst/>
          </a:prstGeom>
        </p:spPr>
      </p:pic>
    </p:spTree>
    <p:extLst>
      <p:ext uri="{BB962C8B-B14F-4D97-AF65-F5344CB8AC3E}">
        <p14:creationId xmlns:p14="http://schemas.microsoft.com/office/powerpoint/2010/main" val="636743583"/>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1E9A-694E-4540-9FE4-F9B751786D8A}"/>
              </a:ext>
            </a:extLst>
          </p:cNvPr>
          <p:cNvSpPr>
            <a:spLocks noGrp="1"/>
          </p:cNvSpPr>
          <p:nvPr>
            <p:ph type="title"/>
          </p:nvPr>
        </p:nvSpPr>
        <p:spPr>
          <a:xfrm>
            <a:off x="375556" y="284176"/>
            <a:ext cx="11816443" cy="1508760"/>
          </a:xfrm>
        </p:spPr>
        <p:txBody>
          <a:bodyPr>
            <a:noAutofit/>
          </a:bodyPr>
          <a:lstStyle/>
          <a:p>
            <a:pPr algn="ctr"/>
            <a:r>
              <a:rPr lang="en-US" sz="3200" b="1" dirty="0"/>
              <a:t>Chelsea Downes 2018 Graduate</a:t>
            </a:r>
            <a:br>
              <a:rPr lang="en-US" sz="2800" dirty="0"/>
            </a:br>
            <a:r>
              <a:rPr lang="en-US" sz="2800" dirty="0"/>
              <a:t>Flagler College</a:t>
            </a:r>
            <a:br>
              <a:rPr lang="en-US" sz="2800" dirty="0"/>
            </a:br>
            <a:r>
              <a:rPr lang="en-US" sz="2800" dirty="0"/>
              <a:t>Major: Deaf Education/Elementary Education</a:t>
            </a:r>
            <a:br>
              <a:rPr lang="en-US" sz="2800" dirty="0"/>
            </a:br>
            <a:r>
              <a:rPr lang="en-US" sz="2800" dirty="0"/>
              <a:t>Occupation: Teacher of the Deaf 2</a:t>
            </a:r>
            <a:r>
              <a:rPr lang="en-US" sz="2800" baseline="30000" dirty="0"/>
              <a:t>nd</a:t>
            </a:r>
            <a:r>
              <a:rPr lang="en-US" sz="2800" dirty="0"/>
              <a:t>-5</a:t>
            </a:r>
            <a:r>
              <a:rPr lang="en-US" sz="2800" baseline="30000" dirty="0"/>
              <a:t>th</a:t>
            </a:r>
            <a:r>
              <a:rPr lang="en-US" sz="2800" dirty="0"/>
              <a:t> grade</a:t>
            </a:r>
          </a:p>
        </p:txBody>
      </p:sp>
      <p:sp>
        <p:nvSpPr>
          <p:cNvPr id="4" name="Text Placeholder 3">
            <a:extLst>
              <a:ext uri="{FF2B5EF4-FFF2-40B4-BE49-F238E27FC236}">
                <a16:creationId xmlns:a16="http://schemas.microsoft.com/office/drawing/2014/main" id="{1F71F223-370E-41AD-AD4A-472B70DAD8D4}"/>
              </a:ext>
            </a:extLst>
          </p:cNvPr>
          <p:cNvSpPr>
            <a:spLocks noGrp="1"/>
          </p:cNvSpPr>
          <p:nvPr>
            <p:ph type="body" sz="half" idx="2"/>
          </p:nvPr>
        </p:nvSpPr>
        <p:spPr>
          <a:xfrm>
            <a:off x="3477986" y="1879736"/>
            <a:ext cx="8574768" cy="4978264"/>
          </a:xfrm>
        </p:spPr>
        <p:txBody>
          <a:bodyPr/>
          <a:lstStyle/>
          <a:p>
            <a:r>
              <a:rPr lang="en-US" sz="2000" b="1" dirty="0"/>
              <a:t>Why IB?: </a:t>
            </a:r>
          </a:p>
          <a:p>
            <a:pPr marL="285750" indent="-285750">
              <a:buFont typeface="Arial" panose="020B0604020202020204" pitchFamily="34" charset="0"/>
              <a:buChar char="•"/>
            </a:pPr>
            <a:r>
              <a:rPr lang="en-US" sz="2000" dirty="0"/>
              <a:t>It will prepare you with strong skills and knowledge, which will make college much easier. In the long run, the critical thinking skills that you learn through the IB program set you up for success in your professional life.</a:t>
            </a:r>
          </a:p>
          <a:p>
            <a:r>
              <a:rPr lang="en-US" sz="2000" b="1" dirty="0"/>
              <a:t>How did the IB program helped me?</a:t>
            </a:r>
          </a:p>
          <a:p>
            <a:pPr marL="285750" lvl="0" indent="-285750" fontAlgn="base">
              <a:buFont typeface="Arial" panose="020B0604020202020204" pitchFamily="34" charset="0"/>
              <a:buChar char="•"/>
            </a:pPr>
            <a:r>
              <a:rPr lang="en-US" sz="2000" dirty="0"/>
              <a:t>Collegiate-level academic skills that set me apart from my peers. </a:t>
            </a:r>
          </a:p>
          <a:p>
            <a:pPr marL="285750" lvl="0" indent="-285750" fontAlgn="base">
              <a:buFont typeface="Arial" panose="020B0604020202020204" pitchFamily="34" charset="0"/>
              <a:buChar char="•"/>
            </a:pPr>
            <a:r>
              <a:rPr lang="en-US" sz="2000" dirty="0"/>
              <a:t>The ability to discuss difficult topics with respect and consideration of multiple perspectives.</a:t>
            </a:r>
          </a:p>
          <a:p>
            <a:pPr marL="285750" lvl="0" indent="-285750" fontAlgn="base">
              <a:buFont typeface="Arial" panose="020B0604020202020204" pitchFamily="34" charset="0"/>
              <a:buChar char="•"/>
            </a:pPr>
            <a:r>
              <a:rPr lang="en-US" sz="2000" dirty="0"/>
              <a:t>Enough writing stamina to make it through the seemingly </a:t>
            </a:r>
            <a:r>
              <a:rPr lang="en-US" sz="2000" i="1" dirty="0"/>
              <a:t>endless </a:t>
            </a:r>
            <a:r>
              <a:rPr lang="en-US" sz="2000" dirty="0"/>
              <a:t>number of college essays</a:t>
            </a:r>
          </a:p>
          <a:p>
            <a:pPr marL="285750" lvl="0" indent="-285750" fontAlgn="base">
              <a:buFont typeface="Arial" panose="020B0604020202020204" pitchFamily="34" charset="0"/>
              <a:buChar char="•"/>
            </a:pPr>
            <a:r>
              <a:rPr lang="en-US" sz="2000" dirty="0"/>
              <a:t>College credits that later helped me graduate a semester early</a:t>
            </a:r>
          </a:p>
          <a:p>
            <a:pPr marL="285750" lvl="0" indent="-285750" fontAlgn="base">
              <a:buFont typeface="Arial" panose="020B0604020202020204" pitchFamily="34" charset="0"/>
              <a:buChar char="•"/>
            </a:pPr>
            <a:r>
              <a:rPr lang="en-US" sz="2000" dirty="0"/>
              <a:t>Tons of leadership experience!</a:t>
            </a:r>
          </a:p>
          <a:p>
            <a:endParaRPr lang="en-US" dirty="0"/>
          </a:p>
        </p:txBody>
      </p:sp>
      <p:pic>
        <p:nvPicPr>
          <p:cNvPr id="5" name="Content Placeholder 4">
            <a:extLst>
              <a:ext uri="{FF2B5EF4-FFF2-40B4-BE49-F238E27FC236}">
                <a16:creationId xmlns:a16="http://schemas.microsoft.com/office/drawing/2014/main" id="{A3DF94B0-A14A-49F1-978E-AE30C8502C31}"/>
              </a:ext>
            </a:extLst>
          </p:cNvPr>
          <p:cNvPicPr>
            <a:picLocks noGrp="1"/>
          </p:cNvPicPr>
          <p:nvPr>
            <p:ph idx="1"/>
          </p:nvPr>
        </p:nvPicPr>
        <p:blipFill>
          <a:blip r:embed="rId2"/>
          <a:stretch>
            <a:fillRect/>
          </a:stretch>
        </p:blipFill>
        <p:spPr>
          <a:xfrm rot="5399999">
            <a:off x="-684371" y="2703355"/>
            <a:ext cx="4847635" cy="3200399"/>
          </a:xfrm>
          <a:prstGeom prst="rect">
            <a:avLst/>
          </a:prstGeom>
        </p:spPr>
      </p:pic>
    </p:spTree>
    <p:extLst>
      <p:ext uri="{BB962C8B-B14F-4D97-AF65-F5344CB8AC3E}">
        <p14:creationId xmlns:p14="http://schemas.microsoft.com/office/powerpoint/2010/main" val="332360081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BB6CC-9588-4217-A31A-9ACDE8D70EDA}"/>
              </a:ext>
            </a:extLst>
          </p:cNvPr>
          <p:cNvSpPr>
            <a:spLocks noGrp="1"/>
          </p:cNvSpPr>
          <p:nvPr>
            <p:ph type="title"/>
          </p:nvPr>
        </p:nvSpPr>
        <p:spPr/>
        <p:txBody>
          <a:bodyPr>
            <a:normAutofit fontScale="90000"/>
          </a:bodyPr>
          <a:lstStyle/>
          <a:p>
            <a:pPr algn="ctr"/>
            <a:r>
              <a:rPr lang="en-US" dirty="0"/>
              <a:t>Kevin Stein 2021 Graduate</a:t>
            </a:r>
            <a:br>
              <a:rPr lang="en-US" dirty="0"/>
            </a:br>
            <a:r>
              <a:rPr lang="en-US" sz="3600" dirty="0"/>
              <a:t>Florida State University</a:t>
            </a:r>
            <a:br>
              <a:rPr lang="en-US" sz="3600" dirty="0"/>
            </a:br>
            <a:r>
              <a:rPr lang="en-US" sz="3600" dirty="0"/>
              <a:t>Major: Political Science</a:t>
            </a:r>
          </a:p>
        </p:txBody>
      </p:sp>
      <p:sp>
        <p:nvSpPr>
          <p:cNvPr id="4" name="Text Placeholder 3">
            <a:extLst>
              <a:ext uri="{FF2B5EF4-FFF2-40B4-BE49-F238E27FC236}">
                <a16:creationId xmlns:a16="http://schemas.microsoft.com/office/drawing/2014/main" id="{68C6A4D8-D89E-4845-9C34-F8D61E35CC03}"/>
              </a:ext>
            </a:extLst>
          </p:cNvPr>
          <p:cNvSpPr>
            <a:spLocks noGrp="1"/>
          </p:cNvSpPr>
          <p:nvPr>
            <p:ph type="body" sz="half" idx="2"/>
          </p:nvPr>
        </p:nvSpPr>
        <p:spPr>
          <a:xfrm>
            <a:off x="4222143" y="1908313"/>
            <a:ext cx="7832034" cy="4858247"/>
          </a:xfrm>
        </p:spPr>
        <p:txBody>
          <a:bodyPr>
            <a:normAutofit/>
          </a:bodyPr>
          <a:lstStyle/>
          <a:p>
            <a:r>
              <a:rPr lang="en-US" b="1" dirty="0"/>
              <a:t>Why IB?</a:t>
            </a:r>
          </a:p>
          <a:p>
            <a:pPr marL="285750" indent="-285750">
              <a:buFont typeface="Arial" panose="020B0604020202020204" pitchFamily="34" charset="0"/>
              <a:buChar char="•"/>
            </a:pPr>
            <a:r>
              <a:rPr lang="en-US" dirty="0"/>
              <a:t>I choose IB since I thought it would be the best high school education I could get within the state of Florida. </a:t>
            </a:r>
          </a:p>
          <a:p>
            <a:pPr marL="285750" indent="-285750">
              <a:buFont typeface="Arial" panose="020B0604020202020204" pitchFamily="34" charset="0"/>
              <a:buChar char="•"/>
            </a:pPr>
            <a:r>
              <a:rPr lang="en-US" dirty="0"/>
              <a:t>Plus, the aspect of Bright Futures made me want to join more and is in part way many students join IB. It helps prepare you for college because in college I don’t struggle as hard compared to non-IB students. IB prepares you to study hard and effectively so by college you can have fun with your fun time there as by then you learned how to effectively study.</a:t>
            </a:r>
          </a:p>
          <a:p>
            <a:r>
              <a:rPr lang="en-US" b="1" dirty="0"/>
              <a:t>How did the IB program help me?</a:t>
            </a:r>
          </a:p>
          <a:p>
            <a:pPr marL="285750" lvl="0" indent="-285750" fontAlgn="base">
              <a:buFont typeface="Arial" panose="020B0604020202020204" pitchFamily="34" charset="0"/>
              <a:buChar char="•"/>
            </a:pPr>
            <a:r>
              <a:rPr lang="en-US" dirty="0"/>
              <a:t>Conditioned me to learn how to deal with lots of homework and time management. </a:t>
            </a:r>
          </a:p>
          <a:p>
            <a:pPr marL="285750" lvl="0" indent="-285750" fontAlgn="base">
              <a:buFont typeface="Arial" panose="020B0604020202020204" pitchFamily="34" charset="0"/>
              <a:buChar char="•"/>
            </a:pPr>
            <a:r>
              <a:rPr lang="en-US" dirty="0"/>
              <a:t>Helped me mentality as before IB I was pretty sit in stone on my beliefs and the program at Largo helped me to expend my horizons plus, learn how others view the world. </a:t>
            </a:r>
          </a:p>
          <a:p>
            <a:endParaRPr lang="en-US" dirty="0"/>
          </a:p>
        </p:txBody>
      </p:sp>
      <p:pic>
        <p:nvPicPr>
          <p:cNvPr id="5" name="Content Placeholder 4">
            <a:extLst>
              <a:ext uri="{FF2B5EF4-FFF2-40B4-BE49-F238E27FC236}">
                <a16:creationId xmlns:a16="http://schemas.microsoft.com/office/drawing/2014/main" id="{6BE0AEC7-9ABE-4897-A70A-602F729E2286}"/>
              </a:ext>
            </a:extLst>
          </p:cNvPr>
          <p:cNvPicPr>
            <a:picLocks noGrp="1"/>
          </p:cNvPicPr>
          <p:nvPr>
            <p:ph idx="1"/>
          </p:nvPr>
        </p:nvPicPr>
        <p:blipFill>
          <a:blip r:embed="rId2"/>
          <a:stretch>
            <a:fillRect/>
          </a:stretch>
        </p:blipFill>
        <p:spPr>
          <a:xfrm>
            <a:off x="304982" y="2147486"/>
            <a:ext cx="3861501" cy="3863700"/>
          </a:xfrm>
          <a:prstGeom prst="rect">
            <a:avLst/>
          </a:prstGeom>
        </p:spPr>
      </p:pic>
    </p:spTree>
    <p:extLst>
      <p:ext uri="{BB962C8B-B14F-4D97-AF65-F5344CB8AC3E}">
        <p14:creationId xmlns:p14="http://schemas.microsoft.com/office/powerpoint/2010/main" val="3825989173"/>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B9DAF-8A8D-7E69-B436-764FCB5B05F8}"/>
              </a:ext>
            </a:extLst>
          </p:cNvPr>
          <p:cNvSpPr>
            <a:spLocks noGrp="1"/>
          </p:cNvSpPr>
          <p:nvPr>
            <p:ph type="title"/>
          </p:nvPr>
        </p:nvSpPr>
        <p:spPr/>
        <p:txBody>
          <a:bodyPr/>
          <a:lstStyle/>
          <a:p>
            <a:endParaRPr lang="en-US"/>
          </a:p>
        </p:txBody>
      </p:sp>
      <p:pic>
        <p:nvPicPr>
          <p:cNvPr id="6" name="Content Placeholder 5" descr="Text&#10;&#10;Description automatically generated">
            <a:extLst>
              <a:ext uri="{FF2B5EF4-FFF2-40B4-BE49-F238E27FC236}">
                <a16:creationId xmlns:a16="http://schemas.microsoft.com/office/drawing/2014/main" id="{5E69735B-107C-10C7-662B-2DA42584C349}"/>
              </a:ext>
            </a:extLst>
          </p:cNvPr>
          <p:cNvPicPr>
            <a:picLocks noGrp="1" noChangeAspect="1"/>
          </p:cNvPicPr>
          <p:nvPr>
            <p:ph idx="1"/>
          </p:nvPr>
        </p:nvPicPr>
        <p:blipFill>
          <a:blip r:embed="rId2"/>
          <a:stretch>
            <a:fillRect/>
          </a:stretch>
        </p:blipFill>
        <p:spPr>
          <a:xfrm>
            <a:off x="0" y="-92765"/>
            <a:ext cx="12356917" cy="6950765"/>
          </a:xfrm>
        </p:spPr>
      </p:pic>
      <p:sp>
        <p:nvSpPr>
          <p:cNvPr id="4" name="Text Placeholder 3">
            <a:extLst>
              <a:ext uri="{FF2B5EF4-FFF2-40B4-BE49-F238E27FC236}">
                <a16:creationId xmlns:a16="http://schemas.microsoft.com/office/drawing/2014/main" id="{AE1BE8B8-5153-31FD-66AF-F935FC481FC8}"/>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624970297"/>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3245A-7D3A-4742-93CF-CE2071D53420}"/>
              </a:ext>
            </a:extLst>
          </p:cNvPr>
          <p:cNvSpPr>
            <a:spLocks noGrp="1"/>
          </p:cNvSpPr>
          <p:nvPr>
            <p:ph type="title"/>
          </p:nvPr>
        </p:nvSpPr>
        <p:spPr>
          <a:xfrm>
            <a:off x="1203960" y="365819"/>
            <a:ext cx="9784080" cy="1508760"/>
          </a:xfrm>
        </p:spPr>
        <p:txBody>
          <a:bodyPr>
            <a:normAutofit fontScale="90000"/>
          </a:bodyPr>
          <a:lstStyle/>
          <a:p>
            <a:pPr algn="ctr"/>
            <a:br>
              <a:rPr lang="en-US" dirty="0"/>
            </a:br>
            <a:r>
              <a:rPr lang="en-US" b="1" dirty="0"/>
              <a:t>Zoe Leousis 2022 Graduate</a:t>
            </a:r>
            <a:br>
              <a:rPr lang="en-US" dirty="0"/>
            </a:br>
            <a:r>
              <a:rPr lang="en-US" sz="3100" dirty="0"/>
              <a:t>McGill University</a:t>
            </a:r>
            <a:br>
              <a:rPr lang="en-US" sz="3100" dirty="0"/>
            </a:br>
            <a:r>
              <a:rPr lang="en-US" sz="3100" dirty="0"/>
              <a:t>Major: Political Science</a:t>
            </a:r>
            <a:br>
              <a:rPr lang="en-US" dirty="0"/>
            </a:br>
            <a:endParaRPr lang="en-US" dirty="0"/>
          </a:p>
        </p:txBody>
      </p:sp>
      <p:sp>
        <p:nvSpPr>
          <p:cNvPr id="4" name="Text Placeholder 3">
            <a:extLst>
              <a:ext uri="{FF2B5EF4-FFF2-40B4-BE49-F238E27FC236}">
                <a16:creationId xmlns:a16="http://schemas.microsoft.com/office/drawing/2014/main" id="{A7344C88-BD16-416C-A58C-64A0E149A16B}"/>
              </a:ext>
            </a:extLst>
          </p:cNvPr>
          <p:cNvSpPr>
            <a:spLocks noGrp="1"/>
          </p:cNvSpPr>
          <p:nvPr>
            <p:ph type="body" sz="half" idx="2"/>
          </p:nvPr>
        </p:nvSpPr>
        <p:spPr>
          <a:xfrm>
            <a:off x="4376056" y="2147485"/>
            <a:ext cx="7511144" cy="4344695"/>
          </a:xfrm>
        </p:spPr>
        <p:txBody>
          <a:bodyPr/>
          <a:lstStyle/>
          <a:p>
            <a:r>
              <a:rPr lang="en-US" b="1" dirty="0"/>
              <a:t>Why IB?</a:t>
            </a:r>
          </a:p>
          <a:p>
            <a:r>
              <a:rPr lang="en-US" dirty="0"/>
              <a:t>A rigorous academic experience that is amazing prep for college.</a:t>
            </a:r>
          </a:p>
          <a:p>
            <a:r>
              <a:rPr lang="en-US" b="1" dirty="0"/>
              <a:t>How did the IB Program at Largo help Me?</a:t>
            </a:r>
          </a:p>
          <a:p>
            <a:pPr marL="285750" indent="-285750">
              <a:buFont typeface="Arial" panose="020B0604020202020204" pitchFamily="34" charset="0"/>
              <a:buChar char="•"/>
            </a:pPr>
            <a:r>
              <a:rPr lang="en-US" dirty="0"/>
              <a:t>Having to communicate with teachers about developing papers such as the EE and IAs gave me the confidence to now communicate with professors.</a:t>
            </a:r>
          </a:p>
          <a:p>
            <a:pPr marL="285750" indent="-285750">
              <a:buFont typeface="Arial" panose="020B0604020202020204" pitchFamily="34" charset="0"/>
              <a:buChar char="•"/>
            </a:pPr>
            <a:r>
              <a:rPr lang="en-US" dirty="0"/>
              <a:t>The credits I received from my IB diploma put me on track to complete my bachelor’s degree in 3 years</a:t>
            </a:r>
          </a:p>
          <a:p>
            <a:pPr marL="285750" indent="-285750">
              <a:buFont typeface="Arial" panose="020B0604020202020204" pitchFamily="34" charset="0"/>
              <a:buChar char="•"/>
            </a:pPr>
            <a:r>
              <a:rPr lang="en-US" dirty="0"/>
              <a:t>The IB diploma is internationally recognized, which gives you the ability to apply to schools around the world! </a:t>
            </a:r>
          </a:p>
          <a:p>
            <a:endParaRPr lang="en-US" dirty="0"/>
          </a:p>
        </p:txBody>
      </p:sp>
      <p:pic>
        <p:nvPicPr>
          <p:cNvPr id="5" name="Content Placeholder 4">
            <a:extLst>
              <a:ext uri="{FF2B5EF4-FFF2-40B4-BE49-F238E27FC236}">
                <a16:creationId xmlns:a16="http://schemas.microsoft.com/office/drawing/2014/main" id="{56B430D7-C87F-4A0C-8819-767930F9F81E}"/>
              </a:ext>
            </a:extLst>
          </p:cNvPr>
          <p:cNvPicPr>
            <a:picLocks noGrp="1"/>
          </p:cNvPicPr>
          <p:nvPr>
            <p:ph idx="1"/>
          </p:nvPr>
        </p:nvPicPr>
        <p:blipFill>
          <a:blip r:embed="rId2"/>
          <a:stretch>
            <a:fillRect/>
          </a:stretch>
        </p:blipFill>
        <p:spPr>
          <a:xfrm>
            <a:off x="499418" y="2147486"/>
            <a:ext cx="3623058" cy="4114800"/>
          </a:xfrm>
          <a:prstGeom prst="rect">
            <a:avLst/>
          </a:prstGeom>
        </p:spPr>
      </p:pic>
    </p:spTree>
    <p:extLst>
      <p:ext uri="{BB962C8B-B14F-4D97-AF65-F5344CB8AC3E}">
        <p14:creationId xmlns:p14="http://schemas.microsoft.com/office/powerpoint/2010/main" val="2008553244"/>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2E3C6-00C8-417D-8D72-3E380D47D31D}"/>
              </a:ext>
            </a:extLst>
          </p:cNvPr>
          <p:cNvSpPr>
            <a:spLocks noGrp="1"/>
          </p:cNvSpPr>
          <p:nvPr>
            <p:ph type="title"/>
          </p:nvPr>
        </p:nvSpPr>
        <p:spPr>
          <a:xfrm>
            <a:off x="262393" y="222637"/>
            <a:ext cx="11418073" cy="1606163"/>
          </a:xfrm>
        </p:spPr>
        <p:txBody>
          <a:bodyPr>
            <a:normAutofit/>
          </a:bodyPr>
          <a:lstStyle/>
          <a:p>
            <a:pPr algn="ctr"/>
            <a:r>
              <a:rPr lang="en-US" sz="2700" b="1" dirty="0"/>
              <a:t>Emma Witham 2018 Graduate</a:t>
            </a:r>
            <a:br>
              <a:rPr lang="en-US" sz="2200" dirty="0"/>
            </a:br>
            <a:r>
              <a:rPr lang="en-US" sz="2200" dirty="0"/>
              <a:t>Baylor University / Law School - UNT</a:t>
            </a:r>
            <a:br>
              <a:rPr lang="en-US" sz="2200" dirty="0"/>
            </a:br>
            <a:r>
              <a:rPr lang="en-US" sz="2200" dirty="0"/>
              <a:t>Major: Public Health</a:t>
            </a:r>
            <a:br>
              <a:rPr lang="en-US" sz="2200" dirty="0"/>
            </a:br>
            <a:r>
              <a:rPr lang="en-US" sz="2200" dirty="0"/>
              <a:t>Occupation: Paralegal – Berry Appleman &amp; Leiden LLP – Corporate Immigration  </a:t>
            </a:r>
            <a:endParaRPr lang="en-US" dirty="0"/>
          </a:p>
        </p:txBody>
      </p:sp>
      <p:sp>
        <p:nvSpPr>
          <p:cNvPr id="4" name="Text Placeholder 3">
            <a:extLst>
              <a:ext uri="{FF2B5EF4-FFF2-40B4-BE49-F238E27FC236}">
                <a16:creationId xmlns:a16="http://schemas.microsoft.com/office/drawing/2014/main" id="{13615E46-149A-4928-B29A-FD15AA70639A}"/>
              </a:ext>
            </a:extLst>
          </p:cNvPr>
          <p:cNvSpPr>
            <a:spLocks noGrp="1"/>
          </p:cNvSpPr>
          <p:nvPr>
            <p:ph type="body" sz="half" idx="2"/>
          </p:nvPr>
        </p:nvSpPr>
        <p:spPr>
          <a:xfrm>
            <a:off x="3323645" y="2147485"/>
            <a:ext cx="8666922" cy="4487878"/>
          </a:xfrm>
        </p:spPr>
        <p:txBody>
          <a:bodyPr>
            <a:normAutofit fontScale="92500" lnSpcReduction="20000"/>
          </a:bodyPr>
          <a:lstStyle/>
          <a:p>
            <a:r>
              <a:rPr lang="en-US" b="1" dirty="0"/>
              <a:t>Why IB? </a:t>
            </a:r>
            <a:endParaRPr lang="en-US" dirty="0"/>
          </a:p>
          <a:p>
            <a:pPr marL="285750" lvl="0" indent="-285750">
              <a:buFont typeface="Arial" panose="020B0604020202020204" pitchFamily="34" charset="0"/>
              <a:buChar char="•"/>
            </a:pPr>
            <a:r>
              <a:rPr lang="en-US" dirty="0"/>
              <a:t>The program provides a level of academic rigor that most people don’t even experience in college.</a:t>
            </a:r>
          </a:p>
          <a:p>
            <a:pPr marL="285750" lvl="0" indent="-285750">
              <a:buFont typeface="Arial" panose="020B0604020202020204" pitchFamily="34" charset="0"/>
              <a:buChar char="•"/>
            </a:pPr>
            <a:r>
              <a:rPr lang="en-US" dirty="0"/>
              <a:t>Students master skills much needed for life well before most are expected to in college. </a:t>
            </a:r>
          </a:p>
          <a:p>
            <a:pPr marL="285750" lvl="0" indent="-285750">
              <a:buFont typeface="Arial" panose="020B0604020202020204" pitchFamily="34" charset="0"/>
              <a:buChar char="•"/>
            </a:pPr>
            <a:r>
              <a:rPr lang="en-US" dirty="0"/>
              <a:t>I was surprised when I went to college and realized how poorly prepared most of my peers were despite going to accredited schools. </a:t>
            </a:r>
          </a:p>
          <a:p>
            <a:pPr fontAlgn="base"/>
            <a:r>
              <a:rPr lang="en-US" b="1" dirty="0"/>
              <a:t>How the IB program at Largo supported me:</a:t>
            </a:r>
          </a:p>
          <a:p>
            <a:pPr marL="285750" lvl="0" indent="-285750" fontAlgn="base">
              <a:buFont typeface="Arial" panose="020B0604020202020204" pitchFamily="34" charset="0"/>
              <a:buChar char="•"/>
            </a:pPr>
            <a:r>
              <a:rPr lang="en-US" dirty="0"/>
              <a:t>21 hours of class credits transferred</a:t>
            </a:r>
          </a:p>
          <a:p>
            <a:pPr marL="285750" lvl="0" indent="-285750" fontAlgn="base">
              <a:buFont typeface="Arial" panose="020B0604020202020204" pitchFamily="34" charset="0"/>
              <a:buChar char="•"/>
            </a:pPr>
            <a:r>
              <a:rPr lang="en-US" dirty="0"/>
              <a:t>Due to flexible and </a:t>
            </a:r>
            <a:r>
              <a:rPr lang="en-US"/>
              <a:t>understanding teachers </a:t>
            </a:r>
            <a:r>
              <a:rPr lang="en-US" dirty="0"/>
              <a:t>I was able to pursue athletics and academics throughout the 4-year program and was granted an Athletic scholarship to Baylor</a:t>
            </a:r>
          </a:p>
          <a:p>
            <a:pPr marL="285750" lvl="0" indent="-285750" fontAlgn="base">
              <a:buFont typeface="Arial" panose="020B0604020202020204" pitchFamily="34" charset="0"/>
              <a:buChar char="•"/>
            </a:pPr>
            <a:r>
              <a:rPr lang="en-US" dirty="0"/>
              <a:t>Presentation skills </a:t>
            </a:r>
          </a:p>
          <a:p>
            <a:pPr marL="285750" lvl="0" indent="-285750" fontAlgn="base">
              <a:buFont typeface="Arial" panose="020B0604020202020204" pitchFamily="34" charset="0"/>
              <a:buChar char="•"/>
            </a:pPr>
            <a:r>
              <a:rPr lang="en-US" dirty="0"/>
              <a:t>Writing skills </a:t>
            </a:r>
          </a:p>
          <a:p>
            <a:pPr marL="285750" lvl="0" indent="-285750" fontAlgn="base">
              <a:buFont typeface="Arial" panose="020B0604020202020204" pitchFamily="34" charset="0"/>
              <a:buChar char="•"/>
            </a:pPr>
            <a:r>
              <a:rPr lang="en-US" dirty="0"/>
              <a:t>Spanish fluency that allowed me to take on a leadership role in an Athletics sponsored  service trip to Guatemala </a:t>
            </a:r>
          </a:p>
          <a:p>
            <a:pPr lvl="0"/>
            <a:endParaRPr lang="en-US" dirty="0"/>
          </a:p>
        </p:txBody>
      </p:sp>
      <p:pic>
        <p:nvPicPr>
          <p:cNvPr id="5" name="Content Placeholder 4" descr="C:\Users\ewitham\OneDrive - Berry Appleman &amp; Leiden\Pictures\photo.jpg">
            <a:extLst>
              <a:ext uri="{FF2B5EF4-FFF2-40B4-BE49-F238E27FC236}">
                <a16:creationId xmlns:a16="http://schemas.microsoft.com/office/drawing/2014/main" id="{3911EAE2-6547-4FC4-BE0B-E7B57B244169}"/>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t="20293" b="12446"/>
          <a:stretch/>
        </p:blipFill>
        <p:spPr bwMode="auto">
          <a:xfrm>
            <a:off x="262393" y="2147485"/>
            <a:ext cx="2868477" cy="418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6513327"/>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32E2-2F43-4DB4-8C3A-4D0441808AE6}"/>
              </a:ext>
            </a:extLst>
          </p:cNvPr>
          <p:cNvSpPr>
            <a:spLocks noGrp="1"/>
          </p:cNvSpPr>
          <p:nvPr>
            <p:ph type="title"/>
          </p:nvPr>
        </p:nvSpPr>
        <p:spPr/>
        <p:txBody>
          <a:bodyPr>
            <a:normAutofit fontScale="90000"/>
          </a:bodyPr>
          <a:lstStyle/>
          <a:p>
            <a:pPr algn="ctr"/>
            <a:r>
              <a:rPr lang="en-US" b="1" dirty="0"/>
              <a:t>Gwynne English 2020 Graduate</a:t>
            </a:r>
            <a:br>
              <a:rPr lang="en-US" dirty="0"/>
            </a:br>
            <a:r>
              <a:rPr lang="en-US" sz="3600" dirty="0"/>
              <a:t>Florida State University</a:t>
            </a:r>
            <a:br>
              <a:rPr lang="en-US" sz="3600" dirty="0"/>
            </a:br>
            <a:r>
              <a:rPr lang="en-US" sz="3600" dirty="0"/>
              <a:t>Major: International Affairs and Spanish</a:t>
            </a:r>
          </a:p>
        </p:txBody>
      </p:sp>
      <p:sp>
        <p:nvSpPr>
          <p:cNvPr id="4" name="Text Placeholder 3">
            <a:extLst>
              <a:ext uri="{FF2B5EF4-FFF2-40B4-BE49-F238E27FC236}">
                <a16:creationId xmlns:a16="http://schemas.microsoft.com/office/drawing/2014/main" id="{3975927D-7A5D-4C3D-82D9-27984DBDFC48}"/>
              </a:ext>
            </a:extLst>
          </p:cNvPr>
          <p:cNvSpPr>
            <a:spLocks noGrp="1"/>
          </p:cNvSpPr>
          <p:nvPr>
            <p:ph type="body" sz="half" idx="2"/>
          </p:nvPr>
        </p:nvSpPr>
        <p:spPr>
          <a:xfrm>
            <a:off x="3951514" y="2147486"/>
            <a:ext cx="8018236" cy="4426338"/>
          </a:xfrm>
        </p:spPr>
        <p:txBody>
          <a:bodyPr>
            <a:normAutofit fontScale="92500" lnSpcReduction="20000"/>
          </a:bodyPr>
          <a:lstStyle/>
          <a:p>
            <a:r>
              <a:rPr lang="en-US" b="1" dirty="0"/>
              <a:t>Why IB? </a:t>
            </a:r>
          </a:p>
          <a:p>
            <a:pPr marL="285750" indent="-285750">
              <a:buFont typeface="Arial" panose="020B0604020202020204" pitchFamily="34" charset="0"/>
              <a:buChar char="•"/>
            </a:pPr>
            <a:r>
              <a:rPr lang="en-US" dirty="0"/>
              <a:t>Going into college I already had 44 credit hours completed and was able to double major, along with starting my masters early.</a:t>
            </a:r>
          </a:p>
          <a:p>
            <a:pPr marL="285750" lvl="0" indent="-285750" fontAlgn="base">
              <a:buFont typeface="Arial" panose="020B0604020202020204" pitchFamily="34" charset="0"/>
              <a:buChar char="•"/>
            </a:pPr>
            <a:r>
              <a:rPr lang="en-US" dirty="0"/>
              <a:t>I received multiple merit-based scholarships from the Largo Rotary club and the Pinellas Seminoles Club based on the grades I received in the program.</a:t>
            </a:r>
          </a:p>
          <a:p>
            <a:pPr marL="285750" lvl="0" indent="-285750" fontAlgn="base">
              <a:buFont typeface="Arial" panose="020B0604020202020204" pitchFamily="34" charset="0"/>
              <a:buChar char="•"/>
            </a:pPr>
            <a:r>
              <a:rPr lang="en-US" dirty="0"/>
              <a:t>College classes, especially the general education requirements, were really easy.</a:t>
            </a:r>
          </a:p>
          <a:p>
            <a:pPr marL="285750" lvl="0" indent="-285750" fontAlgn="base">
              <a:buFont typeface="Arial" panose="020B0604020202020204" pitchFamily="34" charset="0"/>
              <a:buChar char="•"/>
            </a:pPr>
            <a:r>
              <a:rPr lang="en-US" dirty="0"/>
              <a:t>Coming out of IB, I find it easy to manage my schedule and utilize time management strategies to make sure all my work gets done and I still have time for extracurriculars.</a:t>
            </a:r>
          </a:p>
          <a:p>
            <a:pPr marL="285750" lvl="0" indent="-285750" fontAlgn="base">
              <a:buFont typeface="Arial" panose="020B0604020202020204" pitchFamily="34" charset="0"/>
              <a:buChar char="•"/>
            </a:pPr>
            <a:r>
              <a:rPr lang="en-US" dirty="0"/>
              <a:t>I enjoyed having the teachers for multiple years in a row and being in a small program because it allows the teachers to focus on what students need most.</a:t>
            </a:r>
          </a:p>
          <a:p>
            <a:pPr marL="285750" lvl="0" indent="-285750" fontAlgn="base">
              <a:buFont typeface="Arial" panose="020B0604020202020204" pitchFamily="34" charset="0"/>
              <a:buChar char="•"/>
            </a:pPr>
            <a:r>
              <a:rPr lang="en-US" dirty="0"/>
              <a:t>Even though we all went to different colleges, I am still close with my closest friends from the program and we make time to spend time when we can.</a:t>
            </a:r>
          </a:p>
          <a:p>
            <a:pPr marL="285750" lvl="0" indent="-285750" fontAlgn="base">
              <a:buFont typeface="Arial" panose="020B0604020202020204" pitchFamily="34" charset="0"/>
              <a:buChar char="•"/>
            </a:pPr>
            <a:r>
              <a:rPr lang="en-US" dirty="0"/>
              <a:t>Overall, the IB program helped me to be an independent person both in my academic and personal life.</a:t>
            </a:r>
          </a:p>
          <a:p>
            <a:endParaRPr lang="en-US" dirty="0"/>
          </a:p>
        </p:txBody>
      </p:sp>
      <p:pic>
        <p:nvPicPr>
          <p:cNvPr id="5" name="Content Placeholder 4">
            <a:extLst>
              <a:ext uri="{FF2B5EF4-FFF2-40B4-BE49-F238E27FC236}">
                <a16:creationId xmlns:a16="http://schemas.microsoft.com/office/drawing/2014/main" id="{5C44D34F-815A-4D77-8872-71C256933CF3}"/>
              </a:ext>
            </a:extLst>
          </p:cNvPr>
          <p:cNvPicPr>
            <a:picLocks noGrp="1"/>
          </p:cNvPicPr>
          <p:nvPr>
            <p:ph idx="1"/>
          </p:nvPr>
        </p:nvPicPr>
        <p:blipFill>
          <a:blip r:embed="rId2"/>
          <a:stretch>
            <a:fillRect/>
          </a:stretch>
        </p:blipFill>
        <p:spPr>
          <a:xfrm>
            <a:off x="222250" y="2030082"/>
            <a:ext cx="3370036" cy="4387047"/>
          </a:xfrm>
          <a:prstGeom prst="rect">
            <a:avLst/>
          </a:prstGeom>
        </p:spPr>
      </p:pic>
    </p:spTree>
    <p:extLst>
      <p:ext uri="{BB962C8B-B14F-4D97-AF65-F5344CB8AC3E}">
        <p14:creationId xmlns:p14="http://schemas.microsoft.com/office/powerpoint/2010/main" val="1426709394"/>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F4E59-85F8-4033-9654-CB9CAAD988AB}"/>
              </a:ext>
            </a:extLst>
          </p:cNvPr>
          <p:cNvSpPr>
            <a:spLocks noGrp="1"/>
          </p:cNvSpPr>
          <p:nvPr>
            <p:ph type="title"/>
          </p:nvPr>
        </p:nvSpPr>
        <p:spPr/>
        <p:txBody>
          <a:bodyPr>
            <a:normAutofit/>
          </a:bodyPr>
          <a:lstStyle/>
          <a:p>
            <a:pPr algn="ctr"/>
            <a:r>
              <a:rPr lang="en-US" dirty="0"/>
              <a:t>Samuel Appel 2021 Graduate</a:t>
            </a:r>
            <a:br>
              <a:rPr lang="en-US" dirty="0"/>
            </a:br>
            <a:r>
              <a:rPr lang="en-US" sz="2700" dirty="0"/>
              <a:t>Florida State University </a:t>
            </a:r>
            <a:br>
              <a:rPr lang="en-US" sz="2700" dirty="0"/>
            </a:br>
            <a:r>
              <a:rPr lang="en-US" sz="2700" dirty="0"/>
              <a:t>Major: Political Science</a:t>
            </a:r>
          </a:p>
        </p:txBody>
      </p:sp>
      <p:sp>
        <p:nvSpPr>
          <p:cNvPr id="4" name="Text Placeholder 3">
            <a:extLst>
              <a:ext uri="{FF2B5EF4-FFF2-40B4-BE49-F238E27FC236}">
                <a16:creationId xmlns:a16="http://schemas.microsoft.com/office/drawing/2014/main" id="{2BBEE10D-5EFA-46E7-B132-E8DBA36208C8}"/>
              </a:ext>
            </a:extLst>
          </p:cNvPr>
          <p:cNvSpPr>
            <a:spLocks noGrp="1"/>
          </p:cNvSpPr>
          <p:nvPr>
            <p:ph type="body" sz="half" idx="2"/>
          </p:nvPr>
        </p:nvSpPr>
        <p:spPr>
          <a:xfrm>
            <a:off x="3657600" y="2147485"/>
            <a:ext cx="8000999" cy="4627025"/>
          </a:xfrm>
        </p:spPr>
        <p:txBody>
          <a:bodyPr/>
          <a:lstStyle/>
          <a:p>
            <a:r>
              <a:rPr lang="en-US" dirty="0"/>
              <a:t>Why IB?</a:t>
            </a:r>
          </a:p>
          <a:p>
            <a:r>
              <a:rPr lang="en-US" dirty="0"/>
              <a:t>IB is a holistic program that will not only prepare you for college, but also challenge you critically and creatively.</a:t>
            </a:r>
          </a:p>
          <a:p>
            <a:endParaRPr lang="en-US" dirty="0"/>
          </a:p>
          <a:p>
            <a:r>
              <a:rPr lang="en-US" dirty="0"/>
              <a:t>How did the IB program at Largo help me?</a:t>
            </a:r>
            <a:br>
              <a:rPr lang="en-US" dirty="0"/>
            </a:br>
            <a:endParaRPr lang="en-US" dirty="0"/>
          </a:p>
          <a:p>
            <a:pPr marL="285750" indent="-285750">
              <a:buFont typeface="Arial" panose="020B0604020202020204" pitchFamily="34" charset="0"/>
              <a:buChar char="•"/>
            </a:pPr>
            <a:r>
              <a:rPr lang="en-US" dirty="0"/>
              <a:t>Taught and promoted skills necessary to institutions of higher learning.</a:t>
            </a:r>
          </a:p>
          <a:p>
            <a:pPr marL="285750" lvl="0" indent="-285750" fontAlgn="base">
              <a:buFont typeface="Arial" panose="020B0604020202020204" pitchFamily="34" charset="0"/>
              <a:buChar char="•"/>
            </a:pPr>
            <a:r>
              <a:rPr lang="en-US" dirty="0"/>
              <a:t>Provided ample credits within my institution, meaning I will graduate with a Master's degree only four years after HS.</a:t>
            </a:r>
          </a:p>
          <a:p>
            <a:pPr marL="285750" lvl="0" indent="-285750" fontAlgn="base">
              <a:buFont typeface="Arial" panose="020B0604020202020204" pitchFamily="34" charset="0"/>
              <a:buChar char="•"/>
            </a:pPr>
            <a:r>
              <a:rPr lang="en-US" dirty="0"/>
              <a:t>Allowed me to grow as an individual, reforming ideas and beliefs on a personal level.</a:t>
            </a:r>
          </a:p>
        </p:txBody>
      </p:sp>
      <p:pic>
        <p:nvPicPr>
          <p:cNvPr id="5" name="Content Placeholder 4">
            <a:extLst>
              <a:ext uri="{FF2B5EF4-FFF2-40B4-BE49-F238E27FC236}">
                <a16:creationId xmlns:a16="http://schemas.microsoft.com/office/drawing/2014/main" id="{3451BEEF-B398-4C82-AB7C-011F15EB46FF}"/>
              </a:ext>
            </a:extLst>
          </p:cNvPr>
          <p:cNvPicPr>
            <a:picLocks noGrp="1"/>
          </p:cNvPicPr>
          <p:nvPr>
            <p:ph idx="1"/>
          </p:nvPr>
        </p:nvPicPr>
        <p:blipFill>
          <a:blip r:embed="rId2"/>
          <a:stretch>
            <a:fillRect/>
          </a:stretch>
        </p:blipFill>
        <p:spPr>
          <a:xfrm>
            <a:off x="392338" y="2190749"/>
            <a:ext cx="3042625" cy="3359261"/>
          </a:xfrm>
          <a:prstGeom prst="rect">
            <a:avLst/>
          </a:prstGeom>
        </p:spPr>
      </p:pic>
    </p:spTree>
    <p:extLst>
      <p:ext uri="{BB962C8B-B14F-4D97-AF65-F5344CB8AC3E}">
        <p14:creationId xmlns:p14="http://schemas.microsoft.com/office/powerpoint/2010/main" val="98455353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07AB-DD60-4618-88C9-44CDD17D5C7D}"/>
              </a:ext>
            </a:extLst>
          </p:cNvPr>
          <p:cNvSpPr>
            <a:spLocks noGrp="1"/>
          </p:cNvSpPr>
          <p:nvPr>
            <p:ph type="title"/>
          </p:nvPr>
        </p:nvSpPr>
        <p:spPr>
          <a:xfrm>
            <a:off x="342900" y="284176"/>
            <a:ext cx="11658599" cy="1508760"/>
          </a:xfrm>
        </p:spPr>
        <p:txBody>
          <a:bodyPr>
            <a:normAutofit/>
          </a:bodyPr>
          <a:lstStyle/>
          <a:p>
            <a:pPr algn="ctr"/>
            <a:r>
              <a:rPr lang="en-US" sz="3200" b="1" dirty="0"/>
              <a:t>Madison Sheppard 2022 Graduate</a:t>
            </a:r>
            <a:br>
              <a:rPr lang="en-US" sz="3200" dirty="0"/>
            </a:br>
            <a:r>
              <a:rPr lang="en-US" sz="2800" dirty="0"/>
              <a:t>Florida State University </a:t>
            </a:r>
            <a:br>
              <a:rPr lang="en-US" sz="2800" dirty="0"/>
            </a:br>
            <a:r>
              <a:rPr lang="en-US" sz="2800" dirty="0"/>
              <a:t>Major: International Affairs and Political Science </a:t>
            </a:r>
          </a:p>
        </p:txBody>
      </p:sp>
      <p:sp>
        <p:nvSpPr>
          <p:cNvPr id="4" name="Text Placeholder 3">
            <a:extLst>
              <a:ext uri="{FF2B5EF4-FFF2-40B4-BE49-F238E27FC236}">
                <a16:creationId xmlns:a16="http://schemas.microsoft.com/office/drawing/2014/main" id="{22A4156C-E2C4-4727-8337-52A7AA2927F3}"/>
              </a:ext>
            </a:extLst>
          </p:cNvPr>
          <p:cNvSpPr>
            <a:spLocks noGrp="1"/>
          </p:cNvSpPr>
          <p:nvPr>
            <p:ph type="body" sz="half" idx="2"/>
          </p:nvPr>
        </p:nvSpPr>
        <p:spPr>
          <a:xfrm>
            <a:off x="4293704" y="1932167"/>
            <a:ext cx="7808181" cy="4826442"/>
          </a:xfrm>
        </p:spPr>
        <p:txBody>
          <a:bodyPr>
            <a:normAutofit fontScale="47500" lnSpcReduction="20000"/>
          </a:bodyPr>
          <a:lstStyle/>
          <a:p>
            <a:r>
              <a:rPr lang="en-US" sz="2900" b="1" dirty="0"/>
              <a:t>Why IB?</a:t>
            </a:r>
          </a:p>
          <a:p>
            <a:r>
              <a:rPr lang="en-US" sz="2900" dirty="0"/>
              <a:t>IB prepared me for college more than I can describe and it allowed me to go into college with less nerves and a ton of credits.</a:t>
            </a:r>
          </a:p>
          <a:p>
            <a:r>
              <a:rPr lang="en-US" sz="2900" b="1" dirty="0"/>
              <a:t>How did the IB program help me?</a:t>
            </a:r>
          </a:p>
          <a:p>
            <a:pPr marL="342900" lvl="0" indent="-342900">
              <a:buFont typeface="Arial" panose="020B0604020202020204" pitchFamily="34" charset="0"/>
              <a:buChar char="•"/>
            </a:pPr>
            <a:r>
              <a:rPr lang="en-US" sz="2900" dirty="0"/>
              <a:t>I am so ahead of the games in terms of credit that I am almost done with all of my general education requirements and my international relations major. Now I am able to double major in political science as well. </a:t>
            </a:r>
          </a:p>
          <a:p>
            <a:pPr marL="342900" lvl="0" indent="-342900">
              <a:buFont typeface="Arial" panose="020B0604020202020204" pitchFamily="34" charset="0"/>
              <a:buChar char="•"/>
            </a:pPr>
            <a:r>
              <a:rPr lang="en-US" sz="2900" dirty="0"/>
              <a:t>Being in the IB program is what gave me my Bright Futures scholarship, which completely pays for my tuition. Because I already have tuition covered, I have more opportunity to look into studying abroad. </a:t>
            </a:r>
          </a:p>
          <a:p>
            <a:pPr marL="342900" lvl="0" indent="-342900">
              <a:buFont typeface="Arial" panose="020B0604020202020204" pitchFamily="34" charset="0"/>
              <a:buChar char="•"/>
            </a:pPr>
            <a:r>
              <a:rPr lang="en-US" sz="2900" dirty="0"/>
              <a:t>I am completely prepared to handle the workload I have experienced so far. </a:t>
            </a:r>
          </a:p>
          <a:p>
            <a:pPr marL="342900" lvl="0" indent="-342900">
              <a:buFont typeface="Arial" panose="020B0604020202020204" pitchFamily="34" charset="0"/>
              <a:buChar char="•"/>
            </a:pPr>
            <a:r>
              <a:rPr lang="en-US" sz="2900" dirty="0"/>
              <a:t>Compared to my peers who were not in IB, my stress over classes, assignments, and tests is much lower. </a:t>
            </a:r>
          </a:p>
          <a:p>
            <a:pPr marL="342900" lvl="0" indent="-342900">
              <a:buFont typeface="Arial" panose="020B0604020202020204" pitchFamily="34" charset="0"/>
              <a:buChar char="•"/>
            </a:pPr>
            <a:r>
              <a:rPr lang="en-US" sz="2900" dirty="0"/>
              <a:t>IB helped me develop my critical thinking skills, and has led me to be an analytical thinker. </a:t>
            </a:r>
          </a:p>
          <a:p>
            <a:pPr marL="342900" lvl="0" indent="-342900">
              <a:buFont typeface="Arial" panose="020B0604020202020204" pitchFamily="34" charset="0"/>
              <a:buChar char="•"/>
            </a:pPr>
            <a:r>
              <a:rPr lang="en-US" sz="2900" dirty="0"/>
              <a:t>The Largo IB program specifically helped develop me into the person I am today because of the amazing relationships I was able to make not only with my peers, but with my outstanding teachers as well. </a:t>
            </a:r>
          </a:p>
          <a:p>
            <a:endParaRPr lang="en-US" dirty="0"/>
          </a:p>
        </p:txBody>
      </p:sp>
      <p:pic>
        <p:nvPicPr>
          <p:cNvPr id="5" name="image1.jpg">
            <a:extLst>
              <a:ext uri="{FF2B5EF4-FFF2-40B4-BE49-F238E27FC236}">
                <a16:creationId xmlns:a16="http://schemas.microsoft.com/office/drawing/2014/main" id="{9C264587-2233-4878-B469-3AAF7FD31C26}"/>
              </a:ext>
            </a:extLst>
          </p:cNvPr>
          <p:cNvPicPr>
            <a:picLocks noGrp="1"/>
          </p:cNvPicPr>
          <p:nvPr>
            <p:ph idx="1"/>
          </p:nvPr>
        </p:nvPicPr>
        <p:blipFill>
          <a:blip r:embed="rId2"/>
          <a:srcRect/>
          <a:stretch>
            <a:fillRect/>
          </a:stretch>
        </p:blipFill>
        <p:spPr>
          <a:xfrm>
            <a:off x="489558" y="2147486"/>
            <a:ext cx="3642778" cy="4114800"/>
          </a:xfrm>
          <a:prstGeom prst="rect">
            <a:avLst/>
          </a:prstGeom>
          <a:ln/>
        </p:spPr>
      </p:pic>
    </p:spTree>
    <p:extLst>
      <p:ext uri="{BB962C8B-B14F-4D97-AF65-F5344CB8AC3E}">
        <p14:creationId xmlns:p14="http://schemas.microsoft.com/office/powerpoint/2010/main" val="2678257453"/>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93151-81B9-463E-9A1A-4080F5E553B6}"/>
              </a:ext>
            </a:extLst>
          </p:cNvPr>
          <p:cNvSpPr>
            <a:spLocks noGrp="1"/>
          </p:cNvSpPr>
          <p:nvPr>
            <p:ph type="title"/>
          </p:nvPr>
        </p:nvSpPr>
        <p:spPr>
          <a:xfrm>
            <a:off x="287111" y="284176"/>
            <a:ext cx="11567432" cy="1508760"/>
          </a:xfrm>
        </p:spPr>
        <p:txBody>
          <a:bodyPr>
            <a:normAutofit fontScale="90000"/>
          </a:bodyPr>
          <a:lstStyle/>
          <a:p>
            <a:pPr algn="ctr"/>
            <a:r>
              <a:rPr lang="en-US" b="1" dirty="0"/>
              <a:t>Cheyanne Thompson 2021 Graduate</a:t>
            </a:r>
            <a:br>
              <a:rPr lang="en-US" dirty="0"/>
            </a:br>
            <a:r>
              <a:rPr lang="en-US" sz="3600" dirty="0"/>
              <a:t>Flagler College</a:t>
            </a:r>
            <a:br>
              <a:rPr lang="en-US" sz="3600" dirty="0"/>
            </a:br>
            <a:r>
              <a:rPr lang="en-US" sz="3600" dirty="0"/>
              <a:t>Major: Elementary Education with Music Minor </a:t>
            </a:r>
          </a:p>
        </p:txBody>
      </p:sp>
      <p:sp>
        <p:nvSpPr>
          <p:cNvPr id="4" name="Text Placeholder 3">
            <a:extLst>
              <a:ext uri="{FF2B5EF4-FFF2-40B4-BE49-F238E27FC236}">
                <a16:creationId xmlns:a16="http://schemas.microsoft.com/office/drawing/2014/main" id="{50AEFC2A-7D0A-4D56-B9E8-D8BADE656331}"/>
              </a:ext>
            </a:extLst>
          </p:cNvPr>
          <p:cNvSpPr>
            <a:spLocks noGrp="1"/>
          </p:cNvSpPr>
          <p:nvPr>
            <p:ph type="body" sz="half" idx="2"/>
          </p:nvPr>
        </p:nvSpPr>
        <p:spPr>
          <a:xfrm>
            <a:off x="4490357" y="2008414"/>
            <a:ext cx="7414532" cy="4686300"/>
          </a:xfrm>
        </p:spPr>
        <p:txBody>
          <a:bodyPr>
            <a:normAutofit/>
          </a:bodyPr>
          <a:lstStyle/>
          <a:p>
            <a:r>
              <a:rPr lang="en-US" sz="2000" b="1" dirty="0"/>
              <a:t>Why IB?</a:t>
            </a:r>
          </a:p>
          <a:p>
            <a:r>
              <a:rPr lang="en-US" sz="2000" dirty="0"/>
              <a:t> IB students develop strong academic, social, and organizational skills. Additionally, IB students learn from experiences and take action in the service of others. If you are looking to be a more well-rounded student, IB is the perfect match.</a:t>
            </a:r>
          </a:p>
          <a:p>
            <a:r>
              <a:rPr lang="en-US" sz="2000" b="1" dirty="0"/>
              <a:t>How did the IB program at Largo help me? </a:t>
            </a:r>
          </a:p>
          <a:p>
            <a:r>
              <a:rPr lang="en-US" sz="2000" dirty="0"/>
              <a:t>• Improved my public speaking skills </a:t>
            </a:r>
          </a:p>
          <a:p>
            <a:r>
              <a:rPr lang="en-US" sz="2000" dirty="0"/>
              <a:t>• Improved my organizational skills  and study habits</a:t>
            </a:r>
          </a:p>
          <a:p>
            <a:r>
              <a:rPr lang="en-US" sz="2000" dirty="0"/>
              <a:t>• Became a critical and independent thinker </a:t>
            </a:r>
          </a:p>
          <a:p>
            <a:r>
              <a:rPr lang="en-US" sz="2000" dirty="0"/>
              <a:t>• Excelled in managing my time</a:t>
            </a:r>
          </a:p>
          <a:p>
            <a:r>
              <a:rPr lang="en-US" sz="2000" dirty="0"/>
              <a:t> • Became a well-rounded student </a:t>
            </a:r>
          </a:p>
        </p:txBody>
      </p:sp>
      <p:pic>
        <p:nvPicPr>
          <p:cNvPr id="5" name="Content Placeholder 4">
            <a:extLst>
              <a:ext uri="{FF2B5EF4-FFF2-40B4-BE49-F238E27FC236}">
                <a16:creationId xmlns:a16="http://schemas.microsoft.com/office/drawing/2014/main" id="{586605A0-5051-4C64-8669-DBDA4921E632}"/>
              </a:ext>
            </a:extLst>
          </p:cNvPr>
          <p:cNvPicPr>
            <a:picLocks noGrp="1"/>
          </p:cNvPicPr>
          <p:nvPr>
            <p:ph idx="1"/>
          </p:nvPr>
        </p:nvPicPr>
        <p:blipFill>
          <a:blip r:embed="rId2"/>
          <a:stretch>
            <a:fillRect/>
          </a:stretch>
        </p:blipFill>
        <p:spPr>
          <a:xfrm>
            <a:off x="287111" y="2147486"/>
            <a:ext cx="3958318" cy="4322838"/>
          </a:xfrm>
          <a:prstGeom prst="rect">
            <a:avLst/>
          </a:prstGeom>
        </p:spPr>
      </p:pic>
    </p:spTree>
    <p:extLst>
      <p:ext uri="{BB962C8B-B14F-4D97-AF65-F5344CB8AC3E}">
        <p14:creationId xmlns:p14="http://schemas.microsoft.com/office/powerpoint/2010/main" val="2912818185"/>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3F953-6F50-4E5B-9D94-65C8C063E1B7}"/>
              </a:ext>
            </a:extLst>
          </p:cNvPr>
          <p:cNvSpPr>
            <a:spLocks noGrp="1"/>
          </p:cNvSpPr>
          <p:nvPr>
            <p:ph type="title"/>
          </p:nvPr>
        </p:nvSpPr>
        <p:spPr>
          <a:xfrm>
            <a:off x="144782" y="284176"/>
            <a:ext cx="11889375" cy="1508760"/>
          </a:xfrm>
        </p:spPr>
        <p:txBody>
          <a:bodyPr>
            <a:normAutofit fontScale="90000"/>
          </a:bodyPr>
          <a:lstStyle/>
          <a:p>
            <a:pPr algn="ctr"/>
            <a:r>
              <a:rPr lang="en-US" b="1" dirty="0"/>
              <a:t>Samantha Askey 2019 Graduate</a:t>
            </a:r>
            <a:br>
              <a:rPr lang="en-US" dirty="0"/>
            </a:br>
            <a:r>
              <a:rPr lang="en-US" sz="3600" dirty="0"/>
              <a:t>University of Florida </a:t>
            </a:r>
            <a:br>
              <a:rPr lang="en-US" sz="3600" dirty="0"/>
            </a:br>
            <a:r>
              <a:rPr lang="en-US" sz="3600" dirty="0"/>
              <a:t>Graduate school: Doctor of Physical Therapy </a:t>
            </a:r>
          </a:p>
        </p:txBody>
      </p:sp>
      <p:sp>
        <p:nvSpPr>
          <p:cNvPr id="4" name="Text Placeholder 3">
            <a:extLst>
              <a:ext uri="{FF2B5EF4-FFF2-40B4-BE49-F238E27FC236}">
                <a16:creationId xmlns:a16="http://schemas.microsoft.com/office/drawing/2014/main" id="{4F182405-BE61-458F-8635-A809CFBE7190}"/>
              </a:ext>
            </a:extLst>
          </p:cNvPr>
          <p:cNvSpPr>
            <a:spLocks noGrp="1"/>
          </p:cNvSpPr>
          <p:nvPr>
            <p:ph type="body" sz="half" idx="2"/>
          </p:nvPr>
        </p:nvSpPr>
        <p:spPr>
          <a:xfrm>
            <a:off x="3853543" y="2019992"/>
            <a:ext cx="8180614" cy="4553832"/>
          </a:xfrm>
        </p:spPr>
        <p:txBody>
          <a:bodyPr/>
          <a:lstStyle/>
          <a:p>
            <a:r>
              <a:rPr lang="en-US" b="1" dirty="0"/>
              <a:t>How did the IB program help me?</a:t>
            </a:r>
          </a:p>
          <a:p>
            <a:pPr marL="285750" lvl="0" indent="-285750" fontAlgn="base">
              <a:buFont typeface="Arial" panose="020B0604020202020204" pitchFamily="34" charset="0"/>
              <a:buChar char="•"/>
            </a:pPr>
            <a:r>
              <a:rPr lang="en-US" dirty="0"/>
              <a:t>Received 45+ credits from IB and AP but UF caps at 45 </a:t>
            </a:r>
          </a:p>
          <a:p>
            <a:pPr marL="285750" lvl="0" indent="-285750" fontAlgn="base">
              <a:buFont typeface="Arial" panose="020B0604020202020204" pitchFamily="34" charset="0"/>
              <a:buChar char="•"/>
            </a:pPr>
            <a:r>
              <a:rPr lang="en-US" dirty="0"/>
              <a:t>IB prepared me for the workload in college, undergraduate was easier than IB for me </a:t>
            </a:r>
          </a:p>
          <a:p>
            <a:pPr marL="285750" lvl="0" indent="-285750" fontAlgn="base">
              <a:buFont typeface="Arial" panose="020B0604020202020204" pitchFamily="34" charset="0"/>
              <a:buChar char="•"/>
            </a:pPr>
            <a:r>
              <a:rPr lang="en-US" dirty="0"/>
              <a:t>Bright futures scholarship (FAS), able to apply to first year of grad school since I graduated early </a:t>
            </a:r>
          </a:p>
          <a:p>
            <a:pPr marL="285750" lvl="0" indent="-285750" fontAlgn="base">
              <a:buFont typeface="Arial" panose="020B0604020202020204" pitchFamily="34" charset="0"/>
              <a:buChar char="•"/>
            </a:pPr>
            <a:r>
              <a:rPr lang="en-US" dirty="0"/>
              <a:t> CAS requirements automatically address the service hour requirement </a:t>
            </a:r>
          </a:p>
          <a:p>
            <a:pPr marL="285750" lvl="0" indent="-285750" fontAlgn="base">
              <a:buFont typeface="Arial" panose="020B0604020202020204" pitchFamily="34" charset="0"/>
              <a:buChar char="•"/>
            </a:pPr>
            <a:r>
              <a:rPr lang="en-US" dirty="0"/>
              <a:t>Multiple components to the IB program taught me time management and made me a well-rounded student on my college applications </a:t>
            </a:r>
          </a:p>
          <a:p>
            <a:pPr marL="285750" lvl="0" indent="-285750" fontAlgn="base">
              <a:buFont typeface="Arial" panose="020B0604020202020204" pitchFamily="34" charset="0"/>
              <a:buChar char="•"/>
            </a:pPr>
            <a:r>
              <a:rPr lang="en-US" dirty="0"/>
              <a:t>Learned how to consider and respect different perspectives because of TOK  </a:t>
            </a:r>
          </a:p>
          <a:p>
            <a:pPr marL="285750" lvl="0" indent="-285750" fontAlgn="base">
              <a:buFont typeface="Arial" panose="020B0604020202020204" pitchFamily="34" charset="0"/>
              <a:buChar char="•"/>
            </a:pPr>
            <a:r>
              <a:rPr lang="en-US" dirty="0"/>
              <a:t> Forces one to think critically from all facets </a:t>
            </a:r>
          </a:p>
          <a:p>
            <a:endParaRPr lang="en-US" dirty="0"/>
          </a:p>
        </p:txBody>
      </p:sp>
      <p:pic>
        <p:nvPicPr>
          <p:cNvPr id="5" name="Content Placeholder 4">
            <a:extLst>
              <a:ext uri="{FF2B5EF4-FFF2-40B4-BE49-F238E27FC236}">
                <a16:creationId xmlns:a16="http://schemas.microsoft.com/office/drawing/2014/main" id="{83C70EEF-75B5-4A23-86DF-A9320F0DBBF5}"/>
              </a:ext>
            </a:extLst>
          </p:cNvPr>
          <p:cNvPicPr>
            <a:picLocks noGrp="1"/>
          </p:cNvPicPr>
          <p:nvPr>
            <p:ph idx="1"/>
          </p:nvPr>
        </p:nvPicPr>
        <p:blipFill>
          <a:blip r:embed="rId2"/>
          <a:stretch>
            <a:fillRect/>
          </a:stretch>
        </p:blipFill>
        <p:spPr>
          <a:xfrm>
            <a:off x="144782" y="2019992"/>
            <a:ext cx="3463832" cy="4553832"/>
          </a:xfrm>
          <a:prstGeom prst="rect">
            <a:avLst/>
          </a:prstGeom>
        </p:spPr>
      </p:pic>
    </p:spTree>
    <p:extLst>
      <p:ext uri="{BB962C8B-B14F-4D97-AF65-F5344CB8AC3E}">
        <p14:creationId xmlns:p14="http://schemas.microsoft.com/office/powerpoint/2010/main" val="314010500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7BE577-5A60-BD0A-1DB2-9CFD41A8AA37}"/>
              </a:ext>
            </a:extLst>
          </p:cNvPr>
          <p:cNvSpPr>
            <a:spLocks noGrp="1"/>
          </p:cNvSpPr>
          <p:nvPr>
            <p:ph type="title"/>
          </p:nvPr>
        </p:nvSpPr>
        <p:spPr/>
        <p:txBody>
          <a:bodyPr/>
          <a:lstStyle/>
          <a:p>
            <a:endParaRPr lang="en-US"/>
          </a:p>
        </p:txBody>
      </p:sp>
      <p:pic>
        <p:nvPicPr>
          <p:cNvPr id="7" name="Picture 6" descr="Logo&#10;&#10;Description automatically generated">
            <a:extLst>
              <a:ext uri="{FF2B5EF4-FFF2-40B4-BE49-F238E27FC236}">
                <a16:creationId xmlns:a16="http://schemas.microsoft.com/office/drawing/2014/main" id="{D9AC9DC2-8049-2382-019F-2117DA1738A9}"/>
              </a:ext>
            </a:extLst>
          </p:cNvPr>
          <p:cNvPicPr>
            <a:picLocks noChangeAspect="1"/>
          </p:cNvPicPr>
          <p:nvPr/>
        </p:nvPicPr>
        <p:blipFill>
          <a:blip r:embed="rId2"/>
          <a:stretch>
            <a:fillRect/>
          </a:stretch>
        </p:blipFill>
        <p:spPr>
          <a:xfrm>
            <a:off x="0" y="-473958"/>
            <a:ext cx="12192000" cy="7331958"/>
          </a:xfrm>
          <a:prstGeom prst="rect">
            <a:avLst/>
          </a:prstGeom>
        </p:spPr>
      </p:pic>
    </p:spTree>
    <p:extLst>
      <p:ext uri="{BB962C8B-B14F-4D97-AF65-F5344CB8AC3E}">
        <p14:creationId xmlns:p14="http://schemas.microsoft.com/office/powerpoint/2010/main" val="118798327"/>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75B7-D634-4B73-A763-8F560F649C4C}"/>
              </a:ext>
            </a:extLst>
          </p:cNvPr>
          <p:cNvSpPr>
            <a:spLocks noGrp="1"/>
          </p:cNvSpPr>
          <p:nvPr>
            <p:ph type="title"/>
          </p:nvPr>
        </p:nvSpPr>
        <p:spPr/>
        <p:txBody>
          <a:bodyPr>
            <a:normAutofit fontScale="90000"/>
          </a:bodyPr>
          <a:lstStyle/>
          <a:p>
            <a:pPr algn="ctr"/>
            <a:r>
              <a:rPr lang="en-US" b="1" dirty="0"/>
              <a:t>Connor Panish 2021 Graduate</a:t>
            </a:r>
            <a:br>
              <a:rPr lang="en-US" dirty="0"/>
            </a:br>
            <a:r>
              <a:rPr lang="en-US" sz="3600" dirty="0"/>
              <a:t>University of Florida</a:t>
            </a:r>
            <a:br>
              <a:rPr lang="en-US" sz="3600" dirty="0"/>
            </a:br>
            <a:r>
              <a:rPr lang="en-US" sz="3600" dirty="0"/>
              <a:t>Major: Math and Statistics</a:t>
            </a:r>
          </a:p>
        </p:txBody>
      </p:sp>
      <p:sp>
        <p:nvSpPr>
          <p:cNvPr id="4" name="Text Placeholder 3">
            <a:extLst>
              <a:ext uri="{FF2B5EF4-FFF2-40B4-BE49-F238E27FC236}">
                <a16:creationId xmlns:a16="http://schemas.microsoft.com/office/drawing/2014/main" id="{0973188B-68F3-4DF4-A140-145E1C027A98}"/>
              </a:ext>
            </a:extLst>
          </p:cNvPr>
          <p:cNvSpPr>
            <a:spLocks noGrp="1"/>
          </p:cNvSpPr>
          <p:nvPr>
            <p:ph type="body" sz="half" idx="2"/>
          </p:nvPr>
        </p:nvSpPr>
        <p:spPr>
          <a:xfrm>
            <a:off x="3450866" y="1940118"/>
            <a:ext cx="8587409" cy="4782982"/>
          </a:xfrm>
        </p:spPr>
        <p:txBody>
          <a:bodyPr>
            <a:normAutofit fontScale="77500" lnSpcReduction="20000"/>
          </a:bodyPr>
          <a:lstStyle/>
          <a:p>
            <a:r>
              <a:rPr lang="en-US" b="1" dirty="0"/>
              <a:t>Why IB? </a:t>
            </a:r>
          </a:p>
          <a:p>
            <a:r>
              <a:rPr lang="en-US" dirty="0"/>
              <a:t>Personal bonds, diverse knowledge base, writing skills and credits </a:t>
            </a:r>
          </a:p>
          <a:p>
            <a:r>
              <a:rPr lang="en-US" b="1" dirty="0"/>
              <a:t>How did IB help me?</a:t>
            </a:r>
          </a:p>
          <a:p>
            <a:r>
              <a:rPr lang="en-US" dirty="0"/>
              <a:t>• 45 credits, tested out of vast majority of general education requirements</a:t>
            </a:r>
          </a:p>
          <a:p>
            <a:r>
              <a:rPr lang="en-US" dirty="0"/>
              <a:t>• Coming in with this many credits will allow me to get a double major in only three years</a:t>
            </a:r>
          </a:p>
          <a:p>
            <a:r>
              <a:rPr lang="en-US" dirty="0"/>
              <a:t>• $10,000 in additional scholarships after I got accepted to UF, yes you can still apply to scholarships </a:t>
            </a:r>
          </a:p>
          <a:p>
            <a:r>
              <a:rPr lang="en-US" dirty="0"/>
              <a:t>   after you get into college</a:t>
            </a:r>
          </a:p>
          <a:p>
            <a:r>
              <a:rPr lang="en-US" dirty="0"/>
              <a:t>• I was able to study abroad in London this past summer because of the credits and scholarships</a:t>
            </a:r>
          </a:p>
          <a:p>
            <a:r>
              <a:rPr lang="en-US" dirty="0"/>
              <a:t>• Writing skills are far above my peers, I have written multiple high caliber papers in considerably less </a:t>
            </a:r>
          </a:p>
          <a:p>
            <a:r>
              <a:rPr lang="en-US" dirty="0"/>
              <a:t>  time</a:t>
            </a:r>
          </a:p>
          <a:p>
            <a:r>
              <a:rPr lang="en-US" dirty="0"/>
              <a:t>• IB made me significantly more socially aware, I have been elected to the UF Student Senate twice</a:t>
            </a:r>
          </a:p>
          <a:p>
            <a:r>
              <a:rPr lang="en-US" dirty="0"/>
              <a:t>• Part time job writing trivia questions, thanks to IB’s diverse education</a:t>
            </a:r>
          </a:p>
          <a:p>
            <a:r>
              <a:rPr lang="en-US" dirty="0"/>
              <a:t>• Bonding with my IB teachers has made me much better at bonding with professors, which has led to rec </a:t>
            </a:r>
          </a:p>
          <a:p>
            <a:r>
              <a:rPr lang="en-US" dirty="0"/>
              <a:t>   letters and even a research opportunity in biostatistics</a:t>
            </a:r>
          </a:p>
        </p:txBody>
      </p:sp>
      <p:pic>
        <p:nvPicPr>
          <p:cNvPr id="5" name="Content Placeholder 4">
            <a:extLst>
              <a:ext uri="{FF2B5EF4-FFF2-40B4-BE49-F238E27FC236}">
                <a16:creationId xmlns:a16="http://schemas.microsoft.com/office/drawing/2014/main" id="{009BD153-7EED-4811-94F8-CFCCF0F8BD5F}"/>
              </a:ext>
            </a:extLst>
          </p:cNvPr>
          <p:cNvPicPr>
            <a:picLocks noGrp="1"/>
          </p:cNvPicPr>
          <p:nvPr>
            <p:ph idx="1"/>
          </p:nvPr>
        </p:nvPicPr>
        <p:blipFill>
          <a:blip r:embed="rId2"/>
          <a:stretch>
            <a:fillRect/>
          </a:stretch>
        </p:blipFill>
        <p:spPr>
          <a:xfrm>
            <a:off x="250076" y="1998210"/>
            <a:ext cx="3015637" cy="4575614"/>
          </a:xfrm>
          <a:prstGeom prst="rect">
            <a:avLst/>
          </a:prstGeom>
        </p:spPr>
      </p:pic>
    </p:spTree>
    <p:extLst>
      <p:ext uri="{BB962C8B-B14F-4D97-AF65-F5344CB8AC3E}">
        <p14:creationId xmlns:p14="http://schemas.microsoft.com/office/powerpoint/2010/main" val="921329179"/>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B9DAF-8A8D-7E69-B436-764FCB5B05F8}"/>
              </a:ext>
            </a:extLst>
          </p:cNvPr>
          <p:cNvSpPr>
            <a:spLocks noGrp="1"/>
          </p:cNvSpPr>
          <p:nvPr>
            <p:ph type="title"/>
          </p:nvPr>
        </p:nvSpPr>
        <p:spPr/>
        <p:txBody>
          <a:bodyPr/>
          <a:lstStyle/>
          <a:p>
            <a:endParaRPr lang="en-US"/>
          </a:p>
        </p:txBody>
      </p:sp>
      <p:pic>
        <p:nvPicPr>
          <p:cNvPr id="6" name="Content Placeholder 5" descr="Text&#10;&#10;Description automatically generated">
            <a:extLst>
              <a:ext uri="{FF2B5EF4-FFF2-40B4-BE49-F238E27FC236}">
                <a16:creationId xmlns:a16="http://schemas.microsoft.com/office/drawing/2014/main" id="{5E69735B-107C-10C7-662B-2DA42584C349}"/>
              </a:ext>
            </a:extLst>
          </p:cNvPr>
          <p:cNvPicPr>
            <a:picLocks noGrp="1" noChangeAspect="1"/>
          </p:cNvPicPr>
          <p:nvPr>
            <p:ph idx="1"/>
          </p:nvPr>
        </p:nvPicPr>
        <p:blipFill>
          <a:blip r:embed="rId2"/>
          <a:stretch>
            <a:fillRect/>
          </a:stretch>
        </p:blipFill>
        <p:spPr>
          <a:xfrm>
            <a:off x="0" y="-92765"/>
            <a:ext cx="12356917" cy="6950765"/>
          </a:xfrm>
        </p:spPr>
      </p:pic>
      <p:sp>
        <p:nvSpPr>
          <p:cNvPr id="4" name="Text Placeholder 3">
            <a:extLst>
              <a:ext uri="{FF2B5EF4-FFF2-40B4-BE49-F238E27FC236}">
                <a16:creationId xmlns:a16="http://schemas.microsoft.com/office/drawing/2014/main" id="{AE1BE8B8-5153-31FD-66AF-F935FC481FC8}"/>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12663540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5C360-7BB3-4EB4-B2A4-23068EE1A159}"/>
              </a:ext>
            </a:extLst>
          </p:cNvPr>
          <p:cNvSpPr>
            <a:spLocks noGrp="1"/>
          </p:cNvSpPr>
          <p:nvPr>
            <p:ph type="title"/>
          </p:nvPr>
        </p:nvSpPr>
        <p:spPr/>
        <p:txBody>
          <a:bodyPr>
            <a:normAutofit fontScale="90000"/>
          </a:bodyPr>
          <a:lstStyle/>
          <a:p>
            <a:pPr algn="ctr"/>
            <a:r>
              <a:rPr lang="en-US" b="1" dirty="0"/>
              <a:t>Amruta Karkare 2019 Graduate</a:t>
            </a:r>
            <a:br>
              <a:rPr lang="en-US" dirty="0"/>
            </a:br>
            <a:r>
              <a:rPr lang="en-US" sz="3600" dirty="0"/>
              <a:t>Virginia Wesleyan University</a:t>
            </a:r>
            <a:br>
              <a:rPr lang="en-US" sz="3600" dirty="0"/>
            </a:br>
            <a:r>
              <a:rPr lang="en-US" sz="3600" dirty="0"/>
              <a:t>Major: Biology  Student Athlete: Soccer</a:t>
            </a:r>
          </a:p>
        </p:txBody>
      </p:sp>
      <p:sp>
        <p:nvSpPr>
          <p:cNvPr id="4" name="Text Placeholder 3">
            <a:extLst>
              <a:ext uri="{FF2B5EF4-FFF2-40B4-BE49-F238E27FC236}">
                <a16:creationId xmlns:a16="http://schemas.microsoft.com/office/drawing/2014/main" id="{F6DD431E-5DED-42BD-B391-A5DF3874D885}"/>
              </a:ext>
            </a:extLst>
          </p:cNvPr>
          <p:cNvSpPr>
            <a:spLocks noGrp="1"/>
          </p:cNvSpPr>
          <p:nvPr>
            <p:ph type="body" sz="half" idx="2"/>
          </p:nvPr>
        </p:nvSpPr>
        <p:spPr>
          <a:xfrm>
            <a:off x="2647784" y="2034846"/>
            <a:ext cx="9341243" cy="4823154"/>
          </a:xfrm>
        </p:spPr>
        <p:txBody>
          <a:bodyPr>
            <a:normAutofit fontScale="92500" lnSpcReduction="10000"/>
          </a:bodyPr>
          <a:lstStyle/>
          <a:p>
            <a:r>
              <a:rPr lang="en-US" b="1" dirty="0"/>
              <a:t>Why IB? </a:t>
            </a:r>
          </a:p>
          <a:p>
            <a:r>
              <a:rPr lang="en-US" dirty="0"/>
              <a:t>Personally, I chose IB because I was looking for a challenge in course load on top of the added benefits seen from previous students when transitioning to college. Beyond the classroom, IB would allow for full immersion with the community around me and provide new outlooks to they way we naturally think about simple concepts. Not to mention, the community that surrounds the program is very welcoming and encouraging. The teachers are always fully invested each individual student and want the very best for everyone. </a:t>
            </a:r>
          </a:p>
          <a:p>
            <a:r>
              <a:rPr lang="en-US" b="1" dirty="0"/>
              <a:t>How did the IB Program at Largo help you?</a:t>
            </a:r>
          </a:p>
          <a:p>
            <a:pPr lvl="0"/>
            <a:r>
              <a:rPr lang="en-US" dirty="0"/>
              <a:t>Received an immense number of credits within the first year of college</a:t>
            </a:r>
          </a:p>
          <a:p>
            <a:pPr lvl="0"/>
            <a:r>
              <a:rPr lang="en-US" dirty="0"/>
              <a:t>Adjustment to course load in college was seamless</a:t>
            </a:r>
          </a:p>
          <a:p>
            <a:pPr lvl="0"/>
            <a:r>
              <a:rPr lang="en-US" dirty="0"/>
              <a:t>Time management and studying skills learned in IB made it easier to study for exams and keep track of assignments</a:t>
            </a:r>
          </a:p>
          <a:p>
            <a:pPr lvl="0"/>
            <a:r>
              <a:rPr lang="en-US" dirty="0"/>
              <a:t>Received full scholarship to Honors College </a:t>
            </a:r>
          </a:p>
          <a:p>
            <a:pPr lvl="0"/>
            <a:r>
              <a:rPr lang="en-US" dirty="0"/>
              <a:t>CAS Project and service activities paved way for internship opportunities when applying for Early Admission Program at some medical schools</a:t>
            </a:r>
          </a:p>
          <a:p>
            <a:endParaRPr lang="en-US" dirty="0"/>
          </a:p>
        </p:txBody>
      </p:sp>
      <p:pic>
        <p:nvPicPr>
          <p:cNvPr id="5" name="Content Placeholder 4">
            <a:extLst>
              <a:ext uri="{FF2B5EF4-FFF2-40B4-BE49-F238E27FC236}">
                <a16:creationId xmlns:a16="http://schemas.microsoft.com/office/drawing/2014/main" id="{345E7FEC-F45F-4DB9-ACF1-B6AD5F45778A}"/>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2972" y="2034845"/>
            <a:ext cx="2295300" cy="4333298"/>
          </a:xfrm>
          <a:prstGeom prst="rect">
            <a:avLst/>
          </a:prstGeom>
        </p:spPr>
      </p:pic>
    </p:spTree>
    <p:extLst>
      <p:ext uri="{BB962C8B-B14F-4D97-AF65-F5344CB8AC3E}">
        <p14:creationId xmlns:p14="http://schemas.microsoft.com/office/powerpoint/2010/main" val="110868284"/>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6808B-5F0D-47C1-9538-839595468BF7}"/>
              </a:ext>
            </a:extLst>
          </p:cNvPr>
          <p:cNvSpPr>
            <a:spLocks noGrp="1"/>
          </p:cNvSpPr>
          <p:nvPr>
            <p:ph type="title"/>
          </p:nvPr>
        </p:nvSpPr>
        <p:spPr>
          <a:xfrm>
            <a:off x="816428" y="228599"/>
            <a:ext cx="11119757" cy="1681843"/>
          </a:xfrm>
        </p:spPr>
        <p:txBody>
          <a:bodyPr>
            <a:normAutofit/>
          </a:bodyPr>
          <a:lstStyle/>
          <a:p>
            <a:pPr algn="ctr"/>
            <a:r>
              <a:rPr lang="en-US" sz="2400" b="1" dirty="0"/>
              <a:t>Emma Schechter 2018 Graduate</a:t>
            </a:r>
            <a:br>
              <a:rPr lang="en-US" dirty="0"/>
            </a:br>
            <a:r>
              <a:rPr lang="en-US" sz="2000" dirty="0"/>
              <a:t>University of Rochester</a:t>
            </a:r>
            <a:br>
              <a:rPr lang="en-US" sz="2000" dirty="0"/>
            </a:br>
            <a:r>
              <a:rPr lang="en-US" sz="2000" dirty="0"/>
              <a:t>Majored in Data Science</a:t>
            </a:r>
            <a:br>
              <a:rPr lang="en-US" sz="2000" dirty="0"/>
            </a:br>
            <a:r>
              <a:rPr lang="en-US" sz="2000" dirty="0"/>
              <a:t>Occupation: Financial Analyst at Google</a:t>
            </a:r>
          </a:p>
        </p:txBody>
      </p:sp>
      <p:pic>
        <p:nvPicPr>
          <p:cNvPr id="9" name="Content Placeholder 8">
            <a:extLst>
              <a:ext uri="{FF2B5EF4-FFF2-40B4-BE49-F238E27FC236}">
                <a16:creationId xmlns:a16="http://schemas.microsoft.com/office/drawing/2014/main" id="{FC4811C4-9385-405A-83A7-FB7EB143DEF9}"/>
              </a:ext>
            </a:extLst>
          </p:cNvPr>
          <p:cNvPicPr>
            <a:picLocks noGrp="1" noChangeAspect="1"/>
          </p:cNvPicPr>
          <p:nvPr>
            <p:ph idx="1"/>
          </p:nvPr>
        </p:nvPicPr>
        <p:blipFill>
          <a:blip r:embed="rId2"/>
          <a:stretch>
            <a:fillRect/>
          </a:stretch>
        </p:blipFill>
        <p:spPr>
          <a:xfrm>
            <a:off x="361159" y="2038729"/>
            <a:ext cx="3122982" cy="4004262"/>
          </a:xfrm>
        </p:spPr>
      </p:pic>
      <p:sp>
        <p:nvSpPr>
          <p:cNvPr id="4" name="Text Placeholder 3">
            <a:extLst>
              <a:ext uri="{FF2B5EF4-FFF2-40B4-BE49-F238E27FC236}">
                <a16:creationId xmlns:a16="http://schemas.microsoft.com/office/drawing/2014/main" id="{666585DA-8E5B-4389-82DD-23B0D72745D4}"/>
              </a:ext>
            </a:extLst>
          </p:cNvPr>
          <p:cNvSpPr>
            <a:spLocks noGrp="1"/>
          </p:cNvSpPr>
          <p:nvPr>
            <p:ph type="body" sz="half" idx="2"/>
          </p:nvPr>
        </p:nvSpPr>
        <p:spPr>
          <a:xfrm>
            <a:off x="3641697" y="1979875"/>
            <a:ext cx="8294488" cy="4453581"/>
          </a:xfrm>
        </p:spPr>
        <p:txBody>
          <a:bodyPr>
            <a:normAutofit fontScale="85000" lnSpcReduction="10000"/>
          </a:bodyPr>
          <a:lstStyle/>
          <a:p>
            <a:r>
              <a:rPr lang="en-US" b="1" dirty="0"/>
              <a:t>Why IB? </a:t>
            </a:r>
          </a:p>
          <a:p>
            <a:r>
              <a:rPr lang="en-US" dirty="0"/>
              <a:t> You will develop the critical thinking and study skills to be successful in a college and work environment, and have a community around you that can support you in every way. </a:t>
            </a:r>
          </a:p>
          <a:p>
            <a:r>
              <a:rPr lang="en-US" b="1" dirty="0"/>
              <a:t>How did the IB program help me? </a:t>
            </a:r>
          </a:p>
          <a:p>
            <a:pPr marL="285750" indent="-285750">
              <a:buFont typeface="Arial" panose="020B0604020202020204" pitchFamily="34" charset="0"/>
              <a:buChar char="•"/>
            </a:pPr>
            <a:r>
              <a:rPr lang="en-US" dirty="0"/>
              <a:t>The close knit community of IB teachers and students across grade levels provides an overwhelming sense of support, guidance and understanding</a:t>
            </a:r>
          </a:p>
          <a:p>
            <a:pPr marL="285750" indent="-285750">
              <a:buFont typeface="Arial" panose="020B0604020202020204" pitchFamily="34" charset="0"/>
              <a:buChar char="•"/>
            </a:pPr>
            <a:r>
              <a:rPr lang="en-US" dirty="0"/>
              <a:t>IB allows you to develop skills in a very well-rounded way (speaking, writing, studying, time management and test-taking are all required to be successful)</a:t>
            </a:r>
          </a:p>
          <a:p>
            <a:pPr marL="285750" indent="-285750">
              <a:buFont typeface="Arial" panose="020B0604020202020204" pitchFamily="34" charset="0"/>
              <a:buChar char="•"/>
            </a:pPr>
            <a:r>
              <a:rPr lang="en-US" dirty="0"/>
              <a:t>Prepping for IB exams helped me tremendously for studying in college, which for me was less assignment-focused and more content-focused to prepare for exams</a:t>
            </a:r>
          </a:p>
          <a:p>
            <a:pPr marL="285750" indent="-285750">
              <a:buFont typeface="Arial" panose="020B0604020202020204" pitchFamily="34" charset="0"/>
              <a:buChar char="•"/>
            </a:pPr>
            <a:r>
              <a:rPr lang="en-US" dirty="0"/>
              <a:t>I am roommates in Chicago with three IB friends and keep in close contact with my whole friend group</a:t>
            </a:r>
          </a:p>
          <a:p>
            <a:pPr marL="285750" indent="-285750">
              <a:buFont typeface="Arial" panose="020B0604020202020204" pitchFamily="34" charset="0"/>
              <a:buChar char="•"/>
            </a:pPr>
            <a:r>
              <a:rPr lang="en-US" dirty="0"/>
              <a:t>I have found fellow </a:t>
            </a:r>
            <a:r>
              <a:rPr lang="en-US" dirty="0" err="1"/>
              <a:t>IB'ers</a:t>
            </a:r>
            <a:r>
              <a:rPr lang="en-US" dirty="0"/>
              <a:t> from across the world and bonded over our shared experiences</a:t>
            </a:r>
          </a:p>
          <a:p>
            <a:pPr marL="285750" indent="-285750">
              <a:buFont typeface="Arial" panose="020B0604020202020204" pitchFamily="34" charset="0"/>
              <a:buChar char="•"/>
            </a:pPr>
            <a:r>
              <a:rPr lang="en-US" dirty="0"/>
              <a:t>Received a merit scholarship due to my extracurricular leadership experiences</a:t>
            </a:r>
          </a:p>
          <a:p>
            <a:endParaRPr lang="en-US" dirty="0"/>
          </a:p>
        </p:txBody>
      </p:sp>
    </p:spTree>
    <p:extLst>
      <p:ext uri="{BB962C8B-B14F-4D97-AF65-F5344CB8AC3E}">
        <p14:creationId xmlns:p14="http://schemas.microsoft.com/office/powerpoint/2010/main" val="2668230319"/>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A24C-FAB2-4D5C-A6E3-E2752C4EE410}"/>
              </a:ext>
            </a:extLst>
          </p:cNvPr>
          <p:cNvSpPr>
            <a:spLocks noGrp="1"/>
          </p:cNvSpPr>
          <p:nvPr>
            <p:ph type="title"/>
          </p:nvPr>
        </p:nvSpPr>
        <p:spPr/>
        <p:txBody>
          <a:bodyPr>
            <a:normAutofit fontScale="90000"/>
          </a:bodyPr>
          <a:lstStyle/>
          <a:p>
            <a:pPr algn="ctr"/>
            <a:r>
              <a:rPr lang="en-US" b="1" dirty="0"/>
              <a:t>Jay Hu 2022 Graduate</a:t>
            </a:r>
            <a:br>
              <a:rPr lang="en-US" dirty="0"/>
            </a:br>
            <a:r>
              <a:rPr lang="en-US" sz="3600" dirty="0"/>
              <a:t>University of Florida</a:t>
            </a:r>
            <a:br>
              <a:rPr lang="en-US" sz="3600" dirty="0"/>
            </a:br>
            <a:r>
              <a:rPr lang="en-US" sz="3600" dirty="0"/>
              <a:t>Major: Biotechnology</a:t>
            </a:r>
          </a:p>
        </p:txBody>
      </p:sp>
      <p:sp>
        <p:nvSpPr>
          <p:cNvPr id="4" name="Text Placeholder 3">
            <a:extLst>
              <a:ext uri="{FF2B5EF4-FFF2-40B4-BE49-F238E27FC236}">
                <a16:creationId xmlns:a16="http://schemas.microsoft.com/office/drawing/2014/main" id="{AC22E677-41BB-4427-90DA-557EA10E46F5}"/>
              </a:ext>
            </a:extLst>
          </p:cNvPr>
          <p:cNvSpPr>
            <a:spLocks noGrp="1"/>
          </p:cNvSpPr>
          <p:nvPr>
            <p:ph type="body" sz="half" idx="2"/>
          </p:nvPr>
        </p:nvSpPr>
        <p:spPr>
          <a:xfrm>
            <a:off x="3352304" y="2004602"/>
            <a:ext cx="8545149" cy="4739098"/>
          </a:xfrm>
        </p:spPr>
        <p:txBody>
          <a:bodyPr>
            <a:normAutofit lnSpcReduction="10000"/>
          </a:bodyPr>
          <a:lstStyle/>
          <a:p>
            <a:r>
              <a:rPr lang="en-US" sz="2000" b="1" dirty="0"/>
              <a:t>Why IB? </a:t>
            </a:r>
          </a:p>
          <a:p>
            <a:r>
              <a:rPr lang="en-US" sz="2000" dirty="0"/>
              <a:t>IB credit covered all but one of my Gen-Ed classes which allowed me to do pretty much whatever I wanted freshmen year (and CAS also helps with completing Bright Futures so you get to do whatever you want for free). The essays are tedious but make college writing feel like absolutely nothing. </a:t>
            </a:r>
          </a:p>
          <a:p>
            <a:r>
              <a:rPr lang="en-US" sz="2000" b="1" dirty="0"/>
              <a:t>How did Largo Help Me? </a:t>
            </a:r>
          </a:p>
          <a:p>
            <a:pPr marL="285750" lvl="0" indent="-285750" fontAlgn="base">
              <a:buFont typeface="Arial" panose="020B0604020202020204" pitchFamily="34" charset="0"/>
              <a:buChar char="•"/>
            </a:pPr>
            <a:r>
              <a:rPr lang="en-US" sz="2000" dirty="0"/>
              <a:t>I met friends who care about their future and it motivated me to not waste my life </a:t>
            </a:r>
          </a:p>
          <a:p>
            <a:pPr marL="285750" lvl="0" indent="-285750" fontAlgn="base">
              <a:buFont typeface="Arial" panose="020B0604020202020204" pitchFamily="34" charset="0"/>
              <a:buChar char="•"/>
            </a:pPr>
            <a:r>
              <a:rPr lang="en-US" sz="2000" dirty="0"/>
              <a:t>Teachers are really cool and make difficult stuff less difficult </a:t>
            </a:r>
          </a:p>
          <a:p>
            <a:pPr marL="285750" lvl="0" indent="-285750" fontAlgn="base">
              <a:buFont typeface="Arial" panose="020B0604020202020204" pitchFamily="34" charset="0"/>
              <a:buChar char="•"/>
            </a:pPr>
            <a:r>
              <a:rPr lang="en-US" sz="2000" dirty="0"/>
              <a:t>The block schedule gave me time to do extracurriculars </a:t>
            </a:r>
          </a:p>
          <a:p>
            <a:pPr marL="285750" lvl="0" indent="-285750" fontAlgn="base">
              <a:buFont typeface="Arial" panose="020B0604020202020204" pitchFamily="34" charset="0"/>
              <a:buChar char="•"/>
            </a:pPr>
            <a:r>
              <a:rPr lang="en-US" sz="2000" dirty="0"/>
              <a:t>There is dedicated time to college applications so it isn’t stressful </a:t>
            </a:r>
          </a:p>
          <a:p>
            <a:pPr marL="285750" lvl="0" indent="-285750" fontAlgn="base">
              <a:buFont typeface="Arial" panose="020B0604020202020204" pitchFamily="34" charset="0"/>
              <a:buChar char="•"/>
            </a:pPr>
            <a:r>
              <a:rPr lang="en-US" sz="2000" dirty="0"/>
              <a:t>My teachers and friends supported me in what I wanted to do throughout high school. </a:t>
            </a:r>
          </a:p>
          <a:p>
            <a:endParaRPr lang="en-US" dirty="0"/>
          </a:p>
        </p:txBody>
      </p:sp>
      <p:grpSp>
        <p:nvGrpSpPr>
          <p:cNvPr id="5" name="Group 4">
            <a:extLst>
              <a:ext uri="{FF2B5EF4-FFF2-40B4-BE49-F238E27FC236}">
                <a16:creationId xmlns:a16="http://schemas.microsoft.com/office/drawing/2014/main" id="{C72238CF-021B-4087-BD75-2696455EDEA7}"/>
              </a:ext>
            </a:extLst>
          </p:cNvPr>
          <p:cNvGrpSpPr/>
          <p:nvPr/>
        </p:nvGrpSpPr>
        <p:grpSpPr>
          <a:xfrm>
            <a:off x="168277" y="2004602"/>
            <a:ext cx="3864879" cy="4739098"/>
            <a:chOff x="0" y="0"/>
            <a:chExt cx="2779356" cy="3379441"/>
          </a:xfrm>
        </p:grpSpPr>
        <p:sp>
          <p:nvSpPr>
            <p:cNvPr id="6" name="Rectangle 5">
              <a:extLst>
                <a:ext uri="{FF2B5EF4-FFF2-40B4-BE49-F238E27FC236}">
                  <a16:creationId xmlns:a16="http://schemas.microsoft.com/office/drawing/2014/main" id="{04337121-DCAE-4085-8008-8B1B7C9D6374}"/>
                </a:ext>
              </a:extLst>
            </p:cNvPr>
            <p:cNvSpPr/>
            <p:nvPr/>
          </p:nvSpPr>
          <p:spPr>
            <a:xfrm>
              <a:off x="314630" y="0"/>
              <a:ext cx="50673" cy="22438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a:solidFill>
                    <a:srgbClr val="000000"/>
                  </a:solidFill>
                  <a:effectLst/>
                  <a:latin typeface="Times New Roman" panose="02020603050405020304" pitchFamily="18" charset="0"/>
                  <a:ea typeface="Times New Roman" panose="02020603050405020304" pitchFamily="18" charset="0"/>
                </a:rPr>
                <a:t> </a:t>
              </a:r>
              <a:endParaRPr lang="en-US" sz="1100">
                <a:solidFill>
                  <a:srgbClr val="000000"/>
                </a:solidFill>
                <a:effectLst/>
                <a:latin typeface="Calibri" panose="020F05020202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744D67F2-8EBF-4AAA-9C13-8A87BA111F29}"/>
                </a:ext>
              </a:extLst>
            </p:cNvPr>
            <p:cNvSpPr/>
            <p:nvPr/>
          </p:nvSpPr>
          <p:spPr>
            <a:xfrm>
              <a:off x="314630" y="2629281"/>
              <a:ext cx="50673" cy="22438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a:solidFill>
                    <a:srgbClr val="000000"/>
                  </a:solidFill>
                  <a:effectLst/>
                  <a:latin typeface="Times New Roman" panose="02020603050405020304" pitchFamily="18" charset="0"/>
                  <a:ea typeface="Times New Roman" panose="02020603050405020304" pitchFamily="18" charset="0"/>
                </a:rPr>
                <a:t> </a:t>
              </a:r>
              <a:endParaRPr lang="en-US" sz="1100">
                <a:solidFill>
                  <a:srgbClr val="000000"/>
                </a:solidFill>
                <a:effectLst/>
                <a:latin typeface="Calibri" panose="020F05020202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86D5A423-AC16-4C46-8D16-D00CF09FBDEC}"/>
                </a:ext>
              </a:extLst>
            </p:cNvPr>
            <p:cNvSpPr/>
            <p:nvPr/>
          </p:nvSpPr>
          <p:spPr>
            <a:xfrm>
              <a:off x="314630" y="2979802"/>
              <a:ext cx="50673" cy="22438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a:solidFill>
                    <a:srgbClr val="000000"/>
                  </a:solidFill>
                  <a:effectLst/>
                  <a:latin typeface="Times New Roman" panose="02020603050405020304" pitchFamily="18" charset="0"/>
                  <a:ea typeface="Times New Roman" panose="02020603050405020304" pitchFamily="18" charset="0"/>
                </a:rPr>
                <a:t> </a:t>
              </a:r>
              <a:endParaRPr lang="en-US" sz="1100">
                <a:solidFill>
                  <a:srgbClr val="000000"/>
                </a:solidFill>
                <a:effectLst/>
                <a:latin typeface="Calibri" panose="020F0502020204030204" pitchFamily="34" charset="0"/>
                <a:ea typeface="Calibri" panose="020F0502020204030204" pitchFamily="34" charset="0"/>
              </a:endParaRPr>
            </a:p>
          </p:txBody>
        </p:sp>
        <p:sp>
          <p:nvSpPr>
            <p:cNvPr id="9" name="Rectangle 8">
              <a:extLst>
                <a:ext uri="{FF2B5EF4-FFF2-40B4-BE49-F238E27FC236}">
                  <a16:creationId xmlns:a16="http://schemas.microsoft.com/office/drawing/2014/main" id="{A6C6D19E-094D-4336-8941-EB8D5EFC617E}"/>
                </a:ext>
              </a:extLst>
            </p:cNvPr>
            <p:cNvSpPr/>
            <p:nvPr/>
          </p:nvSpPr>
          <p:spPr>
            <a:xfrm>
              <a:off x="314630" y="3155061"/>
              <a:ext cx="50673" cy="224380"/>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a:solidFill>
                    <a:srgbClr val="000000"/>
                  </a:solidFill>
                  <a:effectLst/>
                  <a:latin typeface="Times New Roman" panose="02020603050405020304" pitchFamily="18" charset="0"/>
                  <a:ea typeface="Times New Roman" panose="02020603050405020304" pitchFamily="18" charset="0"/>
                </a:rPr>
                <a:t> </a:t>
              </a:r>
              <a:endParaRPr lang="en-US" sz="1100">
                <a:solidFill>
                  <a:srgbClr val="000000"/>
                </a:solidFill>
                <a:effectLst/>
                <a:latin typeface="Calibri" panose="020F0502020204030204" pitchFamily="34" charset="0"/>
                <a:ea typeface="Calibri" panose="020F0502020204030204" pitchFamily="34" charset="0"/>
              </a:endParaRPr>
            </a:p>
          </p:txBody>
        </p:sp>
        <p:sp>
          <p:nvSpPr>
            <p:cNvPr id="10" name="Rectangle 9">
              <a:extLst>
                <a:ext uri="{FF2B5EF4-FFF2-40B4-BE49-F238E27FC236}">
                  <a16:creationId xmlns:a16="http://schemas.microsoft.com/office/drawing/2014/main" id="{21F2A26D-5BB4-405C-9367-A155D60358C1}"/>
                </a:ext>
              </a:extLst>
            </p:cNvPr>
            <p:cNvSpPr/>
            <p:nvPr/>
          </p:nvSpPr>
          <p:spPr>
            <a:xfrm>
              <a:off x="2733548" y="2603526"/>
              <a:ext cx="45808" cy="206453"/>
            </a:xfrm>
            <a:prstGeom prst="rect">
              <a:avLst/>
            </a:prstGeom>
            <a:ln>
              <a:noFill/>
            </a:ln>
          </p:spPr>
          <p:txBody>
            <a:bodyPr vert="horz" lIns="0" tIns="0" rIns="0" bIns="0" rtlCol="0">
              <a:noAutofit/>
            </a:bodyPr>
            <a:lstStyle/>
            <a:p>
              <a:pPr marL="0" marR="0">
                <a:lnSpc>
                  <a:spcPct val="107000"/>
                </a:lnSpc>
                <a:spcBef>
                  <a:spcPts val="0"/>
                </a:spcBef>
                <a:spcAft>
                  <a:spcPts val="800"/>
                </a:spcAft>
              </a:pPr>
              <a:r>
                <a:rPr lang="en-US" sz="1200">
                  <a:solidFill>
                    <a:srgbClr val="000000"/>
                  </a:solidFill>
                  <a:effectLst/>
                  <a:latin typeface="Calibri" panose="020F0502020204030204" pitchFamily="34" charset="0"/>
                  <a:ea typeface="Calibri" panose="020F0502020204030204" pitchFamily="34" charset="0"/>
                </a:rPr>
                <a:t> </a:t>
              </a:r>
              <a:endParaRPr lang="en-US" sz="1100">
                <a:solidFill>
                  <a:srgbClr val="000000"/>
                </a:solidFill>
                <a:effectLst/>
                <a:latin typeface="Calibri" panose="020F0502020204030204" pitchFamily="34" charset="0"/>
                <a:ea typeface="Calibri" panose="020F0502020204030204" pitchFamily="34" charset="0"/>
              </a:endParaRPr>
            </a:p>
          </p:txBody>
        </p:sp>
        <p:sp>
          <p:nvSpPr>
            <p:cNvPr id="11" name="Shape 54">
              <a:extLst>
                <a:ext uri="{FF2B5EF4-FFF2-40B4-BE49-F238E27FC236}">
                  <a16:creationId xmlns:a16="http://schemas.microsoft.com/office/drawing/2014/main" id="{5DA42139-0A35-4F2D-922C-A3BB2306357C}"/>
                </a:ext>
              </a:extLst>
            </p:cNvPr>
            <p:cNvSpPr/>
            <p:nvPr/>
          </p:nvSpPr>
          <p:spPr>
            <a:xfrm>
              <a:off x="0" y="3328"/>
              <a:ext cx="2162175" cy="3181350"/>
            </a:xfrm>
            <a:custGeom>
              <a:avLst/>
              <a:gdLst/>
              <a:ahLst/>
              <a:cxnLst/>
              <a:rect l="0" t="0" r="0" b="0"/>
              <a:pathLst>
                <a:path w="2162175" h="3181350">
                  <a:moveTo>
                    <a:pt x="0" y="3181350"/>
                  </a:moveTo>
                  <a:lnTo>
                    <a:pt x="2162175" y="3181350"/>
                  </a:lnTo>
                  <a:lnTo>
                    <a:pt x="2162175" y="0"/>
                  </a:lnTo>
                  <a:lnTo>
                    <a:pt x="0" y="0"/>
                  </a:lnTo>
                  <a:close/>
                </a:path>
              </a:pathLst>
            </a:custGeom>
            <a:ln w="6350" cap="flat">
              <a:round/>
            </a:ln>
          </p:spPr>
          <p:style>
            <a:lnRef idx="1">
              <a:srgbClr val="000000"/>
            </a:lnRef>
            <a:fillRef idx="0">
              <a:srgbClr val="000000">
                <a:alpha val="0"/>
              </a:srgbClr>
            </a:fillRef>
            <a:effectRef idx="0">
              <a:scrgbClr r="0" g="0" b="0"/>
            </a:effectRef>
            <a:fontRef idx="none"/>
          </p:style>
          <p:txBody>
            <a:bodyPr/>
            <a:lstStyle/>
            <a:p>
              <a:endParaRPr lang="en-US"/>
            </a:p>
          </p:txBody>
        </p:sp>
        <p:pic>
          <p:nvPicPr>
            <p:cNvPr id="12" name="Picture 11">
              <a:extLst>
                <a:ext uri="{FF2B5EF4-FFF2-40B4-BE49-F238E27FC236}">
                  <a16:creationId xmlns:a16="http://schemas.microsoft.com/office/drawing/2014/main" id="{BE4302B3-583F-4A03-9D2C-97FD99C59AAC}"/>
                </a:ext>
              </a:extLst>
            </p:cNvPr>
            <p:cNvPicPr/>
            <p:nvPr/>
          </p:nvPicPr>
          <p:blipFill>
            <a:blip r:embed="rId2"/>
            <a:stretch>
              <a:fillRect/>
            </a:stretch>
          </p:blipFill>
          <p:spPr>
            <a:xfrm>
              <a:off x="90805" y="49683"/>
              <a:ext cx="1975104" cy="3087624"/>
            </a:xfrm>
            <a:prstGeom prst="rect">
              <a:avLst/>
            </a:prstGeom>
          </p:spPr>
        </p:pic>
      </p:grpSp>
    </p:spTree>
    <p:extLst>
      <p:ext uri="{BB962C8B-B14F-4D97-AF65-F5344CB8AC3E}">
        <p14:creationId xmlns:p14="http://schemas.microsoft.com/office/powerpoint/2010/main" val="4049128528"/>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TF11977135_Playground rules presentation_RVA_v3.potx" id="{07413DCF-3AC5-4C70-87BD-941AEA8469DA}" vid="{4E9FF052-B545-4DF9-BE6D-6A74F8F6AE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AC8BD7-946A-4C17-A395-21CB0265D7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9B77A0-8658-45E5-8D19-245595005394}">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16c05727-aa75-4e4a-9b5f-8a80a1165891"/>
    <ds:schemaRef ds:uri="71af3243-3dd4-4a8d-8c0d-dd76da1f02a5"/>
    <ds:schemaRef ds:uri="http://www.w3.org/XML/1998/namespace"/>
    <ds:schemaRef ds:uri="http://purl.org/dc/terms/"/>
  </ds:schemaRefs>
</ds:datastoreItem>
</file>

<file path=customXml/itemProps3.xml><?xml version="1.0" encoding="utf-8"?>
<ds:datastoreItem xmlns:ds="http://schemas.openxmlformats.org/officeDocument/2006/customXml" ds:itemID="{19E42AFF-377A-47D3-84EF-20B0692369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 review of playground rules</Template>
  <TotalTime>0</TotalTime>
  <Words>6043</Words>
  <Application>Microsoft Macintosh PowerPoint</Application>
  <PresentationFormat>Widescreen</PresentationFormat>
  <Paragraphs>336</Paragraphs>
  <Slides>45</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Corbel</vt:lpstr>
      <vt:lpstr>Franklin Gothic Medium</vt:lpstr>
      <vt:lpstr>Segoe UI</vt:lpstr>
      <vt:lpstr>Times New Roman</vt:lpstr>
      <vt:lpstr>Wingdings</vt:lpstr>
      <vt:lpstr>Banded</vt:lpstr>
      <vt:lpstr>Slide 1</vt:lpstr>
      <vt:lpstr> Adriana Ladera 2018 Graduate Massachusetts Institute of Technology Major: Computational Science and Engineering  Occupation: Research Scientist at MIT, NSF Graduate Research Fellow  </vt:lpstr>
      <vt:lpstr>Hailey Winder 2020 Graduate University of Central Florida Major: Advertising and Public Relations</vt:lpstr>
      <vt:lpstr>Emma Witham 2018 Graduate Baylor University / Law School - UNT Major: Public Health Occupation: Paralegal – Berry Appleman &amp; Leiden LLP – Corporate Immigration  </vt:lpstr>
      <vt:lpstr>Connor Panish 2021 Graduate University of Florida Major: Math and Statistics</vt:lpstr>
      <vt:lpstr>PowerPoint Presentation</vt:lpstr>
      <vt:lpstr>Amruta Karkare 2019 Graduate Virginia Wesleyan University Major: Biology  Student Athlete: Soccer</vt:lpstr>
      <vt:lpstr>Emma Schechter 2018 Graduate University of Rochester Majored in Data Science Occupation: Financial Analyst at Google</vt:lpstr>
      <vt:lpstr>Jay Hu 2022 Graduate University of Florida Major: Biotechnology</vt:lpstr>
      <vt:lpstr>Alyssa Auderer – 2020 Graduate University of Florida Major: Communication Sciences and Disorders with a minor in Business Administration  </vt:lpstr>
      <vt:lpstr>PowerPoint Presentation</vt:lpstr>
      <vt:lpstr>Hatem Elmougy 2021 Graduate University of South Florida Major: Computer Science </vt:lpstr>
      <vt:lpstr>Grace Schechter 2020 Graduate Fashion Institute of Technology Major: Fashion Marketing </vt:lpstr>
      <vt:lpstr>Slide 1</vt:lpstr>
      <vt:lpstr>Brook Brown – 2020 Graduate McGill University Major: Biology </vt:lpstr>
      <vt:lpstr>Joy Chen class of 2022 University of Florida Major: Finance </vt:lpstr>
      <vt:lpstr>Connor Mann 2019 Graduate Yale University Major: Electrical Engineering and Computer Science</vt:lpstr>
      <vt:lpstr>PowerPoint Presentation</vt:lpstr>
      <vt:lpstr>Bryn Muller – 2021 Graduate Washington University in St. Louis Major – Undecided Major, taking classes in environmental Analysis, Physics and Mathematics</vt:lpstr>
      <vt:lpstr>Darby Oleksak 2019 Graduate University of South Florida Majored in Biology (Medical Biology Concentration)  Lab technician at Johns Hopkins Medicine and applying to medical school</vt:lpstr>
      <vt:lpstr>Amber Anderson 2021 Graduate University of Florida  Major: Economics and English </vt:lpstr>
      <vt:lpstr>Neil Shah 2021 Graduate  YALE University Major: Computer Science</vt:lpstr>
      <vt:lpstr>Frances Pool-Crane 2019 Graduate Dartmouth College Major: English and German</vt:lpstr>
      <vt:lpstr>Boshko Stanisic 2020 Graduate Florida State University Major: Political Science/International Affairs</vt:lpstr>
      <vt:lpstr>  Helena Visic 2018 Graduate The University of Florida Majored in Accounting Occupation: Credit Analyst at Byline Bank in  Chicago  </vt:lpstr>
      <vt:lpstr>Logan Finney 2021 Graduate University of Florida Major: Political Science </vt:lpstr>
      <vt:lpstr>PowerPoint Presentation</vt:lpstr>
      <vt:lpstr>Melani Stoyanova 2022 Graduate University of Florida Major: Political Science </vt:lpstr>
      <vt:lpstr>Thomas Mocellin 2022 Graduate HEC Montreal  Major: Business </vt:lpstr>
      <vt:lpstr>Naomi Simon 2018 Graduate University of Florida (undergrad/graduate School)  Major: Marketing Occupation: Recruiter for McKinsey &amp; Company  </vt:lpstr>
      <vt:lpstr>Slide 1</vt:lpstr>
      <vt:lpstr>Annaliese Rexroad 2022 Graduate University of South Florida Major: Health Sciences </vt:lpstr>
      <vt:lpstr> Sean Schrader 2019 Graduate University of South Florida major: Business Management and Master’s in Business Administration Occupation: Office Manager, Office of the 13th Congressional District of Florida </vt:lpstr>
      <vt:lpstr>Briana Reed 2021 Graduate University of Central Florida Entertainment Management </vt:lpstr>
      <vt:lpstr>Sophie Rosengarten 2020 Graduate Florida State University Major: Environmental Science &amp; Geography  </vt:lpstr>
      <vt:lpstr>Chelsea Downes 2018 Graduate Flagler College Major: Deaf Education/Elementary Education Occupation: Teacher of the Deaf 2nd-5th grade</vt:lpstr>
      <vt:lpstr>Kevin Stein 2021 Graduate Florida State University Major: Political Science</vt:lpstr>
      <vt:lpstr>PowerPoint Presentation</vt:lpstr>
      <vt:lpstr> Zoe Leousis 2022 Graduate McGill University Major: Political Science </vt:lpstr>
      <vt:lpstr>Gwynne English 2020 Graduate Florida State University Major: International Affairs and Spanish</vt:lpstr>
      <vt:lpstr>Samuel Appel 2021 Graduate Florida State University  Major: Political Science</vt:lpstr>
      <vt:lpstr>Madison Sheppard 2022 Graduate Florida State University  Major: International Affairs and Political Science </vt:lpstr>
      <vt:lpstr>Cheyanne Thompson 2021 Graduate Flagler College Major: Elementary Education with Music Minor </vt:lpstr>
      <vt:lpstr>Samantha Askey 2019 Graduate University of Florida  Graduate school: Doctor of Physical Therapy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2022-10-11T12:38:13Z</dcterms:created>
  <dcterms:modified xsi:type="dcterms:W3CDTF">2022-11-18T17:26:22Z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