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1.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9" r:id="rId4"/>
  </p:sldMasterIdLst>
  <p:sldIdLst>
    <p:sldId id="256" r:id="rId5"/>
    <p:sldId id="267" r:id="rId6"/>
    <p:sldId id="261" r:id="rId7"/>
    <p:sldId id="258" r:id="rId8"/>
    <p:sldId id="259" r:id="rId9"/>
    <p:sldId id="260" r:id="rId10"/>
    <p:sldId id="262" r:id="rId11"/>
    <p:sldId id="263" r:id="rId12"/>
    <p:sldId id="265" r:id="rId13"/>
    <p:sldId id="264" r:id="rId14"/>
    <p:sldId id="268" r:id="rId15"/>
    <p:sldId id="269"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3B5592-1DB9-4BDF-A733-C3AC1F46F992}" v="101" dt="2022-02-28T18:10:22.3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52" autoAdjust="0"/>
    <p:restoredTop sz="94660"/>
  </p:normalViewPr>
  <p:slideViewPr>
    <p:cSldViewPr snapToGrid="0">
      <p:cViewPr varScale="1">
        <p:scale>
          <a:sx n="67" d="100"/>
          <a:sy n="67" d="100"/>
        </p:scale>
        <p:origin x="63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60000"/>
                    <a:lumOff val="40000"/>
                  </a:schemeClr>
                </a:solidFill>
              </a:defRPr>
            </a:lvl1pPr>
          </a:lstStyle>
          <a:p>
            <a:fld id="{78ABE3C1-DBE1-495D-B57B-2849774B866A}" type="datetimeFigureOut">
              <a:rPr lang="en-US" smtClean="0"/>
              <a:t>2/28/2022</a:t>
            </a:fld>
            <a:endParaRPr lang="en-US" dirty="0"/>
          </a:p>
        </p:txBody>
      </p:sp>
      <p:sp>
        <p:nvSpPr>
          <p:cNvPr id="5" name="Footer Placeholder 4"/>
          <p:cNvSpPr>
            <a:spLocks noGrp="1"/>
          </p:cNvSpPr>
          <p:nvPr>
            <p:ph type="ftr" sz="quarter" idx="11"/>
          </p:nvPr>
        </p:nvSpPr>
        <p:spPr>
          <a:xfrm rot="21420000">
            <a:off x="9144" y="4882896"/>
            <a:ext cx="4050792" cy="1197864"/>
          </a:xfrm>
          <a:noFill/>
        </p:spPr>
        <p:txBody>
          <a:bodyPr wrap="square" rtlCol="0">
            <a:spAutoFit/>
          </a:bodyPr>
          <a:lstStyle>
            <a:lvl1pP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smtClean="0"/>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accent1">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472461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smtClean="0"/>
              <a:t>2/28/2022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15951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smtClean="0"/>
              <a:t>2/28/2022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12940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smtClean="0"/>
              <a:t>2/28/2022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411592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smtClean="0"/>
              <a:t>2/28/2022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346852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smtClean="0"/>
              <a:t>2/28/2022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40303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smtClean="0"/>
              <a:t>2/28/2022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07780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6E9DEC-419B-4CC5-A080-3B06BD5A8291}" type="datetimeFigureOut">
              <a:rPr lang="en-US" smtClean="0"/>
              <a:t>2/28/2022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195033681"/>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6E9DEC-419B-4CC5-A080-3B06BD5A8291}" type="datetimeFigureOut">
              <a:rPr lang="en-US" smtClean="0"/>
              <a:t>2/28/2022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96396731"/>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2/28/2022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226296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2/28/2022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505163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6E9DEC-419B-4CC5-A080-3B06BD5A8291}" type="datetimeFigureOut">
              <a:rPr lang="en-US" smtClean="0"/>
              <a:t>2/28/2022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8440675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smtClean="0"/>
              <a:t>2/28/2022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92968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D6E9DEC-419B-4CC5-A080-3B06BD5A8291}" type="datetimeFigureOut">
              <a:rPr lang="en-US" smtClean="0"/>
              <a:t>2/28/2022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42023034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D6E9DEC-419B-4CC5-A080-3B06BD5A8291}" type="datetimeFigureOut">
              <a:rPr lang="en-US" smtClean="0"/>
              <a:t>2/28/2022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06863299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smtClean="0"/>
              <a:t>2/28/2022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68032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24A7AC-904D-4781-85BA-7D10C17ED021}" type="datetimeFigureOut">
              <a:rPr lang="en-US" smtClean="0"/>
              <a:t>2/28/2022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61644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6E9DEC-419B-4CC5-A080-3B06BD5A8291}" type="datetimeFigureOut">
              <a:rPr lang="en-US" smtClean="0"/>
              <a:t>2/28/2022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63055035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smtClean="0"/>
              <a:t>2/28/2022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14862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60000"/>
                    <a:lumOff val="40000"/>
                  </a:schemeClr>
                </a:solidFill>
              </a:defRPr>
            </a:lvl1pPr>
          </a:lstStyle>
          <a:p>
            <a:fld id="{9D6E9DEC-419B-4CC5-A080-3B06BD5A8291}" type="datetimeFigureOut">
              <a:rPr lang="en-US" smtClean="0"/>
              <a:t>2/28/2022</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60000"/>
                    <a:lumOff val="4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60000"/>
                    <a:lumOff val="40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03115866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Lst>
  <p:hf sldNum="0" hdr="0" ftr="0" dt="0"/>
  <p:txStyles>
    <p:titleStyle>
      <a:lvl1pPr algn="l" defTabSz="914400" rtl="0" eaLnBrk="1" latinLnBrk="0" hangingPunct="1">
        <a:lnSpc>
          <a:spcPct val="90000"/>
        </a:lnSpc>
        <a:spcBef>
          <a:spcPct val="0"/>
        </a:spcBef>
        <a:buNone/>
        <a:defRPr sz="5400" kern="1200" cap="all" baseline="0">
          <a:solidFill>
            <a:schemeClr val="accent1">
              <a:lumMod val="60000"/>
              <a:lumOff val="40000"/>
            </a:schemeClr>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lumMod val="60000"/>
            <a:lumOff val="40000"/>
          </a:schemeClr>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9.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9.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9.png"/><Relationship Id="rId5" Type="http://schemas.openxmlformats.org/officeDocument/2006/relationships/image" Target="../media/image28.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9.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9.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9.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9.xml"/><Relationship Id="rId7" Type="http://schemas.openxmlformats.org/officeDocument/2006/relationships/image" Target="../media/image1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9.xml"/><Relationship Id="rId7" Type="http://schemas.openxmlformats.org/officeDocument/2006/relationships/image" Target="../media/image2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9.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11E1A-DDCB-4149-9DE4-7FA43F18C646}"/>
              </a:ext>
            </a:extLst>
          </p:cNvPr>
          <p:cNvSpPr>
            <a:spLocks noGrp="1"/>
          </p:cNvSpPr>
          <p:nvPr>
            <p:ph type="ctrTitle"/>
          </p:nvPr>
        </p:nvSpPr>
        <p:spPr>
          <a:xfrm>
            <a:off x="288758" y="2430133"/>
            <a:ext cx="8144134" cy="1546768"/>
          </a:xfrm>
        </p:spPr>
        <p:txBody>
          <a:bodyPr/>
          <a:lstStyle/>
          <a:p>
            <a:pPr algn="ctr"/>
            <a:r>
              <a:rPr lang="en-US" dirty="0"/>
              <a:t>Middle School</a:t>
            </a:r>
          </a:p>
        </p:txBody>
      </p:sp>
      <p:pic>
        <p:nvPicPr>
          <p:cNvPr id="3" name="Picture 2">
            <a:extLst>
              <a:ext uri="{FF2B5EF4-FFF2-40B4-BE49-F238E27FC236}">
                <a16:creationId xmlns:a16="http://schemas.microsoft.com/office/drawing/2014/main" id="{CF6F21F1-14E9-4AC6-B401-50B8D64C9850}"/>
              </a:ext>
            </a:extLst>
          </p:cNvPr>
          <p:cNvPicPr>
            <a:picLocks noChangeAspect="1"/>
          </p:cNvPicPr>
          <p:nvPr/>
        </p:nvPicPr>
        <p:blipFill>
          <a:blip r:embed="rId4"/>
          <a:stretch>
            <a:fillRect/>
          </a:stretch>
        </p:blipFill>
        <p:spPr>
          <a:xfrm>
            <a:off x="1535432" y="529741"/>
            <a:ext cx="2255211" cy="1900392"/>
          </a:xfrm>
          <a:prstGeom prst="rect">
            <a:avLst/>
          </a:prstGeom>
        </p:spPr>
      </p:pic>
      <p:pic>
        <p:nvPicPr>
          <p:cNvPr id="7" name="Picture 6">
            <a:extLst>
              <a:ext uri="{FF2B5EF4-FFF2-40B4-BE49-F238E27FC236}">
                <a16:creationId xmlns:a16="http://schemas.microsoft.com/office/drawing/2014/main" id="{8316BBBE-4869-4B08-BE8D-40A035B9B5B7}"/>
              </a:ext>
            </a:extLst>
          </p:cNvPr>
          <p:cNvPicPr>
            <a:picLocks noChangeAspect="1"/>
          </p:cNvPicPr>
          <p:nvPr/>
        </p:nvPicPr>
        <p:blipFill>
          <a:blip r:embed="rId5"/>
          <a:stretch>
            <a:fillRect/>
          </a:stretch>
        </p:blipFill>
        <p:spPr>
          <a:xfrm>
            <a:off x="5037317" y="529741"/>
            <a:ext cx="1933017" cy="1933017"/>
          </a:xfrm>
          <a:prstGeom prst="rect">
            <a:avLst/>
          </a:prstGeom>
        </p:spPr>
      </p:pic>
      <p:pic>
        <p:nvPicPr>
          <p:cNvPr id="12" name="Picture 11">
            <a:extLst>
              <a:ext uri="{FF2B5EF4-FFF2-40B4-BE49-F238E27FC236}">
                <a16:creationId xmlns:a16="http://schemas.microsoft.com/office/drawing/2014/main" id="{DBFE3545-61CA-493A-BDC4-A6D44063CF0D}"/>
              </a:ext>
            </a:extLst>
          </p:cNvPr>
          <p:cNvPicPr>
            <a:picLocks noChangeAspect="1"/>
          </p:cNvPicPr>
          <p:nvPr/>
        </p:nvPicPr>
        <p:blipFill>
          <a:blip r:embed="rId6"/>
          <a:stretch>
            <a:fillRect/>
          </a:stretch>
        </p:blipFill>
        <p:spPr>
          <a:xfrm>
            <a:off x="869511" y="4207420"/>
            <a:ext cx="1793526" cy="1793526"/>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3FE6878D-3EFE-4AD2-BD27-F2DAB92FDC50}"/>
              </a:ext>
            </a:extLst>
          </p:cNvPr>
          <p:cNvPicPr>
            <a:picLocks noChangeAspect="1"/>
          </p:cNvPicPr>
          <p:nvPr/>
        </p:nvPicPr>
        <p:blipFill>
          <a:blip r:embed="rId7"/>
          <a:stretch>
            <a:fillRect/>
          </a:stretch>
        </p:blipFill>
        <p:spPr>
          <a:xfrm>
            <a:off x="8143594" y="4137646"/>
            <a:ext cx="1666875" cy="1666875"/>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9745DF37-3FFE-4071-81B7-AC24B882360A}"/>
              </a:ext>
            </a:extLst>
          </p:cNvPr>
          <p:cNvPicPr>
            <a:picLocks noChangeAspect="1"/>
          </p:cNvPicPr>
          <p:nvPr/>
        </p:nvPicPr>
        <p:blipFill>
          <a:blip r:embed="rId8"/>
          <a:stretch>
            <a:fillRect/>
          </a:stretch>
        </p:blipFill>
        <p:spPr>
          <a:xfrm>
            <a:off x="5037317" y="4280270"/>
            <a:ext cx="1905000" cy="1647825"/>
          </a:xfrm>
          <a:prstGeom prst="rect">
            <a:avLst/>
          </a:prstGeom>
        </p:spPr>
      </p:pic>
      <p:pic>
        <p:nvPicPr>
          <p:cNvPr id="11" name="Audio 10">
            <a:hlinkClick r:id="" action="ppaction://media"/>
            <a:extLst>
              <a:ext uri="{FF2B5EF4-FFF2-40B4-BE49-F238E27FC236}">
                <a16:creationId xmlns:a16="http://schemas.microsoft.com/office/drawing/2014/main" id="{069EAC52-F8FD-4CD2-AC3B-3684485E8C6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F71740C0-8EE3-45CF-A952-26283BA62ED7}"/>
              </a:ext>
            </a:extLst>
          </p:cNvPr>
          <p:cNvPicPr>
            <a:picLocks noChangeAspect="1"/>
          </p:cNvPicPr>
          <p:nvPr/>
        </p:nvPicPr>
        <p:blipFill>
          <a:blip r:embed="rId10"/>
          <a:stretch>
            <a:fillRect/>
          </a:stretch>
        </p:blipFill>
        <p:spPr>
          <a:xfrm>
            <a:off x="8854110" y="2629239"/>
            <a:ext cx="1352550" cy="1247775"/>
          </a:xfrm>
          <a:prstGeom prst="rect">
            <a:avLst/>
          </a:prstGeom>
        </p:spPr>
      </p:pic>
      <p:pic>
        <p:nvPicPr>
          <p:cNvPr id="13" name="Picture 12">
            <a:extLst>
              <a:ext uri="{FF2B5EF4-FFF2-40B4-BE49-F238E27FC236}">
                <a16:creationId xmlns:a16="http://schemas.microsoft.com/office/drawing/2014/main" id="{ED9EE7E1-1FA8-4BE2-BC4C-D9F7C475CDE1}"/>
              </a:ext>
            </a:extLst>
          </p:cNvPr>
          <p:cNvPicPr>
            <a:picLocks noChangeAspect="1"/>
          </p:cNvPicPr>
          <p:nvPr/>
        </p:nvPicPr>
        <p:blipFill>
          <a:blip r:embed="rId11"/>
          <a:stretch>
            <a:fillRect/>
          </a:stretch>
        </p:blipFill>
        <p:spPr>
          <a:xfrm>
            <a:off x="8401358" y="821839"/>
            <a:ext cx="2258055" cy="1546768"/>
          </a:xfrm>
          <a:prstGeom prst="rect">
            <a:avLst/>
          </a:prstGeom>
        </p:spPr>
      </p:pic>
    </p:spTree>
    <p:extLst>
      <p:ext uri="{BB962C8B-B14F-4D97-AF65-F5344CB8AC3E}">
        <p14:creationId xmlns:p14="http://schemas.microsoft.com/office/powerpoint/2010/main" val="2564229519"/>
      </p:ext>
    </p:extLst>
  </p:cSld>
  <p:clrMapOvr>
    <a:masterClrMapping/>
  </p:clrMapOvr>
  <mc:AlternateContent xmlns:mc="http://schemas.openxmlformats.org/markup-compatibility/2006" xmlns:p14="http://schemas.microsoft.com/office/powerpoint/2010/main">
    <mc:Choice Requires="p14">
      <p:transition spd="slow" p14:dur="2000" advTm="12015"/>
    </mc:Choice>
    <mc:Fallback xmlns="">
      <p:transition spd="slow" advTm="12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937DA-0563-41E2-9CC3-4D6B05B4B1F9}"/>
              </a:ext>
            </a:extLst>
          </p:cNvPr>
          <p:cNvSpPr>
            <a:spLocks noGrp="1"/>
          </p:cNvSpPr>
          <p:nvPr>
            <p:ph type="title"/>
          </p:nvPr>
        </p:nvSpPr>
        <p:spPr>
          <a:xfrm>
            <a:off x="685801" y="342900"/>
            <a:ext cx="10396882" cy="1151965"/>
          </a:xfrm>
        </p:spPr>
        <p:txBody>
          <a:bodyPr/>
          <a:lstStyle/>
          <a:p>
            <a:r>
              <a:rPr lang="en-US" dirty="0"/>
              <a:t>Summer Bridge</a:t>
            </a:r>
          </a:p>
        </p:txBody>
      </p:sp>
      <p:sp>
        <p:nvSpPr>
          <p:cNvPr id="3" name="Content Placeholder 2">
            <a:extLst>
              <a:ext uri="{FF2B5EF4-FFF2-40B4-BE49-F238E27FC236}">
                <a16:creationId xmlns:a16="http://schemas.microsoft.com/office/drawing/2014/main" id="{2F19D36B-D124-4314-907B-D56DA2CB345E}"/>
              </a:ext>
            </a:extLst>
          </p:cNvPr>
          <p:cNvSpPr>
            <a:spLocks noGrp="1"/>
          </p:cNvSpPr>
          <p:nvPr>
            <p:ph idx="1"/>
          </p:nvPr>
        </p:nvSpPr>
        <p:spPr>
          <a:xfrm>
            <a:off x="685801" y="1837765"/>
            <a:ext cx="8806069" cy="3615359"/>
          </a:xfrm>
        </p:spPr>
        <p:txBody>
          <a:bodyPr>
            <a:normAutofit fontScale="85000" lnSpcReduction="20000"/>
          </a:bodyPr>
          <a:lstStyle/>
          <a:p>
            <a:pPr marL="0" indent="0">
              <a:buNone/>
            </a:pPr>
            <a:r>
              <a:rPr lang="en-US" sz="2100" cap="none" dirty="0">
                <a:latin typeface="Calibri" panose="020F0502020204030204" pitchFamily="34" charset="0"/>
                <a:cs typeface="Calibri" panose="020F0502020204030204" pitchFamily="34" charset="0"/>
              </a:rPr>
              <a:t>The Summer Bridge Middle School Program helps students develop and strengthen skills in math, reading, science or social studies, with a blend of technology, small group instruction, manipulatives, hands-on labs and project-based learning. Students will have the opportunity to take an elective during summer bridge, too! Course recovery courses will also be offered to eligible students in math, science, social studies and language arts.</a:t>
            </a:r>
          </a:p>
          <a:p>
            <a:r>
              <a:rPr lang="en-US" b="1" cap="none" dirty="0">
                <a:latin typeface="Calibri" panose="020F0502020204030204" pitchFamily="34" charset="0"/>
                <a:cs typeface="Calibri" panose="020F0502020204030204" pitchFamily="34" charset="0"/>
              </a:rPr>
              <a:t>Dates: June 6</a:t>
            </a:r>
            <a:r>
              <a:rPr lang="en-US" b="1" cap="none" baseline="30000" dirty="0">
                <a:latin typeface="Calibri" panose="020F0502020204030204" pitchFamily="34" charset="0"/>
                <a:cs typeface="Calibri" panose="020F0502020204030204" pitchFamily="34" charset="0"/>
              </a:rPr>
              <a:t>th</a:t>
            </a:r>
            <a:r>
              <a:rPr lang="en-US" b="1" cap="none" dirty="0">
                <a:latin typeface="Calibri" panose="020F0502020204030204" pitchFamily="34" charset="0"/>
                <a:cs typeface="Calibri" panose="020F0502020204030204" pitchFamily="34" charset="0"/>
              </a:rPr>
              <a:t> - 30</a:t>
            </a:r>
            <a:r>
              <a:rPr lang="en-US" b="1" cap="none" baseline="30000" dirty="0">
                <a:latin typeface="Calibri" panose="020F0502020204030204" pitchFamily="34" charset="0"/>
                <a:cs typeface="Calibri" panose="020F0502020204030204" pitchFamily="34" charset="0"/>
              </a:rPr>
              <a:t>th</a:t>
            </a:r>
            <a:r>
              <a:rPr lang="en-US" b="1" cap="none" dirty="0">
                <a:latin typeface="Calibri" panose="020F0502020204030204" pitchFamily="34" charset="0"/>
                <a:cs typeface="Calibri" panose="020F0502020204030204" pitchFamily="34" charset="0"/>
              </a:rPr>
              <a:t>   			Breakfast and lunch available</a:t>
            </a:r>
          </a:p>
          <a:p>
            <a:r>
              <a:rPr lang="en-US" b="1" cap="none" dirty="0">
                <a:latin typeface="Calibri" panose="020F0502020204030204" pitchFamily="34" charset="0"/>
                <a:cs typeface="Calibri" panose="020F0502020204030204" pitchFamily="34" charset="0"/>
              </a:rPr>
              <a:t>Monday-Thursday    			Student Hours: 8:30am - 1:30pm</a:t>
            </a:r>
          </a:p>
          <a:p>
            <a:pPr marL="0" indent="0">
              <a:buNone/>
            </a:pPr>
            <a:endParaRPr lang="en-US" b="1" cap="none" dirty="0">
              <a:latin typeface="Calibri" panose="020F0502020204030204" pitchFamily="34" charset="0"/>
              <a:cs typeface="Calibri" panose="020F0502020204030204" pitchFamily="34" charset="0"/>
            </a:endParaRPr>
          </a:p>
          <a:p>
            <a:pPr marL="0" indent="0">
              <a:buNone/>
            </a:pPr>
            <a:r>
              <a:rPr lang="en-US" b="1" cap="none" dirty="0">
                <a:latin typeface="Calibri" panose="020F0502020204030204" pitchFamily="34" charset="0"/>
                <a:cs typeface="Calibri" panose="020F0502020204030204" pitchFamily="34" charset="0"/>
              </a:rPr>
              <a:t>Locations: </a:t>
            </a:r>
            <a:r>
              <a:rPr lang="en-US" cap="none" dirty="0">
                <a:latin typeface="Calibri" panose="020F0502020204030204" pitchFamily="34" charset="0"/>
                <a:cs typeface="Calibri" panose="020F0502020204030204" pitchFamily="34" charset="0"/>
              </a:rPr>
              <a:t>Azalea, Bay Point, </a:t>
            </a:r>
            <a:r>
              <a:rPr lang="en-US" cap="none" dirty="0" err="1">
                <a:latin typeface="Calibri" panose="020F0502020204030204" pitchFamily="34" charset="0"/>
                <a:cs typeface="Calibri" panose="020F0502020204030204" pitchFamily="34" charset="0"/>
              </a:rPr>
              <a:t>Carwise</a:t>
            </a:r>
            <a:r>
              <a:rPr lang="en-US" cap="none" dirty="0">
                <a:latin typeface="Calibri" panose="020F0502020204030204" pitchFamily="34" charset="0"/>
                <a:cs typeface="Calibri" panose="020F0502020204030204" pitchFamily="34" charset="0"/>
              </a:rPr>
              <a:t>, Clearwater Intermediate, </a:t>
            </a:r>
            <a:r>
              <a:rPr lang="en-US" b="1" cap="none" dirty="0">
                <a:latin typeface="Calibri" panose="020F0502020204030204" pitchFamily="34" charset="0"/>
                <a:cs typeface="Calibri" panose="020F0502020204030204" pitchFamily="34" charset="0"/>
              </a:rPr>
              <a:t>Dunedin Highlands</a:t>
            </a:r>
            <a:r>
              <a:rPr lang="en-US" cap="none" dirty="0">
                <a:latin typeface="Calibri" panose="020F0502020204030204" pitchFamily="34" charset="0"/>
                <a:cs typeface="Calibri" panose="020F0502020204030204" pitchFamily="34" charset="0"/>
              </a:rPr>
              <a:t>, James B. </a:t>
            </a:r>
            <a:r>
              <a:rPr lang="en-US" cap="none" dirty="0" err="1">
                <a:latin typeface="Calibri" panose="020F0502020204030204" pitchFamily="34" charset="0"/>
                <a:cs typeface="Calibri" panose="020F0502020204030204" pitchFamily="34" charset="0"/>
              </a:rPr>
              <a:t>Sanderlin</a:t>
            </a:r>
            <a:r>
              <a:rPr lang="en-US" cap="none" dirty="0">
                <a:latin typeface="Calibri" panose="020F0502020204030204" pitchFamily="34" charset="0"/>
                <a:cs typeface="Calibri" panose="020F0502020204030204" pitchFamily="34" charset="0"/>
              </a:rPr>
              <a:t>, </a:t>
            </a:r>
            <a:r>
              <a:rPr lang="en-US" b="1" cap="none" dirty="0">
                <a:latin typeface="Calibri" panose="020F0502020204030204" pitchFamily="34" charset="0"/>
                <a:cs typeface="Calibri" panose="020F0502020204030204" pitchFamily="34" charset="0"/>
              </a:rPr>
              <a:t>John Hopkins</a:t>
            </a:r>
            <a:r>
              <a:rPr lang="en-US" cap="none" dirty="0">
                <a:latin typeface="Calibri" panose="020F0502020204030204" pitchFamily="34" charset="0"/>
                <a:cs typeface="Calibri" panose="020F0502020204030204" pitchFamily="34" charset="0"/>
              </a:rPr>
              <a:t>, </a:t>
            </a:r>
            <a:r>
              <a:rPr lang="en-US" b="1" cap="none" dirty="0">
                <a:latin typeface="Calibri" panose="020F0502020204030204" pitchFamily="34" charset="0"/>
                <a:cs typeface="Calibri" panose="020F0502020204030204" pitchFamily="34" charset="0"/>
              </a:rPr>
              <a:t>Largo, </a:t>
            </a:r>
            <a:r>
              <a:rPr lang="en-US" b="1" cap="none" dirty="0" err="1">
                <a:latin typeface="Calibri" panose="020F0502020204030204" pitchFamily="34" charset="0"/>
                <a:cs typeface="Calibri" panose="020F0502020204030204" pitchFamily="34" charset="0"/>
              </a:rPr>
              <a:t>Meadowlawn</a:t>
            </a:r>
            <a:r>
              <a:rPr lang="en-US" b="1" cap="none" dirty="0">
                <a:latin typeface="Calibri" panose="020F0502020204030204" pitchFamily="34" charset="0"/>
                <a:cs typeface="Calibri" panose="020F0502020204030204" pitchFamily="34" charset="0"/>
              </a:rPr>
              <a:t>, Morgan Fitzgerald</a:t>
            </a:r>
            <a:r>
              <a:rPr lang="en-US" cap="none" dirty="0">
                <a:latin typeface="Calibri" panose="020F0502020204030204" pitchFamily="34" charset="0"/>
                <a:cs typeface="Calibri" panose="020F0502020204030204" pitchFamily="34" charset="0"/>
              </a:rPr>
              <a:t>, Oak Grove, Osceola, Palm Harbor, </a:t>
            </a:r>
            <a:r>
              <a:rPr lang="en-US" b="1" cap="none" dirty="0">
                <a:latin typeface="Calibri" panose="020F0502020204030204" pitchFamily="34" charset="0"/>
                <a:cs typeface="Calibri" panose="020F0502020204030204" pitchFamily="34" charset="0"/>
              </a:rPr>
              <a:t>Pinellas Park</a:t>
            </a:r>
            <a:r>
              <a:rPr lang="en-US" cap="none" dirty="0">
                <a:latin typeface="Calibri" panose="020F0502020204030204" pitchFamily="34" charset="0"/>
                <a:cs typeface="Calibri" panose="020F0502020204030204" pitchFamily="34" charset="0"/>
              </a:rPr>
              <a:t>, Safety Harbor, Seminole, Tarpon Springs, </a:t>
            </a:r>
            <a:r>
              <a:rPr lang="en-US" b="1" cap="none" dirty="0">
                <a:latin typeface="Calibri" panose="020F0502020204030204" pitchFamily="34" charset="0"/>
                <a:cs typeface="Calibri" panose="020F0502020204030204" pitchFamily="34" charset="0"/>
              </a:rPr>
              <a:t>Thurgood Marshall </a:t>
            </a:r>
            <a:r>
              <a:rPr lang="en-US" cap="none" dirty="0">
                <a:latin typeface="Calibri" panose="020F0502020204030204" pitchFamily="34" charset="0"/>
                <a:cs typeface="Calibri" panose="020F0502020204030204" pitchFamily="34" charset="0"/>
              </a:rPr>
              <a:t>and Tyrone</a:t>
            </a:r>
          </a:p>
          <a:p>
            <a:endParaRPr lang="en-US" dirty="0">
              <a:latin typeface="Calibri" panose="020F0502020204030204" pitchFamily="34" charset="0"/>
              <a:cs typeface="Calibri" panose="020F0502020204030204" pitchFamily="34" charset="0"/>
            </a:endParaRPr>
          </a:p>
          <a:p>
            <a:endParaRPr lang="en-US" dirty="0"/>
          </a:p>
        </p:txBody>
      </p:sp>
      <p:pic>
        <p:nvPicPr>
          <p:cNvPr id="4" name="Picture 3">
            <a:extLst>
              <a:ext uri="{FF2B5EF4-FFF2-40B4-BE49-F238E27FC236}">
                <a16:creationId xmlns:a16="http://schemas.microsoft.com/office/drawing/2014/main" id="{44264FEE-6FAE-40E8-97C4-F680AA7B58CB}"/>
              </a:ext>
            </a:extLst>
          </p:cNvPr>
          <p:cNvPicPr>
            <a:picLocks noChangeAspect="1"/>
          </p:cNvPicPr>
          <p:nvPr/>
        </p:nvPicPr>
        <p:blipFill>
          <a:blip r:embed="rId4"/>
          <a:stretch>
            <a:fillRect/>
          </a:stretch>
        </p:blipFill>
        <p:spPr>
          <a:xfrm>
            <a:off x="9491869" y="0"/>
            <a:ext cx="2139079" cy="2365513"/>
          </a:xfrm>
          <a:prstGeom prst="rect">
            <a:avLst/>
          </a:prstGeom>
        </p:spPr>
      </p:pic>
      <p:pic>
        <p:nvPicPr>
          <p:cNvPr id="5" name="Audio 4">
            <a:hlinkClick r:id="" action="ppaction://media"/>
            <a:extLst>
              <a:ext uri="{FF2B5EF4-FFF2-40B4-BE49-F238E27FC236}">
                <a16:creationId xmlns:a16="http://schemas.microsoft.com/office/drawing/2014/main" id="{BA79E815-DC5E-427D-92EC-E2BADFDC63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03971780"/>
      </p:ext>
    </p:extLst>
  </p:cSld>
  <p:clrMapOvr>
    <a:masterClrMapping/>
  </p:clrMapOvr>
  <mc:AlternateContent xmlns:mc="http://schemas.openxmlformats.org/markup-compatibility/2006" xmlns:p14="http://schemas.microsoft.com/office/powerpoint/2010/main">
    <mc:Choice Requires="p14">
      <p:transition spd="slow" p14:dur="2000" advTm="52927"/>
    </mc:Choice>
    <mc:Fallback xmlns="">
      <p:transition spd="slow" advTm="52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5A9472-4C57-419F-8B01-FAFB938A9615}"/>
              </a:ext>
            </a:extLst>
          </p:cNvPr>
          <p:cNvPicPr>
            <a:picLocks noChangeAspect="1"/>
          </p:cNvPicPr>
          <p:nvPr/>
        </p:nvPicPr>
        <p:blipFill>
          <a:blip r:embed="rId4"/>
          <a:stretch>
            <a:fillRect/>
          </a:stretch>
        </p:blipFill>
        <p:spPr>
          <a:xfrm>
            <a:off x="4390107" y="0"/>
            <a:ext cx="3223267" cy="1148410"/>
          </a:xfrm>
          <a:prstGeom prst="rect">
            <a:avLst/>
          </a:prstGeom>
        </p:spPr>
      </p:pic>
      <p:graphicFrame>
        <p:nvGraphicFramePr>
          <p:cNvPr id="2" name="Table 2">
            <a:extLst>
              <a:ext uri="{FF2B5EF4-FFF2-40B4-BE49-F238E27FC236}">
                <a16:creationId xmlns:a16="http://schemas.microsoft.com/office/drawing/2014/main" id="{6560B169-F52B-4DCB-9E40-16ACC585D902}"/>
              </a:ext>
            </a:extLst>
          </p:cNvPr>
          <p:cNvGraphicFramePr>
            <a:graphicFrameLocks noGrp="1"/>
          </p:cNvGraphicFramePr>
          <p:nvPr>
            <p:extLst>
              <p:ext uri="{D42A27DB-BD31-4B8C-83A1-F6EECF244321}">
                <p14:modId xmlns:p14="http://schemas.microsoft.com/office/powerpoint/2010/main" val="3853082913"/>
              </p:ext>
            </p:extLst>
          </p:nvPr>
        </p:nvGraphicFramePr>
        <p:xfrm>
          <a:off x="152400" y="1190962"/>
          <a:ext cx="11480800" cy="5338032"/>
        </p:xfrm>
        <a:graphic>
          <a:graphicData uri="http://schemas.openxmlformats.org/drawingml/2006/table">
            <a:tbl>
              <a:tblPr firstRow="1" bandRow="1">
                <a:tableStyleId>{5C22544A-7EE6-4342-B048-85BDC9FD1C3A}</a:tableStyleId>
              </a:tblPr>
              <a:tblGrid>
                <a:gridCol w="3932583">
                  <a:extLst>
                    <a:ext uri="{9D8B030D-6E8A-4147-A177-3AD203B41FA5}">
                      <a16:colId xmlns:a16="http://schemas.microsoft.com/office/drawing/2014/main" val="1351407952"/>
                    </a:ext>
                  </a:extLst>
                </a:gridCol>
                <a:gridCol w="2882347">
                  <a:extLst>
                    <a:ext uri="{9D8B030D-6E8A-4147-A177-3AD203B41FA5}">
                      <a16:colId xmlns:a16="http://schemas.microsoft.com/office/drawing/2014/main" val="2729097864"/>
                    </a:ext>
                  </a:extLst>
                </a:gridCol>
                <a:gridCol w="2236305">
                  <a:extLst>
                    <a:ext uri="{9D8B030D-6E8A-4147-A177-3AD203B41FA5}">
                      <a16:colId xmlns:a16="http://schemas.microsoft.com/office/drawing/2014/main" val="4243070981"/>
                    </a:ext>
                  </a:extLst>
                </a:gridCol>
                <a:gridCol w="2429565">
                  <a:extLst>
                    <a:ext uri="{9D8B030D-6E8A-4147-A177-3AD203B41FA5}">
                      <a16:colId xmlns:a16="http://schemas.microsoft.com/office/drawing/2014/main" val="3424635735"/>
                    </a:ext>
                  </a:extLst>
                </a:gridCol>
              </a:tblGrid>
              <a:tr h="511410">
                <a:tc>
                  <a:txBody>
                    <a:bodyPr/>
                    <a:lstStyle/>
                    <a:p>
                      <a:r>
                        <a:rPr lang="en-US" dirty="0">
                          <a:ln>
                            <a:solidFill>
                              <a:sysClr val="windowText" lastClr="000000"/>
                            </a:solidFill>
                          </a:ln>
                          <a:solidFill>
                            <a:schemeClr val="bg2"/>
                          </a:solidFill>
                        </a:rPr>
                        <a:t>School</a:t>
                      </a:r>
                    </a:p>
                  </a:txBody>
                  <a:tcPr/>
                </a:tc>
                <a:tc>
                  <a:txBody>
                    <a:bodyPr/>
                    <a:lstStyle/>
                    <a:p>
                      <a:r>
                        <a:rPr lang="en-US" dirty="0">
                          <a:ln>
                            <a:solidFill>
                              <a:sysClr val="windowText" lastClr="000000"/>
                            </a:solidFill>
                          </a:ln>
                          <a:solidFill>
                            <a:schemeClr val="bg2"/>
                          </a:solidFill>
                        </a:rPr>
                        <a:t>Grade Level Administrators</a:t>
                      </a:r>
                    </a:p>
                  </a:txBody>
                  <a:tcPr/>
                </a:tc>
                <a:tc>
                  <a:txBody>
                    <a:bodyPr/>
                    <a:lstStyle/>
                    <a:p>
                      <a:r>
                        <a:rPr lang="en-US" dirty="0">
                          <a:ln>
                            <a:solidFill>
                              <a:sysClr val="windowText" lastClr="000000"/>
                            </a:solidFill>
                          </a:ln>
                          <a:solidFill>
                            <a:schemeClr val="bg2"/>
                          </a:solidFill>
                        </a:rPr>
                        <a:t>School Counselors</a:t>
                      </a:r>
                    </a:p>
                  </a:txBody>
                  <a:tcPr/>
                </a:tc>
                <a:tc>
                  <a:txBody>
                    <a:bodyPr/>
                    <a:lstStyle/>
                    <a:p>
                      <a:r>
                        <a:rPr lang="en-US" dirty="0">
                          <a:ln>
                            <a:solidFill>
                              <a:sysClr val="windowText" lastClr="000000"/>
                            </a:solidFill>
                          </a:ln>
                          <a:solidFill>
                            <a:schemeClr val="bg2"/>
                          </a:solidFill>
                        </a:rPr>
                        <a:t>Phone Number</a:t>
                      </a:r>
                    </a:p>
                  </a:txBody>
                  <a:tcPr/>
                </a:tc>
                <a:extLst>
                  <a:ext uri="{0D108BD9-81ED-4DB2-BD59-A6C34878D82A}">
                    <a16:rowId xmlns:a16="http://schemas.microsoft.com/office/drawing/2014/main" val="930751253"/>
                  </a:ext>
                </a:extLst>
              </a:tr>
              <a:tr h="4848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Dunedin Highland MS</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Arial" panose="020B0604020202020204" pitchFamily="34" charset="0"/>
                          <a:ea typeface="+mn-ea"/>
                          <a:cs typeface="+mn-cs"/>
                        </a:rPr>
                        <a:t>Dianna Dolan</a:t>
                      </a:r>
                      <a:endParaRPr lang="en-US" b="0" baseline="0" dirty="0">
                        <a:ln>
                          <a:noFill/>
                        </a:ln>
                        <a:solidFill>
                          <a:schemeClr val="tx1"/>
                        </a:solidFill>
                        <a:latin typeface="Arial" panose="020B0604020202020204" pitchFamily="34" charset="0"/>
                      </a:endParaRPr>
                    </a:p>
                  </a:txBody>
                  <a:tcPr/>
                </a:tc>
                <a:tc>
                  <a:txBody>
                    <a:bodyPr/>
                    <a:lstStyle/>
                    <a:p>
                      <a:r>
                        <a:rPr lang="en-US" sz="1800" b="0" i="0" u="none" strike="noStrike" kern="1200" baseline="0" dirty="0">
                          <a:solidFill>
                            <a:schemeClr val="dk1"/>
                          </a:solidFill>
                          <a:latin typeface="Arial" panose="020B0604020202020204" pitchFamily="34" charset="0"/>
                          <a:ea typeface="+mn-ea"/>
                          <a:cs typeface="+mn-cs"/>
                        </a:rPr>
                        <a:t>Courtney Northcutt</a:t>
                      </a:r>
                      <a:endParaRPr lang="en-US" b="0" baseline="0" dirty="0">
                        <a:ln>
                          <a:noFill/>
                        </a:ln>
                        <a:solidFill>
                          <a:schemeClr val="tx1"/>
                        </a:solidFill>
                        <a:latin typeface="Arial" panose="020B0604020202020204" pitchFamily="34" charset="0"/>
                      </a:endParaRPr>
                    </a:p>
                  </a:txBody>
                  <a:tcPr/>
                </a:tc>
                <a:tc>
                  <a:txBody>
                    <a:bodyPr/>
                    <a:lstStyle/>
                    <a:p>
                      <a:r>
                        <a:rPr lang="en-US" sz="1800" b="0" i="0" u="none" strike="noStrike" kern="1200" baseline="0" dirty="0">
                          <a:solidFill>
                            <a:schemeClr val="dk1"/>
                          </a:solidFill>
                          <a:latin typeface="Arial" panose="020B0604020202020204" pitchFamily="34" charset="0"/>
                          <a:ea typeface="+mn-ea"/>
                          <a:cs typeface="+mn-cs"/>
                        </a:rPr>
                        <a:t>727-469-4112 x2060</a:t>
                      </a:r>
                      <a:endParaRPr lang="en-US" b="0" baseline="0" dirty="0">
                        <a:ln>
                          <a:noFill/>
                        </a:ln>
                        <a:solidFill>
                          <a:schemeClr val="tx1"/>
                        </a:solidFill>
                        <a:latin typeface="Arial" panose="020B0604020202020204" pitchFamily="34" charset="0"/>
                      </a:endParaRPr>
                    </a:p>
                  </a:txBody>
                  <a:tcPr/>
                </a:tc>
                <a:extLst>
                  <a:ext uri="{0D108BD9-81ED-4DB2-BD59-A6C34878D82A}">
                    <a16:rowId xmlns:a16="http://schemas.microsoft.com/office/drawing/2014/main" val="2141483124"/>
                  </a:ext>
                </a:extLst>
              </a:tr>
              <a:tr h="4848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John Hopkins MS</a:t>
                      </a:r>
                    </a:p>
                  </a:txBody>
                  <a:tcPr marL="68580" marR="68580" marT="0" marB="0"/>
                </a:tc>
                <a:tc>
                  <a:txBody>
                    <a:bodyPr/>
                    <a:lstStyle/>
                    <a:p>
                      <a:r>
                        <a:rPr lang="en-US" b="0" baseline="0" dirty="0">
                          <a:ln>
                            <a:noFill/>
                          </a:ln>
                          <a:solidFill>
                            <a:schemeClr val="tx1"/>
                          </a:solidFill>
                          <a:latin typeface="Arial" panose="020B0604020202020204" pitchFamily="34" charset="0"/>
                        </a:rPr>
                        <a:t>Kimberly </a:t>
                      </a:r>
                      <a:r>
                        <a:rPr lang="en-US" b="0" baseline="0" dirty="0" err="1">
                          <a:ln>
                            <a:noFill/>
                          </a:ln>
                          <a:solidFill>
                            <a:schemeClr val="tx1"/>
                          </a:solidFill>
                          <a:latin typeface="Arial" panose="020B0604020202020204" pitchFamily="34" charset="0"/>
                        </a:rPr>
                        <a:t>Vongsyprasom</a:t>
                      </a:r>
                      <a:endParaRPr lang="en-US" b="0" baseline="0" dirty="0">
                        <a:ln>
                          <a:noFill/>
                        </a:ln>
                        <a:solidFill>
                          <a:schemeClr val="tx1"/>
                        </a:solidFill>
                        <a:latin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ln>
                            <a:noFill/>
                          </a:ln>
                          <a:solidFill>
                            <a:schemeClr val="tx1"/>
                          </a:solidFill>
                          <a:latin typeface="Arial" panose="020B0604020202020204" pitchFamily="34" charset="0"/>
                        </a:rPr>
                        <a:t>Cheryl Wright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ln>
                            <a:noFill/>
                          </a:ln>
                          <a:solidFill>
                            <a:schemeClr val="tx1"/>
                          </a:solidFill>
                          <a:latin typeface="Arial" panose="020B0604020202020204" pitchFamily="34" charset="0"/>
                        </a:rPr>
                        <a:t>727-893-2400 x2036</a:t>
                      </a:r>
                    </a:p>
                  </a:txBody>
                  <a:tcPr/>
                </a:tc>
                <a:extLst>
                  <a:ext uri="{0D108BD9-81ED-4DB2-BD59-A6C34878D82A}">
                    <a16:rowId xmlns:a16="http://schemas.microsoft.com/office/drawing/2014/main" val="1991094819"/>
                  </a:ext>
                </a:extLst>
              </a:tr>
              <a:tr h="4848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solidFill>
                            <a:schemeClr val="tx1"/>
                          </a:solidFill>
                          <a:effectLst/>
                          <a:latin typeface="Arial" panose="020B0604020202020204" pitchFamily="34" charset="0"/>
                          <a:cs typeface="Arial" panose="020B0604020202020204" pitchFamily="34" charset="0"/>
                        </a:rPr>
                        <a:t>Largo MS </a:t>
                      </a:r>
                      <a:endParaRPr lang="en-US" sz="18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US" b="0" baseline="0" dirty="0" err="1">
                          <a:ln>
                            <a:noFill/>
                          </a:ln>
                          <a:solidFill>
                            <a:schemeClr val="tx1"/>
                          </a:solidFill>
                          <a:latin typeface="Arial" panose="020B0604020202020204" pitchFamily="34" charset="0"/>
                        </a:rPr>
                        <a:t>Salima</a:t>
                      </a:r>
                      <a:r>
                        <a:rPr lang="en-US" b="0" baseline="0" dirty="0">
                          <a:ln>
                            <a:noFill/>
                          </a:ln>
                          <a:solidFill>
                            <a:schemeClr val="tx1"/>
                          </a:solidFill>
                          <a:latin typeface="Arial" panose="020B0604020202020204" pitchFamily="34" charset="0"/>
                        </a:rPr>
                        <a:t> Lakhani</a:t>
                      </a:r>
                    </a:p>
                  </a:txBody>
                  <a:tcPr/>
                </a:tc>
                <a:tc>
                  <a:txBody>
                    <a:bodyPr/>
                    <a:lstStyle/>
                    <a:p>
                      <a:r>
                        <a:rPr lang="en-US" b="0" baseline="0" dirty="0">
                          <a:ln>
                            <a:noFill/>
                          </a:ln>
                          <a:solidFill>
                            <a:schemeClr val="tx1"/>
                          </a:solidFill>
                          <a:latin typeface="Arial" panose="020B0604020202020204" pitchFamily="34" charset="0"/>
                        </a:rPr>
                        <a:t>Maisha Alexander</a:t>
                      </a:r>
                    </a:p>
                  </a:txBody>
                  <a:tcPr/>
                </a:tc>
                <a:tc>
                  <a:txBody>
                    <a:bodyPr/>
                    <a:lstStyle/>
                    <a:p>
                      <a:r>
                        <a:rPr lang="en-US" b="0" baseline="0" dirty="0">
                          <a:ln>
                            <a:noFill/>
                          </a:ln>
                          <a:solidFill>
                            <a:schemeClr val="tx1"/>
                          </a:solidFill>
                          <a:latin typeface="Arial" panose="020B0604020202020204" pitchFamily="34" charset="0"/>
                        </a:rPr>
                        <a:t>727-588-4600</a:t>
                      </a:r>
                    </a:p>
                  </a:txBody>
                  <a:tcPr/>
                </a:tc>
                <a:extLst>
                  <a:ext uri="{0D108BD9-81ED-4DB2-BD59-A6C34878D82A}">
                    <a16:rowId xmlns:a16="http://schemas.microsoft.com/office/drawing/2014/main" val="2392462613"/>
                  </a:ext>
                </a:extLst>
              </a:tr>
              <a:tr h="637566">
                <a:tc>
                  <a:txBody>
                    <a:bodyPr/>
                    <a:lstStyle/>
                    <a:p>
                      <a:pPr marL="0" marR="0">
                        <a:spcBef>
                          <a:spcPts val="0"/>
                        </a:spcBef>
                        <a:spcAft>
                          <a:spcPts val="0"/>
                        </a:spcAft>
                      </a:pPr>
                      <a:r>
                        <a:rPr lang="en-US" sz="18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Madeira Beach Fundamental MS</a:t>
                      </a:r>
                    </a:p>
                  </a:txBody>
                  <a:tcPr marL="68580" marR="68580" marT="0" marB="0"/>
                </a:tc>
                <a:tc>
                  <a:txBody>
                    <a:bodyPr/>
                    <a:lstStyle/>
                    <a:p>
                      <a:r>
                        <a:rPr lang="en-US" b="0" baseline="0" dirty="0">
                          <a:ln>
                            <a:noFill/>
                          </a:ln>
                          <a:solidFill>
                            <a:schemeClr val="tx1"/>
                          </a:solidFill>
                          <a:latin typeface="Arial" panose="020B0604020202020204" pitchFamily="34" charset="0"/>
                        </a:rPr>
                        <a:t>Carolyn </a:t>
                      </a:r>
                      <a:r>
                        <a:rPr lang="en-US" b="0" baseline="0" dirty="0" err="1">
                          <a:ln>
                            <a:noFill/>
                          </a:ln>
                          <a:solidFill>
                            <a:schemeClr val="tx1"/>
                          </a:solidFill>
                          <a:latin typeface="Arial" panose="020B0604020202020204" pitchFamily="34" charset="0"/>
                        </a:rPr>
                        <a:t>Altenore</a:t>
                      </a:r>
                      <a:endParaRPr lang="en-US" b="0" baseline="0" dirty="0">
                        <a:ln>
                          <a:noFill/>
                        </a:ln>
                        <a:solidFill>
                          <a:schemeClr val="tx1"/>
                        </a:solidFill>
                        <a:latin typeface="Arial" panose="020B0604020202020204" pitchFamily="34" charset="0"/>
                      </a:endParaRPr>
                    </a:p>
                  </a:txBody>
                  <a:tcPr/>
                </a:tc>
                <a:tc>
                  <a:txBody>
                    <a:bodyPr/>
                    <a:lstStyle/>
                    <a:p>
                      <a:r>
                        <a:rPr lang="en-US" b="0" baseline="0" dirty="0">
                          <a:ln>
                            <a:noFill/>
                          </a:ln>
                          <a:solidFill>
                            <a:schemeClr val="tx1"/>
                          </a:solidFill>
                          <a:latin typeface="Arial" panose="020B0604020202020204" pitchFamily="34" charset="0"/>
                        </a:rPr>
                        <a:t>Kristen Vermillion</a:t>
                      </a:r>
                    </a:p>
                    <a:p>
                      <a:r>
                        <a:rPr lang="en-US" b="0" baseline="0" dirty="0">
                          <a:ln>
                            <a:noFill/>
                          </a:ln>
                          <a:solidFill>
                            <a:schemeClr val="tx1"/>
                          </a:solidFill>
                          <a:latin typeface="Arial" panose="020B0604020202020204" pitchFamily="34" charset="0"/>
                        </a:rPr>
                        <a:t>Dave Rosenberger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ln>
                            <a:noFill/>
                          </a:ln>
                          <a:solidFill>
                            <a:schemeClr val="tx1"/>
                          </a:solidFill>
                          <a:latin typeface="Arial" panose="020B0604020202020204" pitchFamily="34" charset="0"/>
                        </a:rPr>
                        <a:t>727-547-7697</a:t>
                      </a:r>
                    </a:p>
                  </a:txBody>
                  <a:tcPr/>
                </a:tc>
                <a:extLst>
                  <a:ext uri="{0D108BD9-81ED-4DB2-BD59-A6C34878D82A}">
                    <a16:rowId xmlns:a16="http://schemas.microsoft.com/office/drawing/2014/main" val="3350158464"/>
                  </a:ext>
                </a:extLst>
              </a:tr>
              <a:tr h="6375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err="1">
                          <a:solidFill>
                            <a:schemeClr val="tx1"/>
                          </a:solidFill>
                          <a:effectLst/>
                          <a:latin typeface="Arial" panose="020B0604020202020204" pitchFamily="34" charset="0"/>
                          <a:cs typeface="Arial" panose="020B0604020202020204" pitchFamily="34" charset="0"/>
                        </a:rPr>
                        <a:t>Meadowlawn</a:t>
                      </a:r>
                      <a:r>
                        <a:rPr lang="en-US" sz="1800" baseline="0" dirty="0">
                          <a:solidFill>
                            <a:schemeClr val="tx1"/>
                          </a:solidFill>
                          <a:effectLst/>
                          <a:latin typeface="Arial" panose="020B0604020202020204" pitchFamily="34" charset="0"/>
                          <a:cs typeface="Arial" panose="020B0604020202020204" pitchFamily="34" charset="0"/>
                        </a:rPr>
                        <a:t> MS </a:t>
                      </a:r>
                      <a:endParaRPr lang="en-US" sz="18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800" baseline="0" dirty="0">
                          <a:solidFill>
                            <a:schemeClr val="tx1"/>
                          </a:solidFill>
                          <a:effectLst/>
                          <a:latin typeface="Arial" panose="020B0604020202020204" pitchFamily="34" charset="0"/>
                          <a:cs typeface="Arial" panose="020B0604020202020204" pitchFamily="34" charset="0"/>
                        </a:rPr>
                        <a:t> </a:t>
                      </a:r>
                      <a:endParaRPr lang="en-US" sz="18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US" b="0" baseline="0" dirty="0">
                          <a:ln>
                            <a:noFill/>
                          </a:ln>
                          <a:solidFill>
                            <a:schemeClr val="tx1"/>
                          </a:solidFill>
                          <a:latin typeface="Arial" panose="020B0604020202020204" pitchFamily="34" charset="0"/>
                        </a:rPr>
                        <a:t>Alfredo Blanco</a:t>
                      </a:r>
                    </a:p>
                  </a:txBody>
                  <a:tcPr/>
                </a:tc>
                <a:tc>
                  <a:txBody>
                    <a:bodyPr/>
                    <a:lstStyle/>
                    <a:p>
                      <a:r>
                        <a:rPr lang="en-US" b="0" baseline="0" dirty="0">
                          <a:ln>
                            <a:noFill/>
                          </a:ln>
                          <a:solidFill>
                            <a:schemeClr val="tx1"/>
                          </a:solidFill>
                          <a:latin typeface="Arial" panose="020B0604020202020204" pitchFamily="34" charset="0"/>
                        </a:rPr>
                        <a:t>Megan </a:t>
                      </a:r>
                      <a:r>
                        <a:rPr lang="en-US" b="0" baseline="0" dirty="0" err="1">
                          <a:ln>
                            <a:noFill/>
                          </a:ln>
                          <a:solidFill>
                            <a:schemeClr val="tx1"/>
                          </a:solidFill>
                          <a:latin typeface="Arial" panose="020B0604020202020204" pitchFamily="34" charset="0"/>
                        </a:rPr>
                        <a:t>Stifnell</a:t>
                      </a:r>
                      <a:endParaRPr lang="en-US" b="0" baseline="0" dirty="0">
                        <a:ln>
                          <a:noFill/>
                        </a:ln>
                        <a:solidFill>
                          <a:schemeClr val="tx1"/>
                        </a:solidFill>
                        <a:latin typeface="Arial" panose="020B0604020202020204" pitchFamily="34" charset="0"/>
                      </a:endParaRPr>
                    </a:p>
                  </a:txBody>
                  <a:tcPr/>
                </a:tc>
                <a:tc>
                  <a:txBody>
                    <a:bodyPr/>
                    <a:lstStyle/>
                    <a:p>
                      <a:r>
                        <a:rPr lang="en-US" b="0" baseline="0" dirty="0">
                          <a:ln>
                            <a:noFill/>
                          </a:ln>
                          <a:solidFill>
                            <a:schemeClr val="tx1"/>
                          </a:solidFill>
                          <a:latin typeface="Arial" panose="020B0604020202020204" pitchFamily="34" charset="0"/>
                        </a:rPr>
                        <a:t>727-570-3097 x 2061</a:t>
                      </a:r>
                    </a:p>
                  </a:txBody>
                  <a:tcPr/>
                </a:tc>
                <a:extLst>
                  <a:ext uri="{0D108BD9-81ED-4DB2-BD59-A6C34878D82A}">
                    <a16:rowId xmlns:a16="http://schemas.microsoft.com/office/drawing/2014/main" val="369486138"/>
                  </a:ext>
                </a:extLst>
              </a:tr>
              <a:tr h="484816">
                <a:tc>
                  <a:txBody>
                    <a:bodyPr/>
                    <a:lstStyle/>
                    <a:p>
                      <a:pPr marL="0" marR="0">
                        <a:spcBef>
                          <a:spcPts val="0"/>
                        </a:spcBef>
                        <a:spcAft>
                          <a:spcPts val="0"/>
                        </a:spcAft>
                      </a:pPr>
                      <a:r>
                        <a:rPr lang="en-US" sz="1800" baseline="0" dirty="0">
                          <a:solidFill>
                            <a:schemeClr val="tx1"/>
                          </a:solidFill>
                          <a:effectLst/>
                          <a:latin typeface="Arial" panose="020B0604020202020204" pitchFamily="34" charset="0"/>
                          <a:cs typeface="Arial" panose="020B0604020202020204" pitchFamily="34" charset="0"/>
                        </a:rPr>
                        <a:t>Morgan Fitzgerald MS </a:t>
                      </a:r>
                      <a:endParaRPr lang="en-US" sz="18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US" sz="1800" b="0" i="0" u="none" strike="noStrike" kern="1200" baseline="0" dirty="0">
                          <a:solidFill>
                            <a:schemeClr val="dk1"/>
                          </a:solidFill>
                          <a:latin typeface="Arial" panose="020B0604020202020204" pitchFamily="34" charset="0"/>
                          <a:ea typeface="+mn-ea"/>
                          <a:cs typeface="+mn-cs"/>
                        </a:rPr>
                        <a:t>Christine Douglass </a:t>
                      </a:r>
                    </a:p>
                    <a:p>
                      <a:r>
                        <a:rPr lang="en-US" sz="1800" b="0" i="0" u="none" strike="noStrike" kern="1200" baseline="0" dirty="0">
                          <a:solidFill>
                            <a:schemeClr val="dk1"/>
                          </a:solidFill>
                          <a:latin typeface="Arial" panose="020B0604020202020204" pitchFamily="34" charset="0"/>
                          <a:ea typeface="+mn-ea"/>
                          <a:cs typeface="+mn-cs"/>
                        </a:rPr>
                        <a:t>Leah Donnelly</a:t>
                      </a:r>
                      <a:endParaRPr lang="en-US" b="0" baseline="0" dirty="0">
                        <a:ln>
                          <a:noFill/>
                        </a:ln>
                        <a:solidFill>
                          <a:schemeClr val="tx1"/>
                        </a:solidFill>
                        <a:latin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Arial" panose="020B0604020202020204" pitchFamily="34" charset="0"/>
                          <a:ea typeface="+mn-ea"/>
                          <a:cs typeface="+mn-cs"/>
                        </a:rPr>
                        <a:t>Jessica Read</a:t>
                      </a:r>
                      <a:endParaRPr lang="en-US" b="0" baseline="0" dirty="0">
                        <a:ln>
                          <a:noFill/>
                        </a:ln>
                        <a:solidFill>
                          <a:schemeClr val="tx1"/>
                        </a:solidFill>
                        <a:latin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Arial" panose="020B0604020202020204" pitchFamily="34" charset="0"/>
                          <a:ea typeface="+mn-ea"/>
                          <a:cs typeface="+mn-cs"/>
                        </a:rPr>
                        <a:t>727-547-4526 x2015</a:t>
                      </a:r>
                      <a:endParaRPr lang="en-US" b="0" baseline="0" dirty="0">
                        <a:ln>
                          <a:noFill/>
                        </a:ln>
                        <a:solidFill>
                          <a:schemeClr val="tx1"/>
                        </a:solidFill>
                        <a:latin typeface="Arial" panose="020B0604020202020204" pitchFamily="34" charset="0"/>
                      </a:endParaRPr>
                    </a:p>
                  </a:txBody>
                  <a:tcPr/>
                </a:tc>
                <a:extLst>
                  <a:ext uri="{0D108BD9-81ED-4DB2-BD59-A6C34878D82A}">
                    <a16:rowId xmlns:a16="http://schemas.microsoft.com/office/drawing/2014/main" val="2206579033"/>
                  </a:ext>
                </a:extLst>
              </a:tr>
              <a:tr h="4848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solidFill>
                            <a:schemeClr val="tx1"/>
                          </a:solidFill>
                          <a:effectLst/>
                          <a:latin typeface="Arial" panose="020B0604020202020204" pitchFamily="34" charset="0"/>
                          <a:cs typeface="Arial" panose="020B0604020202020204" pitchFamily="34" charset="0"/>
                        </a:rPr>
                        <a:t>Osceola MS </a:t>
                      </a:r>
                      <a:endParaRPr lang="en-US" sz="18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fi-FI" b="0" baseline="0" dirty="0">
                          <a:ln>
                            <a:noFill/>
                          </a:ln>
                          <a:solidFill>
                            <a:schemeClr val="tx1"/>
                          </a:solidFill>
                          <a:latin typeface="Arial" panose="020B0604020202020204" pitchFamily="34" charset="0"/>
                        </a:rPr>
                        <a:t>Dr. Dustin Adams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b="0" baseline="0" dirty="0">
                          <a:ln>
                            <a:noFill/>
                          </a:ln>
                          <a:solidFill>
                            <a:schemeClr val="tx1"/>
                          </a:solidFill>
                          <a:latin typeface="Arial" panose="020B0604020202020204" pitchFamily="34" charset="0"/>
                        </a:rPr>
                        <a:t>Allison McLellan</a:t>
                      </a:r>
                      <a:endParaRPr lang="en-US" b="0" baseline="0" dirty="0">
                        <a:ln>
                          <a:noFill/>
                        </a:ln>
                        <a:solidFill>
                          <a:schemeClr val="tx1"/>
                        </a:solidFill>
                        <a:latin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b="0" baseline="0" dirty="0">
                          <a:ln>
                            <a:noFill/>
                          </a:ln>
                          <a:solidFill>
                            <a:schemeClr val="tx1"/>
                          </a:solidFill>
                          <a:latin typeface="Arial" panose="020B0604020202020204" pitchFamily="34" charset="0"/>
                        </a:rPr>
                        <a:t>727-547-7689 x2036</a:t>
                      </a:r>
                      <a:endParaRPr lang="en-US" b="0" baseline="0" dirty="0">
                        <a:ln>
                          <a:noFill/>
                        </a:ln>
                        <a:solidFill>
                          <a:schemeClr val="tx1"/>
                        </a:solidFill>
                        <a:latin typeface="Arial" panose="020B0604020202020204" pitchFamily="34" charset="0"/>
                      </a:endParaRPr>
                    </a:p>
                  </a:txBody>
                  <a:tcPr/>
                </a:tc>
                <a:extLst>
                  <a:ext uri="{0D108BD9-81ED-4DB2-BD59-A6C34878D82A}">
                    <a16:rowId xmlns:a16="http://schemas.microsoft.com/office/drawing/2014/main" val="3648000893"/>
                  </a:ext>
                </a:extLst>
              </a:tr>
              <a:tr h="484816">
                <a:tc>
                  <a:txBody>
                    <a:bodyPr/>
                    <a:lstStyle/>
                    <a:p>
                      <a:pPr marL="0" marR="0">
                        <a:spcBef>
                          <a:spcPts val="0"/>
                        </a:spcBef>
                        <a:spcAft>
                          <a:spcPts val="0"/>
                        </a:spcAft>
                      </a:pPr>
                      <a:r>
                        <a:rPr lang="en-US" sz="18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Pinellas Park MS</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Arial" panose="020B0604020202020204" pitchFamily="34" charset="0"/>
                          <a:ea typeface="+mn-ea"/>
                          <a:cs typeface="+mn-cs"/>
                        </a:rPr>
                        <a:t>Dr. Julius Wynn </a:t>
                      </a:r>
                      <a:endParaRPr lang="en-US" b="0" baseline="0" dirty="0">
                        <a:ln>
                          <a:noFill/>
                        </a:ln>
                        <a:solidFill>
                          <a:schemeClr val="tx1"/>
                        </a:solidFill>
                        <a:latin typeface="Arial" panose="020B0604020202020204" pitchFamily="34" charset="0"/>
                      </a:endParaRPr>
                    </a:p>
                  </a:txBody>
                  <a:tcPr/>
                </a:tc>
                <a:tc>
                  <a:txBody>
                    <a:bodyPr/>
                    <a:lstStyle/>
                    <a:p>
                      <a:r>
                        <a:rPr lang="en-US" sz="1800" b="0" i="0" u="none" strike="noStrike" kern="1200" baseline="0" dirty="0">
                          <a:solidFill>
                            <a:schemeClr val="dk1"/>
                          </a:solidFill>
                          <a:latin typeface="Arial" panose="020B0604020202020204" pitchFamily="34" charset="0"/>
                          <a:ea typeface="+mn-ea"/>
                          <a:cs typeface="+mn-cs"/>
                        </a:rPr>
                        <a:t>Kiara Kill </a:t>
                      </a:r>
                      <a:endParaRPr lang="en-US" b="0" baseline="0" dirty="0">
                        <a:ln>
                          <a:noFill/>
                        </a:ln>
                        <a:solidFill>
                          <a:schemeClr val="tx1"/>
                        </a:solidFill>
                        <a:latin typeface="Arial" panose="020B0604020202020204" pitchFamily="34" charset="0"/>
                      </a:endParaRPr>
                    </a:p>
                  </a:txBody>
                  <a:tcPr/>
                </a:tc>
                <a:tc>
                  <a:txBody>
                    <a:bodyPr/>
                    <a:lstStyle/>
                    <a:p>
                      <a:r>
                        <a:rPr lang="en-US" sz="1800" b="0" i="0" u="none" strike="noStrike" kern="1200" baseline="0" dirty="0">
                          <a:solidFill>
                            <a:schemeClr val="dk1"/>
                          </a:solidFill>
                          <a:latin typeface="Arial" panose="020B0604020202020204" pitchFamily="34" charset="0"/>
                          <a:ea typeface="+mn-ea"/>
                          <a:cs typeface="+mn-cs"/>
                        </a:rPr>
                        <a:t>727-669-1146 x2051 </a:t>
                      </a:r>
                      <a:endParaRPr lang="en-US" b="0" baseline="0" dirty="0">
                        <a:ln>
                          <a:noFill/>
                        </a:ln>
                        <a:solidFill>
                          <a:schemeClr val="tx1"/>
                        </a:solidFill>
                        <a:latin typeface="Arial" panose="020B0604020202020204" pitchFamily="34" charset="0"/>
                      </a:endParaRPr>
                    </a:p>
                  </a:txBody>
                  <a:tcPr/>
                </a:tc>
                <a:extLst>
                  <a:ext uri="{0D108BD9-81ED-4DB2-BD59-A6C34878D82A}">
                    <a16:rowId xmlns:a16="http://schemas.microsoft.com/office/drawing/2014/main" val="3224899598"/>
                  </a:ext>
                </a:extLst>
              </a:tr>
              <a:tr h="484816">
                <a:tc>
                  <a:txBody>
                    <a:bodyPr/>
                    <a:lstStyle/>
                    <a:p>
                      <a:pPr marL="0" marR="0">
                        <a:spcBef>
                          <a:spcPts val="0"/>
                        </a:spcBef>
                        <a:spcAft>
                          <a:spcPts val="0"/>
                        </a:spcAft>
                      </a:pPr>
                      <a:r>
                        <a:rPr lang="en-US" sz="18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Thurgood Marshall Fundamental MS</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ln>
                            <a:noFill/>
                          </a:ln>
                          <a:solidFill>
                            <a:schemeClr val="tx1"/>
                          </a:solidFill>
                          <a:latin typeface="Arial" panose="020B0604020202020204" pitchFamily="34" charset="0"/>
                        </a:rPr>
                        <a:t>Katie </a:t>
                      </a:r>
                      <a:r>
                        <a:rPr lang="en-US" b="0" baseline="0" dirty="0" err="1">
                          <a:ln>
                            <a:noFill/>
                          </a:ln>
                          <a:solidFill>
                            <a:schemeClr val="tx1"/>
                          </a:solidFill>
                          <a:latin typeface="Arial" panose="020B0604020202020204" pitchFamily="34" charset="0"/>
                        </a:rPr>
                        <a:t>Slifkin</a:t>
                      </a:r>
                      <a:endParaRPr lang="en-US" b="0" baseline="0" dirty="0">
                        <a:ln>
                          <a:noFill/>
                        </a:ln>
                        <a:solidFill>
                          <a:schemeClr val="tx1"/>
                        </a:solidFill>
                        <a:latin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ln>
                            <a:noFill/>
                          </a:ln>
                          <a:solidFill>
                            <a:schemeClr val="tx1"/>
                          </a:solidFill>
                          <a:latin typeface="Arial" panose="020B0604020202020204" pitchFamily="34" charset="0"/>
                        </a:rPr>
                        <a:t>Heather Nemeth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ln>
                            <a:noFill/>
                          </a:ln>
                          <a:solidFill>
                            <a:schemeClr val="tx1"/>
                          </a:solidFill>
                          <a:latin typeface="Arial" panose="020B0604020202020204" pitchFamily="34" charset="0"/>
                        </a:rPr>
                        <a:t>727-552-1731</a:t>
                      </a:r>
                    </a:p>
                  </a:txBody>
                  <a:tcPr/>
                </a:tc>
                <a:extLst>
                  <a:ext uri="{0D108BD9-81ED-4DB2-BD59-A6C34878D82A}">
                    <a16:rowId xmlns:a16="http://schemas.microsoft.com/office/drawing/2014/main" val="1808071465"/>
                  </a:ext>
                </a:extLst>
              </a:tr>
            </a:tbl>
          </a:graphicData>
        </a:graphic>
      </p:graphicFrame>
      <p:pic>
        <p:nvPicPr>
          <p:cNvPr id="3" name="Audio 2">
            <a:hlinkClick r:id="" action="ppaction://media"/>
            <a:extLst>
              <a:ext uri="{FF2B5EF4-FFF2-40B4-BE49-F238E27FC236}">
                <a16:creationId xmlns:a16="http://schemas.microsoft.com/office/drawing/2014/main" id="{74284035-6B04-429D-B1B7-1871016940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3884229"/>
      </p:ext>
    </p:extLst>
  </p:cSld>
  <p:clrMapOvr>
    <a:masterClrMapping/>
  </p:clrMapOvr>
  <mc:AlternateContent xmlns:mc="http://schemas.openxmlformats.org/markup-compatibility/2006" xmlns:p14="http://schemas.microsoft.com/office/powerpoint/2010/main">
    <mc:Choice Requires="p14">
      <p:transition spd="slow" p14:dur="2000" advTm="53333"/>
    </mc:Choice>
    <mc:Fallback xmlns="">
      <p:transition spd="slow" advTm="53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4">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63E50-6525-40E4-8013-253AF2D3A0A5}"/>
              </a:ext>
            </a:extLst>
          </p:cNvPr>
          <p:cNvSpPr>
            <a:spLocks noGrp="1"/>
          </p:cNvSpPr>
          <p:nvPr>
            <p:ph type="title"/>
          </p:nvPr>
        </p:nvSpPr>
        <p:spPr>
          <a:xfrm>
            <a:off x="8009812" y="685800"/>
            <a:ext cx="3072869" cy="1151965"/>
          </a:xfrm>
        </p:spPr>
        <p:txBody>
          <a:bodyPr>
            <a:normAutofit fontScale="90000"/>
          </a:bodyPr>
          <a:lstStyle/>
          <a:p>
            <a:r>
              <a:rPr lang="en-US" sz="4400" dirty="0"/>
              <a:t>Mrs. Odrzywolski</a:t>
            </a:r>
          </a:p>
        </p:txBody>
      </p:sp>
      <p:sp>
        <p:nvSpPr>
          <p:cNvPr id="9" name="Rectangle 8">
            <a:extLst>
              <a:ext uri="{FF2B5EF4-FFF2-40B4-BE49-F238E27FC236}">
                <a16:creationId xmlns:a16="http://schemas.microsoft.com/office/drawing/2014/main" id="{E390DA5B-5FEF-45C7-A12A-37BBEFC92A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0240" y="457200"/>
            <a:ext cx="7045932" cy="4686138"/>
          </a:xfrm>
          <a:prstGeom prst="rect">
            <a:avLst/>
          </a:prstGeom>
          <a:solidFill>
            <a:schemeClr val="bg1"/>
          </a:solidFill>
          <a:ln w="57150" cmpd="thinThick">
            <a:solidFill>
              <a:schemeClr val="bg1">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633193A-D782-42BF-AAD3-E7CF55F45257}"/>
              </a:ext>
            </a:extLst>
          </p:cNvPr>
          <p:cNvPicPr>
            <a:picLocks noChangeAspect="1"/>
          </p:cNvPicPr>
          <p:nvPr/>
        </p:nvPicPr>
        <p:blipFill>
          <a:blip r:embed="rId5"/>
          <a:stretch>
            <a:fillRect/>
          </a:stretch>
        </p:blipFill>
        <p:spPr>
          <a:xfrm>
            <a:off x="750707" y="962964"/>
            <a:ext cx="6557897" cy="3672421"/>
          </a:xfrm>
          <a:prstGeom prst="rect">
            <a:avLst/>
          </a:prstGeom>
        </p:spPr>
      </p:pic>
      <p:sp>
        <p:nvSpPr>
          <p:cNvPr id="3" name="Content Placeholder 2">
            <a:extLst>
              <a:ext uri="{FF2B5EF4-FFF2-40B4-BE49-F238E27FC236}">
                <a16:creationId xmlns:a16="http://schemas.microsoft.com/office/drawing/2014/main" id="{AE0056A3-2176-4611-951A-B5D8299EC99E}"/>
              </a:ext>
            </a:extLst>
          </p:cNvPr>
          <p:cNvSpPr>
            <a:spLocks noGrp="1"/>
          </p:cNvSpPr>
          <p:nvPr>
            <p:ph sz="quarter" idx="13"/>
          </p:nvPr>
        </p:nvSpPr>
        <p:spPr>
          <a:xfrm>
            <a:off x="8006592" y="2071048"/>
            <a:ext cx="3076090" cy="2837943"/>
          </a:xfrm>
        </p:spPr>
        <p:txBody>
          <a:bodyPr>
            <a:normAutofit fontScale="92500" lnSpcReduction="10000"/>
          </a:bodyPr>
          <a:lstStyle/>
          <a:p>
            <a:r>
              <a:rPr lang="en-US" cap="none" dirty="0">
                <a:latin typeface="Arial" panose="020B0604020202020204" pitchFamily="34" charset="0"/>
              </a:rPr>
              <a:t>We will meet to discuss your electives and make course selections together.</a:t>
            </a:r>
          </a:p>
          <a:p>
            <a:r>
              <a:rPr lang="en-US" cap="none" dirty="0">
                <a:latin typeface="Arial" panose="020B0604020202020204" pitchFamily="34" charset="0"/>
              </a:rPr>
              <a:t>I’m here to help you make a smooth transition into Middle School!</a:t>
            </a:r>
          </a:p>
        </p:txBody>
      </p:sp>
      <p:pic>
        <p:nvPicPr>
          <p:cNvPr id="6" name="Audio 5">
            <a:hlinkClick r:id="" action="ppaction://media"/>
            <a:extLst>
              <a:ext uri="{FF2B5EF4-FFF2-40B4-BE49-F238E27FC236}">
                <a16:creationId xmlns:a16="http://schemas.microsoft.com/office/drawing/2014/main" id="{974B67E7-599F-480C-A8F6-38D715753B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06438443"/>
      </p:ext>
    </p:extLst>
  </p:cSld>
  <p:clrMapOvr>
    <a:masterClrMapping/>
  </p:clrMapOvr>
  <mc:AlternateContent xmlns:mc="http://schemas.openxmlformats.org/markup-compatibility/2006" xmlns:p14="http://schemas.microsoft.com/office/powerpoint/2010/main">
    <mc:Choice Requires="p14">
      <p:transition spd="slow" p14:dur="2000" advTm="45587"/>
    </mc:Choice>
    <mc:Fallback xmlns="">
      <p:transition spd="slow" advTm="45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CD3AD-DADD-4326-98AE-C5B96C09DD13}"/>
              </a:ext>
            </a:extLst>
          </p:cNvPr>
          <p:cNvSpPr>
            <a:spLocks noGrp="1"/>
          </p:cNvSpPr>
          <p:nvPr>
            <p:ph type="title"/>
          </p:nvPr>
        </p:nvSpPr>
        <p:spPr/>
        <p:txBody>
          <a:bodyPr>
            <a:normAutofit fontScale="90000"/>
          </a:bodyPr>
          <a:lstStyle/>
          <a:p>
            <a:r>
              <a:rPr lang="en-US" dirty="0"/>
              <a:t>Where will you go to middle school?</a:t>
            </a:r>
          </a:p>
        </p:txBody>
      </p:sp>
      <p:sp>
        <p:nvSpPr>
          <p:cNvPr id="3" name="Content Placeholder 2">
            <a:extLst>
              <a:ext uri="{FF2B5EF4-FFF2-40B4-BE49-F238E27FC236}">
                <a16:creationId xmlns:a16="http://schemas.microsoft.com/office/drawing/2014/main" id="{4856D06F-3FC3-4C41-8FCE-833E9305A40B}"/>
              </a:ext>
            </a:extLst>
          </p:cNvPr>
          <p:cNvSpPr>
            <a:spLocks noGrp="1"/>
          </p:cNvSpPr>
          <p:nvPr>
            <p:ph sz="half" idx="1"/>
          </p:nvPr>
        </p:nvSpPr>
        <p:spPr>
          <a:xfrm>
            <a:off x="1068084" y="2243696"/>
            <a:ext cx="4698358" cy="3599316"/>
          </a:xfrm>
        </p:spPr>
        <p:txBody>
          <a:bodyPr>
            <a:normAutofit lnSpcReduction="10000"/>
          </a:bodyPr>
          <a:lstStyle/>
          <a:p>
            <a:r>
              <a:rPr lang="en-US" cap="none" dirty="0">
                <a:latin typeface="Calibri" panose="020F0502020204030204" pitchFamily="34" charset="0"/>
                <a:cs typeface="Calibri" panose="020F0502020204030204" pitchFamily="34" charset="0"/>
              </a:rPr>
              <a:t>Most students are zoned for Morgan Fitzgerald and Pinellas Park Middle.</a:t>
            </a:r>
          </a:p>
          <a:p>
            <a:r>
              <a:rPr lang="en-US" cap="none" dirty="0">
                <a:latin typeface="Calibri" panose="020F0502020204030204" pitchFamily="34" charset="0"/>
                <a:cs typeface="Calibri" panose="020F0502020204030204" pitchFamily="34" charset="0"/>
              </a:rPr>
              <a:t>Some students are zoned for Largo, Osceola, and </a:t>
            </a:r>
            <a:r>
              <a:rPr lang="en-US" cap="none" dirty="0" err="1">
                <a:latin typeface="Calibri" panose="020F0502020204030204" pitchFamily="34" charset="0"/>
                <a:cs typeface="Calibri" panose="020F0502020204030204" pitchFamily="34" charset="0"/>
              </a:rPr>
              <a:t>Meadowlawn</a:t>
            </a:r>
            <a:r>
              <a:rPr lang="en-US" cap="none" dirty="0">
                <a:latin typeface="Calibri" panose="020F0502020204030204" pitchFamily="34" charset="0"/>
                <a:cs typeface="Calibri" panose="020F0502020204030204" pitchFamily="34" charset="0"/>
              </a:rPr>
              <a:t>.</a:t>
            </a:r>
          </a:p>
          <a:p>
            <a:r>
              <a:rPr lang="en-US" cap="none" dirty="0">
                <a:latin typeface="Calibri" panose="020F0502020204030204" pitchFamily="34" charset="0"/>
                <a:cs typeface="Calibri" panose="020F0502020204030204" pitchFamily="34" charset="0"/>
              </a:rPr>
              <a:t>If your parents applied, you may be attending a magnet school, fundamental school, or other special application program (i.e. Thurgood Marshall, Madeira Beach Fundamental, etc.)</a:t>
            </a:r>
          </a:p>
          <a:p>
            <a:endParaRPr lang="en-US" dirty="0"/>
          </a:p>
        </p:txBody>
      </p:sp>
      <p:pic>
        <p:nvPicPr>
          <p:cNvPr id="4" name="Picture 3">
            <a:extLst>
              <a:ext uri="{FF2B5EF4-FFF2-40B4-BE49-F238E27FC236}">
                <a16:creationId xmlns:a16="http://schemas.microsoft.com/office/drawing/2014/main" id="{5E217453-9B3D-4115-A925-A490D8B1794A}"/>
              </a:ext>
            </a:extLst>
          </p:cNvPr>
          <p:cNvPicPr>
            <a:picLocks noChangeAspect="1"/>
          </p:cNvPicPr>
          <p:nvPr/>
        </p:nvPicPr>
        <p:blipFill>
          <a:blip r:embed="rId4"/>
          <a:stretch>
            <a:fillRect/>
          </a:stretch>
        </p:blipFill>
        <p:spPr>
          <a:xfrm>
            <a:off x="6425559" y="1635383"/>
            <a:ext cx="4368800" cy="4815942"/>
          </a:xfrm>
          <a:prstGeom prst="rect">
            <a:avLst/>
          </a:prstGeom>
        </p:spPr>
      </p:pic>
      <p:pic>
        <p:nvPicPr>
          <p:cNvPr id="5" name="Audio 4">
            <a:hlinkClick r:id="" action="ppaction://media"/>
            <a:extLst>
              <a:ext uri="{FF2B5EF4-FFF2-40B4-BE49-F238E27FC236}">
                <a16:creationId xmlns:a16="http://schemas.microsoft.com/office/drawing/2014/main" id="{80C6AC0A-6350-4D94-9991-CE1C052498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33771045"/>
      </p:ext>
    </p:extLst>
  </p:cSld>
  <p:clrMapOvr>
    <a:masterClrMapping/>
  </p:clrMapOvr>
  <mc:AlternateContent xmlns:mc="http://schemas.openxmlformats.org/markup-compatibility/2006" xmlns:p14="http://schemas.microsoft.com/office/powerpoint/2010/main">
    <mc:Choice Requires="p14">
      <p:transition spd="slow" p14:dur="2000" advTm="40880"/>
    </mc:Choice>
    <mc:Fallback xmlns="">
      <p:transition spd="slow" advTm="40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048DE-CBA1-40A6-9580-64F531724898}"/>
              </a:ext>
            </a:extLst>
          </p:cNvPr>
          <p:cNvSpPr>
            <a:spLocks noGrp="1"/>
          </p:cNvSpPr>
          <p:nvPr>
            <p:ph type="title"/>
          </p:nvPr>
        </p:nvSpPr>
        <p:spPr/>
        <p:txBody>
          <a:bodyPr/>
          <a:lstStyle/>
          <a:p>
            <a:r>
              <a:rPr lang="en-US" dirty="0"/>
              <a:t>What will your day look like?</a:t>
            </a:r>
          </a:p>
        </p:txBody>
      </p:sp>
      <p:sp>
        <p:nvSpPr>
          <p:cNvPr id="3" name="Content Placeholder 2">
            <a:extLst>
              <a:ext uri="{FF2B5EF4-FFF2-40B4-BE49-F238E27FC236}">
                <a16:creationId xmlns:a16="http://schemas.microsoft.com/office/drawing/2014/main" id="{39481F70-89FF-427C-8472-52BACD326F50}"/>
              </a:ext>
            </a:extLst>
          </p:cNvPr>
          <p:cNvSpPr>
            <a:spLocks noGrp="1"/>
          </p:cNvSpPr>
          <p:nvPr>
            <p:ph idx="1"/>
          </p:nvPr>
        </p:nvSpPr>
        <p:spPr>
          <a:xfrm>
            <a:off x="167149" y="1624432"/>
            <a:ext cx="11857702" cy="4439264"/>
          </a:xfrm>
        </p:spPr>
        <p:txBody>
          <a:bodyPr>
            <a:normAutofit/>
          </a:bodyPr>
          <a:lstStyle/>
          <a:p>
            <a:pPr>
              <a:lnSpc>
                <a:spcPct val="110000"/>
              </a:lnSpc>
              <a:spcBef>
                <a:spcPts val="0"/>
              </a:spcBef>
            </a:pPr>
            <a:r>
              <a:rPr lang="en-US" cap="none" dirty="0">
                <a:latin typeface="Calibri" panose="020F0502020204030204" pitchFamily="34" charset="0"/>
                <a:cs typeface="Calibri" panose="020F0502020204030204" pitchFamily="34" charset="0"/>
              </a:rPr>
              <a:t>You will have a minimum of 7 periods (classes) a day</a:t>
            </a:r>
          </a:p>
          <a:p>
            <a:pPr>
              <a:lnSpc>
                <a:spcPct val="110000"/>
              </a:lnSpc>
              <a:spcBef>
                <a:spcPts val="0"/>
              </a:spcBef>
            </a:pPr>
            <a:endParaRPr lang="en-US" cap="none" dirty="0">
              <a:latin typeface="Calibri" panose="020F0502020204030204" pitchFamily="34" charset="0"/>
              <a:cs typeface="Calibri" panose="020F0502020204030204" pitchFamily="34" charset="0"/>
            </a:endParaRPr>
          </a:p>
          <a:p>
            <a:pPr>
              <a:lnSpc>
                <a:spcPct val="110000"/>
              </a:lnSpc>
              <a:spcBef>
                <a:spcPts val="0"/>
              </a:spcBef>
            </a:pPr>
            <a:r>
              <a:rPr lang="en-US" cap="none" dirty="0">
                <a:latin typeface="Calibri" panose="020F0502020204030204" pitchFamily="34" charset="0"/>
                <a:cs typeface="Calibri" panose="020F0502020204030204" pitchFamily="34" charset="0"/>
              </a:rPr>
              <a:t>4 Required courses: Math, Language Arts, Science, Social Studies</a:t>
            </a:r>
          </a:p>
          <a:p>
            <a:pPr>
              <a:lnSpc>
                <a:spcPct val="110000"/>
              </a:lnSpc>
              <a:spcBef>
                <a:spcPts val="0"/>
              </a:spcBef>
            </a:pPr>
            <a:endParaRPr lang="en-US" cap="none" dirty="0">
              <a:latin typeface="Calibri" panose="020F0502020204030204" pitchFamily="34" charset="0"/>
              <a:cs typeface="Calibri" panose="020F0502020204030204" pitchFamily="34" charset="0"/>
            </a:endParaRPr>
          </a:p>
          <a:p>
            <a:pPr>
              <a:lnSpc>
                <a:spcPct val="110000"/>
              </a:lnSpc>
              <a:spcBef>
                <a:spcPts val="0"/>
              </a:spcBef>
            </a:pPr>
            <a:r>
              <a:rPr lang="en-US" cap="none" dirty="0">
                <a:latin typeface="Calibri" panose="020F0502020204030204" pitchFamily="34" charset="0"/>
                <a:cs typeface="Calibri" panose="020F0502020204030204" pitchFamily="34" charset="0"/>
              </a:rPr>
              <a:t>2-3 Electives which includes Physical Education (P.E.)- at least one semester per school year.</a:t>
            </a:r>
          </a:p>
          <a:p>
            <a:pPr>
              <a:lnSpc>
                <a:spcPct val="110000"/>
              </a:lnSpc>
              <a:spcBef>
                <a:spcPts val="0"/>
              </a:spcBef>
            </a:pPr>
            <a:endParaRPr lang="en-US" cap="none" dirty="0">
              <a:latin typeface="Calibri" panose="020F0502020204030204" pitchFamily="34" charset="0"/>
              <a:cs typeface="Calibri" panose="020F0502020204030204" pitchFamily="34" charset="0"/>
            </a:endParaRPr>
          </a:p>
          <a:p>
            <a:pPr>
              <a:lnSpc>
                <a:spcPct val="110000"/>
              </a:lnSpc>
              <a:spcBef>
                <a:spcPts val="0"/>
              </a:spcBef>
            </a:pPr>
            <a:r>
              <a:rPr lang="en-US" cap="none" dirty="0">
                <a:latin typeface="Calibri" panose="020F0502020204030204" pitchFamily="34" charset="0"/>
                <a:cs typeface="Calibri" panose="020F0502020204030204" pitchFamily="34" charset="0"/>
              </a:rPr>
              <a:t>30 minutes for lunch</a:t>
            </a:r>
          </a:p>
          <a:p>
            <a:pPr>
              <a:lnSpc>
                <a:spcPct val="110000"/>
              </a:lnSpc>
              <a:spcBef>
                <a:spcPts val="0"/>
              </a:spcBef>
            </a:pPr>
            <a:endParaRPr lang="en-US" cap="none" dirty="0">
              <a:latin typeface="Calibri" panose="020F0502020204030204" pitchFamily="34" charset="0"/>
              <a:cs typeface="Calibri" panose="020F0502020204030204" pitchFamily="34" charset="0"/>
            </a:endParaRPr>
          </a:p>
          <a:p>
            <a:pPr>
              <a:lnSpc>
                <a:spcPct val="110000"/>
              </a:lnSpc>
              <a:spcBef>
                <a:spcPts val="0"/>
              </a:spcBef>
            </a:pPr>
            <a:r>
              <a:rPr lang="en-US" cap="none" dirty="0">
                <a:latin typeface="Calibri" panose="020F0502020204030204" pitchFamily="34" charset="0"/>
                <a:cs typeface="Calibri" panose="020F0502020204030204" pitchFamily="34" charset="0"/>
              </a:rPr>
              <a:t>4 minutes of passing time between classes</a:t>
            </a:r>
          </a:p>
          <a:p>
            <a:pPr marL="0" indent="0">
              <a:buNone/>
            </a:pPr>
            <a:r>
              <a:rPr lang="en-US" dirty="0"/>
              <a:t>	</a:t>
            </a:r>
          </a:p>
        </p:txBody>
      </p:sp>
      <p:pic>
        <p:nvPicPr>
          <p:cNvPr id="4" name="Picture 3">
            <a:extLst>
              <a:ext uri="{FF2B5EF4-FFF2-40B4-BE49-F238E27FC236}">
                <a16:creationId xmlns:a16="http://schemas.microsoft.com/office/drawing/2014/main" id="{27662C97-8BD8-49C5-838D-DE84E9E1FB3D}"/>
              </a:ext>
            </a:extLst>
          </p:cNvPr>
          <p:cNvPicPr>
            <a:picLocks noChangeAspect="1"/>
          </p:cNvPicPr>
          <p:nvPr/>
        </p:nvPicPr>
        <p:blipFill>
          <a:blip r:embed="rId5"/>
          <a:stretch>
            <a:fillRect/>
          </a:stretch>
        </p:blipFill>
        <p:spPr>
          <a:xfrm>
            <a:off x="9456818" y="1601624"/>
            <a:ext cx="2049381" cy="1696291"/>
          </a:xfrm>
          <a:prstGeom prst="rect">
            <a:avLst/>
          </a:prstGeom>
        </p:spPr>
      </p:pic>
      <p:sp>
        <p:nvSpPr>
          <p:cNvPr id="5" name="TextBox 4">
            <a:extLst>
              <a:ext uri="{FF2B5EF4-FFF2-40B4-BE49-F238E27FC236}">
                <a16:creationId xmlns:a16="http://schemas.microsoft.com/office/drawing/2014/main" id="{2E9D42BC-A7F4-4761-8F80-853FE8874578}"/>
              </a:ext>
            </a:extLst>
          </p:cNvPr>
          <p:cNvSpPr txBox="1"/>
          <p:nvPr/>
        </p:nvSpPr>
        <p:spPr>
          <a:xfrm>
            <a:off x="6096000" y="4095215"/>
            <a:ext cx="3536229" cy="1077218"/>
          </a:xfrm>
          <a:prstGeom prst="rect">
            <a:avLst/>
          </a:prstGeom>
          <a:noFill/>
          <a:ln>
            <a:solidFill>
              <a:schemeClr val="accent1"/>
            </a:solidFill>
          </a:ln>
        </p:spPr>
        <p:txBody>
          <a:bodyPr wrap="square" rtlCol="0">
            <a:spAutoFit/>
          </a:bodyPr>
          <a:lstStyle/>
          <a:p>
            <a:pPr algn="ctr"/>
            <a:r>
              <a:rPr lang="en-US" sz="3200" dirty="0"/>
              <a:t>School hours:</a:t>
            </a:r>
          </a:p>
          <a:p>
            <a:pPr algn="ctr"/>
            <a:r>
              <a:rPr lang="en-US" sz="3200" dirty="0"/>
              <a:t>9:40am-4:10pm</a:t>
            </a:r>
          </a:p>
        </p:txBody>
      </p:sp>
      <p:pic>
        <p:nvPicPr>
          <p:cNvPr id="6" name="Audio 5">
            <a:hlinkClick r:id="" action="ppaction://media"/>
            <a:extLst>
              <a:ext uri="{FF2B5EF4-FFF2-40B4-BE49-F238E27FC236}">
                <a16:creationId xmlns:a16="http://schemas.microsoft.com/office/drawing/2014/main" id="{D5092E38-6F3B-4A06-93C8-4474480E93F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961232977"/>
      </p:ext>
    </p:extLst>
  </p:cSld>
  <p:clrMapOvr>
    <a:masterClrMapping/>
  </p:clrMapOvr>
  <mc:AlternateContent xmlns:mc="http://schemas.openxmlformats.org/markup-compatibility/2006" xmlns:p14="http://schemas.microsoft.com/office/powerpoint/2010/main">
    <mc:Choice Requires="p14">
      <p:transition spd="slow" p14:dur="2000" advTm="61261"/>
    </mc:Choice>
    <mc:Fallback xmlns="">
      <p:transition spd="slow" advTm="61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 calcmode="lin" valueType="num">
                                      <p:cBhvr additive="base">
                                        <p:cTn id="1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812A9-8C14-4EE9-B06F-78B5B0872555}"/>
              </a:ext>
            </a:extLst>
          </p:cNvPr>
          <p:cNvSpPr>
            <a:spLocks noGrp="1"/>
          </p:cNvSpPr>
          <p:nvPr>
            <p:ph type="title"/>
          </p:nvPr>
        </p:nvSpPr>
        <p:spPr/>
        <p:txBody>
          <a:bodyPr>
            <a:normAutofit fontScale="90000"/>
          </a:bodyPr>
          <a:lstStyle/>
          <a:p>
            <a:r>
              <a:rPr lang="en-US" dirty="0"/>
              <a:t>General Middle School Curriculum Overview</a:t>
            </a:r>
          </a:p>
        </p:txBody>
      </p:sp>
      <p:sp>
        <p:nvSpPr>
          <p:cNvPr id="3" name="Content Placeholder 2">
            <a:extLst>
              <a:ext uri="{FF2B5EF4-FFF2-40B4-BE49-F238E27FC236}">
                <a16:creationId xmlns:a16="http://schemas.microsoft.com/office/drawing/2014/main" id="{0B8469B9-CEE9-4571-85E7-0ED732B24092}"/>
              </a:ext>
            </a:extLst>
          </p:cNvPr>
          <p:cNvSpPr>
            <a:spLocks noGrp="1"/>
          </p:cNvSpPr>
          <p:nvPr>
            <p:ph idx="1"/>
          </p:nvPr>
        </p:nvSpPr>
        <p:spPr>
          <a:xfrm>
            <a:off x="685801" y="2128151"/>
            <a:ext cx="9835279" cy="3767899"/>
          </a:xfrm>
        </p:spPr>
        <p:txBody>
          <a:bodyPr>
            <a:normAutofit/>
          </a:bodyPr>
          <a:lstStyle/>
          <a:p>
            <a:pPr marL="0" indent="0">
              <a:buNone/>
            </a:pPr>
            <a:r>
              <a:rPr lang="en-US" cap="none" dirty="0">
                <a:latin typeface="Calibri" panose="020F0502020204030204" pitchFamily="34" charset="0"/>
                <a:cs typeface="Calibri" panose="020F0502020204030204" pitchFamily="34" charset="0"/>
              </a:rPr>
              <a:t>Students </a:t>
            </a:r>
            <a:r>
              <a:rPr lang="en-US" b="1" u="sng" cap="none" dirty="0">
                <a:latin typeface="Calibri" panose="020F0502020204030204" pitchFamily="34" charset="0"/>
                <a:cs typeface="Calibri" panose="020F0502020204030204" pitchFamily="34" charset="0"/>
              </a:rPr>
              <a:t>must pass all 12 </a:t>
            </a:r>
            <a:r>
              <a:rPr lang="en-US" cap="none" dirty="0">
                <a:latin typeface="Calibri" panose="020F0502020204030204" pitchFamily="34" charset="0"/>
                <a:cs typeface="Calibri" panose="020F0502020204030204" pitchFamily="34" charset="0"/>
              </a:rPr>
              <a:t>of the following courses or higher level courses in order to go on to high school:</a:t>
            </a:r>
          </a:p>
          <a:p>
            <a:pPr marL="0" indent="0">
              <a:buNone/>
            </a:pPr>
            <a:r>
              <a:rPr lang="en-US" cap="none" dirty="0">
                <a:latin typeface="Calibri" panose="020F0502020204030204" pitchFamily="34" charset="0"/>
                <a:cs typeface="Calibri" panose="020F0502020204030204" pitchFamily="34" charset="0"/>
              </a:rPr>
              <a:t>		Language Arts: 6th, 7th, 8th </a:t>
            </a:r>
          </a:p>
          <a:p>
            <a:pPr marL="0" indent="0">
              <a:buNone/>
            </a:pPr>
            <a:r>
              <a:rPr lang="en-US" cap="none" dirty="0">
                <a:latin typeface="Calibri" panose="020F0502020204030204" pitchFamily="34" charset="0"/>
                <a:cs typeface="Calibri" panose="020F0502020204030204" pitchFamily="34" charset="0"/>
              </a:rPr>
              <a:t>		Mathematics: 6th, 7th, 8th </a:t>
            </a:r>
          </a:p>
          <a:p>
            <a:pPr marL="0" indent="0">
              <a:buNone/>
            </a:pPr>
            <a:r>
              <a:rPr lang="en-US" cap="none" dirty="0">
                <a:latin typeface="Calibri" panose="020F0502020204030204" pitchFamily="34" charset="0"/>
                <a:cs typeface="Calibri" panose="020F0502020204030204" pitchFamily="34" charset="0"/>
              </a:rPr>
              <a:t>		Science: 6th, 7th, 8th </a:t>
            </a:r>
          </a:p>
          <a:p>
            <a:pPr marL="0" indent="0">
              <a:buNone/>
            </a:pPr>
            <a:r>
              <a:rPr lang="en-US" cap="none" dirty="0">
                <a:latin typeface="Calibri" panose="020F0502020204030204" pitchFamily="34" charset="0"/>
                <a:cs typeface="Calibri" panose="020F0502020204030204" pitchFamily="34" charset="0"/>
              </a:rPr>
              <a:t>		Social Studies: 6th, 7th, 8th </a:t>
            </a:r>
          </a:p>
        </p:txBody>
      </p:sp>
      <p:pic>
        <p:nvPicPr>
          <p:cNvPr id="4" name="Picture 3">
            <a:extLst>
              <a:ext uri="{FF2B5EF4-FFF2-40B4-BE49-F238E27FC236}">
                <a16:creationId xmlns:a16="http://schemas.microsoft.com/office/drawing/2014/main" id="{85B4C393-5961-4FF3-9817-FE2E836591FF}"/>
              </a:ext>
            </a:extLst>
          </p:cNvPr>
          <p:cNvPicPr>
            <a:picLocks noChangeAspect="1"/>
          </p:cNvPicPr>
          <p:nvPr/>
        </p:nvPicPr>
        <p:blipFill>
          <a:blip r:embed="rId4"/>
          <a:stretch>
            <a:fillRect/>
          </a:stretch>
        </p:blipFill>
        <p:spPr>
          <a:xfrm>
            <a:off x="8222411" y="3410097"/>
            <a:ext cx="2860272" cy="1896485"/>
          </a:xfrm>
          <a:prstGeom prst="rect">
            <a:avLst/>
          </a:prstGeom>
        </p:spPr>
      </p:pic>
      <p:pic>
        <p:nvPicPr>
          <p:cNvPr id="5" name="Audio 4">
            <a:hlinkClick r:id="" action="ppaction://media"/>
            <a:extLst>
              <a:ext uri="{FF2B5EF4-FFF2-40B4-BE49-F238E27FC236}">
                <a16:creationId xmlns:a16="http://schemas.microsoft.com/office/drawing/2014/main" id="{6BD1153C-70DB-4483-ACA9-97E702B690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39401479"/>
      </p:ext>
    </p:extLst>
  </p:cSld>
  <p:clrMapOvr>
    <a:masterClrMapping/>
  </p:clrMapOvr>
  <mc:AlternateContent xmlns:mc="http://schemas.openxmlformats.org/markup-compatibility/2006" xmlns:p14="http://schemas.microsoft.com/office/powerpoint/2010/main">
    <mc:Choice Requires="p14">
      <p:transition spd="slow" p14:dur="2000" advTm="30723"/>
    </mc:Choice>
    <mc:Fallback xmlns="">
      <p:transition spd="slow" advTm="30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53614-363C-4BD2-8B51-24CD39ADE1CA}"/>
              </a:ext>
            </a:extLst>
          </p:cNvPr>
          <p:cNvSpPr>
            <a:spLocks noGrp="1"/>
          </p:cNvSpPr>
          <p:nvPr>
            <p:ph type="title"/>
          </p:nvPr>
        </p:nvSpPr>
        <p:spPr/>
        <p:txBody>
          <a:bodyPr/>
          <a:lstStyle/>
          <a:p>
            <a:r>
              <a:rPr lang="en-US" dirty="0"/>
              <a:t> A little insider information</a:t>
            </a:r>
          </a:p>
        </p:txBody>
      </p:sp>
      <p:sp>
        <p:nvSpPr>
          <p:cNvPr id="3" name="Content Placeholder 2">
            <a:extLst>
              <a:ext uri="{FF2B5EF4-FFF2-40B4-BE49-F238E27FC236}">
                <a16:creationId xmlns:a16="http://schemas.microsoft.com/office/drawing/2014/main" id="{6EA0F6E2-CF8A-4276-8343-25A344FE062C}"/>
              </a:ext>
            </a:extLst>
          </p:cNvPr>
          <p:cNvSpPr>
            <a:spLocks noGrp="1"/>
          </p:cNvSpPr>
          <p:nvPr>
            <p:ph idx="1"/>
          </p:nvPr>
        </p:nvSpPr>
        <p:spPr>
          <a:xfrm>
            <a:off x="680321" y="1500809"/>
            <a:ext cx="10941408" cy="4131471"/>
          </a:xfrm>
        </p:spPr>
        <p:txBody>
          <a:bodyPr>
            <a:normAutofit fontScale="62500" lnSpcReduction="20000"/>
          </a:bodyPr>
          <a:lstStyle/>
          <a:p>
            <a:endParaRPr lang="en-US" dirty="0"/>
          </a:p>
          <a:p>
            <a:r>
              <a:rPr lang="en-US" sz="2900" cap="none" dirty="0">
                <a:latin typeface="Calibri" panose="020F0502020204030204" pitchFamily="34" charset="0"/>
                <a:cs typeface="Calibri" panose="020F0502020204030204" pitchFamily="34" charset="0"/>
              </a:rPr>
              <a:t>Your FSA and MAP scores are used to put you into classes.</a:t>
            </a:r>
          </a:p>
          <a:p>
            <a:pPr marL="0" indent="0">
              <a:buNone/>
            </a:pPr>
            <a:endParaRPr lang="en-US" sz="2900" cap="none" dirty="0">
              <a:latin typeface="Calibri" panose="020F0502020204030204" pitchFamily="34" charset="0"/>
              <a:cs typeface="Calibri" panose="020F0502020204030204" pitchFamily="34" charset="0"/>
            </a:endParaRPr>
          </a:p>
          <a:p>
            <a:r>
              <a:rPr lang="en-US" sz="2900" cap="none" dirty="0">
                <a:latin typeface="Calibri" panose="020F0502020204030204" pitchFamily="34" charset="0"/>
                <a:cs typeface="Calibri" panose="020F0502020204030204" pitchFamily="34" charset="0"/>
              </a:rPr>
              <a:t>If you score a level 2 on FSA Math, you will be offered an Intensive Math course which you will take instead of an elective.</a:t>
            </a:r>
          </a:p>
          <a:p>
            <a:pPr marL="0" indent="0">
              <a:buNone/>
            </a:pPr>
            <a:endParaRPr lang="en-US" sz="2900" cap="none" dirty="0">
              <a:latin typeface="Calibri" panose="020F0502020204030204" pitchFamily="34" charset="0"/>
              <a:cs typeface="Calibri" panose="020F0502020204030204" pitchFamily="34" charset="0"/>
            </a:endParaRPr>
          </a:p>
          <a:p>
            <a:r>
              <a:rPr lang="en-US" sz="2900" cap="none" dirty="0">
                <a:latin typeface="Calibri" panose="020F0502020204030204" pitchFamily="34" charset="0"/>
                <a:cs typeface="Calibri" panose="020F0502020204030204" pitchFamily="34" charset="0"/>
              </a:rPr>
              <a:t>Students who score a level 1 or level 2 on FSA Reading in 5th grade, will be enrolled in and complete an Intensive Reading course in middle school. This intensive reading course will take the place of one elective. </a:t>
            </a:r>
          </a:p>
          <a:p>
            <a:pPr marL="0" indent="0">
              <a:buNone/>
            </a:pPr>
            <a:endParaRPr lang="en-US" sz="2900" cap="none" dirty="0">
              <a:latin typeface="Calibri" panose="020F0502020204030204" pitchFamily="34" charset="0"/>
              <a:cs typeface="Calibri" panose="020F0502020204030204" pitchFamily="34" charset="0"/>
            </a:endParaRPr>
          </a:p>
          <a:p>
            <a:r>
              <a:rPr lang="en-US" sz="2900" cap="none" dirty="0">
                <a:latin typeface="Calibri" panose="020F0502020204030204" pitchFamily="34" charset="0"/>
                <a:cs typeface="Calibri" panose="020F0502020204030204" pitchFamily="34" charset="0"/>
              </a:rPr>
              <a:t>How you score on the FSA Reading test will determine whether you are on a traditional or accelerated scheduling track for Social Studies.</a:t>
            </a:r>
          </a:p>
        </p:txBody>
      </p:sp>
      <p:pic>
        <p:nvPicPr>
          <p:cNvPr id="4" name="Picture 3">
            <a:extLst>
              <a:ext uri="{FF2B5EF4-FFF2-40B4-BE49-F238E27FC236}">
                <a16:creationId xmlns:a16="http://schemas.microsoft.com/office/drawing/2014/main" id="{1484C89D-AC77-4061-8391-65738A18002E}"/>
              </a:ext>
            </a:extLst>
          </p:cNvPr>
          <p:cNvPicPr>
            <a:picLocks noChangeAspect="1"/>
          </p:cNvPicPr>
          <p:nvPr/>
        </p:nvPicPr>
        <p:blipFill>
          <a:blip r:embed="rId4"/>
          <a:stretch>
            <a:fillRect/>
          </a:stretch>
        </p:blipFill>
        <p:spPr>
          <a:xfrm>
            <a:off x="9124122" y="338633"/>
            <a:ext cx="2497607" cy="2316157"/>
          </a:xfrm>
          <a:prstGeom prst="rect">
            <a:avLst/>
          </a:prstGeom>
        </p:spPr>
      </p:pic>
      <p:pic>
        <p:nvPicPr>
          <p:cNvPr id="5" name="Audio 4">
            <a:hlinkClick r:id="" action="ppaction://media"/>
            <a:extLst>
              <a:ext uri="{FF2B5EF4-FFF2-40B4-BE49-F238E27FC236}">
                <a16:creationId xmlns:a16="http://schemas.microsoft.com/office/drawing/2014/main" id="{2FB46145-0FB7-435B-8618-41054C374B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67837512"/>
      </p:ext>
    </p:extLst>
  </p:cSld>
  <p:clrMapOvr>
    <a:masterClrMapping/>
  </p:clrMapOvr>
  <mc:AlternateContent xmlns:mc="http://schemas.openxmlformats.org/markup-compatibility/2006" xmlns:p14="http://schemas.microsoft.com/office/powerpoint/2010/main">
    <mc:Choice Requires="p14">
      <p:transition spd="slow" p14:dur="2000" advTm="72969"/>
    </mc:Choice>
    <mc:Fallback xmlns="">
      <p:transition spd="slow" advTm="72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BD48E-B354-47EA-8606-5F94A8DEA1E1}"/>
              </a:ext>
            </a:extLst>
          </p:cNvPr>
          <p:cNvSpPr>
            <a:spLocks noGrp="1"/>
          </p:cNvSpPr>
          <p:nvPr>
            <p:ph type="title"/>
          </p:nvPr>
        </p:nvSpPr>
        <p:spPr>
          <a:xfrm>
            <a:off x="361221" y="212759"/>
            <a:ext cx="9613861" cy="1080938"/>
          </a:xfrm>
        </p:spPr>
        <p:txBody>
          <a:bodyPr/>
          <a:lstStyle/>
          <a:p>
            <a:r>
              <a:rPr lang="en-US" dirty="0"/>
              <a:t>Electives</a:t>
            </a:r>
          </a:p>
        </p:txBody>
      </p:sp>
      <p:sp>
        <p:nvSpPr>
          <p:cNvPr id="3" name="Content Placeholder 2">
            <a:extLst>
              <a:ext uri="{FF2B5EF4-FFF2-40B4-BE49-F238E27FC236}">
                <a16:creationId xmlns:a16="http://schemas.microsoft.com/office/drawing/2014/main" id="{609BF7F6-FA85-4C3A-81CE-72E856B115D1}"/>
              </a:ext>
            </a:extLst>
          </p:cNvPr>
          <p:cNvSpPr>
            <a:spLocks noGrp="1"/>
          </p:cNvSpPr>
          <p:nvPr>
            <p:ph idx="1"/>
          </p:nvPr>
        </p:nvSpPr>
        <p:spPr>
          <a:xfrm>
            <a:off x="289204" y="1434060"/>
            <a:ext cx="9613861" cy="4271317"/>
          </a:xfrm>
        </p:spPr>
        <p:txBody>
          <a:bodyPr>
            <a:normAutofit lnSpcReduction="10000"/>
          </a:bodyPr>
          <a:lstStyle/>
          <a:p>
            <a:pPr marL="0" indent="0">
              <a:buNone/>
            </a:pPr>
            <a:r>
              <a:rPr lang="en-US" cap="none" dirty="0">
                <a:latin typeface="Calibri" panose="020F0502020204030204" pitchFamily="34" charset="0"/>
                <a:cs typeface="Calibri" panose="020F0502020204030204" pitchFamily="34" charset="0"/>
              </a:rPr>
              <a:t>AVID 					</a:t>
            </a:r>
          </a:p>
          <a:p>
            <a:pPr marL="0" indent="0">
              <a:buNone/>
            </a:pPr>
            <a:r>
              <a:rPr lang="en-US" cap="none" dirty="0">
                <a:latin typeface="Calibri" panose="020F0502020204030204" pitchFamily="34" charset="0"/>
                <a:cs typeface="Calibri" panose="020F0502020204030204" pitchFamily="34" charset="0"/>
              </a:rPr>
              <a:t>Visual Arts</a:t>
            </a:r>
          </a:p>
          <a:p>
            <a:pPr marL="0" indent="0">
              <a:buNone/>
            </a:pPr>
            <a:r>
              <a:rPr lang="en-US" cap="none" dirty="0">
                <a:latin typeface="Calibri" panose="020F0502020204030204" pitchFamily="34" charset="0"/>
                <a:cs typeface="Calibri" panose="020F0502020204030204" pitchFamily="34" charset="0"/>
              </a:rPr>
              <a:t>Band/Orchestra  								</a:t>
            </a:r>
          </a:p>
          <a:p>
            <a:pPr marL="0" indent="0">
              <a:buNone/>
            </a:pPr>
            <a:r>
              <a:rPr lang="en-US" cap="none" dirty="0">
                <a:latin typeface="Calibri" panose="020F0502020204030204" pitchFamily="34" charset="0"/>
                <a:cs typeface="Calibri" panose="020F0502020204030204" pitchFamily="34" charset="0"/>
              </a:rPr>
              <a:t>Chorus  		          		 Basic Theater/Exploring Music 	</a:t>
            </a:r>
          </a:p>
          <a:p>
            <a:pPr marL="0" indent="0">
              <a:buNone/>
            </a:pPr>
            <a:r>
              <a:rPr lang="en-US" cap="none" dirty="0">
                <a:latin typeface="Calibri" panose="020F0502020204030204" pitchFamily="34" charset="0"/>
                <a:cs typeface="Calibri" panose="020F0502020204030204" pitchFamily="34" charset="0"/>
              </a:rPr>
              <a:t>Physical Education            			STEM  </a:t>
            </a:r>
          </a:p>
          <a:p>
            <a:pPr marL="0" indent="0">
              <a:buNone/>
            </a:pPr>
            <a:r>
              <a:rPr lang="en-US" cap="none" dirty="0">
                <a:latin typeface="Calibri" panose="020F0502020204030204" pitchFamily="34" charset="0"/>
                <a:cs typeface="Calibri" panose="020F0502020204030204" pitchFamily="34" charset="0"/>
              </a:rPr>
              <a:t>Gymnastics/Dance 			Family &amp; Consumer Science </a:t>
            </a:r>
          </a:p>
          <a:p>
            <a:pPr marL="0" indent="0">
              <a:buNone/>
            </a:pPr>
            <a:r>
              <a:rPr lang="en-US" cap="none" dirty="0">
                <a:latin typeface="Calibri" panose="020F0502020204030204" pitchFamily="34" charset="0"/>
                <a:cs typeface="Calibri" panose="020F0502020204030204" pitchFamily="34" charset="0"/>
              </a:rPr>
              <a:t>Computers/Technology			Journalism</a:t>
            </a:r>
          </a:p>
          <a:p>
            <a:pPr marL="0" indent="0">
              <a:buNone/>
            </a:pPr>
            <a:r>
              <a:rPr lang="en-US" cap="none" dirty="0">
                <a:latin typeface="Calibri" panose="020F0502020204030204" pitchFamily="34" charset="0"/>
                <a:cs typeface="Calibri" panose="020F0502020204030204" pitchFamily="34" charset="0"/>
              </a:rPr>
              <a:t>World Language (Spanish, French, ASL)</a:t>
            </a:r>
          </a:p>
          <a:p>
            <a:pPr marL="0" indent="0">
              <a:buNone/>
            </a:pPr>
            <a:r>
              <a:rPr lang="en-US" cap="none" dirty="0">
                <a:latin typeface="Calibri" panose="020F0502020204030204" pitchFamily="34" charset="0"/>
                <a:cs typeface="Calibri" panose="020F0502020204030204" pitchFamily="34" charset="0"/>
              </a:rPr>
              <a:t>Gifted*</a:t>
            </a:r>
          </a:p>
        </p:txBody>
      </p:sp>
      <p:pic>
        <p:nvPicPr>
          <p:cNvPr id="5" name="Picture 4">
            <a:extLst>
              <a:ext uri="{FF2B5EF4-FFF2-40B4-BE49-F238E27FC236}">
                <a16:creationId xmlns:a16="http://schemas.microsoft.com/office/drawing/2014/main" id="{478BFDF8-25D0-4A0D-8283-E23D451BF760}"/>
              </a:ext>
            </a:extLst>
          </p:cNvPr>
          <p:cNvPicPr>
            <a:picLocks noChangeAspect="1"/>
          </p:cNvPicPr>
          <p:nvPr/>
        </p:nvPicPr>
        <p:blipFill>
          <a:blip r:embed="rId4"/>
          <a:stretch>
            <a:fillRect/>
          </a:stretch>
        </p:blipFill>
        <p:spPr>
          <a:xfrm>
            <a:off x="7895198" y="419684"/>
            <a:ext cx="4015735" cy="1748026"/>
          </a:xfrm>
          <a:prstGeom prst="rect">
            <a:avLst/>
          </a:prstGeom>
        </p:spPr>
      </p:pic>
      <p:pic>
        <p:nvPicPr>
          <p:cNvPr id="6" name="Picture 5">
            <a:extLst>
              <a:ext uri="{FF2B5EF4-FFF2-40B4-BE49-F238E27FC236}">
                <a16:creationId xmlns:a16="http://schemas.microsoft.com/office/drawing/2014/main" id="{B4DD5727-FAC4-4A8C-BA52-BA23BF9DB9D4}"/>
              </a:ext>
            </a:extLst>
          </p:cNvPr>
          <p:cNvPicPr>
            <a:picLocks noChangeAspect="1"/>
          </p:cNvPicPr>
          <p:nvPr/>
        </p:nvPicPr>
        <p:blipFill>
          <a:blip r:embed="rId5"/>
          <a:stretch>
            <a:fillRect/>
          </a:stretch>
        </p:blipFill>
        <p:spPr>
          <a:xfrm>
            <a:off x="8296563" y="3930587"/>
            <a:ext cx="3534215" cy="2591758"/>
          </a:xfrm>
          <a:prstGeom prst="rect">
            <a:avLst/>
          </a:prstGeom>
        </p:spPr>
      </p:pic>
      <p:pic>
        <p:nvPicPr>
          <p:cNvPr id="7" name="Picture 6">
            <a:extLst>
              <a:ext uri="{FF2B5EF4-FFF2-40B4-BE49-F238E27FC236}">
                <a16:creationId xmlns:a16="http://schemas.microsoft.com/office/drawing/2014/main" id="{1BD7AE15-3119-45E7-BD86-5F4225F23BE8}"/>
              </a:ext>
            </a:extLst>
          </p:cNvPr>
          <p:cNvPicPr>
            <a:picLocks noChangeAspect="1"/>
          </p:cNvPicPr>
          <p:nvPr/>
        </p:nvPicPr>
        <p:blipFill>
          <a:blip r:embed="rId6"/>
          <a:stretch>
            <a:fillRect/>
          </a:stretch>
        </p:blipFill>
        <p:spPr>
          <a:xfrm>
            <a:off x="4949709" y="419684"/>
            <a:ext cx="2657475" cy="1724025"/>
          </a:xfrm>
          <a:prstGeom prst="rect">
            <a:avLst/>
          </a:prstGeom>
        </p:spPr>
      </p:pic>
      <p:pic>
        <p:nvPicPr>
          <p:cNvPr id="8" name="Picture 7">
            <a:extLst>
              <a:ext uri="{FF2B5EF4-FFF2-40B4-BE49-F238E27FC236}">
                <a16:creationId xmlns:a16="http://schemas.microsoft.com/office/drawing/2014/main" id="{14481F5D-A81B-452F-A5F9-2BE76F36D95A}"/>
              </a:ext>
            </a:extLst>
          </p:cNvPr>
          <p:cNvPicPr>
            <a:picLocks noChangeAspect="1"/>
          </p:cNvPicPr>
          <p:nvPr/>
        </p:nvPicPr>
        <p:blipFill>
          <a:blip r:embed="rId7"/>
          <a:stretch>
            <a:fillRect/>
          </a:stretch>
        </p:blipFill>
        <p:spPr>
          <a:xfrm>
            <a:off x="5877600" y="4927065"/>
            <a:ext cx="2017598" cy="1511251"/>
          </a:xfrm>
          <a:prstGeom prst="rect">
            <a:avLst/>
          </a:prstGeom>
        </p:spPr>
      </p:pic>
      <p:pic>
        <p:nvPicPr>
          <p:cNvPr id="9" name="Picture 8">
            <a:extLst>
              <a:ext uri="{FF2B5EF4-FFF2-40B4-BE49-F238E27FC236}">
                <a16:creationId xmlns:a16="http://schemas.microsoft.com/office/drawing/2014/main" id="{84B9C445-1E75-4B9E-91FE-429B05E89733}"/>
              </a:ext>
            </a:extLst>
          </p:cNvPr>
          <p:cNvPicPr>
            <a:picLocks noChangeAspect="1"/>
          </p:cNvPicPr>
          <p:nvPr/>
        </p:nvPicPr>
        <p:blipFill>
          <a:blip r:embed="rId8"/>
          <a:stretch>
            <a:fillRect/>
          </a:stretch>
        </p:blipFill>
        <p:spPr>
          <a:xfrm>
            <a:off x="8649207" y="2226756"/>
            <a:ext cx="2828925" cy="1619250"/>
          </a:xfrm>
          <a:prstGeom prst="rect">
            <a:avLst/>
          </a:prstGeom>
        </p:spPr>
      </p:pic>
      <p:pic>
        <p:nvPicPr>
          <p:cNvPr id="4" name="Audio 3">
            <a:hlinkClick r:id="" action="ppaction://media"/>
            <a:extLst>
              <a:ext uri="{FF2B5EF4-FFF2-40B4-BE49-F238E27FC236}">
                <a16:creationId xmlns:a16="http://schemas.microsoft.com/office/drawing/2014/main" id="{30152B9F-1DB1-43A1-934F-D6AFF7F7341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37977267"/>
      </p:ext>
    </p:extLst>
  </p:cSld>
  <p:clrMapOvr>
    <a:masterClrMapping/>
  </p:clrMapOvr>
  <mc:AlternateContent xmlns:mc="http://schemas.openxmlformats.org/markup-compatibility/2006" xmlns:p14="http://schemas.microsoft.com/office/powerpoint/2010/main">
    <mc:Choice Requires="p14">
      <p:transition spd="slow" p14:dur="2000" advTm="28500"/>
    </mc:Choice>
    <mc:Fallback xmlns="">
      <p:transition spd="slow" advTm="28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314BB-BB10-432F-A119-9C8318ECF1B0}"/>
              </a:ext>
            </a:extLst>
          </p:cNvPr>
          <p:cNvSpPr>
            <a:spLocks noGrp="1"/>
          </p:cNvSpPr>
          <p:nvPr>
            <p:ph type="title"/>
          </p:nvPr>
        </p:nvSpPr>
        <p:spPr/>
        <p:txBody>
          <a:bodyPr/>
          <a:lstStyle/>
          <a:p>
            <a:r>
              <a:rPr lang="en-US" dirty="0"/>
              <a:t>Extracurricular Activities</a:t>
            </a:r>
          </a:p>
        </p:txBody>
      </p:sp>
      <p:sp>
        <p:nvSpPr>
          <p:cNvPr id="3" name="Content Placeholder 2">
            <a:extLst>
              <a:ext uri="{FF2B5EF4-FFF2-40B4-BE49-F238E27FC236}">
                <a16:creationId xmlns:a16="http://schemas.microsoft.com/office/drawing/2014/main" id="{D3E79318-BEC1-456E-A6A9-1830610E2EA9}"/>
              </a:ext>
            </a:extLst>
          </p:cNvPr>
          <p:cNvSpPr>
            <a:spLocks noGrp="1"/>
          </p:cNvSpPr>
          <p:nvPr>
            <p:ph idx="1"/>
          </p:nvPr>
        </p:nvSpPr>
        <p:spPr>
          <a:xfrm>
            <a:off x="0" y="1837765"/>
            <a:ext cx="11787809" cy="4063927"/>
          </a:xfrm>
        </p:spPr>
        <p:txBody>
          <a:bodyPr numCol="2">
            <a:normAutofit/>
          </a:bodyPr>
          <a:lstStyle/>
          <a:p>
            <a:r>
              <a:rPr lang="en-US" b="1" cap="none" dirty="0">
                <a:latin typeface="Calibri" panose="020F0502020204030204" pitchFamily="34" charset="0"/>
                <a:cs typeface="Calibri" panose="020F0502020204030204" pitchFamily="34" charset="0"/>
              </a:rPr>
              <a:t>Options are different at every school</a:t>
            </a:r>
          </a:p>
          <a:p>
            <a:pPr marL="0" indent="0">
              <a:buNone/>
            </a:pPr>
            <a:r>
              <a:rPr lang="en-US" cap="none" dirty="0">
                <a:latin typeface="Calibri" panose="020F0502020204030204" pitchFamily="34" charset="0"/>
                <a:cs typeface="Calibri" panose="020F0502020204030204" pitchFamily="34" charset="0"/>
              </a:rPr>
              <a:t>	</a:t>
            </a:r>
          </a:p>
          <a:p>
            <a:pPr marL="0" indent="0">
              <a:buNone/>
            </a:pPr>
            <a:r>
              <a:rPr lang="en-US" cap="none" dirty="0">
                <a:latin typeface="Calibri" panose="020F0502020204030204" pitchFamily="34" charset="0"/>
                <a:cs typeface="Calibri" panose="020F0502020204030204" pitchFamily="34" charset="0"/>
              </a:rPr>
              <a:t>	</a:t>
            </a:r>
            <a:r>
              <a:rPr lang="en-US" sz="2400" cap="none" dirty="0">
                <a:latin typeface="Calibri" panose="020F0502020204030204" pitchFamily="34" charset="0"/>
                <a:cs typeface="Calibri" panose="020F0502020204030204" pitchFamily="34" charset="0"/>
              </a:rPr>
              <a:t>Science Olympiad</a:t>
            </a:r>
          </a:p>
          <a:p>
            <a:pPr marL="0" indent="0">
              <a:buNone/>
            </a:pPr>
            <a:r>
              <a:rPr lang="en-US" sz="2400" cap="none" dirty="0">
                <a:latin typeface="Calibri" panose="020F0502020204030204" pitchFamily="34" charset="0"/>
                <a:cs typeface="Calibri" panose="020F0502020204030204" pitchFamily="34" charset="0"/>
              </a:rPr>
              <a:t>	Chorus</a:t>
            </a:r>
          </a:p>
          <a:p>
            <a:pPr marL="0" indent="0">
              <a:buNone/>
            </a:pPr>
            <a:r>
              <a:rPr lang="en-US" sz="2400" cap="none" dirty="0">
                <a:latin typeface="Calibri" panose="020F0502020204030204" pitchFamily="34" charset="0"/>
                <a:cs typeface="Calibri" panose="020F0502020204030204" pitchFamily="34" charset="0"/>
              </a:rPr>
              <a:t>	National Junior Honor Society</a:t>
            </a:r>
          </a:p>
          <a:p>
            <a:pPr marL="0" indent="0">
              <a:buNone/>
            </a:pPr>
            <a:r>
              <a:rPr lang="en-US" sz="2400" cap="none" dirty="0">
                <a:latin typeface="Calibri" panose="020F0502020204030204" pitchFamily="34" charset="0"/>
                <a:cs typeface="Calibri" panose="020F0502020204030204" pitchFamily="34" charset="0"/>
              </a:rPr>
              <a:t>	STEM</a:t>
            </a:r>
          </a:p>
          <a:p>
            <a:pPr marL="0" indent="0">
              <a:buNone/>
            </a:pPr>
            <a:endParaRPr lang="en-US" sz="2400" cap="none" dirty="0">
              <a:latin typeface="Calibri" panose="020F0502020204030204" pitchFamily="34" charset="0"/>
              <a:cs typeface="Calibri" panose="020F0502020204030204" pitchFamily="34" charset="0"/>
            </a:endParaRPr>
          </a:p>
          <a:p>
            <a:pPr marL="0" indent="0">
              <a:buNone/>
            </a:pPr>
            <a:endParaRPr lang="en-US" sz="2400" cap="none" dirty="0">
              <a:latin typeface="Calibri" panose="020F0502020204030204" pitchFamily="34" charset="0"/>
              <a:cs typeface="Calibri" panose="020F0502020204030204" pitchFamily="34" charset="0"/>
            </a:endParaRPr>
          </a:p>
          <a:p>
            <a:pPr marL="0" indent="0">
              <a:buNone/>
            </a:pPr>
            <a:endParaRPr lang="en-US" sz="2400" cap="none" dirty="0">
              <a:latin typeface="Calibri" panose="020F0502020204030204" pitchFamily="34" charset="0"/>
              <a:cs typeface="Calibri" panose="020F0502020204030204" pitchFamily="34" charset="0"/>
            </a:endParaRPr>
          </a:p>
          <a:p>
            <a:pPr marL="0" indent="0">
              <a:buNone/>
            </a:pPr>
            <a:r>
              <a:rPr lang="en-US" sz="2400" cap="none" dirty="0">
                <a:latin typeface="Calibri" panose="020F0502020204030204" pitchFamily="34" charset="0"/>
                <a:cs typeface="Calibri" panose="020F0502020204030204" pitchFamily="34" charset="0"/>
              </a:rPr>
              <a:t>Principal’s Multicultural Advisory Committee (PMAC)</a:t>
            </a:r>
          </a:p>
          <a:p>
            <a:pPr marL="0" indent="0">
              <a:buNone/>
            </a:pPr>
            <a:r>
              <a:rPr lang="en-US" sz="2400" cap="none" dirty="0">
                <a:latin typeface="Calibri" panose="020F0502020204030204" pitchFamily="34" charset="0"/>
                <a:cs typeface="Calibri" panose="020F0502020204030204" pitchFamily="34" charset="0"/>
              </a:rPr>
              <a:t>Student Council</a:t>
            </a:r>
          </a:p>
          <a:p>
            <a:pPr marL="0" indent="0">
              <a:buNone/>
            </a:pPr>
            <a:r>
              <a:rPr lang="en-US" sz="2400" cap="none" dirty="0">
                <a:latin typeface="Calibri" panose="020F0502020204030204" pitchFamily="34" charset="0"/>
                <a:cs typeface="Calibri" panose="020F0502020204030204" pitchFamily="34" charset="0"/>
              </a:rPr>
              <a:t>Athletics</a:t>
            </a:r>
          </a:p>
        </p:txBody>
      </p:sp>
      <p:pic>
        <p:nvPicPr>
          <p:cNvPr id="4" name="Audio 3">
            <a:hlinkClick r:id="" action="ppaction://media"/>
            <a:extLst>
              <a:ext uri="{FF2B5EF4-FFF2-40B4-BE49-F238E27FC236}">
                <a16:creationId xmlns:a16="http://schemas.microsoft.com/office/drawing/2014/main" id="{F775157A-72F8-400C-8C4C-067115F521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14472391"/>
      </p:ext>
    </p:extLst>
  </p:cSld>
  <p:clrMapOvr>
    <a:masterClrMapping/>
  </p:clrMapOvr>
  <mc:AlternateContent xmlns:mc="http://schemas.openxmlformats.org/markup-compatibility/2006" xmlns:p14="http://schemas.microsoft.com/office/powerpoint/2010/main">
    <mc:Choice Requires="p14">
      <p:transition spd="slow" p14:dur="2000" advTm="29363"/>
    </mc:Choice>
    <mc:Fallback xmlns="">
      <p:transition spd="slow" advTm="29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6D2E6-3C6B-4F5F-A861-64CF52C37F38}"/>
              </a:ext>
            </a:extLst>
          </p:cNvPr>
          <p:cNvSpPr>
            <a:spLocks noGrp="1"/>
          </p:cNvSpPr>
          <p:nvPr>
            <p:ph type="title"/>
          </p:nvPr>
        </p:nvSpPr>
        <p:spPr/>
        <p:txBody>
          <a:bodyPr/>
          <a:lstStyle/>
          <a:p>
            <a:r>
              <a:rPr lang="en-US" dirty="0"/>
              <a:t>Middle School Athletics</a:t>
            </a:r>
          </a:p>
        </p:txBody>
      </p:sp>
      <p:sp>
        <p:nvSpPr>
          <p:cNvPr id="3" name="Content Placeholder 2">
            <a:extLst>
              <a:ext uri="{FF2B5EF4-FFF2-40B4-BE49-F238E27FC236}">
                <a16:creationId xmlns:a16="http://schemas.microsoft.com/office/drawing/2014/main" id="{72384B95-B14A-4165-AFB7-6CA0C14BB55F}"/>
              </a:ext>
            </a:extLst>
          </p:cNvPr>
          <p:cNvSpPr>
            <a:spLocks noGrp="1"/>
          </p:cNvSpPr>
          <p:nvPr>
            <p:ph idx="1"/>
          </p:nvPr>
        </p:nvSpPr>
        <p:spPr/>
        <p:txBody>
          <a:bodyPr>
            <a:normAutofit lnSpcReduction="10000"/>
          </a:bodyPr>
          <a:lstStyle/>
          <a:p>
            <a:r>
              <a:rPr lang="en-US" sz="4000" cap="none" dirty="0"/>
              <a:t>Volleyball</a:t>
            </a:r>
          </a:p>
          <a:p>
            <a:r>
              <a:rPr lang="en-US" sz="4000" cap="none" dirty="0"/>
              <a:t>Basketball</a:t>
            </a:r>
          </a:p>
          <a:p>
            <a:r>
              <a:rPr lang="en-US" sz="4000" cap="none" dirty="0"/>
              <a:t>Cheerleading</a:t>
            </a:r>
          </a:p>
          <a:p>
            <a:r>
              <a:rPr lang="en-US" sz="4000" cap="none" dirty="0"/>
              <a:t>Track</a:t>
            </a:r>
          </a:p>
        </p:txBody>
      </p:sp>
      <p:pic>
        <p:nvPicPr>
          <p:cNvPr id="4" name="Picture 3">
            <a:extLst>
              <a:ext uri="{FF2B5EF4-FFF2-40B4-BE49-F238E27FC236}">
                <a16:creationId xmlns:a16="http://schemas.microsoft.com/office/drawing/2014/main" id="{9A480E39-E1DD-43E0-A890-05F339CAA6E7}"/>
              </a:ext>
            </a:extLst>
          </p:cNvPr>
          <p:cNvPicPr>
            <a:picLocks noChangeAspect="1"/>
          </p:cNvPicPr>
          <p:nvPr/>
        </p:nvPicPr>
        <p:blipFill>
          <a:blip r:embed="rId4"/>
          <a:stretch>
            <a:fillRect/>
          </a:stretch>
        </p:blipFill>
        <p:spPr>
          <a:xfrm>
            <a:off x="4832815" y="1837765"/>
            <a:ext cx="1743075" cy="2619375"/>
          </a:xfrm>
          <a:prstGeom prst="rect">
            <a:avLst/>
          </a:prstGeom>
        </p:spPr>
      </p:pic>
      <p:pic>
        <p:nvPicPr>
          <p:cNvPr id="5" name="Picture 4">
            <a:extLst>
              <a:ext uri="{FF2B5EF4-FFF2-40B4-BE49-F238E27FC236}">
                <a16:creationId xmlns:a16="http://schemas.microsoft.com/office/drawing/2014/main" id="{09E1EE77-1832-40D0-8213-20B547E9018D}"/>
              </a:ext>
            </a:extLst>
          </p:cNvPr>
          <p:cNvPicPr>
            <a:picLocks noChangeAspect="1"/>
          </p:cNvPicPr>
          <p:nvPr/>
        </p:nvPicPr>
        <p:blipFill>
          <a:blip r:embed="rId5"/>
          <a:stretch>
            <a:fillRect/>
          </a:stretch>
        </p:blipFill>
        <p:spPr>
          <a:xfrm>
            <a:off x="6986735" y="1837765"/>
            <a:ext cx="2143125" cy="2143125"/>
          </a:xfrm>
          <a:prstGeom prst="rect">
            <a:avLst/>
          </a:prstGeom>
        </p:spPr>
      </p:pic>
      <p:pic>
        <p:nvPicPr>
          <p:cNvPr id="6" name="Picture 5">
            <a:extLst>
              <a:ext uri="{FF2B5EF4-FFF2-40B4-BE49-F238E27FC236}">
                <a16:creationId xmlns:a16="http://schemas.microsoft.com/office/drawing/2014/main" id="{8E64092C-4581-40A1-9339-642FE8D58F1F}"/>
              </a:ext>
            </a:extLst>
          </p:cNvPr>
          <p:cNvPicPr>
            <a:picLocks noChangeAspect="1"/>
          </p:cNvPicPr>
          <p:nvPr/>
        </p:nvPicPr>
        <p:blipFill>
          <a:blip r:embed="rId6"/>
          <a:stretch>
            <a:fillRect/>
          </a:stretch>
        </p:blipFill>
        <p:spPr>
          <a:xfrm>
            <a:off x="9289823" y="2004452"/>
            <a:ext cx="2524125" cy="1809750"/>
          </a:xfrm>
          <a:prstGeom prst="rect">
            <a:avLst/>
          </a:prstGeom>
        </p:spPr>
      </p:pic>
      <p:pic>
        <p:nvPicPr>
          <p:cNvPr id="7" name="Picture 6">
            <a:extLst>
              <a:ext uri="{FF2B5EF4-FFF2-40B4-BE49-F238E27FC236}">
                <a16:creationId xmlns:a16="http://schemas.microsoft.com/office/drawing/2014/main" id="{D2906690-0DFE-41B0-8DF4-F813362F0E44}"/>
              </a:ext>
            </a:extLst>
          </p:cNvPr>
          <p:cNvPicPr>
            <a:picLocks noChangeAspect="1"/>
          </p:cNvPicPr>
          <p:nvPr/>
        </p:nvPicPr>
        <p:blipFill>
          <a:blip r:embed="rId7"/>
          <a:stretch>
            <a:fillRect/>
          </a:stretch>
        </p:blipFill>
        <p:spPr>
          <a:xfrm>
            <a:off x="7525337" y="4214666"/>
            <a:ext cx="2619375" cy="1743075"/>
          </a:xfrm>
          <a:prstGeom prst="rect">
            <a:avLst/>
          </a:prstGeom>
        </p:spPr>
      </p:pic>
      <p:pic>
        <p:nvPicPr>
          <p:cNvPr id="8" name="Audio 7">
            <a:hlinkClick r:id="" action="ppaction://media"/>
            <a:extLst>
              <a:ext uri="{FF2B5EF4-FFF2-40B4-BE49-F238E27FC236}">
                <a16:creationId xmlns:a16="http://schemas.microsoft.com/office/drawing/2014/main" id="{5CED2D3E-C683-4739-9694-0A4D44DBA4C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7460368"/>
      </p:ext>
    </p:extLst>
  </p:cSld>
  <p:clrMapOvr>
    <a:masterClrMapping/>
  </p:clrMapOvr>
  <mc:AlternateContent xmlns:mc="http://schemas.openxmlformats.org/markup-compatibility/2006" xmlns:p14="http://schemas.microsoft.com/office/powerpoint/2010/main">
    <mc:Choice Requires="p14">
      <p:transition spd="slow" p14:dur="2000" advTm="13131"/>
    </mc:Choice>
    <mc:Fallback xmlns="">
      <p:transition spd="slow" advTm="13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4D815-003A-4D4A-8488-F6BFCB54BB16}"/>
              </a:ext>
            </a:extLst>
          </p:cNvPr>
          <p:cNvSpPr>
            <a:spLocks noGrp="1"/>
          </p:cNvSpPr>
          <p:nvPr>
            <p:ph type="title"/>
          </p:nvPr>
        </p:nvSpPr>
        <p:spPr>
          <a:xfrm>
            <a:off x="606011" y="131353"/>
            <a:ext cx="10396882" cy="1151965"/>
          </a:xfrm>
        </p:spPr>
        <p:txBody>
          <a:bodyPr/>
          <a:lstStyle/>
          <a:p>
            <a:r>
              <a:rPr lang="en-US" dirty="0"/>
              <a:t>6</a:t>
            </a:r>
            <a:r>
              <a:rPr lang="en-US" baseline="30000" dirty="0"/>
              <a:t>th</a:t>
            </a:r>
            <a:r>
              <a:rPr lang="en-US" dirty="0"/>
              <a:t> Grade Expo Nights</a:t>
            </a:r>
          </a:p>
        </p:txBody>
      </p:sp>
      <p:sp>
        <p:nvSpPr>
          <p:cNvPr id="3" name="Content Placeholder 2">
            <a:extLst>
              <a:ext uri="{FF2B5EF4-FFF2-40B4-BE49-F238E27FC236}">
                <a16:creationId xmlns:a16="http://schemas.microsoft.com/office/drawing/2014/main" id="{13DF817A-9AC3-4007-999F-4B1F1A7B9682}"/>
              </a:ext>
            </a:extLst>
          </p:cNvPr>
          <p:cNvSpPr>
            <a:spLocks noGrp="1"/>
          </p:cNvSpPr>
          <p:nvPr>
            <p:ph idx="1"/>
          </p:nvPr>
        </p:nvSpPr>
        <p:spPr>
          <a:xfrm>
            <a:off x="606011" y="1111001"/>
            <a:ext cx="7931425" cy="799505"/>
          </a:xfrm>
        </p:spPr>
        <p:txBody>
          <a:bodyPr>
            <a:normAutofit lnSpcReduction="10000"/>
          </a:bodyPr>
          <a:lstStyle/>
          <a:p>
            <a:pPr marL="0" indent="0">
              <a:buNone/>
            </a:pPr>
            <a:r>
              <a:rPr lang="en-US" cap="none" dirty="0">
                <a:latin typeface="Calibri" panose="020F0502020204030204" pitchFamily="34" charset="0"/>
                <a:cs typeface="Calibri" panose="020F0502020204030204" pitchFamily="34" charset="0"/>
              </a:rPr>
              <a:t>This is your opportunity to take a tour of the school, meet administrators and teachers, and learn about programs and activities.</a:t>
            </a:r>
          </a:p>
          <a:p>
            <a:pPr marL="0" indent="0">
              <a:buNone/>
            </a:pPr>
            <a:endParaRPr lang="en-US" dirty="0"/>
          </a:p>
        </p:txBody>
      </p:sp>
      <p:pic>
        <p:nvPicPr>
          <p:cNvPr id="4" name="Picture 3">
            <a:extLst>
              <a:ext uri="{FF2B5EF4-FFF2-40B4-BE49-F238E27FC236}">
                <a16:creationId xmlns:a16="http://schemas.microsoft.com/office/drawing/2014/main" id="{0876125E-8C84-4535-9010-5A6EF6C942AA}"/>
              </a:ext>
            </a:extLst>
          </p:cNvPr>
          <p:cNvPicPr>
            <a:picLocks noChangeAspect="1"/>
          </p:cNvPicPr>
          <p:nvPr/>
        </p:nvPicPr>
        <p:blipFill>
          <a:blip r:embed="rId4"/>
          <a:stretch>
            <a:fillRect/>
          </a:stretch>
        </p:blipFill>
        <p:spPr>
          <a:xfrm>
            <a:off x="9158682" y="89415"/>
            <a:ext cx="2072535" cy="1601033"/>
          </a:xfrm>
          <a:prstGeom prst="rect">
            <a:avLst/>
          </a:prstGeom>
        </p:spPr>
      </p:pic>
      <p:graphicFrame>
        <p:nvGraphicFramePr>
          <p:cNvPr id="5" name="Table 4">
            <a:extLst>
              <a:ext uri="{FF2B5EF4-FFF2-40B4-BE49-F238E27FC236}">
                <a16:creationId xmlns:a16="http://schemas.microsoft.com/office/drawing/2014/main" id="{16AAA182-A8C1-44A6-B29B-041EC64CB2A5}"/>
              </a:ext>
            </a:extLst>
          </p:cNvPr>
          <p:cNvGraphicFramePr>
            <a:graphicFrameLocks noGrp="1"/>
          </p:cNvGraphicFramePr>
          <p:nvPr>
            <p:extLst>
              <p:ext uri="{D42A27DB-BD31-4B8C-83A1-F6EECF244321}">
                <p14:modId xmlns:p14="http://schemas.microsoft.com/office/powerpoint/2010/main" val="784288444"/>
              </p:ext>
            </p:extLst>
          </p:nvPr>
        </p:nvGraphicFramePr>
        <p:xfrm>
          <a:off x="377687" y="1776478"/>
          <a:ext cx="10853530" cy="4936033"/>
        </p:xfrm>
        <a:graphic>
          <a:graphicData uri="http://schemas.openxmlformats.org/drawingml/2006/table">
            <a:tbl>
              <a:tblPr firstRow="1" firstCol="1" bandRow="1">
                <a:tableStyleId>{5C22544A-7EE6-4342-B048-85BDC9FD1C3A}</a:tableStyleId>
              </a:tblPr>
              <a:tblGrid>
                <a:gridCol w="4326226">
                  <a:extLst>
                    <a:ext uri="{9D8B030D-6E8A-4147-A177-3AD203B41FA5}">
                      <a16:colId xmlns:a16="http://schemas.microsoft.com/office/drawing/2014/main" val="2373429197"/>
                    </a:ext>
                  </a:extLst>
                </a:gridCol>
                <a:gridCol w="3351002">
                  <a:extLst>
                    <a:ext uri="{9D8B030D-6E8A-4147-A177-3AD203B41FA5}">
                      <a16:colId xmlns:a16="http://schemas.microsoft.com/office/drawing/2014/main" val="3666113770"/>
                    </a:ext>
                  </a:extLst>
                </a:gridCol>
                <a:gridCol w="3176302">
                  <a:extLst>
                    <a:ext uri="{9D8B030D-6E8A-4147-A177-3AD203B41FA5}">
                      <a16:colId xmlns:a16="http://schemas.microsoft.com/office/drawing/2014/main" val="2322648485"/>
                    </a:ext>
                  </a:extLst>
                </a:gridCol>
              </a:tblGrid>
              <a:tr h="576457">
                <a:tc>
                  <a:txBody>
                    <a:bodyPr/>
                    <a:lstStyle/>
                    <a:p>
                      <a:pPr marL="0" marR="0" algn="ctr">
                        <a:spcBef>
                          <a:spcPts val="0"/>
                        </a:spcBef>
                        <a:spcAft>
                          <a:spcPts val="0"/>
                        </a:spcAft>
                      </a:pPr>
                      <a:r>
                        <a:rPr lang="en-US" sz="1600" dirty="0">
                          <a:solidFill>
                            <a:schemeClr val="bg1"/>
                          </a:solidFill>
                          <a:effectLst/>
                          <a:latin typeface="Arial" panose="020B0604020202020204" pitchFamily="34" charset="0"/>
                          <a:cs typeface="Arial" panose="020B0604020202020204" pitchFamily="34" charset="0"/>
                        </a:rPr>
                        <a:t>School</a:t>
                      </a:r>
                      <a:endParaRPr lang="en-US"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1600" dirty="0">
                          <a:solidFill>
                            <a:schemeClr val="bg1"/>
                          </a:solidFill>
                          <a:effectLst/>
                          <a:latin typeface="Arial" panose="020B0604020202020204" pitchFamily="34" charset="0"/>
                          <a:cs typeface="Arial" panose="020B0604020202020204" pitchFamily="34" charset="0"/>
                        </a:rPr>
                        <a:t>Date</a:t>
                      </a:r>
                      <a:endParaRPr lang="en-US"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1600" dirty="0">
                          <a:solidFill>
                            <a:schemeClr val="bg1"/>
                          </a:solidFill>
                          <a:effectLst/>
                          <a:latin typeface="Arial" panose="020B0604020202020204" pitchFamily="34" charset="0"/>
                          <a:cs typeface="Arial" panose="020B0604020202020204" pitchFamily="34" charset="0"/>
                        </a:rPr>
                        <a:t>Time</a:t>
                      </a:r>
                      <a:endParaRPr lang="en-US"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57340823"/>
                  </a:ext>
                </a:extLst>
              </a:tr>
              <a:tr h="482756">
                <a:tc>
                  <a:txBody>
                    <a:bodyPr/>
                    <a:lstStyle/>
                    <a:p>
                      <a:pPr marL="0" marR="0">
                        <a:spcBef>
                          <a:spcPts val="0"/>
                        </a:spcBef>
                        <a:spcAft>
                          <a:spcPts val="0"/>
                        </a:spcAft>
                      </a:pPr>
                      <a:r>
                        <a:rPr lang="en-US" sz="1600" baseline="0" dirty="0">
                          <a:solidFill>
                            <a:schemeClr val="bg1"/>
                          </a:solidFill>
                          <a:effectLst/>
                          <a:latin typeface="Arial" panose="020B0604020202020204" pitchFamily="34" charset="0"/>
                          <a:ea typeface="Calibri" panose="020F0502020204030204" pitchFamily="34" charset="0"/>
                          <a:cs typeface="Arial" panose="020B0604020202020204" pitchFamily="34" charset="0"/>
                        </a:rPr>
                        <a:t>Dunedin Highland MS</a:t>
                      </a:r>
                    </a:p>
                  </a:txBody>
                  <a:tcPr marL="68580" marR="68580" marT="0" marB="0"/>
                </a:tc>
                <a:tc>
                  <a:txBody>
                    <a:bodyPr/>
                    <a:lstStyle/>
                    <a:p>
                      <a:pPr marL="0" marR="0">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March 3, 2022</a:t>
                      </a:r>
                    </a:p>
                  </a:txBody>
                  <a:tcPr marL="68580" marR="68580" marT="0" marB="0"/>
                </a:tc>
                <a:tc>
                  <a:txBody>
                    <a:bodyPr/>
                    <a:lstStyle/>
                    <a:p>
                      <a:pPr marL="0" marR="0">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6:00 PM</a:t>
                      </a:r>
                    </a:p>
                  </a:txBody>
                  <a:tcPr marL="68580" marR="68580" marT="0" marB="0"/>
                </a:tc>
                <a:extLst>
                  <a:ext uri="{0D108BD9-81ED-4DB2-BD59-A6C34878D82A}">
                    <a16:rowId xmlns:a16="http://schemas.microsoft.com/office/drawing/2014/main" val="461708154"/>
                  </a:ext>
                </a:extLst>
              </a:tr>
              <a:tr h="482756">
                <a:tc>
                  <a:txBody>
                    <a:bodyPr/>
                    <a:lstStyle/>
                    <a:p>
                      <a:pPr marL="0" marR="0">
                        <a:spcBef>
                          <a:spcPts val="0"/>
                        </a:spcBef>
                        <a:spcAft>
                          <a:spcPts val="0"/>
                        </a:spcAft>
                      </a:pPr>
                      <a:r>
                        <a:rPr lang="en-US" sz="1600" baseline="0" dirty="0">
                          <a:solidFill>
                            <a:schemeClr val="bg1"/>
                          </a:solidFill>
                          <a:effectLst/>
                          <a:latin typeface="Arial" panose="020B0604020202020204" pitchFamily="34" charset="0"/>
                          <a:ea typeface="Calibri" panose="020F0502020204030204" pitchFamily="34" charset="0"/>
                          <a:cs typeface="Arial" panose="020B0604020202020204" pitchFamily="34" charset="0"/>
                        </a:rPr>
                        <a:t>John Hopkins MS</a:t>
                      </a:r>
                    </a:p>
                  </a:txBody>
                  <a:tcPr marL="68580" marR="68580" marT="0" marB="0"/>
                </a:tc>
                <a:tc>
                  <a:txBody>
                    <a:bodyPr/>
                    <a:lstStyle/>
                    <a:p>
                      <a:pPr marL="0" marR="0">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March 10, 2022</a:t>
                      </a:r>
                    </a:p>
                  </a:txBody>
                  <a:tcPr marL="68580" marR="68580" marT="0" marB="0"/>
                </a:tc>
                <a:tc>
                  <a:txBody>
                    <a:bodyPr/>
                    <a:lstStyle/>
                    <a:p>
                      <a:pPr marL="0" marR="0">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6:00 – 8:00 PM</a:t>
                      </a:r>
                    </a:p>
                  </a:txBody>
                  <a:tcPr marL="68580" marR="68580" marT="0" marB="0"/>
                </a:tc>
                <a:extLst>
                  <a:ext uri="{0D108BD9-81ED-4DB2-BD59-A6C34878D82A}">
                    <a16:rowId xmlns:a16="http://schemas.microsoft.com/office/drawing/2014/main" val="1878210079"/>
                  </a:ext>
                </a:extLst>
              </a:tr>
              <a:tr h="4827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a:solidFill>
                            <a:schemeClr val="bg1"/>
                          </a:solidFill>
                          <a:effectLst/>
                          <a:latin typeface="Arial" panose="020B0604020202020204" pitchFamily="34" charset="0"/>
                          <a:cs typeface="Arial" panose="020B0604020202020204" pitchFamily="34" charset="0"/>
                        </a:rPr>
                        <a:t>Largo MS </a:t>
                      </a:r>
                      <a:endParaRPr lang="en-US" sz="1600" baseline="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endParaRPr lang="en-US" sz="1600" baseline="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600" dirty="0">
                          <a:effectLst/>
                          <a:latin typeface="Arial" panose="020B0604020202020204" pitchFamily="34" charset="0"/>
                          <a:cs typeface="Arial" panose="020B0604020202020204" pitchFamily="34" charset="0"/>
                        </a:rPr>
                        <a:t>March 8, 2022</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600" dirty="0">
                          <a:effectLst/>
                          <a:latin typeface="Arial" panose="020B0604020202020204" pitchFamily="34" charset="0"/>
                          <a:cs typeface="Arial" panose="020B0604020202020204" pitchFamily="34" charset="0"/>
                        </a:rPr>
                        <a:t>5:30 - 6:30 PM</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911933372"/>
                  </a:ext>
                </a:extLst>
              </a:tr>
              <a:tr h="4827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err="1">
                          <a:solidFill>
                            <a:schemeClr val="bg1"/>
                          </a:solidFill>
                          <a:effectLst/>
                          <a:latin typeface="Arial" panose="020B0604020202020204" pitchFamily="34" charset="0"/>
                          <a:cs typeface="Arial" panose="020B0604020202020204" pitchFamily="34" charset="0"/>
                        </a:rPr>
                        <a:t>Meadowlawn</a:t>
                      </a:r>
                      <a:r>
                        <a:rPr lang="en-US" sz="1600" baseline="0" dirty="0">
                          <a:solidFill>
                            <a:schemeClr val="bg1"/>
                          </a:solidFill>
                          <a:effectLst/>
                          <a:latin typeface="Arial" panose="020B0604020202020204" pitchFamily="34" charset="0"/>
                          <a:cs typeface="Arial" panose="020B0604020202020204" pitchFamily="34" charset="0"/>
                        </a:rPr>
                        <a:t> MS </a:t>
                      </a:r>
                      <a:endParaRPr lang="en-US" sz="1600" baseline="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600" baseline="0" dirty="0">
                          <a:solidFill>
                            <a:schemeClr val="bg1"/>
                          </a:solidFill>
                          <a:effectLst/>
                          <a:latin typeface="Arial" panose="020B0604020202020204" pitchFamily="34" charset="0"/>
                          <a:cs typeface="Arial" panose="020B0604020202020204" pitchFamily="34" charset="0"/>
                        </a:rPr>
                        <a:t> </a:t>
                      </a:r>
                      <a:endParaRPr lang="en-US" sz="1600" baseline="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600" dirty="0">
                          <a:effectLst/>
                          <a:latin typeface="Arial" panose="020B0604020202020204" pitchFamily="34" charset="0"/>
                          <a:cs typeface="Arial" panose="020B0604020202020204" pitchFamily="34" charset="0"/>
                        </a:rPr>
                        <a:t>March 8, 2022 </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600" dirty="0">
                          <a:effectLst/>
                          <a:latin typeface="Arial" panose="020B0604020202020204" pitchFamily="34" charset="0"/>
                          <a:cs typeface="Arial" panose="020B0604020202020204" pitchFamily="34" charset="0"/>
                        </a:rPr>
                        <a:t>5:00 PM</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279113899"/>
                  </a:ext>
                </a:extLst>
              </a:tr>
              <a:tr h="482756">
                <a:tc>
                  <a:txBody>
                    <a:bodyPr/>
                    <a:lstStyle/>
                    <a:p>
                      <a:pPr marL="0" marR="0">
                        <a:spcBef>
                          <a:spcPts val="0"/>
                        </a:spcBef>
                        <a:spcAft>
                          <a:spcPts val="0"/>
                        </a:spcAft>
                      </a:pPr>
                      <a:r>
                        <a:rPr lang="en-US" sz="1600" baseline="0" dirty="0">
                          <a:solidFill>
                            <a:schemeClr val="bg1"/>
                          </a:solidFill>
                          <a:effectLst/>
                          <a:latin typeface="Arial" panose="020B0604020202020204" pitchFamily="34" charset="0"/>
                          <a:ea typeface="Calibri" panose="020F0502020204030204" pitchFamily="34" charset="0"/>
                          <a:cs typeface="Arial" panose="020B0604020202020204" pitchFamily="34" charset="0"/>
                        </a:rPr>
                        <a:t>Madeira Beach Fundamental MS</a:t>
                      </a:r>
                    </a:p>
                  </a:txBody>
                  <a:tcPr marL="68580" marR="68580" marT="0" marB="0"/>
                </a:tc>
                <a:tc>
                  <a:txBody>
                    <a:bodyPr/>
                    <a:lstStyle/>
                    <a:p>
                      <a:pPr marL="0" marR="0">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March 10, 2022</a:t>
                      </a:r>
                    </a:p>
                  </a:txBody>
                  <a:tcPr marL="68580" marR="68580" marT="0" marB="0"/>
                </a:tc>
                <a:tc>
                  <a:txBody>
                    <a:bodyPr/>
                    <a:lstStyle/>
                    <a:p>
                      <a:pPr marL="0" marR="0">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5:30 PM *Accepted student only</a:t>
                      </a:r>
                    </a:p>
                  </a:txBody>
                  <a:tcPr marL="68580" marR="68580" marT="0" marB="0"/>
                </a:tc>
                <a:extLst>
                  <a:ext uri="{0D108BD9-81ED-4DB2-BD59-A6C34878D82A}">
                    <a16:rowId xmlns:a16="http://schemas.microsoft.com/office/drawing/2014/main" val="1926768065"/>
                  </a:ext>
                </a:extLst>
              </a:tr>
              <a:tr h="482756">
                <a:tc>
                  <a:txBody>
                    <a:bodyPr/>
                    <a:lstStyle/>
                    <a:p>
                      <a:pPr marL="0" marR="0">
                        <a:spcBef>
                          <a:spcPts val="0"/>
                        </a:spcBef>
                        <a:spcAft>
                          <a:spcPts val="0"/>
                        </a:spcAft>
                      </a:pPr>
                      <a:r>
                        <a:rPr lang="en-US" sz="1600" baseline="0" dirty="0">
                          <a:solidFill>
                            <a:schemeClr val="bg1"/>
                          </a:solidFill>
                          <a:effectLst/>
                          <a:latin typeface="Arial" panose="020B0604020202020204" pitchFamily="34" charset="0"/>
                          <a:cs typeface="Arial" panose="020B0604020202020204" pitchFamily="34" charset="0"/>
                        </a:rPr>
                        <a:t>Morgan Fitzgerald MS </a:t>
                      </a:r>
                      <a:endParaRPr lang="en-US" sz="1600" baseline="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600" dirty="0">
                          <a:effectLst/>
                          <a:latin typeface="Arial" panose="020B0604020202020204" pitchFamily="34" charset="0"/>
                          <a:cs typeface="Arial" panose="020B0604020202020204" pitchFamily="34" charset="0"/>
                        </a:rPr>
                        <a:t>March 9, 2022 </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600" dirty="0">
                          <a:effectLst/>
                          <a:latin typeface="Arial" panose="020B0604020202020204" pitchFamily="34" charset="0"/>
                          <a:cs typeface="Arial" panose="020B0604020202020204" pitchFamily="34" charset="0"/>
                        </a:rPr>
                        <a:t>6:00 – 7:15 PM</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736395757"/>
                  </a:ext>
                </a:extLst>
              </a:tr>
              <a:tr h="4827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a:solidFill>
                            <a:schemeClr val="bg1"/>
                          </a:solidFill>
                          <a:effectLst/>
                          <a:latin typeface="Arial" panose="020B0604020202020204" pitchFamily="34" charset="0"/>
                          <a:cs typeface="Arial" panose="020B0604020202020204" pitchFamily="34" charset="0"/>
                        </a:rPr>
                        <a:t>Osceola MS </a:t>
                      </a:r>
                      <a:endParaRPr lang="en-US" sz="1600" baseline="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endParaRPr lang="en-US" sz="1600" baseline="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600" dirty="0">
                          <a:effectLst/>
                          <a:latin typeface="Arial" panose="020B0604020202020204" pitchFamily="34" charset="0"/>
                          <a:cs typeface="Arial" panose="020B0604020202020204" pitchFamily="34" charset="0"/>
                        </a:rPr>
                        <a:t>March 7, 2022 </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600" dirty="0">
                          <a:effectLst/>
                          <a:latin typeface="Arial" panose="020B0604020202020204" pitchFamily="34" charset="0"/>
                          <a:cs typeface="Arial" panose="020B0604020202020204" pitchFamily="34" charset="0"/>
                        </a:rPr>
                        <a:t>5:30 - 7:00 PM</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769437133"/>
                  </a:ext>
                </a:extLst>
              </a:tr>
              <a:tr h="482756">
                <a:tc>
                  <a:txBody>
                    <a:bodyPr/>
                    <a:lstStyle/>
                    <a:p>
                      <a:pPr marL="0" marR="0">
                        <a:spcBef>
                          <a:spcPts val="0"/>
                        </a:spcBef>
                        <a:spcAft>
                          <a:spcPts val="0"/>
                        </a:spcAft>
                      </a:pPr>
                      <a:r>
                        <a:rPr lang="en-US" sz="1600" baseline="0" dirty="0">
                          <a:solidFill>
                            <a:schemeClr val="bg1"/>
                          </a:solidFill>
                          <a:effectLst/>
                          <a:latin typeface="Arial" panose="020B0604020202020204" pitchFamily="34" charset="0"/>
                          <a:ea typeface="Calibri" panose="020F0502020204030204" pitchFamily="34" charset="0"/>
                          <a:cs typeface="Arial" panose="020B0604020202020204" pitchFamily="34" charset="0"/>
                        </a:rPr>
                        <a:t>Pinellas Park MS</a:t>
                      </a:r>
                    </a:p>
                  </a:txBody>
                  <a:tcPr marL="68580" marR="68580" marT="0" marB="0"/>
                </a:tc>
                <a:tc>
                  <a:txBody>
                    <a:bodyPr/>
                    <a:lstStyle/>
                    <a:p>
                      <a:pPr marL="0" marR="0">
                        <a:spcBef>
                          <a:spcPts val="0"/>
                        </a:spcBef>
                        <a:spcAft>
                          <a:spcPts val="0"/>
                        </a:spcAft>
                      </a:pPr>
                      <a:r>
                        <a:rPr lang="en-US" sz="1600" dirty="0">
                          <a:effectLst/>
                          <a:latin typeface="Arial" panose="020B0604020202020204" pitchFamily="34" charset="0"/>
                          <a:cs typeface="Arial" panose="020B0604020202020204" pitchFamily="34" charset="0"/>
                        </a:rPr>
                        <a:t>March 8, 2022 </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600" dirty="0">
                          <a:effectLst/>
                          <a:latin typeface="Arial" panose="020B0604020202020204" pitchFamily="34" charset="0"/>
                          <a:cs typeface="Arial" panose="020B0604020202020204" pitchFamily="34" charset="0"/>
                        </a:rPr>
                        <a:t>6:00 - 7:30 PM</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769952718"/>
                  </a:ext>
                </a:extLst>
              </a:tr>
              <a:tr h="482756">
                <a:tc>
                  <a:txBody>
                    <a:bodyPr/>
                    <a:lstStyle/>
                    <a:p>
                      <a:pPr marL="0" marR="0">
                        <a:spcBef>
                          <a:spcPts val="0"/>
                        </a:spcBef>
                        <a:spcAft>
                          <a:spcPts val="0"/>
                        </a:spcAft>
                      </a:pPr>
                      <a:r>
                        <a:rPr lang="en-US" sz="1600" baseline="0" dirty="0">
                          <a:solidFill>
                            <a:schemeClr val="bg1"/>
                          </a:solidFill>
                          <a:effectLst/>
                          <a:latin typeface="Arial" panose="020B0604020202020204" pitchFamily="34" charset="0"/>
                          <a:ea typeface="Calibri" panose="020F0502020204030204" pitchFamily="34" charset="0"/>
                          <a:cs typeface="Arial" panose="020B0604020202020204" pitchFamily="34" charset="0"/>
                        </a:rPr>
                        <a:t>Thurgood Marshall Fundamental</a:t>
                      </a:r>
                    </a:p>
                  </a:txBody>
                  <a:tcPr marL="68580" marR="68580" marT="0" marB="0"/>
                </a:tc>
                <a:tc>
                  <a:txBody>
                    <a:bodyPr/>
                    <a:lstStyle/>
                    <a:p>
                      <a:pPr marL="0" marR="0">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March 9, 2022</a:t>
                      </a:r>
                    </a:p>
                  </a:txBody>
                  <a:tcPr marL="68580" marR="68580" marT="0" marB="0"/>
                </a:tc>
                <a:tc>
                  <a:txBody>
                    <a:bodyPr/>
                    <a:lstStyle/>
                    <a:p>
                      <a:pPr marL="0" marR="0">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6:00 PM *Accepted students only</a:t>
                      </a:r>
                    </a:p>
                  </a:txBody>
                  <a:tcPr marL="68580" marR="68580" marT="0" marB="0"/>
                </a:tc>
                <a:extLst>
                  <a:ext uri="{0D108BD9-81ED-4DB2-BD59-A6C34878D82A}">
                    <a16:rowId xmlns:a16="http://schemas.microsoft.com/office/drawing/2014/main" val="880003814"/>
                  </a:ext>
                </a:extLst>
              </a:tr>
            </a:tbl>
          </a:graphicData>
        </a:graphic>
      </p:graphicFrame>
      <p:pic>
        <p:nvPicPr>
          <p:cNvPr id="6" name="Audio 5">
            <a:hlinkClick r:id="" action="ppaction://media"/>
            <a:extLst>
              <a:ext uri="{FF2B5EF4-FFF2-40B4-BE49-F238E27FC236}">
                <a16:creationId xmlns:a16="http://schemas.microsoft.com/office/drawing/2014/main" id="{45CD4F98-496C-403D-A235-7134B50AC3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60388252"/>
      </p:ext>
    </p:extLst>
  </p:cSld>
  <p:clrMapOvr>
    <a:masterClrMapping/>
  </p:clrMapOvr>
  <mc:AlternateContent xmlns:mc="http://schemas.openxmlformats.org/markup-compatibility/2006" xmlns:p14="http://schemas.microsoft.com/office/powerpoint/2010/main">
    <mc:Choice Requires="p14">
      <p:transition spd="slow" p14:dur="2000" advTm="42158"/>
    </mc:Choice>
    <mc:Fallback xmlns="">
      <p:transition spd="slow" advTm="42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346492"/>
      </a:accent1>
      <a:accent2>
        <a:srgbClr val="6DA5D4"/>
      </a:accent2>
      <a:accent3>
        <a:srgbClr val="538C79"/>
      </a:accent3>
      <a:accent4>
        <a:srgbClr val="93B75D"/>
      </a:accent4>
      <a:accent5>
        <a:srgbClr val="DEB050"/>
      </a:accent5>
      <a:accent6>
        <a:srgbClr val="BB5354"/>
      </a:accent6>
      <a:hlink>
        <a:srgbClr val="3289DD"/>
      </a:hlink>
      <a:folHlink>
        <a:srgbClr val="859EB6"/>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E3530EC-BA5B-407C-9B36-00820F39551C}"/>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Has_Teacher_Only_SectionGroup xmlns="cf765342-46d4-4d90-9a1e-aa341bf309a6" xsi:nil="true"/>
    <Members xmlns="cf765342-46d4-4d90-9a1e-aa341bf309a6">
      <UserInfo>
        <DisplayName/>
        <AccountId xsi:nil="true"/>
        <AccountType/>
      </UserInfo>
    </Members>
    <Member_Groups xmlns="cf765342-46d4-4d90-9a1e-aa341bf309a6">
      <UserInfo>
        <DisplayName/>
        <AccountId xsi:nil="true"/>
        <AccountType/>
      </UserInfo>
    </Member_Groups>
    <FolderType xmlns="cf765342-46d4-4d90-9a1e-aa341bf309a6" xsi:nil="true"/>
    <Leaders xmlns="cf765342-46d4-4d90-9a1e-aa341bf309a6">
      <UserInfo>
        <DisplayName/>
        <AccountId xsi:nil="true"/>
        <AccountType/>
      </UserInfo>
    </Leaders>
    <_ip_UnifiedCompliancePolicyUIAction xmlns="http://schemas.microsoft.com/sharepoint/v3" xsi:nil="true"/>
    <TeamsChannelId xmlns="cf765342-46d4-4d90-9a1e-aa341bf309a6" xsi:nil="true"/>
    <Invited_Leaders xmlns="cf765342-46d4-4d90-9a1e-aa341bf309a6" xsi:nil="true"/>
    <DefaultSectionNames xmlns="cf765342-46d4-4d90-9a1e-aa341bf309a6" xsi:nil="true"/>
    <CultureName xmlns="cf765342-46d4-4d90-9a1e-aa341bf309a6" xsi:nil="true"/>
    <Distribution_Groups xmlns="cf765342-46d4-4d90-9a1e-aa341bf309a6" xsi:nil="true"/>
    <Owner xmlns="cf765342-46d4-4d90-9a1e-aa341bf309a6">
      <UserInfo>
        <DisplayName/>
        <AccountId xsi:nil="true"/>
        <AccountType/>
      </UserInfo>
    </Owner>
    <Invited_Teachers xmlns="cf765342-46d4-4d90-9a1e-aa341bf309a6" xsi:nil="true"/>
    <_ip_UnifiedCompliancePolicyProperties xmlns="http://schemas.microsoft.com/sharepoint/v3" xsi:nil="true"/>
    <Templates xmlns="cf765342-46d4-4d90-9a1e-aa341bf309a6" xsi:nil="true"/>
    <Has_Leaders_Only_SectionGroup xmlns="cf765342-46d4-4d90-9a1e-aa341bf309a6" xsi:nil="true"/>
    <NotebookType xmlns="cf765342-46d4-4d90-9a1e-aa341bf309a6" xsi:nil="true"/>
    <Teachers xmlns="cf765342-46d4-4d90-9a1e-aa341bf309a6">
      <UserInfo>
        <DisplayName/>
        <AccountId xsi:nil="true"/>
        <AccountType/>
      </UserInfo>
    </Teachers>
    <Students xmlns="cf765342-46d4-4d90-9a1e-aa341bf309a6">
      <UserInfo>
        <DisplayName/>
        <AccountId xsi:nil="true"/>
        <AccountType/>
      </UserInfo>
    </Students>
    <Student_Groups xmlns="cf765342-46d4-4d90-9a1e-aa341bf309a6">
      <UserInfo>
        <DisplayName/>
        <AccountId xsi:nil="true"/>
        <AccountType/>
      </UserInfo>
    </Student_Groups>
    <AppVersion xmlns="cf765342-46d4-4d90-9a1e-aa341bf309a6" xsi:nil="true"/>
    <Self_Registration_Enabled xmlns="cf765342-46d4-4d90-9a1e-aa341bf309a6" xsi:nil="true"/>
    <Math_Settings xmlns="cf765342-46d4-4d90-9a1e-aa341bf309a6" xsi:nil="true"/>
    <Invited_Students xmlns="cf765342-46d4-4d90-9a1e-aa341bf309a6" xsi:nil="true"/>
    <LMS_Mappings xmlns="cf765342-46d4-4d90-9a1e-aa341bf309a6" xsi:nil="true"/>
    <IsNotebookLocked xmlns="cf765342-46d4-4d90-9a1e-aa341bf309a6" xsi:nil="true"/>
    <Is_Collaboration_Space_Locked xmlns="cf765342-46d4-4d90-9a1e-aa341bf309a6" xsi:nil="true"/>
    <Invited_Members xmlns="cf765342-46d4-4d90-9a1e-aa341bf309a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D407B641DF05B448956C95450CBA0CE" ma:contentTypeVersion="42" ma:contentTypeDescription="Create a new document." ma:contentTypeScope="" ma:versionID="02ef03fe6c820a941957504b91e7baae">
  <xsd:schema xmlns:xsd="http://www.w3.org/2001/XMLSchema" xmlns:xs="http://www.w3.org/2001/XMLSchema" xmlns:p="http://schemas.microsoft.com/office/2006/metadata/properties" xmlns:ns1="http://schemas.microsoft.com/sharepoint/v3" xmlns:ns3="994fa7ec-0ef6-4c39-b0f5-644d2f2c7273" xmlns:ns4="cf765342-46d4-4d90-9a1e-aa341bf309a6" targetNamespace="http://schemas.microsoft.com/office/2006/metadata/properties" ma:root="true" ma:fieldsID="fa6a4551e6f5146ffdd338d97fd71a6a" ns1:_="" ns3:_="" ns4:_="">
    <xsd:import namespace="http://schemas.microsoft.com/sharepoint/v3"/>
    <xsd:import namespace="994fa7ec-0ef6-4c39-b0f5-644d2f2c7273"/>
    <xsd:import namespace="cf765342-46d4-4d90-9a1e-aa341bf309a6"/>
    <xsd:element name="properties">
      <xsd:complexType>
        <xsd:sequence>
          <xsd:element name="documentManagement">
            <xsd:complexType>
              <xsd:all>
                <xsd:element ref="ns3:SharedWithUsers" minOccurs="0"/>
                <xsd:element ref="ns3:SharingHintHash" minOccurs="0"/>
                <xsd:element ref="ns3:SharedWithDetails" minOccurs="0"/>
                <xsd:element ref="ns4:NotebookType" minOccurs="0"/>
                <xsd:element ref="ns4:FolderType" minOccurs="0"/>
                <xsd:element ref="ns4:Owner" minOccurs="0"/>
                <xsd:element ref="ns4:DefaultSectionNames" minOccurs="0"/>
                <xsd:element ref="ns4:Templates" minOccurs="0"/>
                <xsd:element ref="ns4:CultureName" minOccurs="0"/>
                <xsd:element ref="ns4:AppVersion" minOccurs="0"/>
                <xsd:element ref="ns4:Teachers" minOccurs="0"/>
                <xsd:element ref="ns4:Students" minOccurs="0"/>
                <xsd:element ref="ns4:Student_Groups" minOccurs="0"/>
                <xsd:element ref="ns4:Invited_Teachers" minOccurs="0"/>
                <xsd:element ref="ns4:Invited_Students" minOccurs="0"/>
                <xsd:element ref="ns4:Self_Registration_Enabled" minOccurs="0"/>
                <xsd:element ref="ns4:Has_Teacher_Only_SectionGroup" minOccurs="0"/>
                <xsd:element ref="ns4:Is_Collaboration_Space_Locked"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GenerationTime" minOccurs="0"/>
                <xsd:element ref="ns4:MediaServiceEventHashCode" minOccurs="0"/>
                <xsd:element ref="ns4:MediaServiceAutoKeyPoints" minOccurs="0"/>
                <xsd:element ref="ns4:MediaServiceKeyPoints" minOccurs="0"/>
                <xsd:element ref="ns4:TeamsChannelId" minOccurs="0"/>
                <xsd:element ref="ns4:Math_Settings" minOccurs="0"/>
                <xsd:element ref="ns4:Distribution_Groups" minOccurs="0"/>
                <xsd:element ref="ns4:LMS_Mappings" minOccurs="0"/>
                <xsd:element ref="ns4:IsNotebookLocked" minOccurs="0"/>
                <xsd:element ref="ns4:MediaServiceOCR" minOccurs="0"/>
                <xsd:element ref="ns4:Leaders" minOccurs="0"/>
                <xsd:element ref="ns4:Members" minOccurs="0"/>
                <xsd:element ref="ns4:Member_Groups" minOccurs="0"/>
                <xsd:element ref="ns4:Invited_Leaders" minOccurs="0"/>
                <xsd:element ref="ns4:Invited_Members" minOccurs="0"/>
                <xsd:element ref="ns4:Has_Leaders_Only_SectionGroup" minOccurs="0"/>
                <xsd:element ref="ns1:_ip_UnifiedCompliancePolicyProperties" minOccurs="0"/>
                <xsd:element ref="ns1:_ip_UnifiedCompliancePolicyUIAc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47" nillable="true" ma:displayName="Unified Compliance Policy Properties" ma:hidden="true" ma:internalName="_ip_UnifiedCompliancePolicyProperties">
      <xsd:simpleType>
        <xsd:restriction base="dms:Note"/>
      </xsd:simpleType>
    </xsd:element>
    <xsd:element name="_ip_UnifiedCompliancePolicyUIAction" ma:index="4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94fa7ec-0ef6-4c39-b0f5-644d2f2c727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f765342-46d4-4d90-9a1e-aa341bf309a6" elementFormDefault="qualified">
    <xsd:import namespace="http://schemas.microsoft.com/office/2006/documentManagement/types"/>
    <xsd:import namespace="http://schemas.microsoft.com/office/infopath/2007/PartnerControls"/>
    <xsd:element name="NotebookType" ma:index="11" nillable="true" ma:displayName="Notebook Type" ma:internalName="NotebookType">
      <xsd:simpleType>
        <xsd:restriction base="dms:Text"/>
      </xsd:simpleType>
    </xsd:element>
    <xsd:element name="FolderType" ma:index="12" nillable="true" ma:displayName="Folder Type" ma:internalName="FolderType">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4" nillable="true" ma:displayName="Default Section Names" ma:internalName="DefaultSectionNames">
      <xsd:simpleType>
        <xsd:restriction base="dms:Note">
          <xsd:maxLength value="255"/>
        </xsd:restriction>
      </xsd:simpleType>
    </xsd:element>
    <xsd:element name="Templates" ma:index="15" nillable="true" ma:displayName="Templates" ma:internalName="Templates">
      <xsd:simpleType>
        <xsd:restriction base="dms:Note">
          <xsd:maxLength value="255"/>
        </xsd:restriction>
      </xsd:simpleType>
    </xsd:element>
    <xsd:element name="CultureName" ma:index="16" nillable="true" ma:displayName="Culture Name" ma:internalName="CultureName">
      <xsd:simpleType>
        <xsd:restriction base="dms:Text"/>
      </xsd:simpleType>
    </xsd:element>
    <xsd:element name="AppVersion" ma:index="17" nillable="true" ma:displayName="App Version" ma:internalName="AppVersion">
      <xsd:simpleType>
        <xsd:restriction base="dms:Text"/>
      </xsd:simpleType>
    </xsd:element>
    <xsd:element name="Teachers" ma:index="18"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9"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0"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1" nillable="true" ma:displayName="Invited Teachers" ma:internalName="Invited_Teachers">
      <xsd:simpleType>
        <xsd:restriction base="dms:Note">
          <xsd:maxLength value="255"/>
        </xsd:restriction>
      </xsd:simpleType>
    </xsd:element>
    <xsd:element name="Invited_Students" ma:index="22" nillable="true" ma:displayName="Invited Students" ma:internalName="Invited_Students">
      <xsd:simpleType>
        <xsd:restriction base="dms:Note">
          <xsd:maxLength value="255"/>
        </xsd:restriction>
      </xsd:simpleType>
    </xsd:element>
    <xsd:element name="Self_Registration_Enabled" ma:index="23" nillable="true" ma:displayName="Self Registration Enabled" ma:internalName="Self_Registration_Enabled">
      <xsd:simpleType>
        <xsd:restriction base="dms:Boolean"/>
      </xsd:simpleType>
    </xsd:element>
    <xsd:element name="Has_Teacher_Only_SectionGroup" ma:index="24" nillable="true" ma:displayName="Has Teacher Only SectionGroup" ma:internalName="Has_Teacher_Only_SectionGroup">
      <xsd:simpleType>
        <xsd:restriction base="dms:Boolean"/>
      </xsd:simpleType>
    </xsd:element>
    <xsd:element name="Is_Collaboration_Space_Locked" ma:index="25" nillable="true" ma:displayName="Is Collaboration Space Locked" ma:internalName="Is_Collaboration_Space_Locked">
      <xsd:simpleType>
        <xsd:restriction base="dms:Boolean"/>
      </xsd:simpleType>
    </xsd:element>
    <xsd:element name="MediaServiceMetadata" ma:index="26" nillable="true" ma:displayName="MediaServiceMetadata" ma:hidden="true" ma:internalName="MediaServiceMetadata" ma:readOnly="true">
      <xsd:simpleType>
        <xsd:restriction base="dms:Note"/>
      </xsd:simpleType>
    </xsd:element>
    <xsd:element name="MediaServiceFastMetadata" ma:index="27" nillable="true" ma:displayName="MediaServiceFastMetadata" ma:hidden="true" ma:internalName="MediaServiceFastMetadata" ma:readOnly="true">
      <xsd:simpleType>
        <xsd:restriction base="dms:Note"/>
      </xsd:simpleType>
    </xsd:element>
    <xsd:element name="MediaServiceDateTaken" ma:index="28" nillable="true" ma:displayName="MediaServiceDateTaken" ma:hidden="true" ma:internalName="MediaServiceDateTaken" ma:readOnly="true">
      <xsd:simpleType>
        <xsd:restriction base="dms:Text"/>
      </xsd:simpleType>
    </xsd:element>
    <xsd:element name="MediaServiceAutoTags" ma:index="29" nillable="true" ma:displayName="Tags" ma:internalName="MediaServiceAutoTags" ma:readOnly="true">
      <xsd:simpleType>
        <xsd:restriction base="dms:Text"/>
      </xsd:simpleType>
    </xsd:element>
    <xsd:element name="MediaServiceLocation" ma:index="30" nillable="true" ma:displayName="Location" ma:internalName="MediaServiceLocation" ma:readOnly="true">
      <xsd:simpleType>
        <xsd:restriction base="dms:Text"/>
      </xsd:simpleType>
    </xsd:element>
    <xsd:element name="MediaServiceGenerationTime" ma:index="31" nillable="true" ma:displayName="MediaServiceGenerationTime" ma:hidden="true" ma:internalName="MediaServiceGenerationTime" ma:readOnly="true">
      <xsd:simpleType>
        <xsd:restriction base="dms:Text"/>
      </xsd:simpleType>
    </xsd:element>
    <xsd:element name="MediaServiceEventHashCode" ma:index="32" nillable="true" ma:displayName="MediaServiceEventHashCode" ma:hidden="true" ma:internalName="MediaServiceEventHashCode" ma:readOnly="true">
      <xsd:simpleType>
        <xsd:restriction base="dms:Text"/>
      </xsd:simpleType>
    </xsd:element>
    <xsd:element name="MediaServiceAutoKeyPoints" ma:index="33" nillable="true" ma:displayName="MediaServiceAutoKeyPoints" ma:hidden="true" ma:internalName="MediaServiceAutoKeyPoints" ma:readOnly="true">
      <xsd:simpleType>
        <xsd:restriction base="dms:Note"/>
      </xsd:simpleType>
    </xsd:element>
    <xsd:element name="MediaServiceKeyPoints" ma:index="34" nillable="true" ma:displayName="KeyPoints" ma:internalName="MediaServiceKeyPoints" ma:readOnly="true">
      <xsd:simpleType>
        <xsd:restriction base="dms:Note">
          <xsd:maxLength value="255"/>
        </xsd:restriction>
      </xsd:simpleType>
    </xsd:element>
    <xsd:element name="TeamsChannelId" ma:index="35" nillable="true" ma:displayName="Teams Channel Id" ma:internalName="TeamsChannelId">
      <xsd:simpleType>
        <xsd:restriction base="dms:Text"/>
      </xsd:simpleType>
    </xsd:element>
    <xsd:element name="Math_Settings" ma:index="36" nillable="true" ma:displayName="Math Settings" ma:internalName="Math_Settings">
      <xsd:simpleType>
        <xsd:restriction base="dms:Text"/>
      </xsd:simpleType>
    </xsd:element>
    <xsd:element name="Distribution_Groups" ma:index="37" nillable="true" ma:displayName="Distribution Groups" ma:internalName="Distribution_Groups">
      <xsd:simpleType>
        <xsd:restriction base="dms:Note">
          <xsd:maxLength value="255"/>
        </xsd:restriction>
      </xsd:simpleType>
    </xsd:element>
    <xsd:element name="LMS_Mappings" ma:index="38" nillable="true" ma:displayName="LMS Mappings" ma:internalName="LMS_Mappings">
      <xsd:simpleType>
        <xsd:restriction base="dms:Note">
          <xsd:maxLength value="255"/>
        </xsd:restriction>
      </xsd:simpleType>
    </xsd:element>
    <xsd:element name="IsNotebookLocked" ma:index="39" nillable="true" ma:displayName="Is Notebook Locked" ma:internalName="IsNotebookLocked">
      <xsd:simpleType>
        <xsd:restriction base="dms:Boolean"/>
      </xsd:simpleType>
    </xsd:element>
    <xsd:element name="MediaServiceOCR" ma:index="40" nillable="true" ma:displayName="Extracted Text" ma:internalName="MediaServiceOCR" ma:readOnly="true">
      <xsd:simpleType>
        <xsd:restriction base="dms:Note">
          <xsd:maxLength value="255"/>
        </xsd:restriction>
      </xsd:simpleType>
    </xsd:element>
    <xsd:element name="Leaders" ma:index="41"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42"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43"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Leaders" ma:index="44" nillable="true" ma:displayName="Invited Leaders" ma:internalName="Invited_Leaders">
      <xsd:simpleType>
        <xsd:restriction base="dms:Note">
          <xsd:maxLength value="255"/>
        </xsd:restriction>
      </xsd:simpleType>
    </xsd:element>
    <xsd:element name="Invited_Members" ma:index="45" nillable="true" ma:displayName="Invited Members" ma:internalName="Invited_Members">
      <xsd:simpleType>
        <xsd:restriction base="dms:Note">
          <xsd:maxLength value="255"/>
        </xsd:restriction>
      </xsd:simpleType>
    </xsd:element>
    <xsd:element name="Has_Leaders_Only_SectionGroup" ma:index="46" nillable="true" ma:displayName="Has Leaders Only SectionGroup" ma:internalName="Has_Leaders_Only_SectionGroup">
      <xsd:simpleType>
        <xsd:restriction base="dms:Boolean"/>
      </xsd:simpleType>
    </xsd:element>
    <xsd:element name="MediaLengthInSeconds" ma:index="49"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ABF50C9-F6E8-462A-8075-80BF0FBD3F57}">
  <ds:schemaRefs>
    <ds:schemaRef ds:uri="http://schemas.microsoft.com/sharepoint/v3/contenttype/forms"/>
  </ds:schemaRefs>
</ds:datastoreItem>
</file>

<file path=customXml/itemProps2.xml><?xml version="1.0" encoding="utf-8"?>
<ds:datastoreItem xmlns:ds="http://schemas.openxmlformats.org/officeDocument/2006/customXml" ds:itemID="{7C9D8BE8-342F-42C8-A237-913CE32B71CE}">
  <ds:schemaRef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cf765342-46d4-4d90-9a1e-aa341bf309a6"/>
    <ds:schemaRef ds:uri="994fa7ec-0ef6-4c39-b0f5-644d2f2c7273"/>
    <ds:schemaRef ds:uri="http://www.w3.org/XML/1998/namespace"/>
    <ds:schemaRef ds:uri="http://purl.org/dc/dcmitype/"/>
  </ds:schemaRefs>
</ds:datastoreItem>
</file>

<file path=customXml/itemProps3.xml><?xml version="1.0" encoding="utf-8"?>
<ds:datastoreItem xmlns:ds="http://schemas.openxmlformats.org/officeDocument/2006/customXml" ds:itemID="{82A8A768-8699-4914-8D10-DA6F5DA8FB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94fa7ec-0ef6-4c39-b0f5-644d2f2c7273"/>
    <ds:schemaRef ds:uri="cf765342-46d4-4d90-9a1e-aa341bf309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150</TotalTime>
  <Words>551</Words>
  <Application>Microsoft Office PowerPoint</Application>
  <PresentationFormat>Widescreen</PresentationFormat>
  <Paragraphs>146</Paragraphs>
  <Slides>12</Slides>
  <Notes>0</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Impact</vt:lpstr>
      <vt:lpstr>Main Event</vt:lpstr>
      <vt:lpstr>Middle School</vt:lpstr>
      <vt:lpstr>Where will you go to middle school?</vt:lpstr>
      <vt:lpstr>What will your day look like?</vt:lpstr>
      <vt:lpstr>General Middle School Curriculum Overview</vt:lpstr>
      <vt:lpstr> A little insider information</vt:lpstr>
      <vt:lpstr>Electives</vt:lpstr>
      <vt:lpstr>Extracurricular Activities</vt:lpstr>
      <vt:lpstr>Middle School Athletics</vt:lpstr>
      <vt:lpstr>6th Grade Expo Nights</vt:lpstr>
      <vt:lpstr>Summer Bridge</vt:lpstr>
      <vt:lpstr>PowerPoint Presentation</vt:lpstr>
      <vt:lpstr>Mrs. Odrzywolski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Middle School</dc:title>
  <dc:creator>Odrzywolski Mary</dc:creator>
  <cp:lastModifiedBy>Robertson Lisa</cp:lastModifiedBy>
  <cp:revision>2</cp:revision>
  <dcterms:created xsi:type="dcterms:W3CDTF">2022-02-28T15:00:07Z</dcterms:created>
  <dcterms:modified xsi:type="dcterms:W3CDTF">2022-02-28T18:41:57Z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0x0101009D407B641DF05B448956C95450CBA0CE</vt:lpwstr>
  </property>
</Properties>
</file>