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9"/>
  </p:notesMasterIdLst>
  <p:sldIdLst>
    <p:sldId id="256" r:id="rId5"/>
    <p:sldId id="278" r:id="rId6"/>
    <p:sldId id="272" r:id="rId7"/>
    <p:sldId id="257" r:id="rId8"/>
    <p:sldId id="273" r:id="rId9"/>
    <p:sldId id="274" r:id="rId10"/>
    <p:sldId id="264" r:id="rId11"/>
    <p:sldId id="259" r:id="rId12"/>
    <p:sldId id="275" r:id="rId13"/>
    <p:sldId id="270" r:id="rId14"/>
    <p:sldId id="269" r:id="rId15"/>
    <p:sldId id="277" r:id="rId16"/>
    <p:sldId id="276" r:id="rId17"/>
    <p:sldId id="262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065AEF-4686-4B81-9D6D-11968B58C8DB}" v="8" dt="2023-01-10T20:09:31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0F740D9-CAEF-47BF-85F4-9CD18AFC418A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7D224E-7314-46FE-9476-B39ABD592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Why am I here???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D224E-7314-46FE-9476-B39ABD5929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28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D224E-7314-46FE-9476-B39ABD5929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92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D224E-7314-46FE-9476-B39ABD5929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43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D224E-7314-46FE-9476-B39ABD5929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63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D224E-7314-46FE-9476-B39ABD59298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32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0C9D44C-7EED-4174-8427-54829FCB3E36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7AFEC0B-25F3-4F80-924A-22601BE9DD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://genwakaiamerica.wikispaces.com/Junbiundo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/>
              <a:t>Course Opportunities for Green Devil Students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3736622"/>
            <a:ext cx="5867400" cy="1524000"/>
          </a:xfrm>
        </p:spPr>
        <p:txBody>
          <a:bodyPr>
            <a:normAutofit/>
          </a:bodyPr>
          <a:lstStyle/>
          <a:p>
            <a:r>
              <a:rPr lang="en-US" sz="3200" dirty="0"/>
              <a:t>St. Petersburg High School</a:t>
            </a:r>
          </a:p>
          <a:p>
            <a:r>
              <a:rPr lang="en-US" sz="3200" dirty="0"/>
              <a:t>2023/24</a:t>
            </a:r>
          </a:p>
        </p:txBody>
      </p:sp>
    </p:spTree>
    <p:extLst>
      <p:ext uri="{BB962C8B-B14F-4D97-AF65-F5344CB8AC3E}">
        <p14:creationId xmlns:p14="http://schemas.microsoft.com/office/powerpoint/2010/main" val="1857374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AVID Students...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All take advanced courses</a:t>
            </a:r>
          </a:p>
          <a:p>
            <a:r>
              <a:rPr lang="en-US"/>
              <a:t>Support and Challenge Each</a:t>
            </a:r>
          </a:p>
          <a:p>
            <a:r>
              <a:rPr lang="en-US"/>
              <a:t>Tutorials with College Students</a:t>
            </a:r>
          </a:p>
          <a:p>
            <a:r>
              <a:rPr lang="en-US"/>
              <a:t>Engage in rigorous academic discussion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>
                <a:solidFill>
                  <a:srgbClr val="000000"/>
                </a:solidFill>
                <a:latin typeface="Franklin Gothic Book"/>
              </a:rPr>
              <a:t>Research and Identify College Options</a:t>
            </a:r>
          </a:p>
          <a:p>
            <a:r>
              <a:rPr lang="en-US">
                <a:solidFill>
                  <a:srgbClr val="000000"/>
                </a:solidFill>
                <a:latin typeface="Franklin Gothic Book"/>
              </a:rPr>
              <a:t>Visit Colleges</a:t>
            </a:r>
          </a:p>
          <a:p>
            <a:r>
              <a:rPr lang="en-US">
                <a:solidFill>
                  <a:srgbClr val="000000"/>
                </a:solidFill>
                <a:latin typeface="Franklin Gothic Book"/>
              </a:rPr>
              <a:t>Hear from Guest Speakers</a:t>
            </a:r>
          </a:p>
          <a:p>
            <a:r>
              <a:rPr lang="en-US">
                <a:solidFill>
                  <a:srgbClr val="000000"/>
                </a:solidFill>
                <a:latin typeface="Franklin Gothic Book"/>
              </a:rPr>
              <a:t>Complete College Applications</a:t>
            </a:r>
          </a:p>
          <a:p>
            <a:r>
              <a:rPr lang="en-US">
                <a:solidFill>
                  <a:srgbClr val="000000"/>
                </a:solidFill>
                <a:latin typeface="Franklin Gothic Book"/>
              </a:rPr>
              <a:t>Complete Scholarship and Financial Aid Applications</a:t>
            </a:r>
          </a:p>
        </p:txBody>
      </p:sp>
    </p:spTree>
    <p:extLst>
      <p:ext uri="{BB962C8B-B14F-4D97-AF65-F5344CB8AC3E}">
        <p14:creationId xmlns:p14="http://schemas.microsoft.com/office/powerpoint/2010/main" val="3940484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  <a:latin typeface="Constantia"/>
              </a:rPr>
              <a:t>Where Should I Stretch?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3586BA-8BD6-4609-8603-DAD238ABF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What does your AP Potential say?</a:t>
            </a:r>
          </a:p>
          <a:p>
            <a:r>
              <a:rPr lang="en-US"/>
              <a:t>What classes have you done well in?</a:t>
            </a:r>
          </a:p>
          <a:p>
            <a:r>
              <a:rPr lang="en-US"/>
              <a:t>What do you ENJOY!!!</a:t>
            </a:r>
          </a:p>
          <a:p>
            <a:r>
              <a:rPr lang="en-US"/>
              <a:t>What are your goals?</a:t>
            </a:r>
          </a:p>
          <a:p>
            <a:r>
              <a:rPr lang="en-US"/>
              <a:t>What else do you have going on?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F7D8F6-BAA5-4AC6-B901-98CAE646D0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463039" y="4428393"/>
            <a:ext cx="6196405" cy="10638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C38D00-8780-4C5D-AB55-548493E171A5}"/>
              </a:ext>
            </a:extLst>
          </p:cNvPr>
          <p:cNvSpPr txBox="1"/>
          <p:nvPr/>
        </p:nvSpPr>
        <p:spPr>
          <a:xfrm>
            <a:off x="1463039" y="5492237"/>
            <a:ext cx="61964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4" tooltip="http://genwakaiamerica.wikispaces.com/Junbiundo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5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881817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57555-95CA-42A5-9541-BDC8319C4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ELP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A36E8-55DA-48E6-9E5B-37A026515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In the Media Center</a:t>
            </a:r>
          </a:p>
          <a:p>
            <a:r>
              <a:rPr lang="en-US" sz="3600"/>
              <a:t>After School Mondays, Wednesdays and Thursdays</a:t>
            </a:r>
          </a:p>
          <a:p>
            <a:r>
              <a:rPr lang="en-US" sz="3600"/>
              <a:t>Saturdays from 9:00-12:00</a:t>
            </a:r>
          </a:p>
        </p:txBody>
      </p:sp>
    </p:spTree>
    <p:extLst>
      <p:ext uri="{BB962C8B-B14F-4D97-AF65-F5344CB8AC3E}">
        <p14:creationId xmlns:p14="http://schemas.microsoft.com/office/powerpoint/2010/main" val="2330976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9E79-55CE-4C8F-86E4-88A49C472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Credit Recovery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3D6EA-59AE-4431-BA50-DE27431B0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Summer Bridge – This option allows students to make up courses quickly over the summer.  They begin the next year on track and do not lose classes during the day.</a:t>
            </a:r>
          </a:p>
          <a:p>
            <a:r>
              <a:rPr lang="en-US"/>
              <a:t>APEX – This puts students in an online credit recovery course during the school day.  They do not begin the year on track and lose an elective during the day.</a:t>
            </a:r>
          </a:p>
        </p:txBody>
      </p:sp>
    </p:spTree>
    <p:extLst>
      <p:ext uri="{BB962C8B-B14F-4D97-AF65-F5344CB8AC3E}">
        <p14:creationId xmlns:p14="http://schemas.microsoft.com/office/powerpoint/2010/main" val="2596499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F16CF90-415E-426C-A2BD-282DF420A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399" y="2024944"/>
            <a:ext cx="7069201" cy="2946550"/>
          </a:xfrm>
        </p:spPr>
        <p:txBody>
          <a:bodyPr>
            <a:normAutofit/>
          </a:bodyPr>
          <a:lstStyle/>
          <a:p>
            <a:r>
              <a:rPr lang="en-US" dirty="0"/>
              <a:t>https://forms.office.com/r/Dn3dQzhkyN</a:t>
            </a:r>
          </a:p>
        </p:txBody>
      </p:sp>
    </p:spTree>
    <p:extLst>
      <p:ext uri="{BB962C8B-B14F-4D97-AF65-F5344CB8AC3E}">
        <p14:creationId xmlns:p14="http://schemas.microsoft.com/office/powerpoint/2010/main" val="912260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06EE8-CEEF-44CE-A3E8-071D98D7B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F7B0D-59CF-4B48-A57A-D12993D07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1821084"/>
            <a:ext cx="6196405" cy="4129165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4 English</a:t>
            </a:r>
          </a:p>
          <a:p>
            <a:r>
              <a:rPr lang="en-US"/>
              <a:t>4 Math including Algebra and  Geometry</a:t>
            </a:r>
          </a:p>
          <a:p>
            <a:r>
              <a:rPr lang="en-US"/>
              <a:t>3 Science including Biology</a:t>
            </a:r>
          </a:p>
          <a:p>
            <a:r>
              <a:rPr lang="en-US"/>
              <a:t>3 Social Studies</a:t>
            </a:r>
          </a:p>
          <a:p>
            <a:pPr lvl="1"/>
            <a:r>
              <a:rPr lang="en-US"/>
              <a:t>World History</a:t>
            </a:r>
          </a:p>
          <a:p>
            <a:pPr lvl="1"/>
            <a:r>
              <a:rPr lang="en-US"/>
              <a:t>US History</a:t>
            </a:r>
          </a:p>
          <a:p>
            <a:pPr lvl="1"/>
            <a:r>
              <a:rPr lang="en-US"/>
              <a:t>Economics (semester)</a:t>
            </a:r>
          </a:p>
          <a:p>
            <a:pPr lvl="1"/>
            <a:r>
              <a:rPr lang="en-US"/>
              <a:t>US Government (semester)</a:t>
            </a:r>
          </a:p>
          <a:p>
            <a:r>
              <a:rPr lang="en-US"/>
              <a:t>HOPE</a:t>
            </a:r>
          </a:p>
          <a:p>
            <a:r>
              <a:rPr lang="en-US"/>
              <a:t>1 Fine Art </a:t>
            </a:r>
          </a:p>
          <a:p>
            <a:r>
              <a:rPr lang="en-US"/>
              <a:t>Pass Reading and Math Tests</a:t>
            </a:r>
          </a:p>
          <a:p>
            <a:r>
              <a:rPr lang="en-US"/>
              <a:t>2.0 Cumulative GPA</a:t>
            </a:r>
          </a:p>
          <a:p>
            <a:r>
              <a:rPr lang="en-US"/>
              <a:t>24 Credit</a:t>
            </a:r>
          </a:p>
        </p:txBody>
      </p:sp>
    </p:spTree>
    <p:extLst>
      <p:ext uri="{BB962C8B-B14F-4D97-AF65-F5344CB8AC3E}">
        <p14:creationId xmlns:p14="http://schemas.microsoft.com/office/powerpoint/2010/main" val="666381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EA794-5FA0-4C64-856C-77C6095D2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Weighted Courses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3BBD89-7059-4E35-AFC9-5932E38DC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452212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Honors	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FB7211-1A0C-466B-A50A-2A881EFAA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594256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Dual Enrollment / Advanced Placement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B70C02E-20E8-403A-8A82-715F02A4AA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98448" y="2716567"/>
            <a:ext cx="3227832" cy="3007577"/>
          </a:xfrm>
        </p:spPr>
        <p:txBody>
          <a:bodyPr>
            <a:normAutofit/>
          </a:bodyPr>
          <a:lstStyle/>
          <a:p>
            <a:r>
              <a:rPr lang="en-US"/>
              <a:t>Weighted at +.5</a:t>
            </a:r>
          </a:p>
          <a:p>
            <a:pPr lvl="1"/>
            <a:r>
              <a:rPr lang="en-US"/>
              <a:t>A = 4.5</a:t>
            </a:r>
          </a:p>
          <a:p>
            <a:pPr lvl="1"/>
            <a:r>
              <a:rPr lang="en-US"/>
              <a:t>B = 3.5</a:t>
            </a:r>
          </a:p>
          <a:p>
            <a:pPr lvl="1"/>
            <a:r>
              <a:rPr lang="en-US"/>
              <a:t>C = 2.5</a:t>
            </a:r>
          </a:p>
          <a:p>
            <a:r>
              <a:rPr lang="en-US"/>
              <a:t>A step above “regular” but still HS level.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E57526-4FF6-43E7-811E-8C6D746D172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45151" y="2716567"/>
            <a:ext cx="3227832" cy="3008022"/>
          </a:xfrm>
        </p:spPr>
        <p:txBody>
          <a:bodyPr/>
          <a:lstStyle/>
          <a:p>
            <a:r>
              <a:rPr lang="en-US"/>
              <a:t>Weighted at +1</a:t>
            </a:r>
          </a:p>
          <a:p>
            <a:pPr lvl="1"/>
            <a:r>
              <a:rPr lang="en-US"/>
              <a:t>A = 5</a:t>
            </a:r>
          </a:p>
          <a:p>
            <a:pPr lvl="1"/>
            <a:r>
              <a:rPr lang="en-US"/>
              <a:t>B = 4</a:t>
            </a:r>
          </a:p>
          <a:p>
            <a:pPr lvl="1"/>
            <a:r>
              <a:rPr lang="en-US"/>
              <a:t>C = 3</a:t>
            </a:r>
          </a:p>
          <a:p>
            <a:r>
              <a:rPr lang="en-US"/>
              <a:t>College Level course work</a:t>
            </a:r>
          </a:p>
        </p:txBody>
      </p:sp>
    </p:spTree>
    <p:extLst>
      <p:ext uri="{BB962C8B-B14F-4D97-AF65-F5344CB8AC3E}">
        <p14:creationId xmlns:p14="http://schemas.microsoft.com/office/powerpoint/2010/main" val="3730868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490956"/>
          </a:xfrm>
        </p:spPr>
        <p:txBody>
          <a:bodyPr>
            <a:normAutofit fontScale="90000"/>
          </a:bodyPr>
          <a:lstStyle/>
          <a:p>
            <a:r>
              <a:rPr lang="en-US"/>
              <a:t>Comparing Apples to Oranges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1095023" y="1527741"/>
            <a:ext cx="3287101" cy="411418"/>
          </a:xfrm>
        </p:spPr>
        <p:txBody>
          <a:bodyPr>
            <a:noAutofit/>
          </a:bodyPr>
          <a:lstStyle/>
          <a:p>
            <a:r>
              <a:rPr lang="en-US" sz="2400"/>
              <a:t>ADVANCED PLACEMENT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855779" y="1368447"/>
            <a:ext cx="2953196" cy="570712"/>
          </a:xfrm>
        </p:spPr>
        <p:txBody>
          <a:bodyPr>
            <a:normAutofit/>
          </a:bodyPr>
          <a:lstStyle/>
          <a:p>
            <a:r>
              <a:rPr lang="en-US" sz="2400"/>
              <a:t>DUAL ENROLLMENT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1298448" y="1939159"/>
            <a:ext cx="3227832" cy="3879473"/>
          </a:xfrm>
        </p:spPr>
        <p:txBody>
          <a:bodyPr>
            <a:normAutofit lnSpcReduction="10000"/>
          </a:bodyPr>
          <a:lstStyle/>
          <a:p>
            <a:r>
              <a:rPr lang="en-US"/>
              <a:t>HS GPA only</a:t>
            </a:r>
          </a:p>
          <a:p>
            <a:r>
              <a:rPr lang="en-US" dirty="0"/>
              <a:t>College credit earned through test or task</a:t>
            </a:r>
          </a:p>
          <a:p>
            <a:r>
              <a:rPr lang="en-US" dirty="0"/>
              <a:t>Standardized curriculum</a:t>
            </a:r>
          </a:p>
          <a:p>
            <a:r>
              <a:rPr lang="en-US" dirty="0"/>
              <a:t>Open access to motivated students (AP Potential)</a:t>
            </a:r>
          </a:p>
          <a:p>
            <a:r>
              <a:rPr lang="en-US" dirty="0"/>
              <a:t>Only at HS</a:t>
            </a:r>
          </a:p>
          <a:p>
            <a:r>
              <a:rPr lang="en-US" dirty="0"/>
              <a:t>No cost to student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0" y="1939159"/>
            <a:ext cx="3584450" cy="395522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HS &amp; College GPA</a:t>
            </a:r>
          </a:p>
          <a:p>
            <a:r>
              <a:rPr lang="en-US" dirty="0"/>
              <a:t>College credit from grade</a:t>
            </a:r>
          </a:p>
          <a:p>
            <a:r>
              <a:rPr lang="en-US" dirty="0"/>
              <a:t>Locally defined curriculum</a:t>
            </a:r>
          </a:p>
          <a:p>
            <a:r>
              <a:rPr lang="en-US" dirty="0"/>
              <a:t>Minimum testing and GPA requirements determine access</a:t>
            </a:r>
          </a:p>
          <a:p>
            <a:r>
              <a:rPr lang="en-US" dirty="0"/>
              <a:t>At HS or SPC Campus</a:t>
            </a:r>
          </a:p>
          <a:p>
            <a:r>
              <a:rPr lang="en-US" dirty="0"/>
              <a:t>No cost to student</a:t>
            </a:r>
          </a:p>
        </p:txBody>
      </p:sp>
    </p:spTree>
    <p:extLst>
      <p:ext uri="{BB962C8B-B14F-4D97-AF65-F5344CB8AC3E}">
        <p14:creationId xmlns:p14="http://schemas.microsoft.com/office/powerpoint/2010/main" val="32769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EF641-EDED-452B-8AE5-1951458F6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Dual Enrollment on Campus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52569-1898-4800-985C-4505A0073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English Composition I and II </a:t>
            </a:r>
          </a:p>
          <a:p>
            <a:r>
              <a:rPr lang="en-US"/>
              <a:t>American History I and II (can meet US History requirement if both completed)</a:t>
            </a:r>
          </a:p>
          <a:p>
            <a:r>
              <a:rPr lang="en-US"/>
              <a:t>Greek Mythology (1 Semester)</a:t>
            </a:r>
          </a:p>
          <a:p>
            <a:r>
              <a:rPr lang="en-US"/>
              <a:t>College Experience (1 Semester)</a:t>
            </a:r>
          </a:p>
          <a:p>
            <a:r>
              <a:rPr lang="en-US"/>
              <a:t>Elementary Spanish I and II (1 semester each)</a:t>
            </a:r>
          </a:p>
        </p:txBody>
      </p:sp>
    </p:spTree>
    <p:extLst>
      <p:ext uri="{BB962C8B-B14F-4D97-AF65-F5344CB8AC3E}">
        <p14:creationId xmlns:p14="http://schemas.microsoft.com/office/powerpoint/2010/main" val="1819370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91251-9F16-4956-9335-262D7EDEC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31823"/>
          </a:xfrm>
        </p:spPr>
        <p:txBody>
          <a:bodyPr>
            <a:normAutofit fontScale="90000"/>
          </a:bodyPr>
          <a:lstStyle/>
          <a:p>
            <a:r>
              <a:rPr lang="en-US"/>
              <a:t>AP Courses Offerings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680ED-FD4D-4CC1-8219-8E11344D2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1349406"/>
            <a:ext cx="6196405" cy="4373663"/>
          </a:xfrm>
        </p:spPr>
        <p:txBody>
          <a:bodyPr numCol="2">
            <a:noAutofit/>
          </a:bodyPr>
          <a:lstStyle/>
          <a:p>
            <a:r>
              <a:rPr lang="en-US" sz="1800"/>
              <a:t>2D Art and Design</a:t>
            </a:r>
          </a:p>
          <a:p>
            <a:r>
              <a:rPr lang="en-US" sz="1800"/>
              <a:t>3D Art and Design</a:t>
            </a:r>
          </a:p>
          <a:p>
            <a:r>
              <a:rPr lang="en-US" sz="1800"/>
              <a:t>Biology</a:t>
            </a:r>
          </a:p>
          <a:p>
            <a:r>
              <a:rPr lang="en-US" sz="1800"/>
              <a:t>Calculus AB</a:t>
            </a:r>
          </a:p>
          <a:p>
            <a:r>
              <a:rPr lang="en-US" sz="1800"/>
              <a:t>Calculus BC</a:t>
            </a:r>
          </a:p>
          <a:p>
            <a:r>
              <a:rPr lang="en-US" sz="1800"/>
              <a:t>Chemistry</a:t>
            </a:r>
          </a:p>
          <a:p>
            <a:r>
              <a:rPr lang="en-US" sz="1800"/>
              <a:t>Computer Science Principles</a:t>
            </a:r>
          </a:p>
          <a:p>
            <a:r>
              <a:rPr lang="en-US" sz="1800"/>
              <a:t>Drawing</a:t>
            </a:r>
          </a:p>
          <a:p>
            <a:r>
              <a:rPr lang="en-US" sz="1800"/>
              <a:t>Economics (Macro/Micro)</a:t>
            </a:r>
          </a:p>
          <a:p>
            <a:r>
              <a:rPr lang="en-US" sz="1800"/>
              <a:t>English Language and Composition</a:t>
            </a:r>
          </a:p>
          <a:p>
            <a:r>
              <a:rPr lang="en-US" sz="1800"/>
              <a:t>English Literature and Composition</a:t>
            </a:r>
          </a:p>
          <a:p>
            <a:r>
              <a:rPr lang="en-US" sz="1800"/>
              <a:t>Environmental Science</a:t>
            </a:r>
          </a:p>
          <a:p>
            <a:r>
              <a:rPr lang="en-US" sz="1800"/>
              <a:t>European History</a:t>
            </a:r>
          </a:p>
          <a:p>
            <a:r>
              <a:rPr lang="en-US" sz="1800"/>
              <a:t>Human Geography</a:t>
            </a:r>
          </a:p>
          <a:p>
            <a:r>
              <a:rPr lang="en-US" sz="1800"/>
              <a:t>Music Theory</a:t>
            </a:r>
          </a:p>
          <a:p>
            <a:r>
              <a:rPr lang="en-US" sz="1800"/>
              <a:t>Physics 1</a:t>
            </a:r>
          </a:p>
          <a:p>
            <a:r>
              <a:rPr lang="en-US" sz="1800"/>
              <a:t>Psychology</a:t>
            </a:r>
          </a:p>
          <a:p>
            <a:r>
              <a:rPr lang="en-US" sz="1800"/>
              <a:t>Research (CAPSTONE)</a:t>
            </a:r>
          </a:p>
          <a:p>
            <a:r>
              <a:rPr lang="en-US" sz="1800"/>
              <a:t>Seminar (CAPSTONE)</a:t>
            </a:r>
          </a:p>
          <a:p>
            <a:r>
              <a:rPr lang="en-US" sz="1800"/>
              <a:t>Spanish Language and Culture</a:t>
            </a:r>
          </a:p>
          <a:p>
            <a:r>
              <a:rPr lang="en-US" sz="1800"/>
              <a:t>Spanish Literature and Culture</a:t>
            </a:r>
          </a:p>
          <a:p>
            <a:r>
              <a:rPr lang="en-US" sz="1800"/>
              <a:t>Statistics</a:t>
            </a:r>
          </a:p>
          <a:p>
            <a:r>
              <a:rPr lang="en-US" sz="1800"/>
              <a:t>US Government and Politics</a:t>
            </a:r>
          </a:p>
          <a:p>
            <a:r>
              <a:rPr lang="en-US" sz="1800"/>
              <a:t>US History</a:t>
            </a:r>
          </a:p>
          <a:p>
            <a:r>
              <a:rPr lang="en-US" sz="1800"/>
              <a:t>World History: Modern</a:t>
            </a:r>
          </a:p>
        </p:txBody>
      </p:sp>
    </p:spTree>
    <p:extLst>
      <p:ext uri="{BB962C8B-B14F-4D97-AF65-F5344CB8AC3E}">
        <p14:creationId xmlns:p14="http://schemas.microsoft.com/office/powerpoint/2010/main" val="2011274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175" y="2362200"/>
            <a:ext cx="6618302" cy="32004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645" y="884087"/>
            <a:ext cx="6096000" cy="1069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966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43000" y="990600"/>
            <a:ext cx="6965245" cy="2230418"/>
          </a:xfrm>
        </p:spPr>
        <p:txBody>
          <a:bodyPr>
            <a:normAutofit/>
          </a:bodyPr>
          <a:lstStyle/>
          <a:p>
            <a:r>
              <a:rPr lang="en-US"/>
              <a:t>AP Capstone</a:t>
            </a:r>
            <a:br>
              <a:rPr lang="en-US"/>
            </a:br>
            <a:r>
              <a:rPr lang="en-US" sz="2200">
                <a:solidFill>
                  <a:srgbClr val="FF0000"/>
                </a:solidFill>
              </a:rPr>
              <a:t>Curriculum written at the request of and in partnership with major colleges/universities to strengthen pool of candidates with strong skills in:</a:t>
            </a:r>
            <a:br>
              <a:rPr lang="en-US" sz="2200"/>
            </a:br>
            <a:endParaRPr lang="en-US" sz="220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463040" y="2819399"/>
            <a:ext cx="6196405" cy="2590801"/>
          </a:xfrm>
        </p:spPr>
        <p:txBody>
          <a:bodyPr>
            <a:norm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391982"/>
              </p:ext>
            </p:extLst>
          </p:nvPr>
        </p:nvGraphicFramePr>
        <p:xfrm>
          <a:off x="2057400" y="3352800"/>
          <a:ext cx="5105400" cy="150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5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9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chemeClr val="tx1"/>
                          </a:solidFill>
                          <a:latin typeface="Book Antiqua" pitchFamily="18" charset="0"/>
                        </a:rPr>
                        <a:t>Argumentation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>
                          <a:solidFill>
                            <a:schemeClr val="tx1"/>
                          </a:solidFill>
                          <a:latin typeface="Book Antiqua" pitchFamily="18" charset="0"/>
                        </a:rPr>
                        <a:t>Critical Thinking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  <a:latin typeface="Book Antiqua" pitchFamily="18" charset="0"/>
                        </a:rPr>
                        <a:t>Collaboration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  <a:latin typeface="Book Antiqua" pitchFamily="18" charset="0"/>
                        </a:rPr>
                        <a:t>Public</a:t>
                      </a:r>
                      <a:r>
                        <a:rPr lang="en-US" baseline="0">
                          <a:solidFill>
                            <a:schemeClr val="tx1"/>
                          </a:solidFill>
                          <a:latin typeface="Book Antiqua" pitchFamily="18" charset="0"/>
                        </a:rPr>
                        <a:t> Speaking</a:t>
                      </a:r>
                      <a:endParaRPr lang="en-US">
                        <a:solidFill>
                          <a:schemeClr val="tx1"/>
                        </a:solidFill>
                        <a:latin typeface="Book Antiqua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  <a:latin typeface="Book Antiqua" pitchFamily="18" charset="0"/>
                        </a:rPr>
                        <a:t>Research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  <a:latin typeface="Book Antiqua" pitchFamily="18" charset="0"/>
                        </a:rPr>
                        <a:t>Technical Writing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934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C2F77-7CB9-4E74-8955-FDFB30DDE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658200"/>
          </a:xfrm>
        </p:spPr>
        <p:txBody>
          <a:bodyPr>
            <a:normAutofit fontScale="90000"/>
          </a:bodyPr>
          <a:lstStyle/>
          <a:p>
            <a:r>
              <a:rPr lang="en-US"/>
              <a:t>Arts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9EF85-76A4-403A-9177-69B78CE94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1444948"/>
            <a:ext cx="6196405" cy="4399528"/>
          </a:xfrm>
        </p:spPr>
        <p:txBody>
          <a:bodyPr numCol="2">
            <a:normAutofit fontScale="85000" lnSpcReduction="20000"/>
          </a:bodyPr>
          <a:lstStyle/>
          <a:p>
            <a:r>
              <a:rPr lang="en-US" sz="2600" dirty="0"/>
              <a:t>Visual Arts</a:t>
            </a:r>
          </a:p>
          <a:p>
            <a:pPr lvl="1"/>
            <a:r>
              <a:rPr lang="en-US" sz="2600" dirty="0"/>
              <a:t>Creative Photography</a:t>
            </a:r>
          </a:p>
          <a:p>
            <a:pPr lvl="1"/>
            <a:r>
              <a:rPr lang="en-US" sz="2600" dirty="0"/>
              <a:t>2D Art</a:t>
            </a:r>
          </a:p>
          <a:p>
            <a:pPr lvl="1"/>
            <a:r>
              <a:rPr lang="en-US" sz="2600" dirty="0"/>
              <a:t>3D Art</a:t>
            </a:r>
          </a:p>
          <a:p>
            <a:pPr lvl="1"/>
            <a:r>
              <a:rPr lang="en-US" sz="2600" dirty="0"/>
              <a:t>Drawing</a:t>
            </a:r>
          </a:p>
          <a:p>
            <a:r>
              <a:rPr lang="en-US" sz="2600" dirty="0"/>
              <a:t>Performing Arts</a:t>
            </a:r>
          </a:p>
          <a:p>
            <a:pPr lvl="1"/>
            <a:r>
              <a:rPr lang="en-US" sz="2600" dirty="0"/>
              <a:t>Eurythmics</a:t>
            </a:r>
          </a:p>
          <a:p>
            <a:pPr lvl="1"/>
            <a:r>
              <a:rPr lang="en-US" sz="2600" dirty="0"/>
              <a:t>Band</a:t>
            </a:r>
          </a:p>
          <a:p>
            <a:pPr lvl="1"/>
            <a:r>
              <a:rPr lang="en-US" sz="2600" dirty="0"/>
              <a:t>Orchestra</a:t>
            </a:r>
          </a:p>
          <a:p>
            <a:pPr lvl="1"/>
            <a:r>
              <a:rPr lang="en-US" sz="2600" dirty="0"/>
              <a:t>Music of the World</a:t>
            </a:r>
          </a:p>
          <a:p>
            <a:pPr lvl="1"/>
            <a:r>
              <a:rPr lang="en-US" sz="2600" dirty="0"/>
              <a:t>Keyboarding</a:t>
            </a:r>
          </a:p>
          <a:p>
            <a:pPr lvl="1"/>
            <a:r>
              <a:rPr lang="en-US" sz="2600" dirty="0"/>
              <a:t>Music Theory</a:t>
            </a:r>
          </a:p>
          <a:p>
            <a:pPr lvl="1"/>
            <a:r>
              <a:rPr lang="en-US" sz="2600" dirty="0"/>
              <a:t>Chorus</a:t>
            </a:r>
          </a:p>
          <a:p>
            <a:pPr lvl="1"/>
            <a:r>
              <a:rPr lang="en-US" sz="2600" dirty="0"/>
              <a:t>Theatre</a:t>
            </a:r>
          </a:p>
          <a:p>
            <a:pPr lvl="1"/>
            <a:r>
              <a:rPr lang="en-US" sz="2600" dirty="0"/>
              <a:t>Cinema and Film Production</a:t>
            </a:r>
          </a:p>
          <a:p>
            <a:pPr lvl="1"/>
            <a:r>
              <a:rPr lang="en-US" sz="2600" dirty="0"/>
              <a:t>Musical Theatre</a:t>
            </a:r>
          </a:p>
          <a:p>
            <a:pPr lvl="1"/>
            <a:r>
              <a:rPr lang="en-US" sz="2600" dirty="0"/>
              <a:t>Theatre Tech, Design and Production</a:t>
            </a:r>
          </a:p>
          <a:p>
            <a:pPr lvl="1"/>
            <a:r>
              <a:rPr lang="en-US" sz="2600" dirty="0"/>
              <a:t>Digital Information Tech</a:t>
            </a:r>
          </a:p>
          <a:p>
            <a:pPr lvl="1"/>
            <a:r>
              <a:rPr lang="en-US" sz="2600" dirty="0"/>
              <a:t>Journalism – Devil Vision or Yearbook</a:t>
            </a:r>
          </a:p>
          <a:p>
            <a:pPr lvl="1"/>
            <a:r>
              <a:rPr lang="en-US" sz="2600" dirty="0"/>
              <a:t>Debate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32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57478795-7b8f-40da-ba8f-d9ff71fbe25b" xsi:nil="true"/>
    <Student_Groups xmlns="57478795-7b8f-40da-ba8f-d9ff71fbe25b">
      <UserInfo>
        <DisplayName/>
        <AccountId xsi:nil="true"/>
        <AccountType/>
      </UserInfo>
    </Student_Groups>
    <TeamsChannelId xmlns="57478795-7b8f-40da-ba8f-d9ff71fbe25b" xsi:nil="true"/>
    <Has_Teacher_Only_SectionGroup xmlns="57478795-7b8f-40da-ba8f-d9ff71fbe25b" xsi:nil="true"/>
    <CultureName xmlns="57478795-7b8f-40da-ba8f-d9ff71fbe25b" xsi:nil="true"/>
    <Invited_Teachers xmlns="57478795-7b8f-40da-ba8f-d9ff71fbe25b" xsi:nil="true"/>
    <Invited_Students xmlns="57478795-7b8f-40da-ba8f-d9ff71fbe25b" xsi:nil="true"/>
    <Is_Collaboration_Space_Locked xmlns="57478795-7b8f-40da-ba8f-d9ff71fbe25b" xsi:nil="true"/>
    <FolderType xmlns="57478795-7b8f-40da-ba8f-d9ff71fbe25b" xsi:nil="true"/>
    <Owner xmlns="57478795-7b8f-40da-ba8f-d9ff71fbe25b">
      <UserInfo>
        <DisplayName/>
        <AccountId xsi:nil="true"/>
        <AccountType/>
      </UserInfo>
    </Owner>
    <Teachers xmlns="57478795-7b8f-40da-ba8f-d9ff71fbe25b">
      <UserInfo>
        <DisplayName/>
        <AccountId xsi:nil="true"/>
        <AccountType/>
      </UserInfo>
    </Teachers>
    <Distribution_Groups xmlns="57478795-7b8f-40da-ba8f-d9ff71fbe25b" xsi:nil="true"/>
    <AppVersion xmlns="57478795-7b8f-40da-ba8f-d9ff71fbe25b" xsi:nil="true"/>
    <DefaultSectionNames xmlns="57478795-7b8f-40da-ba8f-d9ff71fbe25b" xsi:nil="true"/>
    <Math_Settings xmlns="57478795-7b8f-40da-ba8f-d9ff71fbe25b" xsi:nil="true"/>
    <NotebookType xmlns="57478795-7b8f-40da-ba8f-d9ff71fbe25b" xsi:nil="true"/>
    <LMS_Mappings xmlns="57478795-7b8f-40da-ba8f-d9ff71fbe25b" xsi:nil="true"/>
    <IsNotebookLocked xmlns="57478795-7b8f-40da-ba8f-d9ff71fbe25b" xsi:nil="true"/>
    <Templates xmlns="57478795-7b8f-40da-ba8f-d9ff71fbe25b" xsi:nil="true"/>
    <Students xmlns="57478795-7b8f-40da-ba8f-d9ff71fbe25b">
      <UserInfo>
        <DisplayName/>
        <AccountId xsi:nil="true"/>
        <AccountType/>
      </UserInfo>
    </Student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51C6A0E18A1C419AC779B93391CDA4" ma:contentTypeVersion="34" ma:contentTypeDescription="Create a new document." ma:contentTypeScope="" ma:versionID="f5780874b214993efba59bc86c63b0ca">
  <xsd:schema xmlns:xsd="http://www.w3.org/2001/XMLSchema" xmlns:xs="http://www.w3.org/2001/XMLSchema" xmlns:p="http://schemas.microsoft.com/office/2006/metadata/properties" xmlns:ns3="596c7be1-aa4d-4415-993b-e33ae0cf75ba" xmlns:ns4="57478795-7b8f-40da-ba8f-d9ff71fbe25b" targetNamespace="http://schemas.microsoft.com/office/2006/metadata/properties" ma:root="true" ma:fieldsID="7dbff93cf9b0c6031ffc488b72251ec7" ns3:_="" ns4:_="">
    <xsd:import namespace="596c7be1-aa4d-4415-993b-e33ae0cf75ba"/>
    <xsd:import namespace="57478795-7b8f-40da-ba8f-d9ff71fbe25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EventHashCode" minOccurs="0"/>
                <xsd:element ref="ns4:MediaServiceGenerationTime" minOccurs="0"/>
                <xsd:element ref="ns4:TeamsChannelId" minOccurs="0"/>
                <xsd:element ref="ns4:Math_Settings" minOccurs="0"/>
                <xsd:element ref="ns4:Distribution_Groups" minOccurs="0"/>
                <xsd:element ref="ns4:LMS_Mappings" minOccurs="0"/>
                <xsd:element ref="ns4:IsNotebookLocked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6c7be1-aa4d-4415-993b-e33ae0cf75b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78795-7b8f-40da-ba8f-d9ff71fbe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EventHashCode" ma:index="2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9" nillable="true" ma:displayName="MediaServiceGenerationTime" ma:hidden="true" ma:internalName="MediaServiceGenerationTime" ma:readOnly="true">
      <xsd:simpleType>
        <xsd:restriction base="dms:Text"/>
      </xsd:simpleType>
    </xsd:element>
    <xsd:element name="TeamsChannelId" ma:index="30" nillable="true" ma:displayName="Teams Channel Id" ma:internalName="TeamsChannelId">
      <xsd:simpleType>
        <xsd:restriction base="dms:Text"/>
      </xsd:simpleType>
    </xsd:element>
    <xsd:element name="Math_Settings" ma:index="31" nillable="true" ma:displayName="Math Settings" ma:internalName="Math_Settings">
      <xsd:simpleType>
        <xsd:restriction base="dms:Text"/>
      </xsd:simpleType>
    </xsd:element>
    <xsd:element name="Distribution_Groups" ma:index="32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3" nillable="true" ma:displayName="LMS Mappings" ma:internalName="LMS_Mappings">
      <xsd:simpleType>
        <xsd:restriction base="dms:Note">
          <xsd:maxLength value="255"/>
        </xsd:restriction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7" nillable="true" ma:displayName="Tags" ma:internalName="MediaServiceAutoTags" ma:readOnly="true">
      <xsd:simpleType>
        <xsd:restriction base="dms:Text"/>
      </xsd:simpleType>
    </xsd:element>
    <xsd:element name="MediaServiceOCR" ma:index="3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LengthInSeconds" ma:index="4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4FB04-09D0-4C04-9099-7CE3B3588086}">
  <ds:schemaRefs>
    <ds:schemaRef ds:uri="http://purl.org/dc/terms/"/>
    <ds:schemaRef ds:uri="http://schemas.microsoft.com/office/2006/documentManagement/types"/>
    <ds:schemaRef ds:uri="596c7be1-aa4d-4415-993b-e33ae0cf75ba"/>
    <ds:schemaRef ds:uri="http://purl.org/dc/elements/1.1/"/>
    <ds:schemaRef ds:uri="http://schemas.microsoft.com/office/2006/metadata/properties"/>
    <ds:schemaRef ds:uri="57478795-7b8f-40da-ba8f-d9ff71fbe25b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1099706-3540-4EC6-8927-269142EDE7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6c7be1-aa4d-4415-993b-e33ae0cf75ba"/>
    <ds:schemaRef ds:uri="57478795-7b8f-40da-ba8f-d9ff71fbe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7163818-67C4-4C98-872B-C676F5C17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565</Words>
  <Application>Microsoft Office PowerPoint</Application>
  <PresentationFormat>On-screen Show (4:3)</PresentationFormat>
  <Paragraphs>137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Book Antiqua</vt:lpstr>
      <vt:lpstr>Brush Script MT</vt:lpstr>
      <vt:lpstr>Calibri</vt:lpstr>
      <vt:lpstr>Constantia</vt:lpstr>
      <vt:lpstr>Franklin Gothic Book</vt:lpstr>
      <vt:lpstr>Rage Italic</vt:lpstr>
      <vt:lpstr>Pushpin</vt:lpstr>
      <vt:lpstr>Course Opportunities for Green Devil Students</vt:lpstr>
      <vt:lpstr>Minimum Requirements</vt:lpstr>
      <vt:lpstr>Weighted Courses</vt:lpstr>
      <vt:lpstr>Comparing Apples to Oranges</vt:lpstr>
      <vt:lpstr>Dual Enrollment on Campus</vt:lpstr>
      <vt:lpstr>AP Courses Offerings</vt:lpstr>
      <vt:lpstr>PowerPoint Presentation</vt:lpstr>
      <vt:lpstr>AP Capstone Curriculum written at the request of and in partnership with major colleges/universities to strengthen pool of candidates with strong skills in: </vt:lpstr>
      <vt:lpstr>Arts Opportunities</vt:lpstr>
      <vt:lpstr>In AVID Students...</vt:lpstr>
      <vt:lpstr>Where Should I Stretch?</vt:lpstr>
      <vt:lpstr>ELP Options</vt:lpstr>
      <vt:lpstr>Credit Recovery Options</vt:lpstr>
      <vt:lpstr>https://forms.office.com/r/Dn3dQzhkyN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Course Opportunities for High School Students</dc:title>
  <dc:creator>Hallas Kelly</dc:creator>
  <cp:lastModifiedBy>Hallas Kelly</cp:lastModifiedBy>
  <cp:revision>14</cp:revision>
  <cp:lastPrinted>2023-01-10T16:26:26Z</cp:lastPrinted>
  <dcterms:modified xsi:type="dcterms:W3CDTF">2023-01-18T12:28:04Z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0x010100B751C6A0E18A1C419AC779B93391CDA4</vt:lpwstr>
  </property>
</Properties>
</file>