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8" r:id="rId4"/>
    <p:sldId id="261" r:id="rId5"/>
    <p:sldId id="259" r:id="rId6"/>
    <p:sldId id="262" r:id="rId7"/>
    <p:sldId id="260" r:id="rId8"/>
    <p:sldId id="264" r:id="rId9"/>
    <p:sldId id="263" r:id="rId10"/>
    <p:sldId id="26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8E3B9-91CE-424A-92D4-5EF728B644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2DC7-BED1-4BDE-B011-A2A919DB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9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A325-8D4B-49F1-8A71-C33FE9722475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66482-3BBE-4F85-ABAE-9EB02C6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0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3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8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66482-3BBE-4F85-ABAE-9EB02C6EB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026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605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0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29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833A83B-3E0B-44D9-9602-9E55E326818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B7F16F-DC69-4124-B337-09241A8D46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64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854" y="3169993"/>
            <a:ext cx="2913017" cy="291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551" y="617084"/>
            <a:ext cx="3859261" cy="244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960" y="3365720"/>
            <a:ext cx="72870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Lakewood High School</a:t>
            </a:r>
          </a:p>
          <a:p>
            <a:r>
              <a:rPr lang="en-US" sz="3600" dirty="0" smtClean="0"/>
              <a:t>AVID Recruitment Night</a:t>
            </a:r>
          </a:p>
          <a:p>
            <a:r>
              <a:rPr lang="en-US" sz="3600" dirty="0" smtClean="0"/>
              <a:t>Thursday, February 7, 2019</a:t>
            </a:r>
          </a:p>
          <a:p>
            <a:r>
              <a:rPr lang="en-US" sz="3600" dirty="0" smtClean="0"/>
              <a:t>6 pm</a:t>
            </a:r>
          </a:p>
          <a:p>
            <a:endParaRPr lang="en-US" dirty="0"/>
          </a:p>
          <a:p>
            <a:r>
              <a:rPr lang="en-US" dirty="0" smtClean="0"/>
              <a:t>Erin Savage, Principal</a:t>
            </a:r>
          </a:p>
          <a:p>
            <a:r>
              <a:rPr lang="en-US" dirty="0" smtClean="0"/>
              <a:t>Chantella Moore, AVID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07" y="1789066"/>
            <a:ext cx="2905534" cy="280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526" y="4903807"/>
            <a:ext cx="1029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2019.2020 High School AVID Application QR Code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117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91" y="3142528"/>
            <a:ext cx="1740835" cy="1740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706" y="982615"/>
            <a:ext cx="1752367" cy="1752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96" y="267186"/>
            <a:ext cx="2038618" cy="2038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802" y="5042516"/>
            <a:ext cx="1607896" cy="160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447" y="4565044"/>
            <a:ext cx="1966621" cy="1957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6760" y="4012946"/>
            <a:ext cx="1538732" cy="1531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2116" y="2998178"/>
            <a:ext cx="1902773" cy="1266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2588" y="2671193"/>
            <a:ext cx="1682220" cy="1682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7792" y="1398184"/>
            <a:ext cx="1246757" cy="1490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2834" y="1838681"/>
            <a:ext cx="1792602" cy="17926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3060" y="5060055"/>
            <a:ext cx="1583211" cy="1583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1769" y="4961752"/>
            <a:ext cx="1454193" cy="14541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7914" y="517054"/>
            <a:ext cx="7436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Roboto"/>
              </a:rPr>
              <a:t>#WEARECOLLEGEBOUND</a:t>
            </a:r>
            <a:endParaRPr lang="en-US" sz="44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059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348012" y="2415632"/>
            <a:ext cx="10111387" cy="326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AVID, which 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stands for </a:t>
            </a:r>
            <a:r>
              <a:rPr lang="en-US" sz="2800" b="1" dirty="0">
                <a:solidFill>
                  <a:srgbClr val="222222"/>
                </a:solidFill>
                <a:latin typeface="Roboto"/>
              </a:rPr>
              <a:t>Advancement Via Individual Determination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, is a </a:t>
            </a:r>
            <a:r>
              <a:rPr lang="en-US" sz="2800" b="1" dirty="0">
                <a:solidFill>
                  <a:srgbClr val="222222"/>
                </a:solidFill>
                <a:latin typeface="Roboto"/>
              </a:rPr>
              <a:t>college readiness program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 designed to help students develop the skills they need to be successful in college. The program places special emphasis on growing writing, critical thinking, teamwork, organization and reading skills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94"/>
          <a:stretch>
            <a:fillRect/>
          </a:stretch>
        </p:blipFill>
        <p:spPr>
          <a:xfrm>
            <a:off x="-1761734" y="5052379"/>
            <a:ext cx="1761734" cy="1805621"/>
          </a:xfrm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237957" y="710431"/>
            <a:ext cx="4979963" cy="209708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</a:t>
            </a:r>
            <a:r>
              <a:rPr lang="en-US" sz="6000" b="1" dirty="0" smtClean="0"/>
              <a:t>AVID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509" y="377849"/>
            <a:ext cx="4108813" cy="1712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957" y="5052379"/>
            <a:ext cx="1588932" cy="15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37" y="221566"/>
            <a:ext cx="9601200" cy="14859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AVID</a:t>
            </a:r>
            <a:r>
              <a:rPr lang="en-US" dirty="0" smtClean="0"/>
              <a:t> Elective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637" y="873353"/>
            <a:ext cx="9369083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r>
              <a:rPr lang="en-US" sz="2500" dirty="0">
                <a:solidFill>
                  <a:srgbClr val="000000"/>
                </a:solidFill>
                <a:latin typeface="Roboto"/>
              </a:rPr>
              <a:t>The core 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component of the AVID program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is the AVID Elective, which supports students as they tackle the most rigorous classes. </a:t>
            </a:r>
            <a:endParaRPr lang="en-US" sz="2500" dirty="0" smtClean="0">
              <a:solidFill>
                <a:srgbClr val="000000"/>
              </a:solidFill>
              <a:latin typeface="Roboto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For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one period 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every other day,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AVID students 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learn </a:t>
            </a:r>
          </a:p>
          <a:p>
            <a:endParaRPr lang="en-US" sz="2500" dirty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organizational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and study skills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,</a:t>
            </a:r>
            <a:endParaRPr lang="en-US" sz="2500" dirty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work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on critical thinking and asking probing questions,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get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academic help from peers and college tutors, 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participate </a:t>
            </a:r>
            <a:r>
              <a:rPr lang="en-US" sz="2500" dirty="0">
                <a:solidFill>
                  <a:srgbClr val="000000"/>
                </a:solidFill>
                <a:latin typeface="Roboto"/>
              </a:rPr>
              <a:t>in enrichment and motivational activities that make college seem attainable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en-US" sz="2500" dirty="0">
              <a:solidFill>
                <a:srgbClr val="000000"/>
              </a:solidFill>
              <a:latin typeface="Roboto"/>
            </a:endParaRPr>
          </a:p>
          <a:p>
            <a:r>
              <a:rPr lang="en-US" sz="2500" dirty="0">
                <a:solidFill>
                  <a:srgbClr val="000000"/>
                </a:solidFill>
                <a:latin typeface="Roboto"/>
              </a:rPr>
              <a:t>Furthermore, AVID students become academically successful leaders and role models for other </a:t>
            </a:r>
            <a:r>
              <a:rPr lang="en-US" sz="2500" dirty="0" smtClean="0">
                <a:solidFill>
                  <a:srgbClr val="000000"/>
                </a:solidFill>
                <a:latin typeface="Roboto"/>
              </a:rPr>
              <a:t>students on campus.</a:t>
            </a:r>
            <a:endParaRPr lang="en-US" sz="2500" dirty="0">
              <a:latin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1158">
            <a:off x="9722394" y="5073504"/>
            <a:ext cx="2202733" cy="1523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538" y="245539"/>
            <a:ext cx="2022881" cy="3166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1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24" y="432730"/>
            <a:ext cx="9601200" cy="14859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AVID</a:t>
            </a:r>
            <a:r>
              <a:rPr lang="en-US" dirty="0" smtClean="0"/>
              <a:t> Elective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4" y="1175680"/>
            <a:ext cx="1102907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Roboto"/>
              </a:rPr>
              <a:t>The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AVID</a:t>
            </a:r>
            <a:r>
              <a:rPr lang="en-US" sz="3600" dirty="0">
                <a:solidFill>
                  <a:srgbClr val="222222"/>
                </a:solidFill>
                <a:latin typeface="Roboto"/>
              </a:rPr>
              <a:t> Elective is driven by the 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WICOR</a:t>
            </a:r>
            <a:r>
              <a:rPr lang="en-US" sz="3600" dirty="0">
                <a:solidFill>
                  <a:srgbClr val="222222"/>
                </a:solidFill>
                <a:latin typeface="Roboto"/>
              </a:rPr>
              <a:t> method, which stands </a:t>
            </a:r>
            <a:r>
              <a:rPr lang="en-US" sz="3600" dirty="0" smtClean="0">
                <a:solidFill>
                  <a:srgbClr val="222222"/>
                </a:solidFill>
                <a:latin typeface="Roboto"/>
              </a:rPr>
              <a:t>for</a:t>
            </a:r>
          </a:p>
          <a:p>
            <a:r>
              <a:rPr lang="en-US" sz="4800" b="1" dirty="0">
                <a:solidFill>
                  <a:srgbClr val="222222"/>
                </a:solidFill>
                <a:latin typeface="Roboto"/>
              </a:rPr>
              <a:t>	</a:t>
            </a:r>
            <a:r>
              <a:rPr lang="en-US" sz="4800" b="1" u="sng" dirty="0" smtClean="0">
                <a:solidFill>
                  <a:srgbClr val="222222"/>
                </a:solidFill>
                <a:latin typeface="Roboto"/>
              </a:rPr>
              <a:t>W</a:t>
            </a:r>
            <a:r>
              <a:rPr lang="en-US" sz="4800" dirty="0" smtClean="0">
                <a:solidFill>
                  <a:srgbClr val="222222"/>
                </a:solidFill>
                <a:latin typeface="Roboto"/>
              </a:rPr>
              <a:t>riting</a:t>
            </a:r>
          </a:p>
          <a:p>
            <a:r>
              <a:rPr lang="en-US" sz="4800" b="1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en-US" sz="4800" b="1" u="sng" dirty="0">
                <a:solidFill>
                  <a:srgbClr val="222222"/>
                </a:solidFill>
                <a:latin typeface="Roboto"/>
              </a:rPr>
              <a:t>I</a:t>
            </a:r>
            <a:r>
              <a:rPr lang="en-US" sz="4800" dirty="0" smtClean="0">
                <a:solidFill>
                  <a:srgbClr val="222222"/>
                </a:solidFill>
                <a:latin typeface="Roboto"/>
              </a:rPr>
              <a:t>nquiry</a:t>
            </a:r>
          </a:p>
          <a:p>
            <a:r>
              <a:rPr lang="en-US" sz="4800" b="1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en-US" sz="4800" b="1" u="sng" dirty="0">
                <a:solidFill>
                  <a:srgbClr val="222222"/>
                </a:solidFill>
                <a:latin typeface="Roboto"/>
              </a:rPr>
              <a:t>C</a:t>
            </a:r>
            <a:r>
              <a:rPr lang="en-US" sz="4800" dirty="0" smtClean="0">
                <a:solidFill>
                  <a:srgbClr val="222222"/>
                </a:solidFill>
                <a:latin typeface="Roboto"/>
              </a:rPr>
              <a:t>ollaboration</a:t>
            </a:r>
          </a:p>
          <a:p>
            <a:r>
              <a:rPr lang="en-US" sz="4800" b="1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en-US" sz="4800" b="1" u="sng" dirty="0" smtClean="0">
                <a:solidFill>
                  <a:srgbClr val="222222"/>
                </a:solidFill>
                <a:latin typeface="Roboto"/>
              </a:rPr>
              <a:t>O</a:t>
            </a:r>
            <a:r>
              <a:rPr lang="en-US" sz="4800" dirty="0" smtClean="0">
                <a:solidFill>
                  <a:srgbClr val="222222"/>
                </a:solidFill>
                <a:latin typeface="Roboto"/>
              </a:rPr>
              <a:t>rganization </a:t>
            </a:r>
          </a:p>
          <a:p>
            <a:r>
              <a:rPr lang="en-US" sz="4800" b="1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en-US" sz="4800" b="1" u="sng" dirty="0" smtClean="0">
                <a:solidFill>
                  <a:srgbClr val="222222"/>
                </a:solidFill>
                <a:latin typeface="Roboto"/>
              </a:rPr>
              <a:t>R</a:t>
            </a:r>
            <a:r>
              <a:rPr lang="en-US" sz="4800" dirty="0" smtClean="0">
                <a:solidFill>
                  <a:srgbClr val="222222"/>
                </a:solidFill>
                <a:latin typeface="Roboto"/>
              </a:rPr>
              <a:t>eading </a:t>
            </a:r>
          </a:p>
          <a:p>
            <a:endParaRPr lang="en-US" sz="2800" dirty="0" smtClean="0">
              <a:solidFill>
                <a:srgbClr val="222222"/>
              </a:solidFill>
              <a:latin typeface="Roboto"/>
            </a:endParaRPr>
          </a:p>
          <a:p>
            <a:endParaRPr lang="en-US" sz="2800" dirty="0">
              <a:solidFill>
                <a:srgbClr val="222222"/>
              </a:solidFill>
              <a:latin typeface="Roboto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sz="2800" dirty="0" smtClean="0">
              <a:solidFill>
                <a:srgbClr val="222222"/>
              </a:solidFill>
              <a:latin typeface="Roboto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04" y="2429690"/>
            <a:ext cx="3665519" cy="3681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2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1301262" cy="6341892"/>
          </a:xfrm>
        </p:spPr>
        <p:txBody>
          <a:bodyPr vert="wordArtVert">
            <a:noAutofit/>
          </a:bodyPr>
          <a:lstStyle/>
          <a:p>
            <a:pPr algn="ctr"/>
            <a:r>
              <a:rPr lang="en-US" sz="7200" b="1" dirty="0" smtClean="0"/>
              <a:t>WICOR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79" y="527538"/>
            <a:ext cx="7755664" cy="55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</a:t>
            </a:r>
            <a:r>
              <a:rPr lang="en-US" b="1" dirty="0" smtClean="0"/>
              <a:t>AVID</a:t>
            </a:r>
            <a:r>
              <a:rPr lang="en-US" dirty="0" smtClean="0"/>
              <a:t> student?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38" y="2171700"/>
            <a:ext cx="9988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Does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average or above average in class work and on standardized tests.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Has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a desire to go to college, and are willing to work hard.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Could be the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first in their families to attend college.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Willing to be placed in challenging courses. AVID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puts its students on a college track.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Capable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of completing rigorous curriculum but 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could possibly be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falling short 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on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their potential.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Works hard to maintain a 80% in all courses.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Willing to complete homework and study nightly</a:t>
            </a:r>
          </a:p>
          <a:p>
            <a:endParaRPr lang="en-US" sz="2800" dirty="0">
              <a:latin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22" b="-178"/>
          <a:stretch/>
        </p:blipFill>
        <p:spPr>
          <a:xfrm>
            <a:off x="8721969" y="293915"/>
            <a:ext cx="2874833" cy="1689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6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51738"/>
            <a:ext cx="103327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22222"/>
                </a:solidFill>
                <a:latin typeface="Roboto"/>
              </a:rPr>
              <a:t>Have been </a:t>
            </a:r>
            <a:r>
              <a:rPr lang="en-US" sz="2800" b="1" dirty="0">
                <a:solidFill>
                  <a:srgbClr val="222222"/>
                </a:solidFill>
                <a:latin typeface="Roboto"/>
              </a:rPr>
              <a:t>identified according to the following criteria</a:t>
            </a:r>
            <a:r>
              <a:rPr lang="en-US" sz="2800" b="1" dirty="0" smtClean="0">
                <a:solidFill>
                  <a:srgbClr val="222222"/>
                </a:solidFill>
                <a:latin typeface="Roboto"/>
              </a:rPr>
              <a:t>:</a:t>
            </a:r>
          </a:p>
          <a:p>
            <a:endParaRPr lang="en-US" sz="2800" dirty="0">
              <a:solidFill>
                <a:srgbClr val="222222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Roboto"/>
              </a:rPr>
              <a:t>Ability—academic potential to succeed in college preparatory courses (GPA of 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2.5-3.5).</a:t>
            </a:r>
          </a:p>
          <a:p>
            <a:endParaRPr lang="en-US" sz="2800" dirty="0">
              <a:solidFill>
                <a:srgbClr val="222222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Roboto"/>
              </a:rPr>
              <a:t>Desire and determination—desire to attend 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college</a:t>
            </a:r>
            <a:endParaRPr lang="en-US" sz="2800" dirty="0">
              <a:solidFill>
                <a:srgbClr val="222222"/>
              </a:solidFill>
              <a:latin typeface="Roboto"/>
            </a:endParaRPr>
          </a:p>
          <a:p>
            <a:endParaRPr lang="en-US" sz="2800" dirty="0" smtClean="0">
              <a:solidFill>
                <a:srgbClr val="222222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 Have 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good attendance 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and behavior records  </a:t>
            </a:r>
          </a:p>
          <a:p>
            <a:endParaRPr lang="en-US" sz="2800" dirty="0" smtClean="0">
              <a:solidFill>
                <a:srgbClr val="222222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A willingness 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to undertake demanding preparation for college</a:t>
            </a:r>
            <a:r>
              <a:rPr lang="en-US" sz="280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22222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22222"/>
              </a:solidFill>
              <a:latin typeface="Roboto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Lakewood </a:t>
            </a:r>
            <a:r>
              <a:rPr lang="en-US" b="1" dirty="0" smtClean="0"/>
              <a:t>AVID</a:t>
            </a:r>
            <a:r>
              <a:rPr lang="en-US" dirty="0" smtClean="0"/>
              <a:t> Candidates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534" y="197206"/>
            <a:ext cx="1654532" cy="16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509" y="438942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2800" dirty="0">
              <a:solidFill>
                <a:srgbClr val="222222"/>
              </a:solidFill>
              <a:latin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299" t="6715" r="3946" b="301"/>
          <a:stretch/>
        </p:blipFill>
        <p:spPr>
          <a:xfrm>
            <a:off x="4224666" y="1495326"/>
            <a:ext cx="3997235" cy="4349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2594" y="321369"/>
            <a:ext cx="719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Rounded MT Bold" panose="020F0704030504030204" pitchFamily="34" charset="0"/>
              </a:rPr>
              <a:t>Lakewood Spartan</a:t>
            </a:r>
            <a:endParaRPr lang="en-US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6071"/>
          <a:stretch/>
        </p:blipFill>
        <p:spPr>
          <a:xfrm>
            <a:off x="1211524" y="4201866"/>
            <a:ext cx="2116183" cy="2231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6427">
            <a:off x="1305496" y="1701562"/>
            <a:ext cx="2575339" cy="144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6520"/>
          <a:stretch/>
        </p:blipFill>
        <p:spPr>
          <a:xfrm>
            <a:off x="8918330" y="321369"/>
            <a:ext cx="2872275" cy="4262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829" y="4912642"/>
            <a:ext cx="3094727" cy="174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370</TotalTime>
  <Words>289</Words>
  <Application>Microsoft Office PowerPoint</Application>
  <PresentationFormat>Widescreen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Franklin Gothic Book</vt:lpstr>
      <vt:lpstr>Roboto</vt:lpstr>
      <vt:lpstr>Wingdings</vt:lpstr>
      <vt:lpstr>Crop</vt:lpstr>
      <vt:lpstr>PowerPoint Presentation</vt:lpstr>
      <vt:lpstr>PowerPoint Presentation</vt:lpstr>
      <vt:lpstr>What is AVID?</vt:lpstr>
      <vt:lpstr>The AVID Elective</vt:lpstr>
      <vt:lpstr>The AVID Elective</vt:lpstr>
      <vt:lpstr>WICOR</vt:lpstr>
      <vt:lpstr>Who is the AVID student?</vt:lpstr>
      <vt:lpstr>Lakewood AVID Candidates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 Chantella</dc:creator>
  <cp:lastModifiedBy>Moore Chantella</cp:lastModifiedBy>
  <cp:revision>22</cp:revision>
  <cp:lastPrinted>2019-02-07T21:07:23Z</cp:lastPrinted>
  <dcterms:created xsi:type="dcterms:W3CDTF">2019-02-07T15:07:39Z</dcterms:created>
  <dcterms:modified xsi:type="dcterms:W3CDTF">2019-02-07T21:18:23Z</dcterms:modified>
</cp:coreProperties>
</file>