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sldIdLst>
    <p:sldId id="256" r:id="rId2"/>
    <p:sldId id="269" r:id="rId3"/>
    <p:sldId id="257" r:id="rId4"/>
    <p:sldId id="286" r:id="rId5"/>
    <p:sldId id="279" r:id="rId6"/>
    <p:sldId id="287" r:id="rId7"/>
    <p:sldId id="283" r:id="rId8"/>
    <p:sldId id="263" r:id="rId9"/>
    <p:sldId id="292" r:id="rId10"/>
    <p:sldId id="267" r:id="rId11"/>
    <p:sldId id="26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8" autoAdjust="0"/>
    <p:restoredTop sz="82238" autoAdjust="0"/>
  </p:normalViewPr>
  <p:slideViewPr>
    <p:cSldViewPr snapToGrid="0">
      <p:cViewPr varScale="1">
        <p:scale>
          <a:sx n="96" d="100"/>
          <a:sy n="96" d="100"/>
        </p:scale>
        <p:origin x="1140"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D938D7-26AE-4906-B48D-061356361208}" type="datetimeFigureOut">
              <a:rPr lang="en-US"/>
              <a:t>1/16/2018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9C3124-54FA-424F-8E7D-37F075FC4132}" type="slidenum">
              <a:rPr lang="en-US"/>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9C3124-54FA-424F-8E7D-37F075FC4132}" type="slidenum">
              <a:rPr lang="en-US"/>
              <a:t>1</a:t>
            </a:fld>
            <a:endParaRPr lang="en-US"/>
          </a:p>
        </p:txBody>
      </p:sp>
    </p:spTree>
    <p:extLst>
      <p:ext uri="{BB962C8B-B14F-4D97-AF65-F5344CB8AC3E}">
        <p14:creationId xmlns:p14="http://schemas.microsoft.com/office/powerpoint/2010/main" val="26600907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800" dirty="0" smtClean="0"/>
              <a:t>Qualifications</a:t>
            </a:r>
          </a:p>
          <a:p>
            <a:pPr lvl="1"/>
            <a:r>
              <a:rPr lang="en-US" sz="2000" dirty="0" smtClean="0"/>
              <a:t>Minimum 3.0 unweighted GPA based on at least 7 high school credits in math, science, ELA, social studies</a:t>
            </a:r>
          </a:p>
          <a:p>
            <a:pPr lvl="1"/>
            <a:r>
              <a:rPr lang="en-US" sz="2000" dirty="0" smtClean="0"/>
              <a:t>Qualifying PERT, ACT, or SAT scores</a:t>
            </a:r>
          </a:p>
          <a:p>
            <a:pPr lvl="1"/>
            <a:r>
              <a:rPr lang="en-US" sz="2000" dirty="0" smtClean="0"/>
              <a:t>SPC ID in Focus</a:t>
            </a:r>
          </a:p>
          <a:p>
            <a:r>
              <a:rPr lang="en-US" sz="2800" dirty="0" smtClean="0"/>
              <a:t>Strongly consider</a:t>
            </a:r>
            <a:r>
              <a:rPr lang="en-US" sz="2400" dirty="0" smtClean="0"/>
              <a:t>:</a:t>
            </a:r>
          </a:p>
          <a:p>
            <a:pPr lvl="1"/>
            <a:r>
              <a:rPr lang="en-US" sz="2000" dirty="0" smtClean="0"/>
              <a:t>College Setting – is your child ready?</a:t>
            </a:r>
          </a:p>
          <a:p>
            <a:pPr lvl="1"/>
            <a:r>
              <a:rPr lang="en-US" sz="2000" dirty="0" smtClean="0"/>
              <a:t>Financial Assistance &amp; College Admissions</a:t>
            </a:r>
          </a:p>
          <a:p>
            <a:endParaRPr lang="en-US" dirty="0"/>
          </a:p>
        </p:txBody>
      </p:sp>
      <p:sp>
        <p:nvSpPr>
          <p:cNvPr id="4" name="Slide Number Placeholder 3"/>
          <p:cNvSpPr>
            <a:spLocks noGrp="1"/>
          </p:cNvSpPr>
          <p:nvPr>
            <p:ph type="sldNum" sz="quarter" idx="10"/>
          </p:nvPr>
        </p:nvSpPr>
        <p:spPr/>
        <p:txBody>
          <a:bodyPr/>
          <a:lstStyle/>
          <a:p>
            <a:fld id="{A79C3124-54FA-424F-8E7D-37F075FC4132}" type="slidenum">
              <a:rPr lang="en-US" smtClean="0"/>
              <a:t>7</a:t>
            </a:fld>
            <a:endParaRPr lang="en-US"/>
          </a:p>
        </p:txBody>
      </p:sp>
    </p:spTree>
    <p:extLst>
      <p:ext uri="{BB962C8B-B14F-4D97-AF65-F5344CB8AC3E}">
        <p14:creationId xmlns:p14="http://schemas.microsoft.com/office/powerpoint/2010/main" val="1882892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dirty="0" smtClean="0">
                <a:solidFill>
                  <a:schemeClr val="tx1">
                    <a:lumMod val="50000"/>
                    <a:lumOff val="50000"/>
                  </a:schemeClr>
                </a:solidFill>
              </a:rPr>
              <a:t>The AP Capstone program will help students to develop critical thinking skills that allow them to think independently, to analyze issues from different perspectives, to communicate clearly, and to conduct independent research. These are exactly the types of skills that they will be expected to utilize in college, and the AP Capstone program will give them a terrific head start.”</a:t>
            </a:r>
            <a:r>
              <a:rPr lang="en-US" sz="1200" dirty="0" smtClean="0">
                <a:solidFill>
                  <a:schemeClr val="tx1">
                    <a:lumMod val="50000"/>
                    <a:lumOff val="50000"/>
                  </a:schemeClr>
                </a:solidFill>
              </a:rPr>
              <a:t/>
            </a:r>
            <a:br>
              <a:rPr lang="en-US" sz="1200" dirty="0" smtClean="0">
                <a:solidFill>
                  <a:schemeClr val="tx1">
                    <a:lumMod val="50000"/>
                    <a:lumOff val="50000"/>
                  </a:schemeClr>
                </a:solidFill>
              </a:rPr>
            </a:br>
            <a:r>
              <a:rPr lang="en-US" sz="1200" b="0" dirty="0" smtClean="0">
                <a:solidFill>
                  <a:schemeClr val="tx1">
                    <a:lumMod val="50000"/>
                    <a:lumOff val="50000"/>
                  </a:schemeClr>
                </a:solidFill>
              </a:rPr>
              <a:t>— </a:t>
            </a:r>
            <a:r>
              <a:rPr lang="en-US" sz="1200" b="0" dirty="0" err="1" smtClean="0">
                <a:solidFill>
                  <a:schemeClr val="tx1">
                    <a:lumMod val="50000"/>
                    <a:lumOff val="50000"/>
                  </a:schemeClr>
                </a:solidFill>
              </a:rPr>
              <a:t>Zina</a:t>
            </a:r>
            <a:r>
              <a:rPr lang="en-US" sz="1200" b="0" dirty="0" smtClean="0">
                <a:solidFill>
                  <a:schemeClr val="tx1">
                    <a:lumMod val="50000"/>
                    <a:lumOff val="50000"/>
                  </a:schemeClr>
                </a:solidFill>
              </a:rPr>
              <a:t> L. Evans, VP for Enrollment Management and Associate Provost, University of Florida</a:t>
            </a:r>
          </a:p>
          <a:p>
            <a:endParaRPr lang="en-US" sz="1200" b="0" dirty="0" smtClean="0">
              <a:solidFill>
                <a:schemeClr val="tx1">
                  <a:lumMod val="50000"/>
                  <a:lumOff val="50000"/>
                </a:schemeClr>
              </a:solidFill>
            </a:endParaRPr>
          </a:p>
          <a:p>
            <a:r>
              <a:rPr lang="en-US" sz="1400" dirty="0" smtClean="0"/>
              <a:t>Endorsed by schools such as Georgetown, Princeton, Yale, Harvard</a:t>
            </a:r>
          </a:p>
          <a:p>
            <a:r>
              <a:rPr lang="en-US" sz="1400" dirty="0" smtClean="0"/>
              <a:t>Credit policies established by school such as MIT, Kentucky University System, Florida University System, South Carolina University System</a:t>
            </a:r>
          </a:p>
          <a:p>
            <a:r>
              <a:rPr lang="en-US" sz="1400" dirty="0" smtClean="0"/>
              <a:t/>
            </a:r>
            <a:br>
              <a:rPr lang="en-US" sz="1400" dirty="0" smtClean="0"/>
            </a:br>
            <a:endParaRPr lang="en-US" dirty="0"/>
          </a:p>
        </p:txBody>
      </p:sp>
      <p:sp>
        <p:nvSpPr>
          <p:cNvPr id="4" name="Slide Number Placeholder 3"/>
          <p:cNvSpPr>
            <a:spLocks noGrp="1"/>
          </p:cNvSpPr>
          <p:nvPr>
            <p:ph type="sldNum" sz="quarter" idx="10"/>
          </p:nvPr>
        </p:nvSpPr>
        <p:spPr/>
        <p:txBody>
          <a:bodyPr/>
          <a:lstStyle/>
          <a:p>
            <a:fld id="{A79C3124-54FA-424F-8E7D-37F075FC4132}" type="slidenum">
              <a:rPr lang="en-US" smtClean="0"/>
              <a:t>9</a:t>
            </a:fld>
            <a:endParaRPr lang="en-US"/>
          </a:p>
        </p:txBody>
      </p:sp>
    </p:spTree>
    <p:extLst>
      <p:ext uri="{BB962C8B-B14F-4D97-AF65-F5344CB8AC3E}">
        <p14:creationId xmlns:p14="http://schemas.microsoft.com/office/powerpoint/2010/main" val="41809614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0"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spc="3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p>
            <a:fld id="{846CE7D5-CF57-46EF-B807-FDD0502418D4}" type="datetimeFigureOut">
              <a:rPr lang="en-US" smtClean="0"/>
              <a:t>1/16/2018</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330EA680-D336-4FF7-8B7A-9848BB0A1C32}" type="slidenum">
              <a:rPr lang="en-US" smtClean="0"/>
              <a:t>‹#›</a:t>
            </a:fld>
            <a:endParaRPr lang="en-US"/>
          </a:p>
        </p:txBody>
      </p:sp>
      <p:sp>
        <p:nvSpPr>
          <p:cNvPr id="11" name="Rectangle 10"/>
          <p:cNvSpPr/>
          <p:nvPr/>
        </p:nvSpPr>
        <p:spPr>
          <a:xfrm>
            <a:off x="11292840" y="0"/>
            <a:ext cx="914400" cy="68580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7814092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055559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097778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074294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a:t>Click to edit Master title style</a:t>
            </a:r>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spc="30" baseline="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
        <p:nvSpPr>
          <p:cNvPr id="8" name="Rectangle 7"/>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95738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61872"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26480"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59493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261872" y="1721606"/>
            <a:ext cx="4480560" cy="731520"/>
          </a:xfrm>
        </p:spPr>
        <p:txBody>
          <a:bodyPr anchor="b">
            <a:normAutofit/>
          </a:bodyPr>
          <a:lstStyle>
            <a:lvl1pPr marL="0" indent="0">
              <a:spcBef>
                <a:spcPts val="0"/>
              </a:spcBef>
              <a:buNone/>
              <a:defRPr sz="2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4"/>
          <p:cNvSpPr>
            <a:spLocks noGrp="1"/>
          </p:cNvSpPr>
          <p:nvPr>
            <p:ph type="body" sz="quarter" idx="3"/>
          </p:nvPr>
        </p:nvSpPr>
        <p:spPr>
          <a:xfrm>
            <a:off x="6126480" y="1721606"/>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711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666399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51400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1" baseline="0"/>
            </a:lvl1pPr>
          </a:lstStyle>
          <a:p>
            <a:r>
              <a:rPr lang="en-US"/>
              <a:t>Click to edit Master title style</a:t>
            </a:r>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065696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1">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0" y="0"/>
            <a:ext cx="11292840" cy="512892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400">
                <a:solidFill>
                  <a:schemeClr val="accent1">
                    <a:lumMod val="20000"/>
                    <a:lumOff val="8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038633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262393"/>
            <a:ext cx="9692640" cy="1428929"/>
          </a:xfrm>
          <a:prstGeom prst="rect">
            <a:avLst/>
          </a:prstGeom>
        </p:spPr>
        <p:txBody>
          <a:bodyPr vert="horz" lIns="91440" tIns="27432"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100" b="0">
                <a:solidFill>
                  <a:schemeClr val="tx2">
                    <a:lumMod val="40000"/>
                    <a:lumOff val="60000"/>
                  </a:schemeClr>
                </a:solidFill>
              </a:defRPr>
            </a:lvl1pPr>
          </a:lstStyle>
          <a:p>
            <a:fld id="{846CE7D5-CF57-46EF-B807-FDD0502418D4}" type="datetimeFigureOut">
              <a:rPr lang="en-US" smtClean="0"/>
              <a:t>1/16/2018</a:t>
            </a:fld>
            <a:endParaRPr lang="en-US"/>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100">
                <a:solidFill>
                  <a:schemeClr val="tx2">
                    <a:lumMod val="40000"/>
                    <a:lumOff val="60000"/>
                  </a:schemeClr>
                </a:solidFill>
              </a:defRPr>
            </a:lvl1pPr>
          </a:lstStyle>
          <a:p>
            <a:endParaRPr lang="en-US"/>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latin typeface="+mj-lt"/>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134767087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b="1" kern="1200" spc="-50" baseline="0">
          <a:solidFill>
            <a:schemeClr val="accent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www.flbog.edu/forstudents/planning/tuition.php" TargetMode="External"/><Relationship Id="rId2" Type="http://schemas.openxmlformats.org/officeDocument/2006/relationships/hyperlink" Target="http://www.fldoe.org/core/fileparse.php/5421/urlt/0078391-acc-cbe.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487680"/>
            <a:ext cx="9418320" cy="4754880"/>
          </a:xfrm>
        </p:spPr>
        <p:txBody>
          <a:bodyPr>
            <a:normAutofit/>
          </a:bodyPr>
          <a:lstStyle/>
          <a:p>
            <a:pPr algn="ctr"/>
            <a:r>
              <a:rPr lang="en-US" sz="6600" dirty="0" smtClean="0"/>
              <a:t>Strong 4-Year High School Academic Plan </a:t>
            </a:r>
            <a:br>
              <a:rPr lang="en-US" sz="6600" dirty="0" smtClean="0"/>
            </a:br>
            <a:r>
              <a:rPr lang="en-US" sz="6600" dirty="0" smtClean="0"/>
              <a:t>=</a:t>
            </a:r>
            <a:br>
              <a:rPr lang="en-US" sz="6600" dirty="0" smtClean="0"/>
            </a:br>
            <a:r>
              <a:rPr lang="en-US" sz="6600" dirty="0" smtClean="0"/>
              <a:t>Save </a:t>
            </a:r>
            <a:r>
              <a:rPr lang="en-US" sz="6600" dirty="0" err="1" smtClean="0"/>
              <a:t>Thou$and</a:t>
            </a:r>
            <a:r>
              <a:rPr lang="en-US" sz="6600" dirty="0" smtClean="0"/>
              <a:t>$ in Tuition </a:t>
            </a:r>
            <a:r>
              <a:rPr lang="en-US" sz="6600" dirty="0" err="1" smtClean="0"/>
              <a:t>Expen$e</a:t>
            </a:r>
            <a:r>
              <a:rPr lang="en-US" sz="6600" dirty="0" smtClean="0"/>
              <a:t>$</a:t>
            </a:r>
            <a:endParaRPr lang="en-US" sz="6600" dirty="0"/>
          </a:p>
        </p:txBody>
      </p:sp>
      <p:sp>
        <p:nvSpPr>
          <p:cNvPr id="3" name="Subtitle 2"/>
          <p:cNvSpPr>
            <a:spLocks noGrp="1"/>
          </p:cNvSpPr>
          <p:nvPr>
            <p:ph type="subTitle" idx="1"/>
          </p:nvPr>
        </p:nvSpPr>
        <p:spPr>
          <a:xfrm>
            <a:off x="1261872" y="5353050"/>
            <a:ext cx="9418320" cy="1139190"/>
          </a:xfrm>
        </p:spPr>
        <p:txBody>
          <a:bodyPr>
            <a:normAutofit fontScale="92500" lnSpcReduction="10000"/>
          </a:bodyPr>
          <a:lstStyle/>
          <a:p>
            <a:r>
              <a:rPr lang="en-US" sz="3200" dirty="0" smtClean="0"/>
              <a:t>Judith Vigue</a:t>
            </a:r>
          </a:p>
          <a:p>
            <a:r>
              <a:rPr lang="en-US" sz="3200" dirty="0" smtClean="0"/>
              <a:t>Director, Advanced Studies &amp; Academic Excellence</a:t>
            </a:r>
            <a:endParaRPr lang="en-US" sz="3200" dirty="0"/>
          </a:p>
        </p:txBody>
      </p:sp>
    </p:spTree>
    <p:extLst>
      <p:ext uri="{BB962C8B-B14F-4D97-AF65-F5344CB8AC3E}">
        <p14:creationId xmlns:p14="http://schemas.microsoft.com/office/powerpoint/2010/main" val="1098572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217" y="318664"/>
            <a:ext cx="9692640" cy="1428929"/>
          </a:xfrm>
        </p:spPr>
        <p:txBody>
          <a:bodyPr anchor="t"/>
          <a:lstStyle/>
          <a:p>
            <a:r>
              <a:rPr lang="en-US" dirty="0" smtClean="0">
                <a:solidFill>
                  <a:schemeClr val="accent2"/>
                </a:solidFill>
              </a:rPr>
              <a:t>Given today’s presentation…</a:t>
            </a:r>
            <a:endParaRPr lang="en-US" dirty="0">
              <a:solidFill>
                <a:schemeClr val="accent2"/>
              </a:solidFill>
            </a:endParaRPr>
          </a:p>
        </p:txBody>
      </p:sp>
      <p:sp>
        <p:nvSpPr>
          <p:cNvPr id="3" name="TextBox 2"/>
          <p:cNvSpPr txBox="1"/>
          <p:nvPr/>
        </p:nvSpPr>
        <p:spPr>
          <a:xfrm>
            <a:off x="762000" y="1603716"/>
            <a:ext cx="10126394" cy="3200876"/>
          </a:xfrm>
          <a:prstGeom prst="rect">
            <a:avLst/>
          </a:prstGeom>
          <a:noFill/>
        </p:spPr>
        <p:txBody>
          <a:bodyPr wrap="square" rtlCol="0">
            <a:spAutoFit/>
          </a:bodyPr>
          <a:lstStyle/>
          <a:p>
            <a:endParaRPr lang="en-US" sz="3200" dirty="0">
              <a:solidFill>
                <a:schemeClr val="tx1">
                  <a:lumMod val="65000"/>
                  <a:lumOff val="35000"/>
                </a:schemeClr>
              </a:solidFill>
            </a:endParaRPr>
          </a:p>
          <a:p>
            <a:r>
              <a:rPr lang="en-US" sz="3200" dirty="0" smtClean="0">
                <a:solidFill>
                  <a:schemeClr val="accent5"/>
                </a:solidFill>
              </a:rPr>
              <a:t>3-</a:t>
            </a:r>
            <a:r>
              <a:rPr lang="en-US" sz="3200" dirty="0" smtClean="0">
                <a:solidFill>
                  <a:schemeClr val="tx1">
                    <a:lumMod val="65000"/>
                    <a:lumOff val="35000"/>
                  </a:schemeClr>
                </a:solidFill>
              </a:rPr>
              <a:t> Surprising pieces of information you learned</a:t>
            </a:r>
          </a:p>
          <a:p>
            <a:endParaRPr lang="en-US" sz="1200" dirty="0" smtClean="0">
              <a:solidFill>
                <a:schemeClr val="tx1">
                  <a:lumMod val="65000"/>
                  <a:lumOff val="35000"/>
                </a:schemeClr>
              </a:solidFill>
            </a:endParaRPr>
          </a:p>
          <a:p>
            <a:r>
              <a:rPr lang="en-US" sz="3200" dirty="0" smtClean="0">
                <a:solidFill>
                  <a:schemeClr val="accent5"/>
                </a:solidFill>
              </a:rPr>
              <a:t>2-</a:t>
            </a:r>
            <a:r>
              <a:rPr lang="en-US" sz="3200" dirty="0" smtClean="0">
                <a:solidFill>
                  <a:schemeClr val="tx1">
                    <a:lumMod val="65000"/>
                    <a:lumOff val="35000"/>
                  </a:schemeClr>
                </a:solidFill>
              </a:rPr>
              <a:t> Ideas you will use</a:t>
            </a:r>
          </a:p>
          <a:p>
            <a:endParaRPr lang="en-US" sz="1200" dirty="0" smtClean="0">
              <a:solidFill>
                <a:schemeClr val="tx1">
                  <a:lumMod val="65000"/>
                  <a:lumOff val="35000"/>
                </a:schemeClr>
              </a:solidFill>
            </a:endParaRPr>
          </a:p>
          <a:p>
            <a:r>
              <a:rPr lang="en-US" sz="3200" dirty="0" smtClean="0">
                <a:solidFill>
                  <a:schemeClr val="accent5"/>
                </a:solidFill>
              </a:rPr>
              <a:t>1-</a:t>
            </a:r>
            <a:r>
              <a:rPr lang="en-US" sz="3200" dirty="0" smtClean="0">
                <a:solidFill>
                  <a:schemeClr val="tx1">
                    <a:lumMod val="65000"/>
                    <a:lumOff val="35000"/>
                  </a:schemeClr>
                </a:solidFill>
              </a:rPr>
              <a:t> Commitment you will make to support your student’s success</a:t>
            </a:r>
            <a:endParaRPr lang="en-US" sz="3200" dirty="0">
              <a:solidFill>
                <a:schemeClr val="tx1">
                  <a:lumMod val="65000"/>
                  <a:lumOff val="35000"/>
                </a:schemeClr>
              </a:solidFill>
            </a:endParaRPr>
          </a:p>
          <a:p>
            <a:endParaRPr lang="en-US" dirty="0"/>
          </a:p>
        </p:txBody>
      </p:sp>
    </p:spTree>
    <p:extLst>
      <p:ext uri="{BB962C8B-B14F-4D97-AF65-F5344CB8AC3E}">
        <p14:creationId xmlns:p14="http://schemas.microsoft.com/office/powerpoint/2010/main" val="13702213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9330" y="476250"/>
            <a:ext cx="9418320" cy="2400300"/>
          </a:xfrm>
        </p:spPr>
        <p:txBody>
          <a:bodyPr>
            <a:normAutofit/>
          </a:bodyPr>
          <a:lstStyle/>
          <a:p>
            <a:r>
              <a:rPr lang="en-US" dirty="0" smtClean="0">
                <a:latin typeface="Blackadder ITC" panose="04020505051007020D02" pitchFamily="82" charset="0"/>
              </a:rPr>
              <a:t>Questions???</a:t>
            </a:r>
            <a:endParaRPr lang="en-US" dirty="0">
              <a:latin typeface="Blackadder ITC" panose="04020505051007020D02" pitchFamily="82" charset="0"/>
            </a:endParaRPr>
          </a:p>
        </p:txBody>
      </p:sp>
    </p:spTree>
    <p:extLst>
      <p:ext uri="{BB962C8B-B14F-4D97-AF65-F5344CB8AC3E}">
        <p14:creationId xmlns:p14="http://schemas.microsoft.com/office/powerpoint/2010/main" val="15678389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US" dirty="0"/>
          </a:p>
        </p:txBody>
      </p:sp>
      <p:sp>
        <p:nvSpPr>
          <p:cNvPr id="3" name="Content Placeholder 2"/>
          <p:cNvSpPr>
            <a:spLocks noGrp="1"/>
          </p:cNvSpPr>
          <p:nvPr>
            <p:ph idx="1"/>
          </p:nvPr>
        </p:nvSpPr>
        <p:spPr>
          <a:xfrm>
            <a:off x="1261872" y="2153920"/>
            <a:ext cx="8595360" cy="4026217"/>
          </a:xfrm>
        </p:spPr>
        <p:txBody>
          <a:bodyPr>
            <a:normAutofit/>
          </a:bodyPr>
          <a:lstStyle/>
          <a:p>
            <a:r>
              <a:rPr lang="en-US" sz="3600" dirty="0" smtClean="0"/>
              <a:t>Attendees will understand the value of AP &amp; DE courses and will gain insight into the tuition savings that are possible through successful completion of college level courses in high school.</a:t>
            </a:r>
            <a:endParaRPr lang="en-US" sz="3600" dirty="0"/>
          </a:p>
        </p:txBody>
      </p:sp>
    </p:spTree>
    <p:extLst>
      <p:ext uri="{BB962C8B-B14F-4D97-AF65-F5344CB8AC3E}">
        <p14:creationId xmlns:p14="http://schemas.microsoft.com/office/powerpoint/2010/main" val="35303157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2121" y="399740"/>
            <a:ext cx="10372298" cy="646331"/>
          </a:xfrm>
          <a:prstGeom prst="rect">
            <a:avLst/>
          </a:prstGeom>
          <a:noFill/>
        </p:spPr>
        <p:txBody>
          <a:bodyPr wrap="square" rtlCol="0">
            <a:spAutoFit/>
          </a:bodyPr>
          <a:lstStyle/>
          <a:p>
            <a:r>
              <a:rPr lang="en-US" sz="3600" b="1" dirty="0" smtClean="0">
                <a:solidFill>
                  <a:schemeClr val="accent2"/>
                </a:solidFill>
              </a:rPr>
              <a:t>Fascinating Facts</a:t>
            </a:r>
            <a:endParaRPr lang="en-US" sz="3600" b="1" dirty="0">
              <a:solidFill>
                <a:schemeClr val="accent2"/>
              </a:solidFill>
            </a:endParaRPr>
          </a:p>
        </p:txBody>
      </p:sp>
      <p:sp>
        <p:nvSpPr>
          <p:cNvPr id="3" name="TextBox 2"/>
          <p:cNvSpPr txBox="1"/>
          <p:nvPr/>
        </p:nvSpPr>
        <p:spPr>
          <a:xfrm>
            <a:off x="390596" y="824506"/>
            <a:ext cx="10343823" cy="5940088"/>
          </a:xfrm>
          <a:prstGeom prst="rect">
            <a:avLst/>
          </a:prstGeom>
          <a:noFill/>
        </p:spPr>
        <p:txBody>
          <a:bodyPr wrap="square" rtlCol="0">
            <a:spAutoFit/>
          </a:bodyPr>
          <a:lstStyle/>
          <a:p>
            <a:endParaRPr lang="en-US" sz="1200" dirty="0">
              <a:solidFill>
                <a:schemeClr val="tx1">
                  <a:lumMod val="65000"/>
                  <a:lumOff val="35000"/>
                </a:schemeClr>
              </a:solidFill>
            </a:endParaRPr>
          </a:p>
          <a:p>
            <a:pPr marL="457200" indent="-457200">
              <a:buFont typeface="Arial" panose="020B0604020202020204" pitchFamily="34" charset="0"/>
              <a:buChar char="•"/>
            </a:pPr>
            <a:r>
              <a:rPr lang="en-US" sz="3200" dirty="0" smtClean="0"/>
              <a:t>From 1995 to 2015 </a:t>
            </a:r>
            <a:r>
              <a:rPr lang="en-US" sz="2400" dirty="0" smtClean="0">
                <a:solidFill>
                  <a:schemeClr val="tx1">
                    <a:lumMod val="65000"/>
                    <a:lumOff val="35000"/>
                  </a:schemeClr>
                </a:solidFill>
              </a:rPr>
              <a:t>(inflation rate during this time = 55.1%)</a:t>
            </a:r>
            <a:r>
              <a:rPr lang="en-US" sz="3200" dirty="0" smtClean="0">
                <a:solidFill>
                  <a:schemeClr val="tx1">
                    <a:lumMod val="65000"/>
                    <a:lumOff val="35000"/>
                  </a:schemeClr>
                </a:solidFill>
              </a:rPr>
              <a:t>:</a:t>
            </a:r>
            <a:endParaRPr lang="en-US" sz="4000" dirty="0" smtClean="0">
              <a:solidFill>
                <a:schemeClr val="tx1">
                  <a:lumMod val="65000"/>
                  <a:lumOff val="35000"/>
                </a:schemeClr>
              </a:solidFill>
            </a:endParaRPr>
          </a:p>
          <a:p>
            <a:pPr marL="914400" lvl="1" indent="-457200">
              <a:buFont typeface="Arial" panose="020B0604020202020204" pitchFamily="34" charset="0"/>
              <a:buChar char="•"/>
            </a:pPr>
            <a:r>
              <a:rPr lang="en-US" sz="2800" dirty="0" smtClean="0">
                <a:solidFill>
                  <a:schemeClr val="tx1">
                    <a:lumMod val="65000"/>
                    <a:lumOff val="35000"/>
                  </a:schemeClr>
                </a:solidFill>
              </a:rPr>
              <a:t>The average tuition and fees at private National Universities increased 179%</a:t>
            </a:r>
          </a:p>
          <a:p>
            <a:pPr marL="914400" lvl="1" indent="-457200">
              <a:buFont typeface="Arial" panose="020B0604020202020204" pitchFamily="34" charset="0"/>
              <a:buChar char="•"/>
            </a:pPr>
            <a:r>
              <a:rPr lang="en-US" sz="2800" dirty="0" smtClean="0">
                <a:solidFill>
                  <a:schemeClr val="tx1">
                    <a:lumMod val="65000"/>
                    <a:lumOff val="35000"/>
                  </a:schemeClr>
                </a:solidFill>
              </a:rPr>
              <a:t>The average out-of-state tuition and fees at public universities increased 226%</a:t>
            </a:r>
          </a:p>
          <a:p>
            <a:pPr marL="914400" lvl="1" indent="-457200">
              <a:buFont typeface="Arial" panose="020B0604020202020204" pitchFamily="34" charset="0"/>
              <a:buChar char="•"/>
            </a:pPr>
            <a:r>
              <a:rPr lang="en-US" sz="2800" dirty="0" smtClean="0">
                <a:solidFill>
                  <a:schemeClr val="tx1">
                    <a:lumMod val="65000"/>
                    <a:lumOff val="35000"/>
                  </a:schemeClr>
                </a:solidFill>
              </a:rPr>
              <a:t>The average in-state tuition and fees at public universities increased 296%</a:t>
            </a:r>
          </a:p>
          <a:p>
            <a:endParaRPr lang="en-US" sz="1200" dirty="0">
              <a:solidFill>
                <a:schemeClr val="tx1">
                  <a:lumMod val="65000"/>
                  <a:lumOff val="35000"/>
                </a:schemeClr>
              </a:solidFill>
            </a:endParaRPr>
          </a:p>
          <a:p>
            <a:endParaRPr lang="en-US" sz="1200" dirty="0" smtClean="0">
              <a:solidFill>
                <a:schemeClr val="tx1">
                  <a:lumMod val="65000"/>
                  <a:lumOff val="35000"/>
                </a:schemeClr>
              </a:solidFill>
            </a:endParaRPr>
          </a:p>
          <a:p>
            <a:pPr marL="285750" indent="-285750">
              <a:buFont typeface="Arial" panose="020B0604020202020204" pitchFamily="34" charset="0"/>
              <a:buChar char="•"/>
            </a:pPr>
            <a:r>
              <a:rPr lang="en-US" sz="3200" dirty="0" smtClean="0"/>
              <a:t>Attending a public in-state university continues to be the most affordable option regardless of these increases</a:t>
            </a:r>
            <a:endParaRPr lang="en-US" dirty="0"/>
          </a:p>
          <a:p>
            <a:endParaRPr lang="en-US" dirty="0" smtClean="0"/>
          </a:p>
          <a:p>
            <a:endParaRPr lang="en-US" dirty="0"/>
          </a:p>
        </p:txBody>
      </p:sp>
    </p:spTree>
    <p:extLst>
      <p:ext uri="{BB962C8B-B14F-4D97-AF65-F5344CB8AC3E}">
        <p14:creationId xmlns:p14="http://schemas.microsoft.com/office/powerpoint/2010/main" val="12737639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2121" y="399740"/>
            <a:ext cx="10372298" cy="646331"/>
          </a:xfrm>
          <a:prstGeom prst="rect">
            <a:avLst/>
          </a:prstGeom>
          <a:noFill/>
        </p:spPr>
        <p:txBody>
          <a:bodyPr wrap="square" rtlCol="0">
            <a:spAutoFit/>
          </a:bodyPr>
          <a:lstStyle/>
          <a:p>
            <a:r>
              <a:rPr lang="en-US" sz="3600" b="1" dirty="0" smtClean="0">
                <a:solidFill>
                  <a:schemeClr val="accent2"/>
                </a:solidFill>
              </a:rPr>
              <a:t>Fascinating Facts continued</a:t>
            </a:r>
            <a:endParaRPr lang="en-US" sz="3600" b="1" dirty="0">
              <a:solidFill>
                <a:schemeClr val="accent2"/>
              </a:solidFill>
            </a:endParaRPr>
          </a:p>
        </p:txBody>
      </p:sp>
      <p:sp>
        <p:nvSpPr>
          <p:cNvPr id="4" name="TextBox 3"/>
          <p:cNvSpPr txBox="1"/>
          <p:nvPr/>
        </p:nvSpPr>
        <p:spPr>
          <a:xfrm>
            <a:off x="532836" y="844826"/>
            <a:ext cx="10358684" cy="5801588"/>
          </a:xfrm>
          <a:prstGeom prst="rect">
            <a:avLst/>
          </a:prstGeom>
          <a:noFill/>
        </p:spPr>
        <p:txBody>
          <a:bodyPr wrap="square" rtlCol="0">
            <a:spAutoFit/>
          </a:bodyPr>
          <a:lstStyle/>
          <a:p>
            <a:endParaRPr lang="en-US" sz="1200" dirty="0">
              <a:solidFill>
                <a:schemeClr val="tx1">
                  <a:lumMod val="65000"/>
                  <a:lumOff val="35000"/>
                </a:schemeClr>
              </a:solidFill>
            </a:endParaRPr>
          </a:p>
          <a:p>
            <a:pPr marL="457200" indent="-457200">
              <a:buFont typeface="Arial" panose="020B0604020202020204" pitchFamily="34" charset="0"/>
              <a:buChar char="•"/>
            </a:pPr>
            <a:r>
              <a:rPr lang="en-US" sz="2800" dirty="0">
                <a:solidFill>
                  <a:schemeClr val="tx1">
                    <a:lumMod val="65000"/>
                    <a:lumOff val="35000"/>
                  </a:schemeClr>
                </a:solidFill>
              </a:rPr>
              <a:t>For applicants entering in the fall of 2016: </a:t>
            </a:r>
            <a:endParaRPr lang="en-US" sz="2800" dirty="0" smtClean="0">
              <a:solidFill>
                <a:schemeClr val="tx1">
                  <a:lumMod val="65000"/>
                  <a:lumOff val="35000"/>
                </a:schemeClr>
              </a:solidFill>
            </a:endParaRPr>
          </a:p>
          <a:p>
            <a:pPr marL="914400" lvl="1" indent="-457200">
              <a:buFont typeface="Arial" panose="020B0604020202020204" pitchFamily="34" charset="0"/>
              <a:buChar char="•"/>
            </a:pPr>
            <a:r>
              <a:rPr lang="en-US" sz="2800" dirty="0" smtClean="0">
                <a:solidFill>
                  <a:schemeClr val="tx1">
                    <a:lumMod val="65000"/>
                    <a:lumOff val="35000"/>
                  </a:schemeClr>
                </a:solidFill>
              </a:rPr>
              <a:t>FSU </a:t>
            </a:r>
            <a:r>
              <a:rPr lang="en-US" sz="2800" dirty="0">
                <a:solidFill>
                  <a:schemeClr val="tx1">
                    <a:lumMod val="65000"/>
                    <a:lumOff val="35000"/>
                  </a:schemeClr>
                </a:solidFill>
              </a:rPr>
              <a:t>accepted </a:t>
            </a:r>
            <a:r>
              <a:rPr lang="en-US" sz="2800" dirty="0" smtClean="0">
                <a:solidFill>
                  <a:schemeClr val="tx1">
                    <a:lumMod val="65000"/>
                    <a:lumOff val="35000"/>
                  </a:schemeClr>
                </a:solidFill>
              </a:rPr>
              <a:t>46%</a:t>
            </a:r>
          </a:p>
          <a:p>
            <a:pPr marL="914400" lvl="1" indent="-457200">
              <a:buFont typeface="Arial" panose="020B0604020202020204" pitchFamily="34" charset="0"/>
              <a:buChar char="•"/>
            </a:pPr>
            <a:r>
              <a:rPr lang="en-US" sz="2800" dirty="0" smtClean="0">
                <a:solidFill>
                  <a:schemeClr val="tx1">
                    <a:lumMod val="65000"/>
                    <a:lumOff val="35000"/>
                  </a:schemeClr>
                </a:solidFill>
              </a:rPr>
              <a:t>UF </a:t>
            </a:r>
            <a:r>
              <a:rPr lang="en-US" sz="2800" dirty="0">
                <a:solidFill>
                  <a:schemeClr val="tx1">
                    <a:lumMod val="65000"/>
                    <a:lumOff val="35000"/>
                  </a:schemeClr>
                </a:solidFill>
              </a:rPr>
              <a:t>accepted </a:t>
            </a:r>
            <a:r>
              <a:rPr lang="en-US" sz="2800" dirty="0" smtClean="0">
                <a:solidFill>
                  <a:schemeClr val="tx1">
                    <a:lumMod val="65000"/>
                    <a:lumOff val="35000"/>
                  </a:schemeClr>
                </a:solidFill>
              </a:rPr>
              <a:t>40%</a:t>
            </a:r>
          </a:p>
          <a:p>
            <a:pPr marL="914400" lvl="1" indent="-457200">
              <a:buFont typeface="Arial" panose="020B0604020202020204" pitchFamily="34" charset="0"/>
              <a:buChar char="•"/>
            </a:pPr>
            <a:r>
              <a:rPr lang="en-US" sz="2800" dirty="0" smtClean="0">
                <a:solidFill>
                  <a:schemeClr val="tx1">
                    <a:lumMod val="65000"/>
                    <a:lumOff val="35000"/>
                  </a:schemeClr>
                </a:solidFill>
              </a:rPr>
              <a:t>USF </a:t>
            </a:r>
            <a:r>
              <a:rPr lang="en-US" sz="2800" dirty="0">
                <a:solidFill>
                  <a:schemeClr val="tx1">
                    <a:lumMod val="65000"/>
                    <a:lumOff val="35000"/>
                  </a:schemeClr>
                </a:solidFill>
              </a:rPr>
              <a:t>accepted </a:t>
            </a:r>
            <a:r>
              <a:rPr lang="en-US" sz="2800" dirty="0" smtClean="0">
                <a:solidFill>
                  <a:schemeClr val="tx1">
                    <a:lumMod val="65000"/>
                    <a:lumOff val="35000"/>
                  </a:schemeClr>
                </a:solidFill>
              </a:rPr>
              <a:t>45%</a:t>
            </a:r>
            <a:endParaRPr lang="en-US" sz="1100" dirty="0">
              <a:solidFill>
                <a:schemeClr val="tx1">
                  <a:lumMod val="65000"/>
                  <a:lumOff val="35000"/>
                </a:schemeClr>
              </a:solidFill>
            </a:endParaRPr>
          </a:p>
          <a:p>
            <a:endParaRPr lang="en-US" sz="1100" dirty="0">
              <a:solidFill>
                <a:schemeClr val="tx1">
                  <a:lumMod val="65000"/>
                  <a:lumOff val="35000"/>
                </a:schemeClr>
              </a:solidFill>
            </a:endParaRPr>
          </a:p>
          <a:p>
            <a:pPr marL="457200" indent="-457200">
              <a:buFont typeface="Arial" panose="020B0604020202020204" pitchFamily="34" charset="0"/>
              <a:buChar char="•"/>
            </a:pPr>
            <a:r>
              <a:rPr lang="en-US" sz="2800" dirty="0" smtClean="0">
                <a:solidFill>
                  <a:schemeClr val="tx1">
                    <a:lumMod val="65000"/>
                    <a:lumOff val="35000"/>
                  </a:schemeClr>
                </a:solidFill>
              </a:rPr>
              <a:t>Mid-range GPA </a:t>
            </a:r>
            <a:r>
              <a:rPr lang="en-US" sz="2800" dirty="0">
                <a:solidFill>
                  <a:schemeClr val="tx1">
                    <a:lumMod val="65000"/>
                    <a:lumOff val="35000"/>
                  </a:schemeClr>
                </a:solidFill>
              </a:rPr>
              <a:t>for </a:t>
            </a:r>
            <a:r>
              <a:rPr lang="en-US" sz="2800" dirty="0" smtClean="0">
                <a:solidFill>
                  <a:schemeClr val="tx1">
                    <a:lumMod val="65000"/>
                    <a:lumOff val="35000"/>
                  </a:schemeClr>
                </a:solidFill>
              </a:rPr>
              <a:t>freshman </a:t>
            </a:r>
            <a:r>
              <a:rPr lang="en-US" sz="2800" dirty="0">
                <a:solidFill>
                  <a:schemeClr val="tx1">
                    <a:lumMod val="65000"/>
                    <a:lumOff val="35000"/>
                  </a:schemeClr>
                </a:solidFill>
              </a:rPr>
              <a:t>in </a:t>
            </a:r>
            <a:r>
              <a:rPr lang="en-US" sz="2800" dirty="0" smtClean="0">
                <a:solidFill>
                  <a:schemeClr val="tx1">
                    <a:lumMod val="65000"/>
                    <a:lumOff val="35000"/>
                  </a:schemeClr>
                </a:solidFill>
              </a:rPr>
              <a:t>2016: </a:t>
            </a:r>
          </a:p>
          <a:p>
            <a:r>
              <a:rPr lang="en-US" sz="1600" i="1" dirty="0">
                <a:solidFill>
                  <a:schemeClr val="tx1">
                    <a:lumMod val="65000"/>
                    <a:lumOff val="35000"/>
                  </a:schemeClr>
                </a:solidFill>
              </a:rPr>
              <a:t>*Colleges recalculate GPA to insure equity in acceptances and base GPA on academic courses and academic electives; FL universities weight Honors, IB, DE, AP, AICE the same as </a:t>
            </a:r>
            <a:r>
              <a:rPr lang="en-US" sz="1600" i="1" dirty="0" smtClean="0">
                <a:solidFill>
                  <a:schemeClr val="tx1">
                    <a:lumMod val="65000"/>
                    <a:lumOff val="35000"/>
                  </a:schemeClr>
                </a:solidFill>
              </a:rPr>
              <a:t>PCS</a:t>
            </a:r>
            <a:endParaRPr lang="en-US" sz="2800" dirty="0" smtClean="0">
              <a:solidFill>
                <a:schemeClr val="tx1">
                  <a:lumMod val="65000"/>
                  <a:lumOff val="35000"/>
                </a:schemeClr>
              </a:solidFill>
            </a:endParaRPr>
          </a:p>
          <a:p>
            <a:pPr marL="914400" lvl="1" indent="-457200">
              <a:buFont typeface="Arial" panose="020B0604020202020204" pitchFamily="34" charset="0"/>
              <a:buChar char="•"/>
            </a:pPr>
            <a:r>
              <a:rPr lang="en-US" sz="2800" dirty="0" smtClean="0">
                <a:solidFill>
                  <a:schemeClr val="tx1">
                    <a:lumMod val="65000"/>
                    <a:lumOff val="35000"/>
                  </a:schemeClr>
                </a:solidFill>
              </a:rPr>
              <a:t>FSU:  4.0-4.5</a:t>
            </a:r>
          </a:p>
          <a:p>
            <a:pPr marL="914400" lvl="1" indent="-457200">
              <a:buFont typeface="Arial" panose="020B0604020202020204" pitchFamily="34" charset="0"/>
              <a:buChar char="•"/>
            </a:pPr>
            <a:r>
              <a:rPr lang="en-US" sz="2800" dirty="0" smtClean="0">
                <a:solidFill>
                  <a:schemeClr val="tx1">
                    <a:lumMod val="65000"/>
                    <a:lumOff val="35000"/>
                  </a:schemeClr>
                </a:solidFill>
              </a:rPr>
              <a:t>UF:  4.3-4.6</a:t>
            </a:r>
          </a:p>
          <a:p>
            <a:pPr marL="914400" lvl="1" indent="-457200">
              <a:spcAft>
                <a:spcPts val="1200"/>
              </a:spcAft>
              <a:buFont typeface="Arial" panose="020B0604020202020204" pitchFamily="34" charset="0"/>
              <a:buChar char="•"/>
            </a:pPr>
            <a:r>
              <a:rPr lang="en-US" sz="2800" dirty="0" smtClean="0">
                <a:solidFill>
                  <a:schemeClr val="tx1">
                    <a:lumMod val="65000"/>
                    <a:lumOff val="35000"/>
                  </a:schemeClr>
                </a:solidFill>
              </a:rPr>
              <a:t>USF:  3.9-4.43</a:t>
            </a:r>
          </a:p>
          <a:p>
            <a:r>
              <a:rPr lang="en-US" sz="3200" i="1" dirty="0" smtClean="0">
                <a:solidFill>
                  <a:schemeClr val="tx1">
                    <a:lumMod val="65000"/>
                    <a:lumOff val="35000"/>
                  </a:schemeClr>
                </a:solidFill>
              </a:rPr>
              <a:t>Education is evolving…consider how the pathway to college has changed since you were graduating HS</a:t>
            </a:r>
          </a:p>
          <a:p>
            <a:endParaRPr lang="en-US" dirty="0"/>
          </a:p>
        </p:txBody>
      </p:sp>
    </p:spTree>
    <p:extLst>
      <p:ext uri="{BB962C8B-B14F-4D97-AF65-F5344CB8AC3E}">
        <p14:creationId xmlns:p14="http://schemas.microsoft.com/office/powerpoint/2010/main" val="10709787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62393"/>
            <a:ext cx="10421112" cy="977127"/>
          </a:xfrm>
        </p:spPr>
        <p:txBody>
          <a:bodyPr/>
          <a:lstStyle/>
          <a:p>
            <a:r>
              <a:rPr lang="en-US" dirty="0" smtClean="0"/>
              <a:t>Possible Tuition Savings</a:t>
            </a:r>
            <a:endParaRPr lang="en-US" dirty="0"/>
          </a:p>
        </p:txBody>
      </p:sp>
      <p:sp>
        <p:nvSpPr>
          <p:cNvPr id="3" name="Content Placeholder 2"/>
          <p:cNvSpPr>
            <a:spLocks noGrp="1"/>
          </p:cNvSpPr>
          <p:nvPr>
            <p:ph idx="1"/>
          </p:nvPr>
        </p:nvSpPr>
        <p:spPr>
          <a:xfrm>
            <a:off x="533400" y="1219200"/>
            <a:ext cx="10520680" cy="5162550"/>
          </a:xfrm>
        </p:spPr>
        <p:txBody>
          <a:bodyPr>
            <a:normAutofit/>
          </a:bodyPr>
          <a:lstStyle/>
          <a:p>
            <a:r>
              <a:rPr lang="en-US" sz="2600" dirty="0" smtClean="0"/>
              <a:t>Typical number of credits for a college level course is 3 credits</a:t>
            </a:r>
          </a:p>
          <a:p>
            <a:r>
              <a:rPr lang="en-US" sz="2600" dirty="0" smtClean="0"/>
              <a:t>Refer to the </a:t>
            </a:r>
            <a:r>
              <a:rPr lang="en-US" sz="2600" dirty="0" smtClean="0">
                <a:hlinkClick r:id="rId2"/>
              </a:rPr>
              <a:t>Credit-by-Exam Course Equivalency Table</a:t>
            </a:r>
            <a:r>
              <a:rPr lang="en-US" sz="2600" dirty="0" smtClean="0"/>
              <a:t> provided by the FL DOE for specific information regarding how AP exams translate to college credit</a:t>
            </a:r>
          </a:p>
          <a:p>
            <a:r>
              <a:rPr lang="en-US" sz="2600" dirty="0" smtClean="0">
                <a:hlinkClick r:id="rId3"/>
              </a:rPr>
              <a:t>Average costs to attend a Florida State University System school</a:t>
            </a:r>
            <a:r>
              <a:rPr lang="en-US" sz="2600" dirty="0" smtClean="0"/>
              <a:t>:</a:t>
            </a:r>
          </a:p>
          <a:p>
            <a:pPr lvl="1"/>
            <a:r>
              <a:rPr lang="en-US" sz="2400" dirty="0" smtClean="0"/>
              <a:t>Tuition &amp; Fees $2,988 per semester </a:t>
            </a:r>
          </a:p>
          <a:p>
            <a:pPr lvl="1"/>
            <a:r>
              <a:rPr lang="en-US" sz="2400" dirty="0" smtClean="0"/>
              <a:t>Books &amp; Supplies:  $605 per semester</a:t>
            </a:r>
          </a:p>
          <a:p>
            <a:pPr lvl="1"/>
            <a:r>
              <a:rPr lang="en-US" sz="2400" dirty="0" smtClean="0"/>
              <a:t>Room &amp; Board:  $5,158 per semester</a:t>
            </a:r>
          </a:p>
          <a:p>
            <a:pPr lvl="1"/>
            <a:r>
              <a:rPr lang="en-US" sz="2400" dirty="0" smtClean="0"/>
              <a:t>Transportation:  $749 per semester</a:t>
            </a:r>
          </a:p>
          <a:p>
            <a:pPr lvl="1"/>
            <a:r>
              <a:rPr lang="en-US" sz="2400" dirty="0" smtClean="0"/>
              <a:t>Other Expenses:  $1,395 per semester</a:t>
            </a:r>
          </a:p>
          <a:p>
            <a:pPr lvl="1"/>
            <a:r>
              <a:rPr lang="en-US" sz="2400" dirty="0" smtClean="0"/>
              <a:t>Total:  $10,895 per semester</a:t>
            </a:r>
          </a:p>
        </p:txBody>
      </p:sp>
    </p:spTree>
    <p:extLst>
      <p:ext uri="{BB962C8B-B14F-4D97-AF65-F5344CB8AC3E}">
        <p14:creationId xmlns:p14="http://schemas.microsoft.com/office/powerpoint/2010/main" val="25538020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1" y="262393"/>
            <a:ext cx="10706861" cy="753607"/>
          </a:xfrm>
        </p:spPr>
        <p:txBody>
          <a:bodyPr>
            <a:noAutofit/>
          </a:bodyPr>
          <a:lstStyle/>
          <a:p>
            <a:pPr algn="ctr"/>
            <a:r>
              <a:rPr lang="en-US" sz="3200" dirty="0">
                <a:solidFill>
                  <a:schemeClr val="accent2"/>
                </a:solidFill>
              </a:rPr>
              <a:t>Sample Accelerated </a:t>
            </a:r>
            <a:r>
              <a:rPr lang="en-US" sz="3200" dirty="0" err="1" smtClean="0">
                <a:solidFill>
                  <a:schemeClr val="accent2"/>
                </a:solidFill>
              </a:rPr>
              <a:t>CountrysideHS</a:t>
            </a:r>
            <a:r>
              <a:rPr lang="en-US" sz="3200" dirty="0" smtClean="0">
                <a:solidFill>
                  <a:schemeClr val="accent2"/>
                </a:solidFill>
              </a:rPr>
              <a:t> </a:t>
            </a:r>
            <a:r>
              <a:rPr lang="en-US" sz="3200" dirty="0">
                <a:solidFill>
                  <a:schemeClr val="accent2"/>
                </a:solidFill>
              </a:rPr>
              <a:t>4-Year Plan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98050022"/>
              </p:ext>
            </p:extLst>
          </p:nvPr>
        </p:nvGraphicFramePr>
        <p:xfrm>
          <a:off x="523138" y="1016000"/>
          <a:ext cx="10155886" cy="4872054"/>
        </p:xfrm>
        <a:graphic>
          <a:graphicData uri="http://schemas.openxmlformats.org/drawingml/2006/table">
            <a:tbl>
              <a:tblPr firstRow="1" bandRow="1">
                <a:tableStyleId>{5C22544A-7EE6-4342-B048-85BDC9FD1C3A}</a:tableStyleId>
              </a:tblPr>
              <a:tblGrid>
                <a:gridCol w="1005840">
                  <a:extLst>
                    <a:ext uri="{9D8B030D-6E8A-4147-A177-3AD203B41FA5}">
                      <a16:colId xmlns:a16="http://schemas.microsoft.com/office/drawing/2014/main" xmlns="" val="20000"/>
                    </a:ext>
                  </a:extLst>
                </a:gridCol>
                <a:gridCol w="1758735">
                  <a:extLst>
                    <a:ext uri="{9D8B030D-6E8A-4147-A177-3AD203B41FA5}">
                      <a16:colId xmlns:a16="http://schemas.microsoft.com/office/drawing/2014/main" xmlns="" val="20001"/>
                    </a:ext>
                  </a:extLst>
                </a:gridCol>
                <a:gridCol w="1533105">
                  <a:extLst>
                    <a:ext uri="{9D8B030D-6E8A-4147-A177-3AD203B41FA5}">
                      <a16:colId xmlns:a16="http://schemas.microsoft.com/office/drawing/2014/main" xmlns="" val="20002"/>
                    </a:ext>
                  </a:extLst>
                </a:gridCol>
                <a:gridCol w="1720733">
                  <a:extLst>
                    <a:ext uri="{9D8B030D-6E8A-4147-A177-3AD203B41FA5}">
                      <a16:colId xmlns:a16="http://schemas.microsoft.com/office/drawing/2014/main" xmlns="" val="20003"/>
                    </a:ext>
                  </a:extLst>
                </a:gridCol>
                <a:gridCol w="1531917">
                  <a:extLst>
                    <a:ext uri="{9D8B030D-6E8A-4147-A177-3AD203B41FA5}">
                      <a16:colId xmlns:a16="http://schemas.microsoft.com/office/drawing/2014/main" xmlns="" val="20004"/>
                    </a:ext>
                  </a:extLst>
                </a:gridCol>
                <a:gridCol w="1377538">
                  <a:extLst>
                    <a:ext uri="{9D8B030D-6E8A-4147-A177-3AD203B41FA5}">
                      <a16:colId xmlns:a16="http://schemas.microsoft.com/office/drawing/2014/main" xmlns="" val="20005"/>
                    </a:ext>
                  </a:extLst>
                </a:gridCol>
                <a:gridCol w="1228018">
                  <a:extLst>
                    <a:ext uri="{9D8B030D-6E8A-4147-A177-3AD203B41FA5}">
                      <a16:colId xmlns:a16="http://schemas.microsoft.com/office/drawing/2014/main" xmlns="" val="20006"/>
                    </a:ext>
                  </a:extLst>
                </a:gridCol>
              </a:tblGrid>
              <a:tr h="752268">
                <a:tc>
                  <a:txBody>
                    <a:bodyPr/>
                    <a:lstStyle/>
                    <a:p>
                      <a:pPr algn="ctr"/>
                      <a:r>
                        <a:rPr lang="en-US" dirty="0" smtClean="0"/>
                        <a:t>Grade</a:t>
                      </a:r>
                      <a:endParaRPr lang="en-US" dirty="0"/>
                    </a:p>
                  </a:txBody>
                  <a:tcPr anchor="ctr"/>
                </a:tc>
                <a:tc>
                  <a:txBody>
                    <a:bodyPr/>
                    <a:lstStyle/>
                    <a:p>
                      <a:pPr algn="ctr"/>
                      <a:r>
                        <a:rPr lang="en-US" dirty="0" smtClean="0"/>
                        <a:t>ELA</a:t>
                      </a:r>
                      <a:r>
                        <a:rPr lang="en-US" baseline="0" dirty="0" smtClean="0"/>
                        <a:t> (English)</a:t>
                      </a:r>
                      <a:endParaRPr lang="en-US" dirty="0"/>
                    </a:p>
                  </a:txBody>
                  <a:tcPr anchor="ctr"/>
                </a:tc>
                <a:tc>
                  <a:txBody>
                    <a:bodyPr/>
                    <a:lstStyle/>
                    <a:p>
                      <a:pPr algn="ctr"/>
                      <a:r>
                        <a:rPr lang="en-US" dirty="0" smtClean="0"/>
                        <a:t>Social</a:t>
                      </a:r>
                      <a:r>
                        <a:rPr lang="en-US" baseline="0" dirty="0" smtClean="0"/>
                        <a:t> Studies</a:t>
                      </a:r>
                      <a:endParaRPr lang="en-US" dirty="0"/>
                    </a:p>
                  </a:txBody>
                  <a:tcPr anchor="ctr"/>
                </a:tc>
                <a:tc>
                  <a:txBody>
                    <a:bodyPr/>
                    <a:lstStyle/>
                    <a:p>
                      <a:pPr algn="ctr"/>
                      <a:r>
                        <a:rPr lang="en-US" dirty="0" smtClean="0"/>
                        <a:t>Science</a:t>
                      </a:r>
                      <a:endParaRPr lang="en-US" dirty="0"/>
                    </a:p>
                  </a:txBody>
                  <a:tcPr anchor="ctr"/>
                </a:tc>
                <a:tc>
                  <a:txBody>
                    <a:bodyPr/>
                    <a:lstStyle/>
                    <a:p>
                      <a:pPr algn="ctr"/>
                      <a:r>
                        <a:rPr lang="en-US" dirty="0" smtClean="0"/>
                        <a:t>Math</a:t>
                      </a:r>
                      <a:endParaRPr lang="en-US" dirty="0"/>
                    </a:p>
                  </a:txBody>
                  <a:tcPr anchor="ctr"/>
                </a:tc>
                <a:tc>
                  <a:txBody>
                    <a:bodyPr/>
                    <a:lstStyle/>
                    <a:p>
                      <a:pPr algn="ctr"/>
                      <a:r>
                        <a:rPr lang="en-US" dirty="0" smtClean="0"/>
                        <a:t>World Language</a:t>
                      </a:r>
                      <a:endParaRPr lang="en-US" dirty="0"/>
                    </a:p>
                  </a:txBody>
                  <a:tcPr anchor="ctr"/>
                </a:tc>
                <a:tc>
                  <a:txBody>
                    <a:bodyPr/>
                    <a:lstStyle/>
                    <a:p>
                      <a:pPr algn="ctr"/>
                      <a:r>
                        <a:rPr lang="en-US" dirty="0" smtClean="0"/>
                        <a:t>Elective</a:t>
                      </a:r>
                      <a:r>
                        <a:rPr lang="en-US" baseline="0" dirty="0" smtClean="0"/>
                        <a:t> #1</a:t>
                      </a:r>
                      <a:endParaRPr lang="en-US" dirty="0"/>
                    </a:p>
                  </a:txBody>
                  <a:tcPr anchor="ctr"/>
                </a:tc>
                <a:extLst>
                  <a:ext uri="{0D108BD9-81ED-4DB2-BD59-A6C34878D82A}">
                    <a16:rowId xmlns:a16="http://schemas.microsoft.com/office/drawing/2014/main" xmlns="" val="10000"/>
                  </a:ext>
                </a:extLst>
              </a:tr>
              <a:tr h="798645">
                <a:tc>
                  <a:txBody>
                    <a:bodyPr/>
                    <a:lstStyle/>
                    <a:p>
                      <a:pPr algn="ctr"/>
                      <a:r>
                        <a:rPr lang="en-US" dirty="0" smtClean="0"/>
                        <a:t>9</a:t>
                      </a:r>
                      <a:endParaRPr 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English</a:t>
                      </a:r>
                      <a:r>
                        <a:rPr lang="en-US" sz="1600" baseline="0" dirty="0" smtClean="0"/>
                        <a:t> 2 Honors</a:t>
                      </a:r>
                      <a:endParaRPr lang="en-US" sz="1600" dirty="0" smtClean="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AP Human Geography</a:t>
                      </a:r>
                    </a:p>
                  </a:txBody>
                  <a:tcPr anchor="ctr">
                    <a:solidFill>
                      <a:srgbClr val="FFFF99"/>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Biology 1 Honors</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Geometry</a:t>
                      </a:r>
                      <a:r>
                        <a:rPr lang="en-US" sz="1600" baseline="0" dirty="0" smtClean="0"/>
                        <a:t> Honors</a:t>
                      </a:r>
                      <a:endParaRPr lang="en-US" sz="1600" dirty="0" smtClean="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Spanish </a:t>
                      </a:r>
                      <a:r>
                        <a:rPr lang="en-US" sz="1600" dirty="0" smtClean="0"/>
                        <a:t>2</a:t>
                      </a:r>
                      <a:r>
                        <a:rPr lang="en-US" sz="1600" baseline="0" dirty="0" smtClean="0"/>
                        <a:t>/ Chinese 2</a:t>
                      </a:r>
                      <a:endParaRPr lang="en-US" sz="1600" dirty="0" smtClean="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nchor="ctr"/>
                </a:tc>
                <a:extLst>
                  <a:ext uri="{0D108BD9-81ED-4DB2-BD59-A6C34878D82A}">
                    <a16:rowId xmlns:a16="http://schemas.microsoft.com/office/drawing/2014/main" xmlns="" val="10001"/>
                  </a:ext>
                </a:extLst>
              </a:tr>
              <a:tr h="887383">
                <a:tc>
                  <a:txBody>
                    <a:bodyPr/>
                    <a:lstStyle/>
                    <a:p>
                      <a:pPr algn="ctr"/>
                      <a:r>
                        <a:rPr lang="en-US" dirty="0" smtClean="0"/>
                        <a:t>10</a:t>
                      </a:r>
                      <a:endParaRPr 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AP English</a:t>
                      </a:r>
                      <a:r>
                        <a:rPr lang="en-US" sz="1600" baseline="0" dirty="0" smtClean="0"/>
                        <a:t> Language &amp; Composition</a:t>
                      </a:r>
                      <a:endParaRPr lang="en-US" sz="1600" dirty="0" smtClean="0"/>
                    </a:p>
                  </a:txBody>
                  <a:tcPr anchor="ctr">
                    <a:solidFill>
                      <a:srgbClr val="FFFF99"/>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AP World History</a:t>
                      </a:r>
                    </a:p>
                  </a:txBody>
                  <a:tcPr anchor="ctr">
                    <a:solidFill>
                      <a:srgbClr val="FFFF99"/>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AP Computer</a:t>
                      </a:r>
                      <a:r>
                        <a:rPr lang="en-US" sz="1600" baseline="0" dirty="0" smtClean="0"/>
                        <a:t> </a:t>
                      </a:r>
                      <a:r>
                        <a:rPr lang="en-US" sz="1600" baseline="0" dirty="0" smtClean="0"/>
                        <a:t>Science</a:t>
                      </a:r>
                      <a:endParaRPr lang="en-US" sz="1600" dirty="0" smtClean="0"/>
                    </a:p>
                  </a:txBody>
                  <a:tcPr anchor="ctr">
                    <a:solidFill>
                      <a:srgbClr val="FFFF99"/>
                    </a:solidFill>
                  </a:tcPr>
                </a:tc>
                <a:tc>
                  <a:txBody>
                    <a:bodyPr/>
                    <a:lstStyle/>
                    <a:p>
                      <a:pPr algn="ctr"/>
                      <a:r>
                        <a:rPr lang="en-US" sz="1600" dirty="0" smtClean="0"/>
                        <a:t>Algebra 2 Honors</a:t>
                      </a:r>
                    </a:p>
                  </a:txBody>
                  <a:tcPr anchor="ctr"/>
                </a:tc>
                <a:tc>
                  <a:txBody>
                    <a:bodyPr/>
                    <a:lstStyle/>
                    <a:p>
                      <a:pPr algn="ctr"/>
                      <a:r>
                        <a:rPr lang="en-US" sz="1600" dirty="0" smtClean="0"/>
                        <a:t>Spanish </a:t>
                      </a:r>
                      <a:r>
                        <a:rPr lang="en-US" sz="1600" dirty="0" smtClean="0"/>
                        <a:t>3/ Chinese 3</a:t>
                      </a:r>
                      <a:endParaRPr lang="en-US" sz="1600" dirty="0" smtClean="0"/>
                    </a:p>
                  </a:txBody>
                  <a:tcPr anchor="ctr"/>
                </a:tc>
                <a:tc>
                  <a:txBody>
                    <a:bodyPr/>
                    <a:lstStyle/>
                    <a:p>
                      <a:pPr algn="ctr"/>
                      <a:r>
                        <a:rPr lang="en-US" sz="1600" dirty="0" smtClean="0"/>
                        <a:t>AP Capstone Seminar</a:t>
                      </a:r>
                    </a:p>
                  </a:txBody>
                  <a:tcPr anchor="ctr">
                    <a:solidFill>
                      <a:srgbClr val="FFFF99"/>
                    </a:solidFill>
                  </a:tcPr>
                </a:tc>
                <a:extLst>
                  <a:ext uri="{0D108BD9-81ED-4DB2-BD59-A6C34878D82A}">
                    <a16:rowId xmlns:a16="http://schemas.microsoft.com/office/drawing/2014/main" xmlns="" val="10002"/>
                  </a:ext>
                </a:extLst>
              </a:tr>
              <a:tr h="1153598">
                <a:tc>
                  <a:txBody>
                    <a:bodyPr/>
                    <a:lstStyle/>
                    <a:p>
                      <a:pPr algn="ctr"/>
                      <a:r>
                        <a:rPr lang="en-US" dirty="0" smtClean="0"/>
                        <a:t>11</a:t>
                      </a:r>
                      <a:endParaRPr 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AP English Literature</a:t>
                      </a:r>
                      <a:r>
                        <a:rPr lang="en-US" sz="1600" baseline="0" dirty="0" smtClean="0"/>
                        <a:t> &amp; Composition</a:t>
                      </a:r>
                      <a:endParaRPr lang="en-US" sz="1600" dirty="0" smtClean="0"/>
                    </a:p>
                  </a:txBody>
                  <a:tcPr anchor="ctr">
                    <a:solidFill>
                      <a:srgbClr val="FFFF99"/>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AP US History</a:t>
                      </a:r>
                    </a:p>
                  </a:txBody>
                  <a:tcPr anchor="ctr">
                    <a:solidFill>
                      <a:srgbClr val="FFFF99"/>
                    </a:solidFill>
                  </a:tcPr>
                </a:tc>
                <a:tc>
                  <a:txBody>
                    <a:bodyPr/>
                    <a:lstStyle/>
                    <a:p>
                      <a:pPr algn="ctr"/>
                      <a:r>
                        <a:rPr lang="en-US" sz="1600" dirty="0" smtClean="0"/>
                        <a:t>AP Biology</a:t>
                      </a:r>
                      <a:endParaRPr lang="en-US" sz="1600" dirty="0"/>
                    </a:p>
                  </a:txBody>
                  <a:tcPr anchor="ctr">
                    <a:solidFill>
                      <a:srgbClr val="FFFF99"/>
                    </a:solidFill>
                  </a:tcPr>
                </a:tc>
                <a:tc>
                  <a:txBody>
                    <a:bodyPr/>
                    <a:lstStyle/>
                    <a:p>
                      <a:pPr algn="ctr"/>
                      <a:r>
                        <a:rPr lang="en-US" sz="1600" dirty="0" smtClean="0"/>
                        <a:t>Pre-Calculus</a:t>
                      </a:r>
                      <a:endParaRPr lang="en-US" sz="1600" dirty="0"/>
                    </a:p>
                  </a:txBody>
                  <a:tcPr anchor="ctr"/>
                </a:tc>
                <a:tc>
                  <a:txBody>
                    <a:bodyPr/>
                    <a:lstStyle/>
                    <a:p>
                      <a:pPr algn="ctr"/>
                      <a:r>
                        <a:rPr lang="en-US" sz="1600" dirty="0" smtClean="0"/>
                        <a:t>Spanish</a:t>
                      </a:r>
                      <a:r>
                        <a:rPr lang="en-US" sz="1600" baseline="0" dirty="0" smtClean="0"/>
                        <a:t> </a:t>
                      </a:r>
                      <a:r>
                        <a:rPr lang="en-US" sz="1600" baseline="0" dirty="0" smtClean="0"/>
                        <a:t>4/ Chinese 4</a:t>
                      </a:r>
                      <a:endParaRPr lang="en-US" sz="1600" dirty="0"/>
                    </a:p>
                  </a:txBody>
                  <a:tcPr anchor="ctr"/>
                </a:tc>
                <a:tc>
                  <a:txBody>
                    <a:bodyPr/>
                    <a:lstStyle/>
                    <a:p>
                      <a:pPr algn="ctr"/>
                      <a:r>
                        <a:rPr lang="en-US" sz="1600" dirty="0" smtClean="0"/>
                        <a:t>AP Capstone Research</a:t>
                      </a:r>
                      <a:endParaRPr lang="en-US" sz="1600" dirty="0"/>
                    </a:p>
                  </a:txBody>
                  <a:tcPr anchor="ctr">
                    <a:solidFill>
                      <a:srgbClr val="FFFF99"/>
                    </a:solidFill>
                  </a:tcPr>
                </a:tc>
                <a:extLst>
                  <a:ext uri="{0D108BD9-81ED-4DB2-BD59-A6C34878D82A}">
                    <a16:rowId xmlns:a16="http://schemas.microsoft.com/office/drawing/2014/main" xmlns="" val="10003"/>
                  </a:ext>
                </a:extLst>
              </a:tr>
              <a:tr h="1280160">
                <a:tc>
                  <a:txBody>
                    <a:bodyPr/>
                    <a:lstStyle/>
                    <a:p>
                      <a:pPr algn="ctr"/>
                      <a:r>
                        <a:rPr lang="en-US" dirty="0" smtClean="0"/>
                        <a:t>12</a:t>
                      </a:r>
                      <a:endParaRPr lang="en-US" dirty="0"/>
                    </a:p>
                  </a:txBody>
                  <a:tcPr anchor="ctr"/>
                </a:tc>
                <a:tc>
                  <a:txBody>
                    <a:bodyPr/>
                    <a:lstStyle/>
                    <a:p>
                      <a:pPr algn="ctr"/>
                      <a:r>
                        <a:rPr lang="en-US" sz="1600" dirty="0" smtClean="0"/>
                        <a:t>DE Literature Elective or Comp </a:t>
                      </a:r>
                      <a:r>
                        <a:rPr lang="en-US" sz="1600" dirty="0" smtClean="0"/>
                        <a:t>1</a:t>
                      </a:r>
                      <a:r>
                        <a:rPr lang="en-US" sz="1600" baseline="0" dirty="0" smtClean="0"/>
                        <a:t> &amp; 2</a:t>
                      </a:r>
                      <a:endParaRPr lang="en-US" sz="1600" dirty="0"/>
                    </a:p>
                  </a:txBody>
                  <a:tcPr anchor="ctr">
                    <a:solidFill>
                      <a:srgbClr val="FFFF99"/>
                    </a:solidFill>
                  </a:tcPr>
                </a:tc>
                <a:tc>
                  <a:txBody>
                    <a:bodyPr/>
                    <a:lstStyle/>
                    <a:p>
                      <a:pPr algn="ctr"/>
                      <a:r>
                        <a:rPr lang="en-US" sz="1600" dirty="0" smtClean="0"/>
                        <a:t>AP</a:t>
                      </a:r>
                      <a:r>
                        <a:rPr lang="en-US" sz="1600" baseline="0" dirty="0" smtClean="0"/>
                        <a:t> </a:t>
                      </a:r>
                      <a:r>
                        <a:rPr lang="en-US" sz="1600" dirty="0" smtClean="0"/>
                        <a:t>Economics  &amp; DE Gov’t.</a:t>
                      </a:r>
                      <a:endParaRPr lang="en-US" sz="1600" dirty="0"/>
                    </a:p>
                  </a:txBody>
                  <a:tcPr anchor="ctr">
                    <a:solidFill>
                      <a:srgbClr val="FFFF99"/>
                    </a:solidFill>
                  </a:tcPr>
                </a:tc>
                <a:tc>
                  <a:txBody>
                    <a:bodyPr/>
                    <a:lstStyle/>
                    <a:p>
                      <a:pPr algn="ctr"/>
                      <a:r>
                        <a:rPr lang="en-US" sz="1600" dirty="0" smtClean="0"/>
                        <a:t>AP Environmental Science</a:t>
                      </a:r>
                      <a:endParaRPr lang="en-US" sz="1600" dirty="0"/>
                    </a:p>
                  </a:txBody>
                  <a:tcPr anchor="ctr">
                    <a:solidFill>
                      <a:srgbClr val="FFFF99"/>
                    </a:solidFill>
                  </a:tcPr>
                </a:tc>
                <a:tc>
                  <a:txBody>
                    <a:bodyPr/>
                    <a:lstStyle/>
                    <a:p>
                      <a:pPr algn="ctr"/>
                      <a:r>
                        <a:rPr lang="en-US" sz="1600" dirty="0" smtClean="0"/>
                        <a:t>AP Calculus</a:t>
                      </a:r>
                      <a:r>
                        <a:rPr lang="en-US" sz="1600" baseline="0" dirty="0" smtClean="0"/>
                        <a:t> AB or DE Math courses</a:t>
                      </a:r>
                    </a:p>
                  </a:txBody>
                  <a:tcPr anchor="ctr">
                    <a:solidFill>
                      <a:srgbClr val="FFFF99"/>
                    </a:solidFill>
                  </a:tcPr>
                </a:tc>
                <a:tc>
                  <a:txBody>
                    <a:bodyPr/>
                    <a:lstStyle/>
                    <a:p>
                      <a:pPr algn="ctr"/>
                      <a:r>
                        <a:rPr lang="en-US" sz="1600" dirty="0" smtClean="0"/>
                        <a:t>AP Spanish </a:t>
                      </a:r>
                      <a:r>
                        <a:rPr lang="en-US" sz="1600" dirty="0" smtClean="0"/>
                        <a:t>Language/ AP Chinese Language</a:t>
                      </a:r>
                      <a:endParaRPr lang="en-US" sz="1600" dirty="0"/>
                    </a:p>
                  </a:txBody>
                  <a:tcPr anchor="ctr">
                    <a:solidFill>
                      <a:srgbClr val="FFFF99"/>
                    </a:solidFill>
                  </a:tcPr>
                </a:tc>
                <a:tc>
                  <a:txBody>
                    <a:bodyPr/>
                    <a:lstStyle/>
                    <a:p>
                      <a:pPr algn="ctr"/>
                      <a:endParaRPr lang="en-US" sz="1600" dirty="0"/>
                    </a:p>
                  </a:txBody>
                  <a:tcPr anchor="ctr"/>
                </a:tc>
                <a:extLst>
                  <a:ext uri="{0D108BD9-81ED-4DB2-BD59-A6C34878D82A}">
                    <a16:rowId xmlns:a16="http://schemas.microsoft.com/office/drawing/2014/main" xmlns="" val="10004"/>
                  </a:ext>
                </a:extLst>
              </a:tr>
            </a:tbl>
          </a:graphicData>
        </a:graphic>
      </p:graphicFrame>
      <p:sp>
        <p:nvSpPr>
          <p:cNvPr id="3" name="TextBox 2"/>
          <p:cNvSpPr txBox="1"/>
          <p:nvPr/>
        </p:nvSpPr>
        <p:spPr>
          <a:xfrm>
            <a:off x="966064" y="5888054"/>
            <a:ext cx="9712960" cy="861774"/>
          </a:xfrm>
          <a:prstGeom prst="rect">
            <a:avLst/>
          </a:prstGeom>
          <a:noFill/>
        </p:spPr>
        <p:txBody>
          <a:bodyPr wrap="square" rtlCol="0">
            <a:spAutoFit/>
          </a:bodyPr>
          <a:lstStyle/>
          <a:p>
            <a:r>
              <a:rPr lang="en-US" sz="1600" dirty="0" smtClean="0"/>
              <a:t>This sample schedule has at least 14 opportunities for college credit.  There is still 1 (or 2) more elective class(</a:t>
            </a:r>
            <a:r>
              <a:rPr lang="en-US" sz="1600" dirty="0" err="1" smtClean="0"/>
              <a:t>es</a:t>
            </a:r>
            <a:r>
              <a:rPr lang="en-US" sz="1600" dirty="0" smtClean="0"/>
              <a:t>) to select each year, leaving room for AVID, music, arts, technology, etc.  This equates to three </a:t>
            </a:r>
            <a:r>
              <a:rPr lang="en-US" sz="1600" dirty="0"/>
              <a:t>semesters of work or, on average, a savings of </a:t>
            </a:r>
            <a:r>
              <a:rPr lang="en-US" b="1" dirty="0"/>
              <a:t>$</a:t>
            </a:r>
            <a:r>
              <a:rPr lang="en-US" b="1" dirty="0" smtClean="0"/>
              <a:t>32,685.</a:t>
            </a:r>
            <a:endParaRPr lang="en-US" b="1" dirty="0"/>
          </a:p>
        </p:txBody>
      </p:sp>
    </p:spTree>
    <p:extLst>
      <p:ext uri="{BB962C8B-B14F-4D97-AF65-F5344CB8AC3E}">
        <p14:creationId xmlns:p14="http://schemas.microsoft.com/office/powerpoint/2010/main" val="32534002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1" y="262393"/>
            <a:ext cx="10706861" cy="1128257"/>
          </a:xfrm>
        </p:spPr>
        <p:txBody>
          <a:bodyPr>
            <a:normAutofit/>
          </a:bodyPr>
          <a:lstStyle/>
          <a:p>
            <a:r>
              <a:rPr lang="en-US" sz="4800" dirty="0" smtClean="0"/>
              <a:t>How do AP and DE compare?</a:t>
            </a:r>
            <a:endParaRPr lang="en-US" sz="4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36739967"/>
              </p:ext>
            </p:extLst>
          </p:nvPr>
        </p:nvGraphicFramePr>
        <p:xfrm>
          <a:off x="829215" y="1621766"/>
          <a:ext cx="9692640" cy="4389120"/>
        </p:xfrm>
        <a:graphic>
          <a:graphicData uri="http://schemas.openxmlformats.org/drawingml/2006/table">
            <a:tbl>
              <a:tblPr firstRow="1" bandRow="1">
                <a:tableStyleId>{5C22544A-7EE6-4342-B048-85BDC9FD1C3A}</a:tableStyleId>
              </a:tblPr>
              <a:tblGrid>
                <a:gridCol w="4846320">
                  <a:extLst>
                    <a:ext uri="{9D8B030D-6E8A-4147-A177-3AD203B41FA5}">
                      <a16:colId xmlns:a16="http://schemas.microsoft.com/office/drawing/2014/main" xmlns="" val="20000"/>
                    </a:ext>
                  </a:extLst>
                </a:gridCol>
                <a:gridCol w="4846320">
                  <a:extLst>
                    <a:ext uri="{9D8B030D-6E8A-4147-A177-3AD203B41FA5}">
                      <a16:colId xmlns:a16="http://schemas.microsoft.com/office/drawing/2014/main" xmlns="" val="20001"/>
                    </a:ext>
                  </a:extLst>
                </a:gridCol>
              </a:tblGrid>
              <a:tr h="731520">
                <a:tc>
                  <a:txBody>
                    <a:bodyPr/>
                    <a:lstStyle/>
                    <a:p>
                      <a:pPr algn="ctr"/>
                      <a:r>
                        <a:rPr lang="en-US" dirty="0" smtClean="0"/>
                        <a:t>Advanced Placement</a:t>
                      </a:r>
                      <a:endParaRPr lang="en-US" dirty="0"/>
                    </a:p>
                  </a:txBody>
                  <a:tcPr anchor="ctr"/>
                </a:tc>
                <a:tc>
                  <a:txBody>
                    <a:bodyPr/>
                    <a:lstStyle/>
                    <a:p>
                      <a:pPr algn="ctr"/>
                      <a:r>
                        <a:rPr lang="en-US" dirty="0" smtClean="0"/>
                        <a:t>Dual Enrollment</a:t>
                      </a:r>
                      <a:endParaRPr lang="en-US" dirty="0"/>
                    </a:p>
                  </a:txBody>
                  <a:tcPr anchor="ctr"/>
                </a:tc>
                <a:extLst>
                  <a:ext uri="{0D108BD9-81ED-4DB2-BD59-A6C34878D82A}">
                    <a16:rowId xmlns:a16="http://schemas.microsoft.com/office/drawing/2014/main" xmlns="" val="10000"/>
                  </a:ext>
                </a:extLst>
              </a:tr>
              <a:tr h="731520">
                <a:tc>
                  <a:txBody>
                    <a:bodyPr/>
                    <a:lstStyle/>
                    <a:p>
                      <a:pPr algn="ctr"/>
                      <a:r>
                        <a:rPr lang="en-US" dirty="0" smtClean="0"/>
                        <a:t>HS</a:t>
                      </a:r>
                      <a:r>
                        <a:rPr lang="en-US" baseline="0" dirty="0" smtClean="0"/>
                        <a:t> transcript only</a:t>
                      </a:r>
                      <a:endParaRPr 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HS &amp; College transcript</a:t>
                      </a:r>
                    </a:p>
                  </a:txBody>
                  <a:tcPr anchor="ctr"/>
                </a:tc>
                <a:extLst>
                  <a:ext uri="{0D108BD9-81ED-4DB2-BD59-A6C34878D82A}">
                    <a16:rowId xmlns:a16="http://schemas.microsoft.com/office/drawing/2014/main" xmlns="" val="10001"/>
                  </a:ext>
                </a:extLst>
              </a:tr>
              <a:tr h="731520">
                <a:tc>
                  <a:txBody>
                    <a:bodyPr/>
                    <a:lstStyle/>
                    <a:p>
                      <a:pPr algn="ctr"/>
                      <a:r>
                        <a:rPr lang="en-US" dirty="0" smtClean="0"/>
                        <a:t>Standardized curriculum</a:t>
                      </a:r>
                      <a:endParaRPr 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Locally defined curriculum</a:t>
                      </a:r>
                    </a:p>
                  </a:txBody>
                  <a:tcPr anchor="ctr"/>
                </a:tc>
                <a:extLst>
                  <a:ext uri="{0D108BD9-81ED-4DB2-BD59-A6C34878D82A}">
                    <a16:rowId xmlns:a16="http://schemas.microsoft.com/office/drawing/2014/main" xmlns="" val="10002"/>
                  </a:ext>
                </a:extLst>
              </a:tr>
              <a:tr h="731520">
                <a:tc>
                  <a:txBody>
                    <a:bodyPr/>
                    <a:lstStyle/>
                    <a:p>
                      <a:pPr algn="ctr"/>
                      <a:r>
                        <a:rPr lang="en-US" dirty="0" smtClean="0"/>
                        <a:t>Open access</a:t>
                      </a:r>
                      <a:r>
                        <a:rPr lang="en-US" baseline="0" dirty="0" smtClean="0"/>
                        <a:t> to motivated students </a:t>
                      </a:r>
                    </a:p>
                    <a:p>
                      <a:pPr algn="ctr"/>
                      <a:r>
                        <a:rPr lang="en-US" baseline="0" dirty="0" smtClean="0"/>
                        <a:t>(AP Potential)</a:t>
                      </a:r>
                      <a:endParaRPr 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Minimum testing, GPA and credit requirements</a:t>
                      </a:r>
                      <a:r>
                        <a:rPr lang="en-US" baseline="0" dirty="0" smtClean="0"/>
                        <a:t> determine access</a:t>
                      </a:r>
                      <a:endParaRPr lang="en-US" dirty="0" smtClean="0"/>
                    </a:p>
                  </a:txBody>
                  <a:tcPr anchor="ctr"/>
                </a:tc>
                <a:extLst>
                  <a:ext uri="{0D108BD9-81ED-4DB2-BD59-A6C34878D82A}">
                    <a16:rowId xmlns:a16="http://schemas.microsoft.com/office/drawing/2014/main" xmlns="" val="10003"/>
                  </a:ext>
                </a:extLst>
              </a:tr>
              <a:tr h="731520">
                <a:tc>
                  <a:txBody>
                    <a:bodyPr/>
                    <a:lstStyle/>
                    <a:p>
                      <a:pPr algn="ctr"/>
                      <a:r>
                        <a:rPr lang="en-US" dirty="0" smtClean="0"/>
                        <a:t>Only at HS</a:t>
                      </a:r>
                      <a:endParaRPr lang="en-US" dirty="0"/>
                    </a:p>
                  </a:txBody>
                  <a:tcPr anchor="ctr"/>
                </a:tc>
                <a:tc>
                  <a:txBody>
                    <a:bodyPr/>
                    <a:lstStyle/>
                    <a:p>
                      <a:pPr algn="ctr"/>
                      <a:r>
                        <a:rPr lang="en-US" dirty="0" smtClean="0"/>
                        <a:t>At HS or SPC campus</a:t>
                      </a:r>
                      <a:endParaRPr lang="en-US" dirty="0"/>
                    </a:p>
                  </a:txBody>
                  <a:tcPr anchor="ctr"/>
                </a:tc>
                <a:extLst>
                  <a:ext uri="{0D108BD9-81ED-4DB2-BD59-A6C34878D82A}">
                    <a16:rowId xmlns:a16="http://schemas.microsoft.com/office/drawing/2014/main" xmlns="" val="10004"/>
                  </a:ext>
                </a:extLst>
              </a:tr>
              <a:tr h="731520">
                <a:tc>
                  <a:txBody>
                    <a:bodyPr/>
                    <a:lstStyle/>
                    <a:p>
                      <a:pPr algn="ctr"/>
                      <a:r>
                        <a:rPr lang="en-US" dirty="0" smtClean="0"/>
                        <a:t>No cost to student</a:t>
                      </a:r>
                      <a:endParaRPr lang="en-US" dirty="0"/>
                    </a:p>
                  </a:txBody>
                  <a:tcPr anchor="ctr"/>
                </a:tc>
                <a:tc>
                  <a:txBody>
                    <a:bodyPr/>
                    <a:lstStyle/>
                    <a:p>
                      <a:pPr algn="ctr"/>
                      <a:r>
                        <a:rPr lang="en-US" dirty="0" smtClean="0"/>
                        <a:t>No cost to student</a:t>
                      </a:r>
                      <a:endParaRPr lang="en-US" dirty="0"/>
                    </a:p>
                  </a:txBody>
                  <a:tcPr anchor="ct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20673960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699" y="303337"/>
            <a:ext cx="11159804" cy="706313"/>
          </a:xfrm>
        </p:spPr>
        <p:txBody>
          <a:bodyPr anchor="t">
            <a:normAutofit/>
          </a:bodyPr>
          <a:lstStyle/>
          <a:p>
            <a:r>
              <a:rPr lang="en-US" sz="3600" dirty="0" smtClean="0">
                <a:solidFill>
                  <a:schemeClr val="accent2"/>
                </a:solidFill>
              </a:rPr>
              <a:t>Countryside HS’s </a:t>
            </a:r>
            <a:r>
              <a:rPr lang="en-US" sz="3600" dirty="0" smtClean="0">
                <a:solidFill>
                  <a:schemeClr val="accent2"/>
                </a:solidFill>
              </a:rPr>
              <a:t>Partnership with You</a:t>
            </a:r>
            <a:endParaRPr lang="en-US" sz="3600" dirty="0">
              <a:solidFill>
                <a:schemeClr val="accent2"/>
              </a:solidFill>
            </a:endParaRPr>
          </a:p>
        </p:txBody>
      </p:sp>
      <p:sp>
        <p:nvSpPr>
          <p:cNvPr id="3" name="TextBox 2"/>
          <p:cNvSpPr txBox="1"/>
          <p:nvPr/>
        </p:nvSpPr>
        <p:spPr>
          <a:xfrm>
            <a:off x="406854" y="1149589"/>
            <a:ext cx="10713493" cy="6217087"/>
          </a:xfrm>
          <a:prstGeom prst="rect">
            <a:avLst/>
          </a:prstGeom>
          <a:noFill/>
        </p:spPr>
        <p:txBody>
          <a:bodyPr wrap="square" rtlCol="0">
            <a:spAutoFit/>
          </a:bodyPr>
          <a:lstStyle/>
          <a:p>
            <a:pPr>
              <a:spcBef>
                <a:spcPts val="600"/>
              </a:spcBef>
              <a:spcAft>
                <a:spcPts val="1200"/>
              </a:spcAft>
            </a:pPr>
            <a:r>
              <a:rPr lang="en-US" sz="2800" dirty="0" smtClean="0"/>
              <a:t>More than 25 college course offerings available </a:t>
            </a:r>
            <a:r>
              <a:rPr lang="en-US" sz="2800" u="sng" dirty="0" smtClean="0"/>
              <a:t>at</a:t>
            </a:r>
            <a:r>
              <a:rPr lang="en-US" sz="2800" dirty="0" smtClean="0"/>
              <a:t> </a:t>
            </a:r>
            <a:r>
              <a:rPr lang="en-US" sz="2800" dirty="0"/>
              <a:t>C</a:t>
            </a:r>
            <a:r>
              <a:rPr lang="en-US" sz="2800" dirty="0" smtClean="0"/>
              <a:t>HS</a:t>
            </a:r>
            <a:r>
              <a:rPr lang="en-US" sz="2800" dirty="0" smtClean="0"/>
              <a:t>:</a:t>
            </a:r>
          </a:p>
          <a:p>
            <a:pPr marL="742950" lvl="1" indent="-285750">
              <a:spcBef>
                <a:spcPts val="600"/>
              </a:spcBef>
              <a:buFont typeface="Arial" panose="020B0604020202020204" pitchFamily="34" charset="0"/>
              <a:buChar char="•"/>
            </a:pPr>
            <a:r>
              <a:rPr lang="en-US" sz="2400" dirty="0" smtClean="0"/>
              <a:t> AP Courses include:</a:t>
            </a:r>
          </a:p>
          <a:p>
            <a:pPr marL="1200150" lvl="2" indent="-285750">
              <a:buFont typeface="Arial" panose="020B0604020202020204" pitchFamily="34" charset="0"/>
              <a:buChar char="•"/>
            </a:pPr>
            <a:r>
              <a:rPr lang="en-US" sz="2000" dirty="0" smtClean="0"/>
              <a:t>Capstone Seminar &amp; Capstone Research</a:t>
            </a:r>
          </a:p>
          <a:p>
            <a:pPr marL="1200150" lvl="2" indent="-285750">
              <a:buFont typeface="Arial" panose="020B0604020202020204" pitchFamily="34" charset="0"/>
              <a:buChar char="•"/>
            </a:pPr>
            <a:r>
              <a:rPr lang="en-US" sz="2000" dirty="0"/>
              <a:t>Computer Science </a:t>
            </a:r>
            <a:r>
              <a:rPr lang="en-US" sz="2000" dirty="0" smtClean="0"/>
              <a:t>A</a:t>
            </a:r>
          </a:p>
          <a:p>
            <a:pPr marL="1200150" lvl="2" indent="-285750">
              <a:buFont typeface="Arial" panose="020B0604020202020204" pitchFamily="34" charset="0"/>
              <a:buChar char="•"/>
            </a:pPr>
            <a:r>
              <a:rPr lang="en-US" sz="2000" dirty="0" smtClean="0"/>
              <a:t>Art </a:t>
            </a:r>
            <a:r>
              <a:rPr lang="en-US" sz="2000" dirty="0" smtClean="0"/>
              <a:t>History</a:t>
            </a:r>
            <a:r>
              <a:rPr lang="en-US" sz="2000" dirty="0"/>
              <a:t>, Music </a:t>
            </a:r>
            <a:r>
              <a:rPr lang="en-US" sz="2000" dirty="0" smtClean="0"/>
              <a:t>Theory, </a:t>
            </a:r>
            <a:r>
              <a:rPr lang="en-US" sz="2000" dirty="0"/>
              <a:t>Studio </a:t>
            </a:r>
            <a:r>
              <a:rPr lang="en-US" sz="2000" dirty="0" smtClean="0"/>
              <a:t>Art 2-D &amp; Studio Art 3-D</a:t>
            </a:r>
          </a:p>
          <a:p>
            <a:pPr marL="1200150" lvl="2" indent="-285750">
              <a:buFont typeface="Arial" panose="020B0604020202020204" pitchFamily="34" charset="0"/>
              <a:buChar char="•"/>
            </a:pPr>
            <a:r>
              <a:rPr lang="en-US" sz="2000" dirty="0"/>
              <a:t>Calculus </a:t>
            </a:r>
            <a:r>
              <a:rPr lang="en-US" sz="2000" dirty="0" smtClean="0"/>
              <a:t>AB, </a:t>
            </a:r>
            <a:r>
              <a:rPr lang="en-US" sz="2000" dirty="0" smtClean="0"/>
              <a:t>Calculus BC, Statistics, Biology, Chemistry, Environmental Science, Physics C</a:t>
            </a:r>
            <a:endParaRPr lang="en-US" sz="2000" dirty="0" smtClean="0"/>
          </a:p>
          <a:p>
            <a:pPr marL="1200150" lvl="2" indent="-285750">
              <a:buFont typeface="Arial" panose="020B0604020202020204" pitchFamily="34" charset="0"/>
              <a:buChar char="•"/>
            </a:pPr>
            <a:r>
              <a:rPr lang="en-US" sz="2000" dirty="0" smtClean="0"/>
              <a:t>English Language, English </a:t>
            </a:r>
            <a:r>
              <a:rPr lang="en-US" sz="2000" dirty="0" smtClean="0"/>
              <a:t>Literature, Spanish Language, Chinese Language</a:t>
            </a:r>
            <a:endParaRPr lang="en-US" sz="2000" dirty="0" smtClean="0"/>
          </a:p>
          <a:p>
            <a:pPr marL="1200150" lvl="2" indent="-285750">
              <a:buFont typeface="Arial" panose="020B0604020202020204" pitchFamily="34" charset="0"/>
              <a:buChar char="•"/>
            </a:pPr>
            <a:r>
              <a:rPr lang="en-US" sz="2000" dirty="0" smtClean="0"/>
              <a:t>European History, Human Geography, </a:t>
            </a:r>
            <a:r>
              <a:rPr lang="en-US" sz="2000" dirty="0" smtClean="0"/>
              <a:t>Microeconomics</a:t>
            </a:r>
            <a:r>
              <a:rPr lang="en-US" sz="2000" dirty="0" smtClean="0"/>
              <a:t>, Psychology, US History &amp; World </a:t>
            </a:r>
            <a:r>
              <a:rPr lang="en-US" sz="2000" dirty="0" smtClean="0"/>
              <a:t>History, Government</a:t>
            </a:r>
            <a:endParaRPr lang="en-US" sz="2000" dirty="0" smtClean="0"/>
          </a:p>
          <a:p>
            <a:pPr marL="742950" lvl="1" indent="-285750">
              <a:spcBef>
                <a:spcPts val="600"/>
              </a:spcBef>
              <a:buFont typeface="Arial" panose="020B0604020202020204" pitchFamily="34" charset="0"/>
              <a:buChar char="•"/>
            </a:pPr>
            <a:r>
              <a:rPr lang="en-US" sz="2400" dirty="0" smtClean="0"/>
              <a:t>DE </a:t>
            </a:r>
            <a:r>
              <a:rPr lang="en-US" sz="2400" dirty="0"/>
              <a:t>Courses </a:t>
            </a:r>
            <a:r>
              <a:rPr lang="en-US" sz="2400" dirty="0" smtClean="0"/>
              <a:t>on campus include</a:t>
            </a:r>
            <a:r>
              <a:rPr lang="en-US" sz="2400" dirty="0"/>
              <a:t>:</a:t>
            </a:r>
          </a:p>
          <a:p>
            <a:pPr marL="1200150" lvl="2" indent="-285750">
              <a:buFont typeface="Arial" panose="020B0604020202020204" pitchFamily="34" charset="0"/>
              <a:buChar char="•"/>
            </a:pPr>
            <a:r>
              <a:rPr lang="en-US" sz="2000" dirty="0" smtClean="0"/>
              <a:t>Composition 1 &amp; Composition 2</a:t>
            </a:r>
          </a:p>
          <a:p>
            <a:pPr marL="1200150" lvl="2" indent="-285750">
              <a:buFont typeface="Arial" panose="020B0604020202020204" pitchFamily="34" charset="0"/>
              <a:buChar char="•"/>
            </a:pPr>
            <a:r>
              <a:rPr lang="en-US" sz="2000" dirty="0" smtClean="0"/>
              <a:t>College Algebra &amp; </a:t>
            </a:r>
            <a:r>
              <a:rPr lang="en-US" sz="2000" dirty="0" smtClean="0"/>
              <a:t>Intermediate Algebra</a:t>
            </a:r>
          </a:p>
          <a:p>
            <a:pPr marL="1200150" lvl="2" indent="-285750">
              <a:buFont typeface="Arial" panose="020B0604020202020204" pitchFamily="34" charset="0"/>
              <a:buChar char="•"/>
            </a:pPr>
            <a:r>
              <a:rPr lang="en-US" sz="2000" dirty="0" smtClean="0"/>
              <a:t>United States History I &amp; II</a:t>
            </a:r>
          </a:p>
          <a:p>
            <a:pPr marL="1200150" lvl="2" indent="-285750">
              <a:buFont typeface="Arial" panose="020B0604020202020204" pitchFamily="34" charset="0"/>
              <a:buChar char="•"/>
            </a:pPr>
            <a:r>
              <a:rPr lang="en-US" sz="2000" dirty="0" err="1" smtClean="0"/>
              <a:t>Chem</a:t>
            </a:r>
            <a:r>
              <a:rPr lang="en-US" sz="2000" dirty="0" smtClean="0"/>
              <a:t> 1025</a:t>
            </a:r>
            <a:endParaRPr lang="en-US" sz="2000" dirty="0" smtClean="0"/>
          </a:p>
          <a:p>
            <a:pPr marL="1200150" lvl="2" indent="-285750">
              <a:buFont typeface="Arial" panose="020B0604020202020204" pitchFamily="34" charset="0"/>
              <a:buChar char="•"/>
            </a:pPr>
            <a:r>
              <a:rPr lang="en-US" sz="2000" dirty="0" smtClean="0"/>
              <a:t>The College Experience</a:t>
            </a:r>
          </a:p>
          <a:p>
            <a:pPr marL="285750" indent="-285750">
              <a:buFont typeface="Arial" panose="020B0604020202020204" pitchFamily="34" charset="0"/>
              <a:buChar char="•"/>
            </a:pPr>
            <a:endParaRPr lang="en-US" sz="1200" dirty="0" smtClean="0"/>
          </a:p>
          <a:p>
            <a:pPr marL="285750" indent="-285750">
              <a:buFont typeface="Arial" panose="020B0604020202020204" pitchFamily="34" charset="0"/>
              <a:buChar char="•"/>
            </a:pPr>
            <a:endParaRPr lang="en-US" sz="1200" dirty="0" smtClean="0"/>
          </a:p>
          <a:p>
            <a:pPr marL="285750" indent="-285750">
              <a:buFont typeface="Arial" panose="020B0604020202020204" pitchFamily="34" charset="0"/>
              <a:buChar char="•"/>
            </a:pPr>
            <a:endParaRPr lang="en-US" dirty="0" smtClean="0"/>
          </a:p>
        </p:txBody>
      </p:sp>
    </p:spTree>
    <p:extLst>
      <p:ext uri="{BB962C8B-B14F-4D97-AF65-F5344CB8AC3E}">
        <p14:creationId xmlns:p14="http://schemas.microsoft.com/office/powerpoint/2010/main" val="35731548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699" y="303337"/>
            <a:ext cx="11159804" cy="706313"/>
          </a:xfrm>
        </p:spPr>
        <p:txBody>
          <a:bodyPr anchor="t">
            <a:normAutofit/>
          </a:bodyPr>
          <a:lstStyle/>
          <a:p>
            <a:r>
              <a:rPr lang="en-US" sz="3600" dirty="0" smtClean="0">
                <a:solidFill>
                  <a:schemeClr val="accent2"/>
                </a:solidFill>
              </a:rPr>
              <a:t>Additional Course Information</a:t>
            </a:r>
            <a:endParaRPr lang="en-US" sz="3600" dirty="0">
              <a:solidFill>
                <a:schemeClr val="accent2"/>
              </a:solidFill>
            </a:endParaRPr>
          </a:p>
        </p:txBody>
      </p:sp>
      <p:sp>
        <p:nvSpPr>
          <p:cNvPr id="3" name="TextBox 2"/>
          <p:cNvSpPr txBox="1"/>
          <p:nvPr/>
        </p:nvSpPr>
        <p:spPr>
          <a:xfrm>
            <a:off x="381557" y="810438"/>
            <a:ext cx="10764087" cy="6047809"/>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US" sz="2400" dirty="0" smtClean="0"/>
              <a:t>AP Student Resources </a:t>
            </a:r>
            <a:r>
              <a:rPr lang="en-US" sz="2400" dirty="0" smtClean="0"/>
              <a:t>–College </a:t>
            </a:r>
            <a:r>
              <a:rPr lang="en-US" sz="2400" dirty="0" smtClean="0"/>
              <a:t>Board/Khan Academy</a:t>
            </a:r>
          </a:p>
          <a:p>
            <a:pPr marL="285750" indent="-285750">
              <a:spcBef>
                <a:spcPts val="600"/>
              </a:spcBef>
              <a:buFont typeface="Arial" panose="020B0604020202020204" pitchFamily="34" charset="0"/>
              <a:buChar char="•"/>
            </a:pPr>
            <a:r>
              <a:rPr lang="en-US" sz="2400" dirty="0" smtClean="0"/>
              <a:t>AVID </a:t>
            </a:r>
            <a:r>
              <a:rPr lang="en-US" sz="2400" dirty="0"/>
              <a:t>elective</a:t>
            </a:r>
          </a:p>
          <a:p>
            <a:pPr marL="1200150" lvl="2" indent="-285750">
              <a:spcBef>
                <a:spcPts val="600"/>
              </a:spcBef>
              <a:buFont typeface="Arial" panose="020B0604020202020204" pitchFamily="34" charset="0"/>
              <a:buChar char="•"/>
            </a:pPr>
            <a:r>
              <a:rPr lang="en-US" sz="2000" dirty="0"/>
              <a:t>Rigor with </a:t>
            </a:r>
            <a:r>
              <a:rPr lang="en-US" sz="2000" dirty="0" smtClean="0"/>
              <a:t>support - tutorials &amp; </a:t>
            </a:r>
            <a:r>
              <a:rPr lang="en-US" sz="2000" dirty="0"/>
              <a:t>skills for academic success in </a:t>
            </a:r>
            <a:r>
              <a:rPr lang="en-US" sz="2000" dirty="0" smtClean="0"/>
              <a:t>college</a:t>
            </a:r>
          </a:p>
          <a:p>
            <a:pPr marL="1200150" lvl="2" indent="-285750">
              <a:spcBef>
                <a:spcPts val="600"/>
              </a:spcBef>
              <a:buFont typeface="Arial" panose="020B0604020202020204" pitchFamily="34" charset="0"/>
              <a:buChar char="•"/>
            </a:pPr>
            <a:r>
              <a:rPr lang="en-US" sz="2000" dirty="0" smtClean="0"/>
              <a:t>College search and applications</a:t>
            </a:r>
          </a:p>
          <a:p>
            <a:pPr marL="1200150" lvl="2" indent="-285750">
              <a:spcBef>
                <a:spcPts val="600"/>
              </a:spcBef>
              <a:buFont typeface="Arial" panose="020B0604020202020204" pitchFamily="34" charset="0"/>
              <a:buChar char="•"/>
            </a:pPr>
            <a:r>
              <a:rPr lang="en-US" sz="2000" dirty="0" smtClean="0"/>
              <a:t>Scholarship search and applications</a:t>
            </a:r>
            <a:endParaRPr lang="en-US" sz="2400" dirty="0" smtClean="0"/>
          </a:p>
          <a:p>
            <a:pPr marL="342900" indent="-342900">
              <a:spcBef>
                <a:spcPts val="600"/>
              </a:spcBef>
              <a:spcAft>
                <a:spcPts val="1200"/>
              </a:spcAft>
              <a:buFont typeface="Arial" panose="020B0604020202020204" pitchFamily="34" charset="0"/>
              <a:buChar char="•"/>
            </a:pPr>
            <a:r>
              <a:rPr lang="en-US" sz="2400" dirty="0" smtClean="0"/>
              <a:t>AP Capstone:</a:t>
            </a:r>
          </a:p>
          <a:p>
            <a:pPr marL="1200150" lvl="2" indent="-285750">
              <a:buFont typeface="Arial" panose="020B0604020202020204" pitchFamily="34" charset="0"/>
              <a:buChar char="•"/>
            </a:pPr>
            <a:r>
              <a:rPr lang="en-US" sz="2000" dirty="0" smtClean="0"/>
              <a:t>Develop critical thinking skills to identify issues and come up with solutions</a:t>
            </a:r>
          </a:p>
          <a:p>
            <a:pPr marL="1200150" lvl="2" indent="-285750">
              <a:buFont typeface="Arial" panose="020B0604020202020204" pitchFamily="34" charset="0"/>
              <a:buChar char="•"/>
            </a:pPr>
            <a:r>
              <a:rPr lang="en-US" sz="2000" dirty="0" smtClean="0"/>
              <a:t>Emphasis on having fundamental argumentation and research skills</a:t>
            </a:r>
          </a:p>
          <a:p>
            <a:pPr marL="1657350" lvl="3" indent="-285750">
              <a:buFont typeface="Arial" panose="020B0604020202020204" pitchFamily="34" charset="0"/>
              <a:buChar char="•"/>
            </a:pPr>
            <a:r>
              <a:rPr lang="en-US" sz="2000" dirty="0" smtClean="0"/>
              <a:t>Make evidence-based arguments</a:t>
            </a:r>
          </a:p>
          <a:p>
            <a:pPr marL="1657350" lvl="3" indent="-285750">
              <a:buFont typeface="Arial" panose="020B0604020202020204" pitchFamily="34" charset="0"/>
              <a:buChar char="•"/>
            </a:pPr>
            <a:r>
              <a:rPr lang="en-US" sz="2000" dirty="0" smtClean="0"/>
              <a:t>Identify reliable sources</a:t>
            </a:r>
          </a:p>
          <a:p>
            <a:pPr marL="1657350" lvl="3" indent="-285750">
              <a:buFont typeface="Arial" panose="020B0604020202020204" pitchFamily="34" charset="0"/>
              <a:buChar char="•"/>
            </a:pPr>
            <a:r>
              <a:rPr lang="en-US" sz="2000" dirty="0" smtClean="0"/>
              <a:t>Professionally and succinctly communicate thoughts and conclusions</a:t>
            </a:r>
          </a:p>
          <a:p>
            <a:pPr marL="1200150" lvl="2" indent="-285750">
              <a:buFont typeface="Arial" panose="020B0604020202020204" pitchFamily="34" charset="0"/>
              <a:buChar char="•"/>
            </a:pPr>
            <a:r>
              <a:rPr lang="en-US" sz="2000" dirty="0" smtClean="0"/>
              <a:t>College Admissions Benefit – ability to distinguish him/herself in the process; Common App includes an indicator for AP Capstone students</a:t>
            </a:r>
          </a:p>
          <a:p>
            <a:pPr marL="1200150" lvl="2" indent="-285750">
              <a:buFont typeface="Arial" panose="020B0604020202020204" pitchFamily="34" charset="0"/>
              <a:buChar char="•"/>
            </a:pPr>
            <a:r>
              <a:rPr lang="en-US" sz="2000" dirty="0" smtClean="0"/>
              <a:t>Expanded from 12 colleges granting credit 2 years ago to now over 200</a:t>
            </a:r>
          </a:p>
          <a:p>
            <a:pPr marL="1200150" lvl="2" indent="-285750">
              <a:buFont typeface="Arial" panose="020B0604020202020204" pitchFamily="34" charset="0"/>
              <a:buChar char="•"/>
            </a:pPr>
            <a:r>
              <a:rPr lang="en-US" sz="2000" dirty="0" smtClean="0"/>
              <a:t>Capstone is now bigger than IB in terms of the number of high schools it is in (approximately 1200)</a:t>
            </a:r>
          </a:p>
          <a:p>
            <a:pPr marL="1200150" lvl="2" indent="-285750">
              <a:buFont typeface="Arial" panose="020B0604020202020204" pitchFamily="34" charset="0"/>
              <a:buChar char="•"/>
            </a:pPr>
            <a:r>
              <a:rPr lang="en-US" sz="2000" dirty="0" smtClean="0"/>
              <a:t>Certificate or Diploma – 2 years back-to-back (Grades 10-11 or 11-12)</a:t>
            </a:r>
          </a:p>
        </p:txBody>
      </p:sp>
    </p:spTree>
    <p:extLst>
      <p:ext uri="{BB962C8B-B14F-4D97-AF65-F5344CB8AC3E}">
        <p14:creationId xmlns:p14="http://schemas.microsoft.com/office/powerpoint/2010/main" val="1297540398"/>
      </p:ext>
    </p:extLst>
  </p:cSld>
  <p:clrMapOvr>
    <a:masterClrMapping/>
  </p:clrMapOvr>
  <p:timing>
    <p:tnLst>
      <p:par>
        <p:cTn id="1" dur="indefinite" restart="never" nodeType="tmRoot"/>
      </p:par>
    </p:tnLst>
  </p:timing>
</p:sld>
</file>

<file path=ppt/theme/theme1.xml><?xml version="1.0" encoding="utf-8"?>
<a:theme xmlns:a="http://schemas.openxmlformats.org/drawingml/2006/main" name="View">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3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23C5FE65-18CC-4A65-9EBC-B05E331504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3302</TotalTime>
  <Words>920</Words>
  <Application>Microsoft Office PowerPoint</Application>
  <PresentationFormat>Widescreen</PresentationFormat>
  <Paragraphs>141</Paragraphs>
  <Slides>11</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Blackadder ITC</vt:lpstr>
      <vt:lpstr>Calibri</vt:lpstr>
      <vt:lpstr>Century Schoolbook</vt:lpstr>
      <vt:lpstr>Wingdings 2</vt:lpstr>
      <vt:lpstr>View</vt:lpstr>
      <vt:lpstr>Strong 4-Year High School Academic Plan  = Save Thou$and$ in Tuition Expen$e$</vt:lpstr>
      <vt:lpstr>Objective</vt:lpstr>
      <vt:lpstr>PowerPoint Presentation</vt:lpstr>
      <vt:lpstr>PowerPoint Presentation</vt:lpstr>
      <vt:lpstr>Possible Tuition Savings</vt:lpstr>
      <vt:lpstr>Sample Accelerated CountrysideHS 4-Year Plan</vt:lpstr>
      <vt:lpstr>How do AP and DE compare?</vt:lpstr>
      <vt:lpstr>Countryside HS’s Partnership with You</vt:lpstr>
      <vt:lpstr>Additional Course Information</vt:lpstr>
      <vt:lpstr>Given today’s presentation…</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Caplinger-Ford Renee</dc:creator>
  <cp:lastModifiedBy>Clausen Kristen</cp:lastModifiedBy>
  <cp:revision>76</cp:revision>
  <dcterms:modified xsi:type="dcterms:W3CDTF">2018-01-16T12:24:27Z</dcterms:modified>
</cp:coreProperties>
</file>