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6"/>
  </p:notesMasterIdLst>
  <p:sldIdLst>
    <p:sldId id="256" r:id="rId6"/>
    <p:sldId id="262" r:id="rId7"/>
    <p:sldId id="258" r:id="rId8"/>
    <p:sldId id="265" r:id="rId9"/>
    <p:sldId id="260" r:id="rId10"/>
    <p:sldId id="276" r:id="rId11"/>
    <p:sldId id="309" r:id="rId12"/>
    <p:sldId id="308" r:id="rId13"/>
    <p:sldId id="303" r:id="rId14"/>
    <p:sldId id="304" r:id="rId15"/>
    <p:sldId id="305" r:id="rId16"/>
    <p:sldId id="307" r:id="rId17"/>
    <p:sldId id="315" r:id="rId18"/>
    <p:sldId id="314" r:id="rId19"/>
    <p:sldId id="326" r:id="rId20"/>
    <p:sldId id="312" r:id="rId21"/>
    <p:sldId id="311" r:id="rId22"/>
    <p:sldId id="344" r:id="rId23"/>
    <p:sldId id="343" r:id="rId24"/>
    <p:sldId id="324" r:id="rId25"/>
  </p:sldIdLst>
  <p:sldSz cx="18288000" cy="10287000"/>
  <p:notesSz cx="6858000" cy="9144000"/>
  <p:embeddedFontLst>
    <p:embeddedFont>
      <p:font typeface="Lato" panose="020F0502020204030203" pitchFamily="34" charset="0"/>
      <p:regular r:id="rId27"/>
      <p:bold r:id="rId28"/>
      <p:italic r:id="rId29"/>
      <p:boldItalic r:id="rId30"/>
    </p:embeddedFont>
    <p:embeddedFont>
      <p:font typeface="Monotype Corsiva" panose="03010101010201010101" pitchFamily="66" charset="0"/>
      <p:italic r:id="rId31"/>
    </p:embeddedFont>
    <p:embeddedFont>
      <p:font typeface="Nirmala UI" panose="020B0502040204020203" pitchFamily="34" charset="0"/>
      <p:regular r:id="rId32"/>
      <p:bold r:id="rId33"/>
    </p:embeddedFont>
    <p:embeddedFont>
      <p:font typeface="Nirmala UI Semilight" panose="020B0402040204020203" pitchFamily="34" charset="0"/>
      <p:regular r:id="rId34"/>
    </p:embeddedFont>
    <p:embeddedFont>
      <p:font typeface="Oswald" panose="00000500000000000000" pitchFamily="2" charset="0"/>
      <p:regular r:id="rId35"/>
      <p:bold r:id="rId36"/>
    </p:embeddedFont>
    <p:embeddedFont>
      <p:font typeface="Prompt Bold" panose="00000800000000000000" pitchFamily="2" charset="-34"/>
      <p:bold r:id="rId37"/>
      <p:boldItalic r:id="rId38"/>
    </p:embeddedFont>
    <p:embeddedFont>
      <p:font typeface="Quire Sans Pro Light" panose="020B0302040400020003" pitchFamily="34" charset="0"/>
      <p:regular r:id="rId39"/>
      <p:italic r:id="rId40"/>
    </p:embeddedFont>
    <p:embeddedFont>
      <p:font typeface="Raleway" pitchFamily="2"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
      <p:font typeface="Tw Cen MT" panose="020B0602020104020603" pitchFamily="34" charset="0"/>
      <p:regular r:id="rId49"/>
      <p:bold r:id="rId50"/>
      <p:italic r:id="rId51"/>
      <p:boldItalic r:id="rId52"/>
    </p:embeddedFont>
    <p:embeddedFont>
      <p:font typeface="Tw Cen MT Condensed" panose="020B0606020104020203" pitchFamily="34" charset="0"/>
      <p:regular r:id="rId53"/>
      <p:bold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1F7A9-1000-7614-27AF-C84ACB9C255A}" v="48" dt="2025-09-03T18:11:37.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8063" autoAdjust="0"/>
  </p:normalViewPr>
  <p:slideViewPr>
    <p:cSldViewPr>
      <p:cViewPr varScale="1">
        <p:scale>
          <a:sx n="33" d="100"/>
          <a:sy n="33" d="100"/>
        </p:scale>
        <p:origin x="12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2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microsoft.com/office/2015/10/relationships/revisionInfo" Target="revisionInfo.xml"/></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 </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slide is only required, if it applies.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www.fldoe.org/"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dudata.fldoe.org/" TargetMode="Externa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4161909"/>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Sawgrass Lake Elementary</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Annual Title I Meeting </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2025-26</a:t>
            </a:r>
          </a:p>
          <a:p>
            <a:pPr algn="ctr">
              <a:lnSpc>
                <a:spcPts val="5366"/>
              </a:lnSpc>
            </a:pPr>
            <a:endParaRPr lang="en-US" sz="6000" dirty="0">
              <a:solidFill>
                <a:srgbClr val="FFFFFF"/>
              </a:solidFill>
              <a:latin typeface="Oswald"/>
            </a:endParaRPr>
          </a:p>
        </p:txBody>
      </p:sp>
      <p:sp>
        <p:nvSpPr>
          <p:cNvPr id="2" name="TextBox 1">
            <a:extLst>
              <a:ext uri="{FF2B5EF4-FFF2-40B4-BE49-F238E27FC236}">
                <a16:creationId xmlns:a16="http://schemas.microsoft.com/office/drawing/2014/main" id="{ADEC7E85-0A16-73B5-FD42-82C1781389B2}"/>
              </a:ext>
            </a:extLst>
          </p:cNvPr>
          <p:cNvSpPr txBox="1"/>
          <p:nvPr/>
        </p:nvSpPr>
        <p:spPr>
          <a:xfrm>
            <a:off x="304800" y="8007702"/>
            <a:ext cx="9144000" cy="2308324"/>
          </a:xfrm>
          <a:prstGeom prst="rect">
            <a:avLst/>
          </a:prstGeom>
          <a:noFill/>
        </p:spPr>
        <p:txBody>
          <a:bodyPr wrap="square" lIns="91440" tIns="45720" rIns="91440" bIns="45720" anchor="t">
            <a:spAutoFit/>
          </a:bodyPr>
          <a:lstStyle/>
          <a:p>
            <a:pPr>
              <a:defRPr/>
            </a:pPr>
            <a:r>
              <a:rPr lang="en-US" sz="3600" dirty="0">
                <a:ln w="0"/>
                <a:solidFill>
                  <a:schemeClr val="bg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Sawgrass Lake Elementary </a:t>
            </a:r>
          </a:p>
          <a:p>
            <a:pPr>
              <a:defRPr/>
            </a:pPr>
            <a:r>
              <a:rPr lang="en-US" sz="3600" dirty="0">
                <a:ln w="0"/>
                <a:solidFill>
                  <a:schemeClr val="bg1"/>
                </a:solidFill>
                <a:effectLst>
                  <a:outerShdw blurRad="38100" dist="19050" dir="2700000" algn="tl" rotWithShape="0">
                    <a:schemeClr val="dk1">
                      <a:alpha val="40000"/>
                    </a:schemeClr>
                  </a:outerShdw>
                </a:effectLst>
                <a:latin typeface="Raleway"/>
                <a:ea typeface="Nirmala UI Semilight"/>
                <a:cs typeface="Nirmala UI Semilight"/>
              </a:rPr>
              <a:t>8/27/25</a:t>
            </a:r>
            <a:endParaRPr lang="en-US" sz="3600" dirty="0">
              <a:ln w="0"/>
              <a:solidFill>
                <a:schemeClr val="bg1"/>
              </a:solidFill>
              <a:effectLst>
                <a:outerShdw blurRad="38100" dist="19050" dir="2700000" algn="tl" rotWithShape="0">
                  <a:prstClr val="black">
                    <a:alpha val="40000"/>
                  </a:prst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600" dirty="0">
                <a:ln w="0"/>
                <a:solidFill>
                  <a:schemeClr val="bg1"/>
                </a:solidFill>
                <a:effectLst>
                  <a:outerShdw blurRad="38100" dist="19050" dir="2700000" algn="tl" rotWithShape="0">
                    <a:prstClr val="black">
                      <a:alpha val="40000"/>
                    </a:prstClr>
                  </a:outerShdw>
                </a:effectLst>
                <a:latin typeface="Raleway"/>
                <a:ea typeface="Nirmala UI Semilight"/>
                <a:cs typeface="Nirmala UI Semilight"/>
              </a:rPr>
              <a:t>5:30pm</a:t>
            </a:r>
            <a:endParaRPr lang="en-US" sz="3600" dirty="0">
              <a:ln w="0"/>
              <a:solidFill>
                <a:schemeClr val="bg1"/>
              </a:solidFill>
              <a:effectLst>
                <a:outerShdw blurRad="38100" dist="19050" dir="2700000" algn="tl" rotWithShape="0">
                  <a:prstClr val="black">
                    <a:alpha val="40000"/>
                  </a:prst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sz="3600" dirty="0">
                <a:ln w="0"/>
                <a:solidFill>
                  <a:schemeClr val="bg1"/>
                </a:solidFill>
                <a:effectLst>
                  <a:outerShdw blurRad="38100" dist="19050" dir="2700000" algn="tl" rotWithShape="0">
                    <a:schemeClr val="dk1">
                      <a:alpha val="40000"/>
                    </a:schemeClr>
                  </a:outerShdw>
                </a:effectLst>
                <a:latin typeface="Raleway"/>
                <a:ea typeface="Nirmala UI Semilight"/>
                <a:cs typeface="Nirmala UI Semilight"/>
              </a:rPr>
              <a:t>Jessica McMahon, Assistant Principal</a:t>
            </a:r>
            <a:endParaRPr lang="en-US" sz="3600" dirty="0">
              <a:ln w="0"/>
              <a:solidFill>
                <a:schemeClr val="bg1"/>
              </a:solidFill>
              <a:effectLst>
                <a:outerShdw blurRad="38100" dist="19050" dir="2700000" algn="tl" rotWithShape="0">
                  <a:prstClr val="black">
                    <a:alpha val="40000"/>
                  </a:prstClr>
                </a:outerShdw>
              </a:effectLst>
              <a:latin typeface="Raleway"/>
              <a:ea typeface="Nirmala UI Semilight"/>
              <a:cs typeface="Nirmala UI Semi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1219200" y="723900"/>
            <a:ext cx="12925200" cy="1714800"/>
          </a:xfrm>
        </p:spPr>
        <p:txBody>
          <a:bodyPr/>
          <a:lstStyle/>
          <a:p>
            <a:r>
              <a:rPr lang="en-US" dirty="0">
                <a:solidFill>
                  <a:schemeClr val="tx1"/>
                </a:solidFill>
              </a:rPr>
              <a:t>School Compact</a:t>
            </a:r>
          </a:p>
        </p:txBody>
      </p:sp>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pic>
        <p:nvPicPr>
          <p:cNvPr id="9" name="Picture 8">
            <a:extLst>
              <a:ext uri="{FF2B5EF4-FFF2-40B4-BE49-F238E27FC236}">
                <a16:creationId xmlns:a16="http://schemas.microsoft.com/office/drawing/2014/main" id="{F6B69995-8C4B-99EC-EE1D-E472C667083A}"/>
              </a:ext>
            </a:extLst>
          </p:cNvPr>
          <p:cNvPicPr>
            <a:picLocks noChangeAspect="1"/>
          </p:cNvPicPr>
          <p:nvPr/>
        </p:nvPicPr>
        <p:blipFill>
          <a:blip r:embed="rId4"/>
          <a:stretch>
            <a:fillRect/>
          </a:stretch>
        </p:blipFill>
        <p:spPr>
          <a:xfrm>
            <a:off x="7162800" y="410937"/>
            <a:ext cx="7924800" cy="9372187"/>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descr="A blue and white background&#10;&#10;AI-generated content may be incorrect.">
            <a:extLst>
              <a:ext uri="{FF2B5EF4-FFF2-40B4-BE49-F238E27FC236}">
                <a16:creationId xmlns:a16="http://schemas.microsoft.com/office/drawing/2014/main" id="{6E6E565E-E8F1-C543-4AAA-7D6CB7C0C753}"/>
              </a:ext>
            </a:extLst>
          </p:cNvPr>
          <p:cNvPicPr>
            <a:picLocks noChangeAspect="1"/>
          </p:cNvPicPr>
          <p:nvPr/>
        </p:nvPicPr>
        <p:blipFill>
          <a:blip r:embed="rId6"/>
          <a:stretch>
            <a:fillRect/>
          </a:stretch>
        </p:blipFill>
        <p:spPr>
          <a:xfrm>
            <a:off x="0" y="8724900"/>
            <a:ext cx="18288000" cy="1562101"/>
          </a:xfrm>
          <a:prstGeom prst="rect">
            <a:avLst/>
          </a:prstGeom>
        </p:spPr>
      </p:pic>
    </p:spTree>
    <p:extLst>
      <p:ext uri="{BB962C8B-B14F-4D97-AF65-F5344CB8AC3E}">
        <p14:creationId xmlns:p14="http://schemas.microsoft.com/office/powerpoint/2010/main" val="143653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1256" y="3579076"/>
            <a:ext cx="5173276" cy="5173276"/>
          </a:xfrm>
          <a:prstGeom prst="rect">
            <a:avLst/>
          </a:prstGeom>
        </p:spPr>
      </p:pic>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(insert specifics)</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5"/>
          <a:stretch>
            <a:fillRect/>
          </a:stretch>
        </p:blipFill>
        <p:spPr>
          <a:xfrm>
            <a:off x="0" y="8877301"/>
            <a:ext cx="18288000" cy="14097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787400" y="-300"/>
            <a:ext cx="13365514" cy="1714800"/>
          </a:xfrm>
          <a:prstGeom prst="rect">
            <a:avLst/>
          </a:prstGeom>
        </p:spPr>
        <p:txBody>
          <a:bodyPr spcFirstLastPara="1" vert="horz" wrap="square" lIns="182850" tIns="182850" rIns="182850" bIns="182850" rtlCol="0" anchor="b" anchorCtr="0">
            <a:noAutofit/>
          </a:bodyPr>
          <a:lstStyle/>
          <a:p>
            <a:pPr lvl="0"/>
            <a:r>
              <a:rPr lang="en-US" sz="4000" dirty="0">
                <a:solidFill>
                  <a:schemeClr val="tx1">
                    <a:lumMod val="75000"/>
                  </a:schemeClr>
                </a:solidFill>
              </a:rPr>
              <a:t>Florida Assessments</a:t>
            </a:r>
            <a:br>
              <a:rPr lang="en-US" sz="4000" dirty="0">
                <a:solidFill>
                  <a:schemeClr val="tx1">
                    <a:lumMod val="75000"/>
                  </a:schemeClr>
                </a:solidFill>
              </a:rPr>
            </a:br>
            <a:endParaRPr sz="4000" dirty="0">
              <a:solidFill>
                <a:schemeClr val="tx1">
                  <a:lumMod val="75000"/>
                </a:schemeClr>
              </a:solidFill>
            </a:endParaRPr>
          </a:p>
        </p:txBody>
      </p:sp>
      <p:sp>
        <p:nvSpPr>
          <p:cNvPr id="125" name="Google Shape;125;p17"/>
          <p:cNvSpPr txBox="1">
            <a:spLocks noGrp="1"/>
          </p:cNvSpPr>
          <p:nvPr>
            <p:ph type="body" idx="1"/>
          </p:nvPr>
        </p:nvSpPr>
        <p:spPr>
          <a:xfrm>
            <a:off x="1787400" y="876300"/>
            <a:ext cx="12925200" cy="5732319"/>
          </a:xfrm>
          <a:prstGeom prst="rect">
            <a:avLst/>
          </a:prstGeom>
        </p:spPr>
        <p:txBody>
          <a:bodyPr spcFirstLastPara="1" vert="horz" wrap="square" lIns="182850" tIns="182850" rIns="182850" bIns="182850" rtlCol="0" anchor="t" anchorCtr="0">
            <a:noAutofit/>
          </a:bodyPr>
          <a:lstStyle/>
          <a:p>
            <a:pPr marL="0" indent="0">
              <a:buNone/>
            </a:pPr>
            <a:r>
              <a:rPr lang="en-US" dirty="0">
                <a:solidFill>
                  <a:schemeClr val="tx1"/>
                </a:solidFill>
              </a:rPr>
              <a:t>To 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r>
              <a:rPr lang="en-US" sz="4400" dirty="0">
                <a:solidFill>
                  <a:srgbClr val="0070C0"/>
                </a:solidFill>
              </a:rPr>
              <a:t>VPK-2 STAR Early Literacy and/or STAR Reading &amp; STAR Math </a:t>
            </a:r>
          </a:p>
          <a:p>
            <a:pPr marL="0" indent="0">
              <a:buNone/>
            </a:pPr>
            <a:endParaRPr lang="en-US" sz="4400" dirty="0">
              <a:solidFill>
                <a:srgbClr val="0070C0"/>
              </a:solidFill>
            </a:endParaRPr>
          </a:p>
          <a:p>
            <a:pPr marL="0" indent="0">
              <a:buNone/>
            </a:pPr>
            <a:r>
              <a:rPr lang="en-US" sz="4400" dirty="0">
                <a:solidFill>
                  <a:srgbClr val="0070C0"/>
                </a:solidFill>
              </a:rPr>
              <a:t>3rd-5th Grade FAST Reading &amp; Math</a:t>
            </a:r>
            <a:endParaRPr lang="en-US" sz="4400"/>
          </a:p>
          <a:p>
            <a:pPr marL="0" indent="0">
              <a:buNone/>
            </a:pPr>
            <a:br>
              <a:rPr lang="en-US" sz="4400" dirty="0"/>
            </a:br>
            <a:r>
              <a:rPr lang="en-US" sz="4400" dirty="0">
                <a:solidFill>
                  <a:srgbClr val="0070C0"/>
                </a:solidFill>
              </a:rPr>
              <a:t>4</a:t>
            </a:r>
            <a:r>
              <a:rPr lang="en-US" sz="4400" baseline="30000" dirty="0">
                <a:solidFill>
                  <a:srgbClr val="0070C0"/>
                </a:solidFill>
              </a:rPr>
              <a:t>th</a:t>
            </a:r>
            <a:r>
              <a:rPr lang="en-US" sz="4400" dirty="0">
                <a:solidFill>
                  <a:srgbClr val="0070C0"/>
                </a:solidFill>
              </a:rPr>
              <a:t> &amp; 5th Grade FAST writing</a:t>
            </a:r>
            <a:endParaRPr lang="en-US" sz="4400" baseline="30000" dirty="0">
              <a:solidFill>
                <a:srgbClr val="0070C0"/>
              </a:solidFill>
            </a:endParaRPr>
          </a:p>
          <a:p>
            <a:pPr marL="0" indent="0">
              <a:buNone/>
            </a:pPr>
            <a:endParaRPr lang="en-US" sz="4400" dirty="0">
              <a:solidFill>
                <a:srgbClr val="0070C0"/>
              </a:solidFill>
            </a:endParaRPr>
          </a:p>
          <a:p>
            <a:pPr marL="0" indent="0">
              <a:buNone/>
            </a:pPr>
            <a:r>
              <a:rPr lang="en-US" sz="4400" dirty="0">
                <a:solidFill>
                  <a:srgbClr val="0070C0"/>
                </a:solidFill>
              </a:rPr>
              <a:t>5</a:t>
            </a:r>
            <a:r>
              <a:rPr lang="en-US" sz="4400" baseline="30000" dirty="0">
                <a:solidFill>
                  <a:srgbClr val="0070C0"/>
                </a:solidFill>
              </a:rPr>
              <a:t>th</a:t>
            </a:r>
            <a:r>
              <a:rPr lang="en-US" sz="4400" dirty="0">
                <a:solidFill>
                  <a:srgbClr val="0070C0"/>
                </a:solidFill>
              </a:rPr>
              <a:t> grade Only Science</a:t>
            </a:r>
            <a:endParaRPr sz="4400" dirty="0"/>
          </a:p>
        </p:txBody>
      </p:sp>
      <p:sp>
        <p:nvSpPr>
          <p:cNvPr id="5" name="Star: 5 Points 4">
            <a:extLst>
              <a:ext uri="{FF2B5EF4-FFF2-40B4-BE49-F238E27FC236}">
                <a16:creationId xmlns:a16="http://schemas.microsoft.com/office/drawing/2014/main" id="{4E0FBF25-E6F3-9EC6-760B-75CDDAD4A24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3" name="Picture 2">
            <a:extLst>
              <a:ext uri="{FF2B5EF4-FFF2-40B4-BE49-F238E27FC236}">
                <a16:creationId xmlns:a16="http://schemas.microsoft.com/office/drawing/2014/main" id="{C61BAB84-6737-6309-68DF-497D1B589898}"/>
              </a:ext>
            </a:extLst>
          </p:cNvPr>
          <p:cNvPicPr>
            <a:picLocks noChangeAspect="1"/>
          </p:cNvPicPr>
          <p:nvPr/>
        </p:nvPicPr>
        <p:blipFill>
          <a:blip r:embed="rId3"/>
          <a:stretch>
            <a:fillRect/>
          </a:stretch>
        </p:blipFill>
        <p:spPr>
          <a:xfrm>
            <a:off x="0" y="8724901"/>
            <a:ext cx="18288000" cy="15794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1" y="1239487"/>
            <a:ext cx="7486625" cy="8087394"/>
          </a:xfrm>
        </p:spPr>
        <p:txBody>
          <a:bodyPr spcFirstLastPara="1" vert="horz" wrap="square" lIns="91440" tIns="91440" rIns="91440" bIns="91440" rtlCol="0" anchor="t" anchorCtr="0">
            <a:normAutofit fontScale="85000" lnSpcReduction="20000"/>
          </a:bodyPr>
          <a:lstStyle/>
          <a:p>
            <a:pPr marL="0" indent="-310514" defTabSz="1828800">
              <a:buClr>
                <a:schemeClr val="accent1"/>
              </a:buClr>
              <a:buNone/>
            </a:pPr>
            <a:r>
              <a:rPr lang="en-US" altLang="en-US" sz="3600" dirty="0">
                <a:solidFill>
                  <a:schemeClr val="tx1"/>
                </a:solidFill>
              </a:rPr>
              <a:t>             School Report Cards </a:t>
            </a:r>
          </a:p>
          <a:p>
            <a:pPr defTabSz="1828800">
              <a:buClr>
                <a:schemeClr val="accent1"/>
              </a:buClr>
            </a:pPr>
            <a:r>
              <a:rPr lang="en-US" altLang="en-US" sz="3600" dirty="0">
                <a:solidFill>
                  <a:schemeClr val="tx1"/>
                </a:solidFill>
              </a:rPr>
              <a:t>School Grade and Overview</a:t>
            </a:r>
          </a:p>
          <a:p>
            <a:pPr defTabSz="1828800">
              <a:buClr>
                <a:schemeClr val="accent1"/>
              </a:buClr>
            </a:pPr>
            <a:r>
              <a:rPr lang="en-US" altLang="en-US" sz="3600" dirty="0">
                <a:solidFill>
                  <a:schemeClr val="tx1"/>
                </a:solidFill>
              </a:rPr>
              <a:t>Population and Enrollment </a:t>
            </a:r>
          </a:p>
          <a:p>
            <a:pPr defTabSz="1828800">
              <a:buClr>
                <a:schemeClr val="accent1"/>
              </a:buClr>
            </a:pPr>
            <a:r>
              <a:rPr lang="en-US" altLang="en-US" sz="3600" dirty="0">
                <a:solidFill>
                  <a:schemeClr val="tx1"/>
                </a:solidFill>
              </a:rPr>
              <a:t>Assessments – Academic Achievement, Growth, and Population</a:t>
            </a:r>
          </a:p>
          <a:p>
            <a:pPr defTabSz="1828800">
              <a:buClr>
                <a:schemeClr val="accent1"/>
              </a:buClr>
            </a:pPr>
            <a:r>
              <a:rPr lang="en-US" altLang="en-US" sz="3600" dirty="0">
                <a:solidFill>
                  <a:schemeClr val="tx1"/>
                </a:solidFill>
              </a:rPr>
              <a:t>Assessments – English Language Learners </a:t>
            </a:r>
          </a:p>
          <a:p>
            <a:pPr defTabSz="1828800">
              <a:buClr>
                <a:schemeClr val="accent1"/>
              </a:buClr>
            </a:pPr>
            <a:r>
              <a:rPr lang="en-US" altLang="en-US" sz="3600" dirty="0">
                <a:solidFill>
                  <a:schemeClr val="tx1"/>
                </a:solidFill>
              </a:rPr>
              <a:t>Graduation and Beyond</a:t>
            </a:r>
          </a:p>
          <a:p>
            <a:pPr defTabSz="1828800">
              <a:buClr>
                <a:schemeClr val="accent1"/>
              </a:buClr>
            </a:pPr>
            <a:r>
              <a:rPr lang="en-US" altLang="en-US" sz="3600" dirty="0">
                <a:solidFill>
                  <a:schemeClr val="tx1"/>
                </a:solidFill>
              </a:rPr>
              <a:t>Educator Qualifications and Equity </a:t>
            </a:r>
          </a:p>
          <a:p>
            <a:pPr defTabSz="1828800">
              <a:buClr>
                <a:schemeClr val="accent1"/>
              </a:buClr>
            </a:pPr>
            <a:r>
              <a:rPr lang="en-US" altLang="en-US" sz="3600" dirty="0">
                <a:solidFill>
                  <a:schemeClr val="tx1"/>
                </a:solidFill>
              </a:rPr>
              <a:t>Long-Term Goals and Interim Progress</a:t>
            </a:r>
          </a:p>
          <a:p>
            <a:pPr defTabSz="1828800">
              <a:buClr>
                <a:schemeClr val="accent1"/>
              </a:buClr>
            </a:pPr>
            <a:r>
              <a:rPr lang="en-US" altLang="en-US" sz="3600" dirty="0">
                <a:solidFill>
                  <a:schemeClr val="tx1"/>
                </a:solidFill>
              </a:rPr>
              <a:t>Accelerated Course Enrollment </a:t>
            </a:r>
          </a:p>
          <a:p>
            <a:pPr defTabSz="1828800">
              <a:buClr>
                <a:schemeClr val="accent1"/>
              </a:buClr>
            </a:pPr>
            <a:r>
              <a:rPr lang="en-US" altLang="en-US" sz="3600" dirty="0">
                <a:solidFill>
                  <a:schemeClr val="tx1"/>
                </a:solidFill>
              </a:rPr>
              <a:t>Per-Pupil Expenditures </a:t>
            </a:r>
          </a:p>
          <a:p>
            <a:pPr defTabSz="1828800">
              <a:buClr>
                <a:schemeClr val="accent1"/>
              </a:buClr>
            </a:pPr>
            <a:r>
              <a:rPr lang="en-US" altLang="en-US" sz="3600" dirty="0">
                <a:solidFill>
                  <a:schemeClr val="tx1"/>
                </a:solidFill>
              </a:rPr>
              <a:t>National Data</a:t>
            </a:r>
          </a:p>
          <a:p>
            <a:pPr defTabSz="1828800">
              <a:buClr>
                <a:schemeClr val="accent1"/>
              </a:buClr>
            </a:pPr>
            <a:endParaRPr lang="en-US" altLang="en-US" sz="3100" dirty="0">
              <a:solidFill>
                <a:schemeClr val="tx1"/>
              </a:solidFill>
            </a:endParaRPr>
          </a:p>
          <a:p>
            <a:pPr marL="0" indent="-310514" defTabSz="1828800">
              <a:buClr>
                <a:schemeClr val="accent1"/>
              </a:buClr>
              <a:buNone/>
            </a:pPr>
            <a:r>
              <a:rPr lang="en-US" altLang="en-US" sz="3600" dirty="0">
                <a:solidFill>
                  <a:schemeClr val="tx1"/>
                </a:solidFill>
              </a:rPr>
              <a:t>Available online at </a:t>
            </a:r>
            <a:r>
              <a:rPr lang="en-US" sz="3600" dirty="0">
                <a:solidFill>
                  <a:schemeClr val="tx1"/>
                </a:solidFill>
                <a:hlinkClick r:id="rId2"/>
              </a:rPr>
              <a:t>https://edudata.fldoe.org/</a:t>
            </a: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39199" y="1714175"/>
            <a:ext cx="8795659"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5"/>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68580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0" y="965200"/>
            <a:ext cx="16357599" cy="8356599"/>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83FD45-E6E8-7696-E496-97E9CF51F096}"/>
              </a:ext>
            </a:extLst>
          </p:cNvPr>
          <p:cNvPicPr>
            <a:picLocks noChangeAspect="1"/>
          </p:cNvPicPr>
          <p:nvPr/>
        </p:nvPicPr>
        <p:blipFill>
          <a:blip r:embed="rId2"/>
          <a:stretch>
            <a:fillRect/>
          </a:stretch>
        </p:blipFill>
        <p:spPr>
          <a:xfrm>
            <a:off x="5240105" y="5382"/>
            <a:ext cx="7943395" cy="10276234"/>
          </a:xfrm>
          <a:prstGeom prst="rect">
            <a:avLst/>
          </a:prstGeom>
        </p:spPr>
      </p:pic>
    </p:spTree>
    <p:extLst>
      <p:ext uri="{BB962C8B-B14F-4D97-AF65-F5344CB8AC3E}">
        <p14:creationId xmlns:p14="http://schemas.microsoft.com/office/powerpoint/2010/main" val="20437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gn="ctr">
              <a:lnSpc>
                <a:spcPts val="9931"/>
              </a:lnSpc>
            </a:pPr>
            <a:r>
              <a:rPr lang="en-US" sz="7093" b="1" dirty="0">
                <a:latin typeface="Prompt Bold" panose="00000800000000000000" pitchFamily="2" charset="-34"/>
                <a:cs typeface="Prompt Bold" panose="00000800000000000000" pitchFamily="2" charset="-34"/>
              </a:rPr>
              <a:t>Data Resources/Consider</a:t>
            </a:r>
          </a:p>
        </p:txBody>
      </p:sp>
      <p:pic>
        <p:nvPicPr>
          <p:cNvPr id="4" name="Picture 2" descr="Data Digest: Predictive Analytics and ...">
            <a:extLst>
              <a:ext uri="{FF2B5EF4-FFF2-40B4-BE49-F238E27FC236}">
                <a16:creationId xmlns:a16="http://schemas.microsoft.com/office/drawing/2014/main"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CBC09-D294-555A-9D09-B0BB5D6CD4DC}"/>
              </a:ext>
            </a:extLst>
          </p:cNvPr>
          <p:cNvSpPr txBox="1"/>
          <p:nvPr/>
        </p:nvSpPr>
        <p:spPr>
          <a:xfrm>
            <a:off x="457200" y="5143500"/>
            <a:ext cx="170688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Comprehensive Needs Assessment</a:t>
            </a:r>
          </a:p>
          <a:p>
            <a:pPr marL="285750" indent="-285750">
              <a:buFont typeface="Arial" panose="020B0604020202020204" pitchFamily="34" charset="0"/>
              <a:buChar char="•"/>
            </a:pPr>
            <a:r>
              <a:rPr lang="en-US" sz="3600" dirty="0"/>
              <a:t>School Improvement Plan</a:t>
            </a:r>
          </a:p>
          <a:p>
            <a:pPr marL="285750" indent="-285750">
              <a:buFont typeface="Arial" panose="020B0604020202020204" pitchFamily="34" charset="0"/>
              <a:buChar char="•"/>
            </a:pPr>
            <a:r>
              <a:rPr lang="en-US" sz="3600" dirty="0"/>
              <a:t>District Climate Survey (Title l Items)</a:t>
            </a:r>
          </a:p>
          <a:p>
            <a:pPr marL="285750" indent="-285750">
              <a:buFont typeface="Arial" panose="020B0604020202020204" pitchFamily="34" charset="0"/>
              <a:buChar char="•"/>
            </a:pPr>
            <a:r>
              <a:rPr lang="en-US" sz="3600" dirty="0"/>
              <a:t>PM3 Data/Connection to Phase </a:t>
            </a:r>
            <a:r>
              <a:rPr lang="en-US" sz="3600" dirty="0" err="1"/>
              <a:t>lll</a:t>
            </a:r>
            <a:endParaRPr lang="en-US" sz="3600" dirty="0"/>
          </a:p>
        </p:txBody>
      </p:sp>
      <p:sp>
        <p:nvSpPr>
          <p:cNvPr id="10" name="Star: 5 Points 9">
            <a:extLst>
              <a:ext uri="{FF2B5EF4-FFF2-40B4-BE49-F238E27FC236}">
                <a16:creationId xmlns:a16="http://schemas.microsoft.com/office/drawing/2014/main" id="{062F028F-707C-B728-A47D-311520675EE7}"/>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23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5" name="TextBox 4">
            <a:extLst>
              <a:ext uri="{FF2B5EF4-FFF2-40B4-BE49-F238E27FC236}">
                <a16:creationId xmlns:a16="http://schemas.microsoft.com/office/drawing/2014/main" id="{73800BAE-CEEF-4577-9125-589AE4793E5C}"/>
              </a:ext>
            </a:extLst>
          </p:cNvPr>
          <p:cNvSpPr txBox="1"/>
          <p:nvPr/>
        </p:nvSpPr>
        <p:spPr>
          <a:xfrm flipH="1">
            <a:off x="10390909" y="5712558"/>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sp>
        <p:nvSpPr>
          <p:cNvPr id="9" name="Subtitle 8">
            <a:extLst>
              <a:ext uri="{FF2B5EF4-FFF2-40B4-BE49-F238E27FC236}">
                <a16:creationId xmlns:a16="http://schemas.microsoft.com/office/drawing/2014/main" id="{D35C141B-B989-CF26-B3F7-0B071720F2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1200329"/>
          </a:xfrm>
          <a:prstGeom prst="rect">
            <a:avLst/>
          </a:prstGeom>
          <a:noFill/>
        </p:spPr>
        <p:txBody>
          <a:bodyPr wrap="square" rtlCol="0">
            <a:spAutoFit/>
          </a:bodyPr>
          <a:lstStyle/>
          <a:p>
            <a:r>
              <a:rPr lang="en-US" sz="2400" dirty="0"/>
              <a:t>4. Sawgrass Lake Elementary </a:t>
            </a:r>
          </a:p>
        </p:txBody>
      </p:sp>
    </p:spTree>
    <p:extLst>
      <p:ext uri="{BB962C8B-B14F-4D97-AF65-F5344CB8AC3E}">
        <p14:creationId xmlns:p14="http://schemas.microsoft.com/office/powerpoint/2010/main" val="158847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7010400" y="2476500"/>
            <a:ext cx="10102720" cy="4892237"/>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2" descr="50 of the Best Quotes About Education">
            <a:extLst>
              <a:ext uri="{FF2B5EF4-FFF2-40B4-BE49-F238E27FC236}">
                <a16:creationId xmlns:a16="http://schemas.microsoft.com/office/drawing/2014/main" id="{E4BF977F-298D-CDA1-A023-5328F78E6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9624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11657" y="8826816"/>
            <a:ext cx="18299657" cy="14572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7694414"/>
          </a:xfrm>
          <a:prstGeom prst="rect">
            <a:avLst/>
          </a:prstGeom>
        </p:spPr>
        <p:txBody>
          <a:bodyPr wrap="square" lIns="91440" tIns="45720" rIns="91440" bIns="45720" anchor="t">
            <a:spAutoFit/>
          </a:bodyPr>
          <a:lstStyle/>
          <a:p>
            <a:r>
              <a:rPr lang="en-US" sz="3600" dirty="0">
                <a:latin typeface="Nirmala UI Semilight" panose="020B0402040204020203" pitchFamily="34" charset="0"/>
                <a:ea typeface="Nirmala UI Semilight" panose="020B0402040204020203" pitchFamily="34" charset="0"/>
                <a:cs typeface="Nirmala UI Semilight" panose="020B0402040204020203" pitchFamily="34" charset="0"/>
              </a:rPr>
              <a:t>Sawgrass Lake Elementary  uses Title I to  provide the following resources:</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fontAlgn="base"/>
            <a:r>
              <a:rPr lang="en-US" sz="4800" b="0" i="0" u="none" strike="noStrike" dirty="0">
                <a:solidFill>
                  <a:srgbClr val="000000"/>
                </a:solidFill>
                <a:effectLst/>
                <a:highlight>
                  <a:srgbClr val="F5F5F5"/>
                </a:highlight>
                <a:latin typeface="Quire Sans Pro Light"/>
              </a:rPr>
              <a:t>$</a:t>
            </a:r>
            <a:r>
              <a:rPr lang="en-US" sz="4800" dirty="0">
                <a:solidFill>
                  <a:srgbClr val="000000"/>
                </a:solidFill>
                <a:highlight>
                  <a:srgbClr val="F5F5F5"/>
                </a:highlight>
                <a:latin typeface="Quire Sans Pro Light"/>
              </a:rPr>
              <a:t>87,150</a:t>
            </a:r>
            <a:r>
              <a:rPr lang="en-US" sz="4800" b="0" i="0" u="none" strike="noStrike" dirty="0">
                <a:solidFill>
                  <a:srgbClr val="000000"/>
                </a:solidFill>
                <a:effectLst/>
                <a:highlight>
                  <a:srgbClr val="F5F5F5"/>
                </a:highlight>
                <a:latin typeface="Quire Sans Pro Light"/>
              </a:rPr>
              <a:t> </a:t>
            </a:r>
            <a:r>
              <a:rPr lang="en-US" sz="4800" dirty="0">
                <a:solidFill>
                  <a:srgbClr val="000000"/>
                </a:solidFill>
                <a:highlight>
                  <a:srgbClr val="F5F5F5"/>
                </a:highlight>
                <a:latin typeface="Quire Sans Pro Light"/>
              </a:rPr>
              <a:t> </a:t>
            </a:r>
            <a:r>
              <a:rPr lang="en-US" sz="4800" b="0" i="0" u="none" strike="noStrike" dirty="0">
                <a:solidFill>
                  <a:srgbClr val="000000"/>
                </a:solidFill>
                <a:effectLst/>
                <a:highlight>
                  <a:srgbClr val="F5F5F5"/>
                </a:highlight>
                <a:latin typeface="Quire Sans Pro Light"/>
              </a:rPr>
              <a:t>total allocation</a:t>
            </a:r>
            <a:r>
              <a:rPr lang="en-US" sz="4800" b="0" i="0" dirty="0">
                <a:solidFill>
                  <a:srgbClr val="000000"/>
                </a:solidFill>
                <a:effectLst/>
                <a:highlight>
                  <a:srgbClr val="F5F5F5"/>
                </a:highlight>
                <a:latin typeface="Quire Sans Pro Light"/>
              </a:rPr>
              <a:t>​</a:t>
            </a:r>
          </a:p>
          <a:p>
            <a:pPr fontAlgn="base"/>
            <a:r>
              <a:rPr lang="en-US" sz="4800" dirty="0">
                <a:solidFill>
                  <a:srgbClr val="000000"/>
                </a:solidFill>
                <a:highlight>
                  <a:srgbClr val="F5F5F5"/>
                </a:highlight>
                <a:latin typeface="Quire Sans Pro Light"/>
              </a:rPr>
              <a:t>Part Time Hourly Teacher</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a:rPr>
              <a:t>Instructional Materials</a:t>
            </a:r>
            <a:r>
              <a:rPr lang="en-US" sz="4800" b="0" i="0" dirty="0">
                <a:solidFill>
                  <a:srgbClr val="000000"/>
                </a:solidFill>
                <a:effectLst/>
                <a:highlight>
                  <a:srgbClr val="F5F5F5"/>
                </a:highlight>
                <a:latin typeface="Quire Sans Pro Light"/>
              </a:rPr>
              <a:t>​</a:t>
            </a:r>
          </a:p>
          <a:p>
            <a:pPr fontAlgn="base"/>
            <a:r>
              <a:rPr lang="en-US" sz="4800" b="0" i="0" u="none" strike="noStrike" dirty="0">
                <a:solidFill>
                  <a:srgbClr val="000000"/>
                </a:solidFill>
                <a:effectLst/>
                <a:highlight>
                  <a:srgbClr val="F5F5F5"/>
                </a:highlight>
                <a:latin typeface="Quire Sans Pro Light"/>
              </a:rPr>
              <a:t>Instructional </a:t>
            </a:r>
            <a:r>
              <a:rPr lang="en-US" sz="4800" dirty="0">
                <a:solidFill>
                  <a:srgbClr val="000000"/>
                </a:solidFill>
                <a:highlight>
                  <a:srgbClr val="F5F5F5"/>
                </a:highlight>
                <a:latin typeface="Quire Sans Pro Light"/>
              </a:rPr>
              <a:t>Coach</a:t>
            </a:r>
            <a:endParaRPr lang="en-US" sz="4800" dirty="0">
              <a:solidFill>
                <a:srgbClr val="000000"/>
              </a:solidFill>
              <a:highlight>
                <a:srgbClr val="F5F5F5"/>
              </a:highlight>
              <a:latin typeface="Quire Sans Pro Light"/>
              <a:cs typeface="Segoe UI"/>
            </a:endParaRPr>
          </a:p>
          <a:p>
            <a:pPr algn="l"/>
            <a:r>
              <a:rPr lang="en-US" sz="4800" dirty="0">
                <a:solidFill>
                  <a:srgbClr val="000000"/>
                </a:solidFill>
                <a:highlight>
                  <a:srgbClr val="F5F5F5"/>
                </a:highlight>
                <a:latin typeface="Quire Sans Pro Light"/>
              </a:rPr>
              <a:t>Parent</a:t>
            </a:r>
            <a:r>
              <a:rPr lang="en-US" sz="4800" b="0" i="0" u="none" strike="noStrike" dirty="0">
                <a:solidFill>
                  <a:srgbClr val="000000"/>
                </a:solidFill>
                <a:effectLst/>
                <a:highlight>
                  <a:srgbClr val="F5F5F5"/>
                </a:highlight>
                <a:latin typeface="Quire Sans Pro Light"/>
              </a:rPr>
              <a:t> Engagement</a:t>
            </a:r>
            <a:r>
              <a:rPr lang="en-US" sz="4800" b="0" i="0" dirty="0">
                <a:solidFill>
                  <a:srgbClr val="000000"/>
                </a:solidFill>
                <a:effectLst/>
                <a:highlight>
                  <a:srgbClr val="F5F5F5"/>
                </a:highlight>
                <a:latin typeface="Quire Sans Pro Light"/>
              </a:rPr>
              <a:t>​</a:t>
            </a:r>
            <a:endParaRPr lang="en-US" sz="4800" b="0" i="0" dirty="0">
              <a:solidFill>
                <a:srgbClr val="000000"/>
              </a:solidFill>
              <a:effectLst/>
              <a:highlight>
                <a:srgbClr val="F5F5F5"/>
              </a:highlight>
              <a:latin typeface="Segoe UI"/>
              <a:cs typeface="Segoe UI"/>
            </a:endParaRPr>
          </a:p>
          <a:p>
            <a:pPr algn="l" rtl="0" fontAlgn="base"/>
            <a:r>
              <a:rPr lang="en-US" sz="4800" b="0" i="0" u="none" strike="noStrike" dirty="0">
                <a:solidFill>
                  <a:srgbClr val="000000"/>
                </a:solidFill>
                <a:effectLst/>
                <a:highlight>
                  <a:srgbClr val="F5F5F5"/>
                </a:highlight>
                <a:latin typeface="Quire Sans Pro Light" panose="020B0302040400020003" pitchFamily="34" charset="0"/>
              </a:rPr>
              <a:t>Agendas</a:t>
            </a:r>
            <a:r>
              <a:rPr lang="en-US" sz="4800" b="0" i="0" dirty="0">
                <a:solidFill>
                  <a:srgbClr val="000000"/>
                </a:solidFill>
                <a:effectLst/>
                <a:highlight>
                  <a:srgbClr val="F5F5F5"/>
                </a:highlight>
                <a:latin typeface="Quire Sans Pro Light" panose="020B0302040400020003" pitchFamily="34" charset="0"/>
              </a:rPr>
              <a:t>​</a:t>
            </a:r>
            <a:endParaRPr lang="en-US" sz="4800" b="0" i="0" dirty="0">
              <a:solidFill>
                <a:srgbClr val="000000"/>
              </a:solidFill>
              <a:effectLst/>
              <a:highlight>
                <a:srgbClr val="F5F5F5"/>
              </a:highlight>
              <a:latin typeface="Segoe UI" panose="020B0502040204020203" pitchFamily="34" charset="0"/>
            </a:endParaRPr>
          </a:p>
          <a:p>
            <a:pPr algn="l" rtl="0" fontAlgn="base"/>
            <a:r>
              <a:rPr lang="en-US" sz="4800" b="0" i="0" u="none" strike="noStrike" dirty="0">
                <a:solidFill>
                  <a:srgbClr val="000000"/>
                </a:solidFill>
                <a:effectLst/>
                <a:highlight>
                  <a:srgbClr val="F5F5F5"/>
                </a:highlight>
                <a:latin typeface="Quire Sans Pro Light"/>
              </a:rPr>
              <a:t>Supplies for </a:t>
            </a:r>
            <a:r>
              <a:rPr lang="en-US" sz="4800" dirty="0">
                <a:solidFill>
                  <a:srgbClr val="000000"/>
                </a:solidFill>
                <a:highlight>
                  <a:srgbClr val="F5F5F5"/>
                </a:highlight>
                <a:latin typeface="Quire Sans Pro Light"/>
              </a:rPr>
              <a:t>Parent</a:t>
            </a:r>
            <a:r>
              <a:rPr lang="en-US" sz="4800" b="0" i="0" u="none" strike="noStrike" dirty="0">
                <a:solidFill>
                  <a:srgbClr val="000000"/>
                </a:solidFill>
                <a:effectLst/>
                <a:highlight>
                  <a:srgbClr val="F5F5F5"/>
                </a:highlight>
                <a:latin typeface="Quire Sans Pro Light"/>
              </a:rPr>
              <a:t> </a:t>
            </a:r>
            <a:r>
              <a:rPr lang="en-US" sz="4800" dirty="0">
                <a:solidFill>
                  <a:srgbClr val="000000"/>
                </a:solidFill>
                <a:highlight>
                  <a:srgbClr val="F5F5F5"/>
                </a:highlight>
                <a:latin typeface="Quire Sans Pro Light"/>
              </a:rPr>
              <a:t>Events</a:t>
            </a:r>
            <a:endParaRPr lang="en-US" sz="4800" b="0" i="0" dirty="0">
              <a:solidFill>
                <a:srgbClr val="000000"/>
              </a:solidFill>
              <a:effectLst/>
              <a:highlight>
                <a:srgbClr val="F5F5F5"/>
              </a:highlight>
              <a:latin typeface="Segoe UI" panose="020B0502040204020203" pitchFamily="34" charset="0"/>
            </a:endParaRPr>
          </a:p>
          <a:p>
            <a:pPr algn="l" rtl="0" fontAlgn="base"/>
            <a:endParaRPr lang="en-US" sz="5400" b="0" i="0" dirty="0">
              <a:solidFill>
                <a:srgbClr val="000000"/>
              </a:solidFill>
              <a:effectLst/>
              <a:highlight>
                <a:srgbClr val="F5F5F5"/>
              </a:highlight>
              <a:latin typeface="Segoe UI" panose="020B05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9066147"/>
            <a:ext cx="18288000" cy="122085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3128" y="9048751"/>
            <a:ext cx="18288000" cy="123825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D0EF7B5BA314DB6E51C426764F3F4" ma:contentTypeVersion="12" ma:contentTypeDescription="Create a new document." ma:contentTypeScope="" ma:versionID="8eadad25c905ed90dcac3e650804cee5">
  <xsd:schema xmlns:xsd="http://www.w3.org/2001/XMLSchema" xmlns:xs="http://www.w3.org/2001/XMLSchema" xmlns:p="http://schemas.microsoft.com/office/2006/metadata/properties" xmlns:ns2="04e85a4d-57c8-40b4-b04f-267a9a25231e" xmlns:ns3="e600d9eb-d068-44a4-95bb-e20df5ef584c" targetNamespace="http://schemas.microsoft.com/office/2006/metadata/properties" ma:root="true" ma:fieldsID="229cb96156aef1ce3afcb412159fdd07" ns2:_="" ns3:_="">
    <xsd:import namespace="04e85a4d-57c8-40b4-b04f-267a9a25231e"/>
    <xsd:import namespace="e600d9eb-d068-44a4-95bb-e20df5ef58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85a4d-57c8-40b4-b04f-267a9a252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73a80-ac39-4648-84dd-a338749229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0d9eb-d068-44a4-95bb-e20df5ef58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e3a758-f67b-4c38-9cb3-cf8f6b01ba17}" ma:internalName="TaxCatchAll" ma:showField="CatchAllData" ma:web="e600d9eb-d068-44a4-95bb-e20df5ef58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00d9eb-d068-44a4-95bb-e20df5ef584c" xsi:nil="true"/>
    <lcf76f155ced4ddcb4097134ff3c332f xmlns="04e85a4d-57c8-40b4-b04f-267a9a2523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600841-9B13-4448-A222-11A6EF939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85a4d-57c8-40b4-b04f-267a9a25231e"/>
    <ds:schemaRef ds:uri="e600d9eb-d068-44a4-95bb-e20df5ef5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8BED79-01A0-4F6E-B326-4ABD646C3AA6}">
  <ds:schemaRefs>
    <ds:schemaRef ds:uri="http://schemas.microsoft.com/sharepoint/v3/contenttype/forms"/>
  </ds:schemaRefs>
</ds:datastoreItem>
</file>

<file path=customXml/itemProps3.xml><?xml version="1.0" encoding="utf-8"?>
<ds:datastoreItem xmlns:ds="http://schemas.openxmlformats.org/officeDocument/2006/customXml" ds:itemID="{FF7EE70B-BF27-42EA-A39F-2D365F862FEE}">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e600d9eb-d068-44a4-95bb-e20df5ef584c"/>
    <ds:schemaRef ds:uri="04e85a4d-57c8-40b4-b04f-267a9a2523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TotalTime>
  <Words>1372</Words>
  <Application>Microsoft Office PowerPoint</Application>
  <PresentationFormat>Custom</PresentationFormat>
  <Paragraphs>173</Paragraphs>
  <Slides>20</Slides>
  <Notes>14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Integral</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School Compact</vt:lpstr>
      <vt:lpstr>Parent and Family Engagement Plan (PFEP)</vt:lpstr>
      <vt:lpstr>PowerPoint Presentation</vt:lpstr>
      <vt:lpstr>School’s Curriculum</vt:lpstr>
      <vt:lpstr>Florida Assessments </vt:lpstr>
      <vt:lpstr>PowerPoint Presentation</vt:lpstr>
      <vt:lpstr>Parent Advisory Council (PAC)</vt:lpstr>
      <vt:lpstr>PowerPoint Presentation</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Blackman Stephanie</cp:lastModifiedBy>
  <cp:revision>69</cp:revision>
  <dcterms:created xsi:type="dcterms:W3CDTF">2006-08-16T00:00:00Z</dcterms:created>
  <dcterms:modified xsi:type="dcterms:W3CDTF">2025-09-03T18:11:44Z</dcterms:modified>
  <dc:identifier>DAFHhpdnc_E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0x010100413D0EF7B5BA314DB6E51C426764F3F4</vt:lpwstr>
  </property>
  <property fmtid="{D5CDD505-2E9C-101B-9397-08002B2CF9AE}" pid="3" name="MediaServiceImageTags">
    <vt:lpwstr/>
  </property>
</Properties>
</file>