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4" r:id="rId4"/>
    <p:sldId id="268" r:id="rId5"/>
    <p:sldId id="258" r:id="rId6"/>
    <p:sldId id="275" r:id="rId7"/>
    <p:sldId id="262" r:id="rId8"/>
    <p:sldId id="277" r:id="rId9"/>
    <p:sldId id="261" r:id="rId10"/>
    <p:sldId id="273" r:id="rId11"/>
    <p:sldId id="260" r:id="rId12"/>
    <p:sldId id="276" r:id="rId13"/>
    <p:sldId id="266" r:id="rId14"/>
    <p:sldId id="274" r:id="rId15"/>
    <p:sldId id="265" r:id="rId16"/>
    <p:sldId id="270" r:id="rId17"/>
    <p:sldId id="269" r:id="rId18"/>
    <p:sldId id="278" r:id="rId19"/>
    <p:sldId id="271" r:id="rId20"/>
    <p:sldId id="272"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10/1/2020</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10/1/2020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10/1/2020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10/1/2020</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10/1/2020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10/1/2020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10/1/2020</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10/1/2020</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10/1/2020</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770CA6A-B3B0-4826-A91F-B2B1F8922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C51B9DA-B0CC-480A-8EA5-4D5C3E0515B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4976028" y="965200"/>
            <a:ext cx="6170943" cy="4329641"/>
          </a:xfrm>
        </p:spPr>
        <p:txBody>
          <a:bodyPr anchor="ctr">
            <a:normAutofit/>
          </a:bodyPr>
          <a:lstStyle/>
          <a:p>
            <a:r>
              <a:rPr lang="en-US" sz="5400"/>
              <a:t>Leader</a:t>
            </a:r>
          </a:p>
        </p:txBody>
      </p:sp>
      <p:sp>
        <p:nvSpPr>
          <p:cNvPr id="3" name="Subtitle 2"/>
          <p:cNvSpPr>
            <a:spLocks noGrp="1"/>
          </p:cNvSpPr>
          <p:nvPr>
            <p:ph type="subTitle" idx="1"/>
          </p:nvPr>
        </p:nvSpPr>
        <p:spPr>
          <a:xfrm>
            <a:off x="965200" y="965200"/>
            <a:ext cx="3367361" cy="4329641"/>
          </a:xfrm>
        </p:spPr>
        <p:txBody>
          <a:bodyPr anchor="ctr">
            <a:normAutofit/>
          </a:bodyPr>
          <a:lstStyle/>
          <a:p>
            <a:pPr algn="r"/>
            <a:r>
              <a:rPr lang="en-US" dirty="0"/>
              <a:t>Who are they and can I be one?</a:t>
            </a:r>
            <a:endParaRPr lang="en-US"/>
          </a:p>
        </p:txBody>
      </p:sp>
      <p:cxnSp>
        <p:nvCxnSpPr>
          <p:cNvPr id="12" name="Straight Connector 11">
            <a:extLst>
              <a:ext uri="{FF2B5EF4-FFF2-40B4-BE49-F238E27FC236}">
                <a16:creationId xmlns:a16="http://schemas.microsoft.com/office/drawing/2014/main" id="{6FE641DB-A503-41DE-ACA6-36B41C6C2B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621260"/>
            <a:ext cx="0" cy="301752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74893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966158"/>
            <a:ext cx="9448800" cy="5805577"/>
          </a:xfrm>
        </p:spPr>
        <p:txBody>
          <a:bodyPr>
            <a:normAutofit/>
          </a:bodyPr>
          <a:lstStyle/>
          <a:p>
            <a:endParaRPr lang="en-US" sz="3600" dirty="0"/>
          </a:p>
          <a:p>
            <a:endParaRPr lang="en-US" sz="3600" dirty="0"/>
          </a:p>
          <a:p>
            <a:endParaRPr lang="en-US" sz="3600" dirty="0"/>
          </a:p>
          <a:p>
            <a:r>
              <a:rPr lang="en-US" sz="3600" dirty="0"/>
              <a:t>Integrity: I act in an ethical manner; honest, not led astray by peer pressure.</a:t>
            </a:r>
          </a:p>
          <a:p>
            <a:r>
              <a:rPr lang="en-US" sz="3600" dirty="0"/>
              <a:t> </a:t>
            </a:r>
          </a:p>
          <a:p>
            <a:r>
              <a:rPr lang="en-US" dirty="0"/>
              <a:t> </a:t>
            </a:r>
          </a:p>
          <a:p>
            <a:endParaRPr lang="en-US" dirty="0"/>
          </a:p>
          <a:p>
            <a:endParaRPr lang="en-US" dirty="0"/>
          </a:p>
        </p:txBody>
      </p:sp>
    </p:spTree>
    <p:extLst>
      <p:ext uri="{BB962C8B-B14F-4D97-AF65-F5344CB8AC3E}">
        <p14:creationId xmlns:p14="http://schemas.microsoft.com/office/powerpoint/2010/main" val="40762211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770CA6A-B3B0-4826-A91F-B2B1F8922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C51B9DA-B0CC-480A-8EA5-4D5C3E0515B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4976028" y="965200"/>
            <a:ext cx="6170943" cy="4329641"/>
          </a:xfrm>
        </p:spPr>
        <p:txBody>
          <a:bodyPr anchor="ctr">
            <a:normAutofit/>
          </a:bodyPr>
          <a:lstStyle/>
          <a:p>
            <a:r>
              <a:rPr lang="en-US" sz="4200"/>
              <a:t>You have brains in your head. You have feet in your shoes, you can steer yourself in any direction you choose.”</a:t>
            </a:r>
          </a:p>
        </p:txBody>
      </p:sp>
      <p:sp>
        <p:nvSpPr>
          <p:cNvPr id="3" name="Subtitle 2"/>
          <p:cNvSpPr>
            <a:spLocks noGrp="1"/>
          </p:cNvSpPr>
          <p:nvPr>
            <p:ph type="subTitle" idx="1"/>
          </p:nvPr>
        </p:nvSpPr>
        <p:spPr>
          <a:xfrm>
            <a:off x="965200" y="965200"/>
            <a:ext cx="3367361" cy="4329641"/>
          </a:xfrm>
        </p:spPr>
        <p:txBody>
          <a:bodyPr anchor="ctr">
            <a:normAutofit/>
          </a:bodyPr>
          <a:lstStyle/>
          <a:p>
            <a:pPr algn="r"/>
            <a:r>
              <a:rPr lang="en-US" dirty="0"/>
              <a:t>Do not be afraid to abandon an initiative that isn't working.  Leaders can and should admit when a project has failed or an idea hasn't panned out.  Point your shoes in another direction.</a:t>
            </a:r>
            <a:endParaRPr lang="en-US"/>
          </a:p>
        </p:txBody>
      </p:sp>
      <p:cxnSp>
        <p:nvCxnSpPr>
          <p:cNvPr id="12" name="Straight Connector 11">
            <a:extLst>
              <a:ext uri="{FF2B5EF4-FFF2-40B4-BE49-F238E27FC236}">
                <a16:creationId xmlns:a16="http://schemas.microsoft.com/office/drawing/2014/main" id="{6FE641DB-A503-41DE-ACA6-36B41C6C2B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621260"/>
            <a:ext cx="0" cy="301752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6647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966158"/>
            <a:ext cx="9448800" cy="5805577"/>
          </a:xfrm>
        </p:spPr>
        <p:txBody>
          <a:bodyPr>
            <a:normAutofit/>
          </a:bodyPr>
          <a:lstStyle/>
          <a:p>
            <a:r>
              <a:rPr lang="en-US" dirty="0"/>
              <a:t> </a:t>
            </a:r>
            <a:r>
              <a:rPr lang="en-US" sz="3600" dirty="0"/>
              <a:t>Resourceful: I can tackle problems, be a problem-solver, I think through difficulties.</a:t>
            </a:r>
          </a:p>
          <a:p>
            <a:r>
              <a:rPr lang="en-US" sz="3600" dirty="0"/>
              <a:t> </a:t>
            </a:r>
          </a:p>
          <a:p>
            <a:endParaRPr lang="en-US" sz="3600" dirty="0"/>
          </a:p>
          <a:p>
            <a:r>
              <a:rPr lang="en-US" sz="3600" dirty="0"/>
              <a:t>Adaptability: can cope with unexpected, can accept change.</a:t>
            </a:r>
          </a:p>
          <a:p>
            <a:r>
              <a:rPr lang="en-US" sz="3600" dirty="0"/>
              <a:t> </a:t>
            </a:r>
          </a:p>
          <a:p>
            <a:endParaRPr lang="en-US" dirty="0"/>
          </a:p>
          <a:p>
            <a:r>
              <a:rPr lang="en-US" dirty="0"/>
              <a:t>  </a:t>
            </a:r>
          </a:p>
          <a:p>
            <a:endParaRPr lang="en-US" dirty="0"/>
          </a:p>
          <a:p>
            <a:endParaRPr lang="en-US" dirty="0"/>
          </a:p>
        </p:txBody>
      </p:sp>
    </p:spTree>
    <p:extLst>
      <p:ext uri="{BB962C8B-B14F-4D97-AF65-F5344CB8AC3E}">
        <p14:creationId xmlns:p14="http://schemas.microsoft.com/office/powerpoint/2010/main" val="1216324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770CA6A-B3B0-4826-A91F-B2B1F8922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C51B9DA-B0CC-480A-8EA5-4D5C3E0515B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4976028" y="965200"/>
            <a:ext cx="6170943" cy="4329641"/>
          </a:xfrm>
        </p:spPr>
        <p:txBody>
          <a:bodyPr anchor="ctr">
            <a:normAutofit/>
          </a:bodyPr>
          <a:lstStyle/>
          <a:p>
            <a:r>
              <a:rPr lang="en-US" sz="5000"/>
              <a:t>“Unless someone like you cares a whole awful lot, nothing is going to get better, its not.”</a:t>
            </a:r>
          </a:p>
        </p:txBody>
      </p:sp>
      <p:sp>
        <p:nvSpPr>
          <p:cNvPr id="3" name="Subtitle 2"/>
          <p:cNvSpPr>
            <a:spLocks noGrp="1"/>
          </p:cNvSpPr>
          <p:nvPr>
            <p:ph type="subTitle" idx="1"/>
          </p:nvPr>
        </p:nvSpPr>
        <p:spPr>
          <a:xfrm>
            <a:off x="965200" y="965200"/>
            <a:ext cx="3367361" cy="4329641"/>
          </a:xfrm>
        </p:spPr>
        <p:txBody>
          <a:bodyPr anchor="ctr">
            <a:normAutofit/>
          </a:bodyPr>
          <a:lstStyle/>
          <a:p>
            <a:pPr algn="r"/>
            <a:r>
              <a:rPr lang="en-US" dirty="0"/>
              <a:t>Everyone has a responsibility to lead.  You are the only one that brings your combination of skills to the table.  Nothing will get better without your leadership and today is the only day your are guaranteed.</a:t>
            </a:r>
            <a:endParaRPr lang="en-US"/>
          </a:p>
        </p:txBody>
      </p:sp>
      <p:cxnSp>
        <p:nvCxnSpPr>
          <p:cNvPr id="12" name="Straight Connector 11">
            <a:extLst>
              <a:ext uri="{FF2B5EF4-FFF2-40B4-BE49-F238E27FC236}">
                <a16:creationId xmlns:a16="http://schemas.microsoft.com/office/drawing/2014/main" id="{6FE641DB-A503-41DE-ACA6-36B41C6C2B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621260"/>
            <a:ext cx="0" cy="301752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6774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966158"/>
            <a:ext cx="9448800" cy="5805577"/>
          </a:xfrm>
        </p:spPr>
        <p:txBody>
          <a:bodyPr>
            <a:normAutofit/>
          </a:bodyPr>
          <a:lstStyle/>
          <a:p>
            <a:r>
              <a:rPr lang="en-US" dirty="0"/>
              <a:t> </a:t>
            </a:r>
            <a:r>
              <a:rPr lang="en-US" sz="3600" dirty="0"/>
              <a:t>Sensitive: I am caring to others. I accept others for who they are. I am compassionate and am emphatic.</a:t>
            </a:r>
          </a:p>
          <a:p>
            <a:endParaRPr lang="en-US" sz="3600" dirty="0"/>
          </a:p>
          <a:p>
            <a:r>
              <a:rPr lang="en-US" sz="3600" dirty="0"/>
              <a:t>Enthusiasm: I have energy, a positive attitude and am motivated.</a:t>
            </a:r>
            <a:endParaRPr lang="en-US" dirty="0"/>
          </a:p>
        </p:txBody>
      </p:sp>
    </p:spTree>
    <p:extLst>
      <p:ext uri="{BB962C8B-B14F-4D97-AF65-F5344CB8AC3E}">
        <p14:creationId xmlns:p14="http://schemas.microsoft.com/office/powerpoint/2010/main" val="3742653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770CA6A-B3B0-4826-A91F-B2B1F8922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C51B9DA-B0CC-480A-8EA5-4D5C3E0515B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4976028" y="965200"/>
            <a:ext cx="6170943" cy="4329641"/>
          </a:xfrm>
        </p:spPr>
        <p:txBody>
          <a:bodyPr anchor="ctr">
            <a:normAutofit/>
          </a:bodyPr>
          <a:lstStyle/>
          <a:p>
            <a:r>
              <a:rPr lang="en-US" sz="5400" b="1"/>
              <a:t>Board of Directors:</a:t>
            </a:r>
            <a:br>
              <a:rPr lang="en-US" sz="5400"/>
            </a:br>
            <a:endParaRPr lang="en-US" sz="5400"/>
          </a:p>
        </p:txBody>
      </p:sp>
      <p:sp>
        <p:nvSpPr>
          <p:cNvPr id="3" name="Subtitle 2"/>
          <p:cNvSpPr>
            <a:spLocks noGrp="1"/>
          </p:cNvSpPr>
          <p:nvPr>
            <p:ph type="subTitle" idx="1"/>
          </p:nvPr>
        </p:nvSpPr>
        <p:spPr>
          <a:xfrm>
            <a:off x="965200" y="965200"/>
            <a:ext cx="3367361" cy="4329641"/>
          </a:xfrm>
        </p:spPr>
        <p:txBody>
          <a:bodyPr anchor="ctr">
            <a:normAutofit/>
          </a:bodyPr>
          <a:lstStyle/>
          <a:p>
            <a:pPr algn="r"/>
            <a:r>
              <a:rPr lang="en-US" dirty="0"/>
              <a:t> A board of directors is a recognized group of people who jointly oversee the activities of an organization, which can be either a for-profit business, nonprofit organization, or a government agency.</a:t>
            </a:r>
            <a:endParaRPr lang="en-US"/>
          </a:p>
          <a:p>
            <a:pPr algn="r"/>
            <a:endParaRPr lang="en-US"/>
          </a:p>
        </p:txBody>
      </p:sp>
      <p:cxnSp>
        <p:nvCxnSpPr>
          <p:cNvPr id="12" name="Straight Connector 11">
            <a:extLst>
              <a:ext uri="{FF2B5EF4-FFF2-40B4-BE49-F238E27FC236}">
                <a16:creationId xmlns:a16="http://schemas.microsoft.com/office/drawing/2014/main" id="{6FE641DB-A503-41DE-ACA6-36B41C6C2B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621260"/>
            <a:ext cx="0" cy="301752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79503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770CA6A-B3B0-4826-A91F-B2B1F8922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C51B9DA-B0CC-480A-8EA5-4D5C3E0515B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4976028" y="965200"/>
            <a:ext cx="6170943" cy="4329641"/>
          </a:xfrm>
        </p:spPr>
        <p:txBody>
          <a:bodyPr anchor="ctr">
            <a:normAutofit/>
          </a:bodyPr>
          <a:lstStyle/>
          <a:p>
            <a:r>
              <a:rPr lang="en-US" sz="5400" b="1"/>
              <a:t>Qualifications of an  Board Member</a:t>
            </a:r>
            <a:br>
              <a:rPr lang="en-US" sz="5400"/>
            </a:br>
            <a:endParaRPr lang="en-US" sz="5400"/>
          </a:p>
        </p:txBody>
      </p:sp>
      <p:sp>
        <p:nvSpPr>
          <p:cNvPr id="3" name="Subtitle 2"/>
          <p:cNvSpPr>
            <a:spLocks noGrp="1"/>
          </p:cNvSpPr>
          <p:nvPr>
            <p:ph type="subTitle" idx="1"/>
          </p:nvPr>
        </p:nvSpPr>
        <p:spPr>
          <a:xfrm>
            <a:off x="965200" y="965200"/>
            <a:ext cx="3367361" cy="4329641"/>
          </a:xfrm>
        </p:spPr>
        <p:txBody>
          <a:bodyPr anchor="ctr">
            <a:normAutofit/>
          </a:bodyPr>
          <a:lstStyle/>
          <a:p>
            <a:pPr algn="r"/>
            <a:r>
              <a:rPr lang="en-US" dirty="0"/>
              <a:t> Individual board members are usually people who are familiar with the industry with which the organization is affiliated. While a board member does not need to have a business background, many individuals selected have a specific skill set that adds validity to the board of directors. </a:t>
            </a:r>
            <a:endParaRPr lang="en-US"/>
          </a:p>
          <a:p>
            <a:pPr algn="r"/>
            <a:endParaRPr lang="en-US"/>
          </a:p>
        </p:txBody>
      </p:sp>
      <p:cxnSp>
        <p:nvCxnSpPr>
          <p:cNvPr id="12" name="Straight Connector 11">
            <a:extLst>
              <a:ext uri="{FF2B5EF4-FFF2-40B4-BE49-F238E27FC236}">
                <a16:creationId xmlns:a16="http://schemas.microsoft.com/office/drawing/2014/main" id="{6FE641DB-A503-41DE-ACA6-36B41C6C2B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621260"/>
            <a:ext cx="0" cy="301752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05837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770CA6A-B3B0-4826-A91F-B2B1F8922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C51B9DA-B0CC-480A-8EA5-4D5C3E0515B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4976028" y="965200"/>
            <a:ext cx="6170943" cy="4329641"/>
          </a:xfrm>
        </p:spPr>
        <p:txBody>
          <a:bodyPr anchor="ctr">
            <a:normAutofit/>
          </a:bodyPr>
          <a:lstStyle/>
          <a:p>
            <a:r>
              <a:rPr lang="en-US" sz="5400" b="1"/>
              <a:t>Traits of a qualified Board Member</a:t>
            </a:r>
            <a:br>
              <a:rPr lang="en-US" sz="5400"/>
            </a:br>
            <a:endParaRPr lang="en-US" sz="5400"/>
          </a:p>
        </p:txBody>
      </p:sp>
      <p:sp>
        <p:nvSpPr>
          <p:cNvPr id="3" name="Subtitle 2"/>
          <p:cNvSpPr>
            <a:spLocks noGrp="1"/>
          </p:cNvSpPr>
          <p:nvPr>
            <p:ph type="subTitle" idx="1"/>
          </p:nvPr>
        </p:nvSpPr>
        <p:spPr>
          <a:xfrm>
            <a:off x="965200" y="965200"/>
            <a:ext cx="3367361" cy="4329641"/>
          </a:xfrm>
        </p:spPr>
        <p:txBody>
          <a:bodyPr anchor="ctr">
            <a:normAutofit/>
          </a:bodyPr>
          <a:lstStyle/>
          <a:p>
            <a:pPr algn="r"/>
            <a:r>
              <a:rPr lang="en-US" dirty="0"/>
              <a:t> .</a:t>
            </a:r>
            <a:endParaRPr lang="en-US"/>
          </a:p>
          <a:p>
            <a:pPr algn="r"/>
            <a:endParaRPr lang="en-US"/>
          </a:p>
        </p:txBody>
      </p:sp>
      <p:cxnSp>
        <p:nvCxnSpPr>
          <p:cNvPr id="12" name="Straight Connector 11">
            <a:extLst>
              <a:ext uri="{FF2B5EF4-FFF2-40B4-BE49-F238E27FC236}">
                <a16:creationId xmlns:a16="http://schemas.microsoft.com/office/drawing/2014/main" id="{6FE641DB-A503-41DE-ACA6-36B41C6C2B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621260"/>
            <a:ext cx="0" cy="301752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43494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1034320"/>
            <a:ext cx="9448800" cy="4676931"/>
          </a:xfrm>
        </p:spPr>
        <p:txBody>
          <a:bodyPr>
            <a:normAutofit/>
          </a:bodyPr>
          <a:lstStyle/>
          <a:p>
            <a:br>
              <a:rPr lang="en-US" dirty="0"/>
            </a:br>
            <a:endParaRPr lang="en-US" dirty="0"/>
          </a:p>
        </p:txBody>
      </p:sp>
      <p:sp>
        <p:nvSpPr>
          <p:cNvPr id="3" name="Subtitle 2"/>
          <p:cNvSpPr>
            <a:spLocks noGrp="1"/>
          </p:cNvSpPr>
          <p:nvPr>
            <p:ph type="subTitle" idx="1"/>
          </p:nvPr>
        </p:nvSpPr>
        <p:spPr/>
        <p:txBody>
          <a:bodyPr>
            <a:normAutofit/>
          </a:bodyPr>
          <a:lstStyle/>
          <a:p>
            <a:r>
              <a:rPr lang="en-US" dirty="0"/>
              <a:t> </a:t>
            </a:r>
          </a:p>
          <a:p>
            <a:endParaRPr lang="en-US" dirty="0"/>
          </a:p>
        </p:txBody>
      </p:sp>
      <p:sp>
        <p:nvSpPr>
          <p:cNvPr id="4" name="Rectangle 3"/>
          <p:cNvSpPr/>
          <p:nvPr/>
        </p:nvSpPr>
        <p:spPr>
          <a:xfrm>
            <a:off x="2082891" y="276282"/>
            <a:ext cx="8177239" cy="5909310"/>
          </a:xfrm>
          <a:prstGeom prst="rect">
            <a:avLst/>
          </a:prstGeom>
        </p:spPr>
        <p:txBody>
          <a:bodyPr wrap="none">
            <a:spAutoFit/>
          </a:bodyPr>
          <a:lstStyle/>
          <a:p>
            <a:r>
              <a:rPr lang="en-US" sz="4000" dirty="0"/>
              <a:t>Expressive              Dependability</a:t>
            </a:r>
          </a:p>
          <a:p>
            <a:endParaRPr lang="en-US" sz="4000" dirty="0"/>
          </a:p>
          <a:p>
            <a:r>
              <a:rPr lang="en-US" sz="4000" dirty="0"/>
              <a:t>Prepared                    Listener</a:t>
            </a:r>
          </a:p>
          <a:p>
            <a:endParaRPr lang="en-US" sz="4000" dirty="0"/>
          </a:p>
          <a:p>
            <a:r>
              <a:rPr lang="en-US" sz="4000" dirty="0"/>
              <a:t>Helpful                       Integrity</a:t>
            </a:r>
          </a:p>
          <a:p>
            <a:r>
              <a:rPr lang="en-US" sz="4000" dirty="0"/>
              <a:t> </a:t>
            </a:r>
          </a:p>
          <a:p>
            <a:r>
              <a:rPr lang="en-US" sz="4000" dirty="0"/>
              <a:t>Resourceful                 Sensitive</a:t>
            </a:r>
          </a:p>
          <a:p>
            <a:endParaRPr lang="en-US" sz="4000" dirty="0"/>
          </a:p>
          <a:p>
            <a:r>
              <a:rPr lang="en-US" sz="4000" dirty="0"/>
              <a:t>Adaptability              Enthusiasm </a:t>
            </a:r>
          </a:p>
          <a:p>
            <a:endParaRPr lang="en-US" dirty="0"/>
          </a:p>
        </p:txBody>
      </p:sp>
    </p:spTree>
    <p:extLst>
      <p:ext uri="{BB962C8B-B14F-4D97-AF65-F5344CB8AC3E}">
        <p14:creationId xmlns:p14="http://schemas.microsoft.com/office/powerpoint/2010/main" val="38918635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770CA6A-B3B0-4826-A91F-B2B1F8922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C51B9DA-B0CC-480A-8EA5-4D5C3E0515B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4976028" y="965200"/>
            <a:ext cx="6170943" cy="4329641"/>
          </a:xfrm>
        </p:spPr>
        <p:txBody>
          <a:bodyPr anchor="ctr">
            <a:normAutofit/>
          </a:bodyPr>
          <a:lstStyle/>
          <a:p>
            <a:r>
              <a:rPr lang="en-US" sz="5400" b="1"/>
              <a:t>Your Turn</a:t>
            </a:r>
            <a:br>
              <a:rPr lang="en-US" sz="5400"/>
            </a:br>
            <a:endParaRPr lang="en-US" sz="5400"/>
          </a:p>
        </p:txBody>
      </p:sp>
      <p:sp>
        <p:nvSpPr>
          <p:cNvPr id="3" name="Subtitle 2"/>
          <p:cNvSpPr>
            <a:spLocks noGrp="1"/>
          </p:cNvSpPr>
          <p:nvPr>
            <p:ph type="subTitle" idx="1"/>
          </p:nvPr>
        </p:nvSpPr>
        <p:spPr>
          <a:xfrm>
            <a:off x="965200" y="965200"/>
            <a:ext cx="3367361" cy="4329641"/>
          </a:xfrm>
        </p:spPr>
        <p:txBody>
          <a:bodyPr anchor="ctr">
            <a:normAutofit/>
          </a:bodyPr>
          <a:lstStyle/>
          <a:p>
            <a:pPr algn="r"/>
            <a:r>
              <a:rPr lang="en-US" dirty="0"/>
              <a:t> .</a:t>
            </a:r>
            <a:endParaRPr lang="en-US"/>
          </a:p>
          <a:p>
            <a:pPr algn="r"/>
            <a:endParaRPr lang="en-US"/>
          </a:p>
        </p:txBody>
      </p:sp>
      <p:cxnSp>
        <p:nvCxnSpPr>
          <p:cNvPr id="12" name="Straight Connector 11">
            <a:extLst>
              <a:ext uri="{FF2B5EF4-FFF2-40B4-BE49-F238E27FC236}">
                <a16:creationId xmlns:a16="http://schemas.microsoft.com/office/drawing/2014/main" id="{6FE641DB-A503-41DE-ACA6-36B41C6C2B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621260"/>
            <a:ext cx="0" cy="301752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9978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11214" y="612959"/>
            <a:ext cx="7875917" cy="1825096"/>
          </a:xfrm>
        </p:spPr>
        <p:txBody>
          <a:bodyPr>
            <a:normAutofit fontScale="90000"/>
          </a:bodyPr>
          <a:lstStyle/>
          <a:p>
            <a:r>
              <a:rPr lang="en-US" dirty="0"/>
              <a:t>6 Leadership Lessons from the Master</a:t>
            </a:r>
          </a:p>
        </p:txBody>
      </p:sp>
      <p:sp>
        <p:nvSpPr>
          <p:cNvPr id="3" name="Subtitle 2"/>
          <p:cNvSpPr>
            <a:spLocks noGrp="1"/>
          </p:cNvSpPr>
          <p:nvPr>
            <p:ph type="subTitle" idx="1"/>
          </p:nvPr>
        </p:nvSpPr>
        <p:spPr>
          <a:xfrm>
            <a:off x="1371600" y="2950234"/>
            <a:ext cx="9448800" cy="1367767"/>
          </a:xfrm>
        </p:spPr>
        <p:txBody>
          <a:bodyPr>
            <a:noAutofit/>
          </a:bodyPr>
          <a:lstStyle/>
          <a:p>
            <a:pPr algn="ctr"/>
            <a:r>
              <a:rPr lang="en-US" sz="9600" dirty="0"/>
              <a:t>Dr. Seuss</a:t>
            </a:r>
          </a:p>
        </p:txBody>
      </p:sp>
    </p:spTree>
    <p:extLst>
      <p:ext uri="{BB962C8B-B14F-4D97-AF65-F5344CB8AC3E}">
        <p14:creationId xmlns:p14="http://schemas.microsoft.com/office/powerpoint/2010/main" val="3035144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diamond(in)">
                                      <p:cBhvr>
                                        <p:cTn id="15"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a:t>
            </a:r>
            <a:br>
              <a:rPr lang="en-US" dirty="0"/>
            </a:br>
            <a:endParaRPr lang="en-US" dirty="0"/>
          </a:p>
        </p:txBody>
      </p:sp>
      <p:sp>
        <p:nvSpPr>
          <p:cNvPr id="3" name="Subtitle 2"/>
          <p:cNvSpPr>
            <a:spLocks noGrp="1"/>
          </p:cNvSpPr>
          <p:nvPr>
            <p:ph type="subTitle" idx="1"/>
          </p:nvPr>
        </p:nvSpPr>
        <p:spPr/>
        <p:txBody>
          <a:bodyPr>
            <a:normAutofit/>
          </a:bodyPr>
          <a:lstStyle/>
          <a:p>
            <a:r>
              <a:rPr lang="en-US" dirty="0"/>
              <a:t> .</a:t>
            </a:r>
          </a:p>
          <a:p>
            <a:endParaRPr lang="en-US" dirty="0"/>
          </a:p>
        </p:txBody>
      </p:sp>
      <p:pic>
        <p:nvPicPr>
          <p:cNvPr id="4" name="Picture 3"/>
          <p:cNvPicPr>
            <a:picLocks noChangeAspect="1"/>
          </p:cNvPicPr>
          <p:nvPr/>
        </p:nvPicPr>
        <p:blipFill>
          <a:blip r:embed="rId2"/>
          <a:stretch>
            <a:fillRect/>
          </a:stretch>
        </p:blipFill>
        <p:spPr>
          <a:xfrm>
            <a:off x="1371601" y="1066800"/>
            <a:ext cx="9583946" cy="4724400"/>
          </a:xfrm>
          <a:prstGeom prst="rect">
            <a:avLst/>
          </a:prstGeom>
        </p:spPr>
      </p:pic>
    </p:spTree>
    <p:extLst>
      <p:ext uri="{BB962C8B-B14F-4D97-AF65-F5344CB8AC3E}">
        <p14:creationId xmlns:p14="http://schemas.microsoft.com/office/powerpoint/2010/main" val="534524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770CA6A-B3B0-4826-A91F-B2B1F8922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C51B9DA-B0CC-480A-8EA5-4D5C3E0515B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4976028" y="965200"/>
            <a:ext cx="6170943" cy="4329641"/>
          </a:xfrm>
        </p:spPr>
        <p:txBody>
          <a:bodyPr anchor="ctr">
            <a:normAutofit/>
          </a:bodyPr>
          <a:lstStyle/>
          <a:p>
            <a:r>
              <a:rPr lang="en-US" sz="5400"/>
              <a:t> "Why fit in when you were born to stand out?"</a:t>
            </a:r>
          </a:p>
        </p:txBody>
      </p:sp>
      <p:sp>
        <p:nvSpPr>
          <p:cNvPr id="3" name="Subtitle 2"/>
          <p:cNvSpPr>
            <a:spLocks noGrp="1"/>
          </p:cNvSpPr>
          <p:nvPr>
            <p:ph type="subTitle" idx="1"/>
          </p:nvPr>
        </p:nvSpPr>
        <p:spPr>
          <a:xfrm>
            <a:off x="965200" y="965200"/>
            <a:ext cx="3367361" cy="4329641"/>
          </a:xfrm>
        </p:spPr>
        <p:txBody>
          <a:bodyPr anchor="ctr">
            <a:normAutofit/>
          </a:bodyPr>
          <a:lstStyle/>
          <a:p>
            <a:pPr algn="r"/>
            <a:r>
              <a:rPr lang="en-US" dirty="0"/>
              <a:t>One of my favorite sayings is that managers do things right and leaders do the right things.  That's the difference between fitting in and standing out.  Dr. Seuss did not fit in and neither should you.</a:t>
            </a:r>
            <a:endParaRPr lang="en-US"/>
          </a:p>
        </p:txBody>
      </p:sp>
      <p:cxnSp>
        <p:nvCxnSpPr>
          <p:cNvPr id="12" name="Straight Connector 11">
            <a:extLst>
              <a:ext uri="{FF2B5EF4-FFF2-40B4-BE49-F238E27FC236}">
                <a16:creationId xmlns:a16="http://schemas.microsoft.com/office/drawing/2014/main" id="{6FE641DB-A503-41DE-ACA6-36B41C6C2B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621260"/>
            <a:ext cx="0" cy="301752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7290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948906"/>
            <a:ext cx="9448800" cy="5831456"/>
          </a:xfrm>
        </p:spPr>
        <p:txBody>
          <a:bodyPr>
            <a:normAutofit/>
          </a:bodyPr>
          <a:lstStyle/>
          <a:p>
            <a:endParaRPr lang="en-US"/>
          </a:p>
          <a:p>
            <a:r>
              <a:rPr lang="en-US"/>
              <a:t> </a:t>
            </a:r>
          </a:p>
          <a:p>
            <a:r>
              <a:rPr lang="en-US" sz="3600"/>
              <a:t>Expressive: I can have creative ideas, come up with helpful suggestions, and I try to brainstorm for new ideas.</a:t>
            </a:r>
          </a:p>
          <a:p>
            <a:endParaRPr lang="en-US" sz="3600"/>
          </a:p>
          <a:p>
            <a:r>
              <a:rPr lang="en-US" sz="3600"/>
              <a:t>Dependability: I am reliable, others can trust me, I make good on my promises. Keep on task.</a:t>
            </a:r>
            <a:endParaRPr lang="en-US" sz="3600" dirty="0"/>
          </a:p>
        </p:txBody>
      </p:sp>
    </p:spTree>
    <p:extLst>
      <p:ext uri="{BB962C8B-B14F-4D97-AF65-F5344CB8AC3E}">
        <p14:creationId xmlns:p14="http://schemas.microsoft.com/office/powerpoint/2010/main" val="973033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770CA6A-B3B0-4826-A91F-B2B1F8922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C51B9DA-B0CC-480A-8EA5-4D5C3E0515B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4976028" y="965200"/>
            <a:ext cx="6170943" cy="4329641"/>
          </a:xfrm>
        </p:spPr>
        <p:txBody>
          <a:bodyPr anchor="ctr">
            <a:normAutofit/>
          </a:bodyPr>
          <a:lstStyle/>
          <a:p>
            <a:r>
              <a:rPr lang="en-US" sz="4200"/>
              <a:t>"The more that you read, the more things you will know. The more that you learn, the more places you'll go."  </a:t>
            </a:r>
            <a:br>
              <a:rPr lang="en-US" sz="4200"/>
            </a:br>
            <a:endParaRPr lang="en-US" sz="4200"/>
          </a:p>
        </p:txBody>
      </p:sp>
      <p:sp>
        <p:nvSpPr>
          <p:cNvPr id="3" name="Subtitle 2"/>
          <p:cNvSpPr>
            <a:spLocks noGrp="1"/>
          </p:cNvSpPr>
          <p:nvPr>
            <p:ph type="subTitle" idx="1"/>
          </p:nvPr>
        </p:nvSpPr>
        <p:spPr>
          <a:xfrm>
            <a:off x="965200" y="965200"/>
            <a:ext cx="3367361" cy="4329641"/>
          </a:xfrm>
        </p:spPr>
        <p:txBody>
          <a:bodyPr anchor="ctr">
            <a:normAutofit/>
          </a:bodyPr>
          <a:lstStyle/>
          <a:p>
            <a:pPr algn="r"/>
            <a:r>
              <a:rPr lang="en-US" dirty="0"/>
              <a:t>The best leaders are typically learners first.  You can even become smarter in a box with a fox or on a train in the rain.</a:t>
            </a:r>
            <a:endParaRPr lang="en-US"/>
          </a:p>
          <a:p>
            <a:pPr algn="r"/>
            <a:endParaRPr lang="en-US"/>
          </a:p>
        </p:txBody>
      </p:sp>
      <p:cxnSp>
        <p:nvCxnSpPr>
          <p:cNvPr id="12" name="Straight Connector 11">
            <a:extLst>
              <a:ext uri="{FF2B5EF4-FFF2-40B4-BE49-F238E27FC236}">
                <a16:creationId xmlns:a16="http://schemas.microsoft.com/office/drawing/2014/main" id="{6FE641DB-A503-41DE-ACA6-36B41C6C2B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621260"/>
            <a:ext cx="0" cy="301752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1032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948906"/>
            <a:ext cx="9448800" cy="5831456"/>
          </a:xfrm>
        </p:spPr>
        <p:txBody>
          <a:bodyPr>
            <a:normAutofit/>
          </a:bodyPr>
          <a:lstStyle/>
          <a:p>
            <a:r>
              <a:rPr lang="en-US" dirty="0"/>
              <a:t> </a:t>
            </a:r>
          </a:p>
          <a:p>
            <a:r>
              <a:rPr lang="en-US" sz="3600" dirty="0"/>
              <a:t>Prepared: I assess the situation, understand the audience, know how to prepare, how to report</a:t>
            </a:r>
          </a:p>
          <a:p>
            <a:r>
              <a:rPr lang="en-US" sz="3600" dirty="0"/>
              <a:t> </a:t>
            </a:r>
          </a:p>
          <a:p>
            <a:endParaRPr lang="en-US" dirty="0"/>
          </a:p>
          <a:p>
            <a:endParaRPr lang="en-US" dirty="0"/>
          </a:p>
        </p:txBody>
      </p:sp>
    </p:spTree>
    <p:extLst>
      <p:ext uri="{BB962C8B-B14F-4D97-AF65-F5344CB8AC3E}">
        <p14:creationId xmlns:p14="http://schemas.microsoft.com/office/powerpoint/2010/main" val="839466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770CA6A-B3B0-4826-A91F-B2B1F8922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C51B9DA-B0CC-480A-8EA5-4D5C3E0515B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4976028" y="965200"/>
            <a:ext cx="6170943" cy="4329641"/>
          </a:xfrm>
        </p:spPr>
        <p:txBody>
          <a:bodyPr anchor="ctr">
            <a:normAutofit/>
          </a:bodyPr>
          <a:lstStyle/>
          <a:p>
            <a:r>
              <a:rPr lang="en-US" sz="4200"/>
              <a:t>"With your head full of brains and your shoes full of feet, you're too smart to go down any not-so-good street." </a:t>
            </a:r>
            <a:br>
              <a:rPr lang="en-US" sz="4200"/>
            </a:br>
            <a:endParaRPr lang="en-US" sz="4200"/>
          </a:p>
        </p:txBody>
      </p:sp>
      <p:sp>
        <p:nvSpPr>
          <p:cNvPr id="3" name="Subtitle 2"/>
          <p:cNvSpPr>
            <a:spLocks noGrp="1"/>
          </p:cNvSpPr>
          <p:nvPr>
            <p:ph type="subTitle" idx="1"/>
          </p:nvPr>
        </p:nvSpPr>
        <p:spPr>
          <a:xfrm>
            <a:off x="965200" y="965200"/>
            <a:ext cx="3367361" cy="4329641"/>
          </a:xfrm>
        </p:spPr>
        <p:txBody>
          <a:bodyPr anchor="ctr">
            <a:normAutofit/>
          </a:bodyPr>
          <a:lstStyle/>
          <a:p>
            <a:pPr algn="r"/>
            <a:r>
              <a:rPr lang="en-US" dirty="0"/>
              <a:t>The not-so-good street that many leaders end up on has to do with actions not matching words.  A leader can have the best ideas and intentions yet go nowhere when the actions don't match up.  A leader's actions must always match even if your wardrobe does not match like many of the characters in Dr. Seuss' imagination.</a:t>
            </a:r>
            <a:endParaRPr lang="en-US"/>
          </a:p>
        </p:txBody>
      </p:sp>
      <p:cxnSp>
        <p:nvCxnSpPr>
          <p:cNvPr id="12" name="Straight Connector 11">
            <a:extLst>
              <a:ext uri="{FF2B5EF4-FFF2-40B4-BE49-F238E27FC236}">
                <a16:creationId xmlns:a16="http://schemas.microsoft.com/office/drawing/2014/main" id="{6FE641DB-A503-41DE-ACA6-36B41C6C2B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621260"/>
            <a:ext cx="0" cy="301752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1431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948906"/>
            <a:ext cx="9448800" cy="5831456"/>
          </a:xfrm>
        </p:spPr>
        <p:txBody>
          <a:bodyPr>
            <a:normAutofit/>
          </a:bodyPr>
          <a:lstStyle/>
          <a:p>
            <a:r>
              <a:rPr lang="en-US" sz="3600" dirty="0"/>
              <a:t>Listen - by communicating well with others: be an effective speaker, able to work with all kinds of people, be tactful, and be a  good listener.</a:t>
            </a:r>
          </a:p>
          <a:p>
            <a:r>
              <a:rPr lang="en-US" sz="3600" dirty="0"/>
              <a:t> </a:t>
            </a:r>
          </a:p>
          <a:p>
            <a:endParaRPr lang="en-US" sz="3600" dirty="0"/>
          </a:p>
          <a:p>
            <a:r>
              <a:rPr lang="en-US" sz="3600" dirty="0"/>
              <a:t>Helpful – by showing cooperation: work well with others (even those I may not like).</a:t>
            </a:r>
          </a:p>
          <a:p>
            <a:endParaRPr lang="en-US" dirty="0"/>
          </a:p>
        </p:txBody>
      </p:sp>
    </p:spTree>
    <p:extLst>
      <p:ext uri="{BB962C8B-B14F-4D97-AF65-F5344CB8AC3E}">
        <p14:creationId xmlns:p14="http://schemas.microsoft.com/office/powerpoint/2010/main" val="13372518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770CA6A-B3B0-4826-A91F-B2B1F8922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C51B9DA-B0CC-480A-8EA5-4D5C3E0515B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4976028" y="965200"/>
            <a:ext cx="6170943" cy="4329641"/>
          </a:xfrm>
        </p:spPr>
        <p:txBody>
          <a:bodyPr anchor="ctr">
            <a:normAutofit/>
          </a:bodyPr>
          <a:lstStyle/>
          <a:p>
            <a:r>
              <a:rPr lang="en-US" sz="4200"/>
              <a:t>“Be who you are and say what you feel, because those who mind, don’t matter and those that matter, don’t mind.”</a:t>
            </a:r>
          </a:p>
        </p:txBody>
      </p:sp>
      <p:sp>
        <p:nvSpPr>
          <p:cNvPr id="3" name="Subtitle 2"/>
          <p:cNvSpPr>
            <a:spLocks noGrp="1"/>
          </p:cNvSpPr>
          <p:nvPr>
            <p:ph type="subTitle" idx="1"/>
          </p:nvPr>
        </p:nvSpPr>
        <p:spPr>
          <a:xfrm>
            <a:off x="965200" y="965200"/>
            <a:ext cx="3367361" cy="4329641"/>
          </a:xfrm>
        </p:spPr>
        <p:txBody>
          <a:bodyPr anchor="ctr">
            <a:normAutofit/>
          </a:bodyPr>
          <a:lstStyle/>
          <a:p>
            <a:pPr algn="r"/>
            <a:r>
              <a:rPr lang="en-US" dirty="0"/>
              <a:t>Be you, don’t change who or what you are to fit in. </a:t>
            </a:r>
            <a:endParaRPr lang="en-US"/>
          </a:p>
        </p:txBody>
      </p:sp>
      <p:cxnSp>
        <p:nvCxnSpPr>
          <p:cNvPr id="12" name="Straight Connector 11">
            <a:extLst>
              <a:ext uri="{FF2B5EF4-FFF2-40B4-BE49-F238E27FC236}">
                <a16:creationId xmlns:a16="http://schemas.microsoft.com/office/drawing/2014/main" id="{6FE641DB-A503-41DE-ACA6-36B41C6C2B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621260"/>
            <a:ext cx="0" cy="301752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8387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otalTime>12</TotalTime>
  <Words>455</Words>
  <Application>Microsoft Office PowerPoint</Application>
  <PresentationFormat>Widescreen</PresentationFormat>
  <Paragraphs>65</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Century Gothic</vt:lpstr>
      <vt:lpstr>Vapor Trail</vt:lpstr>
      <vt:lpstr>Leader</vt:lpstr>
      <vt:lpstr>6 Leadership Lessons from the Master</vt:lpstr>
      <vt:lpstr> "Why fit in when you were born to stand out?"</vt:lpstr>
      <vt:lpstr>PowerPoint Presentation</vt:lpstr>
      <vt:lpstr>"The more that you read, the more things you will know. The more that you learn, the more places you'll go."   </vt:lpstr>
      <vt:lpstr>PowerPoint Presentation</vt:lpstr>
      <vt:lpstr>"With your head full of brains and your shoes full of feet, you're too smart to go down any not-so-good street."  </vt:lpstr>
      <vt:lpstr>PowerPoint Presentation</vt:lpstr>
      <vt:lpstr>“Be who you are and say what you feel, because those who mind, don’t matter and those that matter, don’t mind.”</vt:lpstr>
      <vt:lpstr>PowerPoint Presentation</vt:lpstr>
      <vt:lpstr>You have brains in your head. You have feet in your shoes, you can steer yourself in any direction you choose.”</vt:lpstr>
      <vt:lpstr>PowerPoint Presentation</vt:lpstr>
      <vt:lpstr>“Unless someone like you cares a whole awful lot, nothing is going to get better, its not.”</vt:lpstr>
      <vt:lpstr>PowerPoint Presentation</vt:lpstr>
      <vt:lpstr>Board of Directors: </vt:lpstr>
      <vt:lpstr>Qualifications of an  Board Member </vt:lpstr>
      <vt:lpstr>Traits of a qualified Board Member </vt:lpstr>
      <vt:lpstr> </vt:lpstr>
      <vt:lpstr>Your Turn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dc:title>
  <dc:creator>Derexson Charles</dc:creator>
  <cp:lastModifiedBy>Derexson Charles</cp:lastModifiedBy>
  <cp:revision>3</cp:revision>
  <dcterms:created xsi:type="dcterms:W3CDTF">2020-09-30T18:39:41Z</dcterms:created>
  <dcterms:modified xsi:type="dcterms:W3CDTF">2020-10-01T12:43:39Z</dcterms:modified>
</cp:coreProperties>
</file>