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y="5143500" cx="9144000"/>
  <p:notesSz cx="6858000" cy="9144000"/>
  <p:embeddedFontLst>
    <p:embeddedFont>
      <p:font typeface="Roboto"/>
      <p:regular r:id="rId83"/>
      <p:bold r:id="rId84"/>
      <p:italic r:id="rId85"/>
      <p:boldItalic r:id="rId86"/>
    </p:embeddedFont>
    <p:embeddedFont>
      <p:font typeface="Playfair Display"/>
      <p:regular r:id="rId87"/>
      <p:bold r:id="rId88"/>
      <p:italic r:id="rId89"/>
      <p:boldItalic r:id="rId90"/>
    </p:embeddedFont>
    <p:embeddedFont>
      <p:font typeface="Nunito"/>
      <p:regular r:id="rId91"/>
      <p:bold r:id="rId92"/>
      <p:italic r:id="rId93"/>
      <p:boldItalic r:id="rId94"/>
    </p:embeddedFont>
    <p:embeddedFont>
      <p:font typeface="Lato"/>
      <p:regular r:id="rId95"/>
      <p:bold r:id="rId96"/>
      <p:italic r:id="rId97"/>
      <p:boldItalic r:id="rId98"/>
    </p:embeddedFont>
    <p:embeddedFont>
      <p:font typeface="Average"/>
      <p:regular r:id="rId99"/>
    </p:embeddedFont>
    <p:embeddedFont>
      <p:font typeface="Oswald"/>
      <p:regular r:id="rId100"/>
      <p:bold r:id="rId101"/>
    </p:embeddedFont>
    <p:embeddedFont>
      <p:font typeface="Century Gothic"/>
      <p:regular r:id="rId102"/>
      <p:bold r:id="rId103"/>
      <p:italic r:id="rId104"/>
      <p:boldItalic r:id="rId105"/>
    </p:embeddedFont>
    <p:embeddedFont>
      <p:font typeface="Space Grotesk"/>
      <p:regular r:id="rId106"/>
      <p:bold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44840A-AFD7-4D4D-96CB-8509FC97153D}">
  <a:tblStyle styleId="{0044840A-AFD7-4D4D-96CB-8509FC97153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SpaceGrotesk-bold.fntdata"/><Relationship Id="rId106" Type="http://schemas.openxmlformats.org/officeDocument/2006/relationships/font" Target="fonts/SpaceGrotesk-regular.fntdata"/><Relationship Id="rId105" Type="http://schemas.openxmlformats.org/officeDocument/2006/relationships/font" Target="fonts/CenturyGothic-boldItalic.fntdata"/><Relationship Id="rId104" Type="http://schemas.openxmlformats.org/officeDocument/2006/relationships/font" Target="fonts/CenturyGothic-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CenturyGothic-bold.fntdata"/><Relationship Id="rId102" Type="http://schemas.openxmlformats.org/officeDocument/2006/relationships/font" Target="fonts/CenturyGothic-regular.fntdata"/><Relationship Id="rId101" Type="http://schemas.openxmlformats.org/officeDocument/2006/relationships/font" Target="fonts/Oswald-bold.fntdata"/><Relationship Id="rId100" Type="http://schemas.openxmlformats.org/officeDocument/2006/relationships/font" Target="fonts/Oswald-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Lato-regular.fntdata"/><Relationship Id="rId94" Type="http://schemas.openxmlformats.org/officeDocument/2006/relationships/font" Target="fonts/Nunito-boldItalic.fntdata"/><Relationship Id="rId97" Type="http://schemas.openxmlformats.org/officeDocument/2006/relationships/font" Target="fonts/Lato-italic.fntdata"/><Relationship Id="rId96" Type="http://schemas.openxmlformats.org/officeDocument/2006/relationships/font" Target="fonts/Lato-bold.fntdata"/><Relationship Id="rId11" Type="http://schemas.openxmlformats.org/officeDocument/2006/relationships/slide" Target="slides/slide4.xml"/><Relationship Id="rId99" Type="http://schemas.openxmlformats.org/officeDocument/2006/relationships/font" Target="fonts/Average-regular.fntdata"/><Relationship Id="rId10" Type="http://schemas.openxmlformats.org/officeDocument/2006/relationships/slide" Target="slides/slide3.xml"/><Relationship Id="rId98" Type="http://schemas.openxmlformats.org/officeDocument/2006/relationships/font" Target="fonts/Lato-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Nunito-regular.fntdata"/><Relationship Id="rId90" Type="http://schemas.openxmlformats.org/officeDocument/2006/relationships/font" Target="fonts/PlayfairDisplay-boldItalic.fntdata"/><Relationship Id="rId93" Type="http://schemas.openxmlformats.org/officeDocument/2006/relationships/font" Target="fonts/Nunito-italic.fntdata"/><Relationship Id="rId92" Type="http://schemas.openxmlformats.org/officeDocument/2006/relationships/font" Target="fonts/Nunito-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Roboto-bold.fntdata"/><Relationship Id="rId83" Type="http://schemas.openxmlformats.org/officeDocument/2006/relationships/font" Target="fonts/Roboto-regular.fntdata"/><Relationship Id="rId86" Type="http://schemas.openxmlformats.org/officeDocument/2006/relationships/font" Target="fonts/Roboto-boldItalic.fntdata"/><Relationship Id="rId85" Type="http://schemas.openxmlformats.org/officeDocument/2006/relationships/font" Target="fonts/Roboto-italic.fntdata"/><Relationship Id="rId88" Type="http://schemas.openxmlformats.org/officeDocument/2006/relationships/font" Target="fonts/PlayfairDisplay-bold.fntdata"/><Relationship Id="rId87" Type="http://schemas.openxmlformats.org/officeDocument/2006/relationships/font" Target="fonts/PlayfairDisplay-regular.fntdata"/><Relationship Id="rId89" Type="http://schemas.openxmlformats.org/officeDocument/2006/relationships/font" Target="fonts/PlayfairDisplay-italic.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855d5292f6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855d5292f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7e6689358d_1_1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7e6689358d_1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 and first 15 slides: 10 minutes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7e6689358d_1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7e6689358d_1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7e6689358d_1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7e6689358d_1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people might say that we are in different spots, but I can promise you that we are not Excellent nor Elite.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7e6689358d_1_1118:notes"/>
          <p:cNvSpPr/>
          <p:nvPr>
            <p:ph idx="2" type="sldImg"/>
          </p:nvPr>
        </p:nvSpPr>
        <p:spPr>
          <a:xfrm>
            <a:off x="381163"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7e6689358d_1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rPr>
              <a:t>Coherence Member in Charge: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7e6689358d_1_1127:notes"/>
          <p:cNvSpPr/>
          <p:nvPr>
            <p:ph idx="2" type="sldImg"/>
          </p:nvPr>
        </p:nvSpPr>
        <p:spPr>
          <a:xfrm>
            <a:off x="381163"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7e6689358d_1_1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rPr>
              <a:t>Coherence Member in Charge: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7e6689358d_1_1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7e6689358d_1_1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7e6689358d_1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7e6689358d_1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7e6689358d_1_1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7e6689358d_1_1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evidence here!  Student statements, etc.</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7e6689358d_1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7e6689358d_1_1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7e28ef9c0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7e28ef9c0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7e6689358d_1_1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7e6689358d_1_1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evidence here!  Student statements, etc.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7e6689358d_1_1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7e6689358d_1_1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am guilty of not team playing.  No collective responsibilty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7e6689358d_1_1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7e6689358d_1_1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7e6689358d_1_1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7e6689358d_1_1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7e6689358d_1_1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7e6689358d_1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7e6689358d_1_1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7e6689358d_1_1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7e6689358d_1_1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7e6689358d_1_1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7e6689358d_1_1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7e6689358d_1_1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my teams, we did not focus on the outcomes.  We focused on the process.  We created an environment where great things happened.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7e6689358d_1_1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7e6689358d_1_1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e6689358d_1_1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7e6689358d_1_1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my teams, we did not focus on the outcomes.  We focused on the process.  We created an environment where great things happened.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855d5292f6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855d5292f6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7e6689358d_1_1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7e6689358d_1_1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7e6689358d_1_1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7e6689358d_1_1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7e6689358d_1_1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7e6689358d_1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7e6689358d_1_1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7e6689358d_1_1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7e6689358d_1_1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7e6689358d_1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7e6689358d_1_1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7e6689358d_1_1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7e6689358d_1_1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7e6689358d_1_1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7e6689358d_1_1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7e6689358d_1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7e6689358d_1_1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7e6689358d_1_1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7e6689358d_1_1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7e6689358d_1_1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835ff3cf1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835ff3cf1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7e6689358d_1_1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7e6689358d_1_1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7e6689358d_1_1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7e6689358d_1_1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7e6689358d_1_1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7e6689358d_1_1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7e6689358d_1_1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7e6689358d_1_1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7e6689358d_1_1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7e6689358d_1_1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7e6689358d_1_1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7e6689358d_1_1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7e6689358d_1_1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7e6689358d_1_1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people might say that we are in different spots, but I can promise you that we are not Excellent nor Elite.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855d5292f6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855d5292f6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4544d0a11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4544d0a11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min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4544d0a11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4544d0a11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 min. 10:11</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889239c89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889239c89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4544d0a11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4544d0a11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10:11 - 10:30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7e19230684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7e19230684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10:11 - 10:30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8a34061ee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8a34061ee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11e650f8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11e650f8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2d07e75dc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2d07e75dc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4544d0a11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4544d0a11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4544d0a11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4544d0a11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4544d0a11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4544d0a11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4544d0a116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4544d0a11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4544d0a11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4544d0a11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81213fc1c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81213fc1c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4544d0a116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4544d0a11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4544d0a11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4544d0a11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4544d0a116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4544d0a116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4544d0a11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4544d0a11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4544d0a116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4544d0a116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4544d0a116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4544d0a116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4544d0a116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4544d0a116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4544d0a11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4544d0a11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4544d0a116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4544d0a11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7d58528316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7d58528316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133fb0e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133fb0e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4544d0a116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4544d0a116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78d0baf0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78d0baf0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1233160c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1233160c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 &amp; A,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855d5292f6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855d5292f6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855d5292f6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855d5292f6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8755de008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8755de008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ff59fbe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7ff59fbe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7ff59fbecd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7ff59fbecd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1" name="Google Shape;61;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2" name="Google Shape;6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 name="Shape 63"/>
        <p:cNvGrpSpPr/>
        <p:nvPr/>
      </p:nvGrpSpPr>
      <p:grpSpPr>
        <a:xfrm>
          <a:off x="0" y="0"/>
          <a:ext cx="0" cy="0"/>
          <a:chOff x="0" y="0"/>
          <a:chExt cx="0" cy="0"/>
        </a:xfrm>
      </p:grpSpPr>
      <p:sp>
        <p:nvSpPr>
          <p:cNvPr id="64" name="Google Shape;64;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5" name="Google Shape;6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8" name="Google Shape;68;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 name="Google Shape;73;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0" name="Google Shape;80;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4" name="Google Shape;8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5" name="Shape 85"/>
        <p:cNvGrpSpPr/>
        <p:nvPr/>
      </p:nvGrpSpPr>
      <p:grpSpPr>
        <a:xfrm>
          <a:off x="0" y="0"/>
          <a:ext cx="0" cy="0"/>
          <a:chOff x="0" y="0"/>
          <a:chExt cx="0" cy="0"/>
        </a:xfrm>
      </p:grpSpPr>
      <p:sp>
        <p:nvSpPr>
          <p:cNvPr id="86" name="Google Shape;86;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8" name="Google Shape;88;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9" name="Google Shape;89;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0" name="Google Shape;9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1" name="Shape 91"/>
        <p:cNvGrpSpPr/>
        <p:nvPr/>
      </p:nvGrpSpPr>
      <p:grpSpPr>
        <a:xfrm>
          <a:off x="0" y="0"/>
          <a:ext cx="0" cy="0"/>
          <a:chOff x="0" y="0"/>
          <a:chExt cx="0" cy="0"/>
        </a:xfrm>
      </p:grpSpPr>
      <p:sp>
        <p:nvSpPr>
          <p:cNvPr id="92" name="Google Shape;92;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3" name="Google Shape;93;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4" name="Shape 94"/>
        <p:cNvGrpSpPr/>
        <p:nvPr/>
      </p:nvGrpSpPr>
      <p:grpSpPr>
        <a:xfrm>
          <a:off x="0" y="0"/>
          <a:ext cx="0" cy="0"/>
          <a:chOff x="0" y="0"/>
          <a:chExt cx="0" cy="0"/>
        </a:xfrm>
      </p:grpSpPr>
      <p:sp>
        <p:nvSpPr>
          <p:cNvPr id="95" name="Google Shape;95;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 name="Google Shape;96;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7" name="Google Shape;57;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58" name="Google Shape;5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7.png"/><Relationship Id="rId4" Type="http://schemas.openxmlformats.org/officeDocument/2006/relationships/image" Target="../media/image10.jpg"/><Relationship Id="rId5" Type="http://schemas.openxmlformats.org/officeDocument/2006/relationships/image" Target="../media/image5.png"/><Relationship Id="rId6" Type="http://schemas.openxmlformats.org/officeDocument/2006/relationships/hyperlink" Target="https://docs.google.com/presentation/d/1wDvTaevJT1e3pWiTwOcJI57-txX-UbZzsTOxGFUf44E/edit?slide=id.g374733effe5_0_0#slide=id.g374733effe5_0_0" TargetMode="External"/><Relationship Id="rId7" Type="http://schemas.openxmlformats.org/officeDocument/2006/relationships/hyperlink" Target="https://docs.google.com/presentation/d/1wDvTaevJT1e3pWiTwOcJI57-txX-UbZzsTOxGFUf44E/edit?slide=id.g374733effe5_0_0#slide=id.g374733effe5_0_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1.gif"/><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www.honortax.org/"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7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7.png"/><Relationship Id="rId4" Type="http://schemas.openxmlformats.org/officeDocument/2006/relationships/hyperlink" Target="https://docs.google.com/presentation/d/1SM0O8gUL9PQgMjYEWBQV2OSOAyJ2XFbPdTrnfN865Uc/edit?usp=sharin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3.jpg"/><Relationship Id="rId4" Type="http://schemas.openxmlformats.org/officeDocument/2006/relationships/image" Target="../media/image58.png"/><Relationship Id="rId5" Type="http://schemas.openxmlformats.org/officeDocument/2006/relationships/image" Target="../media/image55.jpg"/><Relationship Id="rId6" Type="http://schemas.openxmlformats.org/officeDocument/2006/relationships/image" Target="../media/image5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2.png"/><Relationship Id="rId4" Type="http://schemas.openxmlformats.org/officeDocument/2006/relationships/image" Target="../media/image56.jpg"/><Relationship Id="rId5" Type="http://schemas.openxmlformats.org/officeDocument/2006/relationships/image" Target="../media/image60.jpg"/><Relationship Id="rId6" Type="http://schemas.openxmlformats.org/officeDocument/2006/relationships/image" Target="../media/image74.png"/><Relationship Id="rId7" Type="http://schemas.openxmlformats.org/officeDocument/2006/relationships/image" Target="../media/image70.jpg"/><Relationship Id="rId8" Type="http://schemas.openxmlformats.org/officeDocument/2006/relationships/image" Target="../media/image7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6.jp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s://learningpolicyinstitute.org/media/3935/download?inline&amp;file=csf_visual_framework_essentials_community_school.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5"/>
          <p:cNvSpPr txBox="1"/>
          <p:nvPr>
            <p:ph type="ctrTitle"/>
          </p:nvPr>
        </p:nvSpPr>
        <p:spPr>
          <a:xfrm>
            <a:off x="311700" y="237250"/>
            <a:ext cx="8520600" cy="2534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Community Schools</a:t>
            </a:r>
            <a:endParaRPr/>
          </a:p>
          <a:p>
            <a:pPr indent="0" lvl="0" marL="0" rtl="0" algn="l">
              <a:spcBef>
                <a:spcPts val="0"/>
              </a:spcBef>
              <a:spcAft>
                <a:spcPts val="0"/>
              </a:spcAft>
              <a:buNone/>
            </a:pPr>
            <a:r>
              <a:rPr lang="en"/>
              <a:t>Advisory Council </a:t>
            </a:r>
            <a:endParaRPr/>
          </a:p>
        </p:txBody>
      </p:sp>
      <p:sp>
        <p:nvSpPr>
          <p:cNvPr id="105" name="Google Shape;105;p25"/>
          <p:cNvSpPr txBox="1"/>
          <p:nvPr>
            <p:ph idx="1" type="subTitle"/>
          </p:nvPr>
        </p:nvSpPr>
        <p:spPr>
          <a:xfrm>
            <a:off x="311700" y="3567775"/>
            <a:ext cx="8520600" cy="147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
              <a:t>Ronda Evans, Director of Community Schools </a:t>
            </a:r>
            <a:endParaRPr i="1"/>
          </a:p>
          <a:p>
            <a:pPr indent="0" lvl="0" marL="0" rtl="0" algn="ctr">
              <a:spcBef>
                <a:spcPts val="0"/>
              </a:spcBef>
              <a:spcAft>
                <a:spcPts val="0"/>
              </a:spcAft>
              <a:buNone/>
            </a:pPr>
            <a:r>
              <a:t/>
            </a:r>
            <a:endParaRPr b="1" sz="1800"/>
          </a:p>
          <a:p>
            <a:pPr indent="0" lvl="0" marL="0" rtl="0" algn="ctr">
              <a:spcBef>
                <a:spcPts val="0"/>
              </a:spcBef>
              <a:spcAft>
                <a:spcPts val="0"/>
              </a:spcAft>
              <a:buNone/>
            </a:pPr>
            <a:r>
              <a:rPr b="1" lang="en" sz="2100"/>
              <a:t> September 12, 2025</a:t>
            </a:r>
            <a:r>
              <a:rPr b="1" lang="en" sz="2100"/>
              <a:t> </a:t>
            </a:r>
            <a:endParaRPr b="1" sz="2100"/>
          </a:p>
          <a:p>
            <a:pPr indent="0" lvl="0" marL="0" rtl="0" algn="ctr">
              <a:spcBef>
                <a:spcPts val="0"/>
              </a:spcBef>
              <a:spcAft>
                <a:spcPts val="0"/>
              </a:spcAft>
              <a:buNone/>
            </a:pPr>
            <a:r>
              <a:rPr b="1" lang="en" sz="2100"/>
              <a:t>8:30 am-11:30 am</a:t>
            </a:r>
            <a:endParaRPr sz="1900"/>
          </a:p>
        </p:txBody>
      </p:sp>
      <p:pic>
        <p:nvPicPr>
          <p:cNvPr id="106" name="Google Shape;106;p25"/>
          <p:cNvPicPr preferRelativeResize="0"/>
          <p:nvPr/>
        </p:nvPicPr>
        <p:blipFill>
          <a:blip r:embed="rId3">
            <a:alphaModFix/>
          </a:blip>
          <a:stretch>
            <a:fillRect/>
          </a:stretch>
        </p:blipFill>
        <p:spPr>
          <a:xfrm>
            <a:off x="6084225" y="713425"/>
            <a:ext cx="2001100" cy="1746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34"/>
          <p:cNvSpPr txBox="1"/>
          <p:nvPr>
            <p:ph type="title"/>
          </p:nvPr>
        </p:nvSpPr>
        <p:spPr>
          <a:xfrm>
            <a:off x="284775" y="121875"/>
            <a:ext cx="8520600" cy="122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i="1" lang="en" sz="3720">
                <a:solidFill>
                  <a:schemeClr val="lt1"/>
                </a:solidFill>
              </a:rPr>
              <a:t>Introductions</a:t>
            </a:r>
            <a:endParaRPr b="1" i="1" sz="3720">
              <a:solidFill>
                <a:schemeClr val="lt1"/>
              </a:solidFill>
            </a:endParaRPr>
          </a:p>
          <a:p>
            <a:pPr indent="0" lvl="0" marL="0" rtl="0" algn="ctr">
              <a:spcBef>
                <a:spcPts val="0"/>
              </a:spcBef>
              <a:spcAft>
                <a:spcPts val="0"/>
              </a:spcAft>
              <a:buSzPts val="990"/>
              <a:buNone/>
            </a:pPr>
            <a:r>
              <a:rPr b="1" lang="en" sz="3720">
                <a:solidFill>
                  <a:schemeClr val="lt1"/>
                </a:solidFill>
              </a:rPr>
              <a:t>8:40 - 9:00</a:t>
            </a:r>
            <a:endParaRPr b="1" sz="3720">
              <a:solidFill>
                <a:schemeClr val="lt1"/>
              </a:solidFill>
            </a:endParaRPr>
          </a:p>
        </p:txBody>
      </p:sp>
      <p:sp>
        <p:nvSpPr>
          <p:cNvPr id="164" name="Google Shape;164;p34"/>
          <p:cNvSpPr txBox="1"/>
          <p:nvPr/>
        </p:nvSpPr>
        <p:spPr>
          <a:xfrm>
            <a:off x="530450" y="1300575"/>
            <a:ext cx="7980000" cy="332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chemeClr val="dk1"/>
              </a:solidFill>
            </a:endParaRPr>
          </a:p>
          <a:p>
            <a:pPr indent="0" lvl="0" marL="0" rtl="0" algn="ctr">
              <a:spcBef>
                <a:spcPts val="0"/>
              </a:spcBef>
              <a:spcAft>
                <a:spcPts val="0"/>
              </a:spcAft>
              <a:buNone/>
            </a:pPr>
            <a:r>
              <a:t/>
            </a:r>
            <a:endParaRPr b="1" sz="2400">
              <a:solidFill>
                <a:schemeClr val="dk1"/>
              </a:solidFill>
            </a:endParaRPr>
          </a:p>
          <a:p>
            <a:pPr indent="0" lvl="0" marL="0" rtl="0" algn="ctr">
              <a:spcBef>
                <a:spcPts val="0"/>
              </a:spcBef>
              <a:spcAft>
                <a:spcPts val="0"/>
              </a:spcAft>
              <a:buNone/>
            </a:pPr>
            <a:r>
              <a:t/>
            </a:r>
            <a:endParaRPr b="1" sz="2400">
              <a:solidFill>
                <a:schemeClr val="lt1"/>
              </a:solidFill>
            </a:endParaRPr>
          </a:p>
          <a:p>
            <a:pPr indent="0" lvl="0" marL="0" rtl="0" algn="ctr">
              <a:spcBef>
                <a:spcPts val="0"/>
              </a:spcBef>
              <a:spcAft>
                <a:spcPts val="0"/>
              </a:spcAft>
              <a:buNone/>
            </a:pPr>
            <a:r>
              <a:t/>
            </a:r>
            <a:endParaRPr b="1" sz="2400">
              <a:solidFill>
                <a:schemeClr val="lt1"/>
              </a:solidFill>
            </a:endParaRPr>
          </a:p>
          <a:p>
            <a:pPr indent="0" lvl="0" marL="0" rtl="0" algn="ctr">
              <a:spcBef>
                <a:spcPts val="0"/>
              </a:spcBef>
              <a:spcAft>
                <a:spcPts val="0"/>
              </a:spcAft>
              <a:buNone/>
            </a:pPr>
            <a:r>
              <a:t/>
            </a:r>
            <a:endParaRPr b="1" sz="2400">
              <a:solidFill>
                <a:schemeClr val="lt1"/>
              </a:solidFill>
            </a:endParaRPr>
          </a:p>
          <a:p>
            <a:pPr indent="0" lvl="0" marL="0" rtl="0" algn="ctr">
              <a:spcBef>
                <a:spcPts val="0"/>
              </a:spcBef>
              <a:spcAft>
                <a:spcPts val="0"/>
              </a:spcAft>
              <a:buNone/>
            </a:pPr>
            <a:r>
              <a:t/>
            </a:r>
            <a:endParaRPr b="1" sz="2400">
              <a:solidFill>
                <a:schemeClr val="lt1"/>
              </a:solidFill>
            </a:endParaRPr>
          </a:p>
          <a:p>
            <a:pPr indent="0" lvl="0" marL="0" rtl="0" algn="ctr">
              <a:spcBef>
                <a:spcPts val="0"/>
              </a:spcBef>
              <a:spcAft>
                <a:spcPts val="0"/>
              </a:spcAft>
              <a:buNone/>
            </a:pPr>
            <a:r>
              <a:rPr b="1" lang="en" sz="2400">
                <a:solidFill>
                  <a:schemeClr val="lt1"/>
                </a:solidFill>
              </a:rPr>
              <a:t>Your Name…</a:t>
            </a:r>
            <a:endParaRPr b="1" sz="2400">
              <a:solidFill>
                <a:schemeClr val="lt1"/>
              </a:solidFill>
            </a:endParaRPr>
          </a:p>
          <a:p>
            <a:pPr indent="0" lvl="0" marL="0" rtl="0" algn="ctr">
              <a:spcBef>
                <a:spcPts val="0"/>
              </a:spcBef>
              <a:spcAft>
                <a:spcPts val="0"/>
              </a:spcAft>
              <a:buNone/>
            </a:pPr>
            <a:r>
              <a:rPr b="1" lang="en" sz="2400">
                <a:solidFill>
                  <a:schemeClr val="lt1"/>
                </a:solidFill>
              </a:rPr>
              <a:t>Organization…</a:t>
            </a:r>
            <a:endParaRPr b="1" sz="2400">
              <a:solidFill>
                <a:schemeClr val="lt1"/>
              </a:solidFill>
            </a:endParaRPr>
          </a:p>
          <a:p>
            <a:pPr indent="0" lvl="0" marL="0" rtl="0" algn="ctr">
              <a:spcBef>
                <a:spcPts val="0"/>
              </a:spcBef>
              <a:spcAft>
                <a:spcPts val="0"/>
              </a:spcAft>
              <a:buNone/>
            </a:pPr>
            <a:r>
              <a:rPr b="1" lang="en" sz="2400">
                <a:solidFill>
                  <a:schemeClr val="lt1"/>
                </a:solidFill>
              </a:rPr>
              <a:t>A goal for your attendance here today…</a:t>
            </a:r>
            <a:endParaRPr b="1" sz="24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Light wood table top" id="169" name="Google Shape;169;p35" title="Background photo C"/>
          <p:cNvPicPr preferRelativeResize="0"/>
          <p:nvPr/>
        </p:nvPicPr>
        <p:blipFill rotWithShape="1">
          <a:blip r:embed="rId3">
            <a:alphaModFix amt="88000"/>
          </a:blip>
          <a:srcRect b="2865" l="0" r="0" t="10554"/>
          <a:stretch/>
        </p:blipFill>
        <p:spPr>
          <a:xfrm>
            <a:off x="0" y="125"/>
            <a:ext cx="9144000" cy="5143499"/>
          </a:xfrm>
          <a:prstGeom prst="rect">
            <a:avLst/>
          </a:prstGeom>
          <a:noFill/>
          <a:ln>
            <a:noFill/>
          </a:ln>
        </p:spPr>
      </p:pic>
      <p:pic>
        <p:nvPicPr>
          <p:cNvPr id="170" name="Google Shape;170;p35" title="thomas-vimare-IZ01rjX0XQA-unsplash.jpg"/>
          <p:cNvPicPr preferRelativeResize="0"/>
          <p:nvPr/>
        </p:nvPicPr>
        <p:blipFill rotWithShape="1">
          <a:blip r:embed="rId4">
            <a:alphaModFix/>
          </a:blip>
          <a:srcRect b="7806" l="0" r="0" t="7798"/>
          <a:stretch/>
        </p:blipFill>
        <p:spPr>
          <a:xfrm>
            <a:off x="0" y="0"/>
            <a:ext cx="9144003" cy="5143501"/>
          </a:xfrm>
          <a:prstGeom prst="rect">
            <a:avLst/>
          </a:prstGeom>
          <a:noFill/>
          <a:ln>
            <a:noFill/>
          </a:ln>
        </p:spPr>
      </p:pic>
      <p:cxnSp>
        <p:nvCxnSpPr>
          <p:cNvPr id="171" name="Google Shape;171;p35"/>
          <p:cNvCxnSpPr/>
          <p:nvPr/>
        </p:nvCxnSpPr>
        <p:spPr>
          <a:xfrm>
            <a:off x="482013" y="368450"/>
            <a:ext cx="8134500" cy="1800"/>
          </a:xfrm>
          <a:prstGeom prst="straightConnector1">
            <a:avLst/>
          </a:prstGeom>
          <a:noFill/>
          <a:ln cap="flat" cmpd="sng" w="28575">
            <a:solidFill>
              <a:srgbClr val="FFFFFF"/>
            </a:solidFill>
            <a:prstDash val="solid"/>
            <a:round/>
            <a:headEnd len="sm" w="sm" type="none"/>
            <a:tailEnd len="sm" w="sm" type="none"/>
          </a:ln>
        </p:spPr>
      </p:cxnSp>
      <p:sp>
        <p:nvSpPr>
          <p:cNvPr id="172" name="Google Shape;172;p35"/>
          <p:cNvSpPr txBox="1"/>
          <p:nvPr/>
        </p:nvSpPr>
        <p:spPr>
          <a:xfrm>
            <a:off x="482013" y="494800"/>
            <a:ext cx="8134500" cy="3965100"/>
          </a:xfrm>
          <a:prstGeom prst="rect">
            <a:avLst/>
          </a:prstGeom>
          <a:solidFill>
            <a:srgbClr val="FFFFFF"/>
          </a:solidFill>
          <a:ln cap="flat" cmpd="sng" w="38100">
            <a:solidFill>
              <a:srgbClr val="F6CD4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800">
              <a:solidFill>
                <a:srgbClr val="1E2D31"/>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1500">
              <a:solidFill>
                <a:srgbClr val="1E2D31"/>
              </a:solidFill>
              <a:latin typeface="Playfair Display"/>
              <a:ea typeface="Playfair Display"/>
              <a:cs typeface="Playfair Display"/>
              <a:sym typeface="Playfair Display"/>
            </a:endParaRPr>
          </a:p>
          <a:p>
            <a:pPr indent="0" lvl="0" marL="0" rtl="0" algn="ctr">
              <a:spcBef>
                <a:spcPts val="0"/>
              </a:spcBef>
              <a:spcAft>
                <a:spcPts val="0"/>
              </a:spcAft>
              <a:buNone/>
            </a:pPr>
            <a:r>
              <a:rPr b="1" lang="en" sz="3600">
                <a:solidFill>
                  <a:srgbClr val="1E2D31"/>
                </a:solidFill>
                <a:latin typeface="Playfair Display"/>
                <a:ea typeface="Playfair Display"/>
                <a:cs typeface="Playfair Display"/>
                <a:sym typeface="Playfair Display"/>
              </a:rPr>
              <a:t>Learner Agency</a:t>
            </a:r>
            <a:endParaRPr b="1" sz="3600">
              <a:solidFill>
                <a:srgbClr val="1E2D31"/>
              </a:solidFill>
              <a:latin typeface="Playfair Display"/>
              <a:ea typeface="Playfair Display"/>
              <a:cs typeface="Playfair Display"/>
              <a:sym typeface="Playfair Display"/>
            </a:endParaRPr>
          </a:p>
          <a:p>
            <a:pPr indent="0" lvl="0" marL="0" rtl="0" algn="ctr">
              <a:spcBef>
                <a:spcPts val="0"/>
              </a:spcBef>
              <a:spcAft>
                <a:spcPts val="0"/>
              </a:spcAft>
              <a:buNone/>
            </a:pPr>
            <a:r>
              <a:rPr b="1" lang="en" sz="3600">
                <a:solidFill>
                  <a:srgbClr val="1E2D31"/>
                </a:solidFill>
                <a:latin typeface="Playfair Display"/>
                <a:ea typeface="Playfair Display"/>
                <a:cs typeface="Playfair Display"/>
                <a:sym typeface="Playfair Display"/>
              </a:rPr>
              <a:t>Garett Montana &amp; Jeff Bird </a:t>
            </a:r>
            <a:r>
              <a:rPr b="1" lang="en" sz="3600">
                <a:solidFill>
                  <a:srgbClr val="1E2D31"/>
                </a:solidFill>
                <a:latin typeface="Playfair Display"/>
                <a:ea typeface="Playfair Display"/>
                <a:cs typeface="Playfair Display"/>
                <a:sym typeface="Playfair Display"/>
              </a:rPr>
              <a:t> </a:t>
            </a:r>
            <a:endParaRPr b="1" sz="3600">
              <a:solidFill>
                <a:srgbClr val="1E2D31"/>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3600">
              <a:solidFill>
                <a:srgbClr val="1E2D31"/>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3600">
              <a:solidFill>
                <a:srgbClr val="1E2D31"/>
              </a:solidFill>
              <a:latin typeface="Playfair Display"/>
              <a:ea typeface="Playfair Display"/>
              <a:cs typeface="Playfair Display"/>
              <a:sym typeface="Playfair Display"/>
            </a:endParaRPr>
          </a:p>
        </p:txBody>
      </p:sp>
      <p:pic>
        <p:nvPicPr>
          <p:cNvPr id="173" name="Google Shape;173;p35" title="Copy of Copy of Copy of Minimalist Newsletter Email Header (8.5 × 2.083 in).png"/>
          <p:cNvPicPr preferRelativeResize="0"/>
          <p:nvPr/>
        </p:nvPicPr>
        <p:blipFill rotWithShape="1">
          <a:blip r:embed="rId5">
            <a:alphaModFix/>
          </a:blip>
          <a:srcRect b="6705" l="0" r="0" t="22707"/>
          <a:stretch/>
        </p:blipFill>
        <p:spPr>
          <a:xfrm>
            <a:off x="583775" y="2944375"/>
            <a:ext cx="7930975" cy="1371599"/>
          </a:xfrm>
          <a:prstGeom prst="rect">
            <a:avLst/>
          </a:prstGeom>
          <a:noFill/>
          <a:ln>
            <a:noFill/>
          </a:ln>
        </p:spPr>
      </p:pic>
      <p:sp>
        <p:nvSpPr>
          <p:cNvPr id="174" name="Google Shape;174;p35"/>
          <p:cNvSpPr txBox="1"/>
          <p:nvPr/>
        </p:nvSpPr>
        <p:spPr>
          <a:xfrm>
            <a:off x="7012875" y="4099350"/>
            <a:ext cx="16425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a:t>
            </a:r>
            <a:r>
              <a:rPr lang="en" sz="900" u="sng">
                <a:solidFill>
                  <a:schemeClr val="hlink"/>
                </a:solidFill>
                <a:hlinkClick r:id="rId7"/>
              </a:rPr>
              <a:t>Secret Doorway</a:t>
            </a:r>
            <a:endParaRPr sz="3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600"/>
              <a:t>Lunch33 @ EHS, Zane, and Winship</a:t>
            </a:r>
            <a:endParaRPr sz="2600"/>
          </a:p>
        </p:txBody>
      </p:sp>
      <p:sp>
        <p:nvSpPr>
          <p:cNvPr id="180" name="Google Shape;180;p36"/>
          <p:cNvSpPr txBox="1"/>
          <p:nvPr>
            <p:ph idx="1" type="body"/>
          </p:nvPr>
        </p:nvSpPr>
        <p:spPr>
          <a:xfrm>
            <a:off x="311700" y="1152475"/>
            <a:ext cx="52173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t/>
            </a:r>
            <a:endParaRPr i="1" sz="2600">
              <a:solidFill>
                <a:schemeClr val="dk1"/>
              </a:solidFill>
            </a:endParaRPr>
          </a:p>
          <a:p>
            <a:pPr indent="0" lvl="0" marL="0" rtl="0" algn="ctr">
              <a:spcBef>
                <a:spcPts val="1200"/>
              </a:spcBef>
              <a:spcAft>
                <a:spcPts val="1200"/>
              </a:spcAft>
              <a:buNone/>
            </a:pPr>
            <a:r>
              <a:rPr i="1" lang="en" sz="2600">
                <a:solidFill>
                  <a:schemeClr val="dk1"/>
                </a:solidFill>
              </a:rPr>
              <a:t>Transforming Lunch into Belonging, Joy, and Student Leadership</a:t>
            </a:r>
            <a:endParaRPr i="1" sz="2600">
              <a:solidFill>
                <a:schemeClr val="dk1"/>
              </a:solidFill>
            </a:endParaRPr>
          </a:p>
        </p:txBody>
      </p:sp>
      <p:pic>
        <p:nvPicPr>
          <p:cNvPr id="181" name="Google Shape;181;p36"/>
          <p:cNvPicPr preferRelativeResize="0"/>
          <p:nvPr/>
        </p:nvPicPr>
        <p:blipFill>
          <a:blip r:embed="rId3">
            <a:alphaModFix/>
          </a:blip>
          <a:stretch>
            <a:fillRect/>
          </a:stretch>
        </p:blipFill>
        <p:spPr>
          <a:xfrm>
            <a:off x="5717625" y="1152475"/>
            <a:ext cx="3056750" cy="3056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7"/>
          <p:cNvSpPr txBox="1"/>
          <p:nvPr>
            <p:ph type="title"/>
          </p:nvPr>
        </p:nvSpPr>
        <p:spPr>
          <a:xfrm>
            <a:off x="710850" y="445025"/>
            <a:ext cx="8609400" cy="714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t>High Performance Requires Extraordinary Efforts</a:t>
            </a:r>
            <a:endParaRPr sz="2900"/>
          </a:p>
          <a:p>
            <a:pPr indent="0" lvl="0" marL="0" rtl="0" algn="l">
              <a:spcBef>
                <a:spcPts val="0"/>
              </a:spcBef>
              <a:spcAft>
                <a:spcPts val="0"/>
              </a:spcAft>
              <a:buNone/>
            </a:pPr>
            <a:r>
              <a:t/>
            </a:r>
            <a:endParaRPr sz="1900"/>
          </a:p>
          <a:p>
            <a:pPr indent="0" lvl="0" marL="0" rtl="0" algn="l">
              <a:spcBef>
                <a:spcPts val="0"/>
              </a:spcBef>
              <a:spcAft>
                <a:spcPts val="0"/>
              </a:spcAft>
              <a:buNone/>
            </a:pPr>
            <a:r>
              <a:t/>
            </a:r>
            <a:endParaRPr sz="300"/>
          </a:p>
        </p:txBody>
      </p:sp>
      <p:sp>
        <p:nvSpPr>
          <p:cNvPr id="187" name="Google Shape;187;p37"/>
          <p:cNvSpPr txBox="1"/>
          <p:nvPr/>
        </p:nvSpPr>
        <p:spPr>
          <a:xfrm>
            <a:off x="387225" y="1311425"/>
            <a:ext cx="3148500" cy="35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chemeClr val="dk1"/>
                </a:solidFill>
              </a:rPr>
              <a:t>One can be:</a:t>
            </a:r>
            <a:endParaRPr sz="1700">
              <a:solidFill>
                <a:schemeClr val="dk1"/>
              </a:solidFill>
            </a:endParaRPr>
          </a:p>
          <a:p>
            <a:pPr indent="457200" lvl="0" marL="0" rtl="0" algn="l">
              <a:lnSpc>
                <a:spcPct val="115000"/>
              </a:lnSpc>
              <a:spcBef>
                <a:spcPts val="0"/>
              </a:spcBef>
              <a:spcAft>
                <a:spcPts val="0"/>
              </a:spcAft>
              <a:buNone/>
            </a:pPr>
            <a:r>
              <a:rPr lang="en" sz="1700">
                <a:solidFill>
                  <a:schemeClr val="dk1"/>
                </a:solidFill>
              </a:rPr>
              <a:t>5.  Elite</a:t>
            </a:r>
            <a:endParaRPr sz="1700">
              <a:solidFill>
                <a:schemeClr val="dk1"/>
              </a:solidFill>
            </a:endParaRPr>
          </a:p>
          <a:p>
            <a:pPr indent="457200" lvl="0" marL="0" rtl="0" algn="l">
              <a:lnSpc>
                <a:spcPct val="115000"/>
              </a:lnSpc>
              <a:spcBef>
                <a:spcPts val="0"/>
              </a:spcBef>
              <a:spcAft>
                <a:spcPts val="0"/>
              </a:spcAft>
              <a:buNone/>
            </a:pPr>
            <a:r>
              <a:rPr lang="en" sz="1700">
                <a:solidFill>
                  <a:schemeClr val="dk1"/>
                </a:solidFill>
              </a:rPr>
              <a:t>4.  Excellent</a:t>
            </a:r>
            <a:endParaRPr sz="1700">
              <a:solidFill>
                <a:schemeClr val="dk1"/>
              </a:solidFill>
            </a:endParaRPr>
          </a:p>
          <a:p>
            <a:pPr indent="457200" lvl="0" marL="0" rtl="0" algn="l">
              <a:lnSpc>
                <a:spcPct val="115000"/>
              </a:lnSpc>
              <a:spcBef>
                <a:spcPts val="0"/>
              </a:spcBef>
              <a:spcAft>
                <a:spcPts val="0"/>
              </a:spcAft>
              <a:buNone/>
            </a:pPr>
            <a:r>
              <a:rPr lang="en" sz="1700">
                <a:solidFill>
                  <a:schemeClr val="dk1"/>
                </a:solidFill>
              </a:rPr>
              <a:t>____________</a:t>
            </a:r>
            <a:endParaRPr sz="1700">
              <a:solidFill>
                <a:schemeClr val="dk1"/>
              </a:solidFill>
            </a:endParaRPr>
          </a:p>
          <a:p>
            <a:pPr indent="457200" lvl="0" marL="0" rtl="0" algn="l">
              <a:lnSpc>
                <a:spcPct val="115000"/>
              </a:lnSpc>
              <a:spcBef>
                <a:spcPts val="0"/>
              </a:spcBef>
              <a:spcAft>
                <a:spcPts val="0"/>
              </a:spcAft>
              <a:buNone/>
            </a:pPr>
            <a:r>
              <a:rPr lang="en" sz="1700">
                <a:solidFill>
                  <a:schemeClr val="dk1"/>
                </a:solidFill>
              </a:rPr>
              <a:t>3.  Good</a:t>
            </a:r>
            <a:endParaRPr sz="1700">
              <a:solidFill>
                <a:schemeClr val="dk1"/>
              </a:solidFill>
            </a:endParaRPr>
          </a:p>
          <a:p>
            <a:pPr indent="457200" lvl="0" marL="0" rtl="0" algn="l">
              <a:lnSpc>
                <a:spcPct val="115000"/>
              </a:lnSpc>
              <a:spcBef>
                <a:spcPts val="0"/>
              </a:spcBef>
              <a:spcAft>
                <a:spcPts val="0"/>
              </a:spcAft>
              <a:buNone/>
            </a:pPr>
            <a:r>
              <a:rPr lang="en" sz="1700">
                <a:solidFill>
                  <a:schemeClr val="dk1"/>
                </a:solidFill>
              </a:rPr>
              <a:t>2.  Average</a:t>
            </a:r>
            <a:endParaRPr sz="1700">
              <a:solidFill>
                <a:schemeClr val="dk1"/>
              </a:solidFill>
            </a:endParaRPr>
          </a:p>
          <a:p>
            <a:pPr indent="457200" lvl="0" marL="0" rtl="0" algn="l">
              <a:lnSpc>
                <a:spcPct val="115000"/>
              </a:lnSpc>
              <a:spcBef>
                <a:spcPts val="0"/>
              </a:spcBef>
              <a:spcAft>
                <a:spcPts val="0"/>
              </a:spcAft>
              <a:buNone/>
            </a:pPr>
            <a:r>
              <a:rPr lang="en" sz="1700">
                <a:solidFill>
                  <a:schemeClr val="dk1"/>
                </a:solidFill>
              </a:rPr>
              <a:t>1.  Bad</a:t>
            </a:r>
            <a:endParaRPr sz="17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a:p>
            <a:pPr indent="0" lvl="0" marL="0" rtl="0" algn="l">
              <a:lnSpc>
                <a:spcPct val="115000"/>
              </a:lnSpc>
              <a:spcBef>
                <a:spcPts val="0"/>
              </a:spcBef>
              <a:spcAft>
                <a:spcPts val="0"/>
              </a:spcAft>
              <a:buNone/>
            </a:pPr>
            <a:r>
              <a:rPr lang="en" sz="1700">
                <a:solidFill>
                  <a:schemeClr val="dk1"/>
                </a:solidFill>
              </a:rPr>
              <a:t>It is extraordinary to be EXCELLENT or ELITE.  It requires extraordinary efforts to reach that level.</a:t>
            </a:r>
            <a:endParaRPr sz="17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p:txBody>
      </p:sp>
      <p:pic>
        <p:nvPicPr>
          <p:cNvPr id="188" name="Google Shape;188;p37"/>
          <p:cNvPicPr preferRelativeResize="0"/>
          <p:nvPr/>
        </p:nvPicPr>
        <p:blipFill>
          <a:blip r:embed="rId3">
            <a:alphaModFix/>
          </a:blip>
          <a:stretch>
            <a:fillRect/>
          </a:stretch>
        </p:blipFill>
        <p:spPr>
          <a:xfrm>
            <a:off x="3688125" y="1311425"/>
            <a:ext cx="5303474" cy="3535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8"/>
          <p:cNvSpPr txBox="1"/>
          <p:nvPr>
            <p:ph type="title"/>
          </p:nvPr>
        </p:nvSpPr>
        <p:spPr>
          <a:xfrm>
            <a:off x="720000" y="259367"/>
            <a:ext cx="77040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000">
                <a:solidFill>
                  <a:schemeClr val="lt1"/>
                </a:solidFill>
              </a:rPr>
              <a:t>Code of Cooperation </a:t>
            </a:r>
            <a:endParaRPr b="1" sz="3000">
              <a:solidFill>
                <a:schemeClr val="lt1"/>
              </a:solidFill>
            </a:endParaRPr>
          </a:p>
        </p:txBody>
      </p:sp>
      <p:sp>
        <p:nvSpPr>
          <p:cNvPr id="194" name="Google Shape;194;p38"/>
          <p:cNvSpPr txBox="1"/>
          <p:nvPr>
            <p:ph idx="1" type="body"/>
          </p:nvPr>
        </p:nvSpPr>
        <p:spPr>
          <a:xfrm>
            <a:off x="290600" y="1076675"/>
            <a:ext cx="8578800" cy="10938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Clr>
                <a:schemeClr val="dk1"/>
              </a:buClr>
              <a:buSzPts val="275"/>
              <a:buFont typeface="Arial"/>
              <a:buNone/>
            </a:pPr>
            <a:r>
              <a:rPr b="1" lang="en" sz="10800">
                <a:solidFill>
                  <a:schemeClr val="dk1"/>
                </a:solidFill>
                <a:latin typeface="Nunito"/>
                <a:ea typeface="Nunito"/>
                <a:cs typeface="Nunito"/>
                <a:sym typeface="Nunito"/>
              </a:rPr>
              <a:t>ECS is in the process of getting all of its arrows heading in the same direction!</a:t>
            </a:r>
            <a:endParaRPr b="1" sz="10800"/>
          </a:p>
          <a:p>
            <a:pPr indent="0" lvl="0" marL="457200" marR="0" rtl="0" algn="l">
              <a:lnSpc>
                <a:spcPct val="100000"/>
              </a:lnSpc>
              <a:spcBef>
                <a:spcPts val="600"/>
              </a:spcBef>
              <a:spcAft>
                <a:spcPts val="0"/>
              </a:spcAft>
              <a:buNone/>
            </a:pPr>
            <a:r>
              <a:t/>
            </a:r>
            <a:endParaRPr sz="1800">
              <a:solidFill>
                <a:srgbClr val="000000"/>
              </a:solidFill>
            </a:endParaRPr>
          </a:p>
          <a:p>
            <a:pPr indent="0" lvl="0" marL="0" marR="0" rtl="0" algn="l">
              <a:lnSpc>
                <a:spcPct val="100000"/>
              </a:lnSpc>
              <a:spcBef>
                <a:spcPts val="600"/>
              </a:spcBef>
              <a:spcAft>
                <a:spcPts val="0"/>
              </a:spcAft>
              <a:buNone/>
            </a:pPr>
            <a:r>
              <a:t/>
            </a:r>
            <a:endParaRPr sz="1600"/>
          </a:p>
          <a:p>
            <a:pPr indent="0" lvl="0" marL="0" marR="0" rtl="0" algn="l">
              <a:lnSpc>
                <a:spcPct val="100000"/>
              </a:lnSpc>
              <a:spcBef>
                <a:spcPts val="600"/>
              </a:spcBef>
              <a:spcAft>
                <a:spcPts val="0"/>
              </a:spcAft>
              <a:buNone/>
            </a:pPr>
            <a:r>
              <a:t/>
            </a:r>
            <a:endParaRPr sz="1600"/>
          </a:p>
          <a:p>
            <a:pPr indent="0" lvl="0" marL="0" marR="0" rtl="0" algn="l">
              <a:lnSpc>
                <a:spcPct val="100000"/>
              </a:lnSpc>
              <a:spcBef>
                <a:spcPts val="600"/>
              </a:spcBef>
              <a:spcAft>
                <a:spcPts val="0"/>
              </a:spcAft>
              <a:buNone/>
            </a:pPr>
            <a:r>
              <a:t/>
            </a:r>
            <a:endParaRPr sz="1600"/>
          </a:p>
          <a:p>
            <a:pPr indent="0" lvl="0" marL="0" marR="0" rtl="0" algn="l">
              <a:lnSpc>
                <a:spcPct val="100000"/>
              </a:lnSpc>
              <a:spcBef>
                <a:spcPts val="600"/>
              </a:spcBef>
              <a:spcAft>
                <a:spcPts val="0"/>
              </a:spcAft>
              <a:buNone/>
            </a:pPr>
            <a:r>
              <a:t/>
            </a:r>
            <a:endParaRPr sz="1600"/>
          </a:p>
          <a:p>
            <a:pPr indent="0" lvl="0" marL="0" rtl="0" algn="l">
              <a:spcBef>
                <a:spcPts val="0"/>
              </a:spcBef>
              <a:spcAft>
                <a:spcPts val="0"/>
              </a:spcAft>
              <a:buNone/>
            </a:pPr>
            <a:r>
              <a:t/>
            </a:r>
            <a:endParaRPr sz="800"/>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t/>
            </a:r>
            <a:endParaRPr sz="800"/>
          </a:p>
        </p:txBody>
      </p:sp>
      <p:pic>
        <p:nvPicPr>
          <p:cNvPr id="195" name="Google Shape;195;p38"/>
          <p:cNvPicPr preferRelativeResize="0"/>
          <p:nvPr/>
        </p:nvPicPr>
        <p:blipFill rotWithShape="1">
          <a:blip r:embed="rId3">
            <a:alphaModFix/>
          </a:blip>
          <a:srcRect b="14681" l="3495" r="4525" t="12346"/>
          <a:stretch/>
        </p:blipFill>
        <p:spPr>
          <a:xfrm>
            <a:off x="235025" y="2286150"/>
            <a:ext cx="3921300" cy="1662900"/>
          </a:xfrm>
          <a:prstGeom prst="rect">
            <a:avLst/>
          </a:prstGeom>
          <a:noFill/>
          <a:ln>
            <a:noFill/>
          </a:ln>
        </p:spPr>
      </p:pic>
      <p:pic>
        <p:nvPicPr>
          <p:cNvPr id="196" name="Google Shape;196;p38"/>
          <p:cNvPicPr preferRelativeResize="0"/>
          <p:nvPr/>
        </p:nvPicPr>
        <p:blipFill rotWithShape="1">
          <a:blip r:embed="rId4">
            <a:alphaModFix/>
          </a:blip>
          <a:srcRect b="0" l="0" r="0" t="0"/>
          <a:stretch/>
        </p:blipFill>
        <p:spPr>
          <a:xfrm>
            <a:off x="5226600" y="2286150"/>
            <a:ext cx="3867900" cy="1662900"/>
          </a:xfrm>
          <a:prstGeom prst="rect">
            <a:avLst/>
          </a:prstGeom>
          <a:noFill/>
          <a:ln>
            <a:noFill/>
          </a:ln>
        </p:spPr>
      </p:pic>
      <p:sp>
        <p:nvSpPr>
          <p:cNvPr id="197" name="Google Shape;197;p38"/>
          <p:cNvSpPr txBox="1"/>
          <p:nvPr/>
        </p:nvSpPr>
        <p:spPr>
          <a:xfrm>
            <a:off x="4362963" y="2823150"/>
            <a:ext cx="925500" cy="5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Roboto"/>
                <a:ea typeface="Roboto"/>
                <a:cs typeface="Roboto"/>
                <a:sym typeface="Roboto"/>
              </a:rPr>
              <a:t>VS</a:t>
            </a:r>
            <a:endParaRPr b="1" sz="3000">
              <a:latin typeface="Roboto"/>
              <a:ea typeface="Roboto"/>
              <a:cs typeface="Roboto"/>
              <a:sym typeface="Roboto"/>
            </a:endParaRPr>
          </a:p>
        </p:txBody>
      </p:sp>
      <p:pic>
        <p:nvPicPr>
          <p:cNvPr id="198" name="Google Shape;198;p38"/>
          <p:cNvPicPr preferRelativeResize="0"/>
          <p:nvPr/>
        </p:nvPicPr>
        <p:blipFill>
          <a:blip r:embed="rId5">
            <a:alphaModFix/>
          </a:blip>
          <a:stretch>
            <a:fillRect/>
          </a:stretch>
        </p:blipFill>
        <p:spPr>
          <a:xfrm>
            <a:off x="8514207" y="-2"/>
            <a:ext cx="629798" cy="713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9"/>
          <p:cNvSpPr txBox="1"/>
          <p:nvPr/>
        </p:nvSpPr>
        <p:spPr>
          <a:xfrm>
            <a:off x="350700" y="228600"/>
            <a:ext cx="8404800" cy="918900"/>
          </a:xfrm>
          <a:prstGeom prst="rect">
            <a:avLst/>
          </a:prstGeom>
          <a:solidFill>
            <a:srgbClr val="FFFFFF"/>
          </a:solidFill>
          <a:ln cap="flat" cmpd="sng" w="38100">
            <a:solidFill>
              <a:srgbClr val="F6CD4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500">
              <a:solidFill>
                <a:srgbClr val="1E2D31"/>
              </a:solidFill>
              <a:latin typeface="Playfair Display"/>
              <a:ea typeface="Playfair Display"/>
              <a:cs typeface="Playfair Display"/>
              <a:sym typeface="Playfair Display"/>
            </a:endParaRPr>
          </a:p>
          <a:p>
            <a:pPr indent="0" lvl="0" marL="0" rtl="0" algn="ctr">
              <a:spcBef>
                <a:spcPts val="0"/>
              </a:spcBef>
              <a:spcAft>
                <a:spcPts val="0"/>
              </a:spcAft>
              <a:buNone/>
            </a:pPr>
            <a:r>
              <a:rPr b="1" lang="en" sz="3600">
                <a:solidFill>
                  <a:srgbClr val="1E2D31"/>
                </a:solidFill>
                <a:latin typeface="Playfair Display"/>
                <a:ea typeface="Playfair Display"/>
                <a:cs typeface="Playfair Display"/>
                <a:sym typeface="Playfair Display"/>
              </a:rPr>
              <a:t>ECS Portrait of a Graduate and Values</a:t>
            </a:r>
            <a:endParaRPr b="1" sz="3600">
              <a:solidFill>
                <a:srgbClr val="1E2D31"/>
              </a:solidFill>
              <a:latin typeface="Playfair Display"/>
              <a:ea typeface="Playfair Display"/>
              <a:cs typeface="Playfair Display"/>
              <a:sym typeface="Playfair Display"/>
            </a:endParaRPr>
          </a:p>
          <a:p>
            <a:pPr indent="0" lvl="0" marL="0" rtl="0" algn="ctr">
              <a:spcBef>
                <a:spcPts val="0"/>
              </a:spcBef>
              <a:spcAft>
                <a:spcPts val="0"/>
              </a:spcAft>
              <a:buNone/>
            </a:pPr>
            <a:r>
              <a:rPr b="1" lang="en" sz="3600">
                <a:solidFill>
                  <a:srgbClr val="1E2D31"/>
                </a:solidFill>
                <a:latin typeface="Playfair Display"/>
                <a:ea typeface="Playfair Display"/>
                <a:cs typeface="Playfair Display"/>
                <a:sym typeface="Playfair Display"/>
              </a:rPr>
              <a:t>…</a:t>
            </a:r>
            <a:endParaRPr i="1" sz="3000">
              <a:solidFill>
                <a:srgbClr val="1E2D31"/>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3600">
              <a:solidFill>
                <a:srgbClr val="1E2D31"/>
              </a:solidFill>
              <a:latin typeface="Playfair Display"/>
              <a:ea typeface="Playfair Display"/>
              <a:cs typeface="Playfair Display"/>
              <a:sym typeface="Playfair Display"/>
            </a:endParaRPr>
          </a:p>
        </p:txBody>
      </p:sp>
      <p:pic>
        <p:nvPicPr>
          <p:cNvPr id="204" name="Google Shape;204;p39"/>
          <p:cNvPicPr preferRelativeResize="0"/>
          <p:nvPr/>
        </p:nvPicPr>
        <p:blipFill>
          <a:blip r:embed="rId3">
            <a:alphaModFix/>
          </a:blip>
          <a:stretch>
            <a:fillRect/>
          </a:stretch>
        </p:blipFill>
        <p:spPr>
          <a:xfrm>
            <a:off x="4847250" y="1234225"/>
            <a:ext cx="3220193" cy="3820975"/>
          </a:xfrm>
          <a:prstGeom prst="rect">
            <a:avLst/>
          </a:prstGeom>
          <a:noFill/>
          <a:ln>
            <a:noFill/>
          </a:ln>
        </p:spPr>
      </p:pic>
      <p:sp>
        <p:nvSpPr>
          <p:cNvPr id="205" name="Google Shape;205;p39"/>
          <p:cNvSpPr txBox="1"/>
          <p:nvPr/>
        </p:nvSpPr>
        <p:spPr>
          <a:xfrm>
            <a:off x="411275" y="1415400"/>
            <a:ext cx="3885600" cy="3405000"/>
          </a:xfrm>
          <a:prstGeom prst="rect">
            <a:avLst/>
          </a:prstGeom>
          <a:solidFill>
            <a:srgbClr val="FFFFFF"/>
          </a:solidFill>
          <a:ln cap="flat" cmpd="sng" w="38100">
            <a:solidFill>
              <a:srgbClr val="F6CD4C"/>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b="1" lang="en" sz="1800">
                <a:solidFill>
                  <a:schemeClr val="dk1"/>
                </a:solidFill>
              </a:rPr>
              <a:t>Effective Communicator</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Independent Critical Thinker</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Responsible Collaborator</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Community Engager</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Global Steward</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Resilient Learner</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Problem - Traditional School</a:t>
            </a:r>
            <a:endParaRPr/>
          </a:p>
          <a:p>
            <a:pPr indent="0" lvl="0" marL="0" rtl="0" algn="l">
              <a:spcBef>
                <a:spcPts val="0"/>
              </a:spcBef>
              <a:spcAft>
                <a:spcPts val="0"/>
              </a:spcAft>
              <a:buNone/>
            </a:pPr>
            <a:r>
              <a:t/>
            </a:r>
            <a:endParaRPr sz="2500"/>
          </a:p>
          <a:p>
            <a:pPr indent="0" lvl="0" marL="0" rtl="0" algn="l">
              <a:spcBef>
                <a:spcPts val="0"/>
              </a:spcBef>
              <a:spcAft>
                <a:spcPts val="0"/>
              </a:spcAft>
              <a:buNone/>
            </a:pPr>
            <a:r>
              <a:t/>
            </a:r>
            <a:endParaRPr sz="900"/>
          </a:p>
        </p:txBody>
      </p:sp>
      <p:sp>
        <p:nvSpPr>
          <p:cNvPr id="211" name="Google Shape;211;p40"/>
          <p:cNvSpPr txBox="1"/>
          <p:nvPr/>
        </p:nvSpPr>
        <p:spPr>
          <a:xfrm>
            <a:off x="563500" y="1207075"/>
            <a:ext cx="7627200" cy="240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600"/>
          </a:p>
        </p:txBody>
      </p:sp>
      <p:pic>
        <p:nvPicPr>
          <p:cNvPr id="212" name="Google Shape;212;p40"/>
          <p:cNvPicPr preferRelativeResize="0"/>
          <p:nvPr/>
        </p:nvPicPr>
        <p:blipFill>
          <a:blip r:embed="rId3">
            <a:alphaModFix/>
          </a:blip>
          <a:stretch>
            <a:fillRect/>
          </a:stretch>
        </p:blipFill>
        <p:spPr>
          <a:xfrm>
            <a:off x="5098325" y="2015275"/>
            <a:ext cx="3699750" cy="2466500"/>
          </a:xfrm>
          <a:prstGeom prst="rect">
            <a:avLst/>
          </a:prstGeom>
          <a:noFill/>
          <a:ln>
            <a:noFill/>
          </a:ln>
        </p:spPr>
      </p:pic>
      <p:pic>
        <p:nvPicPr>
          <p:cNvPr id="213" name="Google Shape;213;p40"/>
          <p:cNvPicPr preferRelativeResize="0"/>
          <p:nvPr/>
        </p:nvPicPr>
        <p:blipFill>
          <a:blip r:embed="rId4">
            <a:alphaModFix/>
          </a:blip>
          <a:stretch>
            <a:fillRect/>
          </a:stretch>
        </p:blipFill>
        <p:spPr>
          <a:xfrm>
            <a:off x="169425" y="2046722"/>
            <a:ext cx="4274520" cy="2403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1"/>
          <p:cNvSpPr txBox="1"/>
          <p:nvPr>
            <p:ph idx="1" type="body"/>
          </p:nvPr>
        </p:nvSpPr>
        <p:spPr>
          <a:xfrm>
            <a:off x="480025" y="687400"/>
            <a:ext cx="3336000" cy="4102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25">
                <a:solidFill>
                  <a:srgbClr val="000000"/>
                </a:solidFill>
              </a:rPr>
              <a:t>One-size-fits-all model</a:t>
            </a:r>
            <a:endParaRPr sz="1225">
              <a:solidFill>
                <a:srgbClr val="000000"/>
              </a:solidFill>
            </a:endParaRPr>
          </a:p>
          <a:p>
            <a:pPr indent="0" lvl="0" marL="0" rtl="0" algn="l">
              <a:lnSpc>
                <a:spcPct val="100000"/>
              </a:lnSpc>
              <a:spcBef>
                <a:spcPts val="0"/>
              </a:spcBef>
              <a:spcAft>
                <a:spcPts val="0"/>
              </a:spcAft>
              <a:buNone/>
            </a:pPr>
            <a:r>
              <a:t/>
            </a:r>
            <a:endParaRPr sz="1225">
              <a:solidFill>
                <a:srgbClr val="000000"/>
              </a:solidFill>
            </a:endParaRPr>
          </a:p>
          <a:p>
            <a:pPr indent="0" lvl="0" marL="0" rtl="0" algn="l">
              <a:lnSpc>
                <a:spcPct val="100000"/>
              </a:lnSpc>
              <a:spcBef>
                <a:spcPts val="0"/>
              </a:spcBef>
              <a:spcAft>
                <a:spcPts val="0"/>
              </a:spcAft>
              <a:buNone/>
            </a:pPr>
            <a:r>
              <a:rPr lang="en" sz="1225">
                <a:solidFill>
                  <a:srgbClr val="000000"/>
                </a:solidFill>
              </a:rPr>
              <a:t>Seat time over mastery</a:t>
            </a:r>
            <a:endParaRPr sz="1225">
              <a:solidFill>
                <a:srgbClr val="000000"/>
              </a:solidFill>
            </a:endParaRPr>
          </a:p>
          <a:p>
            <a:pPr indent="0" lvl="0" marL="0" rtl="0" algn="l">
              <a:lnSpc>
                <a:spcPct val="100000"/>
              </a:lnSpc>
              <a:spcBef>
                <a:spcPts val="0"/>
              </a:spcBef>
              <a:spcAft>
                <a:spcPts val="0"/>
              </a:spcAft>
              <a:buNone/>
            </a:pPr>
            <a:r>
              <a:t/>
            </a:r>
            <a:endParaRPr sz="1225">
              <a:solidFill>
                <a:srgbClr val="000000"/>
              </a:solidFill>
            </a:endParaRPr>
          </a:p>
          <a:p>
            <a:pPr indent="0" lvl="0" marL="0" rtl="0" algn="l">
              <a:lnSpc>
                <a:spcPct val="100000"/>
              </a:lnSpc>
              <a:spcBef>
                <a:spcPts val="0"/>
              </a:spcBef>
              <a:spcAft>
                <a:spcPts val="0"/>
              </a:spcAft>
              <a:buNone/>
            </a:pPr>
            <a:r>
              <a:t/>
            </a:r>
            <a:endParaRPr sz="1225">
              <a:solidFill>
                <a:srgbClr val="000000"/>
              </a:solidFill>
            </a:endParaRPr>
          </a:p>
          <a:p>
            <a:pPr indent="0" lvl="0" marL="0" rtl="0" algn="l">
              <a:lnSpc>
                <a:spcPct val="100000"/>
              </a:lnSpc>
              <a:spcBef>
                <a:spcPts val="0"/>
              </a:spcBef>
              <a:spcAft>
                <a:spcPts val="0"/>
              </a:spcAft>
              <a:buNone/>
            </a:pPr>
            <a:r>
              <a:rPr lang="en" sz="1225">
                <a:solidFill>
                  <a:srgbClr val="000000"/>
                </a:solidFill>
              </a:rPr>
              <a:t>Grades mask true learning</a:t>
            </a:r>
            <a:endParaRPr sz="1225">
              <a:solidFill>
                <a:srgbClr val="000000"/>
              </a:solidFill>
            </a:endParaRPr>
          </a:p>
          <a:p>
            <a:pPr indent="0" lvl="0" marL="0" rtl="0" algn="l">
              <a:lnSpc>
                <a:spcPct val="100000"/>
              </a:lnSpc>
              <a:spcBef>
                <a:spcPts val="0"/>
              </a:spcBef>
              <a:spcAft>
                <a:spcPts val="0"/>
              </a:spcAft>
              <a:buNone/>
            </a:pPr>
            <a:r>
              <a:t/>
            </a:r>
            <a:endParaRPr sz="1225">
              <a:solidFill>
                <a:srgbClr val="000000"/>
              </a:solidFill>
            </a:endParaRPr>
          </a:p>
          <a:p>
            <a:pPr indent="0" lvl="0" marL="0" rtl="0" algn="l">
              <a:lnSpc>
                <a:spcPct val="100000"/>
              </a:lnSpc>
              <a:spcBef>
                <a:spcPts val="0"/>
              </a:spcBef>
              <a:spcAft>
                <a:spcPts val="0"/>
              </a:spcAft>
              <a:buNone/>
            </a:pPr>
            <a:r>
              <a:rPr lang="en" sz="1225">
                <a:solidFill>
                  <a:srgbClr val="000000"/>
                </a:solidFill>
              </a:rPr>
              <a:t>Lack of relevance</a:t>
            </a:r>
            <a:endParaRPr sz="1225">
              <a:solidFill>
                <a:srgbClr val="000000"/>
              </a:solidFill>
            </a:endParaRPr>
          </a:p>
          <a:p>
            <a:pPr indent="0" lvl="0" marL="0" rtl="0" algn="l">
              <a:lnSpc>
                <a:spcPct val="100000"/>
              </a:lnSpc>
              <a:spcBef>
                <a:spcPts val="0"/>
              </a:spcBef>
              <a:spcAft>
                <a:spcPts val="0"/>
              </a:spcAft>
              <a:buNone/>
            </a:pPr>
            <a:r>
              <a:t/>
            </a:r>
            <a:endParaRPr sz="1225">
              <a:solidFill>
                <a:srgbClr val="000000"/>
              </a:solidFill>
            </a:endParaRPr>
          </a:p>
          <a:p>
            <a:pPr indent="0" lvl="0" marL="0" rtl="0" algn="l">
              <a:lnSpc>
                <a:spcPct val="100000"/>
              </a:lnSpc>
              <a:spcBef>
                <a:spcPts val="0"/>
              </a:spcBef>
              <a:spcAft>
                <a:spcPts val="0"/>
              </a:spcAft>
              <a:buNone/>
            </a:pPr>
            <a:r>
              <a:t/>
            </a:r>
            <a:endParaRPr sz="1225">
              <a:solidFill>
                <a:srgbClr val="000000"/>
              </a:solidFill>
            </a:endParaRPr>
          </a:p>
          <a:p>
            <a:pPr indent="0" lvl="0" marL="0" rtl="0" algn="l">
              <a:lnSpc>
                <a:spcPct val="100000"/>
              </a:lnSpc>
              <a:spcBef>
                <a:spcPts val="0"/>
              </a:spcBef>
              <a:spcAft>
                <a:spcPts val="0"/>
              </a:spcAft>
              <a:buNone/>
            </a:pPr>
            <a:r>
              <a:rPr lang="en" sz="1225">
                <a:solidFill>
                  <a:srgbClr val="000000"/>
                </a:solidFill>
              </a:rPr>
              <a:t>Little student ownership</a:t>
            </a:r>
            <a:endParaRPr sz="1225">
              <a:solidFill>
                <a:srgbClr val="000000"/>
              </a:solidFill>
            </a:endParaRPr>
          </a:p>
          <a:p>
            <a:pPr indent="0" lvl="0" marL="0" rtl="0" algn="l">
              <a:lnSpc>
                <a:spcPct val="100000"/>
              </a:lnSpc>
              <a:spcBef>
                <a:spcPts val="0"/>
              </a:spcBef>
              <a:spcAft>
                <a:spcPts val="0"/>
              </a:spcAft>
              <a:buNone/>
            </a:pPr>
            <a:r>
              <a:t/>
            </a:r>
            <a:endParaRPr sz="1225">
              <a:solidFill>
                <a:srgbClr val="000000"/>
              </a:solidFill>
            </a:endParaRPr>
          </a:p>
          <a:p>
            <a:pPr indent="0" lvl="0" marL="0" rtl="0" algn="l">
              <a:lnSpc>
                <a:spcPct val="100000"/>
              </a:lnSpc>
              <a:spcBef>
                <a:spcPts val="0"/>
              </a:spcBef>
              <a:spcAft>
                <a:spcPts val="0"/>
              </a:spcAft>
              <a:buNone/>
            </a:pPr>
            <a:r>
              <a:rPr lang="en" sz="1200">
                <a:solidFill>
                  <a:schemeClr val="dk1"/>
                </a:solidFill>
              </a:rPr>
              <a:t>Failure is punished, not used for growth</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Rigid schedules and structures</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Disengagement and inequity</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Soft skills and lifelong learning ignored</a:t>
            </a:r>
            <a:endParaRPr sz="1225">
              <a:solidFill>
                <a:srgbClr val="000000"/>
              </a:solidFill>
            </a:endParaRPr>
          </a:p>
        </p:txBody>
      </p:sp>
      <p:sp>
        <p:nvSpPr>
          <p:cNvPr id="219" name="Google Shape;219;p41"/>
          <p:cNvSpPr txBox="1"/>
          <p:nvPr>
            <p:ph type="title"/>
          </p:nvPr>
        </p:nvSpPr>
        <p:spPr>
          <a:xfrm>
            <a:off x="366750" y="114700"/>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800"/>
              </a:spcBef>
              <a:spcAft>
                <a:spcPts val="400"/>
              </a:spcAft>
              <a:buNone/>
            </a:pPr>
            <a:r>
              <a:rPr b="1" lang="en" sz="2200" u="sng">
                <a:solidFill>
                  <a:srgbClr val="000000"/>
                </a:solidFill>
              </a:rPr>
              <a:t>Why The Traditional (time-based) School Is Not Working</a:t>
            </a:r>
            <a:endParaRPr b="1" sz="2200" u="sng">
              <a:solidFill>
                <a:srgbClr val="000000"/>
              </a:solidFill>
            </a:endParaRPr>
          </a:p>
        </p:txBody>
      </p:sp>
      <p:sp>
        <p:nvSpPr>
          <p:cNvPr id="220" name="Google Shape;220;p41"/>
          <p:cNvSpPr txBox="1"/>
          <p:nvPr>
            <p:ph idx="1" type="body"/>
          </p:nvPr>
        </p:nvSpPr>
        <p:spPr>
          <a:xfrm>
            <a:off x="3460475" y="687400"/>
            <a:ext cx="4578000" cy="41022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 sz="1125">
                <a:solidFill>
                  <a:srgbClr val="FF0000"/>
                </a:solidFill>
              </a:rPr>
              <a:t>Everyone moves at the same pace, regardless of readiness or need.</a:t>
            </a:r>
            <a:endParaRPr b="1" sz="1225">
              <a:solidFill>
                <a:srgbClr val="FF0000"/>
              </a:solidFill>
            </a:endParaRPr>
          </a:p>
          <a:p>
            <a:pPr indent="0" lvl="0" marL="0" rtl="0" algn="l">
              <a:lnSpc>
                <a:spcPct val="100000"/>
              </a:lnSpc>
              <a:spcBef>
                <a:spcPts val="1200"/>
              </a:spcBef>
              <a:spcAft>
                <a:spcPts val="0"/>
              </a:spcAft>
              <a:buNone/>
            </a:pPr>
            <a:r>
              <a:rPr lang="en" sz="1125">
                <a:solidFill>
                  <a:srgbClr val="FF0000"/>
                </a:solidFill>
              </a:rPr>
              <a:t>Students pass based on time spent in class, not demonstrated understanding.</a:t>
            </a:r>
            <a:endParaRPr sz="1225">
              <a:solidFill>
                <a:srgbClr val="FF0000"/>
              </a:solidFill>
            </a:endParaRPr>
          </a:p>
          <a:p>
            <a:pPr indent="0" lvl="0" marL="0" rtl="0" algn="l">
              <a:lnSpc>
                <a:spcPct val="100000"/>
              </a:lnSpc>
              <a:spcBef>
                <a:spcPts val="1200"/>
              </a:spcBef>
              <a:spcAft>
                <a:spcPts val="0"/>
              </a:spcAft>
              <a:buNone/>
            </a:pPr>
            <a:r>
              <a:rPr lang="en" sz="1125">
                <a:solidFill>
                  <a:srgbClr val="FF0000"/>
                </a:solidFill>
              </a:rPr>
              <a:t>A single grade averages everything, hiding what students </a:t>
            </a:r>
            <a:r>
              <a:rPr i="1" lang="en" sz="1125">
                <a:solidFill>
                  <a:srgbClr val="FF0000"/>
                </a:solidFill>
              </a:rPr>
              <a:t>actually</a:t>
            </a:r>
            <a:r>
              <a:rPr lang="en" sz="1125">
                <a:solidFill>
                  <a:srgbClr val="FF0000"/>
                </a:solidFill>
              </a:rPr>
              <a:t> know or don’t.</a:t>
            </a:r>
            <a:endParaRPr sz="1225">
              <a:solidFill>
                <a:srgbClr val="FF0000"/>
              </a:solidFill>
            </a:endParaRPr>
          </a:p>
          <a:p>
            <a:pPr indent="0" lvl="0" marL="0" rtl="0" algn="l">
              <a:lnSpc>
                <a:spcPct val="100000"/>
              </a:lnSpc>
              <a:spcBef>
                <a:spcPts val="1200"/>
              </a:spcBef>
              <a:spcAft>
                <a:spcPts val="0"/>
              </a:spcAft>
              <a:buNone/>
            </a:pPr>
            <a:r>
              <a:rPr lang="en" sz="1125">
                <a:solidFill>
                  <a:srgbClr val="FF0000"/>
                </a:solidFill>
              </a:rPr>
              <a:t>Students don’t see the connection between school and real life or future goals.</a:t>
            </a:r>
            <a:endParaRPr sz="1125">
              <a:solidFill>
                <a:srgbClr val="FF0000"/>
              </a:solidFill>
            </a:endParaRPr>
          </a:p>
          <a:p>
            <a:pPr indent="0" lvl="0" marL="0" rtl="0" algn="l">
              <a:lnSpc>
                <a:spcPct val="100000"/>
              </a:lnSpc>
              <a:spcBef>
                <a:spcPts val="1200"/>
              </a:spcBef>
              <a:spcAft>
                <a:spcPts val="0"/>
              </a:spcAft>
              <a:buNone/>
            </a:pPr>
            <a:r>
              <a:rPr lang="en" sz="1125">
                <a:solidFill>
                  <a:srgbClr val="FF0000"/>
                </a:solidFill>
              </a:rPr>
              <a:t>Learning is done </a:t>
            </a:r>
            <a:r>
              <a:rPr i="1" lang="en" sz="1125">
                <a:solidFill>
                  <a:srgbClr val="FF0000"/>
                </a:solidFill>
              </a:rPr>
              <a:t>to</a:t>
            </a:r>
            <a:r>
              <a:rPr lang="en" sz="1125">
                <a:solidFill>
                  <a:srgbClr val="FF0000"/>
                </a:solidFill>
              </a:rPr>
              <a:t> students, not </a:t>
            </a:r>
            <a:r>
              <a:rPr i="1" lang="en" sz="1125">
                <a:solidFill>
                  <a:srgbClr val="FF0000"/>
                </a:solidFill>
              </a:rPr>
              <a:t>with</a:t>
            </a:r>
            <a:r>
              <a:rPr lang="en" sz="1125">
                <a:solidFill>
                  <a:srgbClr val="FF0000"/>
                </a:solidFill>
              </a:rPr>
              <a:t> them — limited voice, choice, or agency.</a:t>
            </a:r>
            <a:endParaRPr sz="1125">
              <a:solidFill>
                <a:srgbClr val="FF0000"/>
              </a:solidFill>
            </a:endParaRPr>
          </a:p>
          <a:p>
            <a:pPr indent="0" lvl="0" marL="0" rtl="0" algn="l">
              <a:lnSpc>
                <a:spcPct val="100000"/>
              </a:lnSpc>
              <a:spcBef>
                <a:spcPts val="1200"/>
              </a:spcBef>
              <a:spcAft>
                <a:spcPts val="0"/>
              </a:spcAft>
              <a:buNone/>
            </a:pPr>
            <a:r>
              <a:rPr lang="en" sz="1100">
                <a:solidFill>
                  <a:srgbClr val="FF0000"/>
                </a:solidFill>
              </a:rPr>
              <a:t>Mistakes hurt your GPA. There’s little room for revision or trying again.</a:t>
            </a:r>
            <a:endParaRPr sz="1200">
              <a:solidFill>
                <a:srgbClr val="FF0000"/>
              </a:solidFill>
            </a:endParaRPr>
          </a:p>
          <a:p>
            <a:pPr indent="0" lvl="0" marL="0" rtl="0" algn="l">
              <a:lnSpc>
                <a:spcPct val="100000"/>
              </a:lnSpc>
              <a:spcBef>
                <a:spcPts val="1200"/>
              </a:spcBef>
              <a:spcAft>
                <a:spcPts val="0"/>
              </a:spcAft>
              <a:buNone/>
            </a:pPr>
            <a:r>
              <a:rPr lang="en" sz="1100">
                <a:solidFill>
                  <a:srgbClr val="FF0000"/>
                </a:solidFill>
              </a:rPr>
              <a:t>Students can’t accelerate or get more time based on need — the calendar drives learning.</a:t>
            </a:r>
            <a:endParaRPr sz="1200">
              <a:solidFill>
                <a:srgbClr val="FF0000"/>
              </a:solidFill>
            </a:endParaRPr>
          </a:p>
          <a:p>
            <a:pPr indent="0" lvl="0" marL="0" rtl="0" algn="l">
              <a:lnSpc>
                <a:spcPct val="100000"/>
              </a:lnSpc>
              <a:spcBef>
                <a:spcPts val="1200"/>
              </a:spcBef>
              <a:spcAft>
                <a:spcPts val="0"/>
              </a:spcAft>
              <a:buNone/>
            </a:pPr>
            <a:r>
              <a:rPr lang="en" sz="1100">
                <a:solidFill>
                  <a:srgbClr val="FF0000"/>
                </a:solidFill>
              </a:rPr>
              <a:t>Marginalized students often feel unseen, unheard, and underserved by systems not designed for them.</a:t>
            </a:r>
            <a:endParaRPr sz="1200">
              <a:solidFill>
                <a:srgbClr val="FF0000"/>
              </a:solidFill>
            </a:endParaRPr>
          </a:p>
          <a:p>
            <a:pPr indent="0" lvl="0" marL="0" rtl="0" algn="l">
              <a:lnSpc>
                <a:spcPct val="100000"/>
              </a:lnSpc>
              <a:spcBef>
                <a:spcPts val="1200"/>
              </a:spcBef>
              <a:spcAft>
                <a:spcPts val="1200"/>
              </a:spcAft>
              <a:buNone/>
            </a:pPr>
            <a:r>
              <a:rPr lang="en" sz="1100">
                <a:solidFill>
                  <a:srgbClr val="FF0000"/>
                </a:solidFill>
              </a:rPr>
              <a:t>The system prioritizes content over collaboration, self-direction, and resilience.</a:t>
            </a:r>
            <a:endParaRPr sz="1100">
              <a:solidFill>
                <a:srgbClr val="FF0000"/>
              </a:solidFill>
            </a:endParaRPr>
          </a:p>
        </p:txBody>
      </p:sp>
      <p:sp>
        <p:nvSpPr>
          <p:cNvPr id="221" name="Google Shape;221;p41"/>
          <p:cNvSpPr/>
          <p:nvPr/>
        </p:nvSpPr>
        <p:spPr>
          <a:xfrm>
            <a:off x="2390850" y="841525"/>
            <a:ext cx="10695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222" name="Google Shape;222;p41"/>
          <p:cNvSpPr/>
          <p:nvPr/>
        </p:nvSpPr>
        <p:spPr>
          <a:xfrm>
            <a:off x="2390850" y="1198400"/>
            <a:ext cx="10695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223" name="Google Shape;223;p41"/>
          <p:cNvSpPr/>
          <p:nvPr/>
        </p:nvSpPr>
        <p:spPr>
          <a:xfrm>
            <a:off x="2634600" y="1783375"/>
            <a:ext cx="8259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224" name="Google Shape;224;p41"/>
          <p:cNvSpPr/>
          <p:nvPr/>
        </p:nvSpPr>
        <p:spPr>
          <a:xfrm>
            <a:off x="1989775" y="2145125"/>
            <a:ext cx="14706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225" name="Google Shape;225;p41"/>
          <p:cNvSpPr/>
          <p:nvPr/>
        </p:nvSpPr>
        <p:spPr>
          <a:xfrm>
            <a:off x="2346625" y="2679550"/>
            <a:ext cx="10695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226" name="Google Shape;226;p41"/>
          <p:cNvSpPr/>
          <p:nvPr/>
        </p:nvSpPr>
        <p:spPr>
          <a:xfrm>
            <a:off x="3342500" y="3091850"/>
            <a:ext cx="735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227" name="Google Shape;227;p41"/>
          <p:cNvSpPr/>
          <p:nvPr/>
        </p:nvSpPr>
        <p:spPr>
          <a:xfrm>
            <a:off x="2847025" y="3448725"/>
            <a:ext cx="6132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228" name="Google Shape;228;p41"/>
          <p:cNvSpPr/>
          <p:nvPr/>
        </p:nvSpPr>
        <p:spPr>
          <a:xfrm>
            <a:off x="2847025" y="3939300"/>
            <a:ext cx="6132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229" name="Google Shape;229;p41"/>
          <p:cNvSpPr/>
          <p:nvPr/>
        </p:nvSpPr>
        <p:spPr>
          <a:xfrm>
            <a:off x="3271700" y="4517575"/>
            <a:ext cx="1884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800"/>
              </a:spcBef>
              <a:spcAft>
                <a:spcPts val="0"/>
              </a:spcAft>
              <a:buClr>
                <a:schemeClr val="dk1"/>
              </a:buClr>
              <a:buSzPct val="34375"/>
              <a:buFont typeface="Arial"/>
              <a:buNone/>
            </a:pPr>
            <a:r>
              <a:rPr b="1" lang="en" sz="2880"/>
              <a:t>Traditional School Is Not Working!</a:t>
            </a:r>
            <a:endParaRPr sz="1710"/>
          </a:p>
          <a:p>
            <a:pPr indent="0" lvl="0" marL="0" rtl="0" algn="l">
              <a:spcBef>
                <a:spcPts val="400"/>
              </a:spcBef>
              <a:spcAft>
                <a:spcPts val="0"/>
              </a:spcAft>
              <a:buNone/>
            </a:pPr>
            <a:r>
              <a:t/>
            </a:r>
            <a:endParaRPr/>
          </a:p>
          <a:p>
            <a:pPr indent="0" lvl="0" marL="0" rtl="0" algn="l">
              <a:spcBef>
                <a:spcPts val="0"/>
              </a:spcBef>
              <a:spcAft>
                <a:spcPts val="0"/>
              </a:spcAft>
              <a:buNone/>
            </a:pPr>
            <a:r>
              <a:t/>
            </a:r>
            <a:endParaRPr sz="2500"/>
          </a:p>
          <a:p>
            <a:pPr indent="0" lvl="0" marL="0" rtl="0" algn="l">
              <a:spcBef>
                <a:spcPts val="0"/>
              </a:spcBef>
              <a:spcAft>
                <a:spcPts val="0"/>
              </a:spcAft>
              <a:buNone/>
            </a:pPr>
            <a:r>
              <a:t/>
            </a:r>
            <a:endParaRPr sz="900"/>
          </a:p>
        </p:txBody>
      </p:sp>
      <p:sp>
        <p:nvSpPr>
          <p:cNvPr id="235" name="Google Shape;235;p42"/>
          <p:cNvSpPr txBox="1"/>
          <p:nvPr/>
        </p:nvSpPr>
        <p:spPr>
          <a:xfrm>
            <a:off x="563500" y="1207075"/>
            <a:ext cx="4008600" cy="39363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dk1"/>
              </a:buClr>
              <a:buSzPts val="1700"/>
              <a:buChar char="●"/>
            </a:pPr>
            <a:r>
              <a:rPr lang="en" sz="1700">
                <a:solidFill>
                  <a:schemeClr val="dk1"/>
                </a:solidFill>
              </a:rPr>
              <a:t>The traditional school model </a:t>
            </a:r>
            <a:r>
              <a:rPr lang="en" sz="1700" u="sng">
                <a:solidFill>
                  <a:schemeClr val="dk1"/>
                </a:solidFill>
              </a:rPr>
              <a:t>does not naturally create learner agency.</a:t>
            </a:r>
            <a:endParaRPr sz="1700" u="sng">
              <a:solidFill>
                <a:schemeClr val="dk1"/>
              </a:solidFill>
            </a:endParaRPr>
          </a:p>
          <a:p>
            <a:pPr indent="0" lvl="0" marL="457200" rtl="0" algn="l">
              <a:lnSpc>
                <a:spcPct val="115000"/>
              </a:lnSpc>
              <a:spcBef>
                <a:spcPts val="0"/>
              </a:spcBef>
              <a:spcAft>
                <a:spcPts val="0"/>
              </a:spcAft>
              <a:buNone/>
            </a:pPr>
            <a:r>
              <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 sz="1700">
                <a:solidFill>
                  <a:schemeClr val="dk1"/>
                </a:solidFill>
              </a:rPr>
              <a:t>Some pockets have either intentionally or inadvertently created agency, but there has not been a </a:t>
            </a:r>
            <a:r>
              <a:rPr lang="en" sz="1700" u="sng">
                <a:solidFill>
                  <a:schemeClr val="dk1"/>
                </a:solidFill>
              </a:rPr>
              <a:t>collective effort</a:t>
            </a:r>
            <a:r>
              <a:rPr lang="en" sz="1700">
                <a:solidFill>
                  <a:schemeClr val="dk1"/>
                </a:solidFill>
              </a:rPr>
              <a:t> to create it.</a:t>
            </a:r>
            <a:endParaRPr sz="1700">
              <a:solidFill>
                <a:schemeClr val="dk1"/>
              </a:solidFill>
            </a:endParaRPr>
          </a:p>
        </p:txBody>
      </p:sp>
      <p:pic>
        <p:nvPicPr>
          <p:cNvPr id="236" name="Google Shape;236;p42"/>
          <p:cNvPicPr preferRelativeResize="0"/>
          <p:nvPr/>
        </p:nvPicPr>
        <p:blipFill>
          <a:blip r:embed="rId3">
            <a:alphaModFix/>
          </a:blip>
          <a:stretch>
            <a:fillRect/>
          </a:stretch>
        </p:blipFill>
        <p:spPr>
          <a:xfrm>
            <a:off x="4724500" y="1170125"/>
            <a:ext cx="4267099" cy="32003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40" name="Shape 240"/>
        <p:cNvGrpSpPr/>
        <p:nvPr/>
      </p:nvGrpSpPr>
      <p:grpSpPr>
        <a:xfrm>
          <a:off x="0" y="0"/>
          <a:ext cx="0" cy="0"/>
          <a:chOff x="0" y="0"/>
          <a:chExt cx="0" cy="0"/>
        </a:xfrm>
      </p:grpSpPr>
      <p:pic>
        <p:nvPicPr>
          <p:cNvPr descr="Forms response chart. Question title: Academic Motivation: I try hard on my schoolwork because I am interested in it.. Number of responses: 835 responses." id="241" name="Google Shape;241;p43" title="Academic Motivation: I try hard on my schoolwork because I am interested in it."/>
          <p:cNvPicPr preferRelativeResize="0"/>
          <p:nvPr/>
        </p:nvPicPr>
        <p:blipFill>
          <a:blip r:embed="rId3">
            <a:alphaModFix/>
          </a:blip>
          <a:stretch>
            <a:fillRect/>
          </a:stretch>
        </p:blipFill>
        <p:spPr>
          <a:xfrm>
            <a:off x="506875" y="2760674"/>
            <a:ext cx="4927099" cy="2073804"/>
          </a:xfrm>
          <a:prstGeom prst="rect">
            <a:avLst/>
          </a:prstGeom>
          <a:noFill/>
          <a:ln>
            <a:noFill/>
          </a:ln>
        </p:spPr>
      </p:pic>
      <p:sp>
        <p:nvSpPr>
          <p:cNvPr id="242" name="Google Shape;242;p43"/>
          <p:cNvSpPr txBox="1"/>
          <p:nvPr>
            <p:ph type="title"/>
          </p:nvPr>
        </p:nvSpPr>
        <p:spPr>
          <a:xfrm>
            <a:off x="140450" y="92075"/>
            <a:ext cx="9003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20"/>
              <a:t>Noteworthy Metric: ENGAGEMENT improves Belonging </a:t>
            </a:r>
            <a:r>
              <a:rPr lang="en" sz="2120" u="sng"/>
              <a:t>and</a:t>
            </a:r>
            <a:r>
              <a:rPr lang="en" sz="2120"/>
              <a:t> Success</a:t>
            </a:r>
            <a:endParaRPr sz="2120"/>
          </a:p>
        </p:txBody>
      </p:sp>
      <p:grpSp>
        <p:nvGrpSpPr>
          <p:cNvPr id="243" name="Google Shape;243;p43"/>
          <p:cNvGrpSpPr/>
          <p:nvPr/>
        </p:nvGrpSpPr>
        <p:grpSpPr>
          <a:xfrm>
            <a:off x="-550" y="3816551"/>
            <a:ext cx="9144000" cy="1327424"/>
            <a:chOff x="0" y="4948862"/>
            <a:chExt cx="12192000" cy="1909138"/>
          </a:xfrm>
        </p:grpSpPr>
        <p:sp>
          <p:nvSpPr>
            <p:cNvPr id="244" name="Google Shape;244;p43"/>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D9EA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245" name="Google Shape;245;p43"/>
            <p:cNvSpPr/>
            <p:nvPr/>
          </p:nvSpPr>
          <p:spPr>
            <a:xfrm>
              <a:off x="0" y="5563852"/>
              <a:ext cx="12192000" cy="1293441"/>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B6D7A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246" name="Google Shape;246;p43"/>
          <p:cNvSpPr/>
          <p:nvPr/>
        </p:nvSpPr>
        <p:spPr>
          <a:xfrm>
            <a:off x="8473850" y="4473900"/>
            <a:ext cx="669600" cy="669600"/>
          </a:xfrm>
          <a:prstGeom prst="ellipse">
            <a:avLst/>
          </a:prstGeom>
          <a:solidFill>
            <a:srgbClr val="EA9999"/>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 name="Google Shape;247;p43"/>
          <p:cNvSpPr txBox="1"/>
          <p:nvPr/>
        </p:nvSpPr>
        <p:spPr>
          <a:xfrm>
            <a:off x="4724000" y="2961400"/>
            <a:ext cx="3142500" cy="861900"/>
          </a:xfrm>
          <a:prstGeom prst="rect">
            <a:avLst/>
          </a:prstGeom>
          <a:solidFill>
            <a:srgbClr val="38761D"/>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 sz="2800">
                <a:solidFill>
                  <a:srgbClr val="FFFFFF"/>
                </a:solidFill>
                <a:latin typeface="Century Gothic"/>
                <a:ea typeface="Century Gothic"/>
                <a:cs typeface="Century Gothic"/>
                <a:sym typeface="Century Gothic"/>
              </a:rPr>
              <a:t>whole school</a:t>
            </a:r>
            <a:endParaRPr sz="2800">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lang="en" sz="2800">
                <a:solidFill>
                  <a:srgbClr val="FFFFFF"/>
                </a:solidFill>
                <a:latin typeface="Century Gothic"/>
                <a:ea typeface="Century Gothic"/>
                <a:cs typeface="Century Gothic"/>
                <a:sym typeface="Century Gothic"/>
              </a:rPr>
              <a:t>29.7%</a:t>
            </a:r>
            <a:endParaRPr sz="2800">
              <a:solidFill>
                <a:srgbClr val="FFFFFF"/>
              </a:solidFill>
              <a:latin typeface="Century Gothic"/>
              <a:ea typeface="Century Gothic"/>
              <a:cs typeface="Century Gothic"/>
              <a:sym typeface="Century Gothic"/>
            </a:endParaRPr>
          </a:p>
        </p:txBody>
      </p:sp>
      <p:sp>
        <p:nvSpPr>
          <p:cNvPr id="248" name="Google Shape;248;p43"/>
          <p:cNvSpPr txBox="1"/>
          <p:nvPr/>
        </p:nvSpPr>
        <p:spPr>
          <a:xfrm>
            <a:off x="8473850" y="4473900"/>
            <a:ext cx="669600" cy="66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rPr>
              <a:t>P2</a:t>
            </a:r>
            <a:endParaRPr b="1">
              <a:solidFill>
                <a:schemeClr val="lt1"/>
              </a:solidFill>
            </a:endParaRPr>
          </a:p>
          <a:p>
            <a:pPr indent="0" lvl="0" marL="0" rtl="0" algn="ctr">
              <a:spcBef>
                <a:spcPts val="0"/>
              </a:spcBef>
              <a:spcAft>
                <a:spcPts val="0"/>
              </a:spcAft>
              <a:buNone/>
            </a:pPr>
            <a:r>
              <a:rPr b="1" lang="en">
                <a:solidFill>
                  <a:schemeClr val="lt1"/>
                </a:solidFill>
              </a:rPr>
              <a:t>24-25</a:t>
            </a:r>
            <a:endParaRPr b="1">
              <a:solidFill>
                <a:schemeClr val="lt1"/>
              </a:solidFill>
            </a:endParaRPr>
          </a:p>
        </p:txBody>
      </p:sp>
      <p:pic>
        <p:nvPicPr>
          <p:cNvPr descr="Forms response chart. Question title: Academic Motivation: I try hard to make sure that I am good at my schoolwork.. Number of responses: 832 responses." id="249" name="Google Shape;249;p43" title="Academic Motivation: I try hard to make sure that I am good at my schoolwork."/>
          <p:cNvPicPr preferRelativeResize="0"/>
          <p:nvPr/>
        </p:nvPicPr>
        <p:blipFill>
          <a:blip r:embed="rId4">
            <a:alphaModFix/>
          </a:blip>
          <a:stretch>
            <a:fillRect/>
          </a:stretch>
        </p:blipFill>
        <p:spPr>
          <a:xfrm>
            <a:off x="506875" y="585302"/>
            <a:ext cx="4927094" cy="2073800"/>
          </a:xfrm>
          <a:prstGeom prst="rect">
            <a:avLst/>
          </a:prstGeom>
          <a:noFill/>
          <a:ln>
            <a:noFill/>
          </a:ln>
        </p:spPr>
      </p:pic>
      <p:sp>
        <p:nvSpPr>
          <p:cNvPr id="250" name="Google Shape;250;p43"/>
          <p:cNvSpPr/>
          <p:nvPr/>
        </p:nvSpPr>
        <p:spPr>
          <a:xfrm>
            <a:off x="3381064" y="2762562"/>
            <a:ext cx="1083322" cy="492663"/>
          </a:xfrm>
          <a:custGeom>
            <a:rect b="b" l="l" r="r" t="t"/>
            <a:pathLst>
              <a:path extrusionOk="0" h="25563" w="43837">
                <a:moveTo>
                  <a:pt x="4028" y="9587"/>
                </a:moveTo>
                <a:cubicBezTo>
                  <a:pt x="9501" y="4796"/>
                  <a:pt x="16436" y="616"/>
                  <a:pt x="23694" y="132"/>
                </a:cubicBezTo>
                <a:cubicBezTo>
                  <a:pt x="31615" y="-396"/>
                  <a:pt x="44531" y="5092"/>
                  <a:pt x="43739" y="12991"/>
                </a:cubicBezTo>
                <a:cubicBezTo>
                  <a:pt x="42707" y="23287"/>
                  <a:pt x="24978" y="27439"/>
                  <a:pt x="14995" y="24715"/>
                </a:cubicBezTo>
                <a:cubicBezTo>
                  <a:pt x="9426" y="23196"/>
                  <a:pt x="1831" y="21189"/>
                  <a:pt x="246" y="15638"/>
                </a:cubicBezTo>
                <a:cubicBezTo>
                  <a:pt x="-738" y="12192"/>
                  <a:pt x="3848" y="8920"/>
                  <a:pt x="7053" y="7318"/>
                </a:cubicBezTo>
              </a:path>
            </a:pathLst>
          </a:custGeom>
          <a:noFill/>
          <a:ln cap="flat" cmpd="sng" w="28575">
            <a:solidFill>
              <a:srgbClr val="FF0000"/>
            </a:solidFill>
            <a:prstDash val="solid"/>
            <a:round/>
            <a:headEnd len="med" w="med" type="none"/>
            <a:tailEnd len="med" w="med" type="none"/>
          </a:ln>
        </p:spPr>
      </p:sp>
      <p:sp>
        <p:nvSpPr>
          <p:cNvPr id="251" name="Google Shape;251;p43"/>
          <p:cNvSpPr txBox="1"/>
          <p:nvPr/>
        </p:nvSpPr>
        <p:spPr>
          <a:xfrm>
            <a:off x="4723992" y="746077"/>
            <a:ext cx="3142500" cy="861900"/>
          </a:xfrm>
          <a:prstGeom prst="rect">
            <a:avLst/>
          </a:prstGeom>
          <a:solidFill>
            <a:srgbClr val="38761D"/>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 sz="2800">
                <a:solidFill>
                  <a:srgbClr val="FFFFFF"/>
                </a:solidFill>
                <a:latin typeface="Century Gothic"/>
                <a:ea typeface="Century Gothic"/>
                <a:cs typeface="Century Gothic"/>
                <a:sym typeface="Century Gothic"/>
              </a:rPr>
              <a:t>whole school</a:t>
            </a:r>
            <a:endParaRPr sz="2800">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lang="en" sz="2800">
                <a:solidFill>
                  <a:srgbClr val="FFFFFF"/>
                </a:solidFill>
                <a:latin typeface="Century Gothic"/>
                <a:ea typeface="Century Gothic"/>
                <a:cs typeface="Century Gothic"/>
                <a:sym typeface="Century Gothic"/>
              </a:rPr>
              <a:t>71%</a:t>
            </a:r>
            <a:endParaRPr sz="2800">
              <a:solidFill>
                <a:srgbClr val="FFFFFF"/>
              </a:solidFill>
              <a:latin typeface="Century Gothic"/>
              <a:ea typeface="Century Gothic"/>
              <a:cs typeface="Century Gothic"/>
              <a:sym typeface="Century Gothic"/>
            </a:endParaRPr>
          </a:p>
        </p:txBody>
      </p:sp>
      <p:sp>
        <p:nvSpPr>
          <p:cNvPr id="252" name="Google Shape;252;p43"/>
          <p:cNvSpPr txBox="1"/>
          <p:nvPr/>
        </p:nvSpPr>
        <p:spPr>
          <a:xfrm>
            <a:off x="3705272" y="3706225"/>
            <a:ext cx="315300" cy="1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1"/>
                </a:solidFill>
              </a:rPr>
              <a:t>5.6</a:t>
            </a:r>
            <a:endParaRPr sz="700">
              <a:solidFill>
                <a:schemeClr val="lt1"/>
              </a:solidFill>
            </a:endParaRPr>
          </a:p>
        </p:txBody>
      </p:sp>
      <p:sp>
        <p:nvSpPr>
          <p:cNvPr id="253" name="Google Shape;253;p43"/>
          <p:cNvSpPr/>
          <p:nvPr/>
        </p:nvSpPr>
        <p:spPr>
          <a:xfrm>
            <a:off x="8019363" y="2659088"/>
            <a:ext cx="822600" cy="699600"/>
          </a:xfrm>
          <a:prstGeom prst="wedgeRectCallout">
            <a:avLst>
              <a:gd fmla="val -166656" name="adj1"/>
              <a:gd fmla="val 71278"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t>-4.8%</a:t>
            </a:r>
            <a:endParaRPr sz="1900"/>
          </a:p>
          <a:p>
            <a:pPr indent="0" lvl="0" marL="0" rtl="0" algn="ctr">
              <a:spcBef>
                <a:spcPts val="0"/>
              </a:spcBef>
              <a:spcAft>
                <a:spcPts val="0"/>
              </a:spcAft>
              <a:buNone/>
            </a:pPr>
            <a:r>
              <a:rPr lang="en"/>
              <a:t>from P1</a:t>
            </a:r>
            <a:endParaRPr/>
          </a:p>
        </p:txBody>
      </p:sp>
      <p:sp>
        <p:nvSpPr>
          <p:cNvPr id="254" name="Google Shape;254;p43"/>
          <p:cNvSpPr/>
          <p:nvPr/>
        </p:nvSpPr>
        <p:spPr>
          <a:xfrm>
            <a:off x="7866500" y="3527675"/>
            <a:ext cx="1196100" cy="699600"/>
          </a:xfrm>
          <a:prstGeom prst="wedgeRectCallout">
            <a:avLst>
              <a:gd fmla="val -128516" name="adj1"/>
              <a:gd fmla="val -40262" name="adj2"/>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Competency Based Learning</a:t>
            </a:r>
            <a:endParaRPr b="1" sz="1300"/>
          </a:p>
        </p:txBody>
      </p:sp>
      <p:sp>
        <p:nvSpPr>
          <p:cNvPr id="255" name="Google Shape;255;p43"/>
          <p:cNvSpPr/>
          <p:nvPr/>
        </p:nvSpPr>
        <p:spPr>
          <a:xfrm>
            <a:off x="3271995" y="1904013"/>
            <a:ext cx="1809000" cy="699600"/>
          </a:xfrm>
          <a:prstGeom prst="wedgeRectCallout">
            <a:avLst>
              <a:gd fmla="val -106419" name="adj1"/>
              <a:gd fmla="val -77498"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t>Strongly agree</a:t>
            </a:r>
            <a:endParaRPr sz="1300"/>
          </a:p>
          <a:p>
            <a:pPr indent="0" lvl="0" marL="0" rtl="0" algn="l">
              <a:spcBef>
                <a:spcPts val="0"/>
              </a:spcBef>
              <a:spcAft>
                <a:spcPts val="0"/>
              </a:spcAft>
              <a:buNone/>
            </a:pPr>
            <a:r>
              <a:rPr lang="en"/>
              <a:t>24.4 % P1 </a:t>
            </a:r>
            <a:endParaRPr/>
          </a:p>
          <a:p>
            <a:pPr indent="0" lvl="0" marL="0" rtl="0" algn="l">
              <a:spcBef>
                <a:spcPts val="0"/>
              </a:spcBef>
              <a:spcAft>
                <a:spcPts val="0"/>
              </a:spcAft>
              <a:buNone/>
            </a:pPr>
            <a:r>
              <a:rPr b="1" lang="en"/>
              <a:t>down</a:t>
            </a:r>
            <a:r>
              <a:rPr lang="en"/>
              <a:t> to 20.8% P2</a:t>
            </a:r>
            <a:endParaRPr/>
          </a:p>
        </p:txBody>
      </p:sp>
      <p:sp>
        <p:nvSpPr>
          <p:cNvPr id="256" name="Google Shape;256;p43"/>
          <p:cNvSpPr/>
          <p:nvPr/>
        </p:nvSpPr>
        <p:spPr>
          <a:xfrm>
            <a:off x="3321274" y="4125600"/>
            <a:ext cx="1809000" cy="699600"/>
          </a:xfrm>
          <a:prstGeom prst="wedgeRectCallout">
            <a:avLst>
              <a:gd fmla="val -91812" name="adj1"/>
              <a:gd fmla="val -74192"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t>Strongly agree</a:t>
            </a:r>
            <a:endParaRPr sz="1300"/>
          </a:p>
          <a:p>
            <a:pPr indent="0" lvl="0" marL="0" rtl="0" algn="l">
              <a:spcBef>
                <a:spcPts val="0"/>
              </a:spcBef>
              <a:spcAft>
                <a:spcPts val="0"/>
              </a:spcAft>
              <a:buNone/>
            </a:pPr>
            <a:r>
              <a:rPr lang="en"/>
              <a:t> P1 7.4%</a:t>
            </a:r>
            <a:endParaRPr/>
          </a:p>
          <a:p>
            <a:pPr indent="0" lvl="0" marL="0" rtl="0" algn="l">
              <a:spcBef>
                <a:spcPts val="0"/>
              </a:spcBef>
              <a:spcAft>
                <a:spcPts val="0"/>
              </a:spcAft>
              <a:buNone/>
            </a:pPr>
            <a:r>
              <a:rPr b="1" lang="en"/>
              <a:t>down</a:t>
            </a:r>
            <a:r>
              <a:rPr lang="en"/>
              <a:t> to 5.6% P2</a:t>
            </a:r>
            <a:endParaRPr/>
          </a:p>
        </p:txBody>
      </p:sp>
      <p:pic>
        <p:nvPicPr>
          <p:cNvPr id="257" name="Google Shape;257;p43"/>
          <p:cNvPicPr preferRelativeResize="0"/>
          <p:nvPr/>
        </p:nvPicPr>
        <p:blipFill>
          <a:blip r:embed="rId5">
            <a:alphaModFix/>
          </a:blip>
          <a:stretch>
            <a:fillRect/>
          </a:stretch>
        </p:blipFill>
        <p:spPr>
          <a:xfrm>
            <a:off x="152400" y="4317500"/>
            <a:ext cx="616675" cy="766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6"/>
          <p:cNvSpPr txBox="1"/>
          <p:nvPr>
            <p:ph type="ctrTitle"/>
          </p:nvPr>
        </p:nvSpPr>
        <p:spPr>
          <a:xfrm>
            <a:off x="311700" y="237250"/>
            <a:ext cx="8520600" cy="2534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Spanish Translation </a:t>
            </a:r>
            <a:endParaRPr/>
          </a:p>
          <a:p>
            <a:pPr indent="0" lvl="0" marL="0" rtl="0" algn="l">
              <a:spcBef>
                <a:spcPts val="0"/>
              </a:spcBef>
              <a:spcAft>
                <a:spcPts val="0"/>
              </a:spcAft>
              <a:buNone/>
            </a:pPr>
            <a:r>
              <a:rPr lang="en"/>
              <a:t>Available</a:t>
            </a:r>
            <a:endParaRPr/>
          </a:p>
        </p:txBody>
      </p:sp>
      <p:sp>
        <p:nvSpPr>
          <p:cNvPr id="112" name="Google Shape;112;p26"/>
          <p:cNvSpPr txBox="1"/>
          <p:nvPr>
            <p:ph idx="1" type="subTitle"/>
          </p:nvPr>
        </p:nvSpPr>
        <p:spPr>
          <a:xfrm>
            <a:off x="311700" y="3567775"/>
            <a:ext cx="8520600" cy="147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900"/>
          </a:p>
        </p:txBody>
      </p:sp>
      <p:pic>
        <p:nvPicPr>
          <p:cNvPr id="113" name="Google Shape;113;p26"/>
          <p:cNvPicPr preferRelativeResize="0"/>
          <p:nvPr/>
        </p:nvPicPr>
        <p:blipFill>
          <a:blip r:embed="rId3">
            <a:alphaModFix/>
          </a:blip>
          <a:stretch>
            <a:fillRect/>
          </a:stretch>
        </p:blipFill>
        <p:spPr>
          <a:xfrm>
            <a:off x="6084225" y="713425"/>
            <a:ext cx="2001100" cy="1746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800"/>
              </a:spcBef>
              <a:spcAft>
                <a:spcPts val="0"/>
              </a:spcAft>
              <a:buClr>
                <a:schemeClr val="dk1"/>
              </a:buClr>
              <a:buSzPct val="38194"/>
              <a:buFont typeface="Arial"/>
              <a:buNone/>
            </a:pPr>
            <a:r>
              <a:rPr b="1" lang="en" sz="2880"/>
              <a:t>One Big Problem</a:t>
            </a:r>
            <a:endParaRPr sz="1710"/>
          </a:p>
          <a:p>
            <a:pPr indent="0" lvl="0" marL="0" rtl="0" algn="l">
              <a:spcBef>
                <a:spcPts val="400"/>
              </a:spcBef>
              <a:spcAft>
                <a:spcPts val="0"/>
              </a:spcAft>
              <a:buNone/>
            </a:pPr>
            <a:r>
              <a:t/>
            </a:r>
            <a:endParaRPr/>
          </a:p>
          <a:p>
            <a:pPr indent="0" lvl="0" marL="0" rtl="0" algn="l">
              <a:spcBef>
                <a:spcPts val="0"/>
              </a:spcBef>
              <a:spcAft>
                <a:spcPts val="0"/>
              </a:spcAft>
              <a:buNone/>
            </a:pPr>
            <a:r>
              <a:t/>
            </a:r>
            <a:endParaRPr sz="2500"/>
          </a:p>
          <a:p>
            <a:pPr indent="0" lvl="0" marL="0" rtl="0" algn="l">
              <a:spcBef>
                <a:spcPts val="0"/>
              </a:spcBef>
              <a:spcAft>
                <a:spcPts val="0"/>
              </a:spcAft>
              <a:buNone/>
            </a:pPr>
            <a:r>
              <a:t/>
            </a:r>
            <a:endParaRPr sz="900"/>
          </a:p>
        </p:txBody>
      </p:sp>
      <p:sp>
        <p:nvSpPr>
          <p:cNvPr id="263" name="Google Shape;263;p44"/>
          <p:cNvSpPr txBox="1"/>
          <p:nvPr/>
        </p:nvSpPr>
        <p:spPr>
          <a:xfrm>
            <a:off x="563500" y="1207075"/>
            <a:ext cx="3885600" cy="371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chemeClr val="dk1"/>
                </a:solidFill>
              </a:rPr>
              <a:t>By the time students get to the high school, even the highest achieving students, it is all too often </a:t>
            </a:r>
            <a:r>
              <a:rPr lang="en" sz="1700">
                <a:solidFill>
                  <a:schemeClr val="dk1"/>
                </a:solidFill>
                <a:highlight>
                  <a:srgbClr val="FFFF00"/>
                </a:highlight>
              </a:rPr>
              <a:t>about chasing grades, not learning.</a:t>
            </a:r>
            <a:endParaRPr sz="1700">
              <a:solidFill>
                <a:schemeClr val="dk1"/>
              </a:solidFill>
              <a:highlight>
                <a:srgbClr val="FFFF00"/>
              </a:highlight>
            </a:endParaRPr>
          </a:p>
          <a:p>
            <a:pPr indent="0" lvl="0" marL="0" rtl="0" algn="l">
              <a:lnSpc>
                <a:spcPct val="115000"/>
              </a:lnSpc>
              <a:spcBef>
                <a:spcPts val="0"/>
              </a:spcBef>
              <a:spcAft>
                <a:spcPts val="0"/>
              </a:spcAft>
              <a:buNone/>
            </a:pPr>
            <a:r>
              <a:t/>
            </a:r>
            <a:endParaRPr sz="1700">
              <a:solidFill>
                <a:schemeClr val="dk1"/>
              </a:solidFill>
            </a:endParaRPr>
          </a:p>
          <a:p>
            <a:pPr indent="0" lvl="0" marL="0" rtl="0" algn="l">
              <a:lnSpc>
                <a:spcPct val="115000"/>
              </a:lnSpc>
              <a:spcBef>
                <a:spcPts val="0"/>
              </a:spcBef>
              <a:spcAft>
                <a:spcPts val="0"/>
              </a:spcAft>
              <a:buNone/>
            </a:pPr>
            <a:r>
              <a:rPr lang="en" sz="1700">
                <a:solidFill>
                  <a:schemeClr val="dk1"/>
                </a:solidFill>
              </a:rPr>
              <a:t>They have been asked to </a:t>
            </a:r>
            <a:r>
              <a:rPr lang="en" sz="1700">
                <a:solidFill>
                  <a:schemeClr val="dk1"/>
                </a:solidFill>
                <a:highlight>
                  <a:srgbClr val="FFFF00"/>
                </a:highlight>
              </a:rPr>
              <a:t>master the “game” of school.</a:t>
            </a:r>
            <a:endParaRPr sz="1700">
              <a:solidFill>
                <a:schemeClr val="dk1"/>
              </a:solidFill>
              <a:highlight>
                <a:srgbClr val="FFFF00"/>
              </a:highlight>
            </a:endParaRPr>
          </a:p>
          <a:p>
            <a:pPr indent="0" lvl="0" marL="0" rtl="0" algn="l">
              <a:lnSpc>
                <a:spcPct val="115000"/>
              </a:lnSpc>
              <a:spcBef>
                <a:spcPts val="0"/>
              </a:spcBef>
              <a:spcAft>
                <a:spcPts val="0"/>
              </a:spcAft>
              <a:buNone/>
            </a:pPr>
            <a:r>
              <a:t/>
            </a:r>
            <a:endParaRPr sz="1700">
              <a:solidFill>
                <a:schemeClr val="dk1"/>
              </a:solidFill>
            </a:endParaRPr>
          </a:p>
          <a:p>
            <a:pPr indent="0" lvl="0" marL="0" rtl="0" algn="l">
              <a:lnSpc>
                <a:spcPct val="115000"/>
              </a:lnSpc>
              <a:spcBef>
                <a:spcPts val="0"/>
              </a:spcBef>
              <a:spcAft>
                <a:spcPts val="0"/>
              </a:spcAft>
              <a:buNone/>
            </a:pPr>
            <a:r>
              <a:rPr lang="en" sz="1700">
                <a:solidFill>
                  <a:srgbClr val="FF0000"/>
                </a:solidFill>
              </a:rPr>
              <a:t>They are missing out on the critical learning about themselves and how they motivate, work, attack obstacles, and LEARN.</a:t>
            </a:r>
            <a:endParaRPr sz="1700">
              <a:solidFill>
                <a:srgbClr val="FF0000"/>
              </a:solidFill>
            </a:endParaRPr>
          </a:p>
        </p:txBody>
      </p:sp>
      <p:pic>
        <p:nvPicPr>
          <p:cNvPr id="264" name="Google Shape;264;p44"/>
          <p:cNvPicPr preferRelativeResize="0"/>
          <p:nvPr/>
        </p:nvPicPr>
        <p:blipFill>
          <a:blip r:embed="rId3">
            <a:alphaModFix/>
          </a:blip>
          <a:stretch>
            <a:fillRect/>
          </a:stretch>
        </p:blipFill>
        <p:spPr>
          <a:xfrm>
            <a:off x="4794701" y="1669375"/>
            <a:ext cx="3919350" cy="2767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550"/>
              <a:t>Where do we start?</a:t>
            </a:r>
            <a:endParaRPr b="1" sz="2550"/>
          </a:p>
          <a:p>
            <a:pPr indent="0" lvl="0" marL="0" rtl="0" algn="l">
              <a:spcBef>
                <a:spcPts val="0"/>
              </a:spcBef>
              <a:spcAft>
                <a:spcPts val="0"/>
              </a:spcAft>
              <a:buNone/>
            </a:pPr>
            <a:r>
              <a:t/>
            </a:r>
            <a:endParaRPr sz="2600"/>
          </a:p>
        </p:txBody>
      </p:sp>
      <p:sp>
        <p:nvSpPr>
          <p:cNvPr id="270" name="Google Shape;270;p45"/>
          <p:cNvSpPr txBox="1"/>
          <p:nvPr/>
        </p:nvSpPr>
        <p:spPr>
          <a:xfrm>
            <a:off x="408975" y="1369950"/>
            <a:ext cx="3940200" cy="345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chemeClr val="dk1"/>
                </a:solidFill>
              </a:rPr>
              <a:t>To put it simply, we want to create a school environment </a:t>
            </a:r>
            <a:r>
              <a:rPr b="1" lang="en" sz="1700">
                <a:solidFill>
                  <a:schemeClr val="dk1"/>
                </a:solidFill>
                <a:highlight>
                  <a:srgbClr val="FFFF00"/>
                </a:highlight>
              </a:rPr>
              <a:t>where you would want to put your own children, grandchildren, or any young ones you care deeply about.</a:t>
            </a:r>
            <a:endParaRPr b="1" sz="1700">
              <a:solidFill>
                <a:schemeClr val="dk1"/>
              </a:solidFill>
              <a:highlight>
                <a:srgbClr val="FFFF00"/>
              </a:highlight>
            </a:endParaRPr>
          </a:p>
          <a:p>
            <a:pPr indent="0" lvl="0" marL="0" rtl="0" algn="l">
              <a:lnSpc>
                <a:spcPct val="115000"/>
              </a:lnSpc>
              <a:spcBef>
                <a:spcPts val="0"/>
              </a:spcBef>
              <a:spcAft>
                <a:spcPts val="0"/>
              </a:spcAft>
              <a:buNone/>
            </a:pPr>
            <a:r>
              <a:t/>
            </a:r>
            <a:endParaRPr b="1" sz="1700">
              <a:solidFill>
                <a:schemeClr val="dk1"/>
              </a:solidFill>
            </a:endParaRPr>
          </a:p>
        </p:txBody>
      </p:sp>
      <p:pic>
        <p:nvPicPr>
          <p:cNvPr id="271" name="Google Shape;271;p45"/>
          <p:cNvPicPr preferRelativeResize="0"/>
          <p:nvPr/>
        </p:nvPicPr>
        <p:blipFill>
          <a:blip r:embed="rId3">
            <a:alphaModFix/>
          </a:blip>
          <a:stretch>
            <a:fillRect/>
          </a:stretch>
        </p:blipFill>
        <p:spPr>
          <a:xfrm>
            <a:off x="4501575" y="1170125"/>
            <a:ext cx="4490026" cy="29970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6"/>
          <p:cNvSpPr txBox="1"/>
          <p:nvPr>
            <p:ph type="title"/>
          </p:nvPr>
        </p:nvSpPr>
        <p:spPr>
          <a:xfrm>
            <a:off x="1399925" y="445025"/>
            <a:ext cx="76917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50"/>
              <a:t>EHS - Intentionally Creating a High-Performance Environment!</a:t>
            </a:r>
            <a:endParaRPr sz="2400"/>
          </a:p>
        </p:txBody>
      </p:sp>
      <p:sp>
        <p:nvSpPr>
          <p:cNvPr id="277" name="Google Shape;277;p46"/>
          <p:cNvSpPr txBox="1"/>
          <p:nvPr/>
        </p:nvSpPr>
        <p:spPr>
          <a:xfrm>
            <a:off x="756625" y="1223475"/>
            <a:ext cx="3293700" cy="370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700">
                <a:solidFill>
                  <a:schemeClr val="dk1"/>
                </a:solidFill>
              </a:rPr>
              <a:t>Safe</a:t>
            </a:r>
            <a:endParaRPr b="1"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Students feel protected, supported, and ready to learn</a:t>
            </a:r>
            <a:endParaRPr sz="1700">
              <a:solidFill>
                <a:schemeClr val="dk1"/>
              </a:solidFill>
            </a:endParaRPr>
          </a:p>
          <a:p>
            <a:pPr indent="0" lvl="0" marL="0" rtl="0" algn="l">
              <a:lnSpc>
                <a:spcPct val="100000"/>
              </a:lnSpc>
              <a:spcBef>
                <a:spcPts val="0"/>
              </a:spcBef>
              <a:spcAft>
                <a:spcPts val="0"/>
              </a:spcAft>
              <a:buNone/>
            </a:pPr>
            <a:r>
              <a:t/>
            </a:r>
            <a:endParaRPr sz="1700">
              <a:solidFill>
                <a:schemeClr val="dk1"/>
              </a:solidFill>
            </a:endParaRPr>
          </a:p>
          <a:p>
            <a:pPr indent="0" lvl="0" marL="0" rtl="0" algn="l">
              <a:lnSpc>
                <a:spcPct val="100000"/>
              </a:lnSpc>
              <a:spcBef>
                <a:spcPts val="0"/>
              </a:spcBef>
              <a:spcAft>
                <a:spcPts val="0"/>
              </a:spcAft>
              <a:buNone/>
            </a:pPr>
            <a:r>
              <a:rPr b="1" lang="en" sz="1700">
                <a:solidFill>
                  <a:schemeClr val="dk1"/>
                </a:solidFill>
              </a:rPr>
              <a:t>Orderly</a:t>
            </a:r>
            <a:endParaRPr b="1"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Clear routines and structures that maximize learning time</a:t>
            </a:r>
            <a:endParaRPr sz="1700">
              <a:solidFill>
                <a:schemeClr val="dk1"/>
              </a:solidFill>
            </a:endParaRPr>
          </a:p>
          <a:p>
            <a:pPr indent="0" lvl="0" marL="0" rtl="0" algn="l">
              <a:lnSpc>
                <a:spcPct val="100000"/>
              </a:lnSpc>
              <a:spcBef>
                <a:spcPts val="0"/>
              </a:spcBef>
              <a:spcAft>
                <a:spcPts val="0"/>
              </a:spcAft>
              <a:buNone/>
            </a:pPr>
            <a:r>
              <a:t/>
            </a:r>
            <a:endParaRPr sz="1700">
              <a:solidFill>
                <a:schemeClr val="dk1"/>
              </a:solidFill>
            </a:endParaRPr>
          </a:p>
          <a:p>
            <a:pPr indent="0" lvl="0" marL="0" rtl="0" algn="l">
              <a:lnSpc>
                <a:spcPct val="100000"/>
              </a:lnSpc>
              <a:spcBef>
                <a:spcPts val="0"/>
              </a:spcBef>
              <a:spcAft>
                <a:spcPts val="0"/>
              </a:spcAft>
              <a:buNone/>
            </a:pPr>
            <a:r>
              <a:rPr b="1" lang="en" sz="1700">
                <a:solidFill>
                  <a:schemeClr val="dk1"/>
                </a:solidFill>
              </a:rPr>
              <a:t>Welcoming</a:t>
            </a:r>
            <a:endParaRPr b="1"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Every student belongs and is valued as part of our community</a:t>
            </a:r>
            <a:endParaRPr sz="1700">
              <a:solidFill>
                <a:schemeClr val="dk1"/>
              </a:solidFill>
            </a:endParaRPr>
          </a:p>
        </p:txBody>
      </p:sp>
      <p:sp>
        <p:nvSpPr>
          <p:cNvPr id="278" name="Google Shape;278;p46"/>
          <p:cNvSpPr txBox="1"/>
          <p:nvPr/>
        </p:nvSpPr>
        <p:spPr>
          <a:xfrm>
            <a:off x="4998675" y="1223475"/>
            <a:ext cx="3293700" cy="370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700">
                <a:solidFill>
                  <a:schemeClr val="dk1"/>
                </a:solidFill>
              </a:rPr>
              <a:t>Inspirational (Ignition)</a:t>
            </a:r>
            <a:endParaRPr b="1"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We spark curiosity, motivation, and the drive to achieve</a:t>
            </a:r>
            <a:endParaRPr sz="1700">
              <a:solidFill>
                <a:schemeClr val="dk1"/>
              </a:solidFill>
            </a:endParaRPr>
          </a:p>
          <a:p>
            <a:pPr indent="0" lvl="0" marL="457200" rtl="0" algn="l">
              <a:lnSpc>
                <a:spcPct val="100000"/>
              </a:lnSpc>
              <a:spcBef>
                <a:spcPts val="0"/>
              </a:spcBef>
              <a:spcAft>
                <a:spcPts val="0"/>
              </a:spcAft>
              <a:buNone/>
            </a:pPr>
            <a:r>
              <a:t/>
            </a:r>
            <a:endParaRPr sz="1700">
              <a:solidFill>
                <a:schemeClr val="dk1"/>
              </a:solidFill>
            </a:endParaRPr>
          </a:p>
          <a:p>
            <a:pPr indent="0" lvl="0" marL="0" rtl="0" algn="l">
              <a:lnSpc>
                <a:spcPct val="100000"/>
              </a:lnSpc>
              <a:spcBef>
                <a:spcPts val="0"/>
              </a:spcBef>
              <a:spcAft>
                <a:spcPts val="0"/>
              </a:spcAft>
              <a:buNone/>
            </a:pPr>
            <a:r>
              <a:rPr b="1" lang="en" sz="1700">
                <a:solidFill>
                  <a:schemeClr val="dk1"/>
                </a:solidFill>
              </a:rPr>
              <a:t>Shared Vocabulary</a:t>
            </a:r>
            <a:endParaRPr b="1"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A common language for success and accountability</a:t>
            </a:r>
            <a:endParaRPr sz="1700">
              <a:solidFill>
                <a:schemeClr val="dk1"/>
              </a:solidFill>
            </a:endParaRPr>
          </a:p>
          <a:p>
            <a:pPr indent="0" lvl="0" marL="457200" rtl="0" algn="l">
              <a:lnSpc>
                <a:spcPct val="100000"/>
              </a:lnSpc>
              <a:spcBef>
                <a:spcPts val="0"/>
              </a:spcBef>
              <a:spcAft>
                <a:spcPts val="0"/>
              </a:spcAft>
              <a:buNone/>
            </a:pPr>
            <a:r>
              <a:t/>
            </a:r>
            <a:endParaRPr sz="1700">
              <a:solidFill>
                <a:schemeClr val="dk1"/>
              </a:solidFill>
            </a:endParaRPr>
          </a:p>
          <a:p>
            <a:pPr indent="0" lvl="0" marL="0" rtl="0" algn="l">
              <a:lnSpc>
                <a:spcPct val="100000"/>
              </a:lnSpc>
              <a:spcBef>
                <a:spcPts val="0"/>
              </a:spcBef>
              <a:spcAft>
                <a:spcPts val="0"/>
              </a:spcAft>
              <a:buNone/>
            </a:pPr>
            <a:r>
              <a:t/>
            </a:r>
            <a:endParaRPr b="1" sz="1700">
              <a:solidFill>
                <a:schemeClr val="dk1"/>
              </a:solidFill>
            </a:endParaRPr>
          </a:p>
          <a:p>
            <a:pPr indent="0" lvl="0" marL="0" rtl="0" algn="l">
              <a:lnSpc>
                <a:spcPct val="100000"/>
              </a:lnSpc>
              <a:spcBef>
                <a:spcPts val="0"/>
              </a:spcBef>
              <a:spcAft>
                <a:spcPts val="0"/>
              </a:spcAft>
              <a:buNone/>
            </a:pPr>
            <a:r>
              <a:rPr b="1" lang="en" sz="1700">
                <a:solidFill>
                  <a:schemeClr val="dk1"/>
                </a:solidFill>
              </a:rPr>
              <a:t>Collective Responsibility</a:t>
            </a:r>
            <a:endParaRPr b="1"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Every student is </a:t>
            </a:r>
            <a:r>
              <a:rPr i="1" lang="en" sz="1700">
                <a:solidFill>
                  <a:schemeClr val="dk1"/>
                </a:solidFill>
              </a:rPr>
              <a:t>our</a:t>
            </a:r>
            <a:r>
              <a:rPr lang="en" sz="1700">
                <a:solidFill>
                  <a:schemeClr val="dk1"/>
                </a:solidFill>
              </a:rPr>
              <a:t> student — we all share the mission</a:t>
            </a:r>
            <a:endParaRPr sz="1700">
              <a:solidFill>
                <a:schemeClr val="dk1"/>
              </a:solidFill>
            </a:endParaRPr>
          </a:p>
        </p:txBody>
      </p:sp>
      <p:pic>
        <p:nvPicPr>
          <p:cNvPr id="279" name="Google Shape;279;p46"/>
          <p:cNvPicPr preferRelativeResize="0"/>
          <p:nvPr/>
        </p:nvPicPr>
        <p:blipFill>
          <a:blip r:embed="rId3">
            <a:alphaModFix/>
          </a:blip>
          <a:stretch>
            <a:fillRect/>
          </a:stretch>
        </p:blipFill>
        <p:spPr>
          <a:xfrm>
            <a:off x="111475" y="103774"/>
            <a:ext cx="1370938" cy="9139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7"/>
          <p:cNvSpPr txBox="1"/>
          <p:nvPr>
            <p:ph type="title"/>
          </p:nvPr>
        </p:nvSpPr>
        <p:spPr>
          <a:xfrm>
            <a:off x="710850" y="445025"/>
            <a:ext cx="4542900" cy="76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t>The Upside Down Pyramid</a:t>
            </a:r>
            <a:endParaRPr sz="2900"/>
          </a:p>
          <a:p>
            <a:pPr indent="0" lvl="0" marL="0" rtl="0" algn="l">
              <a:spcBef>
                <a:spcPts val="0"/>
              </a:spcBef>
              <a:spcAft>
                <a:spcPts val="0"/>
              </a:spcAft>
              <a:buNone/>
            </a:pPr>
            <a:r>
              <a:t/>
            </a:r>
            <a:endParaRPr sz="1900"/>
          </a:p>
          <a:p>
            <a:pPr indent="0" lvl="0" marL="0" rtl="0" algn="l">
              <a:spcBef>
                <a:spcPts val="0"/>
              </a:spcBef>
              <a:spcAft>
                <a:spcPts val="0"/>
              </a:spcAft>
              <a:buNone/>
            </a:pPr>
            <a:r>
              <a:t/>
            </a:r>
            <a:endParaRPr sz="300"/>
          </a:p>
        </p:txBody>
      </p:sp>
      <p:sp>
        <p:nvSpPr>
          <p:cNvPr id="285" name="Google Shape;285;p47"/>
          <p:cNvSpPr txBox="1"/>
          <p:nvPr/>
        </p:nvSpPr>
        <p:spPr>
          <a:xfrm>
            <a:off x="563500" y="1207075"/>
            <a:ext cx="3148500" cy="344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u="sng">
                <a:solidFill>
                  <a:schemeClr val="dk1"/>
                </a:solidFill>
              </a:rPr>
              <a:t>Competency Based Education</a:t>
            </a:r>
            <a:r>
              <a:rPr lang="en" sz="1700">
                <a:solidFill>
                  <a:schemeClr val="dk1"/>
                </a:solidFill>
              </a:rPr>
              <a:t> starts with the question:  </a:t>
            </a:r>
            <a:r>
              <a:rPr lang="en" sz="1700">
                <a:solidFill>
                  <a:schemeClr val="dk1"/>
                </a:solidFill>
                <a:highlight>
                  <a:srgbClr val="FFFF00"/>
                </a:highlight>
              </a:rPr>
              <a:t>“What do our students need to be successful?”</a:t>
            </a:r>
            <a:endParaRPr sz="17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p:txBody>
      </p:sp>
      <p:pic>
        <p:nvPicPr>
          <p:cNvPr id="286" name="Google Shape;286;p47"/>
          <p:cNvPicPr preferRelativeResize="0"/>
          <p:nvPr/>
        </p:nvPicPr>
        <p:blipFill>
          <a:blip r:embed="rId3">
            <a:alphaModFix/>
          </a:blip>
          <a:stretch>
            <a:fillRect/>
          </a:stretch>
        </p:blipFill>
        <p:spPr>
          <a:xfrm>
            <a:off x="4098250" y="1093450"/>
            <a:ext cx="4877942" cy="3884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8"/>
          <p:cNvSpPr txBox="1"/>
          <p:nvPr>
            <p:ph type="title"/>
          </p:nvPr>
        </p:nvSpPr>
        <p:spPr>
          <a:xfrm>
            <a:off x="710850" y="445025"/>
            <a:ext cx="4542900" cy="76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t>The Upside Down Pyramid</a:t>
            </a:r>
            <a:endParaRPr sz="2900"/>
          </a:p>
          <a:p>
            <a:pPr indent="0" lvl="0" marL="0" rtl="0" algn="l">
              <a:spcBef>
                <a:spcPts val="0"/>
              </a:spcBef>
              <a:spcAft>
                <a:spcPts val="0"/>
              </a:spcAft>
              <a:buNone/>
            </a:pPr>
            <a:r>
              <a:t/>
            </a:r>
            <a:endParaRPr sz="1900"/>
          </a:p>
          <a:p>
            <a:pPr indent="0" lvl="0" marL="0" rtl="0" algn="l">
              <a:spcBef>
                <a:spcPts val="0"/>
              </a:spcBef>
              <a:spcAft>
                <a:spcPts val="0"/>
              </a:spcAft>
              <a:buNone/>
            </a:pPr>
            <a:r>
              <a:t/>
            </a:r>
            <a:endParaRPr sz="300"/>
          </a:p>
        </p:txBody>
      </p:sp>
      <p:sp>
        <p:nvSpPr>
          <p:cNvPr id="292" name="Google Shape;292;p48"/>
          <p:cNvSpPr txBox="1"/>
          <p:nvPr/>
        </p:nvSpPr>
        <p:spPr>
          <a:xfrm>
            <a:off x="563500" y="1207075"/>
            <a:ext cx="3148500" cy="112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The lower you are in this pyramid the more people you </a:t>
            </a:r>
            <a:r>
              <a:rPr lang="en" sz="1700">
                <a:solidFill>
                  <a:schemeClr val="dk1"/>
                </a:solidFill>
                <a:highlight>
                  <a:srgbClr val="FFFF00"/>
                </a:highlight>
              </a:rPr>
              <a:t>serve</a:t>
            </a:r>
            <a:r>
              <a:rPr lang="en" sz="1700">
                <a:solidFill>
                  <a:schemeClr val="dk1"/>
                </a:solidFill>
              </a:rPr>
              <a:t>.</a:t>
            </a:r>
            <a:endParaRPr sz="17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p:txBody>
      </p:sp>
      <p:pic>
        <p:nvPicPr>
          <p:cNvPr id="293" name="Google Shape;293;p48"/>
          <p:cNvPicPr preferRelativeResize="0"/>
          <p:nvPr/>
        </p:nvPicPr>
        <p:blipFill>
          <a:blip r:embed="rId3">
            <a:alphaModFix/>
          </a:blip>
          <a:stretch>
            <a:fillRect/>
          </a:stretch>
        </p:blipFill>
        <p:spPr>
          <a:xfrm>
            <a:off x="4098250" y="1093450"/>
            <a:ext cx="4877942" cy="3884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9"/>
          <p:cNvSpPr txBox="1"/>
          <p:nvPr>
            <p:ph idx="1" type="body"/>
          </p:nvPr>
        </p:nvSpPr>
        <p:spPr>
          <a:xfrm>
            <a:off x="480025" y="687400"/>
            <a:ext cx="3336000" cy="41022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en" sz="1200">
                <a:solidFill>
                  <a:schemeClr val="dk1"/>
                </a:solidFill>
              </a:rPr>
              <a:t>Personalized pacing</a:t>
            </a:r>
            <a:endParaRPr sz="12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1200">
                <a:solidFill>
                  <a:schemeClr val="dk1"/>
                </a:solidFill>
              </a:rPr>
              <a:t>Mastery-based progression</a:t>
            </a:r>
            <a:endParaRPr sz="1200">
              <a:solidFill>
                <a:schemeClr val="dk1"/>
              </a:solidFill>
            </a:endParaRPr>
          </a:p>
          <a:p>
            <a:pPr indent="0" lvl="0" marL="0" rtl="0" algn="l">
              <a:lnSpc>
                <a:spcPct val="100000"/>
              </a:lnSpc>
              <a:spcBef>
                <a:spcPts val="1000"/>
              </a:spcBef>
              <a:spcAft>
                <a:spcPts val="0"/>
              </a:spcAft>
              <a:buNone/>
            </a:pPr>
            <a:r>
              <a:t/>
            </a:r>
            <a:endParaRPr sz="12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1200">
                <a:solidFill>
                  <a:schemeClr val="dk1"/>
                </a:solidFill>
              </a:rPr>
              <a:t>Transparent, specific feedback</a:t>
            </a:r>
            <a:endParaRPr sz="12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1200">
                <a:solidFill>
                  <a:schemeClr val="dk1"/>
                </a:solidFill>
              </a:rPr>
              <a:t>Real-world relevance</a:t>
            </a:r>
            <a:endParaRPr sz="12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1200">
                <a:solidFill>
                  <a:schemeClr val="dk1"/>
                </a:solidFill>
              </a:rPr>
              <a:t>Student ownership and agency</a:t>
            </a:r>
            <a:endParaRPr sz="1200">
              <a:solidFill>
                <a:schemeClr val="dk1"/>
              </a:solidFill>
            </a:endParaRPr>
          </a:p>
          <a:p>
            <a:pPr indent="0" lvl="0" marL="0" rtl="0" algn="l">
              <a:lnSpc>
                <a:spcPct val="100000"/>
              </a:lnSpc>
              <a:spcBef>
                <a:spcPts val="1000"/>
              </a:spcBef>
              <a:spcAft>
                <a:spcPts val="0"/>
              </a:spcAft>
              <a:buNone/>
            </a:pPr>
            <a:r>
              <a:t/>
            </a:r>
            <a:endParaRPr sz="1200">
              <a:solidFill>
                <a:schemeClr val="dk1"/>
              </a:solidFill>
            </a:endParaRPr>
          </a:p>
          <a:p>
            <a:pPr indent="0" lvl="0" marL="0" rtl="0" algn="l">
              <a:lnSpc>
                <a:spcPct val="100000"/>
              </a:lnSpc>
              <a:spcBef>
                <a:spcPts val="1000"/>
              </a:spcBef>
              <a:spcAft>
                <a:spcPts val="0"/>
              </a:spcAft>
              <a:buNone/>
            </a:pPr>
            <a:r>
              <a:rPr lang="en" sz="1200">
                <a:solidFill>
                  <a:schemeClr val="dk1"/>
                </a:solidFill>
              </a:rPr>
              <a:t>Failure is part of learning</a:t>
            </a:r>
            <a:endParaRPr sz="1200">
              <a:solidFill>
                <a:schemeClr val="dk1"/>
              </a:solidFill>
            </a:endParaRPr>
          </a:p>
          <a:p>
            <a:pPr indent="0" lvl="0" marL="0" rtl="0" algn="l">
              <a:lnSpc>
                <a:spcPct val="100000"/>
              </a:lnSpc>
              <a:spcBef>
                <a:spcPts val="1000"/>
              </a:spcBef>
              <a:spcAft>
                <a:spcPts val="0"/>
              </a:spcAft>
              <a:buNone/>
            </a:pPr>
            <a:r>
              <a:rPr lang="en" sz="1200">
                <a:solidFill>
                  <a:schemeClr val="dk1"/>
                </a:solidFill>
              </a:rPr>
              <a:t>Flexible structures</a:t>
            </a:r>
            <a:endParaRPr sz="1200">
              <a:solidFill>
                <a:schemeClr val="dk1"/>
              </a:solidFill>
            </a:endParaRPr>
          </a:p>
          <a:p>
            <a:pPr indent="0" lvl="0" marL="0" rtl="0" algn="l">
              <a:lnSpc>
                <a:spcPct val="100000"/>
              </a:lnSpc>
              <a:spcBef>
                <a:spcPts val="1000"/>
              </a:spcBef>
              <a:spcAft>
                <a:spcPts val="0"/>
              </a:spcAft>
              <a:buNone/>
            </a:pPr>
            <a:r>
              <a:t/>
            </a:r>
            <a:endParaRPr sz="12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1200">
                <a:solidFill>
                  <a:schemeClr val="dk1"/>
                </a:solidFill>
              </a:rPr>
              <a:t>Equity at the core</a:t>
            </a:r>
            <a:endParaRPr sz="12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1200">
                <a:solidFill>
                  <a:schemeClr val="dk1"/>
                </a:solidFill>
              </a:rPr>
              <a:t>Whole learner development</a:t>
            </a:r>
            <a:endParaRPr sz="1200">
              <a:solidFill>
                <a:schemeClr val="dk1"/>
              </a:solidFill>
            </a:endParaRPr>
          </a:p>
          <a:p>
            <a:pPr indent="0" lvl="0" marL="457200" rtl="0" algn="l">
              <a:lnSpc>
                <a:spcPct val="100000"/>
              </a:lnSpc>
              <a:spcBef>
                <a:spcPts val="100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1000"/>
              </a:spcBef>
              <a:spcAft>
                <a:spcPts val="1000"/>
              </a:spcAft>
              <a:buNone/>
            </a:pPr>
            <a:r>
              <a:t/>
            </a:r>
            <a:endParaRPr sz="1225">
              <a:solidFill>
                <a:srgbClr val="000000"/>
              </a:solidFill>
            </a:endParaRPr>
          </a:p>
        </p:txBody>
      </p:sp>
      <p:sp>
        <p:nvSpPr>
          <p:cNvPr id="299" name="Google Shape;299;p49"/>
          <p:cNvSpPr txBox="1"/>
          <p:nvPr>
            <p:ph type="title"/>
          </p:nvPr>
        </p:nvSpPr>
        <p:spPr>
          <a:xfrm>
            <a:off x="366750" y="1147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200"/>
              <a:t>How Competency-Based Education Addresses The Problem</a:t>
            </a:r>
            <a:endParaRPr b="1" sz="2200" u="sng">
              <a:solidFill>
                <a:srgbClr val="000000"/>
              </a:solidFill>
            </a:endParaRPr>
          </a:p>
        </p:txBody>
      </p:sp>
      <p:sp>
        <p:nvSpPr>
          <p:cNvPr id="300" name="Google Shape;300;p49"/>
          <p:cNvSpPr txBox="1"/>
          <p:nvPr>
            <p:ph idx="1" type="body"/>
          </p:nvPr>
        </p:nvSpPr>
        <p:spPr>
          <a:xfrm>
            <a:off x="3460100" y="611900"/>
            <a:ext cx="4578000" cy="41022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en" sz="1100">
                <a:solidFill>
                  <a:srgbClr val="FF0000"/>
                </a:solidFill>
              </a:rPr>
              <a:t>Students move forward when they demonstrate mastery, not when the calendar says so.</a:t>
            </a:r>
            <a:endParaRPr sz="1100">
              <a:solidFill>
                <a:srgbClr val="FF0000"/>
              </a:solidFill>
            </a:endParaRPr>
          </a:p>
          <a:p>
            <a:pPr indent="0" lvl="0" marL="0" rtl="0" algn="l">
              <a:lnSpc>
                <a:spcPct val="100000"/>
              </a:lnSpc>
              <a:spcBef>
                <a:spcPts val="1000"/>
              </a:spcBef>
              <a:spcAft>
                <a:spcPts val="0"/>
              </a:spcAft>
              <a:buClr>
                <a:schemeClr val="dk1"/>
              </a:buClr>
              <a:buSzPts val="1100"/>
              <a:buFont typeface="Arial"/>
              <a:buNone/>
            </a:pPr>
            <a:r>
              <a:rPr lang="en" sz="1100">
                <a:solidFill>
                  <a:srgbClr val="FF0000"/>
                </a:solidFill>
              </a:rPr>
              <a:t>Learning is measured by </a:t>
            </a:r>
            <a:r>
              <a:rPr i="1" lang="en" sz="1100">
                <a:solidFill>
                  <a:srgbClr val="FF0000"/>
                </a:solidFill>
              </a:rPr>
              <a:t>what students know and can do</a:t>
            </a:r>
            <a:r>
              <a:rPr lang="en" sz="1100">
                <a:solidFill>
                  <a:srgbClr val="FF0000"/>
                </a:solidFill>
              </a:rPr>
              <a:t> — not time spent in a seat.</a:t>
            </a:r>
            <a:endParaRPr sz="1100">
              <a:solidFill>
                <a:srgbClr val="FF0000"/>
              </a:solidFill>
            </a:endParaRPr>
          </a:p>
          <a:p>
            <a:pPr indent="0" lvl="0" marL="0" rtl="0" algn="l">
              <a:lnSpc>
                <a:spcPct val="100000"/>
              </a:lnSpc>
              <a:spcBef>
                <a:spcPts val="1000"/>
              </a:spcBef>
              <a:spcAft>
                <a:spcPts val="0"/>
              </a:spcAft>
              <a:buClr>
                <a:schemeClr val="dk1"/>
              </a:buClr>
              <a:buSzPts val="1100"/>
              <a:buFont typeface="Arial"/>
              <a:buNone/>
            </a:pPr>
            <a:r>
              <a:rPr lang="en" sz="1100">
                <a:solidFill>
                  <a:srgbClr val="FF0000"/>
                </a:solidFill>
              </a:rPr>
              <a:t>Assessments are tied to clear competencies and learning targets, not vague letter grades.</a:t>
            </a:r>
            <a:endParaRPr sz="1100">
              <a:solidFill>
                <a:srgbClr val="FF0000"/>
              </a:solidFill>
            </a:endParaRPr>
          </a:p>
          <a:p>
            <a:pPr indent="0" lvl="0" marL="0" rtl="0" algn="l">
              <a:lnSpc>
                <a:spcPct val="100000"/>
              </a:lnSpc>
              <a:spcBef>
                <a:spcPts val="1000"/>
              </a:spcBef>
              <a:spcAft>
                <a:spcPts val="0"/>
              </a:spcAft>
              <a:buClr>
                <a:schemeClr val="dk1"/>
              </a:buClr>
              <a:buSzPts val="1100"/>
              <a:buFont typeface="Arial"/>
              <a:buNone/>
            </a:pPr>
            <a:r>
              <a:rPr lang="en" sz="1100">
                <a:solidFill>
                  <a:srgbClr val="FF0000"/>
                </a:solidFill>
              </a:rPr>
              <a:t>Learning is grounded in purpose, application, and student interest.</a:t>
            </a:r>
            <a:endParaRPr sz="1100">
              <a:solidFill>
                <a:srgbClr val="FF0000"/>
              </a:solidFill>
            </a:endParaRPr>
          </a:p>
          <a:p>
            <a:pPr indent="0" lvl="0" marL="0" rtl="0" algn="l">
              <a:lnSpc>
                <a:spcPct val="100000"/>
              </a:lnSpc>
              <a:spcBef>
                <a:spcPts val="1000"/>
              </a:spcBef>
              <a:spcAft>
                <a:spcPts val="0"/>
              </a:spcAft>
              <a:buClr>
                <a:schemeClr val="dk1"/>
              </a:buClr>
              <a:buSzPts val="1100"/>
              <a:buFont typeface="Arial"/>
              <a:buNone/>
            </a:pPr>
            <a:r>
              <a:rPr lang="en" sz="1100">
                <a:solidFill>
                  <a:srgbClr val="FF0000"/>
                </a:solidFill>
              </a:rPr>
              <a:t>Students set goals, reflect, and make choices in how they learn and show understanding.</a:t>
            </a:r>
            <a:endParaRPr sz="1100">
              <a:solidFill>
                <a:srgbClr val="FF0000"/>
              </a:solidFill>
            </a:endParaRPr>
          </a:p>
          <a:p>
            <a:pPr indent="0" lvl="0" marL="0" rtl="0" algn="l">
              <a:lnSpc>
                <a:spcPct val="100000"/>
              </a:lnSpc>
              <a:spcBef>
                <a:spcPts val="1000"/>
              </a:spcBef>
              <a:spcAft>
                <a:spcPts val="0"/>
              </a:spcAft>
              <a:buClr>
                <a:schemeClr val="dk1"/>
              </a:buClr>
              <a:buSzPts val="1100"/>
              <a:buFont typeface="Arial"/>
              <a:buNone/>
            </a:pPr>
            <a:r>
              <a:rPr lang="en" sz="1100">
                <a:solidFill>
                  <a:srgbClr val="FF0000"/>
                </a:solidFill>
              </a:rPr>
              <a:t>Students are expected to revise, retry, and grow — learning is a continuous journey.</a:t>
            </a:r>
            <a:endParaRPr sz="1100">
              <a:solidFill>
                <a:srgbClr val="FF0000"/>
              </a:solidFill>
            </a:endParaRPr>
          </a:p>
          <a:p>
            <a:pPr indent="0" lvl="0" marL="0" rtl="0" algn="l">
              <a:lnSpc>
                <a:spcPct val="100000"/>
              </a:lnSpc>
              <a:spcBef>
                <a:spcPts val="1000"/>
              </a:spcBef>
              <a:spcAft>
                <a:spcPts val="0"/>
              </a:spcAft>
              <a:buClr>
                <a:schemeClr val="dk1"/>
              </a:buClr>
              <a:buSzPts val="1100"/>
              <a:buFont typeface="Arial"/>
              <a:buNone/>
            </a:pPr>
            <a:r>
              <a:rPr lang="en" sz="1100">
                <a:solidFill>
                  <a:srgbClr val="FF0000"/>
                </a:solidFill>
              </a:rPr>
              <a:t>Time, support, and pathways adapt to meet learner needs — not the other way around.</a:t>
            </a:r>
            <a:endParaRPr sz="1100">
              <a:solidFill>
                <a:srgbClr val="FF0000"/>
              </a:solidFill>
            </a:endParaRPr>
          </a:p>
          <a:p>
            <a:pPr indent="0" lvl="0" marL="0" rtl="0" algn="l">
              <a:lnSpc>
                <a:spcPct val="100000"/>
              </a:lnSpc>
              <a:spcBef>
                <a:spcPts val="1000"/>
              </a:spcBef>
              <a:spcAft>
                <a:spcPts val="0"/>
              </a:spcAft>
              <a:buClr>
                <a:schemeClr val="dk1"/>
              </a:buClr>
              <a:buSzPts val="1100"/>
              <a:buFont typeface="Arial"/>
              <a:buNone/>
            </a:pPr>
            <a:r>
              <a:rPr lang="en" sz="1100">
                <a:solidFill>
                  <a:srgbClr val="FF0000"/>
                </a:solidFill>
              </a:rPr>
              <a:t>The system is built to ensure </a:t>
            </a:r>
            <a:r>
              <a:rPr i="1" lang="en" sz="1100">
                <a:solidFill>
                  <a:srgbClr val="FF0000"/>
                </a:solidFill>
              </a:rPr>
              <a:t>every</a:t>
            </a:r>
            <a:r>
              <a:rPr lang="en" sz="1100">
                <a:solidFill>
                  <a:srgbClr val="FF0000"/>
                </a:solidFill>
              </a:rPr>
              <a:t> student reaches high outcomes, not just some.</a:t>
            </a:r>
            <a:endParaRPr sz="1100">
              <a:solidFill>
                <a:srgbClr val="FF0000"/>
              </a:solidFill>
            </a:endParaRPr>
          </a:p>
          <a:p>
            <a:pPr indent="0" lvl="0" marL="0" rtl="0" algn="l">
              <a:lnSpc>
                <a:spcPct val="100000"/>
              </a:lnSpc>
              <a:spcBef>
                <a:spcPts val="1000"/>
              </a:spcBef>
              <a:spcAft>
                <a:spcPts val="1000"/>
              </a:spcAft>
              <a:buClr>
                <a:schemeClr val="dk1"/>
              </a:buClr>
              <a:buSzPts val="1100"/>
              <a:buFont typeface="Arial"/>
              <a:buNone/>
            </a:pPr>
            <a:r>
              <a:rPr lang="en" sz="1100">
                <a:solidFill>
                  <a:srgbClr val="FF0000"/>
                </a:solidFill>
              </a:rPr>
              <a:t>Habits of success, social-emotional skills, and learner agency are </a:t>
            </a:r>
            <a:r>
              <a:rPr i="1" lang="en" sz="1100">
                <a:solidFill>
                  <a:srgbClr val="FF0000"/>
                </a:solidFill>
              </a:rPr>
              <a:t>intentional</a:t>
            </a:r>
            <a:r>
              <a:rPr lang="en" sz="1100">
                <a:solidFill>
                  <a:srgbClr val="FF0000"/>
                </a:solidFill>
              </a:rPr>
              <a:t> parts of the model.</a:t>
            </a:r>
            <a:endParaRPr sz="1125">
              <a:solidFill>
                <a:srgbClr val="FF0000"/>
              </a:solidFill>
            </a:endParaRPr>
          </a:p>
        </p:txBody>
      </p:sp>
      <p:sp>
        <p:nvSpPr>
          <p:cNvPr id="301" name="Google Shape;301;p49"/>
          <p:cNvSpPr/>
          <p:nvPr/>
        </p:nvSpPr>
        <p:spPr>
          <a:xfrm>
            <a:off x="2225700" y="841525"/>
            <a:ext cx="12348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02" name="Google Shape;302;p49"/>
          <p:cNvSpPr/>
          <p:nvPr/>
        </p:nvSpPr>
        <p:spPr>
          <a:xfrm>
            <a:off x="2634475" y="1176450"/>
            <a:ext cx="8259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03" name="Google Shape;303;p49"/>
          <p:cNvSpPr/>
          <p:nvPr/>
        </p:nvSpPr>
        <p:spPr>
          <a:xfrm>
            <a:off x="2847300" y="1783375"/>
            <a:ext cx="6132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04" name="Google Shape;304;p49"/>
          <p:cNvSpPr/>
          <p:nvPr/>
        </p:nvSpPr>
        <p:spPr>
          <a:xfrm>
            <a:off x="2265025" y="2066475"/>
            <a:ext cx="11952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05" name="Google Shape;305;p49"/>
          <p:cNvSpPr/>
          <p:nvPr/>
        </p:nvSpPr>
        <p:spPr>
          <a:xfrm>
            <a:off x="2847025" y="2390413"/>
            <a:ext cx="5688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06" name="Google Shape;306;p49"/>
          <p:cNvSpPr/>
          <p:nvPr/>
        </p:nvSpPr>
        <p:spPr>
          <a:xfrm>
            <a:off x="2516425" y="3002888"/>
            <a:ext cx="8994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07" name="Google Shape;307;p49"/>
          <p:cNvSpPr/>
          <p:nvPr/>
        </p:nvSpPr>
        <p:spPr>
          <a:xfrm>
            <a:off x="2060550" y="3361025"/>
            <a:ext cx="13554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08" name="Google Shape;308;p49"/>
          <p:cNvSpPr/>
          <p:nvPr/>
        </p:nvSpPr>
        <p:spPr>
          <a:xfrm>
            <a:off x="1966175" y="3939300"/>
            <a:ext cx="14940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09" name="Google Shape;309;p49"/>
          <p:cNvSpPr/>
          <p:nvPr/>
        </p:nvSpPr>
        <p:spPr>
          <a:xfrm>
            <a:off x="2589925" y="4269625"/>
            <a:ext cx="8259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0"/>
          <p:cNvSpPr txBox="1"/>
          <p:nvPr>
            <p:ph idx="1" type="body"/>
          </p:nvPr>
        </p:nvSpPr>
        <p:spPr>
          <a:xfrm>
            <a:off x="480025" y="687400"/>
            <a:ext cx="3336000" cy="4102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rPr>
              <a:t>One-size-fits-all model</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Seat time over mastery</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Grades mask true learning</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Lack of relevance</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Little student ownership</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 sz="1400">
                <a:solidFill>
                  <a:schemeClr val="dk1"/>
                </a:solidFill>
              </a:rPr>
              <a:t>Failure is punished, not used for growth</a:t>
            </a:r>
            <a:endParaRPr sz="14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a:p>
            <a:pPr indent="0" lvl="0" marL="0" rtl="0" algn="l">
              <a:lnSpc>
                <a:spcPct val="100000"/>
              </a:lnSpc>
              <a:spcBef>
                <a:spcPts val="0"/>
              </a:spcBef>
              <a:spcAft>
                <a:spcPts val="0"/>
              </a:spcAft>
              <a:buNone/>
            </a:pPr>
            <a:r>
              <a:rPr lang="en" sz="1400">
                <a:solidFill>
                  <a:schemeClr val="dk1"/>
                </a:solidFill>
              </a:rPr>
              <a:t>Rigid schedules and structures</a:t>
            </a:r>
            <a:endParaRPr sz="14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a:p>
            <a:pPr indent="0" lvl="0" marL="0" rtl="0" algn="l">
              <a:lnSpc>
                <a:spcPct val="100000"/>
              </a:lnSpc>
              <a:spcBef>
                <a:spcPts val="0"/>
              </a:spcBef>
              <a:spcAft>
                <a:spcPts val="0"/>
              </a:spcAft>
              <a:buNone/>
            </a:pPr>
            <a:r>
              <a:rPr lang="en" sz="1400">
                <a:solidFill>
                  <a:schemeClr val="dk1"/>
                </a:solidFill>
              </a:rPr>
              <a:t>Disengagement and inequity</a:t>
            </a:r>
            <a:endParaRPr sz="14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a:p>
            <a:pPr indent="0" lvl="0" marL="0" rtl="0" algn="l">
              <a:lnSpc>
                <a:spcPct val="100000"/>
              </a:lnSpc>
              <a:spcBef>
                <a:spcPts val="0"/>
              </a:spcBef>
              <a:spcAft>
                <a:spcPts val="0"/>
              </a:spcAft>
              <a:buNone/>
            </a:pPr>
            <a:r>
              <a:rPr lang="en" sz="1400">
                <a:solidFill>
                  <a:schemeClr val="dk1"/>
                </a:solidFill>
              </a:rPr>
              <a:t>Soft skills and lifelong learning ignored</a:t>
            </a:r>
            <a:endParaRPr sz="1400">
              <a:solidFill>
                <a:srgbClr val="000000"/>
              </a:solidFill>
            </a:endParaRPr>
          </a:p>
        </p:txBody>
      </p:sp>
      <p:sp>
        <p:nvSpPr>
          <p:cNvPr id="315" name="Google Shape;315;p50"/>
          <p:cNvSpPr txBox="1"/>
          <p:nvPr>
            <p:ph type="title"/>
          </p:nvPr>
        </p:nvSpPr>
        <p:spPr>
          <a:xfrm>
            <a:off x="366750" y="114700"/>
            <a:ext cx="26847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800"/>
              </a:spcBef>
              <a:spcAft>
                <a:spcPts val="400"/>
              </a:spcAft>
              <a:buNone/>
            </a:pPr>
            <a:r>
              <a:rPr b="1" lang="en" sz="2200" u="sng">
                <a:solidFill>
                  <a:srgbClr val="000000"/>
                </a:solidFill>
              </a:rPr>
              <a:t>Traditional School</a:t>
            </a:r>
            <a:endParaRPr b="1" sz="2200" u="sng">
              <a:solidFill>
                <a:srgbClr val="000000"/>
              </a:solidFill>
            </a:endParaRPr>
          </a:p>
        </p:txBody>
      </p:sp>
      <p:sp>
        <p:nvSpPr>
          <p:cNvPr id="316" name="Google Shape;316;p50"/>
          <p:cNvSpPr txBox="1"/>
          <p:nvPr>
            <p:ph idx="1" type="body"/>
          </p:nvPr>
        </p:nvSpPr>
        <p:spPr>
          <a:xfrm>
            <a:off x="4572000" y="687400"/>
            <a:ext cx="3466500" cy="4102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Personalized pacing</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Mastery-based progression</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Transparent, specific feedback</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Real-world relevance</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Student ownership and agency</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Failure is part of learning</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Flexible structures</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Equity at the core</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rPr>
              <a:t>Whole learner development</a:t>
            </a:r>
            <a:endParaRPr sz="1400">
              <a:solidFill>
                <a:schemeClr val="dk1"/>
              </a:solidFill>
            </a:endParaRPr>
          </a:p>
          <a:p>
            <a:pPr indent="0" lvl="0" marL="0" rtl="0" algn="l">
              <a:lnSpc>
                <a:spcPct val="100000"/>
              </a:lnSpc>
              <a:spcBef>
                <a:spcPts val="1200"/>
              </a:spcBef>
              <a:spcAft>
                <a:spcPts val="1200"/>
              </a:spcAft>
              <a:buNone/>
            </a:pPr>
            <a:r>
              <a:t/>
            </a:r>
            <a:endParaRPr sz="1400">
              <a:solidFill>
                <a:schemeClr val="dk1"/>
              </a:solidFill>
            </a:endParaRPr>
          </a:p>
        </p:txBody>
      </p:sp>
      <p:sp>
        <p:nvSpPr>
          <p:cNvPr id="317" name="Google Shape;317;p50"/>
          <p:cNvSpPr/>
          <p:nvPr/>
        </p:nvSpPr>
        <p:spPr>
          <a:xfrm>
            <a:off x="2618875" y="883950"/>
            <a:ext cx="19686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18" name="Google Shape;318;p50"/>
          <p:cNvSpPr/>
          <p:nvPr/>
        </p:nvSpPr>
        <p:spPr>
          <a:xfrm>
            <a:off x="2618875" y="1284900"/>
            <a:ext cx="19530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19" name="Google Shape;319;p50"/>
          <p:cNvSpPr/>
          <p:nvPr/>
        </p:nvSpPr>
        <p:spPr>
          <a:xfrm>
            <a:off x="2847025" y="1720475"/>
            <a:ext cx="17250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20" name="Google Shape;320;p50"/>
          <p:cNvSpPr/>
          <p:nvPr/>
        </p:nvSpPr>
        <p:spPr>
          <a:xfrm>
            <a:off x="2178350" y="2156050"/>
            <a:ext cx="23751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21" name="Google Shape;321;p50"/>
          <p:cNvSpPr/>
          <p:nvPr/>
        </p:nvSpPr>
        <p:spPr>
          <a:xfrm>
            <a:off x="2689725" y="2557000"/>
            <a:ext cx="18822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22" name="Google Shape;322;p50"/>
          <p:cNvSpPr/>
          <p:nvPr/>
        </p:nvSpPr>
        <p:spPr>
          <a:xfrm>
            <a:off x="3846625" y="2957950"/>
            <a:ext cx="7254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23" name="Google Shape;323;p50"/>
          <p:cNvSpPr/>
          <p:nvPr/>
        </p:nvSpPr>
        <p:spPr>
          <a:xfrm>
            <a:off x="3150950" y="3393525"/>
            <a:ext cx="14025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24" name="Google Shape;324;p50"/>
          <p:cNvSpPr/>
          <p:nvPr/>
        </p:nvSpPr>
        <p:spPr>
          <a:xfrm>
            <a:off x="3114425" y="3829100"/>
            <a:ext cx="14577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25" name="Google Shape;325;p50"/>
          <p:cNvSpPr/>
          <p:nvPr/>
        </p:nvSpPr>
        <p:spPr>
          <a:xfrm>
            <a:off x="3831325" y="4230050"/>
            <a:ext cx="756000" cy="117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326" name="Google Shape;326;p50"/>
          <p:cNvSpPr txBox="1"/>
          <p:nvPr>
            <p:ph type="title"/>
          </p:nvPr>
        </p:nvSpPr>
        <p:spPr>
          <a:xfrm>
            <a:off x="4572125" y="114700"/>
            <a:ext cx="29781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800"/>
              </a:spcBef>
              <a:spcAft>
                <a:spcPts val="400"/>
              </a:spcAft>
              <a:buNone/>
            </a:pPr>
            <a:r>
              <a:rPr b="1" lang="en" sz="2200" u="sng">
                <a:solidFill>
                  <a:srgbClr val="000000"/>
                </a:solidFill>
              </a:rPr>
              <a:t>Competency Based</a:t>
            </a:r>
            <a:endParaRPr b="1" sz="2200" u="sng">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3500"/>
              <a:t>WE WANT MOTIVATED STUDENTS!</a:t>
            </a:r>
            <a:endParaRPr sz="3500"/>
          </a:p>
          <a:p>
            <a:pPr indent="0" lvl="0" marL="0" rtl="0" algn="l">
              <a:spcBef>
                <a:spcPts val="0"/>
              </a:spcBef>
              <a:spcAft>
                <a:spcPts val="0"/>
              </a:spcAft>
              <a:buNone/>
            </a:pPr>
            <a:r>
              <a:t/>
            </a:r>
            <a:endParaRPr sz="2600"/>
          </a:p>
        </p:txBody>
      </p:sp>
      <p:sp>
        <p:nvSpPr>
          <p:cNvPr id="332" name="Google Shape;332;p51"/>
          <p:cNvSpPr txBox="1"/>
          <p:nvPr/>
        </p:nvSpPr>
        <p:spPr>
          <a:xfrm>
            <a:off x="803850" y="1369950"/>
            <a:ext cx="4333200" cy="24036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dk1"/>
              </a:buClr>
              <a:buSzPts val="1700"/>
              <a:buChar char="●"/>
            </a:pPr>
            <a:r>
              <a:rPr b="1" lang="en" sz="1700">
                <a:solidFill>
                  <a:schemeClr val="dk1"/>
                </a:solidFill>
              </a:rPr>
              <a:t>We want to create environments where </a:t>
            </a:r>
            <a:r>
              <a:rPr b="1" lang="en" sz="1700">
                <a:solidFill>
                  <a:schemeClr val="dk1"/>
                </a:solidFill>
                <a:highlight>
                  <a:srgbClr val="FFFF00"/>
                </a:highlight>
              </a:rPr>
              <a:t>IGNITION is more likely to happen.</a:t>
            </a:r>
            <a:endParaRPr b="1" sz="1700">
              <a:solidFill>
                <a:schemeClr val="dk1"/>
              </a:solidFill>
              <a:highlight>
                <a:srgbClr val="FFFF00"/>
              </a:highlight>
            </a:endParaRPr>
          </a:p>
          <a:p>
            <a:pPr indent="0" lvl="0" marL="457200" rtl="0" algn="l">
              <a:lnSpc>
                <a:spcPct val="115000"/>
              </a:lnSpc>
              <a:spcBef>
                <a:spcPts val="0"/>
              </a:spcBef>
              <a:spcAft>
                <a:spcPts val="0"/>
              </a:spcAft>
              <a:buNone/>
            </a:pPr>
            <a:r>
              <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b="1" lang="en" sz="1700">
                <a:solidFill>
                  <a:schemeClr val="dk1"/>
                </a:solidFill>
              </a:rPr>
              <a:t>CBE places students at the center, and </a:t>
            </a:r>
            <a:r>
              <a:rPr b="1" lang="en" sz="1700">
                <a:solidFill>
                  <a:schemeClr val="dk1"/>
                </a:solidFill>
                <a:highlight>
                  <a:srgbClr val="FFFF00"/>
                </a:highlight>
              </a:rPr>
              <a:t>builds in intentional ownership (Agency) for the learners.</a:t>
            </a:r>
            <a:endParaRPr b="1" sz="1700">
              <a:solidFill>
                <a:schemeClr val="dk1"/>
              </a:solidFill>
              <a:highlight>
                <a:srgbClr val="FFFF00"/>
              </a:highlight>
            </a:endParaRPr>
          </a:p>
        </p:txBody>
      </p:sp>
      <p:pic>
        <p:nvPicPr>
          <p:cNvPr id="333" name="Google Shape;333;p51"/>
          <p:cNvPicPr preferRelativeResize="0"/>
          <p:nvPr/>
        </p:nvPicPr>
        <p:blipFill>
          <a:blip r:embed="rId3">
            <a:alphaModFix/>
          </a:blip>
          <a:stretch>
            <a:fillRect/>
          </a:stretch>
        </p:blipFill>
        <p:spPr>
          <a:xfrm>
            <a:off x="5289450" y="1170125"/>
            <a:ext cx="3702150" cy="31761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pic>
        <p:nvPicPr>
          <p:cNvPr id="338" name="Google Shape;338;p52"/>
          <p:cNvPicPr preferRelativeResize="0"/>
          <p:nvPr/>
        </p:nvPicPr>
        <p:blipFill>
          <a:blip r:embed="rId3">
            <a:alphaModFix/>
          </a:blip>
          <a:stretch>
            <a:fillRect/>
          </a:stretch>
        </p:blipFill>
        <p:spPr>
          <a:xfrm>
            <a:off x="2460500" y="1170125"/>
            <a:ext cx="3820977" cy="3820977"/>
          </a:xfrm>
          <a:prstGeom prst="rect">
            <a:avLst/>
          </a:prstGeom>
          <a:noFill/>
          <a:ln>
            <a:noFill/>
          </a:ln>
        </p:spPr>
      </p:pic>
      <p:sp>
        <p:nvSpPr>
          <p:cNvPr id="339" name="Google Shape;339;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3500"/>
              <a:t>CBE &amp; Motivational Theory</a:t>
            </a:r>
            <a:endParaRPr sz="3500"/>
          </a:p>
          <a:p>
            <a:pPr indent="0" lvl="0" marL="0" rtl="0" algn="l">
              <a:spcBef>
                <a:spcPts val="0"/>
              </a:spcBef>
              <a:spcAft>
                <a:spcPts val="0"/>
              </a:spcAft>
              <a:buNone/>
            </a:pPr>
            <a:r>
              <a:t/>
            </a:r>
            <a:endParaRPr sz="2600"/>
          </a:p>
        </p:txBody>
      </p:sp>
      <p:sp>
        <p:nvSpPr>
          <p:cNvPr id="340" name="Google Shape;340;p52"/>
          <p:cNvSpPr txBox="1"/>
          <p:nvPr/>
        </p:nvSpPr>
        <p:spPr>
          <a:xfrm>
            <a:off x="1410550" y="1170125"/>
            <a:ext cx="1926300" cy="18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rPr>
              <a:t>Does the student understand the “why” of the learning?  Do they see how it connects to the real world, their lives, other content they’ve learned?</a:t>
            </a:r>
            <a:endParaRPr b="1" sz="1200">
              <a:solidFill>
                <a:schemeClr val="dk1"/>
              </a:solidFill>
            </a:endParaRPr>
          </a:p>
        </p:txBody>
      </p:sp>
      <p:sp>
        <p:nvSpPr>
          <p:cNvPr id="341" name="Google Shape;341;p52"/>
          <p:cNvSpPr txBox="1"/>
          <p:nvPr/>
        </p:nvSpPr>
        <p:spPr>
          <a:xfrm>
            <a:off x="803150" y="3625200"/>
            <a:ext cx="1926300" cy="12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rPr>
              <a:t>Is the content at the student’s zone of proximal development…not too easy, not too hard?</a:t>
            </a:r>
            <a:endParaRPr b="1" sz="1200">
              <a:solidFill>
                <a:schemeClr val="dk1"/>
              </a:solidFill>
            </a:endParaRPr>
          </a:p>
        </p:txBody>
      </p:sp>
      <p:sp>
        <p:nvSpPr>
          <p:cNvPr id="342" name="Google Shape;342;p52"/>
          <p:cNvSpPr txBox="1"/>
          <p:nvPr/>
        </p:nvSpPr>
        <p:spPr>
          <a:xfrm>
            <a:off x="6218375" y="3152000"/>
            <a:ext cx="1926300" cy="12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rPr>
              <a:t>Does the student have authentic voice and choice in different areas of their learning?</a:t>
            </a:r>
            <a:endParaRPr b="1" sz="12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3500"/>
              <a:t>A School is a System!</a:t>
            </a:r>
            <a:endParaRPr sz="3500"/>
          </a:p>
          <a:p>
            <a:pPr indent="0" lvl="0" marL="0" rtl="0" algn="l">
              <a:spcBef>
                <a:spcPts val="0"/>
              </a:spcBef>
              <a:spcAft>
                <a:spcPts val="0"/>
              </a:spcAft>
              <a:buNone/>
            </a:pPr>
            <a:r>
              <a:t/>
            </a:r>
            <a:endParaRPr sz="2600"/>
          </a:p>
        </p:txBody>
      </p:sp>
      <p:sp>
        <p:nvSpPr>
          <p:cNvPr id="348" name="Google Shape;348;p53"/>
          <p:cNvSpPr txBox="1"/>
          <p:nvPr/>
        </p:nvSpPr>
        <p:spPr>
          <a:xfrm>
            <a:off x="464025" y="1369950"/>
            <a:ext cx="8520600" cy="362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700">
                <a:solidFill>
                  <a:schemeClr val="dk1"/>
                </a:solidFill>
              </a:rPr>
              <a:t>First and foremost, it is a </a:t>
            </a:r>
            <a:r>
              <a:rPr b="1" i="1" lang="en" sz="1700">
                <a:solidFill>
                  <a:schemeClr val="dk1"/>
                </a:solidFill>
              </a:rPr>
              <a:t>human</a:t>
            </a:r>
            <a:r>
              <a:rPr b="1" lang="en" sz="1700">
                <a:solidFill>
                  <a:schemeClr val="dk1"/>
                </a:solidFill>
              </a:rPr>
              <a:t> system.</a:t>
            </a:r>
            <a:endParaRPr b="1" sz="1700">
              <a:solidFill>
                <a:schemeClr val="dk1"/>
              </a:solidFill>
            </a:endParaRPr>
          </a:p>
          <a:p>
            <a:pPr indent="-336550" lvl="0" marL="457200" rtl="0" algn="l">
              <a:lnSpc>
                <a:spcPct val="115000"/>
              </a:lnSpc>
              <a:spcBef>
                <a:spcPts val="1200"/>
              </a:spcBef>
              <a:spcAft>
                <a:spcPts val="0"/>
              </a:spcAft>
              <a:buClr>
                <a:schemeClr val="dk1"/>
              </a:buClr>
              <a:buSzPts val="1700"/>
              <a:buChar char="●"/>
            </a:pPr>
            <a:r>
              <a:rPr lang="en" sz="1700">
                <a:solidFill>
                  <a:schemeClr val="dk1"/>
                </a:solidFill>
              </a:rPr>
              <a:t>Relationships, belonging, and care create the foundation.</a:t>
            </a:r>
            <a:br>
              <a:rPr lang="en" sz="1700">
                <a:solidFill>
                  <a:schemeClr val="dk1"/>
                </a:solidFill>
              </a:rPr>
            </a:br>
            <a:endParaRPr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700">
                <a:solidFill>
                  <a:schemeClr val="dk1"/>
                </a:solidFill>
              </a:rPr>
              <a:t>Second, it is an educational system.</a:t>
            </a:r>
            <a:endParaRPr b="1" sz="1700">
              <a:solidFill>
                <a:schemeClr val="dk1"/>
              </a:solidFill>
            </a:endParaRPr>
          </a:p>
          <a:p>
            <a:pPr indent="-336550" lvl="0" marL="457200" rtl="0" algn="l">
              <a:lnSpc>
                <a:spcPct val="115000"/>
              </a:lnSpc>
              <a:spcBef>
                <a:spcPts val="1200"/>
              </a:spcBef>
              <a:spcAft>
                <a:spcPts val="0"/>
              </a:spcAft>
              <a:buClr>
                <a:schemeClr val="dk1"/>
              </a:buClr>
              <a:buSzPts val="1700"/>
              <a:buChar char="●"/>
            </a:pPr>
            <a:r>
              <a:rPr lang="en" sz="1700">
                <a:solidFill>
                  <a:schemeClr val="dk1"/>
                </a:solidFill>
              </a:rPr>
              <a:t>Learning thrives only when the human system is strong.</a:t>
            </a:r>
            <a:br>
              <a:rPr lang="en" sz="1700">
                <a:solidFill>
                  <a:schemeClr val="dk1"/>
                </a:solidFill>
              </a:rPr>
            </a:br>
            <a:endParaRPr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700">
                <a:solidFill>
                  <a:schemeClr val="dk1"/>
                </a:solidFill>
              </a:rPr>
              <a:t>High-performance environments are human systems first.</a:t>
            </a:r>
            <a:endParaRPr b="1" sz="1700">
              <a:solidFill>
                <a:schemeClr val="dk1"/>
              </a:solidFill>
            </a:endParaRPr>
          </a:p>
          <a:p>
            <a:pPr indent="-336550" lvl="0" marL="457200" rtl="0" algn="l">
              <a:lnSpc>
                <a:spcPct val="115000"/>
              </a:lnSpc>
              <a:spcBef>
                <a:spcPts val="1200"/>
              </a:spcBef>
              <a:spcAft>
                <a:spcPts val="0"/>
              </a:spcAft>
              <a:buClr>
                <a:schemeClr val="dk1"/>
              </a:buClr>
              <a:buSzPts val="1700"/>
              <a:buChar char="●"/>
            </a:pPr>
            <a:r>
              <a:rPr lang="en" sz="1700">
                <a:solidFill>
                  <a:schemeClr val="dk1"/>
                </a:solidFill>
              </a:rPr>
              <a:t>The strength of the educational system depends on the strength of the human system.</a:t>
            </a:r>
            <a:endParaRPr b="1" sz="1700">
              <a:solidFill>
                <a:schemeClr val="dk1"/>
              </a:solidFill>
            </a:endParaRPr>
          </a:p>
        </p:txBody>
      </p:sp>
      <p:pic>
        <p:nvPicPr>
          <p:cNvPr id="349" name="Google Shape;349;p53"/>
          <p:cNvPicPr preferRelativeResize="0"/>
          <p:nvPr/>
        </p:nvPicPr>
        <p:blipFill>
          <a:blip r:embed="rId3">
            <a:alphaModFix/>
          </a:blip>
          <a:stretch>
            <a:fillRect/>
          </a:stretch>
        </p:blipFill>
        <p:spPr>
          <a:xfrm>
            <a:off x="5101725" y="92825"/>
            <a:ext cx="3882900" cy="1592600"/>
          </a:xfrm>
          <a:prstGeom prst="rect">
            <a:avLst/>
          </a:prstGeom>
          <a:noFill/>
          <a:ln>
            <a:noFill/>
          </a:ln>
        </p:spPr>
      </p:pic>
      <p:pic>
        <p:nvPicPr>
          <p:cNvPr id="350" name="Google Shape;350;p53"/>
          <p:cNvPicPr preferRelativeResize="0"/>
          <p:nvPr/>
        </p:nvPicPr>
        <p:blipFill>
          <a:blip r:embed="rId4">
            <a:alphaModFix/>
          </a:blip>
          <a:stretch>
            <a:fillRect/>
          </a:stretch>
        </p:blipFill>
        <p:spPr>
          <a:xfrm>
            <a:off x="7167825" y="2115575"/>
            <a:ext cx="1816800" cy="12111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27"/>
          <p:cNvSpPr txBox="1"/>
          <p:nvPr>
            <p:ph type="ctrTitle"/>
          </p:nvPr>
        </p:nvSpPr>
        <p:spPr>
          <a:xfrm>
            <a:off x="311700" y="351775"/>
            <a:ext cx="8520600" cy="2482200"/>
          </a:xfrm>
          <a:prstGeom prst="rect">
            <a:avLst/>
          </a:prstGeom>
        </p:spPr>
        <p:txBody>
          <a:bodyPr anchorCtr="0" anchor="b" bIns="91425" lIns="91425" spcFirstLastPara="1" rIns="91425" wrap="square" tIns="91425">
            <a:normAutofit/>
          </a:bodyPr>
          <a:lstStyle/>
          <a:p>
            <a:pPr indent="0" lvl="0" marL="0" rtl="0" algn="ctr">
              <a:lnSpc>
                <a:spcPct val="115000"/>
              </a:lnSpc>
              <a:spcBef>
                <a:spcPts val="0"/>
              </a:spcBef>
              <a:spcAft>
                <a:spcPts val="0"/>
              </a:spcAft>
              <a:buNone/>
            </a:pPr>
            <a:r>
              <a:rPr b="1" lang="en" sz="2977"/>
              <a:t>Welcome! </a:t>
            </a:r>
            <a:endParaRPr b="1" sz="2977"/>
          </a:p>
          <a:p>
            <a:pPr indent="0" lvl="0" marL="0" rtl="0" algn="ctr">
              <a:lnSpc>
                <a:spcPct val="115000"/>
              </a:lnSpc>
              <a:spcBef>
                <a:spcPts val="0"/>
              </a:spcBef>
              <a:spcAft>
                <a:spcPts val="0"/>
              </a:spcAft>
              <a:buNone/>
            </a:pPr>
            <a:r>
              <a:rPr b="1" lang="en" sz="2977"/>
              <a:t>Eureka City Schools Community Schools </a:t>
            </a:r>
            <a:endParaRPr b="1" sz="2977"/>
          </a:p>
          <a:p>
            <a:pPr indent="0" lvl="0" marL="0" rtl="0" algn="ctr">
              <a:lnSpc>
                <a:spcPct val="115000"/>
              </a:lnSpc>
              <a:spcBef>
                <a:spcPts val="0"/>
              </a:spcBef>
              <a:spcAft>
                <a:spcPts val="0"/>
              </a:spcAft>
              <a:buNone/>
            </a:pPr>
            <a:r>
              <a:rPr b="1" lang="en" sz="2977"/>
              <a:t>Advisory Council  #14 </a:t>
            </a:r>
            <a:r>
              <a:rPr lang="en"/>
              <a:t> </a:t>
            </a:r>
            <a:endParaRPr/>
          </a:p>
        </p:txBody>
      </p:sp>
      <p:sp>
        <p:nvSpPr>
          <p:cNvPr id="119" name="Google Shape;119;p27"/>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Centering our Work </a:t>
            </a:r>
            <a:endParaRPr>
              <a:solidFill>
                <a:schemeClr val="dk1"/>
              </a:solidFill>
            </a:endParaRPr>
          </a:p>
        </p:txBody>
      </p:sp>
      <p:sp>
        <p:nvSpPr>
          <p:cNvPr id="120" name="Google Shape;120;p27"/>
          <p:cNvSpPr txBox="1"/>
          <p:nvPr/>
        </p:nvSpPr>
        <p:spPr>
          <a:xfrm>
            <a:off x="1579125" y="3777450"/>
            <a:ext cx="5902500" cy="9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500">
                <a:solidFill>
                  <a:schemeClr val="dk1"/>
                </a:solidFill>
              </a:rPr>
              <a:t>8:30 - 8:40 am</a:t>
            </a:r>
            <a:endParaRPr b="1" sz="35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3500"/>
              <a:t>WE WANT MOTIVATED STUDENTS!</a:t>
            </a:r>
            <a:endParaRPr sz="3500"/>
          </a:p>
          <a:p>
            <a:pPr indent="0" lvl="0" marL="0" rtl="0" algn="l">
              <a:spcBef>
                <a:spcPts val="0"/>
              </a:spcBef>
              <a:spcAft>
                <a:spcPts val="0"/>
              </a:spcAft>
              <a:buNone/>
            </a:pPr>
            <a:r>
              <a:t/>
            </a:r>
            <a:endParaRPr sz="2600"/>
          </a:p>
        </p:txBody>
      </p:sp>
      <p:sp>
        <p:nvSpPr>
          <p:cNvPr id="356" name="Google Shape;356;p54"/>
          <p:cNvSpPr txBox="1"/>
          <p:nvPr/>
        </p:nvSpPr>
        <p:spPr>
          <a:xfrm>
            <a:off x="803850" y="1369950"/>
            <a:ext cx="4333200" cy="24036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1200"/>
              </a:spcBef>
              <a:spcAft>
                <a:spcPts val="0"/>
              </a:spcAft>
              <a:buClr>
                <a:schemeClr val="dk1"/>
              </a:buClr>
              <a:buSzPts val="1700"/>
              <a:buChar char="●"/>
            </a:pPr>
            <a:r>
              <a:rPr lang="en" sz="1700">
                <a:solidFill>
                  <a:schemeClr val="dk1"/>
                </a:solidFill>
              </a:rPr>
              <a:t>Successful people strive to </a:t>
            </a:r>
            <a:r>
              <a:rPr b="1" lang="en" sz="1700">
                <a:solidFill>
                  <a:schemeClr val="dk1"/>
                </a:solidFill>
              </a:rPr>
              <a:t>be the best version of themselves.</a:t>
            </a:r>
            <a:br>
              <a:rPr b="1" lang="en" sz="1700">
                <a:solidFill>
                  <a:schemeClr val="dk1"/>
                </a:solidFill>
              </a:rPr>
            </a:b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 sz="1700">
                <a:solidFill>
                  <a:schemeClr val="dk1"/>
                </a:solidFill>
              </a:rPr>
              <a:t>We want our students to do the same.</a:t>
            </a:r>
            <a:br>
              <a:rPr lang="en" sz="1700">
                <a:solidFill>
                  <a:schemeClr val="dk1"/>
                </a:solidFill>
              </a:rPr>
            </a:b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 sz="1700">
                <a:solidFill>
                  <a:schemeClr val="dk1"/>
                </a:solidFill>
              </a:rPr>
              <a:t>When we get intentional, </a:t>
            </a:r>
            <a:r>
              <a:rPr b="1" lang="en" sz="1700">
                <a:solidFill>
                  <a:schemeClr val="dk1"/>
                </a:solidFill>
              </a:rPr>
              <a:t>ignition happens.</a:t>
            </a:r>
            <a:br>
              <a:rPr b="1" lang="en" sz="1700">
                <a:solidFill>
                  <a:schemeClr val="dk1"/>
                </a:solidFill>
              </a:rPr>
            </a:b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 sz="1700">
                <a:solidFill>
                  <a:schemeClr val="dk1"/>
                </a:solidFill>
              </a:rPr>
              <a:t>The question: </a:t>
            </a:r>
            <a:r>
              <a:rPr b="1" lang="en" sz="1700">
                <a:solidFill>
                  <a:schemeClr val="dk1"/>
                </a:solidFill>
              </a:rPr>
              <a:t>How do we create that spark?</a:t>
            </a:r>
            <a:endParaRPr b="1" sz="1700">
              <a:solidFill>
                <a:srgbClr val="38761D"/>
              </a:solidFill>
            </a:endParaRPr>
          </a:p>
        </p:txBody>
      </p:sp>
      <p:pic>
        <p:nvPicPr>
          <p:cNvPr id="357" name="Google Shape;357;p54"/>
          <p:cNvPicPr preferRelativeResize="0"/>
          <p:nvPr/>
        </p:nvPicPr>
        <p:blipFill>
          <a:blip r:embed="rId3">
            <a:alphaModFix/>
          </a:blip>
          <a:stretch>
            <a:fillRect/>
          </a:stretch>
        </p:blipFill>
        <p:spPr>
          <a:xfrm>
            <a:off x="5289450" y="1170125"/>
            <a:ext cx="3702150" cy="3702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3500"/>
              <a:t>Gardener and Flower Parable</a:t>
            </a:r>
            <a:endParaRPr sz="3500"/>
          </a:p>
          <a:p>
            <a:pPr indent="0" lvl="0" marL="0" rtl="0" algn="l">
              <a:spcBef>
                <a:spcPts val="0"/>
              </a:spcBef>
              <a:spcAft>
                <a:spcPts val="0"/>
              </a:spcAft>
              <a:buNone/>
            </a:pPr>
            <a:r>
              <a:t/>
            </a:r>
            <a:endParaRPr sz="2600"/>
          </a:p>
        </p:txBody>
      </p:sp>
      <p:sp>
        <p:nvSpPr>
          <p:cNvPr id="363" name="Google Shape;363;p55"/>
          <p:cNvSpPr txBox="1"/>
          <p:nvPr/>
        </p:nvSpPr>
        <p:spPr>
          <a:xfrm>
            <a:off x="803850" y="1369950"/>
            <a:ext cx="4333200" cy="240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700">
                <a:solidFill>
                  <a:schemeClr val="dk1"/>
                </a:solidFill>
              </a:rPr>
              <a:t>The gardener’s role is not to shape the flower into what they want, but to nurture the flower so it can become what it was meant to be.</a:t>
            </a:r>
            <a:endParaRPr i="1" sz="1700">
              <a:solidFill>
                <a:schemeClr val="dk1"/>
              </a:solidFill>
            </a:endParaRPr>
          </a:p>
        </p:txBody>
      </p:sp>
      <p:pic>
        <p:nvPicPr>
          <p:cNvPr id="364" name="Google Shape;364;p55"/>
          <p:cNvPicPr preferRelativeResize="0"/>
          <p:nvPr/>
        </p:nvPicPr>
        <p:blipFill>
          <a:blip r:embed="rId3">
            <a:alphaModFix/>
          </a:blip>
          <a:stretch>
            <a:fillRect/>
          </a:stretch>
        </p:blipFill>
        <p:spPr>
          <a:xfrm>
            <a:off x="5487275" y="1196500"/>
            <a:ext cx="2836188" cy="38209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Learner Agency - What is it?</a:t>
            </a:r>
            <a:endParaRPr/>
          </a:p>
          <a:p>
            <a:pPr indent="0" lvl="0" marL="0" rtl="0" algn="l">
              <a:spcBef>
                <a:spcPts val="0"/>
              </a:spcBef>
              <a:spcAft>
                <a:spcPts val="0"/>
              </a:spcAft>
              <a:buNone/>
            </a:pPr>
            <a:r>
              <a:t/>
            </a:r>
            <a:endParaRPr sz="2500"/>
          </a:p>
          <a:p>
            <a:pPr indent="0" lvl="0" marL="0" rtl="0" algn="l">
              <a:spcBef>
                <a:spcPts val="0"/>
              </a:spcBef>
              <a:spcAft>
                <a:spcPts val="0"/>
              </a:spcAft>
              <a:buNone/>
            </a:pPr>
            <a:r>
              <a:t/>
            </a:r>
            <a:endParaRPr sz="900"/>
          </a:p>
        </p:txBody>
      </p:sp>
      <p:sp>
        <p:nvSpPr>
          <p:cNvPr id="370" name="Google Shape;370;p56"/>
          <p:cNvSpPr txBox="1"/>
          <p:nvPr/>
        </p:nvSpPr>
        <p:spPr>
          <a:xfrm>
            <a:off x="563500" y="1207075"/>
            <a:ext cx="7627200" cy="2403600"/>
          </a:xfrm>
          <a:prstGeom prst="rect">
            <a:avLst/>
          </a:prstGeom>
          <a:noFill/>
          <a:ln>
            <a:noFill/>
          </a:ln>
        </p:spPr>
        <p:txBody>
          <a:bodyPr anchorCtr="0" anchor="t" bIns="91425" lIns="91425" spcFirstLastPara="1" rIns="91425" wrap="square" tIns="91425">
            <a:noAutofit/>
          </a:bodyPr>
          <a:lstStyle/>
          <a:p>
            <a:pPr indent="0" lvl="0" marL="0" marR="381000" rtl="0" algn="l">
              <a:lnSpc>
                <a:spcPct val="115000"/>
              </a:lnSpc>
              <a:spcBef>
                <a:spcPts val="1200"/>
              </a:spcBef>
              <a:spcAft>
                <a:spcPts val="0"/>
              </a:spcAft>
              <a:buClr>
                <a:schemeClr val="dk1"/>
              </a:buClr>
              <a:buSzPts val="1100"/>
              <a:buFont typeface="Arial"/>
              <a:buNone/>
            </a:pPr>
            <a:r>
              <a:rPr b="1" lang="en" sz="1600">
                <a:solidFill>
                  <a:schemeClr val="dk1"/>
                </a:solidFill>
              </a:rPr>
              <a:t>______________________________________________________________</a:t>
            </a:r>
            <a:endParaRPr b="1" sz="1600"/>
          </a:p>
          <a:p>
            <a:pPr indent="0" lvl="0" marL="0" rtl="0" algn="l">
              <a:lnSpc>
                <a:spcPct val="115000"/>
              </a:lnSpc>
              <a:spcBef>
                <a:spcPts val="1200"/>
              </a:spcBef>
              <a:spcAft>
                <a:spcPts val="0"/>
              </a:spcAft>
              <a:buNone/>
            </a:pPr>
            <a:r>
              <a:rPr b="1" lang="en" sz="1600"/>
              <a:t>Learner agency</a:t>
            </a:r>
            <a:r>
              <a:rPr lang="en" sz="1600"/>
              <a:t> in the context of </a:t>
            </a:r>
            <a:r>
              <a:rPr b="1" lang="en" sz="1600"/>
              <a:t>competency-based education (CBE)</a:t>
            </a:r>
            <a:r>
              <a:rPr lang="en" sz="1600"/>
              <a:t> refers to a student’s capacity and opportunity to:</a:t>
            </a:r>
            <a:endParaRPr sz="1600"/>
          </a:p>
          <a:p>
            <a:pPr indent="0" lvl="0" marL="0" marR="381000" rtl="0" algn="ctr">
              <a:lnSpc>
                <a:spcPct val="115000"/>
              </a:lnSpc>
              <a:spcBef>
                <a:spcPts val="1200"/>
              </a:spcBef>
              <a:spcAft>
                <a:spcPts val="1200"/>
              </a:spcAft>
              <a:buNone/>
            </a:pPr>
            <a:r>
              <a:rPr b="1" lang="en" sz="1600"/>
              <a:t>"Act with purpose, make choices, and take ownership over their learning."</a:t>
            </a:r>
            <a:endParaRPr sz="1600">
              <a:solidFill>
                <a:schemeClr val="dk1"/>
              </a:solidFill>
            </a:endParaRPr>
          </a:p>
        </p:txBody>
      </p:sp>
      <p:pic>
        <p:nvPicPr>
          <p:cNvPr id="371" name="Google Shape;371;p56"/>
          <p:cNvPicPr preferRelativeResize="0"/>
          <p:nvPr/>
        </p:nvPicPr>
        <p:blipFill>
          <a:blip r:embed="rId3">
            <a:alphaModFix/>
          </a:blip>
          <a:stretch>
            <a:fillRect/>
          </a:stretch>
        </p:blipFill>
        <p:spPr>
          <a:xfrm>
            <a:off x="5804400" y="2977325"/>
            <a:ext cx="3027901" cy="2018600"/>
          </a:xfrm>
          <a:prstGeom prst="rect">
            <a:avLst/>
          </a:prstGeom>
          <a:noFill/>
          <a:ln>
            <a:noFill/>
          </a:ln>
        </p:spPr>
      </p:pic>
      <p:pic>
        <p:nvPicPr>
          <p:cNvPr id="372" name="Google Shape;372;p56"/>
          <p:cNvPicPr preferRelativeResize="0"/>
          <p:nvPr/>
        </p:nvPicPr>
        <p:blipFill rotWithShape="1">
          <a:blip r:embed="rId4">
            <a:alphaModFix/>
          </a:blip>
          <a:srcRect b="7166" l="0" r="0" t="0"/>
          <a:stretch/>
        </p:blipFill>
        <p:spPr>
          <a:xfrm>
            <a:off x="311700" y="2990133"/>
            <a:ext cx="2990300" cy="199297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550">
                <a:solidFill>
                  <a:srgbClr val="000000"/>
                </a:solidFill>
              </a:rPr>
              <a:t>What is LEARNER AGENCY?</a:t>
            </a:r>
            <a:endParaRPr sz="2550"/>
          </a:p>
        </p:txBody>
      </p:sp>
      <p:sp>
        <p:nvSpPr>
          <p:cNvPr id="378" name="Google Shape;378;p57"/>
          <p:cNvSpPr txBox="1"/>
          <p:nvPr/>
        </p:nvSpPr>
        <p:spPr>
          <a:xfrm>
            <a:off x="456450" y="1407375"/>
            <a:ext cx="4286100" cy="37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rPr>
              <a:t>As “agents,” we know we can make things happen (or stop them from happening), and we take responsibility for moving toward our goals.  Over time, we develop our ability to motivate ourselves; we build our capacity for persistence and long-term effort.  Agency makes us the authors of our lives.  Lopez (2013)</a:t>
            </a:r>
            <a:endParaRPr b="1" sz="2500">
              <a:solidFill>
                <a:schemeClr val="dk1"/>
              </a:solidFill>
            </a:endParaRPr>
          </a:p>
        </p:txBody>
      </p:sp>
      <p:pic>
        <p:nvPicPr>
          <p:cNvPr id="379" name="Google Shape;379;p57"/>
          <p:cNvPicPr preferRelativeResize="0"/>
          <p:nvPr/>
        </p:nvPicPr>
        <p:blipFill>
          <a:blip r:embed="rId3">
            <a:alphaModFix/>
          </a:blip>
          <a:stretch>
            <a:fillRect/>
          </a:stretch>
        </p:blipFill>
        <p:spPr>
          <a:xfrm>
            <a:off x="5251500" y="1357263"/>
            <a:ext cx="3643450" cy="2428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900"/>
              <a:t>LEGACY STATEMENT</a:t>
            </a:r>
            <a:endParaRPr sz="2900"/>
          </a:p>
          <a:p>
            <a:pPr indent="0" lvl="0" marL="0" rtl="0" algn="l">
              <a:spcBef>
                <a:spcPts val="0"/>
              </a:spcBef>
              <a:spcAft>
                <a:spcPts val="0"/>
              </a:spcAft>
              <a:buNone/>
            </a:pPr>
            <a:r>
              <a:t/>
            </a:r>
            <a:endParaRPr sz="2500"/>
          </a:p>
          <a:p>
            <a:pPr indent="0" lvl="0" marL="0" rtl="0" algn="l">
              <a:spcBef>
                <a:spcPts val="0"/>
              </a:spcBef>
              <a:spcAft>
                <a:spcPts val="0"/>
              </a:spcAft>
              <a:buNone/>
            </a:pPr>
            <a:r>
              <a:t/>
            </a:r>
            <a:endParaRPr sz="900"/>
          </a:p>
        </p:txBody>
      </p:sp>
      <p:sp>
        <p:nvSpPr>
          <p:cNvPr id="385" name="Google Shape;385;p58"/>
          <p:cNvSpPr txBox="1"/>
          <p:nvPr/>
        </p:nvSpPr>
        <p:spPr>
          <a:xfrm>
            <a:off x="563500" y="1207075"/>
            <a:ext cx="3591000" cy="368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100">
                <a:solidFill>
                  <a:schemeClr val="dk1"/>
                </a:solidFill>
              </a:rPr>
              <a:t>A Legacy Statement is a personal declaration of the long-term impact each staff member wants to leave on learners, colleagues, and the community. It reflects core passions and values, while connecting daily actions to lasting influence. Legacy Statements inspire purpose in the present and define the mark we hope to leave behind.</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100">
                <a:solidFill>
                  <a:schemeClr val="dk1"/>
                </a:solidFill>
              </a:rPr>
              <a:t>Key Features:</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sz="1100">
                <a:solidFill>
                  <a:schemeClr val="dk1"/>
                </a:solidFill>
              </a:rPr>
              <a:t>Personal &amp; Authentic:</a:t>
            </a:r>
            <a:r>
              <a:rPr lang="en" sz="1100">
                <a:solidFill>
                  <a:schemeClr val="dk1"/>
                </a:solidFill>
              </a:rPr>
              <a:t> Written in each person’s own voice, rooted in passions and values.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Long-term Impact:</a:t>
            </a:r>
            <a:r>
              <a:rPr lang="en" sz="1100">
                <a:solidFill>
                  <a:schemeClr val="dk1"/>
                </a:solidFill>
              </a:rPr>
              <a:t> Describes how staff want to be remembered for their influence on learners and community.</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Action-Oriented Goal:</a:t>
            </a:r>
            <a:r>
              <a:rPr lang="en" sz="1100">
                <a:solidFill>
                  <a:schemeClr val="dk1"/>
                </a:solidFill>
              </a:rPr>
              <a:t> Paired with a specific, measurable step for the current year.</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Visible &amp; Shared:</a:t>
            </a:r>
            <a:r>
              <a:rPr lang="en" sz="1100">
                <a:solidFill>
                  <a:schemeClr val="dk1"/>
                </a:solidFill>
              </a:rPr>
              <a:t> Posted in every workspace to strengthen culture and collective purpose.</a:t>
            </a:r>
            <a:endParaRPr sz="1100">
              <a:solidFill>
                <a:schemeClr val="dk1"/>
              </a:solidFill>
            </a:endParaRPr>
          </a:p>
          <a:p>
            <a:pPr indent="0" lvl="0" marL="0" rtl="0" algn="l">
              <a:lnSpc>
                <a:spcPct val="100000"/>
              </a:lnSpc>
              <a:spcBef>
                <a:spcPts val="1200"/>
              </a:spcBef>
              <a:spcAft>
                <a:spcPts val="0"/>
              </a:spcAft>
              <a:buNone/>
            </a:pPr>
            <a:r>
              <a:t/>
            </a:r>
            <a:endParaRPr sz="1200">
              <a:solidFill>
                <a:schemeClr val="dk1"/>
              </a:solidFill>
            </a:endParaRPr>
          </a:p>
        </p:txBody>
      </p:sp>
      <p:pic>
        <p:nvPicPr>
          <p:cNvPr id="386" name="Google Shape;386;p58"/>
          <p:cNvPicPr preferRelativeResize="0"/>
          <p:nvPr/>
        </p:nvPicPr>
        <p:blipFill>
          <a:blip r:embed="rId3">
            <a:alphaModFix/>
          </a:blip>
          <a:stretch>
            <a:fillRect/>
          </a:stretch>
        </p:blipFill>
        <p:spPr>
          <a:xfrm>
            <a:off x="3957800" y="77625"/>
            <a:ext cx="2298250" cy="1275100"/>
          </a:xfrm>
          <a:prstGeom prst="rect">
            <a:avLst/>
          </a:prstGeom>
          <a:noFill/>
          <a:ln>
            <a:noFill/>
          </a:ln>
        </p:spPr>
      </p:pic>
      <p:pic>
        <p:nvPicPr>
          <p:cNvPr id="387" name="Google Shape;387;p58"/>
          <p:cNvPicPr preferRelativeResize="0"/>
          <p:nvPr/>
        </p:nvPicPr>
        <p:blipFill>
          <a:blip r:embed="rId4">
            <a:alphaModFix/>
          </a:blip>
          <a:stretch>
            <a:fillRect/>
          </a:stretch>
        </p:blipFill>
        <p:spPr>
          <a:xfrm>
            <a:off x="4306900" y="1508510"/>
            <a:ext cx="1914050" cy="1568075"/>
          </a:xfrm>
          <a:prstGeom prst="rect">
            <a:avLst/>
          </a:prstGeom>
          <a:noFill/>
          <a:ln>
            <a:noFill/>
          </a:ln>
        </p:spPr>
      </p:pic>
      <p:pic>
        <p:nvPicPr>
          <p:cNvPr id="388" name="Google Shape;388;p58"/>
          <p:cNvPicPr preferRelativeResize="0"/>
          <p:nvPr/>
        </p:nvPicPr>
        <p:blipFill>
          <a:blip r:embed="rId5">
            <a:alphaModFix/>
          </a:blip>
          <a:stretch>
            <a:fillRect/>
          </a:stretch>
        </p:blipFill>
        <p:spPr>
          <a:xfrm>
            <a:off x="6373350" y="109511"/>
            <a:ext cx="2770650" cy="478336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900"/>
              <a:t>Codes of Cooperation</a:t>
            </a:r>
            <a:endParaRPr sz="2900"/>
          </a:p>
          <a:p>
            <a:pPr indent="0" lvl="0" marL="0" rtl="0" algn="l">
              <a:spcBef>
                <a:spcPts val="0"/>
              </a:spcBef>
              <a:spcAft>
                <a:spcPts val="0"/>
              </a:spcAft>
              <a:buNone/>
            </a:pPr>
            <a:r>
              <a:t/>
            </a:r>
            <a:endParaRPr sz="2500"/>
          </a:p>
          <a:p>
            <a:pPr indent="0" lvl="0" marL="0" rtl="0" algn="l">
              <a:spcBef>
                <a:spcPts val="0"/>
              </a:spcBef>
              <a:spcAft>
                <a:spcPts val="0"/>
              </a:spcAft>
              <a:buNone/>
            </a:pPr>
            <a:r>
              <a:t/>
            </a:r>
            <a:endParaRPr sz="900"/>
          </a:p>
        </p:txBody>
      </p:sp>
      <p:sp>
        <p:nvSpPr>
          <p:cNvPr id="394" name="Google Shape;394;p59"/>
          <p:cNvSpPr txBox="1"/>
          <p:nvPr/>
        </p:nvSpPr>
        <p:spPr>
          <a:xfrm>
            <a:off x="563500" y="1207075"/>
            <a:ext cx="3591000" cy="368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 Code of Cooperation is a co-created, living agreement that defines the expected behaviors and mindsets for learning environments. It is built with learners, not for them, and emphasizes mutual respect, responsibility, and a commitment to growth.</a:t>
            </a:r>
            <a:endParaRPr sz="1200">
              <a:solidFill>
                <a:schemeClr val="dk1"/>
              </a:solidFill>
            </a:endParaRPr>
          </a:p>
          <a:p>
            <a:pPr indent="0" lvl="0" marL="0" rtl="0" algn="l">
              <a:lnSpc>
                <a:spcPct val="100000"/>
              </a:lnSpc>
              <a:spcBef>
                <a:spcPts val="0"/>
              </a:spcBef>
              <a:spcAft>
                <a:spcPts val="0"/>
              </a:spcAft>
              <a:buNone/>
            </a:pPr>
            <a:r>
              <a:t/>
            </a:r>
            <a:endParaRPr b="1" sz="1200"/>
          </a:p>
          <a:p>
            <a:pPr indent="0" lvl="0" marL="0" rtl="0" algn="l">
              <a:lnSpc>
                <a:spcPct val="100000"/>
              </a:lnSpc>
              <a:spcBef>
                <a:spcPts val="0"/>
              </a:spcBef>
              <a:spcAft>
                <a:spcPts val="0"/>
              </a:spcAft>
              <a:buNone/>
            </a:pPr>
            <a:r>
              <a:rPr b="1" lang="en" sz="1200"/>
              <a:t>Key Features:</a:t>
            </a:r>
            <a:endParaRPr b="1" sz="1200"/>
          </a:p>
          <a:p>
            <a:pPr indent="-304800" lvl="0" marL="457200" rtl="0" algn="l">
              <a:lnSpc>
                <a:spcPct val="100000"/>
              </a:lnSpc>
              <a:spcBef>
                <a:spcPts val="0"/>
              </a:spcBef>
              <a:spcAft>
                <a:spcPts val="0"/>
              </a:spcAft>
              <a:buSzPts val="1200"/>
              <a:buChar char="●"/>
            </a:pPr>
            <a:r>
              <a:rPr b="1" lang="en" sz="1200"/>
              <a:t>Co-created</a:t>
            </a:r>
            <a:r>
              <a:rPr lang="en" sz="1200"/>
              <a:t>: Developed with learners’ voices at the center.</a:t>
            </a:r>
            <a:endParaRPr sz="1200"/>
          </a:p>
          <a:p>
            <a:pPr indent="-304800" lvl="0" marL="457200" rtl="0" algn="l">
              <a:lnSpc>
                <a:spcPct val="100000"/>
              </a:lnSpc>
              <a:spcBef>
                <a:spcPts val="0"/>
              </a:spcBef>
              <a:spcAft>
                <a:spcPts val="0"/>
              </a:spcAft>
              <a:buSzPts val="1200"/>
              <a:buChar char="●"/>
            </a:pPr>
            <a:r>
              <a:rPr b="1" lang="en" sz="1200"/>
              <a:t>Living document</a:t>
            </a:r>
            <a:r>
              <a:rPr lang="en" sz="1200"/>
              <a:t>: Reviewed and revised throughout the year.</a:t>
            </a:r>
            <a:endParaRPr sz="1200"/>
          </a:p>
          <a:p>
            <a:pPr indent="-304800" lvl="0" marL="457200" rtl="0" algn="l">
              <a:lnSpc>
                <a:spcPct val="100000"/>
              </a:lnSpc>
              <a:spcBef>
                <a:spcPts val="0"/>
              </a:spcBef>
              <a:spcAft>
                <a:spcPts val="0"/>
              </a:spcAft>
              <a:buSzPts val="1200"/>
              <a:buChar char="●"/>
            </a:pPr>
            <a:r>
              <a:rPr b="1" lang="en" sz="1200"/>
              <a:t>Behavioral norms</a:t>
            </a:r>
            <a:r>
              <a:rPr lang="en" sz="1200"/>
              <a:t>: Outlines how students will treat one another, the teacher, and the learning process.</a:t>
            </a:r>
            <a:endParaRPr sz="1200"/>
          </a:p>
          <a:p>
            <a:pPr indent="-304800" lvl="0" marL="457200" rtl="0" algn="l">
              <a:lnSpc>
                <a:spcPct val="100000"/>
              </a:lnSpc>
              <a:spcBef>
                <a:spcPts val="0"/>
              </a:spcBef>
              <a:spcAft>
                <a:spcPts val="0"/>
              </a:spcAft>
              <a:buSzPts val="1200"/>
              <a:buChar char="●"/>
            </a:pPr>
            <a:r>
              <a:rPr b="1" lang="en" sz="1200"/>
              <a:t>Alignment with values</a:t>
            </a:r>
            <a:r>
              <a:rPr lang="en" sz="1200"/>
              <a:t>: Supports Lindsay's focus on </a:t>
            </a:r>
            <a:r>
              <a:rPr b="1" lang="en" sz="1200"/>
              <a:t>lifelong learning, ownership, and growth mindset</a:t>
            </a:r>
            <a:r>
              <a:rPr lang="en" sz="1200"/>
              <a:t>.</a:t>
            </a:r>
            <a:endParaRPr sz="1200"/>
          </a:p>
          <a:p>
            <a:pPr indent="0" lvl="0" marL="0" rtl="0" algn="l">
              <a:lnSpc>
                <a:spcPct val="115000"/>
              </a:lnSpc>
              <a:spcBef>
                <a:spcPts val="0"/>
              </a:spcBef>
              <a:spcAft>
                <a:spcPts val="0"/>
              </a:spcAft>
              <a:buNone/>
            </a:pPr>
            <a:r>
              <a:t/>
            </a:r>
            <a:endParaRPr sz="1200">
              <a:solidFill>
                <a:schemeClr val="dk1"/>
              </a:solidFill>
            </a:endParaRPr>
          </a:p>
        </p:txBody>
      </p:sp>
      <p:pic>
        <p:nvPicPr>
          <p:cNvPr id="395" name="Google Shape;395;p59"/>
          <p:cNvPicPr preferRelativeResize="0"/>
          <p:nvPr/>
        </p:nvPicPr>
        <p:blipFill>
          <a:blip r:embed="rId3">
            <a:alphaModFix/>
          </a:blip>
          <a:stretch>
            <a:fillRect/>
          </a:stretch>
        </p:blipFill>
        <p:spPr>
          <a:xfrm>
            <a:off x="5096750" y="1207075"/>
            <a:ext cx="3059950" cy="39364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900"/>
              <a:t>Learner Agency Team – Current ROCs</a:t>
            </a:r>
            <a:endParaRPr sz="2900"/>
          </a:p>
          <a:p>
            <a:pPr indent="0" lvl="0" marL="0" rtl="0" algn="l">
              <a:spcBef>
                <a:spcPts val="0"/>
              </a:spcBef>
              <a:spcAft>
                <a:spcPts val="0"/>
              </a:spcAft>
              <a:buNone/>
            </a:pPr>
            <a:r>
              <a:t/>
            </a:r>
            <a:endParaRPr sz="2500"/>
          </a:p>
          <a:p>
            <a:pPr indent="0" lvl="0" marL="0" rtl="0" algn="l">
              <a:spcBef>
                <a:spcPts val="0"/>
              </a:spcBef>
              <a:spcAft>
                <a:spcPts val="0"/>
              </a:spcAft>
              <a:buNone/>
            </a:pPr>
            <a:r>
              <a:t/>
            </a:r>
            <a:endParaRPr sz="900"/>
          </a:p>
        </p:txBody>
      </p:sp>
      <p:sp>
        <p:nvSpPr>
          <p:cNvPr id="401" name="Google Shape;401;p60"/>
          <p:cNvSpPr txBox="1"/>
          <p:nvPr/>
        </p:nvSpPr>
        <p:spPr>
          <a:xfrm>
            <a:off x="563500" y="1207075"/>
            <a:ext cx="5704800" cy="368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PBIS Tier 2 &amp; 3 Progressions</a:t>
            </a:r>
            <a:r>
              <a:rPr lang="en" sz="1100">
                <a:solidFill>
                  <a:schemeClr val="dk1"/>
                </a:solidFill>
              </a:rPr>
              <a:t> – Clear, consistent responses for 48900(k) disruptions to strengthen discipline and support student growth.</a:t>
            </a:r>
            <a:br>
              <a:rPr lang="en" sz="1100">
                <a:solidFill>
                  <a:schemeClr val="dk1"/>
                </a:solidFill>
              </a:rPr>
            </a:b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Learner Ambassador Team</a:t>
            </a:r>
            <a:r>
              <a:rPr lang="en" sz="1100">
                <a:solidFill>
                  <a:schemeClr val="dk1"/>
                </a:solidFill>
              </a:rPr>
              <a:t> – Student leaders elevating learner voice, feedback, and partnership in district transformation.</a:t>
            </a:r>
            <a:br>
              <a:rPr lang="en" sz="1100">
                <a:solidFill>
                  <a:schemeClr val="dk1"/>
                </a:solidFill>
              </a:rPr>
            </a:b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Focus 3 – Relentless Leadership &amp; E+R=O</a:t>
            </a:r>
            <a:r>
              <a:rPr lang="en" sz="1100">
                <a:solidFill>
                  <a:schemeClr val="dk1"/>
                </a:solidFill>
              </a:rPr>
              <a:t> – Common leadership blueprint and accountability framework for staff and learners.</a:t>
            </a:r>
            <a:br>
              <a:rPr lang="en" sz="1100">
                <a:solidFill>
                  <a:schemeClr val="dk1"/>
                </a:solidFill>
              </a:rPr>
            </a:b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Personalized Learning Plans (PLPs)</a:t>
            </a:r>
            <a:r>
              <a:rPr lang="en" sz="1100">
                <a:solidFill>
                  <a:schemeClr val="dk1"/>
                </a:solidFill>
              </a:rPr>
              <a:t> – District-wide system of goal setting and reflection to build ownership of learning.</a:t>
            </a:r>
            <a:br>
              <a:rPr lang="en" sz="1100">
                <a:solidFill>
                  <a:schemeClr val="dk1"/>
                </a:solidFill>
              </a:rPr>
            </a:b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3 Dimensional Framework</a:t>
            </a:r>
            <a:r>
              <a:rPr lang="en" sz="1100">
                <a:solidFill>
                  <a:schemeClr val="dk1"/>
                </a:solidFill>
              </a:rPr>
              <a:t> – Coaching and teaching model that develops lifelong learning skills, social-emotional growth, and purpose.</a:t>
            </a:r>
            <a:br>
              <a:rPr lang="en" sz="1100">
                <a:solidFill>
                  <a:schemeClr val="dk1"/>
                </a:solidFill>
              </a:rPr>
            </a:b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Classroom SOPs</a:t>
            </a:r>
            <a:r>
              <a:rPr lang="en" sz="1100">
                <a:solidFill>
                  <a:schemeClr val="dk1"/>
                </a:solidFill>
              </a:rPr>
              <a:t> – Co-created systems of routines and expectations that give students voice and ownership in their learning environments.</a:t>
            </a:r>
            <a:endParaRPr sz="11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p:txBody>
      </p:sp>
      <p:pic>
        <p:nvPicPr>
          <p:cNvPr id="402" name="Google Shape;402;p60"/>
          <p:cNvPicPr preferRelativeResize="0"/>
          <p:nvPr/>
        </p:nvPicPr>
        <p:blipFill>
          <a:blip r:embed="rId3">
            <a:alphaModFix/>
          </a:blip>
          <a:stretch>
            <a:fillRect/>
          </a:stretch>
        </p:blipFill>
        <p:spPr>
          <a:xfrm>
            <a:off x="6420700" y="1170125"/>
            <a:ext cx="2570900" cy="1928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600"/>
              <a:t>Lunch33 @ EHS, Zane, and Winship</a:t>
            </a:r>
            <a:endParaRPr sz="2600"/>
          </a:p>
        </p:txBody>
      </p:sp>
      <p:sp>
        <p:nvSpPr>
          <p:cNvPr id="408" name="Google Shape;408;p61"/>
          <p:cNvSpPr txBox="1"/>
          <p:nvPr>
            <p:ph idx="1" type="body"/>
          </p:nvPr>
        </p:nvSpPr>
        <p:spPr>
          <a:xfrm>
            <a:off x="311700" y="1152475"/>
            <a:ext cx="52173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t/>
            </a:r>
            <a:endParaRPr i="1" sz="2600">
              <a:solidFill>
                <a:schemeClr val="dk1"/>
              </a:solidFill>
            </a:endParaRPr>
          </a:p>
          <a:p>
            <a:pPr indent="0" lvl="0" marL="0" rtl="0" algn="ctr">
              <a:spcBef>
                <a:spcPts val="1200"/>
              </a:spcBef>
              <a:spcAft>
                <a:spcPts val="1200"/>
              </a:spcAft>
              <a:buNone/>
            </a:pPr>
            <a:r>
              <a:rPr i="1" lang="en" sz="2600">
                <a:solidFill>
                  <a:schemeClr val="dk1"/>
                </a:solidFill>
              </a:rPr>
              <a:t>Transforming Lunch into Belonging, Joy, and Student Leadership</a:t>
            </a:r>
            <a:endParaRPr i="1" sz="2600">
              <a:solidFill>
                <a:schemeClr val="dk1"/>
              </a:solidFill>
            </a:endParaRPr>
          </a:p>
        </p:txBody>
      </p:sp>
      <p:pic>
        <p:nvPicPr>
          <p:cNvPr id="409" name="Google Shape;409;p61"/>
          <p:cNvPicPr preferRelativeResize="0"/>
          <p:nvPr/>
        </p:nvPicPr>
        <p:blipFill>
          <a:blip r:embed="rId3">
            <a:alphaModFix/>
          </a:blip>
          <a:stretch>
            <a:fillRect/>
          </a:stretch>
        </p:blipFill>
        <p:spPr>
          <a:xfrm>
            <a:off x="5717625" y="1152475"/>
            <a:ext cx="3056750" cy="3056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600"/>
              <a:t>What is Lunch33?</a:t>
            </a:r>
            <a:endParaRPr sz="2600"/>
          </a:p>
        </p:txBody>
      </p:sp>
      <p:sp>
        <p:nvSpPr>
          <p:cNvPr id="415" name="Google Shape;415;p62"/>
          <p:cNvSpPr txBox="1"/>
          <p:nvPr>
            <p:ph idx="1" type="body"/>
          </p:nvPr>
        </p:nvSpPr>
        <p:spPr>
          <a:xfrm>
            <a:off x="311700" y="1152475"/>
            <a:ext cx="4587900" cy="3865200"/>
          </a:xfrm>
          <a:prstGeom prst="rect">
            <a:avLst/>
          </a:prstGeom>
        </p:spPr>
        <p:txBody>
          <a:bodyPr anchorCtr="0" anchor="t" bIns="91425" lIns="91425" spcFirstLastPara="1" rIns="91425" wrap="square" tIns="91425">
            <a:normAutofit fontScale="92500" lnSpcReduction="10000"/>
          </a:bodyPr>
          <a:lstStyle/>
          <a:p>
            <a:pPr indent="-322580" lvl="0" marL="457200" rtl="0" algn="l">
              <a:spcBef>
                <a:spcPts val="1200"/>
              </a:spcBef>
              <a:spcAft>
                <a:spcPts val="0"/>
              </a:spcAft>
              <a:buClr>
                <a:schemeClr val="dk1"/>
              </a:buClr>
              <a:buSzPct val="100000"/>
              <a:buChar char="●"/>
            </a:pPr>
            <a:r>
              <a:rPr b="1" lang="en" sz="1600">
                <a:solidFill>
                  <a:schemeClr val="dk1"/>
                </a:solidFill>
              </a:rPr>
              <a:t>It started as a solution to the problem of students being bored at lunch, aimless, and not feeling engaged in school</a:t>
            </a:r>
            <a:endParaRPr b="1" sz="1600">
              <a:solidFill>
                <a:schemeClr val="dk1"/>
              </a:solidFill>
            </a:endParaRPr>
          </a:p>
          <a:p>
            <a:pPr indent="0" lvl="0" marL="457200" rtl="0" algn="l">
              <a:spcBef>
                <a:spcPts val="1200"/>
              </a:spcBef>
              <a:spcAft>
                <a:spcPts val="0"/>
              </a:spcAft>
              <a:buNone/>
            </a:pPr>
            <a:r>
              <a:t/>
            </a:r>
            <a:endParaRPr b="1" sz="100">
              <a:solidFill>
                <a:schemeClr val="dk1"/>
              </a:solidFill>
            </a:endParaRPr>
          </a:p>
          <a:p>
            <a:pPr indent="-322580" lvl="0" marL="457200" rtl="0" algn="l">
              <a:spcBef>
                <a:spcPts val="1200"/>
              </a:spcBef>
              <a:spcAft>
                <a:spcPts val="0"/>
              </a:spcAft>
              <a:buClr>
                <a:schemeClr val="dk1"/>
              </a:buClr>
              <a:buSzPct val="100000"/>
              <a:buChar char="●"/>
            </a:pPr>
            <a:r>
              <a:rPr b="1" lang="en" sz="1600">
                <a:solidFill>
                  <a:schemeClr val="dk1"/>
                </a:solidFill>
              </a:rPr>
              <a:t>It is a structured, student-led lunchtime activity system in contrast to opening the gym and allowing kids free play</a:t>
            </a:r>
            <a:br>
              <a:rPr b="1" lang="en" sz="1600">
                <a:solidFill>
                  <a:schemeClr val="dk1"/>
                </a:solidFill>
              </a:rPr>
            </a:br>
            <a:endParaRPr b="1" sz="1600">
              <a:solidFill>
                <a:schemeClr val="dk1"/>
              </a:solidFill>
            </a:endParaRPr>
          </a:p>
          <a:p>
            <a:pPr indent="-322580" lvl="0" marL="457200" rtl="0" algn="l">
              <a:spcBef>
                <a:spcPts val="0"/>
              </a:spcBef>
              <a:spcAft>
                <a:spcPts val="0"/>
              </a:spcAft>
              <a:buClr>
                <a:schemeClr val="dk1"/>
              </a:buClr>
              <a:buSzPct val="100000"/>
              <a:buChar char="●"/>
            </a:pPr>
            <a:r>
              <a:rPr b="1" lang="en" sz="1600">
                <a:solidFill>
                  <a:schemeClr val="dk1"/>
                </a:solidFill>
              </a:rPr>
              <a:t>Our values as determined by Lunch33Crew: Purpose | Passion | Positivity</a:t>
            </a:r>
            <a:br>
              <a:rPr b="1" lang="en" sz="1600">
                <a:solidFill>
                  <a:schemeClr val="dk1"/>
                </a:solidFill>
              </a:rPr>
            </a:br>
            <a:endParaRPr b="1" sz="1600">
              <a:solidFill>
                <a:schemeClr val="dk1"/>
              </a:solidFill>
            </a:endParaRPr>
          </a:p>
          <a:p>
            <a:pPr indent="-322580" lvl="0" marL="457200" rtl="0" algn="l">
              <a:spcBef>
                <a:spcPts val="0"/>
              </a:spcBef>
              <a:spcAft>
                <a:spcPts val="0"/>
              </a:spcAft>
              <a:buClr>
                <a:schemeClr val="dk1"/>
              </a:buClr>
              <a:buSzPct val="100000"/>
              <a:buChar char="●"/>
            </a:pPr>
            <a:r>
              <a:rPr lang="en" sz="1600">
                <a:solidFill>
                  <a:schemeClr val="dk1"/>
                </a:solidFill>
              </a:rPr>
              <a:t>Provides weekly opportunities for </a:t>
            </a:r>
            <a:r>
              <a:rPr b="1" lang="en" sz="1600">
                <a:solidFill>
                  <a:schemeClr val="dk1"/>
                </a:solidFill>
              </a:rPr>
              <a:t>competition, learning, and growth</a:t>
            </a:r>
            <a:br>
              <a:rPr b="1" lang="en" sz="1600">
                <a:solidFill>
                  <a:schemeClr val="dk1"/>
                </a:solidFill>
              </a:rPr>
            </a:br>
            <a:endParaRPr b="1" sz="1600">
              <a:solidFill>
                <a:schemeClr val="dk1"/>
              </a:solidFill>
            </a:endParaRPr>
          </a:p>
          <a:p>
            <a:pPr indent="-322580" lvl="0" marL="457200" rtl="0" algn="l">
              <a:spcBef>
                <a:spcPts val="0"/>
              </a:spcBef>
              <a:spcAft>
                <a:spcPts val="0"/>
              </a:spcAft>
              <a:buClr>
                <a:schemeClr val="dk1"/>
              </a:buClr>
              <a:buSzPct val="100000"/>
              <a:buChar char="●"/>
            </a:pPr>
            <a:r>
              <a:rPr lang="en" sz="1600">
                <a:solidFill>
                  <a:schemeClr val="dk1"/>
                </a:solidFill>
              </a:rPr>
              <a:t>Prepares for a </a:t>
            </a:r>
            <a:r>
              <a:rPr b="1" lang="en" sz="1600">
                <a:solidFill>
                  <a:schemeClr val="dk1"/>
                </a:solidFill>
              </a:rPr>
              <a:t>closed-campus EHS future</a:t>
            </a:r>
            <a:endParaRPr b="1" sz="1600">
              <a:solidFill>
                <a:schemeClr val="dk1"/>
              </a:solidFill>
            </a:endParaRPr>
          </a:p>
        </p:txBody>
      </p:sp>
      <p:pic>
        <p:nvPicPr>
          <p:cNvPr id="416" name="Google Shape;416;p62"/>
          <p:cNvPicPr preferRelativeResize="0"/>
          <p:nvPr/>
        </p:nvPicPr>
        <p:blipFill>
          <a:blip r:embed="rId3">
            <a:alphaModFix/>
          </a:blip>
          <a:stretch>
            <a:fillRect/>
          </a:stretch>
        </p:blipFill>
        <p:spPr>
          <a:xfrm>
            <a:off x="4985775" y="445025"/>
            <a:ext cx="3846533" cy="3820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600"/>
              <a:t>Vision &amp; Purpose</a:t>
            </a:r>
            <a:endParaRPr sz="2600"/>
          </a:p>
        </p:txBody>
      </p:sp>
      <p:sp>
        <p:nvSpPr>
          <p:cNvPr id="422" name="Google Shape;422;p63"/>
          <p:cNvSpPr txBox="1"/>
          <p:nvPr>
            <p:ph idx="1" type="body"/>
          </p:nvPr>
        </p:nvSpPr>
        <p:spPr>
          <a:xfrm>
            <a:off x="311700" y="1152475"/>
            <a:ext cx="4260300" cy="3857400"/>
          </a:xfrm>
          <a:prstGeom prst="rect">
            <a:avLst/>
          </a:prstGeom>
        </p:spPr>
        <p:txBody>
          <a:bodyPr anchorCtr="0" anchor="t" bIns="91425" lIns="91425" spcFirstLastPara="1" rIns="91425" wrap="square" tIns="91425">
            <a:normAutofit fontScale="92500" lnSpcReduction="20000"/>
          </a:bodyPr>
          <a:lstStyle/>
          <a:p>
            <a:pPr indent="0" lvl="0" marL="0" rtl="0" algn="l">
              <a:spcBef>
                <a:spcPts val="1200"/>
              </a:spcBef>
              <a:spcAft>
                <a:spcPts val="0"/>
              </a:spcAft>
              <a:buClr>
                <a:schemeClr val="dk1"/>
              </a:buClr>
              <a:buSzPct val="54122"/>
              <a:buFont typeface="Arial"/>
              <a:buNone/>
            </a:pPr>
            <a:r>
              <a:rPr b="1" lang="en" sz="2032">
                <a:solidFill>
                  <a:schemeClr val="dk1"/>
                </a:solidFill>
              </a:rPr>
              <a:t>Lunch33 builds:</a:t>
            </a:r>
            <a:endParaRPr b="1" sz="2032">
              <a:solidFill>
                <a:schemeClr val="dk1"/>
              </a:solidFill>
            </a:endParaRPr>
          </a:p>
          <a:p>
            <a:pPr indent="-322580" lvl="0" marL="457200" rtl="0" algn="l">
              <a:spcBef>
                <a:spcPts val="1200"/>
              </a:spcBef>
              <a:spcAft>
                <a:spcPts val="0"/>
              </a:spcAft>
              <a:buClr>
                <a:schemeClr val="dk1"/>
              </a:buClr>
              <a:buSzPct val="100000"/>
              <a:buChar char="●"/>
            </a:pPr>
            <a:r>
              <a:rPr b="1" lang="en" sz="1600">
                <a:solidFill>
                  <a:schemeClr val="dk1"/>
                </a:solidFill>
              </a:rPr>
              <a:t>Belonging</a:t>
            </a:r>
            <a:r>
              <a:rPr lang="en" sz="1600">
                <a:solidFill>
                  <a:schemeClr val="dk1"/>
                </a:solidFill>
              </a:rPr>
              <a:t> – a place students want to be and gets more students feeling connected</a:t>
            </a:r>
            <a:br>
              <a:rPr lang="en" sz="1600">
                <a:solidFill>
                  <a:schemeClr val="dk1"/>
                </a:solidFill>
              </a:rPr>
            </a:br>
            <a:endParaRPr sz="1600">
              <a:solidFill>
                <a:schemeClr val="dk1"/>
              </a:solidFill>
            </a:endParaRPr>
          </a:p>
          <a:p>
            <a:pPr indent="-322580" lvl="0" marL="457200" rtl="0" algn="l">
              <a:spcBef>
                <a:spcPts val="0"/>
              </a:spcBef>
              <a:spcAft>
                <a:spcPts val="0"/>
              </a:spcAft>
              <a:buClr>
                <a:schemeClr val="dk1"/>
              </a:buClr>
              <a:buSzPct val="100000"/>
              <a:buChar char="●"/>
            </a:pPr>
            <a:r>
              <a:rPr b="1" lang="en" sz="1600">
                <a:solidFill>
                  <a:schemeClr val="dk1"/>
                </a:solidFill>
              </a:rPr>
              <a:t>Engagement</a:t>
            </a:r>
            <a:r>
              <a:rPr lang="en" sz="1600">
                <a:solidFill>
                  <a:schemeClr val="dk1"/>
                </a:solidFill>
              </a:rPr>
              <a:t> – purposeful, fun weekly activities</a:t>
            </a:r>
            <a:endParaRPr sz="1600">
              <a:solidFill>
                <a:schemeClr val="dk1"/>
              </a:solidFill>
            </a:endParaRPr>
          </a:p>
          <a:p>
            <a:pPr indent="0" lvl="0" marL="457200" rtl="0" algn="l">
              <a:spcBef>
                <a:spcPts val="1200"/>
              </a:spcBef>
              <a:spcAft>
                <a:spcPts val="0"/>
              </a:spcAft>
              <a:buNone/>
            </a:pPr>
            <a:r>
              <a:t/>
            </a:r>
            <a:endParaRPr sz="1600">
              <a:solidFill>
                <a:schemeClr val="dk1"/>
              </a:solidFill>
            </a:endParaRPr>
          </a:p>
          <a:p>
            <a:pPr indent="-322580" lvl="0" marL="457200" rtl="0" algn="l">
              <a:spcBef>
                <a:spcPts val="1200"/>
              </a:spcBef>
              <a:spcAft>
                <a:spcPts val="0"/>
              </a:spcAft>
              <a:buClr>
                <a:schemeClr val="dk1"/>
              </a:buClr>
              <a:buSzPct val="100000"/>
              <a:buChar char="●"/>
            </a:pPr>
            <a:r>
              <a:rPr b="1" lang="en" sz="1600">
                <a:solidFill>
                  <a:schemeClr val="dk1"/>
                </a:solidFill>
              </a:rPr>
              <a:t>Agency</a:t>
            </a:r>
            <a:r>
              <a:rPr lang="en" sz="1600">
                <a:solidFill>
                  <a:schemeClr val="dk1"/>
                </a:solidFill>
              </a:rPr>
              <a:t> – students lead by choosing activities &amp; modeling school values</a:t>
            </a:r>
            <a:br>
              <a:rPr lang="en" sz="1600">
                <a:solidFill>
                  <a:schemeClr val="dk1"/>
                </a:solidFill>
              </a:rPr>
            </a:br>
            <a:endParaRPr sz="1600">
              <a:solidFill>
                <a:schemeClr val="dk1"/>
              </a:solidFill>
            </a:endParaRPr>
          </a:p>
          <a:p>
            <a:pPr indent="-322580" lvl="0" marL="457200" rtl="0" algn="l">
              <a:spcBef>
                <a:spcPts val="0"/>
              </a:spcBef>
              <a:spcAft>
                <a:spcPts val="0"/>
              </a:spcAft>
              <a:buClr>
                <a:schemeClr val="dk1"/>
              </a:buClr>
              <a:buSzPct val="100000"/>
              <a:buChar char="●"/>
            </a:pPr>
            <a:r>
              <a:rPr b="1" lang="en" sz="1600">
                <a:solidFill>
                  <a:schemeClr val="dk1"/>
                </a:solidFill>
              </a:rPr>
              <a:t>Culture</a:t>
            </a:r>
            <a:r>
              <a:rPr lang="en" sz="1600">
                <a:solidFill>
                  <a:schemeClr val="dk1"/>
                </a:solidFill>
              </a:rPr>
              <a:t> – joy, pride, and positive momentum</a:t>
            </a:r>
            <a:endParaRPr sz="1600">
              <a:solidFill>
                <a:schemeClr val="dk1"/>
              </a:solidFill>
            </a:endParaRPr>
          </a:p>
          <a:p>
            <a:pPr indent="0" lvl="0" marL="0" rtl="0" algn="l">
              <a:spcBef>
                <a:spcPts val="1200"/>
              </a:spcBef>
              <a:spcAft>
                <a:spcPts val="1200"/>
              </a:spcAft>
              <a:buNone/>
            </a:pPr>
            <a:r>
              <a:t/>
            </a:r>
            <a:endParaRPr sz="1600">
              <a:solidFill>
                <a:schemeClr val="dk1"/>
              </a:solidFill>
            </a:endParaRPr>
          </a:p>
        </p:txBody>
      </p:sp>
      <p:pic>
        <p:nvPicPr>
          <p:cNvPr id="423" name="Google Shape;423;p63"/>
          <p:cNvPicPr preferRelativeResize="0"/>
          <p:nvPr/>
        </p:nvPicPr>
        <p:blipFill>
          <a:blip r:embed="rId3">
            <a:alphaModFix/>
          </a:blip>
          <a:stretch>
            <a:fillRect/>
          </a:stretch>
        </p:blipFill>
        <p:spPr>
          <a:xfrm>
            <a:off x="4653575" y="327550"/>
            <a:ext cx="4260301" cy="439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8"/>
          <p:cNvSpPr txBox="1"/>
          <p:nvPr>
            <p:ph type="title"/>
          </p:nvPr>
        </p:nvSpPr>
        <p:spPr>
          <a:xfrm>
            <a:off x="320700" y="325238"/>
            <a:ext cx="5479500" cy="45915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t/>
            </a:r>
            <a:endParaRPr b="0" sz="611">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i="1" lang="en" sz="1666">
                <a:latin typeface="Times"/>
                <a:ea typeface="Times"/>
                <a:cs typeface="Times"/>
                <a:sym typeface="Times"/>
              </a:rPr>
              <a:t>We begin by acknowledging that Eureka City School District and its schools are on the unceded territory and ancestral homeland of the Wiyot people, who are still here and who continue to remain in relationship to these lands through ceremony, culture, and who are the past, present and future stewards of this land. </a:t>
            </a:r>
            <a:endParaRPr b="1" i="1" sz="1666">
              <a:latin typeface="Times"/>
              <a:ea typeface="Times"/>
              <a:cs typeface="Times"/>
              <a:sym typeface="Times"/>
            </a:endParaRPr>
          </a:p>
          <a:p>
            <a:pPr indent="0" lvl="0" marL="0" rtl="0" algn="l">
              <a:lnSpc>
                <a:spcPct val="115000"/>
              </a:lnSpc>
              <a:spcBef>
                <a:spcPts val="0"/>
              </a:spcBef>
              <a:spcAft>
                <a:spcPts val="0"/>
              </a:spcAft>
              <a:buNone/>
            </a:pPr>
            <a:r>
              <a:t/>
            </a:r>
            <a:endParaRPr b="1" sz="666">
              <a:latin typeface="Times"/>
              <a:ea typeface="Times"/>
              <a:cs typeface="Times"/>
              <a:sym typeface="Times"/>
            </a:endParaRPr>
          </a:p>
          <a:p>
            <a:pPr indent="0" lvl="0" marL="0" rtl="0" algn="l">
              <a:lnSpc>
                <a:spcPct val="115000"/>
              </a:lnSpc>
              <a:spcBef>
                <a:spcPts val="0"/>
              </a:spcBef>
              <a:spcAft>
                <a:spcPts val="0"/>
              </a:spcAft>
              <a:buClr>
                <a:schemeClr val="dk2"/>
              </a:buClr>
              <a:buSzPct val="65999"/>
              <a:buFont typeface="Arial"/>
              <a:buNone/>
            </a:pPr>
            <a:r>
              <a:rPr b="1" i="1" lang="en" sz="1666">
                <a:latin typeface="Times"/>
                <a:ea typeface="Times"/>
                <a:cs typeface="Times"/>
                <a:sym typeface="Times"/>
              </a:rPr>
              <a:t>To recognize the land is an expression of gratitude and appreciation to those whose homelands we reside on and is a recognition of the original people and nations who have been living and working on the land since time immemorial. </a:t>
            </a:r>
            <a:endParaRPr b="1" i="1" sz="1666">
              <a:latin typeface="Times"/>
              <a:ea typeface="Times"/>
              <a:cs typeface="Times"/>
              <a:sym typeface="Times"/>
            </a:endParaRPr>
          </a:p>
          <a:p>
            <a:pPr indent="0" lvl="0" marL="0" rtl="0" algn="l">
              <a:lnSpc>
                <a:spcPct val="115000"/>
              </a:lnSpc>
              <a:spcBef>
                <a:spcPts val="0"/>
              </a:spcBef>
              <a:spcAft>
                <a:spcPts val="0"/>
              </a:spcAft>
              <a:buClr>
                <a:schemeClr val="dk2"/>
              </a:buClr>
              <a:buSzPct val="164999"/>
              <a:buFont typeface="Arial"/>
              <a:buNone/>
            </a:pPr>
            <a:r>
              <a:t/>
            </a:r>
            <a:endParaRPr b="1" i="1" sz="666">
              <a:latin typeface="Times"/>
              <a:ea typeface="Times"/>
              <a:cs typeface="Times"/>
              <a:sym typeface="Times"/>
            </a:endParaRPr>
          </a:p>
          <a:p>
            <a:pPr indent="0" lvl="0" marL="0" rtl="0" algn="l">
              <a:lnSpc>
                <a:spcPct val="115000"/>
              </a:lnSpc>
              <a:spcBef>
                <a:spcPts val="0"/>
              </a:spcBef>
              <a:spcAft>
                <a:spcPts val="0"/>
              </a:spcAft>
              <a:buClr>
                <a:schemeClr val="dk2"/>
              </a:buClr>
              <a:buSzPct val="65999"/>
              <a:buFont typeface="Arial"/>
              <a:buNone/>
            </a:pPr>
            <a:r>
              <a:rPr b="1" i="1" lang="en" sz="1666">
                <a:latin typeface="Times"/>
                <a:ea typeface="Times"/>
                <a:cs typeface="Times"/>
                <a:sym typeface="Times"/>
              </a:rPr>
              <a:t>Call to action: Supporting local Native American Communities through honor tax is a step I am committed to taking as an individual. </a:t>
            </a:r>
            <a:endParaRPr b="1" i="1" sz="1666">
              <a:latin typeface="Times"/>
              <a:ea typeface="Times"/>
              <a:cs typeface="Times"/>
              <a:sym typeface="Times"/>
            </a:endParaRPr>
          </a:p>
          <a:p>
            <a:pPr indent="0" lvl="0" marL="0" rtl="0" algn="l">
              <a:lnSpc>
                <a:spcPct val="115000"/>
              </a:lnSpc>
              <a:spcBef>
                <a:spcPts val="0"/>
              </a:spcBef>
              <a:spcAft>
                <a:spcPts val="0"/>
              </a:spcAft>
              <a:buClr>
                <a:schemeClr val="dk2"/>
              </a:buClr>
              <a:buSzPct val="65999"/>
              <a:buFont typeface="Arial"/>
              <a:buNone/>
            </a:pPr>
            <a:r>
              <a:rPr b="1" i="1" lang="en" sz="1666">
                <a:latin typeface="Times"/>
                <a:ea typeface="Times"/>
                <a:cs typeface="Times"/>
                <a:sym typeface="Times"/>
              </a:rPr>
              <a:t>In my role as an educator I commit to centering Native Youth and Families by continuing to amplify and support culturally responsive teaching practices in our schools. </a:t>
            </a:r>
            <a:r>
              <a:rPr b="1" i="1" lang="en" sz="1666">
                <a:solidFill>
                  <a:srgbClr val="333333"/>
                </a:solidFill>
                <a:latin typeface="Times"/>
                <a:ea typeface="Times"/>
                <a:cs typeface="Times"/>
                <a:sym typeface="Times"/>
              </a:rPr>
              <a:t>                                                                                                            </a:t>
            </a:r>
            <a:endParaRPr b="1" i="1" sz="1666">
              <a:solidFill>
                <a:srgbClr val="333333"/>
              </a:solidFill>
              <a:latin typeface="Times"/>
              <a:ea typeface="Times"/>
              <a:cs typeface="Times"/>
              <a:sym typeface="Times"/>
            </a:endParaRPr>
          </a:p>
          <a:p>
            <a:pPr indent="0" lvl="0" marL="0" rtl="0" algn="l">
              <a:lnSpc>
                <a:spcPct val="115000"/>
              </a:lnSpc>
              <a:spcBef>
                <a:spcPts val="0"/>
              </a:spcBef>
              <a:spcAft>
                <a:spcPts val="0"/>
              </a:spcAft>
              <a:buClr>
                <a:schemeClr val="dk2"/>
              </a:buClr>
              <a:buSzPct val="65999"/>
              <a:buFont typeface="Arial"/>
              <a:buNone/>
            </a:pPr>
            <a:r>
              <a:rPr b="1" i="1" lang="en" sz="1666">
                <a:solidFill>
                  <a:srgbClr val="333333"/>
                </a:solidFill>
                <a:latin typeface="Times"/>
                <a:ea typeface="Times"/>
                <a:cs typeface="Times"/>
                <a:sym typeface="Times"/>
              </a:rPr>
              <a:t>                                                                 </a:t>
            </a:r>
            <a:r>
              <a:rPr b="1" i="1" lang="en" sz="1666" u="sng">
                <a:solidFill>
                  <a:schemeClr val="hlink"/>
                </a:solidFill>
                <a:highlight>
                  <a:srgbClr val="FFFFFF"/>
                </a:highlight>
                <a:latin typeface="Times"/>
                <a:ea typeface="Times"/>
                <a:cs typeface="Times"/>
                <a:sym typeface="Times"/>
                <a:hlinkClick r:id="rId3"/>
              </a:rPr>
              <a:t>https://www.honortax.org/</a:t>
            </a:r>
            <a:endParaRPr b="1" i="1" sz="1666">
              <a:latin typeface="Times"/>
              <a:ea typeface="Times"/>
              <a:cs typeface="Times"/>
              <a:sym typeface="Times"/>
            </a:endParaRPr>
          </a:p>
        </p:txBody>
      </p:sp>
      <p:pic>
        <p:nvPicPr>
          <p:cNvPr id="126" name="Google Shape;126;p28"/>
          <p:cNvPicPr preferRelativeResize="0"/>
          <p:nvPr/>
        </p:nvPicPr>
        <p:blipFill>
          <a:blip r:embed="rId4">
            <a:alphaModFix/>
          </a:blip>
          <a:stretch>
            <a:fillRect/>
          </a:stretch>
        </p:blipFill>
        <p:spPr>
          <a:xfrm>
            <a:off x="5906999" y="445025"/>
            <a:ext cx="2925300" cy="43519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427" name="Shape 427"/>
        <p:cNvGrpSpPr/>
        <p:nvPr/>
      </p:nvGrpSpPr>
      <p:grpSpPr>
        <a:xfrm>
          <a:off x="0" y="0"/>
          <a:ext cx="0" cy="0"/>
          <a:chOff x="0" y="0"/>
          <a:chExt cx="0" cy="0"/>
        </a:xfrm>
      </p:grpSpPr>
      <p:sp>
        <p:nvSpPr>
          <p:cNvPr id="428" name="Google Shape;428;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600"/>
              <a:t>Goals for Lunch33</a:t>
            </a:r>
            <a:endParaRPr sz="2600"/>
          </a:p>
        </p:txBody>
      </p:sp>
      <p:sp>
        <p:nvSpPr>
          <p:cNvPr id="429" name="Google Shape;429;p64"/>
          <p:cNvSpPr txBox="1"/>
          <p:nvPr>
            <p:ph idx="1" type="body"/>
          </p:nvPr>
        </p:nvSpPr>
        <p:spPr>
          <a:xfrm>
            <a:off x="311700" y="1152475"/>
            <a:ext cx="4260300" cy="3904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600">
                <a:solidFill>
                  <a:schemeClr val="dk1"/>
                </a:solidFill>
              </a:rPr>
              <a:t>Lunch33 builds:</a:t>
            </a:r>
            <a:endParaRPr sz="1600">
              <a:solidFill>
                <a:schemeClr val="dk1"/>
              </a:solidFill>
            </a:endParaRPr>
          </a:p>
          <a:p>
            <a:pPr indent="-330200" lvl="0" marL="457200" rtl="0" algn="l">
              <a:spcBef>
                <a:spcPts val="1200"/>
              </a:spcBef>
              <a:spcAft>
                <a:spcPts val="0"/>
              </a:spcAft>
              <a:buClr>
                <a:schemeClr val="dk1"/>
              </a:buClr>
              <a:buSzPts val="1600"/>
              <a:buChar char="●"/>
            </a:pPr>
            <a:r>
              <a:rPr lang="en" sz="1600">
                <a:solidFill>
                  <a:schemeClr val="dk1"/>
                </a:solidFill>
              </a:rPr>
              <a:t>Builds relationships student-to-student and student-to-staff through fun, non-academic interactions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Strengthens student leadership by providing the opportunity to design &amp; implement activities of their choosing along with the responsibility of running the activities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Reinforces the culture we want to build by emphasizing our Lunch33 values- 3P’s (Geno Cotter/HoopJones saying)</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Low-cost, high-impact, scalable</a:t>
            </a:r>
            <a:endParaRPr b="1" sz="1600">
              <a:solidFill>
                <a:schemeClr val="dk1"/>
              </a:solidFill>
            </a:endParaRPr>
          </a:p>
          <a:p>
            <a:pPr indent="0" lvl="0" marL="0" rtl="0" algn="l">
              <a:spcBef>
                <a:spcPts val="1200"/>
              </a:spcBef>
              <a:spcAft>
                <a:spcPts val="1200"/>
              </a:spcAft>
              <a:buNone/>
            </a:pPr>
            <a:r>
              <a:t/>
            </a:r>
            <a:endParaRPr sz="1600">
              <a:solidFill>
                <a:schemeClr val="dk1"/>
              </a:solidFill>
            </a:endParaRPr>
          </a:p>
        </p:txBody>
      </p:sp>
      <p:pic>
        <p:nvPicPr>
          <p:cNvPr id="430" name="Google Shape;430;p64"/>
          <p:cNvPicPr preferRelativeResize="0"/>
          <p:nvPr/>
        </p:nvPicPr>
        <p:blipFill>
          <a:blip r:embed="rId3">
            <a:alphaModFix/>
          </a:blip>
          <a:stretch>
            <a:fillRect/>
          </a:stretch>
        </p:blipFill>
        <p:spPr>
          <a:xfrm>
            <a:off x="4724400" y="1170125"/>
            <a:ext cx="4267200" cy="2133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4" name="Shape 434"/>
        <p:cNvGrpSpPr/>
        <p:nvPr/>
      </p:nvGrpSpPr>
      <p:grpSpPr>
        <a:xfrm>
          <a:off x="0" y="0"/>
          <a:ext cx="0" cy="0"/>
          <a:chOff x="0" y="0"/>
          <a:chExt cx="0" cy="0"/>
        </a:xfrm>
      </p:grpSpPr>
      <p:sp>
        <p:nvSpPr>
          <p:cNvPr id="435" name="Google Shape;435;p65"/>
          <p:cNvSpPr txBox="1"/>
          <p:nvPr>
            <p:ph type="title"/>
          </p:nvPr>
        </p:nvSpPr>
        <p:spPr>
          <a:xfrm>
            <a:off x="370400" y="4685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lang="en" sz="2600"/>
              <a:t>Where we’re starting</a:t>
            </a:r>
            <a:endParaRPr sz="2600"/>
          </a:p>
        </p:txBody>
      </p:sp>
      <p:sp>
        <p:nvSpPr>
          <p:cNvPr id="436" name="Google Shape;436;p65"/>
          <p:cNvSpPr txBox="1"/>
          <p:nvPr>
            <p:ph idx="1" type="body"/>
          </p:nvPr>
        </p:nvSpPr>
        <p:spPr>
          <a:xfrm>
            <a:off x="311700" y="1152475"/>
            <a:ext cx="7828800" cy="3951600"/>
          </a:xfrm>
          <a:prstGeom prst="rect">
            <a:avLst/>
          </a:prstGeom>
        </p:spPr>
        <p:txBody>
          <a:bodyPr anchorCtr="0" anchor="t" bIns="91425" lIns="91425" spcFirstLastPara="1" rIns="91425" wrap="square" tIns="91425">
            <a:normAutofit/>
          </a:bodyPr>
          <a:lstStyle/>
          <a:p>
            <a:pPr indent="-330200" lvl="0" marL="457200" rtl="0" algn="l">
              <a:spcBef>
                <a:spcPts val="1200"/>
              </a:spcBef>
              <a:spcAft>
                <a:spcPts val="0"/>
              </a:spcAft>
              <a:buClr>
                <a:schemeClr val="dk1"/>
              </a:buClr>
              <a:buSzPts val="1600"/>
              <a:buChar char="●"/>
            </a:pPr>
            <a:r>
              <a:rPr b="1" lang="en" sz="1600">
                <a:solidFill>
                  <a:schemeClr val="dk1"/>
                </a:solidFill>
                <a:highlight>
                  <a:schemeClr val="lt1"/>
                </a:highlight>
              </a:rPr>
              <a:t>September 29th, we’ll have a mandatory lunchtime meeting with volleyball participants where we’ll discuss our values and expectations along with speech from guest speaker Steamer Nelson talking about the power of positivity</a:t>
            </a:r>
            <a:endParaRPr b="1" sz="1600">
              <a:solidFill>
                <a:schemeClr val="dk1"/>
              </a:solidFill>
              <a:highlight>
                <a:schemeClr val="lt1"/>
              </a:highlight>
            </a:endParaRPr>
          </a:p>
          <a:p>
            <a:pPr indent="-330200" lvl="0" marL="457200" rtl="0" algn="l">
              <a:spcBef>
                <a:spcPts val="0"/>
              </a:spcBef>
              <a:spcAft>
                <a:spcPts val="0"/>
              </a:spcAft>
              <a:buClr>
                <a:schemeClr val="dk1"/>
              </a:buClr>
              <a:buSzPts val="1600"/>
              <a:buChar char="●"/>
            </a:pPr>
            <a:r>
              <a:rPr b="1" lang="en" sz="1600">
                <a:solidFill>
                  <a:schemeClr val="dk1"/>
                </a:solidFill>
                <a:highlight>
                  <a:schemeClr val="lt1"/>
                </a:highlight>
              </a:rPr>
              <a:t>Beginning October 1, we’ll begin running 2 volleyball games simultaneously in our main gym. Games will be 10 minutes long and we’ll run 4 games per lunch period (8 teams will play). Scorekeeping, reffing and other game duties will be done by Lunch33Crew along with playing music and mcing of the event. Bird will be lone staff expected to supervise activities</a:t>
            </a:r>
            <a:endParaRPr b="1" sz="1600">
              <a:solidFill>
                <a:schemeClr val="dk1"/>
              </a:solidFill>
              <a:highlight>
                <a:schemeClr val="lt1"/>
              </a:highlight>
            </a:endParaRPr>
          </a:p>
          <a:p>
            <a:pPr indent="-330200" lvl="0" marL="457200" rtl="0" algn="l">
              <a:spcBef>
                <a:spcPts val="0"/>
              </a:spcBef>
              <a:spcAft>
                <a:spcPts val="0"/>
              </a:spcAft>
              <a:buClr>
                <a:schemeClr val="dk1"/>
              </a:buClr>
              <a:buSzPts val="1600"/>
              <a:buChar char="●"/>
            </a:pPr>
            <a:r>
              <a:rPr b="1" lang="en" sz="1600">
                <a:solidFill>
                  <a:schemeClr val="dk1"/>
                </a:solidFill>
                <a:highlight>
                  <a:schemeClr val="lt1"/>
                </a:highlight>
              </a:rPr>
              <a:t>Volleyball will run 4-6 weeks depending on number of participants</a:t>
            </a:r>
            <a:endParaRPr b="1" sz="1600">
              <a:solidFill>
                <a:schemeClr val="dk1"/>
              </a:solidFill>
              <a:highlight>
                <a:schemeClr val="lt1"/>
              </a:highlight>
            </a:endParaRPr>
          </a:p>
          <a:p>
            <a:pPr indent="-330200" lvl="0" marL="457200" rtl="0" algn="l">
              <a:spcBef>
                <a:spcPts val="0"/>
              </a:spcBef>
              <a:spcAft>
                <a:spcPts val="0"/>
              </a:spcAft>
              <a:buClr>
                <a:schemeClr val="dk1"/>
              </a:buClr>
              <a:buSzPts val="1600"/>
              <a:buChar char="●"/>
            </a:pPr>
            <a:r>
              <a:rPr b="1" lang="en" sz="1600">
                <a:solidFill>
                  <a:schemeClr val="dk1"/>
                </a:solidFill>
                <a:highlight>
                  <a:schemeClr val="lt1"/>
                </a:highlight>
              </a:rPr>
              <a:t>Non-participating students will be invited in to watch in the bleachers.</a:t>
            </a:r>
            <a:endParaRPr b="1" sz="1600">
              <a:solidFill>
                <a:schemeClr val="dk1"/>
              </a:solidFill>
              <a:highlight>
                <a:schemeClr val="lt1"/>
              </a:highlight>
            </a:endParaRPr>
          </a:p>
          <a:p>
            <a:pPr indent="0" lvl="0" marL="457200" rtl="0" algn="l">
              <a:spcBef>
                <a:spcPts val="1200"/>
              </a:spcBef>
              <a:spcAft>
                <a:spcPts val="1200"/>
              </a:spcAft>
              <a:buNone/>
            </a:pPr>
            <a:r>
              <a:t/>
            </a:r>
            <a:endParaRPr sz="16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0" name="Shape 440"/>
        <p:cNvGrpSpPr/>
        <p:nvPr/>
      </p:nvGrpSpPr>
      <p:grpSpPr>
        <a:xfrm>
          <a:off x="0" y="0"/>
          <a:ext cx="0" cy="0"/>
          <a:chOff x="0" y="0"/>
          <a:chExt cx="0" cy="0"/>
        </a:xfrm>
      </p:grpSpPr>
      <p:sp>
        <p:nvSpPr>
          <p:cNvPr id="441" name="Google Shape;441;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highlight>
                  <a:schemeClr val="lt1"/>
                </a:highlight>
              </a:rPr>
              <a:t>Where we’re going	</a:t>
            </a:r>
            <a:endParaRPr>
              <a:highlight>
                <a:schemeClr val="lt1"/>
              </a:highlight>
            </a:endParaRPr>
          </a:p>
        </p:txBody>
      </p:sp>
      <p:sp>
        <p:nvSpPr>
          <p:cNvPr id="442" name="Google Shape;442;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highlight>
                  <a:schemeClr val="lt1"/>
                </a:highlight>
              </a:rPr>
              <a:t>After volleyball activity, we’ll start running multiple activities in main gym and around campus</a:t>
            </a:r>
            <a:endParaRPr>
              <a:highlight>
                <a:schemeClr val="lt1"/>
              </a:highlight>
            </a:endParaRPr>
          </a:p>
          <a:p>
            <a:pPr indent="-342900" lvl="0" marL="457200" rtl="0" algn="l">
              <a:spcBef>
                <a:spcPts val="0"/>
              </a:spcBef>
              <a:spcAft>
                <a:spcPts val="0"/>
              </a:spcAft>
              <a:buSzPts val="1800"/>
              <a:buChar char="●"/>
            </a:pPr>
            <a:r>
              <a:rPr lang="en">
                <a:highlight>
                  <a:schemeClr val="lt1"/>
                </a:highlight>
              </a:rPr>
              <a:t>We will have a second activity in main gym, basketball, along with dance in the small gym, and a Makers Space in the library.</a:t>
            </a:r>
            <a:endParaRPr>
              <a:highlight>
                <a:schemeClr val="lt1"/>
              </a:highlight>
            </a:endParaRPr>
          </a:p>
          <a:p>
            <a:pPr indent="-342900" lvl="0" marL="457200" rtl="0" algn="l">
              <a:spcBef>
                <a:spcPts val="0"/>
              </a:spcBef>
              <a:spcAft>
                <a:spcPts val="0"/>
              </a:spcAft>
              <a:buSzPts val="1800"/>
              <a:buChar char="●"/>
            </a:pPr>
            <a:r>
              <a:rPr lang="en">
                <a:highlight>
                  <a:schemeClr val="lt1"/>
                </a:highlight>
              </a:rPr>
              <a:t>The goal is to keep expanding more diverse areas of interest in order to get students engaged in school and excited about being on campus.</a:t>
            </a:r>
            <a:endParaRPr>
              <a:highlight>
                <a:schemeClr val="lt1"/>
              </a:highlight>
            </a:endParaRPr>
          </a:p>
          <a:p>
            <a:pPr indent="-342900" lvl="0" marL="457200" rtl="0" algn="l">
              <a:spcBef>
                <a:spcPts val="0"/>
              </a:spcBef>
              <a:spcAft>
                <a:spcPts val="0"/>
              </a:spcAft>
              <a:buSzPts val="1800"/>
              <a:buChar char="●"/>
            </a:pPr>
            <a:r>
              <a:rPr lang="en">
                <a:highlight>
                  <a:schemeClr val="lt1"/>
                </a:highlight>
              </a:rPr>
              <a:t>Teachers and staff need to be paid for their time. Clubs in the past have had minimal compensation</a:t>
            </a:r>
            <a:endParaRPr>
              <a:highlight>
                <a:schemeClr val="lt1"/>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600"/>
              <a:t>Community Schools Alignment (4 Pillars)</a:t>
            </a:r>
            <a:endParaRPr sz="2600"/>
          </a:p>
        </p:txBody>
      </p:sp>
      <p:sp>
        <p:nvSpPr>
          <p:cNvPr id="448" name="Google Shape;448;p67"/>
          <p:cNvSpPr txBox="1"/>
          <p:nvPr>
            <p:ph idx="1" type="body"/>
          </p:nvPr>
        </p:nvSpPr>
        <p:spPr>
          <a:xfrm>
            <a:off x="311700" y="1152475"/>
            <a:ext cx="4260300" cy="39909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600">
                <a:solidFill>
                  <a:schemeClr val="dk1"/>
                </a:solidFill>
              </a:rPr>
              <a:t>Pillar 1 – Student Supports</a:t>
            </a:r>
            <a:r>
              <a:rPr lang="en" sz="1600">
                <a:solidFill>
                  <a:schemeClr val="dk1"/>
                </a:solidFill>
              </a:rPr>
              <a:t> → Safe, structured, positive spaces</a:t>
            </a:r>
            <a:endParaRPr sz="1600">
              <a:solidFill>
                <a:schemeClr val="dk1"/>
              </a:solidFill>
            </a:endParaRPr>
          </a:p>
          <a:p>
            <a:pPr indent="0" lvl="0" marL="0" rtl="0" algn="l">
              <a:spcBef>
                <a:spcPts val="1200"/>
              </a:spcBef>
              <a:spcAft>
                <a:spcPts val="0"/>
              </a:spcAft>
              <a:buClr>
                <a:schemeClr val="dk1"/>
              </a:buClr>
              <a:buSzPts val="1100"/>
              <a:buFont typeface="Arial"/>
              <a:buNone/>
            </a:pPr>
            <a:r>
              <a:rPr b="1" lang="en" sz="1600">
                <a:solidFill>
                  <a:schemeClr val="dk1"/>
                </a:solidFill>
              </a:rPr>
              <a:t>Pillar 2 – Family/Community Engagement</a:t>
            </a:r>
            <a:r>
              <a:rPr lang="en" sz="1600">
                <a:solidFill>
                  <a:schemeClr val="dk1"/>
                </a:solidFill>
              </a:rPr>
              <a:t> → Guest speakers, events, showcases</a:t>
            </a:r>
            <a:endParaRPr sz="1600">
              <a:solidFill>
                <a:schemeClr val="dk1"/>
              </a:solidFill>
            </a:endParaRPr>
          </a:p>
          <a:p>
            <a:pPr indent="0" lvl="0" marL="0" rtl="0" algn="l">
              <a:spcBef>
                <a:spcPts val="1200"/>
              </a:spcBef>
              <a:spcAft>
                <a:spcPts val="0"/>
              </a:spcAft>
              <a:buClr>
                <a:schemeClr val="dk1"/>
              </a:buClr>
              <a:buSzPts val="1100"/>
              <a:buFont typeface="Arial"/>
              <a:buNone/>
            </a:pPr>
            <a:r>
              <a:rPr b="1" lang="en" sz="1600">
                <a:solidFill>
                  <a:schemeClr val="dk1"/>
                </a:solidFill>
              </a:rPr>
              <a:t>Pillar 3 – Collaborative Leadership</a:t>
            </a:r>
            <a:r>
              <a:rPr lang="en" sz="1600">
                <a:solidFill>
                  <a:schemeClr val="dk1"/>
                </a:solidFill>
              </a:rPr>
              <a:t> → Student-led, staff-supported, partner-integrated</a:t>
            </a:r>
            <a:endParaRPr sz="1600">
              <a:solidFill>
                <a:schemeClr val="dk1"/>
              </a:solidFill>
            </a:endParaRPr>
          </a:p>
          <a:p>
            <a:pPr indent="0" lvl="0" marL="0" rtl="0" algn="l">
              <a:spcBef>
                <a:spcPts val="1200"/>
              </a:spcBef>
              <a:spcAft>
                <a:spcPts val="1200"/>
              </a:spcAft>
              <a:buNone/>
            </a:pPr>
            <a:r>
              <a:rPr b="1" lang="en" sz="1600">
                <a:solidFill>
                  <a:schemeClr val="dk1"/>
                </a:solidFill>
              </a:rPr>
              <a:t>Pillar 4 – Extended Learning</a:t>
            </a:r>
            <a:r>
              <a:rPr lang="en" sz="1600">
                <a:solidFill>
                  <a:schemeClr val="dk1"/>
                </a:solidFill>
              </a:rPr>
              <a:t> → Arts, athletics, wellness, service — </a:t>
            </a:r>
            <a:r>
              <a:rPr i="1" lang="en" sz="1600">
                <a:solidFill>
                  <a:schemeClr val="dk1"/>
                </a:solidFill>
              </a:rPr>
              <a:t>during lunch</a:t>
            </a:r>
            <a:endParaRPr sz="1600">
              <a:solidFill>
                <a:schemeClr val="dk1"/>
              </a:solidFill>
            </a:endParaRPr>
          </a:p>
        </p:txBody>
      </p:sp>
      <p:pic>
        <p:nvPicPr>
          <p:cNvPr id="449" name="Google Shape;449;p67"/>
          <p:cNvPicPr preferRelativeResize="0"/>
          <p:nvPr/>
        </p:nvPicPr>
        <p:blipFill>
          <a:blip r:embed="rId3">
            <a:alphaModFix/>
          </a:blip>
          <a:stretch>
            <a:fillRect/>
          </a:stretch>
        </p:blipFill>
        <p:spPr>
          <a:xfrm>
            <a:off x="5618325" y="1017725"/>
            <a:ext cx="2906951" cy="3887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600"/>
              <a:t>Goals &amp; Outcomes</a:t>
            </a:r>
            <a:endParaRPr sz="2600"/>
          </a:p>
        </p:txBody>
      </p:sp>
      <p:sp>
        <p:nvSpPr>
          <p:cNvPr id="455" name="Google Shape;455;p68"/>
          <p:cNvSpPr txBox="1"/>
          <p:nvPr>
            <p:ph idx="1" type="body"/>
          </p:nvPr>
        </p:nvSpPr>
        <p:spPr>
          <a:xfrm>
            <a:off x="311700" y="1152475"/>
            <a:ext cx="4260300" cy="3448500"/>
          </a:xfrm>
          <a:prstGeom prst="rect">
            <a:avLst/>
          </a:prstGeom>
        </p:spPr>
        <p:txBody>
          <a:bodyPr anchorCtr="0" anchor="t" bIns="91425" lIns="91425" spcFirstLastPara="1" rIns="91425" wrap="square" tIns="91425">
            <a:normAutofit/>
          </a:bodyPr>
          <a:lstStyle/>
          <a:p>
            <a:pPr indent="-330200" lvl="0" marL="457200" rtl="0" algn="l">
              <a:spcBef>
                <a:spcPts val="1200"/>
              </a:spcBef>
              <a:spcAft>
                <a:spcPts val="0"/>
              </a:spcAft>
              <a:buClr>
                <a:schemeClr val="dk1"/>
              </a:buClr>
              <a:buSzPts val="1600"/>
              <a:buChar char="●"/>
            </a:pPr>
            <a:r>
              <a:rPr lang="en" sz="1600">
                <a:solidFill>
                  <a:schemeClr val="dk1"/>
                </a:solidFill>
              </a:rPr>
              <a:t>Increase </a:t>
            </a:r>
            <a:r>
              <a:rPr b="1" lang="en" sz="1600">
                <a:solidFill>
                  <a:schemeClr val="dk1"/>
                </a:solidFill>
              </a:rPr>
              <a:t>belonging, engagement, and joy</a:t>
            </a:r>
            <a:br>
              <a:rPr b="1" lang="en" sz="1600">
                <a:solidFill>
                  <a:schemeClr val="dk1"/>
                </a:solidFill>
              </a:rPr>
            </a:br>
            <a:endParaRPr b="1"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Reduce idle/unstructured time &amp; behavior issues</a:t>
            </a:r>
            <a:br>
              <a:rPr lang="en" sz="1600">
                <a:solidFill>
                  <a:schemeClr val="dk1"/>
                </a:solidFill>
              </a:rPr>
            </a:b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Boost </a:t>
            </a:r>
            <a:r>
              <a:rPr b="1" lang="en" sz="1600">
                <a:solidFill>
                  <a:schemeClr val="dk1"/>
                </a:solidFill>
              </a:rPr>
              <a:t>attendance and student outcomes</a:t>
            </a:r>
            <a:br>
              <a:rPr b="1" lang="en" sz="1600">
                <a:solidFill>
                  <a:schemeClr val="dk1"/>
                </a:solidFill>
              </a:rPr>
            </a:br>
            <a:endParaRPr b="1"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Create a </a:t>
            </a:r>
            <a:r>
              <a:rPr b="1" lang="en" sz="1600">
                <a:solidFill>
                  <a:schemeClr val="dk1"/>
                </a:solidFill>
              </a:rPr>
              <a:t>district-wide culture shift</a:t>
            </a:r>
            <a:r>
              <a:rPr lang="en" sz="1600">
                <a:solidFill>
                  <a:schemeClr val="dk1"/>
                </a:solidFill>
              </a:rPr>
              <a:t> one lunch break at a time</a:t>
            </a:r>
            <a:endParaRPr b="1" sz="1600">
              <a:solidFill>
                <a:schemeClr val="dk1"/>
              </a:solidFill>
            </a:endParaRPr>
          </a:p>
        </p:txBody>
      </p:sp>
      <p:pic>
        <p:nvPicPr>
          <p:cNvPr id="456" name="Google Shape;456;p68"/>
          <p:cNvPicPr preferRelativeResize="0"/>
          <p:nvPr/>
        </p:nvPicPr>
        <p:blipFill>
          <a:blip r:embed="rId3">
            <a:alphaModFix/>
          </a:blip>
          <a:stretch>
            <a:fillRect/>
          </a:stretch>
        </p:blipFill>
        <p:spPr>
          <a:xfrm>
            <a:off x="5365451" y="152400"/>
            <a:ext cx="3626149" cy="4838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2600"/>
              <a:t>The Ask: How Partners Can Help</a:t>
            </a:r>
            <a:endParaRPr sz="2600"/>
          </a:p>
        </p:txBody>
      </p:sp>
      <p:sp>
        <p:nvSpPr>
          <p:cNvPr id="462" name="Google Shape;462;p69"/>
          <p:cNvSpPr txBox="1"/>
          <p:nvPr>
            <p:ph idx="1" type="body"/>
          </p:nvPr>
        </p:nvSpPr>
        <p:spPr>
          <a:xfrm>
            <a:off x="311700" y="1105525"/>
            <a:ext cx="5362500" cy="3936000"/>
          </a:xfrm>
          <a:prstGeom prst="rect">
            <a:avLst/>
          </a:prstGeom>
        </p:spPr>
        <p:txBody>
          <a:bodyPr anchorCtr="0" anchor="t" bIns="91425" lIns="91425" spcFirstLastPara="1" rIns="91425" wrap="square" tIns="91425">
            <a:normAutofit fontScale="92500" lnSpcReduction="20000"/>
          </a:bodyPr>
          <a:lstStyle/>
          <a:p>
            <a:pPr indent="0" lvl="0" marL="0" rtl="0" algn="l">
              <a:spcBef>
                <a:spcPts val="1200"/>
              </a:spcBef>
              <a:spcAft>
                <a:spcPts val="0"/>
              </a:spcAft>
              <a:buNone/>
            </a:pPr>
            <a:r>
              <a:rPr b="1" lang="en" sz="1600">
                <a:solidFill>
                  <a:schemeClr val="dk1"/>
                </a:solidFill>
              </a:rPr>
              <a:t>Help provide the following: </a:t>
            </a:r>
            <a:endParaRPr sz="1600">
              <a:solidFill>
                <a:schemeClr val="dk1"/>
              </a:solidFill>
            </a:endParaRPr>
          </a:p>
          <a:p>
            <a:pPr indent="-322580" lvl="0" marL="457200" rtl="0" algn="l">
              <a:spcBef>
                <a:spcPts val="1200"/>
              </a:spcBef>
              <a:spcAft>
                <a:spcPts val="0"/>
              </a:spcAft>
              <a:buClr>
                <a:schemeClr val="dk1"/>
              </a:buClr>
              <a:buSzPct val="100000"/>
              <a:buChar char="●"/>
            </a:pPr>
            <a:r>
              <a:rPr b="1" lang="en" sz="1600">
                <a:solidFill>
                  <a:schemeClr val="dk1"/>
                </a:solidFill>
              </a:rPr>
              <a:t>Trainers</a:t>
            </a:r>
            <a:r>
              <a:rPr lang="en" sz="1600">
                <a:solidFill>
                  <a:schemeClr val="dk1"/>
                </a:solidFill>
              </a:rPr>
              <a:t> – fitness, wellness, leadership in movement</a:t>
            </a:r>
            <a:endParaRPr sz="1600">
              <a:solidFill>
                <a:schemeClr val="dk1"/>
              </a:solidFill>
            </a:endParaRPr>
          </a:p>
          <a:p>
            <a:pPr indent="0" lvl="0" marL="457200" rtl="0" algn="l">
              <a:spcBef>
                <a:spcPts val="1200"/>
              </a:spcBef>
              <a:spcAft>
                <a:spcPts val="0"/>
              </a:spcAft>
              <a:buNone/>
            </a:pPr>
            <a:r>
              <a:t/>
            </a:r>
            <a:endParaRPr sz="1600">
              <a:solidFill>
                <a:schemeClr val="dk1"/>
              </a:solidFill>
            </a:endParaRPr>
          </a:p>
          <a:p>
            <a:pPr indent="-322580" lvl="0" marL="457200" rtl="0" algn="l">
              <a:spcBef>
                <a:spcPts val="1200"/>
              </a:spcBef>
              <a:spcAft>
                <a:spcPts val="0"/>
              </a:spcAft>
              <a:buClr>
                <a:schemeClr val="dk1"/>
              </a:buClr>
              <a:buSzPct val="100000"/>
              <a:buChar char="●"/>
            </a:pPr>
            <a:r>
              <a:rPr b="1" lang="en" sz="1600">
                <a:solidFill>
                  <a:schemeClr val="dk1"/>
                </a:solidFill>
              </a:rPr>
              <a:t>Dance Instructors</a:t>
            </a:r>
            <a:r>
              <a:rPr lang="en" sz="1600">
                <a:solidFill>
                  <a:schemeClr val="dk1"/>
                </a:solidFill>
              </a:rPr>
              <a:t> – cultural dance, K-Pop, performances</a:t>
            </a:r>
            <a:br>
              <a:rPr lang="en" sz="1600">
                <a:solidFill>
                  <a:schemeClr val="dk1"/>
                </a:solidFill>
              </a:rPr>
            </a:br>
            <a:endParaRPr sz="1600">
              <a:solidFill>
                <a:schemeClr val="dk1"/>
              </a:solidFill>
            </a:endParaRPr>
          </a:p>
          <a:p>
            <a:pPr indent="-322580" lvl="0" marL="457200" rtl="0" algn="l">
              <a:spcBef>
                <a:spcPts val="0"/>
              </a:spcBef>
              <a:spcAft>
                <a:spcPts val="0"/>
              </a:spcAft>
              <a:buClr>
                <a:schemeClr val="dk1"/>
              </a:buClr>
              <a:buSzPct val="100000"/>
              <a:buChar char="●"/>
            </a:pPr>
            <a:r>
              <a:rPr b="1" lang="en" sz="1600">
                <a:solidFill>
                  <a:schemeClr val="dk1"/>
                </a:solidFill>
              </a:rPr>
              <a:t>Creatives/Artists/Makers</a:t>
            </a:r>
            <a:r>
              <a:rPr lang="en" sz="1600">
                <a:solidFill>
                  <a:schemeClr val="dk1"/>
                </a:solidFill>
              </a:rPr>
              <a:t> – art, crafts, media, design, estheticians </a:t>
            </a:r>
            <a:br>
              <a:rPr lang="en" sz="1600">
                <a:solidFill>
                  <a:schemeClr val="dk1"/>
                </a:solidFill>
              </a:rPr>
            </a:br>
            <a:endParaRPr sz="1600">
              <a:solidFill>
                <a:schemeClr val="dk1"/>
              </a:solidFill>
            </a:endParaRPr>
          </a:p>
          <a:p>
            <a:pPr indent="-322580" lvl="0" marL="457200" rtl="0" algn="l">
              <a:spcBef>
                <a:spcPts val="0"/>
              </a:spcBef>
              <a:spcAft>
                <a:spcPts val="0"/>
              </a:spcAft>
              <a:buClr>
                <a:schemeClr val="dk1"/>
              </a:buClr>
              <a:buSzPct val="100000"/>
              <a:buChar char="●"/>
            </a:pPr>
            <a:r>
              <a:rPr b="1" lang="en" sz="1600">
                <a:solidFill>
                  <a:schemeClr val="dk1"/>
                </a:solidFill>
              </a:rPr>
              <a:t>Athletics/Clubs/Orgs</a:t>
            </a:r>
            <a:r>
              <a:rPr lang="en" sz="1600">
                <a:solidFill>
                  <a:schemeClr val="dk1"/>
                </a:solidFill>
              </a:rPr>
              <a:t> – tournaments, clinics, mentorship</a:t>
            </a:r>
            <a:br>
              <a:rPr lang="en" sz="1600">
                <a:solidFill>
                  <a:schemeClr val="dk1"/>
                </a:solidFill>
              </a:rPr>
            </a:br>
            <a:endParaRPr sz="1600">
              <a:solidFill>
                <a:schemeClr val="dk1"/>
              </a:solidFill>
            </a:endParaRPr>
          </a:p>
          <a:p>
            <a:pPr indent="0" lvl="0" marL="0" rtl="0" algn="l">
              <a:spcBef>
                <a:spcPts val="1200"/>
              </a:spcBef>
              <a:spcAft>
                <a:spcPts val="1200"/>
              </a:spcAft>
              <a:buNone/>
            </a:pPr>
            <a:r>
              <a:rPr lang="en" sz="1600">
                <a:solidFill>
                  <a:schemeClr val="dk1"/>
                </a:solidFill>
              </a:rPr>
              <a:t>👉 </a:t>
            </a:r>
            <a:r>
              <a:rPr i="1" lang="en" sz="1600">
                <a:solidFill>
                  <a:schemeClr val="dk1"/>
                </a:solidFill>
              </a:rPr>
              <a:t>Commit to 1–2 lunch sessions/quarter • Sponsor shirts/rewards • Provide guest speakers</a:t>
            </a:r>
            <a:endParaRPr b="1" sz="16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0000"/>
        </a:solidFill>
      </p:bgPr>
    </p:bg>
    <p:spTree>
      <p:nvGrpSpPr>
        <p:cNvPr id="466" name="Shape 466"/>
        <p:cNvGrpSpPr/>
        <p:nvPr/>
      </p:nvGrpSpPr>
      <p:grpSpPr>
        <a:xfrm>
          <a:off x="0" y="0"/>
          <a:ext cx="0" cy="0"/>
          <a:chOff x="0" y="0"/>
          <a:chExt cx="0" cy="0"/>
        </a:xfrm>
      </p:grpSpPr>
      <p:sp>
        <p:nvSpPr>
          <p:cNvPr id="467" name="Google Shape;467;p70"/>
          <p:cNvSpPr txBox="1"/>
          <p:nvPr/>
        </p:nvSpPr>
        <p:spPr>
          <a:xfrm>
            <a:off x="1871800" y="920175"/>
            <a:ext cx="5135700" cy="14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468" name="Google Shape;468;p70"/>
          <p:cNvPicPr preferRelativeResize="0"/>
          <p:nvPr/>
        </p:nvPicPr>
        <p:blipFill>
          <a:blip r:embed="rId3">
            <a:alphaModFix/>
          </a:blip>
          <a:stretch>
            <a:fillRect/>
          </a:stretch>
        </p:blipFill>
        <p:spPr>
          <a:xfrm>
            <a:off x="5365451" y="152400"/>
            <a:ext cx="3626149" cy="4838700"/>
          </a:xfrm>
          <a:prstGeom prst="rect">
            <a:avLst/>
          </a:prstGeom>
          <a:noFill/>
          <a:ln>
            <a:noFill/>
          </a:ln>
        </p:spPr>
      </p:pic>
      <p:pic>
        <p:nvPicPr>
          <p:cNvPr id="469" name="Google Shape;469;p70"/>
          <p:cNvPicPr preferRelativeResize="0"/>
          <p:nvPr/>
        </p:nvPicPr>
        <p:blipFill>
          <a:blip r:embed="rId4">
            <a:alphaModFix/>
          </a:blip>
          <a:stretch>
            <a:fillRect/>
          </a:stretch>
        </p:blipFill>
        <p:spPr>
          <a:xfrm>
            <a:off x="176000" y="147428"/>
            <a:ext cx="2545175" cy="34032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3" name="Shape 473"/>
        <p:cNvGrpSpPr/>
        <p:nvPr/>
      </p:nvGrpSpPr>
      <p:grpSpPr>
        <a:xfrm>
          <a:off x="0" y="0"/>
          <a:ext cx="0" cy="0"/>
          <a:chOff x="0" y="0"/>
          <a:chExt cx="0" cy="0"/>
        </a:xfrm>
      </p:grpSpPr>
      <p:sp>
        <p:nvSpPr>
          <p:cNvPr id="474" name="Google Shape;474;p71"/>
          <p:cNvSpPr txBox="1"/>
          <p:nvPr>
            <p:ph idx="1" type="body"/>
          </p:nvPr>
        </p:nvSpPr>
        <p:spPr>
          <a:xfrm>
            <a:off x="311700" y="300825"/>
            <a:ext cx="8520600" cy="42681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t/>
            </a:r>
            <a:endParaRPr b="1" sz="1200">
              <a:solidFill>
                <a:schemeClr val="dk1"/>
              </a:solidFill>
            </a:endParaRPr>
          </a:p>
          <a:p>
            <a:pPr indent="0" lvl="0" marL="0" rtl="0" algn="ctr">
              <a:spcBef>
                <a:spcPts val="1200"/>
              </a:spcBef>
              <a:spcAft>
                <a:spcPts val="0"/>
              </a:spcAft>
              <a:buNone/>
            </a:pPr>
            <a:r>
              <a:t/>
            </a:r>
            <a:endParaRPr b="1" sz="2600">
              <a:solidFill>
                <a:schemeClr val="dk1"/>
              </a:solidFill>
            </a:endParaRPr>
          </a:p>
          <a:p>
            <a:pPr indent="0" lvl="0" marL="0" rtl="0" algn="ctr">
              <a:spcBef>
                <a:spcPts val="1200"/>
              </a:spcBef>
              <a:spcAft>
                <a:spcPts val="0"/>
              </a:spcAft>
              <a:buNone/>
            </a:pPr>
            <a:r>
              <a:t/>
            </a:r>
            <a:endParaRPr b="1" sz="2600">
              <a:solidFill>
                <a:schemeClr val="dk1"/>
              </a:solidFill>
            </a:endParaRPr>
          </a:p>
          <a:p>
            <a:pPr indent="0" lvl="0" marL="0" rtl="0" algn="ctr">
              <a:spcBef>
                <a:spcPts val="1200"/>
              </a:spcBef>
              <a:spcAft>
                <a:spcPts val="0"/>
              </a:spcAft>
              <a:buNone/>
            </a:pPr>
            <a:r>
              <a:t/>
            </a:r>
            <a:endParaRPr b="1" sz="2600">
              <a:solidFill>
                <a:schemeClr val="dk1"/>
              </a:solidFill>
            </a:endParaRPr>
          </a:p>
          <a:p>
            <a:pPr indent="0" lvl="0" marL="0" rtl="0" algn="ctr">
              <a:spcBef>
                <a:spcPts val="1200"/>
              </a:spcBef>
              <a:spcAft>
                <a:spcPts val="0"/>
              </a:spcAft>
              <a:buNone/>
            </a:pPr>
            <a:r>
              <a:t/>
            </a:r>
            <a:endParaRPr b="1" sz="2600">
              <a:solidFill>
                <a:schemeClr val="dk1"/>
              </a:solidFill>
            </a:endParaRPr>
          </a:p>
          <a:p>
            <a:pPr indent="0" lvl="0" marL="0" rtl="0" algn="ctr">
              <a:spcBef>
                <a:spcPts val="1200"/>
              </a:spcBef>
              <a:spcAft>
                <a:spcPts val="0"/>
              </a:spcAft>
              <a:buNone/>
            </a:pPr>
            <a:r>
              <a:rPr b="1" lang="en" sz="2600">
                <a:solidFill>
                  <a:schemeClr val="lt1"/>
                </a:solidFill>
              </a:rPr>
              <a:t>~</a:t>
            </a:r>
            <a:r>
              <a:rPr b="1" lang="en" sz="2600">
                <a:solidFill>
                  <a:schemeClr val="lt1"/>
                </a:solidFill>
              </a:rPr>
              <a:t>Break~  9:50 -10:10</a:t>
            </a:r>
            <a:endParaRPr b="1" sz="2600">
              <a:solidFill>
                <a:schemeClr val="lt1"/>
              </a:solidFill>
            </a:endParaRPr>
          </a:p>
          <a:p>
            <a:pPr indent="0" lvl="0" marL="0" rtl="0" algn="ctr">
              <a:spcBef>
                <a:spcPts val="1200"/>
              </a:spcBef>
              <a:spcAft>
                <a:spcPts val="0"/>
              </a:spcAft>
              <a:buNone/>
            </a:pPr>
            <a:r>
              <a:rPr i="1" lang="en" sz="2600">
                <a:solidFill>
                  <a:schemeClr val="lt1"/>
                </a:solidFill>
              </a:rPr>
              <a:t>Bathrooms located in the in back Kitchen</a:t>
            </a:r>
            <a:r>
              <a:rPr i="1" lang="en" sz="2600">
                <a:solidFill>
                  <a:schemeClr val="dk1"/>
                </a:solidFill>
              </a:rPr>
              <a:t> </a:t>
            </a:r>
            <a:endParaRPr i="1" sz="2600">
              <a:solidFill>
                <a:schemeClr val="dk1"/>
              </a:solidFill>
            </a:endParaRPr>
          </a:p>
          <a:p>
            <a:pPr indent="0" lvl="0" marL="0" rtl="0" algn="ctr">
              <a:spcBef>
                <a:spcPts val="1200"/>
              </a:spcBef>
              <a:spcAft>
                <a:spcPts val="1200"/>
              </a:spcAft>
              <a:buNone/>
            </a:pPr>
            <a:r>
              <a:rPr i="1" lang="en" sz="2600">
                <a:solidFill>
                  <a:schemeClr val="dk1"/>
                </a:solidFill>
              </a:rPr>
              <a:t>&amp;  behind Projector Screen</a:t>
            </a:r>
            <a:endParaRPr b="1" sz="26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2"/>
          <p:cNvSpPr txBox="1"/>
          <p:nvPr>
            <p:ph type="title"/>
          </p:nvPr>
        </p:nvSpPr>
        <p:spPr>
          <a:xfrm>
            <a:off x="414050" y="378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1" lang="en"/>
              <a:t>CCSPP ECS Implementation Plan </a:t>
            </a:r>
            <a:endParaRPr b="1"/>
          </a:p>
          <a:p>
            <a:pPr indent="0" lvl="0" marL="0" rtl="0" algn="l">
              <a:spcBef>
                <a:spcPts val="0"/>
              </a:spcBef>
              <a:spcAft>
                <a:spcPts val="0"/>
              </a:spcAft>
              <a:buNone/>
            </a:pPr>
            <a:r>
              <a:rPr b="1" lang="en"/>
              <a:t>                               10:10- 10:30</a:t>
            </a:r>
            <a:endParaRPr b="1"/>
          </a:p>
        </p:txBody>
      </p:sp>
      <p:sp>
        <p:nvSpPr>
          <p:cNvPr id="480" name="Google Shape;480;p72"/>
          <p:cNvSpPr txBox="1"/>
          <p:nvPr>
            <p:ph idx="1" type="body"/>
          </p:nvPr>
        </p:nvSpPr>
        <p:spPr>
          <a:xfrm>
            <a:off x="228800" y="1385200"/>
            <a:ext cx="8891100" cy="3498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a:solidFill>
                  <a:schemeClr val="dk1"/>
                </a:solidFill>
              </a:rPr>
              <a:t>Goal 1: Improve Student Attendance</a:t>
            </a:r>
            <a:endParaRPr b="1">
              <a:solidFill>
                <a:schemeClr val="dk1"/>
              </a:solidFill>
            </a:endParaRPr>
          </a:p>
          <a:p>
            <a:pPr indent="0" lvl="0" marL="0" rtl="0" algn="l">
              <a:lnSpc>
                <a:spcPct val="100000"/>
              </a:lnSpc>
              <a:spcBef>
                <a:spcPts val="1200"/>
              </a:spcBef>
              <a:spcAft>
                <a:spcPts val="0"/>
              </a:spcAft>
              <a:buNone/>
            </a:pPr>
            <a:r>
              <a:rPr b="1" lang="en">
                <a:solidFill>
                  <a:schemeClr val="dk1"/>
                </a:solidFill>
              </a:rPr>
              <a:t>Goal 2: Increase student and family Belonging</a:t>
            </a:r>
            <a:endParaRPr b="1">
              <a:solidFill>
                <a:schemeClr val="dk1"/>
              </a:solidFill>
            </a:endParaRPr>
          </a:p>
          <a:p>
            <a:pPr indent="0" lvl="0" marL="0" rtl="0" algn="l">
              <a:lnSpc>
                <a:spcPct val="100000"/>
              </a:lnSpc>
              <a:spcBef>
                <a:spcPts val="1200"/>
              </a:spcBef>
              <a:spcAft>
                <a:spcPts val="1200"/>
              </a:spcAft>
              <a:buNone/>
            </a:pPr>
            <a:r>
              <a:rPr b="1" lang="en">
                <a:solidFill>
                  <a:schemeClr val="dk1"/>
                </a:solidFill>
              </a:rPr>
              <a:t>Goal 3: Improve academic outcomes for student sub-groups:</a:t>
            </a:r>
            <a:endParaRPr b="1">
              <a:solidFill>
                <a:schemeClr val="dk1"/>
              </a:solidFill>
            </a:endParaRPr>
          </a:p>
        </p:txBody>
      </p:sp>
      <p:graphicFrame>
        <p:nvGraphicFramePr>
          <p:cNvPr id="481" name="Google Shape;481;p72"/>
          <p:cNvGraphicFramePr/>
          <p:nvPr/>
        </p:nvGraphicFramePr>
        <p:xfrm>
          <a:off x="193150" y="3104325"/>
          <a:ext cx="3000000" cy="3000000"/>
        </p:xfrm>
        <a:graphic>
          <a:graphicData uri="http://schemas.openxmlformats.org/drawingml/2006/table">
            <a:tbl>
              <a:tblPr>
                <a:noFill/>
                <a:tableStyleId>{0044840A-AFD7-4D4D-96CB-8509FC97153D}</a:tableStyleId>
              </a:tblPr>
              <a:tblGrid>
                <a:gridCol w="2166525"/>
                <a:gridCol w="2002150"/>
                <a:gridCol w="2089125"/>
                <a:gridCol w="2408250"/>
              </a:tblGrid>
              <a:tr h="464125">
                <a:tc>
                  <a:txBody>
                    <a:bodyPr/>
                    <a:lstStyle/>
                    <a:p>
                      <a:pPr indent="0" lvl="0" marL="0" rtl="0" algn="l">
                        <a:spcBef>
                          <a:spcPts val="0"/>
                        </a:spcBef>
                        <a:spcAft>
                          <a:spcPts val="0"/>
                        </a:spcAft>
                        <a:buNone/>
                      </a:pPr>
                      <a:r>
                        <a:rPr b="1" lang="en">
                          <a:solidFill>
                            <a:schemeClr val="dk1"/>
                          </a:solidFill>
                        </a:rPr>
                        <a:t>African American</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English Learners</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Hispanic</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Socio-Economically Disadvantaged</a:t>
                      </a:r>
                      <a:endParaRPr b="1">
                        <a:solidFill>
                          <a:schemeClr val="dk1"/>
                        </a:solidFill>
                      </a:endParaRPr>
                    </a:p>
                  </a:txBody>
                  <a:tcPr marT="91425" marB="91425" marR="91425" marL="91425"/>
                </a:tc>
              </a:tr>
              <a:tr h="385925">
                <a:tc>
                  <a:txBody>
                    <a:bodyPr/>
                    <a:lstStyle/>
                    <a:p>
                      <a:pPr indent="0" lvl="0" marL="0" rtl="0" algn="l">
                        <a:spcBef>
                          <a:spcPts val="0"/>
                        </a:spcBef>
                        <a:spcAft>
                          <a:spcPts val="0"/>
                        </a:spcAft>
                        <a:buNone/>
                      </a:pPr>
                      <a:r>
                        <a:rPr b="1" lang="en">
                          <a:solidFill>
                            <a:schemeClr val="dk1"/>
                          </a:solidFill>
                        </a:rPr>
                        <a:t>American Indian</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Filipino</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Homeless</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Students with Disabilities</a:t>
                      </a:r>
                      <a:endParaRPr b="1">
                        <a:solidFill>
                          <a:schemeClr val="dk1"/>
                        </a:solidFill>
                      </a:endParaRPr>
                    </a:p>
                  </a:txBody>
                  <a:tcPr marT="91425" marB="91425" marR="91425" marL="91425"/>
                </a:tc>
              </a:tr>
              <a:tr h="191525">
                <a:tc>
                  <a:txBody>
                    <a:bodyPr/>
                    <a:lstStyle/>
                    <a:p>
                      <a:pPr indent="0" lvl="0" marL="0" rtl="0" algn="l">
                        <a:spcBef>
                          <a:spcPts val="0"/>
                        </a:spcBef>
                        <a:spcAft>
                          <a:spcPts val="0"/>
                        </a:spcAft>
                        <a:buNone/>
                      </a:pPr>
                      <a:r>
                        <a:rPr b="1" lang="en">
                          <a:solidFill>
                            <a:schemeClr val="dk1"/>
                          </a:solidFill>
                        </a:rPr>
                        <a:t>Asian</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Foster Youth</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Pacific Islanders</a:t>
                      </a:r>
                      <a:endParaRPr b="1">
                        <a:solidFill>
                          <a:schemeClr val="dk1"/>
                        </a:solidFill>
                      </a:endParaRPr>
                    </a:p>
                  </a:txBody>
                  <a:tcPr marT="91425" marB="91425" marR="91425" marL="91425"/>
                </a:tc>
                <a:tc>
                  <a:txBody>
                    <a:bodyPr/>
                    <a:lstStyle/>
                    <a:p>
                      <a:pPr indent="0" lvl="0" marL="0" rtl="0" algn="l">
                        <a:spcBef>
                          <a:spcPts val="0"/>
                        </a:spcBef>
                        <a:spcAft>
                          <a:spcPts val="0"/>
                        </a:spcAft>
                        <a:buNone/>
                      </a:pPr>
                      <a:r>
                        <a:rPr b="1" lang="en">
                          <a:solidFill>
                            <a:schemeClr val="dk1"/>
                          </a:solidFill>
                        </a:rPr>
                        <a:t>Two or more races </a:t>
                      </a:r>
                      <a:endParaRPr b="1">
                        <a:solidFill>
                          <a:schemeClr val="dk1"/>
                        </a:solidFill>
                      </a:endParaRPr>
                    </a:p>
                  </a:txBody>
                  <a:tcPr marT="91425" marB="91425" marR="91425" marL="91425"/>
                </a:tc>
              </a:tr>
            </a:tbl>
          </a:graphicData>
        </a:graphic>
      </p:graphicFrame>
      <p:pic>
        <p:nvPicPr>
          <p:cNvPr descr="Giant Redwood Trees In Yosemite Free Stock Photo - Public Domain ..." id="482" name="Google Shape;482;p72"/>
          <p:cNvPicPr preferRelativeResize="0"/>
          <p:nvPr/>
        </p:nvPicPr>
        <p:blipFill>
          <a:blip r:embed="rId3">
            <a:alphaModFix/>
          </a:blip>
          <a:stretch>
            <a:fillRect/>
          </a:stretch>
        </p:blipFill>
        <p:spPr>
          <a:xfrm>
            <a:off x="6746100" y="30800"/>
            <a:ext cx="2049025" cy="30735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3"/>
          <p:cNvSpPr txBox="1"/>
          <p:nvPr>
            <p:ph type="title"/>
          </p:nvPr>
        </p:nvSpPr>
        <p:spPr>
          <a:xfrm>
            <a:off x="311700" y="272875"/>
            <a:ext cx="8520600" cy="554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200"/>
              </a:spcAft>
              <a:buClr>
                <a:schemeClr val="dk1"/>
              </a:buClr>
              <a:buSzPts val="1100"/>
              <a:buFont typeface="Arial"/>
              <a:buNone/>
            </a:pPr>
            <a:r>
              <a:rPr b="1" lang="en" sz="2600"/>
              <a:t>Goal 1: Improve Student Attendance</a:t>
            </a:r>
            <a:endParaRPr b="1" sz="3600"/>
          </a:p>
        </p:txBody>
      </p:sp>
      <p:sp>
        <p:nvSpPr>
          <p:cNvPr id="488" name="Google Shape;488;p73"/>
          <p:cNvSpPr txBox="1"/>
          <p:nvPr>
            <p:ph idx="1" type="body"/>
          </p:nvPr>
        </p:nvSpPr>
        <p:spPr>
          <a:xfrm>
            <a:off x="311700" y="935350"/>
            <a:ext cx="8520600" cy="4109400"/>
          </a:xfrm>
          <a:prstGeom prst="rect">
            <a:avLst/>
          </a:prstGeom>
        </p:spPr>
        <p:txBody>
          <a:bodyPr anchorCtr="0" anchor="t" bIns="91425" lIns="91425" spcFirstLastPara="1" rIns="91425" wrap="square" tIns="91425">
            <a:normAutofit fontScale="62500" lnSpcReduction="20000"/>
          </a:bodyPr>
          <a:lstStyle/>
          <a:p>
            <a:pPr indent="0" lvl="0" marL="0" rtl="0" algn="l">
              <a:lnSpc>
                <a:spcPct val="100000"/>
              </a:lnSpc>
              <a:spcBef>
                <a:spcPts val="0"/>
              </a:spcBef>
              <a:spcAft>
                <a:spcPts val="0"/>
              </a:spcAft>
              <a:buNone/>
            </a:pPr>
            <a:r>
              <a:rPr b="1" lang="en" sz="2440">
                <a:solidFill>
                  <a:schemeClr val="dk1"/>
                </a:solidFill>
              </a:rPr>
              <a:t>Data:   District Wide        22/23   C(39.71%)     23/24     C(35.61%)         24/25   C(35.59%)         EOY</a:t>
            </a:r>
            <a:endParaRPr b="1" sz="2440">
              <a:solidFill>
                <a:schemeClr val="dk1"/>
              </a:solidFill>
            </a:endParaRPr>
          </a:p>
          <a:p>
            <a:pPr indent="0" lvl="0" marL="0" rtl="0" algn="l">
              <a:lnSpc>
                <a:spcPct val="100000"/>
              </a:lnSpc>
              <a:spcBef>
                <a:spcPts val="0"/>
              </a:spcBef>
              <a:spcAft>
                <a:spcPts val="0"/>
              </a:spcAft>
              <a:buNone/>
            </a:pPr>
            <a:r>
              <a:rPr b="1" lang="en" sz="2440">
                <a:solidFill>
                  <a:schemeClr val="dk1"/>
                </a:solidFill>
              </a:rPr>
              <a:t>            Grant Elem.          22/23   C(33.62%)     23/24     C(31.50%)         24/25   C(26.20%) </a:t>
            </a:r>
            <a:endParaRPr b="1" sz="2440">
              <a:solidFill>
                <a:schemeClr val="dk1"/>
              </a:solidFill>
            </a:endParaRPr>
          </a:p>
          <a:p>
            <a:pPr indent="0" lvl="0" marL="0" rtl="0" algn="l">
              <a:spcBef>
                <a:spcPts val="0"/>
              </a:spcBef>
              <a:spcAft>
                <a:spcPts val="0"/>
              </a:spcAft>
              <a:buNone/>
            </a:pPr>
            <a:r>
              <a:rPr b="1" lang="en" sz="2280">
                <a:solidFill>
                  <a:schemeClr val="dk1"/>
                </a:solidFill>
              </a:rPr>
              <a:t>Actions:</a:t>
            </a:r>
            <a:endParaRPr b="1" sz="2280">
              <a:solidFill>
                <a:schemeClr val="dk1"/>
              </a:solidFill>
            </a:endParaRPr>
          </a:p>
          <a:p>
            <a:pPr indent="-325623" lvl="0" marL="457200" rtl="0" algn="l">
              <a:spcBef>
                <a:spcPts val="0"/>
              </a:spcBef>
              <a:spcAft>
                <a:spcPts val="0"/>
              </a:spcAft>
              <a:buClr>
                <a:schemeClr val="dk1"/>
              </a:buClr>
              <a:buSzPct val="100000"/>
              <a:buChar char="●"/>
            </a:pPr>
            <a:r>
              <a:rPr lang="en" sz="2444">
                <a:solidFill>
                  <a:schemeClr val="dk1"/>
                </a:solidFill>
              </a:rPr>
              <a:t>Hired a district-wide Chronic Absenteeism Social Worker &amp; Transporter</a:t>
            </a:r>
            <a:endParaRPr sz="2444">
              <a:solidFill>
                <a:schemeClr val="dk1"/>
              </a:solidFill>
            </a:endParaRPr>
          </a:p>
          <a:p>
            <a:pPr indent="-325623" lvl="0" marL="457200" rtl="0" algn="l">
              <a:spcBef>
                <a:spcPts val="0"/>
              </a:spcBef>
              <a:spcAft>
                <a:spcPts val="0"/>
              </a:spcAft>
              <a:buClr>
                <a:schemeClr val="dk1"/>
              </a:buClr>
              <a:buSzPct val="100000"/>
              <a:buChar char="●"/>
            </a:pPr>
            <a:r>
              <a:rPr lang="en" sz="2444">
                <a:solidFill>
                  <a:schemeClr val="dk1"/>
                </a:solidFill>
              </a:rPr>
              <a:t>Purchased a van for transportation</a:t>
            </a:r>
            <a:endParaRPr sz="2444">
              <a:solidFill>
                <a:schemeClr val="dk1"/>
              </a:solidFill>
            </a:endParaRPr>
          </a:p>
          <a:p>
            <a:pPr indent="-325623" lvl="0" marL="457200" rtl="0" algn="l">
              <a:spcBef>
                <a:spcPts val="0"/>
              </a:spcBef>
              <a:spcAft>
                <a:spcPts val="0"/>
              </a:spcAft>
              <a:buClr>
                <a:schemeClr val="dk1"/>
              </a:buClr>
              <a:buSzPct val="100000"/>
              <a:buChar char="●"/>
            </a:pPr>
            <a:r>
              <a:rPr lang="en" sz="2444">
                <a:solidFill>
                  <a:schemeClr val="dk1"/>
                </a:solidFill>
              </a:rPr>
              <a:t>Coordination of School Attendance Review Teams (SART) at all school sites </a:t>
            </a:r>
            <a:endParaRPr sz="2444">
              <a:solidFill>
                <a:schemeClr val="dk1"/>
              </a:solidFill>
            </a:endParaRPr>
          </a:p>
          <a:p>
            <a:pPr indent="-325623" lvl="0" marL="457200" rtl="0" algn="l">
              <a:spcBef>
                <a:spcPts val="0"/>
              </a:spcBef>
              <a:spcAft>
                <a:spcPts val="0"/>
              </a:spcAft>
              <a:buClr>
                <a:schemeClr val="dk1"/>
              </a:buClr>
              <a:buSzPct val="100000"/>
              <a:buChar char="●"/>
            </a:pPr>
            <a:r>
              <a:rPr lang="en" sz="2444">
                <a:solidFill>
                  <a:schemeClr val="dk1"/>
                </a:solidFill>
              </a:rPr>
              <a:t>Developed a Attendance Protocol Toolkit</a:t>
            </a:r>
            <a:endParaRPr sz="2444">
              <a:solidFill>
                <a:schemeClr val="dk1"/>
              </a:solidFill>
            </a:endParaRPr>
          </a:p>
          <a:p>
            <a:pPr indent="-325623" lvl="0" marL="457200" rtl="0" algn="l">
              <a:spcBef>
                <a:spcPts val="0"/>
              </a:spcBef>
              <a:spcAft>
                <a:spcPts val="0"/>
              </a:spcAft>
              <a:buClr>
                <a:schemeClr val="dk1"/>
              </a:buClr>
              <a:buSzPct val="100000"/>
              <a:buChar char="●"/>
            </a:pPr>
            <a:r>
              <a:rPr lang="en" sz="2444">
                <a:solidFill>
                  <a:schemeClr val="dk1"/>
                </a:solidFill>
              </a:rPr>
              <a:t>Family Outreach: Attendance Education Tabling </a:t>
            </a:r>
            <a:endParaRPr sz="2444">
              <a:solidFill>
                <a:schemeClr val="dk1"/>
              </a:solidFill>
            </a:endParaRPr>
          </a:p>
          <a:p>
            <a:pPr indent="-325623" lvl="0" marL="457200" rtl="0" algn="l">
              <a:spcBef>
                <a:spcPts val="0"/>
              </a:spcBef>
              <a:spcAft>
                <a:spcPts val="0"/>
              </a:spcAft>
              <a:buClr>
                <a:schemeClr val="dk1"/>
              </a:buClr>
              <a:buSzPct val="100000"/>
              <a:buChar char="●"/>
            </a:pPr>
            <a:r>
              <a:rPr lang="en" sz="2444">
                <a:solidFill>
                  <a:schemeClr val="dk1"/>
                </a:solidFill>
              </a:rPr>
              <a:t>District-wide Attendance Campaign </a:t>
            </a:r>
            <a:endParaRPr sz="2444">
              <a:solidFill>
                <a:schemeClr val="dk1"/>
              </a:solidFill>
            </a:endParaRPr>
          </a:p>
          <a:p>
            <a:pPr indent="-325623" lvl="0" marL="457200" rtl="0" algn="l">
              <a:spcBef>
                <a:spcPts val="0"/>
              </a:spcBef>
              <a:spcAft>
                <a:spcPts val="0"/>
              </a:spcAft>
              <a:buClr>
                <a:schemeClr val="dk1"/>
              </a:buClr>
              <a:buSzPct val="100000"/>
              <a:buChar char="●"/>
            </a:pPr>
            <a:r>
              <a:rPr lang="en" sz="2444">
                <a:solidFill>
                  <a:schemeClr val="dk1"/>
                </a:solidFill>
              </a:rPr>
              <a:t>Empathy Interviews - questions expanded to Middle/High School in 25/26</a:t>
            </a:r>
            <a:endParaRPr sz="2444">
              <a:solidFill>
                <a:schemeClr val="dk1"/>
              </a:solidFill>
            </a:endParaRPr>
          </a:p>
          <a:p>
            <a:pPr indent="-325623" lvl="0" marL="457200" rtl="0" algn="l">
              <a:spcBef>
                <a:spcPts val="0"/>
              </a:spcBef>
              <a:spcAft>
                <a:spcPts val="0"/>
              </a:spcAft>
              <a:buClr>
                <a:schemeClr val="dk1"/>
              </a:buClr>
              <a:buSzPct val="100000"/>
              <a:buChar char="●"/>
            </a:pPr>
            <a:r>
              <a:rPr lang="en" sz="2444">
                <a:solidFill>
                  <a:schemeClr val="dk1"/>
                </a:solidFill>
              </a:rPr>
              <a:t>Quarterly Attendance Data reviews with each School Site</a:t>
            </a:r>
            <a:endParaRPr sz="2444">
              <a:solidFill>
                <a:schemeClr val="dk1"/>
              </a:solidFill>
            </a:endParaRPr>
          </a:p>
          <a:p>
            <a:pPr indent="0" lvl="0" marL="457200" rtl="0" algn="l">
              <a:spcBef>
                <a:spcPts val="0"/>
              </a:spcBef>
              <a:spcAft>
                <a:spcPts val="0"/>
              </a:spcAft>
              <a:buNone/>
            </a:pPr>
            <a:r>
              <a:t/>
            </a:r>
            <a:endParaRPr sz="2444">
              <a:solidFill>
                <a:schemeClr val="dk1"/>
              </a:solidFill>
            </a:endParaRPr>
          </a:p>
          <a:p>
            <a:pPr indent="0" lvl="0" marL="0" rtl="0" algn="l">
              <a:spcBef>
                <a:spcPts val="0"/>
              </a:spcBef>
              <a:spcAft>
                <a:spcPts val="0"/>
              </a:spcAft>
              <a:buNone/>
            </a:pPr>
            <a:r>
              <a:rPr b="1" lang="en" sz="2565">
                <a:solidFill>
                  <a:schemeClr val="dk1"/>
                </a:solidFill>
              </a:rPr>
              <a:t>Piloted at Grant Elementary:</a:t>
            </a:r>
            <a:endParaRPr b="1" sz="2565">
              <a:solidFill>
                <a:schemeClr val="dk1"/>
              </a:solidFill>
            </a:endParaRPr>
          </a:p>
          <a:p>
            <a:pPr indent="-330426" lvl="0" marL="457200" rtl="0" algn="l">
              <a:spcBef>
                <a:spcPts val="0"/>
              </a:spcBef>
              <a:spcAft>
                <a:spcPts val="0"/>
              </a:spcAft>
              <a:buClr>
                <a:schemeClr val="dk1"/>
              </a:buClr>
              <a:buSzPct val="100000"/>
              <a:buChar char="●"/>
            </a:pPr>
            <a:r>
              <a:rPr b="1" lang="en" sz="2565">
                <a:solidFill>
                  <a:schemeClr val="dk1"/>
                </a:solidFill>
              </a:rPr>
              <a:t>Attendance Campaign</a:t>
            </a:r>
            <a:endParaRPr b="1" sz="2565">
              <a:solidFill>
                <a:schemeClr val="dk1"/>
              </a:solidFill>
            </a:endParaRPr>
          </a:p>
          <a:p>
            <a:pPr indent="-330426" lvl="0" marL="457200" rtl="0" algn="l">
              <a:spcBef>
                <a:spcPts val="0"/>
              </a:spcBef>
              <a:spcAft>
                <a:spcPts val="0"/>
              </a:spcAft>
              <a:buClr>
                <a:schemeClr val="dk1"/>
              </a:buClr>
              <a:buSzPct val="100000"/>
              <a:buChar char="●"/>
            </a:pPr>
            <a:r>
              <a:rPr b="1" lang="en" sz="2565">
                <a:solidFill>
                  <a:schemeClr val="dk1"/>
                </a:solidFill>
              </a:rPr>
              <a:t>Held SART (School Attendance Review Team) Conferences</a:t>
            </a:r>
            <a:endParaRPr b="1" sz="2565">
              <a:solidFill>
                <a:schemeClr val="dk1"/>
              </a:solidFill>
            </a:endParaRPr>
          </a:p>
          <a:p>
            <a:pPr indent="-330426" lvl="0" marL="457200" rtl="0" algn="l">
              <a:spcBef>
                <a:spcPts val="0"/>
              </a:spcBef>
              <a:spcAft>
                <a:spcPts val="0"/>
              </a:spcAft>
              <a:buClr>
                <a:schemeClr val="dk1"/>
              </a:buClr>
              <a:buSzPct val="100000"/>
              <a:buChar char="●"/>
            </a:pPr>
            <a:r>
              <a:rPr b="1" lang="en" sz="2565">
                <a:solidFill>
                  <a:schemeClr val="dk1"/>
                </a:solidFill>
              </a:rPr>
              <a:t>Monthly follow-up after initial SART 1 Conferences *Allowed School to review data, communicate with families, offer resources and implement interventions </a:t>
            </a:r>
            <a:endParaRPr sz="2565"/>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9"/>
          <p:cNvSpPr txBox="1"/>
          <p:nvPr>
            <p:ph type="title"/>
          </p:nvPr>
        </p:nvSpPr>
        <p:spPr>
          <a:xfrm>
            <a:off x="0" y="824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Group Norms: </a:t>
            </a:r>
            <a:endParaRPr/>
          </a:p>
        </p:txBody>
      </p:sp>
      <p:sp>
        <p:nvSpPr>
          <p:cNvPr id="132" name="Google Shape;132;p29"/>
          <p:cNvSpPr txBox="1"/>
          <p:nvPr/>
        </p:nvSpPr>
        <p:spPr>
          <a:xfrm>
            <a:off x="308150" y="1396925"/>
            <a:ext cx="8423100" cy="31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500">
              <a:solidFill>
                <a:schemeClr val="dk1"/>
              </a:solidFill>
              <a:latin typeface="Lato"/>
              <a:ea typeface="Lato"/>
              <a:cs typeface="Lato"/>
              <a:sym typeface="Lato"/>
            </a:endParaRPr>
          </a:p>
          <a:p>
            <a:pPr indent="-355600" lvl="0" marL="457200" rtl="0" algn="l">
              <a:lnSpc>
                <a:spcPct val="150000"/>
              </a:lnSpc>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Share the Air</a:t>
            </a:r>
            <a:endParaRPr sz="2000">
              <a:solidFill>
                <a:schemeClr val="dk1"/>
              </a:solidFill>
              <a:latin typeface="Lato"/>
              <a:ea typeface="Lato"/>
              <a:cs typeface="Lato"/>
              <a:sym typeface="Lato"/>
            </a:endParaRPr>
          </a:p>
          <a:p>
            <a:pPr indent="-355600" lvl="0" marL="457200" rtl="0" algn="l">
              <a:lnSpc>
                <a:spcPct val="150000"/>
              </a:lnSpc>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Practice and model what we are wanting to create</a:t>
            </a:r>
            <a:endParaRPr sz="2000">
              <a:solidFill>
                <a:schemeClr val="dk1"/>
              </a:solidFill>
              <a:latin typeface="Lato"/>
              <a:ea typeface="Lato"/>
              <a:cs typeface="Lato"/>
              <a:sym typeface="Lato"/>
            </a:endParaRPr>
          </a:p>
          <a:p>
            <a:pPr indent="-355600" lvl="0" marL="457200" rtl="0" algn="l">
              <a:lnSpc>
                <a:spcPct val="150000"/>
              </a:lnSpc>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Recognize you positional power</a:t>
            </a:r>
            <a:endParaRPr sz="2000">
              <a:solidFill>
                <a:schemeClr val="dk1"/>
              </a:solidFill>
              <a:latin typeface="Lato"/>
              <a:ea typeface="Lato"/>
              <a:cs typeface="Lato"/>
              <a:sym typeface="Lato"/>
            </a:endParaRPr>
          </a:p>
          <a:p>
            <a:pPr indent="-355600" lvl="0" marL="457200" rtl="0" algn="l">
              <a:lnSpc>
                <a:spcPct val="150000"/>
              </a:lnSpc>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Welcome personal reflection in this process</a:t>
            </a:r>
            <a:endParaRPr sz="2000">
              <a:solidFill>
                <a:schemeClr val="dk1"/>
              </a:solidFill>
              <a:latin typeface="Lato"/>
              <a:ea typeface="Lato"/>
              <a:cs typeface="Lato"/>
              <a:sym typeface="Lato"/>
            </a:endParaRPr>
          </a:p>
          <a:p>
            <a:pPr indent="-355600" lvl="0" marL="457200" rtl="0" algn="l">
              <a:lnSpc>
                <a:spcPct val="150000"/>
              </a:lnSpc>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Practice Listening</a:t>
            </a:r>
            <a:endParaRPr sz="2000">
              <a:solidFill>
                <a:schemeClr val="dk1"/>
              </a:solidFill>
              <a:latin typeface="Lato"/>
              <a:ea typeface="Lato"/>
              <a:cs typeface="Lato"/>
              <a:sym typeface="Lato"/>
            </a:endParaRPr>
          </a:p>
          <a:p>
            <a:pPr indent="-355600" lvl="0" marL="457200" rtl="0" algn="l">
              <a:lnSpc>
                <a:spcPct val="100000"/>
              </a:lnSpc>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Provide space FIRST to people and families most impacted by the necessity of the work of Community Schools </a:t>
            </a:r>
            <a:endParaRPr sz="1800">
              <a:solidFill>
                <a:schemeClr val="dk2"/>
              </a:solidFill>
            </a:endParaRPr>
          </a:p>
        </p:txBody>
      </p:sp>
      <p:pic>
        <p:nvPicPr>
          <p:cNvPr descr="Teamwork illustration | free photos | UIHere" id="133" name="Google Shape;133;p29"/>
          <p:cNvPicPr preferRelativeResize="0"/>
          <p:nvPr/>
        </p:nvPicPr>
        <p:blipFill>
          <a:blip r:embed="rId3">
            <a:alphaModFix/>
          </a:blip>
          <a:stretch>
            <a:fillRect/>
          </a:stretch>
        </p:blipFill>
        <p:spPr>
          <a:xfrm rot="551502">
            <a:off x="5138160" y="404423"/>
            <a:ext cx="3604858" cy="1891557"/>
          </a:xfrm>
          <a:prstGeom prst="rect">
            <a:avLst/>
          </a:prstGeom>
          <a:noFill/>
          <a:ln>
            <a:noFill/>
          </a:ln>
        </p:spPr>
      </p:pic>
      <p:pic>
        <p:nvPicPr>
          <p:cNvPr id="134" name="Google Shape;134;p29" title="ECS Logo.png"/>
          <p:cNvPicPr preferRelativeResize="0"/>
          <p:nvPr/>
        </p:nvPicPr>
        <p:blipFill>
          <a:blip r:embed="rId4">
            <a:alphaModFix/>
          </a:blip>
          <a:stretch>
            <a:fillRect/>
          </a:stretch>
        </p:blipFill>
        <p:spPr>
          <a:xfrm>
            <a:off x="308151" y="333950"/>
            <a:ext cx="1321298" cy="1343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2" name="Shape 492"/>
        <p:cNvGrpSpPr/>
        <p:nvPr/>
      </p:nvGrpSpPr>
      <p:grpSpPr>
        <a:xfrm>
          <a:off x="0" y="0"/>
          <a:ext cx="0" cy="0"/>
          <a:chOff x="0" y="0"/>
          <a:chExt cx="0" cy="0"/>
        </a:xfrm>
      </p:grpSpPr>
      <p:sp>
        <p:nvSpPr>
          <p:cNvPr id="493" name="Google Shape;493;p74"/>
          <p:cNvSpPr txBox="1"/>
          <p:nvPr>
            <p:ph type="title"/>
          </p:nvPr>
        </p:nvSpPr>
        <p:spPr>
          <a:xfrm>
            <a:off x="154400" y="251125"/>
            <a:ext cx="887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Jenny Martinez - District Chronic Absenteeism Social Worker</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lang="en" u="sng">
                <a:solidFill>
                  <a:schemeClr val="hlink"/>
                </a:solidFill>
                <a:hlinkClick r:id="rId4"/>
              </a:rPr>
              <a:t> Back to School Night Site-level Presentation</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7" name="Shape 497"/>
        <p:cNvGrpSpPr/>
        <p:nvPr/>
      </p:nvGrpSpPr>
      <p:grpSpPr>
        <a:xfrm>
          <a:off x="0" y="0"/>
          <a:ext cx="0" cy="0"/>
          <a:chOff x="0" y="0"/>
          <a:chExt cx="0" cy="0"/>
        </a:xfrm>
      </p:grpSpPr>
      <p:sp>
        <p:nvSpPr>
          <p:cNvPr id="498" name="Google Shape;498;p75"/>
          <p:cNvSpPr txBox="1"/>
          <p:nvPr>
            <p:ph type="title"/>
          </p:nvPr>
        </p:nvSpPr>
        <p:spPr>
          <a:xfrm>
            <a:off x="154400" y="251125"/>
            <a:ext cx="887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Jenny Martinez - District Chronic Absenteeism Social Worker</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b="1" lang="en" sz="3666"/>
              <a:t>Q &amp; A </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2" name="Shape 502"/>
        <p:cNvGrpSpPr/>
        <p:nvPr/>
      </p:nvGrpSpPr>
      <p:grpSpPr>
        <a:xfrm>
          <a:off x="0" y="0"/>
          <a:ext cx="0" cy="0"/>
          <a:chOff x="0" y="0"/>
          <a:chExt cx="0" cy="0"/>
        </a:xfrm>
      </p:grpSpPr>
      <p:sp>
        <p:nvSpPr>
          <p:cNvPr id="503" name="Google Shape;503;p76"/>
          <p:cNvSpPr txBox="1"/>
          <p:nvPr>
            <p:ph type="title"/>
          </p:nvPr>
        </p:nvSpPr>
        <p:spPr>
          <a:xfrm>
            <a:off x="333250" y="229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420">
                <a:solidFill>
                  <a:schemeClr val="lt1"/>
                </a:solidFill>
              </a:rPr>
              <a:t>Community Schools Updates</a:t>
            </a:r>
            <a:endParaRPr b="1" sz="3420">
              <a:solidFill>
                <a:schemeClr val="lt1"/>
              </a:solidFill>
            </a:endParaRPr>
          </a:p>
          <a:p>
            <a:pPr indent="0" lvl="0" marL="0" rtl="0" algn="ctr">
              <a:spcBef>
                <a:spcPts val="0"/>
              </a:spcBef>
              <a:spcAft>
                <a:spcPts val="0"/>
              </a:spcAft>
              <a:buSzPts val="990"/>
              <a:buNone/>
            </a:pPr>
            <a:r>
              <a:t/>
            </a:r>
            <a:endParaRPr b="1" sz="3420">
              <a:solidFill>
                <a:schemeClr val="lt1"/>
              </a:solidFill>
            </a:endParaRPr>
          </a:p>
          <a:p>
            <a:pPr indent="0" lvl="0" marL="0" rtl="0" algn="ctr">
              <a:spcBef>
                <a:spcPts val="0"/>
              </a:spcBef>
              <a:spcAft>
                <a:spcPts val="0"/>
              </a:spcAft>
              <a:buSzPts val="990"/>
              <a:buNone/>
            </a:pPr>
            <a:r>
              <a:rPr b="1" lang="en" sz="3420">
                <a:solidFill>
                  <a:schemeClr val="lt1"/>
                </a:solidFill>
              </a:rPr>
              <a:t>                                                    10:30-10:55</a:t>
            </a:r>
            <a:endParaRPr b="1" sz="3420">
              <a:solidFill>
                <a:schemeClr val="lt1"/>
              </a:solidFill>
            </a:endParaRPr>
          </a:p>
        </p:txBody>
      </p:sp>
      <p:sp>
        <p:nvSpPr>
          <p:cNvPr id="504" name="Google Shape;504;p76"/>
          <p:cNvSpPr txBox="1"/>
          <p:nvPr>
            <p:ph idx="1" type="body"/>
          </p:nvPr>
        </p:nvSpPr>
        <p:spPr>
          <a:xfrm>
            <a:off x="311700" y="1571800"/>
            <a:ext cx="8520600" cy="29619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2800">
              <a:solidFill>
                <a:schemeClr val="dk1"/>
              </a:solidFill>
            </a:endParaRPr>
          </a:p>
          <a:p>
            <a:pPr indent="0" lvl="0" marL="0" rtl="0" algn="l">
              <a:lnSpc>
                <a:spcPct val="100000"/>
              </a:lnSpc>
              <a:spcBef>
                <a:spcPts val="0"/>
              </a:spcBef>
              <a:spcAft>
                <a:spcPts val="0"/>
              </a:spcAft>
              <a:buNone/>
            </a:pPr>
            <a:r>
              <a:t/>
            </a:r>
            <a:endParaRPr sz="280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7"/>
          <p:cNvSpPr txBox="1"/>
          <p:nvPr>
            <p:ph type="title"/>
          </p:nvPr>
        </p:nvSpPr>
        <p:spPr>
          <a:xfrm>
            <a:off x="311700" y="223550"/>
            <a:ext cx="8520600" cy="51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20"/>
              <a:t>Community Schools MOUs &amp; Partnerships</a:t>
            </a:r>
            <a:endParaRPr b="1" sz="2720"/>
          </a:p>
        </p:txBody>
      </p:sp>
      <p:sp>
        <p:nvSpPr>
          <p:cNvPr id="510" name="Google Shape;510;p77"/>
          <p:cNvSpPr txBox="1"/>
          <p:nvPr>
            <p:ph idx="1" type="body"/>
          </p:nvPr>
        </p:nvSpPr>
        <p:spPr>
          <a:xfrm>
            <a:off x="311700" y="787875"/>
            <a:ext cx="8520600" cy="4146300"/>
          </a:xfrm>
          <a:prstGeom prst="rect">
            <a:avLst/>
          </a:prstGeom>
        </p:spPr>
        <p:txBody>
          <a:bodyPr anchorCtr="0" anchor="t" bIns="91425" lIns="91425" spcFirstLastPara="1" rIns="91425" wrap="square" tIns="91425">
            <a:normAutofit fontScale="25000" lnSpcReduction="20000"/>
          </a:bodyPr>
          <a:lstStyle/>
          <a:p>
            <a:pPr indent="0" lvl="0" marL="457200" rtl="0" algn="l">
              <a:lnSpc>
                <a:spcPct val="100000"/>
              </a:lnSpc>
              <a:spcBef>
                <a:spcPts val="0"/>
              </a:spcBef>
              <a:spcAft>
                <a:spcPts val="0"/>
              </a:spcAft>
              <a:buNone/>
            </a:pPr>
            <a:r>
              <a:t/>
            </a:r>
            <a:endParaRPr i="1" sz="1500">
              <a:solidFill>
                <a:schemeClr val="dk1"/>
              </a:solidFill>
            </a:endParaRPr>
          </a:p>
          <a:p>
            <a:pPr indent="0" lvl="0" marL="457200" rtl="0" algn="l">
              <a:lnSpc>
                <a:spcPct val="100000"/>
              </a:lnSpc>
              <a:spcBef>
                <a:spcPts val="0"/>
              </a:spcBef>
              <a:spcAft>
                <a:spcPts val="0"/>
              </a:spcAft>
              <a:buNone/>
            </a:pPr>
            <a:r>
              <a:t/>
            </a:r>
            <a:endParaRPr b="1" i="1" sz="1500">
              <a:solidFill>
                <a:schemeClr val="dk1"/>
              </a:solidFill>
            </a:endParaRPr>
          </a:p>
          <a:p>
            <a:pPr indent="0" lvl="0" marL="0" rtl="0" algn="l">
              <a:lnSpc>
                <a:spcPct val="100000"/>
              </a:lnSpc>
              <a:spcBef>
                <a:spcPts val="0"/>
              </a:spcBef>
              <a:spcAft>
                <a:spcPts val="0"/>
              </a:spcAft>
              <a:buNone/>
            </a:pPr>
            <a:r>
              <a:rPr b="1" lang="en" sz="5773">
                <a:solidFill>
                  <a:schemeClr val="dk1"/>
                </a:solidFill>
              </a:rPr>
              <a:t>Black Student Union </a:t>
            </a:r>
            <a:r>
              <a:rPr lang="en" sz="5773">
                <a:solidFill>
                  <a:schemeClr val="dk1"/>
                </a:solidFill>
              </a:rPr>
              <a:t> </a:t>
            </a:r>
            <a:endParaRPr sz="5773">
              <a:solidFill>
                <a:schemeClr val="dk1"/>
              </a:solidFill>
            </a:endParaRPr>
          </a:p>
          <a:p>
            <a:pPr indent="-320247" lvl="0" marL="457200" rtl="0" algn="l">
              <a:lnSpc>
                <a:spcPct val="100000"/>
              </a:lnSpc>
              <a:spcBef>
                <a:spcPts val="0"/>
              </a:spcBef>
              <a:spcAft>
                <a:spcPts val="0"/>
              </a:spcAft>
              <a:buClr>
                <a:schemeClr val="dk1"/>
              </a:buClr>
              <a:buSzPct val="100000"/>
              <a:buChar char="●"/>
            </a:pPr>
            <a:r>
              <a:rPr i="1" lang="en" sz="5773">
                <a:solidFill>
                  <a:schemeClr val="dk1"/>
                </a:solidFill>
              </a:rPr>
              <a:t>Support and Development of BSUs at both middle &amp; high schools</a:t>
            </a:r>
            <a:endParaRPr i="1" sz="5773">
              <a:solidFill>
                <a:schemeClr val="dk1"/>
              </a:solidFill>
            </a:endParaRPr>
          </a:p>
          <a:p>
            <a:pPr indent="0" lvl="0" marL="457200" rtl="0" algn="l">
              <a:lnSpc>
                <a:spcPct val="100000"/>
              </a:lnSpc>
              <a:spcBef>
                <a:spcPts val="0"/>
              </a:spcBef>
              <a:spcAft>
                <a:spcPts val="0"/>
              </a:spcAft>
              <a:buNone/>
            </a:pPr>
            <a:r>
              <a:t/>
            </a:r>
            <a:endParaRPr b="1" i="1" sz="5773">
              <a:solidFill>
                <a:schemeClr val="dk1"/>
              </a:solidFill>
            </a:endParaRPr>
          </a:p>
          <a:p>
            <a:pPr indent="0" lvl="0" marL="0" rtl="0" algn="l">
              <a:lnSpc>
                <a:spcPct val="100000"/>
              </a:lnSpc>
              <a:spcBef>
                <a:spcPts val="0"/>
              </a:spcBef>
              <a:spcAft>
                <a:spcPts val="0"/>
              </a:spcAft>
              <a:buNone/>
            </a:pPr>
            <a:r>
              <a:rPr b="1" lang="en" sz="5773">
                <a:solidFill>
                  <a:schemeClr val="dk1"/>
                </a:solidFill>
              </a:rPr>
              <a:t>True North</a:t>
            </a:r>
            <a:r>
              <a:rPr lang="en" sz="5773">
                <a:solidFill>
                  <a:schemeClr val="dk1"/>
                </a:solidFill>
              </a:rPr>
              <a:t> </a:t>
            </a:r>
            <a:endParaRPr sz="5773">
              <a:solidFill>
                <a:schemeClr val="dk1"/>
              </a:solidFill>
            </a:endParaRPr>
          </a:p>
          <a:p>
            <a:pPr indent="-320247" lvl="0" marL="457200" rtl="0" algn="l">
              <a:lnSpc>
                <a:spcPct val="100000"/>
              </a:lnSpc>
              <a:spcBef>
                <a:spcPts val="0"/>
              </a:spcBef>
              <a:spcAft>
                <a:spcPts val="0"/>
              </a:spcAft>
              <a:buClr>
                <a:schemeClr val="dk1"/>
              </a:buClr>
              <a:buSzPct val="100000"/>
              <a:buChar char="●"/>
            </a:pPr>
            <a:r>
              <a:rPr i="1" lang="en" sz="5773">
                <a:solidFill>
                  <a:schemeClr val="dk1"/>
                </a:solidFill>
              </a:rPr>
              <a:t>Development of ELAC &amp; School Site Councils, currently at EHS, expanding to Lafayette and Zane</a:t>
            </a:r>
            <a:endParaRPr i="1" sz="5773">
              <a:solidFill>
                <a:schemeClr val="dk1"/>
              </a:solidFill>
            </a:endParaRPr>
          </a:p>
          <a:p>
            <a:pPr indent="0" lvl="0" marL="457200" rtl="0" algn="l">
              <a:lnSpc>
                <a:spcPct val="100000"/>
              </a:lnSpc>
              <a:spcBef>
                <a:spcPts val="0"/>
              </a:spcBef>
              <a:spcAft>
                <a:spcPts val="0"/>
              </a:spcAft>
              <a:buNone/>
            </a:pPr>
            <a:r>
              <a:t/>
            </a:r>
            <a:endParaRPr i="1" sz="5773">
              <a:solidFill>
                <a:schemeClr val="dk1"/>
              </a:solidFill>
            </a:endParaRPr>
          </a:p>
          <a:p>
            <a:pPr indent="0" lvl="0" marL="0" rtl="0" algn="l">
              <a:lnSpc>
                <a:spcPct val="100000"/>
              </a:lnSpc>
              <a:spcBef>
                <a:spcPts val="0"/>
              </a:spcBef>
              <a:spcAft>
                <a:spcPts val="0"/>
              </a:spcAft>
              <a:buNone/>
            </a:pPr>
            <a:r>
              <a:rPr b="1" lang="en" sz="5773">
                <a:solidFill>
                  <a:schemeClr val="dk1"/>
                </a:solidFill>
              </a:rPr>
              <a:t>Grow Together </a:t>
            </a:r>
            <a:endParaRPr b="1" sz="5773">
              <a:solidFill>
                <a:schemeClr val="dk1"/>
              </a:solidFill>
            </a:endParaRPr>
          </a:p>
          <a:p>
            <a:pPr indent="-320247" lvl="0" marL="457200" rtl="0" algn="l">
              <a:lnSpc>
                <a:spcPct val="100000"/>
              </a:lnSpc>
              <a:spcBef>
                <a:spcPts val="0"/>
              </a:spcBef>
              <a:spcAft>
                <a:spcPts val="0"/>
              </a:spcAft>
              <a:buClr>
                <a:schemeClr val="dk1"/>
              </a:buClr>
              <a:buSzPct val="100000"/>
              <a:buChar char="●"/>
            </a:pPr>
            <a:r>
              <a:rPr lang="en" sz="5773">
                <a:solidFill>
                  <a:schemeClr val="dk1"/>
                </a:solidFill>
              </a:rPr>
              <a:t>Social Emotional learning through a garden stewardship program at both Grant and Lafayette Elementary</a:t>
            </a:r>
            <a:endParaRPr sz="5773">
              <a:solidFill>
                <a:schemeClr val="dk1"/>
              </a:solidFill>
            </a:endParaRPr>
          </a:p>
          <a:p>
            <a:pPr indent="0" lvl="0" marL="457200" rtl="0" algn="l">
              <a:lnSpc>
                <a:spcPct val="100000"/>
              </a:lnSpc>
              <a:spcBef>
                <a:spcPts val="0"/>
              </a:spcBef>
              <a:spcAft>
                <a:spcPts val="0"/>
              </a:spcAft>
              <a:buNone/>
            </a:pPr>
            <a:r>
              <a:t/>
            </a:r>
            <a:endParaRPr sz="5773">
              <a:solidFill>
                <a:schemeClr val="dk1"/>
              </a:solidFill>
            </a:endParaRPr>
          </a:p>
          <a:p>
            <a:pPr indent="0" lvl="0" marL="0" rtl="0" algn="l">
              <a:lnSpc>
                <a:spcPct val="100000"/>
              </a:lnSpc>
              <a:spcBef>
                <a:spcPts val="0"/>
              </a:spcBef>
              <a:spcAft>
                <a:spcPts val="0"/>
              </a:spcAft>
              <a:buNone/>
            </a:pPr>
            <a:r>
              <a:rPr b="1" lang="en" sz="5773">
                <a:solidFill>
                  <a:schemeClr val="dk1"/>
                </a:solidFill>
              </a:rPr>
              <a:t>English Express</a:t>
            </a:r>
            <a:r>
              <a:rPr lang="en" sz="5773">
                <a:solidFill>
                  <a:schemeClr val="dk1"/>
                </a:solidFill>
              </a:rPr>
              <a:t> </a:t>
            </a:r>
            <a:endParaRPr sz="5773">
              <a:solidFill>
                <a:schemeClr val="dk1"/>
              </a:solidFill>
            </a:endParaRPr>
          </a:p>
          <a:p>
            <a:pPr indent="-320247" lvl="0" marL="457200" rtl="0" algn="l">
              <a:lnSpc>
                <a:spcPct val="100000"/>
              </a:lnSpc>
              <a:spcBef>
                <a:spcPts val="0"/>
              </a:spcBef>
              <a:spcAft>
                <a:spcPts val="0"/>
              </a:spcAft>
              <a:buClr>
                <a:schemeClr val="dk1"/>
              </a:buClr>
              <a:buSzPct val="100000"/>
              <a:buChar char="●"/>
            </a:pPr>
            <a:r>
              <a:rPr i="1" lang="en" sz="5773">
                <a:solidFill>
                  <a:schemeClr val="dk1"/>
                </a:solidFill>
              </a:rPr>
              <a:t>English Classes, Citizenship Classes and Field trips for multi-language learning families and students </a:t>
            </a:r>
            <a:endParaRPr sz="5773">
              <a:solidFill>
                <a:schemeClr val="dk1"/>
              </a:solidFill>
            </a:endParaRPr>
          </a:p>
          <a:p>
            <a:pPr indent="0" lvl="0" marL="457200" rtl="0" algn="l">
              <a:lnSpc>
                <a:spcPct val="100000"/>
              </a:lnSpc>
              <a:spcBef>
                <a:spcPts val="0"/>
              </a:spcBef>
              <a:spcAft>
                <a:spcPts val="0"/>
              </a:spcAft>
              <a:buNone/>
            </a:pPr>
            <a:r>
              <a:t/>
            </a:r>
            <a:endParaRPr sz="5773">
              <a:solidFill>
                <a:schemeClr val="dk1"/>
              </a:solidFill>
            </a:endParaRPr>
          </a:p>
          <a:p>
            <a:pPr indent="0" lvl="0" marL="0" rtl="0" algn="l">
              <a:lnSpc>
                <a:spcPct val="100000"/>
              </a:lnSpc>
              <a:spcBef>
                <a:spcPts val="0"/>
              </a:spcBef>
              <a:spcAft>
                <a:spcPts val="0"/>
              </a:spcAft>
              <a:buNone/>
            </a:pPr>
            <a:r>
              <a:rPr b="1" lang="en" sz="5773">
                <a:solidFill>
                  <a:schemeClr val="dk1"/>
                </a:solidFill>
              </a:rPr>
              <a:t>Community Engagement Initiative (CEI) </a:t>
            </a:r>
            <a:endParaRPr b="1" sz="5773">
              <a:solidFill>
                <a:schemeClr val="dk1"/>
              </a:solidFill>
            </a:endParaRPr>
          </a:p>
          <a:p>
            <a:pPr indent="-320247" lvl="0" marL="457200" rtl="0" algn="l">
              <a:lnSpc>
                <a:spcPct val="100000"/>
              </a:lnSpc>
              <a:spcBef>
                <a:spcPts val="0"/>
              </a:spcBef>
              <a:spcAft>
                <a:spcPts val="0"/>
              </a:spcAft>
              <a:buClr>
                <a:schemeClr val="dk1"/>
              </a:buClr>
              <a:buSzPct val="100000"/>
              <a:buChar char="●"/>
            </a:pPr>
            <a:r>
              <a:rPr lang="en" sz="5773">
                <a:solidFill>
                  <a:schemeClr val="dk1"/>
                </a:solidFill>
              </a:rPr>
              <a:t>District Level Initiative to improve Family &amp; Community Engagement. The focus for the 25/26 school year is on increased family engagement at English Language Advisory Councils, School Site Councils and Parent Teacher Associations at each school site</a:t>
            </a:r>
            <a:endParaRPr sz="5773">
              <a:solidFill>
                <a:schemeClr val="dk1"/>
              </a:solidFill>
            </a:endParaRPr>
          </a:p>
          <a:p>
            <a:pPr indent="0" lvl="0" marL="914400" rtl="0" algn="l">
              <a:lnSpc>
                <a:spcPct val="100000"/>
              </a:lnSpc>
              <a:spcBef>
                <a:spcPts val="0"/>
              </a:spcBef>
              <a:spcAft>
                <a:spcPts val="0"/>
              </a:spcAft>
              <a:buNone/>
            </a:pPr>
            <a:r>
              <a:t/>
            </a:r>
            <a:endParaRPr sz="5773">
              <a:solidFill>
                <a:schemeClr val="dk1"/>
              </a:solidFill>
            </a:endParaRPr>
          </a:p>
          <a:p>
            <a:pPr indent="0" lvl="0" marL="0" rtl="0" algn="l">
              <a:lnSpc>
                <a:spcPct val="100000"/>
              </a:lnSpc>
              <a:spcBef>
                <a:spcPts val="0"/>
              </a:spcBef>
              <a:spcAft>
                <a:spcPts val="0"/>
              </a:spcAft>
              <a:buNone/>
            </a:pPr>
            <a:r>
              <a:rPr b="1" lang="en" sz="5773">
                <a:solidFill>
                  <a:schemeClr val="dk1"/>
                </a:solidFill>
              </a:rPr>
              <a:t>Faith Based Partnership Initiative</a:t>
            </a:r>
            <a:r>
              <a:rPr lang="en" sz="5773">
                <a:solidFill>
                  <a:schemeClr val="dk1"/>
                </a:solidFill>
              </a:rPr>
              <a:t> </a:t>
            </a:r>
            <a:endParaRPr sz="5773">
              <a:solidFill>
                <a:schemeClr val="dk1"/>
              </a:solidFill>
            </a:endParaRPr>
          </a:p>
          <a:p>
            <a:pPr indent="-320247" lvl="0" marL="457200" rtl="0" algn="l">
              <a:lnSpc>
                <a:spcPct val="100000"/>
              </a:lnSpc>
              <a:spcBef>
                <a:spcPts val="0"/>
              </a:spcBef>
              <a:spcAft>
                <a:spcPts val="0"/>
              </a:spcAft>
              <a:buClr>
                <a:schemeClr val="dk1"/>
              </a:buClr>
              <a:buSzPct val="100000"/>
              <a:buChar char="●"/>
            </a:pPr>
            <a:r>
              <a:rPr i="1" lang="en" sz="5773">
                <a:solidFill>
                  <a:schemeClr val="dk1"/>
                </a:solidFill>
              </a:rPr>
              <a:t>April 24th In </a:t>
            </a:r>
            <a:r>
              <a:rPr i="1" lang="en" sz="5773">
                <a:solidFill>
                  <a:schemeClr val="dk1"/>
                </a:solidFill>
              </a:rPr>
              <a:t>partnership</a:t>
            </a:r>
            <a:r>
              <a:rPr i="1" lang="en" sz="5773">
                <a:solidFill>
                  <a:schemeClr val="dk1"/>
                </a:solidFill>
              </a:rPr>
              <a:t> with Big Brothers, Big Sisters</a:t>
            </a:r>
            <a:endParaRPr i="1" sz="5773">
              <a:solidFill>
                <a:schemeClr val="dk1"/>
              </a:solidFill>
            </a:endParaRPr>
          </a:p>
          <a:p>
            <a:pPr indent="0" lvl="0" marL="914400" rtl="0" algn="l">
              <a:lnSpc>
                <a:spcPct val="100000"/>
              </a:lnSpc>
              <a:spcBef>
                <a:spcPts val="0"/>
              </a:spcBef>
              <a:spcAft>
                <a:spcPts val="0"/>
              </a:spcAft>
              <a:buNone/>
            </a:pPr>
            <a:r>
              <a:t/>
            </a:r>
            <a:endParaRPr i="1" sz="5773">
              <a:solidFill>
                <a:schemeClr val="dk1"/>
              </a:solidFill>
            </a:endParaRPr>
          </a:p>
          <a:p>
            <a:pPr indent="0" lvl="0" marL="0" rtl="0" algn="l">
              <a:lnSpc>
                <a:spcPct val="100000"/>
              </a:lnSpc>
              <a:spcBef>
                <a:spcPts val="0"/>
              </a:spcBef>
              <a:spcAft>
                <a:spcPts val="0"/>
              </a:spcAft>
              <a:buNone/>
            </a:pPr>
            <a:r>
              <a:rPr b="1" lang="en" sz="5773">
                <a:solidFill>
                  <a:schemeClr val="dk1"/>
                </a:solidFill>
              </a:rPr>
              <a:t>Optical Academy</a:t>
            </a:r>
            <a:r>
              <a:rPr lang="en" sz="5773">
                <a:solidFill>
                  <a:schemeClr val="dk1"/>
                </a:solidFill>
              </a:rPr>
              <a:t> </a:t>
            </a:r>
            <a:endParaRPr sz="5773">
              <a:solidFill>
                <a:schemeClr val="dk1"/>
              </a:solidFill>
            </a:endParaRPr>
          </a:p>
          <a:p>
            <a:pPr indent="-320247" lvl="0" marL="457200" rtl="0" algn="l">
              <a:lnSpc>
                <a:spcPct val="100000"/>
              </a:lnSpc>
              <a:spcBef>
                <a:spcPts val="0"/>
              </a:spcBef>
              <a:spcAft>
                <a:spcPts val="0"/>
              </a:spcAft>
              <a:buClr>
                <a:schemeClr val="dk1"/>
              </a:buClr>
              <a:buSzPct val="100000"/>
              <a:buChar char="●"/>
            </a:pPr>
            <a:r>
              <a:rPr i="1" lang="en" sz="5773">
                <a:solidFill>
                  <a:schemeClr val="dk1"/>
                </a:solidFill>
              </a:rPr>
              <a:t>Glasses to Classes </a:t>
            </a:r>
            <a:endParaRPr i="1" sz="5773">
              <a:solidFill>
                <a:schemeClr val="dk1"/>
              </a:solidFill>
            </a:endParaRPr>
          </a:p>
          <a:p>
            <a:pPr indent="0" lvl="0" marL="0" rtl="0" algn="l">
              <a:lnSpc>
                <a:spcPct val="100000"/>
              </a:lnSpc>
              <a:spcBef>
                <a:spcPts val="0"/>
              </a:spcBef>
              <a:spcAft>
                <a:spcPts val="0"/>
              </a:spcAft>
              <a:buNone/>
            </a:pPr>
            <a:r>
              <a:t/>
            </a:r>
            <a:endParaRPr i="1" sz="1514">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8"/>
          <p:cNvSpPr txBox="1"/>
          <p:nvPr>
            <p:ph type="title"/>
          </p:nvPr>
        </p:nvSpPr>
        <p:spPr>
          <a:xfrm>
            <a:off x="311700" y="814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Data Points: </a:t>
            </a:r>
            <a:endParaRPr/>
          </a:p>
          <a:p>
            <a:pPr indent="0" lvl="0" marL="0" rtl="0" algn="l">
              <a:spcBef>
                <a:spcPts val="0"/>
              </a:spcBef>
              <a:spcAft>
                <a:spcPts val="0"/>
              </a:spcAft>
              <a:buNone/>
            </a:pPr>
            <a:r>
              <a:t/>
            </a:r>
            <a:endParaRPr/>
          </a:p>
        </p:txBody>
      </p:sp>
      <p:sp>
        <p:nvSpPr>
          <p:cNvPr id="516" name="Google Shape;516;p78"/>
          <p:cNvSpPr txBox="1"/>
          <p:nvPr>
            <p:ph idx="1" type="body"/>
          </p:nvPr>
        </p:nvSpPr>
        <p:spPr>
          <a:xfrm>
            <a:off x="124075" y="654175"/>
            <a:ext cx="8937000" cy="4372200"/>
          </a:xfrm>
          <a:prstGeom prst="rect">
            <a:avLst/>
          </a:prstGeom>
        </p:spPr>
        <p:txBody>
          <a:bodyPr anchorCtr="0" anchor="t" bIns="91425" lIns="91425" spcFirstLastPara="1" rIns="91425" wrap="square" tIns="91425">
            <a:normAutofit fontScale="55000" lnSpcReduction="10000"/>
          </a:bodyPr>
          <a:lstStyle/>
          <a:p>
            <a:pPr indent="0" lvl="0" marL="0" rtl="0" algn="l">
              <a:spcBef>
                <a:spcPts val="0"/>
              </a:spcBef>
              <a:spcAft>
                <a:spcPts val="0"/>
              </a:spcAft>
              <a:buNone/>
            </a:pPr>
            <a:r>
              <a:rPr b="1" lang="en" sz="2948">
                <a:solidFill>
                  <a:schemeClr val="dk1"/>
                </a:solidFill>
              </a:rPr>
              <a:t>Student Transportation: </a:t>
            </a:r>
            <a:r>
              <a:rPr lang="en" sz="2948">
                <a:solidFill>
                  <a:schemeClr val="dk1"/>
                </a:solidFill>
              </a:rPr>
              <a:t>How many student transports that have been provided since the beginning of the school year, supported by Community Schools Staff - </a:t>
            </a:r>
            <a:r>
              <a:rPr b="1" i="1" lang="en" sz="2948">
                <a:solidFill>
                  <a:schemeClr val="dk1"/>
                </a:solidFill>
              </a:rPr>
              <a:t>Total transports so far this year:  150+</a:t>
            </a:r>
            <a:endParaRPr b="1" i="1" sz="2948">
              <a:solidFill>
                <a:schemeClr val="dk1"/>
              </a:solidFill>
            </a:endParaRPr>
          </a:p>
          <a:p>
            <a:pPr indent="0" lvl="0" marL="0" rtl="0" algn="l">
              <a:spcBef>
                <a:spcPts val="1200"/>
              </a:spcBef>
              <a:spcAft>
                <a:spcPts val="0"/>
              </a:spcAft>
              <a:buNone/>
            </a:pPr>
            <a:r>
              <a:rPr b="1" lang="en" sz="2948">
                <a:solidFill>
                  <a:schemeClr val="dk1"/>
                </a:solidFill>
              </a:rPr>
              <a:t>Well Space Access: </a:t>
            </a:r>
            <a:r>
              <a:rPr lang="en" sz="2948">
                <a:solidFill>
                  <a:schemeClr val="dk1"/>
                </a:solidFill>
              </a:rPr>
              <a:t>How many students at </a:t>
            </a:r>
            <a:r>
              <a:rPr lang="en" sz="2948">
                <a:solidFill>
                  <a:schemeClr val="dk1"/>
                </a:solidFill>
              </a:rPr>
              <a:t>each</a:t>
            </a:r>
            <a:r>
              <a:rPr lang="en" sz="2948">
                <a:solidFill>
                  <a:schemeClr val="dk1"/>
                </a:solidFill>
              </a:rPr>
              <a:t> school site that have accessed the Well Space at a particular school, resulting in a re-set or mental health services. </a:t>
            </a:r>
            <a:endParaRPr b="1" sz="2948">
              <a:solidFill>
                <a:schemeClr val="dk1"/>
              </a:solidFill>
            </a:endParaRPr>
          </a:p>
          <a:p>
            <a:pPr indent="0" lvl="0" marL="0" rtl="0" algn="l">
              <a:spcBef>
                <a:spcPts val="1200"/>
              </a:spcBef>
              <a:spcAft>
                <a:spcPts val="0"/>
              </a:spcAft>
              <a:buNone/>
            </a:pPr>
            <a:r>
              <a:rPr b="1" lang="en" sz="2948">
                <a:solidFill>
                  <a:schemeClr val="dk1"/>
                </a:solidFill>
              </a:rPr>
              <a:t>MTSS Referrals: </a:t>
            </a:r>
            <a:r>
              <a:rPr lang="en" sz="2948">
                <a:solidFill>
                  <a:schemeClr val="dk1"/>
                </a:solidFill>
              </a:rPr>
              <a:t>Multi-Tiered Systems of Support Teams consisting of a site </a:t>
            </a:r>
            <a:r>
              <a:rPr lang="en" sz="2948">
                <a:solidFill>
                  <a:schemeClr val="dk1"/>
                </a:solidFill>
              </a:rPr>
              <a:t>administrator</a:t>
            </a:r>
            <a:r>
              <a:rPr lang="en" sz="2948">
                <a:solidFill>
                  <a:schemeClr val="dk1"/>
                </a:solidFill>
              </a:rPr>
              <a:t>, Education Specialist, Social Worker, CARE Specialist and Community Schools Liaison to staff individual </a:t>
            </a:r>
            <a:r>
              <a:rPr lang="en" sz="2948">
                <a:solidFill>
                  <a:schemeClr val="dk1"/>
                </a:solidFill>
              </a:rPr>
              <a:t>students for tiered services, created and supported by Community Schools</a:t>
            </a:r>
            <a:endParaRPr sz="2948">
              <a:solidFill>
                <a:schemeClr val="dk1"/>
              </a:solidFill>
            </a:endParaRPr>
          </a:p>
          <a:p>
            <a:pPr indent="0" lvl="0" marL="0" rtl="0" algn="l">
              <a:spcBef>
                <a:spcPts val="1200"/>
              </a:spcBef>
              <a:spcAft>
                <a:spcPts val="0"/>
              </a:spcAft>
              <a:buNone/>
            </a:pPr>
            <a:r>
              <a:rPr b="1" lang="en" sz="2948">
                <a:solidFill>
                  <a:schemeClr val="dk1"/>
                </a:solidFill>
              </a:rPr>
              <a:t>Check &amp; Connect: </a:t>
            </a:r>
            <a:r>
              <a:rPr lang="en" sz="2948">
                <a:solidFill>
                  <a:schemeClr val="dk1"/>
                </a:solidFill>
              </a:rPr>
              <a:t>Students at each school site who are identified as housing insecure. Their attendance is checked weekly to support any issues related to attendance, completed by site Community Schools Liaisons.</a:t>
            </a:r>
            <a:endParaRPr sz="2948">
              <a:solidFill>
                <a:schemeClr val="dk1"/>
              </a:solidFill>
            </a:endParaRPr>
          </a:p>
          <a:p>
            <a:pPr indent="0" lvl="0" marL="0" rtl="0" algn="l">
              <a:spcBef>
                <a:spcPts val="1200"/>
              </a:spcBef>
              <a:spcAft>
                <a:spcPts val="1200"/>
              </a:spcAft>
              <a:buNone/>
            </a:pPr>
            <a:r>
              <a:rPr b="1" lang="en" sz="2948">
                <a:solidFill>
                  <a:schemeClr val="dk1"/>
                </a:solidFill>
              </a:rPr>
              <a:t>Student Success Center:  </a:t>
            </a:r>
            <a:r>
              <a:rPr lang="en" sz="2948">
                <a:solidFill>
                  <a:schemeClr val="dk1"/>
                </a:solidFill>
              </a:rPr>
              <a:t>An </a:t>
            </a:r>
            <a:r>
              <a:rPr b="1" i="1" lang="en" sz="2948">
                <a:solidFill>
                  <a:schemeClr val="dk1"/>
                </a:solidFill>
              </a:rPr>
              <a:t>Alternative to Suspension</a:t>
            </a:r>
            <a:r>
              <a:rPr lang="en" sz="2948">
                <a:solidFill>
                  <a:schemeClr val="dk1"/>
                </a:solidFill>
              </a:rPr>
              <a:t> space at each Middle School to reduce suspensions and increase student engagement, staffed by Community Schools Restorative Practices Support Specialists. </a:t>
            </a:r>
            <a:endParaRPr>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9"/>
          <p:cNvSpPr txBox="1"/>
          <p:nvPr>
            <p:ph type="title"/>
          </p:nvPr>
        </p:nvSpPr>
        <p:spPr>
          <a:xfrm>
            <a:off x="188600" y="488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244"/>
              <a:t>Site:</a:t>
            </a:r>
            <a:r>
              <a:rPr lang="en"/>
              <a:t> Alice Birney Elementary  363 Students </a:t>
            </a:r>
            <a:endParaRPr/>
          </a:p>
        </p:txBody>
      </p:sp>
      <p:sp>
        <p:nvSpPr>
          <p:cNvPr id="522" name="Google Shape;522;p79"/>
          <p:cNvSpPr txBox="1"/>
          <p:nvPr>
            <p:ph idx="1" type="body"/>
          </p:nvPr>
        </p:nvSpPr>
        <p:spPr>
          <a:xfrm>
            <a:off x="311700" y="11436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800">
                <a:solidFill>
                  <a:schemeClr val="dk1"/>
                </a:solidFill>
              </a:rPr>
              <a:t>Quarterly Data Review</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MTSS Referrals</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Check &amp; Connect Students</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WellSpace Access</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Family Engagement -how are we measuring? Attendance at Events, BTSN? Raffle Tickets!!!</a:t>
            </a:r>
            <a:endParaRPr sz="2800">
              <a:solidFill>
                <a:schemeClr val="dk1"/>
              </a:solidFill>
            </a:endParaRPr>
          </a:p>
          <a:p>
            <a:pPr indent="0" lvl="0" marL="457200" rtl="0" algn="l">
              <a:lnSpc>
                <a:spcPct val="100000"/>
              </a:lnSpc>
              <a:spcBef>
                <a:spcPts val="0"/>
              </a:spcBef>
              <a:spcAft>
                <a:spcPts val="0"/>
              </a:spcAft>
              <a:buNone/>
            </a:pPr>
            <a:r>
              <a:t/>
            </a:r>
            <a:endParaRPr sz="2800">
              <a:solidFill>
                <a:schemeClr val="dk1"/>
              </a:solidFill>
            </a:endParaRPr>
          </a:p>
        </p:txBody>
      </p:sp>
      <p:pic>
        <p:nvPicPr>
          <p:cNvPr id="523" name="Google Shape;523;p7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Alice Birney </a:t>
            </a:r>
            <a:endParaRPr/>
          </a:p>
        </p:txBody>
      </p:sp>
      <p:sp>
        <p:nvSpPr>
          <p:cNvPr id="529" name="Google Shape;529;p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 Feedback/Input/voice</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What is coming in 25/26 </a:t>
            </a:r>
            <a:endParaRPr/>
          </a:p>
          <a:p>
            <a:pPr indent="0" lvl="0" marL="0" rtl="0" algn="l">
              <a:spcBef>
                <a:spcPts val="1200"/>
              </a:spcBef>
              <a:spcAft>
                <a:spcPts val="0"/>
              </a:spcAft>
              <a:buNone/>
            </a:pPr>
            <a:r>
              <a:rPr lang="en"/>
              <a:t>Garden Teacher 20 hours a week</a:t>
            </a:r>
            <a:endParaRPr/>
          </a:p>
          <a:p>
            <a:pPr indent="0" lvl="0" marL="0" rtl="0" algn="l">
              <a:spcBef>
                <a:spcPts val="1200"/>
              </a:spcBef>
              <a:spcAft>
                <a:spcPts val="0"/>
              </a:spcAft>
              <a:buNone/>
            </a:pPr>
            <a:r>
              <a:rPr lang="en"/>
              <a:t>Recess Remix</a:t>
            </a:r>
            <a:endParaRPr/>
          </a:p>
          <a:p>
            <a:pPr indent="0" lvl="0" marL="0" rtl="0" algn="l">
              <a:spcBef>
                <a:spcPts val="1200"/>
              </a:spcBef>
              <a:spcAft>
                <a:spcPts val="0"/>
              </a:spcAft>
              <a:buNone/>
            </a:pPr>
            <a:r>
              <a:rPr lang="en"/>
              <a:t>Lunch Clubs</a:t>
            </a:r>
            <a:endParaRPr/>
          </a:p>
          <a:p>
            <a:pPr indent="0" lvl="0" marL="0" rtl="0" algn="l">
              <a:spcBef>
                <a:spcPts val="1200"/>
              </a:spcBef>
              <a:spcAft>
                <a:spcPts val="1200"/>
              </a:spcAft>
              <a:buNone/>
            </a:pPr>
            <a:r>
              <a:t/>
            </a:r>
            <a:endParaRPr/>
          </a:p>
        </p:txBody>
      </p:sp>
      <p:pic>
        <p:nvPicPr>
          <p:cNvPr id="530" name="Google Shape;530;p8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534" name="Shape 534"/>
        <p:cNvGrpSpPr/>
        <p:nvPr/>
      </p:nvGrpSpPr>
      <p:grpSpPr>
        <a:xfrm>
          <a:off x="0" y="0"/>
          <a:ext cx="0" cy="0"/>
          <a:chOff x="0" y="0"/>
          <a:chExt cx="0" cy="0"/>
        </a:xfrm>
      </p:grpSpPr>
      <p:sp>
        <p:nvSpPr>
          <p:cNvPr id="535" name="Google Shape;535;p81"/>
          <p:cNvSpPr txBox="1"/>
          <p:nvPr>
            <p:ph type="title"/>
          </p:nvPr>
        </p:nvSpPr>
        <p:spPr>
          <a:xfrm>
            <a:off x="188600" y="488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36" name="Google Shape;536;p81"/>
          <p:cNvSpPr txBox="1"/>
          <p:nvPr>
            <p:ph idx="1" type="body"/>
          </p:nvPr>
        </p:nvSpPr>
        <p:spPr>
          <a:xfrm>
            <a:off x="311700" y="11436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2800">
              <a:solidFill>
                <a:schemeClr val="dk1"/>
              </a:solidFill>
            </a:endParaRPr>
          </a:p>
        </p:txBody>
      </p:sp>
      <p:pic>
        <p:nvPicPr>
          <p:cNvPr id="537" name="Google Shape;537;p81" title="Screenshot 2025-09-11 7.31.24 AM.png"/>
          <p:cNvPicPr preferRelativeResize="0"/>
          <p:nvPr/>
        </p:nvPicPr>
        <p:blipFill>
          <a:blip r:embed="rId3">
            <a:alphaModFix/>
          </a:blip>
          <a:stretch>
            <a:fillRect/>
          </a:stretch>
        </p:blipFill>
        <p:spPr>
          <a:xfrm>
            <a:off x="0" y="-15975"/>
            <a:ext cx="9201155"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1" name="Shape 541"/>
        <p:cNvGrpSpPr/>
        <p:nvPr/>
      </p:nvGrpSpPr>
      <p:grpSpPr>
        <a:xfrm>
          <a:off x="0" y="0"/>
          <a:ext cx="0" cy="0"/>
          <a:chOff x="0" y="0"/>
          <a:chExt cx="0" cy="0"/>
        </a:xfrm>
      </p:grpSpPr>
      <p:sp>
        <p:nvSpPr>
          <p:cNvPr id="542" name="Google Shape;542;p82"/>
          <p:cNvSpPr txBox="1"/>
          <p:nvPr>
            <p:ph type="title"/>
          </p:nvPr>
        </p:nvSpPr>
        <p:spPr>
          <a:xfrm>
            <a:off x="276150" y="427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43" name="Google Shape;543;p82"/>
          <p:cNvSpPr txBox="1"/>
          <p:nvPr>
            <p:ph idx="1" type="body"/>
          </p:nvPr>
        </p:nvSpPr>
        <p:spPr>
          <a:xfrm>
            <a:off x="311700" y="1108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544" name="Google Shape;544;p82" title="Screenshot 2025-09-11 7.34.00 AM.png"/>
          <p:cNvPicPr preferRelativeResize="0"/>
          <p:nvPr/>
        </p:nvPicPr>
        <p:blipFill>
          <a:blip r:embed="rId3">
            <a:alphaModFix/>
          </a:blip>
          <a:stretch>
            <a:fillRect/>
          </a:stretch>
        </p:blipFill>
        <p:spPr>
          <a:xfrm>
            <a:off x="0" y="-52075"/>
            <a:ext cx="9322900" cy="52115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B042"/>
        </a:solidFill>
      </p:bgPr>
    </p:bg>
    <p:spTree>
      <p:nvGrpSpPr>
        <p:cNvPr id="548" name="Shape 548"/>
        <p:cNvGrpSpPr/>
        <p:nvPr/>
      </p:nvGrpSpPr>
      <p:grpSpPr>
        <a:xfrm>
          <a:off x="0" y="0"/>
          <a:ext cx="0" cy="0"/>
          <a:chOff x="0" y="0"/>
          <a:chExt cx="0" cy="0"/>
        </a:xfrm>
      </p:grpSpPr>
      <p:sp>
        <p:nvSpPr>
          <p:cNvPr id="549" name="Google Shape;549;p83"/>
          <p:cNvSpPr txBox="1"/>
          <p:nvPr>
            <p:ph type="title"/>
          </p:nvPr>
        </p:nvSpPr>
        <p:spPr>
          <a:xfrm>
            <a:off x="188600" y="488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244"/>
              <a:t>Site:</a:t>
            </a:r>
            <a:r>
              <a:rPr lang="en"/>
              <a:t> Lafayette Elementary 312 Students </a:t>
            </a:r>
            <a:endParaRPr/>
          </a:p>
        </p:txBody>
      </p:sp>
      <p:sp>
        <p:nvSpPr>
          <p:cNvPr id="550" name="Google Shape;550;p83"/>
          <p:cNvSpPr txBox="1"/>
          <p:nvPr>
            <p:ph idx="1" type="body"/>
          </p:nvPr>
        </p:nvSpPr>
        <p:spPr>
          <a:xfrm>
            <a:off x="311700" y="11436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800">
                <a:solidFill>
                  <a:schemeClr val="dk1"/>
                </a:solidFill>
              </a:rPr>
              <a:t>Quarterly Data Review</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MTSS Referrals </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Check &amp; Connect Students </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WellSpace Access</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Family Engagement </a:t>
            </a:r>
            <a:endParaRPr sz="2800">
              <a:solidFill>
                <a:schemeClr val="dk1"/>
              </a:solidFill>
            </a:endParaRPr>
          </a:p>
          <a:p>
            <a:pPr indent="0" lvl="0" marL="457200" rtl="0" algn="l">
              <a:lnSpc>
                <a:spcPct val="100000"/>
              </a:lnSpc>
              <a:spcBef>
                <a:spcPts val="0"/>
              </a:spcBef>
              <a:spcAft>
                <a:spcPts val="0"/>
              </a:spcAft>
              <a:buNone/>
            </a:pPr>
            <a:r>
              <a:t/>
            </a:r>
            <a:endParaRPr sz="2800">
              <a:solidFill>
                <a:schemeClr val="dk1"/>
              </a:solidFill>
            </a:endParaRPr>
          </a:p>
        </p:txBody>
      </p:sp>
      <p:pic>
        <p:nvPicPr>
          <p:cNvPr id="551" name="Google Shape;551;p83" title="Screenshot 2025-09-11 3.52.44 PM.png"/>
          <p:cNvPicPr preferRelativeResize="0"/>
          <p:nvPr/>
        </p:nvPicPr>
        <p:blipFill>
          <a:blip r:embed="rId3">
            <a:alphaModFix/>
          </a:blip>
          <a:stretch>
            <a:fillRect/>
          </a:stretch>
        </p:blipFill>
        <p:spPr>
          <a:xfrm>
            <a:off x="131075" y="0"/>
            <a:ext cx="8817926"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0"/>
          <p:cNvSpPr txBox="1"/>
          <p:nvPr/>
        </p:nvSpPr>
        <p:spPr>
          <a:xfrm>
            <a:off x="868875" y="892025"/>
            <a:ext cx="775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140" name="Google Shape;140;p30"/>
          <p:cNvPicPr preferRelativeResize="0"/>
          <p:nvPr/>
        </p:nvPicPr>
        <p:blipFill>
          <a:blip r:embed="rId3">
            <a:alphaModFix/>
          </a:blip>
          <a:stretch>
            <a:fillRect/>
          </a:stretch>
        </p:blipFill>
        <p:spPr>
          <a:xfrm>
            <a:off x="2285200" y="119075"/>
            <a:ext cx="4684592" cy="5024425"/>
          </a:xfrm>
          <a:prstGeom prst="rect">
            <a:avLst/>
          </a:prstGeom>
          <a:noFill/>
          <a:ln>
            <a:noFill/>
          </a:ln>
        </p:spPr>
      </p:pic>
      <p:sp>
        <p:nvSpPr>
          <p:cNvPr id="141" name="Google Shape;141;p30"/>
          <p:cNvSpPr txBox="1"/>
          <p:nvPr/>
        </p:nvSpPr>
        <p:spPr>
          <a:xfrm>
            <a:off x="211700" y="308825"/>
            <a:ext cx="32016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latin typeface="Lato"/>
                <a:ea typeface="Lato"/>
                <a:cs typeface="Lato"/>
                <a:sym typeface="Lato"/>
              </a:rPr>
              <a:t>Whole Child </a:t>
            </a:r>
            <a:endParaRPr b="1" sz="3900">
              <a:latin typeface="Lato"/>
              <a:ea typeface="Lato"/>
              <a:cs typeface="Lato"/>
              <a:sym typeface="Lato"/>
            </a:endParaRPr>
          </a:p>
        </p:txBody>
      </p:sp>
      <p:sp>
        <p:nvSpPr>
          <p:cNvPr id="142" name="Google Shape;142;p30"/>
          <p:cNvSpPr txBox="1"/>
          <p:nvPr/>
        </p:nvSpPr>
        <p:spPr>
          <a:xfrm>
            <a:off x="524975" y="1093925"/>
            <a:ext cx="1836000" cy="3848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Lato"/>
              <a:buChar char="●"/>
            </a:pPr>
            <a:r>
              <a:rPr b="1" lang="en">
                <a:solidFill>
                  <a:schemeClr val="dk1"/>
                </a:solidFill>
                <a:latin typeface="Lato"/>
                <a:ea typeface="Lato"/>
                <a:cs typeface="Lato"/>
                <a:sym typeface="Lato"/>
              </a:rPr>
              <a:t>Safe</a:t>
            </a:r>
            <a:endParaRPr b="1">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b="1" lang="en">
                <a:solidFill>
                  <a:schemeClr val="dk1"/>
                </a:solidFill>
                <a:latin typeface="Lato"/>
                <a:ea typeface="Lato"/>
                <a:cs typeface="Lato"/>
                <a:sym typeface="Lato"/>
              </a:rPr>
              <a:t>Engaged</a:t>
            </a:r>
            <a:endParaRPr b="1">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b="1" lang="en">
                <a:solidFill>
                  <a:schemeClr val="dk1"/>
                </a:solidFill>
                <a:latin typeface="Lato"/>
                <a:ea typeface="Lato"/>
                <a:cs typeface="Lato"/>
                <a:sym typeface="Lato"/>
              </a:rPr>
              <a:t>Healthy</a:t>
            </a:r>
            <a:endParaRPr b="1">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b="1" lang="en">
                <a:solidFill>
                  <a:schemeClr val="dk1"/>
                </a:solidFill>
                <a:latin typeface="Lato"/>
                <a:ea typeface="Lato"/>
                <a:cs typeface="Lato"/>
                <a:sym typeface="Lato"/>
              </a:rPr>
              <a:t>Challenged</a:t>
            </a:r>
            <a:endParaRPr b="1">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b="1" lang="en">
                <a:solidFill>
                  <a:schemeClr val="dk1"/>
                </a:solidFill>
                <a:latin typeface="Lato"/>
                <a:ea typeface="Lato"/>
                <a:cs typeface="Lato"/>
                <a:sym typeface="Lato"/>
              </a:rPr>
              <a:t>Supported</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Coordination of:</a:t>
            </a:r>
            <a:endParaRPr b="1">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-Policies</a:t>
            </a:r>
            <a:endParaRPr b="1">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-Processes</a:t>
            </a:r>
            <a:endParaRPr b="1">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-Practices</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Commitment to:</a:t>
            </a:r>
            <a:endParaRPr b="1">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-Equity</a:t>
            </a:r>
            <a:endParaRPr b="1">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-Cultural Responsiveness</a:t>
            </a:r>
            <a:endParaRPr b="1">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-Continuous Improvement</a:t>
            </a:r>
            <a:endParaRPr b="1">
              <a:solidFill>
                <a:schemeClr val="dk1"/>
              </a:solidFill>
              <a:latin typeface="Lato"/>
              <a:ea typeface="Lato"/>
              <a:cs typeface="Lato"/>
              <a:sym typeface="Lato"/>
            </a:endParaRPr>
          </a:p>
        </p:txBody>
      </p:sp>
      <p:sp>
        <p:nvSpPr>
          <p:cNvPr id="143" name="Google Shape;143;p30"/>
          <p:cNvSpPr txBox="1"/>
          <p:nvPr/>
        </p:nvSpPr>
        <p:spPr>
          <a:xfrm>
            <a:off x="6993875" y="308825"/>
            <a:ext cx="1836000" cy="424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Lato"/>
                <a:ea typeface="Lato"/>
                <a:cs typeface="Lato"/>
                <a:sym typeface="Lato"/>
              </a:rPr>
              <a:t>Goal: Working  together with families       &amp; Community Partners to improve </a:t>
            </a:r>
            <a:endParaRPr b="1" sz="2200">
              <a:solidFill>
                <a:schemeClr val="dk1"/>
              </a:solidFill>
              <a:latin typeface="Lato"/>
              <a:ea typeface="Lato"/>
              <a:cs typeface="Lato"/>
              <a:sym typeface="Lato"/>
            </a:endParaRPr>
          </a:p>
          <a:p>
            <a:pPr indent="0" lvl="0" marL="0" rtl="0" algn="ctr">
              <a:spcBef>
                <a:spcPts val="0"/>
              </a:spcBef>
              <a:spcAft>
                <a:spcPts val="0"/>
              </a:spcAft>
              <a:buNone/>
            </a:pPr>
            <a:r>
              <a:rPr b="1" lang="en" sz="2200">
                <a:solidFill>
                  <a:schemeClr val="dk1"/>
                </a:solidFill>
                <a:latin typeface="Lato"/>
                <a:ea typeface="Lato"/>
                <a:cs typeface="Lato"/>
                <a:sym typeface="Lato"/>
              </a:rPr>
              <a:t>the lives  </a:t>
            </a:r>
            <a:endParaRPr b="1" sz="2200">
              <a:solidFill>
                <a:schemeClr val="dk1"/>
              </a:solidFill>
              <a:latin typeface="Lato"/>
              <a:ea typeface="Lato"/>
              <a:cs typeface="Lato"/>
              <a:sym typeface="Lato"/>
            </a:endParaRPr>
          </a:p>
          <a:p>
            <a:pPr indent="0" lvl="0" marL="0" rtl="0" algn="ctr">
              <a:spcBef>
                <a:spcPts val="0"/>
              </a:spcBef>
              <a:spcAft>
                <a:spcPts val="0"/>
              </a:spcAft>
              <a:buNone/>
            </a:pPr>
            <a:r>
              <a:rPr b="1" lang="en" sz="2200">
                <a:solidFill>
                  <a:schemeClr val="dk1"/>
                </a:solidFill>
                <a:latin typeface="Lato"/>
                <a:ea typeface="Lato"/>
                <a:cs typeface="Lato"/>
                <a:sym typeface="Lato"/>
              </a:rPr>
              <a:t>of all </a:t>
            </a:r>
            <a:endParaRPr b="1" sz="2200">
              <a:solidFill>
                <a:schemeClr val="dk1"/>
              </a:solidFill>
              <a:latin typeface="Lato"/>
              <a:ea typeface="Lato"/>
              <a:cs typeface="Lato"/>
              <a:sym typeface="Lato"/>
            </a:endParaRPr>
          </a:p>
          <a:p>
            <a:pPr indent="0" lvl="0" marL="0" rtl="0" algn="ctr">
              <a:spcBef>
                <a:spcPts val="0"/>
              </a:spcBef>
              <a:spcAft>
                <a:spcPts val="0"/>
              </a:spcAft>
              <a:buNone/>
            </a:pPr>
            <a:r>
              <a:rPr b="1" lang="en" sz="2200">
                <a:solidFill>
                  <a:schemeClr val="dk1"/>
                </a:solidFill>
                <a:latin typeface="Lato"/>
                <a:ea typeface="Lato"/>
                <a:cs typeface="Lato"/>
                <a:sym typeface="Lato"/>
              </a:rPr>
              <a:t>of our students.</a:t>
            </a:r>
            <a:endParaRPr b="1" sz="2200">
              <a:solidFill>
                <a:schemeClr val="dk1"/>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B042"/>
        </a:solidFill>
      </p:bgPr>
    </p:bg>
    <p:spTree>
      <p:nvGrpSpPr>
        <p:cNvPr id="555" name="Shape 555"/>
        <p:cNvGrpSpPr/>
        <p:nvPr/>
      </p:nvGrpSpPr>
      <p:grpSpPr>
        <a:xfrm>
          <a:off x="0" y="0"/>
          <a:ext cx="0" cy="0"/>
          <a:chOff x="0" y="0"/>
          <a:chExt cx="0" cy="0"/>
        </a:xfrm>
      </p:grpSpPr>
      <p:pic>
        <p:nvPicPr>
          <p:cNvPr id="556" name="Google Shape;556;p84" title="0.jpg"/>
          <p:cNvPicPr preferRelativeResize="0"/>
          <p:nvPr/>
        </p:nvPicPr>
        <p:blipFill>
          <a:blip r:embed="rId3">
            <a:alphaModFix/>
          </a:blip>
          <a:stretch>
            <a:fillRect/>
          </a:stretch>
        </p:blipFill>
        <p:spPr>
          <a:xfrm flipH="1">
            <a:off x="2" y="1643950"/>
            <a:ext cx="1441624" cy="2562251"/>
          </a:xfrm>
          <a:prstGeom prst="rect">
            <a:avLst/>
          </a:prstGeom>
          <a:noFill/>
          <a:ln>
            <a:noFill/>
          </a:ln>
        </p:spPr>
      </p:pic>
      <p:pic>
        <p:nvPicPr>
          <p:cNvPr id="557" name="Google Shape;557;p84" title="Screenshot 2025-09-05 2.53.58 PM.png"/>
          <p:cNvPicPr preferRelativeResize="0"/>
          <p:nvPr/>
        </p:nvPicPr>
        <p:blipFill>
          <a:blip r:embed="rId4">
            <a:alphaModFix/>
          </a:blip>
          <a:stretch>
            <a:fillRect/>
          </a:stretch>
        </p:blipFill>
        <p:spPr>
          <a:xfrm>
            <a:off x="1599575" y="26413"/>
            <a:ext cx="7461299" cy="5143500"/>
          </a:xfrm>
          <a:prstGeom prst="rect">
            <a:avLst/>
          </a:prstGeom>
          <a:noFill/>
          <a:ln cap="flat" cmpd="sng" w="76200">
            <a:solidFill>
              <a:srgbClr val="FFE599"/>
            </a:solidFill>
            <a:prstDash val="solid"/>
            <a:round/>
            <a:headEnd len="sm" w="sm" type="none"/>
            <a:tailEnd len="sm" w="sm" type="none"/>
          </a:ln>
        </p:spPr>
      </p:pic>
      <p:pic>
        <p:nvPicPr>
          <p:cNvPr id="558" name="Google Shape;558;p84" title="0.jpg"/>
          <p:cNvPicPr preferRelativeResize="0"/>
          <p:nvPr/>
        </p:nvPicPr>
        <p:blipFill>
          <a:blip r:embed="rId5">
            <a:alphaModFix/>
          </a:blip>
          <a:stretch>
            <a:fillRect/>
          </a:stretch>
        </p:blipFill>
        <p:spPr>
          <a:xfrm>
            <a:off x="496400" y="-107347"/>
            <a:ext cx="1222225" cy="2172297"/>
          </a:xfrm>
          <a:prstGeom prst="rect">
            <a:avLst/>
          </a:prstGeom>
          <a:noFill/>
          <a:ln>
            <a:noFill/>
          </a:ln>
        </p:spPr>
      </p:pic>
      <p:pic>
        <p:nvPicPr>
          <p:cNvPr id="559" name="Google Shape;559;p84" title="0.jpg"/>
          <p:cNvPicPr preferRelativeResize="0"/>
          <p:nvPr/>
        </p:nvPicPr>
        <p:blipFill rotWithShape="1">
          <a:blip r:embed="rId6">
            <a:alphaModFix/>
          </a:blip>
          <a:srcRect b="0" l="19819" r="25505" t="0"/>
          <a:stretch/>
        </p:blipFill>
        <p:spPr>
          <a:xfrm>
            <a:off x="357900" y="3518250"/>
            <a:ext cx="2321025" cy="20948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85"/>
          <p:cNvSpPr txBox="1"/>
          <p:nvPr>
            <p:ph type="title"/>
          </p:nvPr>
        </p:nvSpPr>
        <p:spPr>
          <a:xfrm>
            <a:off x="188600" y="488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244"/>
              <a:t>Site: Washington Elementary 435 Students </a:t>
            </a:r>
            <a:r>
              <a:rPr lang="en"/>
              <a:t> </a:t>
            </a:r>
            <a:endParaRPr/>
          </a:p>
        </p:txBody>
      </p:sp>
      <p:sp>
        <p:nvSpPr>
          <p:cNvPr id="565" name="Google Shape;565;p85"/>
          <p:cNvSpPr txBox="1"/>
          <p:nvPr>
            <p:ph idx="1" type="body"/>
          </p:nvPr>
        </p:nvSpPr>
        <p:spPr>
          <a:xfrm>
            <a:off x="311700" y="11436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800">
                <a:solidFill>
                  <a:schemeClr val="dk1"/>
                </a:solidFill>
              </a:rPr>
              <a:t>Quarterly Data Review</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MTSS Referrals- 7 </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Check &amp; Connect Students- 18 Students</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WellSpace Access- 14  </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Family Engagement- 25 (Back-To-School Packet help)</a:t>
            </a:r>
            <a:endParaRPr sz="2800">
              <a:solidFill>
                <a:schemeClr val="dk1"/>
              </a:solidFill>
            </a:endParaRPr>
          </a:p>
        </p:txBody>
      </p:sp>
      <p:pic>
        <p:nvPicPr>
          <p:cNvPr id="566" name="Google Shape;566;p85" title="CSL Presentation (3).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Site Washington  </a:t>
            </a:r>
            <a:endParaRPr/>
          </a:p>
        </p:txBody>
      </p:sp>
      <p:sp>
        <p:nvSpPr>
          <p:cNvPr id="572" name="Google Shape;572;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 Feedback/Input/voice</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What is coming in 25/26 </a:t>
            </a:r>
            <a:endParaRPr/>
          </a:p>
        </p:txBody>
      </p:sp>
      <p:pic>
        <p:nvPicPr>
          <p:cNvPr id="573" name="Google Shape;573;p86" title="CSL Presentation (1).png"/>
          <p:cNvPicPr preferRelativeResize="0"/>
          <p:nvPr/>
        </p:nvPicPr>
        <p:blipFill>
          <a:blip r:embed="rId3">
            <a:alphaModFix/>
          </a:blip>
          <a:stretch>
            <a:fillRect/>
          </a:stretch>
        </p:blipFill>
        <p:spPr>
          <a:xfrm>
            <a:off x="0" y="0"/>
            <a:ext cx="9143981"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B042"/>
        </a:solidFill>
      </p:bgPr>
    </p:bg>
    <p:spTree>
      <p:nvGrpSpPr>
        <p:cNvPr id="577" name="Shape 577"/>
        <p:cNvGrpSpPr/>
        <p:nvPr/>
      </p:nvGrpSpPr>
      <p:grpSpPr>
        <a:xfrm>
          <a:off x="0" y="0"/>
          <a:ext cx="0" cy="0"/>
          <a:chOff x="0" y="0"/>
          <a:chExt cx="0" cy="0"/>
        </a:xfrm>
      </p:grpSpPr>
      <p:sp>
        <p:nvSpPr>
          <p:cNvPr id="578" name="Google Shape;578;p87"/>
          <p:cNvSpPr txBox="1"/>
          <p:nvPr>
            <p:ph type="title"/>
          </p:nvPr>
        </p:nvSpPr>
        <p:spPr>
          <a:xfrm>
            <a:off x="188600" y="488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22222"/>
                </a:solidFill>
              </a:rPr>
              <a:t> </a:t>
            </a:r>
            <a:r>
              <a:rPr b="1" lang="en" sz="3111">
                <a:solidFill>
                  <a:srgbClr val="222222"/>
                </a:solidFill>
              </a:rPr>
              <a:t>Winship Middle School - 429 Students </a:t>
            </a:r>
            <a:endParaRPr b="1" sz="3111">
              <a:solidFill>
                <a:srgbClr val="222222"/>
              </a:solidFill>
            </a:endParaRPr>
          </a:p>
        </p:txBody>
      </p:sp>
      <p:sp>
        <p:nvSpPr>
          <p:cNvPr id="579" name="Google Shape;579;p87"/>
          <p:cNvSpPr txBox="1"/>
          <p:nvPr>
            <p:ph idx="1" type="body"/>
          </p:nvPr>
        </p:nvSpPr>
        <p:spPr>
          <a:xfrm>
            <a:off x="311700" y="11436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800">
                <a:solidFill>
                  <a:srgbClr val="222222"/>
                </a:solidFill>
              </a:rPr>
              <a:t>Quarterly Data Review</a:t>
            </a:r>
            <a:endParaRPr sz="2800">
              <a:solidFill>
                <a:srgbClr val="222222"/>
              </a:solidFill>
            </a:endParaRPr>
          </a:p>
          <a:p>
            <a:pPr indent="-406400" lvl="0" marL="457200" rtl="0" algn="l">
              <a:lnSpc>
                <a:spcPct val="100000"/>
              </a:lnSpc>
              <a:spcBef>
                <a:spcPts val="0"/>
              </a:spcBef>
              <a:spcAft>
                <a:spcPts val="0"/>
              </a:spcAft>
              <a:buClr>
                <a:srgbClr val="222222"/>
              </a:buClr>
              <a:buSzPts val="2800"/>
              <a:buChar char="●"/>
            </a:pPr>
            <a:r>
              <a:rPr lang="en" sz="2800">
                <a:solidFill>
                  <a:srgbClr val="222222"/>
                </a:solidFill>
              </a:rPr>
              <a:t>MTSS Referrals - 39</a:t>
            </a:r>
            <a:endParaRPr sz="2800">
              <a:solidFill>
                <a:srgbClr val="222222"/>
              </a:solidFill>
            </a:endParaRPr>
          </a:p>
          <a:p>
            <a:pPr indent="-406400" lvl="0" marL="457200" rtl="0" algn="l">
              <a:lnSpc>
                <a:spcPct val="100000"/>
              </a:lnSpc>
              <a:spcBef>
                <a:spcPts val="0"/>
              </a:spcBef>
              <a:spcAft>
                <a:spcPts val="0"/>
              </a:spcAft>
              <a:buClr>
                <a:srgbClr val="222222"/>
              </a:buClr>
              <a:buSzPts val="2800"/>
              <a:buChar char="●"/>
            </a:pPr>
            <a:r>
              <a:rPr lang="en" sz="2800">
                <a:solidFill>
                  <a:srgbClr val="222222"/>
                </a:solidFill>
              </a:rPr>
              <a:t>Check &amp; Connect Students - 21</a:t>
            </a:r>
            <a:endParaRPr sz="2800">
              <a:solidFill>
                <a:srgbClr val="222222"/>
              </a:solidFill>
            </a:endParaRPr>
          </a:p>
          <a:p>
            <a:pPr indent="-406400" lvl="0" marL="457200" rtl="0" algn="l">
              <a:lnSpc>
                <a:spcPct val="100000"/>
              </a:lnSpc>
              <a:spcBef>
                <a:spcPts val="0"/>
              </a:spcBef>
              <a:spcAft>
                <a:spcPts val="0"/>
              </a:spcAft>
              <a:buClr>
                <a:srgbClr val="222222"/>
              </a:buClr>
              <a:buSzPts val="2800"/>
              <a:buChar char="●"/>
            </a:pPr>
            <a:r>
              <a:rPr lang="en" sz="2800">
                <a:solidFill>
                  <a:srgbClr val="222222"/>
                </a:solidFill>
              </a:rPr>
              <a:t>WellSpace Access - 44</a:t>
            </a:r>
            <a:endParaRPr sz="2800">
              <a:solidFill>
                <a:srgbClr val="222222"/>
              </a:solidFill>
            </a:endParaRPr>
          </a:p>
          <a:p>
            <a:pPr indent="-406400" lvl="0" marL="457200" rtl="0" algn="l">
              <a:lnSpc>
                <a:spcPct val="100000"/>
              </a:lnSpc>
              <a:spcBef>
                <a:spcPts val="0"/>
              </a:spcBef>
              <a:spcAft>
                <a:spcPts val="0"/>
              </a:spcAft>
              <a:buClr>
                <a:srgbClr val="222222"/>
              </a:buClr>
              <a:buSzPts val="2800"/>
              <a:buChar char="●"/>
            </a:pPr>
            <a:r>
              <a:rPr lang="en" sz="2800">
                <a:solidFill>
                  <a:srgbClr val="222222"/>
                </a:solidFill>
              </a:rPr>
              <a:t>Family Engagement -220</a:t>
            </a:r>
            <a:endParaRPr sz="2800">
              <a:solidFill>
                <a:srgbClr val="222222"/>
              </a:solidFill>
            </a:endParaRPr>
          </a:p>
          <a:p>
            <a:pPr indent="-406400" lvl="0" marL="457200" rtl="0" algn="l">
              <a:lnSpc>
                <a:spcPct val="100000"/>
              </a:lnSpc>
              <a:spcBef>
                <a:spcPts val="0"/>
              </a:spcBef>
              <a:spcAft>
                <a:spcPts val="0"/>
              </a:spcAft>
              <a:buClr>
                <a:srgbClr val="222222"/>
              </a:buClr>
              <a:buSzPts val="2800"/>
              <a:buChar char="●"/>
            </a:pPr>
            <a:r>
              <a:rPr lang="en" sz="2800">
                <a:solidFill>
                  <a:srgbClr val="222222"/>
                </a:solidFill>
              </a:rPr>
              <a:t>Student Success Center - 30</a:t>
            </a:r>
            <a:endParaRPr sz="2800">
              <a:solidFill>
                <a:srgbClr val="222222"/>
              </a:solidFill>
            </a:endParaRPr>
          </a:p>
        </p:txBody>
      </p:sp>
      <p:pic>
        <p:nvPicPr>
          <p:cNvPr id="580" name="Google Shape;580;p87" title="Winship Vikings Round Logo.png"/>
          <p:cNvPicPr preferRelativeResize="0"/>
          <p:nvPr/>
        </p:nvPicPr>
        <p:blipFill>
          <a:blip r:embed="rId3">
            <a:alphaModFix/>
          </a:blip>
          <a:stretch>
            <a:fillRect/>
          </a:stretch>
        </p:blipFill>
        <p:spPr>
          <a:xfrm>
            <a:off x="5600775" y="603875"/>
            <a:ext cx="3469174" cy="346917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B042"/>
        </a:solidFill>
      </p:bgPr>
    </p:bg>
    <p:spTree>
      <p:nvGrpSpPr>
        <p:cNvPr id="584" name="Shape 584"/>
        <p:cNvGrpSpPr/>
        <p:nvPr/>
      </p:nvGrpSpPr>
      <p:grpSpPr>
        <a:xfrm>
          <a:off x="0" y="0"/>
          <a:ext cx="0" cy="0"/>
          <a:chOff x="0" y="0"/>
          <a:chExt cx="0" cy="0"/>
        </a:xfrm>
      </p:grpSpPr>
      <p:sp>
        <p:nvSpPr>
          <p:cNvPr id="585" name="Google Shape;585;p88"/>
          <p:cNvSpPr txBox="1"/>
          <p:nvPr>
            <p:ph type="title"/>
          </p:nvPr>
        </p:nvSpPr>
        <p:spPr>
          <a:xfrm>
            <a:off x="69325" y="185825"/>
            <a:ext cx="8520600" cy="531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222222"/>
                </a:solidFill>
              </a:rPr>
              <a:t> Winship Middle School</a:t>
            </a:r>
            <a:endParaRPr>
              <a:solidFill>
                <a:srgbClr val="222222"/>
              </a:solidFill>
            </a:endParaRPr>
          </a:p>
        </p:txBody>
      </p:sp>
      <p:sp>
        <p:nvSpPr>
          <p:cNvPr id="586" name="Google Shape;586;p88"/>
          <p:cNvSpPr txBox="1"/>
          <p:nvPr>
            <p:ph idx="1" type="body"/>
          </p:nvPr>
        </p:nvSpPr>
        <p:spPr>
          <a:xfrm>
            <a:off x="-152825" y="8360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ctr">
              <a:spcBef>
                <a:spcPts val="1200"/>
              </a:spcBef>
              <a:spcAft>
                <a:spcPts val="0"/>
              </a:spcAft>
              <a:buNone/>
            </a:pPr>
            <a:r>
              <a:t/>
            </a:r>
            <a:endParaRPr>
              <a:solidFill>
                <a:srgbClr val="222222"/>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descr="Forms response chart. Question title:  What types of incentives or activities would you like to see or see more of at school next year? (Examples: more field trips, game days, prizes, more clubs, special events, etc. Please select or write in your top choice. . Number of responses: 57 responses." id="587" name="Google Shape;587;p88" title=" What types of incentives or activities would you like to see or see more of at school next year? (Examples: more field trips, game days, prizes, more clubs, special events, etc. Please select or write in your top choice. "/>
          <p:cNvPicPr preferRelativeResize="0"/>
          <p:nvPr/>
        </p:nvPicPr>
        <p:blipFill>
          <a:blip r:embed="rId3">
            <a:alphaModFix/>
          </a:blip>
          <a:stretch>
            <a:fillRect/>
          </a:stretch>
        </p:blipFill>
        <p:spPr>
          <a:xfrm>
            <a:off x="69325" y="901450"/>
            <a:ext cx="3777777" cy="2021049"/>
          </a:xfrm>
          <a:prstGeom prst="rect">
            <a:avLst/>
          </a:prstGeom>
          <a:noFill/>
          <a:ln>
            <a:noFill/>
          </a:ln>
        </p:spPr>
      </p:pic>
      <p:pic>
        <p:nvPicPr>
          <p:cNvPr id="588" name="Google Shape;588;p88" title="Attendance Campaign 25-26(Advisory Teachers show to advisory period).jpg"/>
          <p:cNvPicPr preferRelativeResize="0"/>
          <p:nvPr/>
        </p:nvPicPr>
        <p:blipFill>
          <a:blip r:embed="rId4">
            <a:alphaModFix/>
          </a:blip>
          <a:stretch>
            <a:fillRect/>
          </a:stretch>
        </p:blipFill>
        <p:spPr>
          <a:xfrm>
            <a:off x="6061493" y="933125"/>
            <a:ext cx="2998157" cy="1686450"/>
          </a:xfrm>
          <a:prstGeom prst="rect">
            <a:avLst/>
          </a:prstGeom>
          <a:noFill/>
          <a:ln>
            <a:noFill/>
          </a:ln>
        </p:spPr>
      </p:pic>
      <p:sp>
        <p:nvSpPr>
          <p:cNvPr id="589" name="Google Shape;589;p88"/>
          <p:cNvSpPr txBox="1"/>
          <p:nvPr/>
        </p:nvSpPr>
        <p:spPr>
          <a:xfrm>
            <a:off x="1163975" y="618700"/>
            <a:ext cx="1582200" cy="3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latin typeface="Average"/>
                <a:ea typeface="Average"/>
                <a:cs typeface="Average"/>
                <a:sym typeface="Average"/>
              </a:rPr>
              <a:t>     Student Voice</a:t>
            </a:r>
            <a:endParaRPr>
              <a:solidFill>
                <a:srgbClr val="222222"/>
              </a:solidFill>
              <a:latin typeface="Average"/>
              <a:ea typeface="Average"/>
              <a:cs typeface="Average"/>
              <a:sym typeface="Average"/>
            </a:endParaRPr>
          </a:p>
        </p:txBody>
      </p:sp>
      <p:sp>
        <p:nvSpPr>
          <p:cNvPr id="590" name="Google Shape;590;p88"/>
          <p:cNvSpPr txBox="1"/>
          <p:nvPr/>
        </p:nvSpPr>
        <p:spPr>
          <a:xfrm>
            <a:off x="6037175" y="618700"/>
            <a:ext cx="27141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22222"/>
                </a:solidFill>
                <a:latin typeface="Average"/>
                <a:ea typeface="Average"/>
                <a:cs typeface="Average"/>
                <a:sym typeface="Average"/>
              </a:rPr>
              <a:t>        Attendance Campaign</a:t>
            </a:r>
            <a:endParaRPr>
              <a:solidFill>
                <a:srgbClr val="222222"/>
              </a:solidFill>
              <a:latin typeface="Average"/>
              <a:ea typeface="Average"/>
              <a:cs typeface="Average"/>
              <a:sym typeface="Average"/>
            </a:endParaRPr>
          </a:p>
        </p:txBody>
      </p:sp>
      <p:pic>
        <p:nvPicPr>
          <p:cNvPr id="591" name="Google Shape;591;p88" title="Attendance Campaign 25-26(Advisory Teachers show to advisory period) (1).jpg"/>
          <p:cNvPicPr preferRelativeResize="0"/>
          <p:nvPr/>
        </p:nvPicPr>
        <p:blipFill>
          <a:blip r:embed="rId5">
            <a:alphaModFix/>
          </a:blip>
          <a:stretch>
            <a:fillRect/>
          </a:stretch>
        </p:blipFill>
        <p:spPr>
          <a:xfrm>
            <a:off x="6061529" y="2785900"/>
            <a:ext cx="2998121" cy="1686450"/>
          </a:xfrm>
          <a:prstGeom prst="rect">
            <a:avLst/>
          </a:prstGeom>
          <a:noFill/>
          <a:ln>
            <a:noFill/>
          </a:ln>
        </p:spPr>
      </p:pic>
      <p:pic>
        <p:nvPicPr>
          <p:cNvPr id="592" name="Google Shape;592;p88" title="Convivio Event Flyer FINAL3.png"/>
          <p:cNvPicPr preferRelativeResize="0"/>
          <p:nvPr/>
        </p:nvPicPr>
        <p:blipFill>
          <a:blip r:embed="rId6">
            <a:alphaModFix/>
          </a:blip>
          <a:stretch>
            <a:fillRect/>
          </a:stretch>
        </p:blipFill>
        <p:spPr>
          <a:xfrm>
            <a:off x="69325" y="2785900"/>
            <a:ext cx="1821250" cy="2357600"/>
          </a:xfrm>
          <a:prstGeom prst="rect">
            <a:avLst/>
          </a:prstGeom>
          <a:noFill/>
          <a:ln>
            <a:noFill/>
          </a:ln>
        </p:spPr>
      </p:pic>
      <p:pic>
        <p:nvPicPr>
          <p:cNvPr id="593" name="Google Shape;593;p88" title="Untitled design (4).jpg"/>
          <p:cNvPicPr preferRelativeResize="0"/>
          <p:nvPr/>
        </p:nvPicPr>
        <p:blipFill>
          <a:blip r:embed="rId7">
            <a:alphaModFix/>
          </a:blip>
          <a:stretch>
            <a:fillRect/>
          </a:stretch>
        </p:blipFill>
        <p:spPr>
          <a:xfrm>
            <a:off x="2025850" y="2786584"/>
            <a:ext cx="1821249" cy="2356239"/>
          </a:xfrm>
          <a:prstGeom prst="rect">
            <a:avLst/>
          </a:prstGeom>
          <a:noFill/>
          <a:ln>
            <a:noFill/>
          </a:ln>
        </p:spPr>
      </p:pic>
      <p:sp>
        <p:nvSpPr>
          <p:cNvPr id="594" name="Google Shape;594;p88"/>
          <p:cNvSpPr txBox="1"/>
          <p:nvPr/>
        </p:nvSpPr>
        <p:spPr>
          <a:xfrm>
            <a:off x="3365450" y="2037200"/>
            <a:ext cx="324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3"/>
              </a:solidFill>
              <a:latin typeface="Average"/>
              <a:ea typeface="Average"/>
              <a:cs typeface="Average"/>
              <a:sym typeface="Average"/>
            </a:endParaRPr>
          </a:p>
        </p:txBody>
      </p:sp>
      <p:sp>
        <p:nvSpPr>
          <p:cNvPr id="595" name="Google Shape;595;p88"/>
          <p:cNvSpPr txBox="1"/>
          <p:nvPr/>
        </p:nvSpPr>
        <p:spPr>
          <a:xfrm>
            <a:off x="3875650" y="865775"/>
            <a:ext cx="2229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222222"/>
                </a:solidFill>
                <a:latin typeface="Average"/>
                <a:ea typeface="Average"/>
                <a:cs typeface="Average"/>
                <a:sym typeface="Average"/>
              </a:rPr>
              <a:t>Resource closet is         almost complete!</a:t>
            </a:r>
            <a:r>
              <a:rPr lang="en" sz="1800">
                <a:solidFill>
                  <a:srgbClr val="222222"/>
                </a:solidFill>
                <a:latin typeface="Average"/>
                <a:ea typeface="Average"/>
                <a:cs typeface="Average"/>
                <a:sym typeface="Average"/>
              </a:rPr>
              <a:t> </a:t>
            </a:r>
            <a:endParaRPr sz="1800">
              <a:solidFill>
                <a:srgbClr val="222222"/>
              </a:solidFill>
              <a:latin typeface="Average"/>
              <a:ea typeface="Average"/>
              <a:cs typeface="Average"/>
              <a:sym typeface="Average"/>
            </a:endParaRPr>
          </a:p>
          <a:p>
            <a:pPr indent="0" lvl="0" marL="0" rtl="0" algn="l">
              <a:spcBef>
                <a:spcPts val="0"/>
              </a:spcBef>
              <a:spcAft>
                <a:spcPts val="0"/>
              </a:spcAft>
              <a:buNone/>
            </a:pPr>
            <a:r>
              <a:rPr lang="en" sz="1600">
                <a:solidFill>
                  <a:srgbClr val="222222"/>
                </a:solidFill>
                <a:latin typeface="Average"/>
                <a:ea typeface="Average"/>
                <a:cs typeface="Average"/>
                <a:sym typeface="Average"/>
              </a:rPr>
              <a:t>We have hygiene kits, undergarments, clothes, shoes, and backpacks.</a:t>
            </a:r>
            <a:endParaRPr sz="1600">
              <a:solidFill>
                <a:srgbClr val="222222"/>
              </a:solidFill>
              <a:latin typeface="Average"/>
              <a:ea typeface="Average"/>
              <a:cs typeface="Average"/>
              <a:sym typeface="Average"/>
            </a:endParaRPr>
          </a:p>
        </p:txBody>
      </p:sp>
      <p:pic>
        <p:nvPicPr>
          <p:cNvPr id="596" name="Google Shape;596;p88" title="Resources, Pic.jpg"/>
          <p:cNvPicPr preferRelativeResize="0"/>
          <p:nvPr/>
        </p:nvPicPr>
        <p:blipFill>
          <a:blip r:embed="rId8">
            <a:alphaModFix/>
          </a:blip>
          <a:stretch>
            <a:fillRect/>
          </a:stretch>
        </p:blipFill>
        <p:spPr>
          <a:xfrm>
            <a:off x="4163188" y="2258750"/>
            <a:ext cx="1582202" cy="213318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0" name="Shape 600"/>
        <p:cNvGrpSpPr/>
        <p:nvPr/>
      </p:nvGrpSpPr>
      <p:grpSpPr>
        <a:xfrm>
          <a:off x="0" y="0"/>
          <a:ext cx="0" cy="0"/>
          <a:chOff x="0" y="0"/>
          <a:chExt cx="0" cy="0"/>
        </a:xfrm>
      </p:grpSpPr>
      <p:sp>
        <p:nvSpPr>
          <p:cNvPr id="601" name="Google Shape;601;p89"/>
          <p:cNvSpPr txBox="1"/>
          <p:nvPr>
            <p:ph type="title"/>
          </p:nvPr>
        </p:nvSpPr>
        <p:spPr>
          <a:xfrm>
            <a:off x="241350" y="471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02" name="Google Shape;602;p89"/>
          <p:cNvSpPr txBox="1"/>
          <p:nvPr>
            <p:ph idx="1" type="body"/>
          </p:nvPr>
        </p:nvSpPr>
        <p:spPr>
          <a:xfrm>
            <a:off x="311700" y="1717400"/>
            <a:ext cx="8520600" cy="2842800"/>
          </a:xfrm>
          <a:prstGeom prst="rect">
            <a:avLst/>
          </a:prstGeom>
        </p:spPr>
        <p:txBody>
          <a:bodyPr anchorCtr="0" anchor="t" bIns="91425" lIns="91425" spcFirstLastPara="1" rIns="91425" wrap="square" tIns="91425">
            <a:normAutofit/>
          </a:bodyPr>
          <a:lstStyle/>
          <a:p>
            <a:pPr indent="-406400" lvl="0" marL="457200" rtl="0" algn="l">
              <a:lnSpc>
                <a:spcPct val="100000"/>
              </a:lnSpc>
              <a:spcBef>
                <a:spcPts val="0"/>
              </a:spcBef>
              <a:spcAft>
                <a:spcPts val="0"/>
              </a:spcAft>
              <a:buClr>
                <a:schemeClr val="dk1"/>
              </a:buClr>
              <a:buSzPts val="2800"/>
              <a:buChar char="●"/>
            </a:pPr>
            <a:r>
              <a:t/>
            </a:r>
            <a:endParaRPr sz="2800">
              <a:solidFill>
                <a:schemeClr val="dk1"/>
              </a:solidFill>
            </a:endParaRPr>
          </a:p>
        </p:txBody>
      </p:sp>
      <p:pic>
        <p:nvPicPr>
          <p:cNvPr id="603" name="Google Shape;603;p89" title="Screenshot 2025-09-10 12.16.28 PM.png"/>
          <p:cNvPicPr preferRelativeResize="0"/>
          <p:nvPr/>
        </p:nvPicPr>
        <p:blipFill>
          <a:blip r:embed="rId3">
            <a:alphaModFix/>
          </a:blip>
          <a:stretch>
            <a:fillRect/>
          </a:stretch>
        </p:blipFill>
        <p:spPr>
          <a:xfrm>
            <a:off x="391775" y="21457"/>
            <a:ext cx="8360474" cy="510058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607" name="Shape 607"/>
        <p:cNvGrpSpPr/>
        <p:nvPr/>
      </p:nvGrpSpPr>
      <p:grpSpPr>
        <a:xfrm>
          <a:off x="0" y="0"/>
          <a:ext cx="0" cy="0"/>
          <a:chOff x="0" y="0"/>
          <a:chExt cx="0" cy="0"/>
        </a:xfrm>
      </p:grpSpPr>
      <p:sp>
        <p:nvSpPr>
          <p:cNvPr id="608" name="Google Shape;608;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Site Zane </a:t>
            </a:r>
            <a:endParaRPr/>
          </a:p>
        </p:txBody>
      </p:sp>
      <p:sp>
        <p:nvSpPr>
          <p:cNvPr id="609" name="Google Shape;609;p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 Feedback/Input/voice</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What is coming in 25/26 </a:t>
            </a:r>
            <a:endParaRPr/>
          </a:p>
        </p:txBody>
      </p:sp>
      <p:pic>
        <p:nvPicPr>
          <p:cNvPr id="610" name="Google Shape;610;p90" title="Screenshot 2025-09-11 3.53.45 PM.png"/>
          <p:cNvPicPr preferRelativeResize="0"/>
          <p:nvPr/>
        </p:nvPicPr>
        <p:blipFill>
          <a:blip r:embed="rId3">
            <a:alphaModFix/>
          </a:blip>
          <a:stretch>
            <a:fillRect/>
          </a:stretch>
        </p:blipFill>
        <p:spPr>
          <a:xfrm>
            <a:off x="311700" y="0"/>
            <a:ext cx="7633200"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1"/>
          <p:cNvSpPr txBox="1"/>
          <p:nvPr>
            <p:ph type="title"/>
          </p:nvPr>
        </p:nvSpPr>
        <p:spPr>
          <a:xfrm>
            <a:off x="188600" y="488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244"/>
              <a:t>Site: Zoe Barnum High</a:t>
            </a:r>
            <a:r>
              <a:rPr lang="en"/>
              <a:t> </a:t>
            </a:r>
            <a:endParaRPr/>
          </a:p>
        </p:txBody>
      </p:sp>
      <p:sp>
        <p:nvSpPr>
          <p:cNvPr id="616" name="Google Shape;616;p91"/>
          <p:cNvSpPr txBox="1"/>
          <p:nvPr>
            <p:ph idx="1" type="body"/>
          </p:nvPr>
        </p:nvSpPr>
        <p:spPr>
          <a:xfrm>
            <a:off x="311700" y="11436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800">
                <a:solidFill>
                  <a:schemeClr val="dk1"/>
                </a:solidFill>
              </a:rPr>
              <a:t>Quarterly Data Review</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MTSS Referrals</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Check &amp; Connect Students</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WellSpace Access</a:t>
            </a:r>
            <a:endParaRPr sz="2800">
              <a:solidFill>
                <a:schemeClr val="dk1"/>
              </a:solidFill>
            </a:endParaRPr>
          </a:p>
          <a:p>
            <a:pPr indent="-406400" lvl="0" marL="457200" rtl="0" algn="l">
              <a:lnSpc>
                <a:spcPct val="100000"/>
              </a:lnSpc>
              <a:spcBef>
                <a:spcPts val="0"/>
              </a:spcBef>
              <a:spcAft>
                <a:spcPts val="0"/>
              </a:spcAft>
              <a:buClr>
                <a:schemeClr val="dk1"/>
              </a:buClr>
              <a:buSzPts val="2800"/>
              <a:buChar char="●"/>
            </a:pPr>
            <a:r>
              <a:rPr lang="en" sz="2800">
                <a:solidFill>
                  <a:schemeClr val="dk1"/>
                </a:solidFill>
              </a:rPr>
              <a:t>Family Engagement </a:t>
            </a:r>
            <a:endParaRPr sz="2800">
              <a:solidFill>
                <a:schemeClr val="dk1"/>
              </a:solidFill>
            </a:endParaRPr>
          </a:p>
        </p:txBody>
      </p:sp>
      <p:pic>
        <p:nvPicPr>
          <p:cNvPr id="617" name="Google Shape;617;p91" title="Green and Beige Brown Illustrative Pond of Ideas Whiteboard  (2).png"/>
          <p:cNvPicPr preferRelativeResize="0"/>
          <p:nvPr/>
        </p:nvPicPr>
        <p:blipFill>
          <a:blip r:embed="rId3">
            <a:alphaModFix/>
          </a:blip>
          <a:stretch>
            <a:fillRect/>
          </a:stretch>
        </p:blipFill>
        <p:spPr>
          <a:xfrm>
            <a:off x="-914400" y="-564140"/>
            <a:ext cx="10868026" cy="59531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1" name="Shape 621"/>
        <p:cNvGrpSpPr/>
        <p:nvPr/>
      </p:nvGrpSpPr>
      <p:grpSpPr>
        <a:xfrm>
          <a:off x="0" y="0"/>
          <a:ext cx="0" cy="0"/>
          <a:chOff x="0" y="0"/>
          <a:chExt cx="0" cy="0"/>
        </a:xfrm>
      </p:grpSpPr>
      <p:sp>
        <p:nvSpPr>
          <p:cNvPr id="622" name="Google Shape;622;p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Zoe Barnum High School - 50 Students  </a:t>
            </a:r>
            <a:endParaRPr/>
          </a:p>
        </p:txBody>
      </p:sp>
      <p:sp>
        <p:nvSpPr>
          <p:cNvPr id="623" name="Google Shape;623;p9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 Feedback/Input/voice</a:t>
            </a:r>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en" sz="2000">
                <a:solidFill>
                  <a:schemeClr val="dk1"/>
                </a:solidFill>
                <a:highlight>
                  <a:srgbClr val="000000"/>
                </a:highlight>
              </a:rPr>
              <a:t>What is coming in 25/26 </a:t>
            </a:r>
            <a:endParaRPr sz="2000">
              <a:solidFill>
                <a:schemeClr val="dk1"/>
              </a:solidFill>
              <a:highlight>
                <a:srgbClr val="000000"/>
              </a:highlight>
            </a:endParaRPr>
          </a:p>
          <a:p>
            <a:pPr indent="0" lvl="0" marL="0" rtl="0" algn="l">
              <a:spcBef>
                <a:spcPts val="1200"/>
              </a:spcBef>
              <a:spcAft>
                <a:spcPts val="0"/>
              </a:spcAft>
              <a:buNone/>
            </a:pPr>
            <a:r>
              <a:rPr lang="en" sz="2000">
                <a:solidFill>
                  <a:schemeClr val="dk1"/>
                </a:solidFill>
                <a:highlight>
                  <a:srgbClr val="000000"/>
                </a:highlight>
              </a:rPr>
              <a:t>Big Picture Learning </a:t>
            </a:r>
            <a:endParaRPr sz="2000">
              <a:solidFill>
                <a:schemeClr val="dk1"/>
              </a:solidFill>
              <a:highlight>
                <a:srgbClr val="000000"/>
              </a:highlight>
            </a:endParaRPr>
          </a:p>
          <a:p>
            <a:pPr indent="0" lvl="0" marL="0" rtl="0" algn="l">
              <a:spcBef>
                <a:spcPts val="1200"/>
              </a:spcBef>
              <a:spcAft>
                <a:spcPts val="0"/>
              </a:spcAft>
              <a:buNone/>
            </a:pPr>
            <a:r>
              <a:rPr lang="en" sz="2000">
                <a:solidFill>
                  <a:schemeClr val="dk1"/>
                </a:solidFill>
                <a:highlight>
                  <a:srgbClr val="000000"/>
                </a:highlight>
              </a:rPr>
              <a:t>Drivers Ed Online</a:t>
            </a:r>
            <a:endParaRPr sz="2000">
              <a:solidFill>
                <a:schemeClr val="dk1"/>
              </a:solidFill>
              <a:highlight>
                <a:srgbClr val="000000"/>
              </a:highlight>
            </a:endParaRPr>
          </a:p>
          <a:p>
            <a:pPr indent="0" lvl="0" marL="0" rtl="0" algn="l">
              <a:spcBef>
                <a:spcPts val="1200"/>
              </a:spcBef>
              <a:spcAft>
                <a:spcPts val="0"/>
              </a:spcAft>
              <a:buNone/>
            </a:pPr>
            <a:r>
              <a:rPr lang="en" sz="2000">
                <a:solidFill>
                  <a:schemeClr val="dk1"/>
                </a:solidFill>
                <a:highlight>
                  <a:srgbClr val="000000"/>
                </a:highlight>
              </a:rPr>
              <a:t>Culinary</a:t>
            </a:r>
            <a:endParaRPr sz="2000">
              <a:solidFill>
                <a:schemeClr val="dk1"/>
              </a:solidFill>
              <a:highlight>
                <a:srgbClr val="000000"/>
              </a:highlight>
            </a:endParaRPr>
          </a:p>
          <a:p>
            <a:pPr indent="0" lvl="0" marL="0" rtl="0" algn="l">
              <a:lnSpc>
                <a:spcPct val="100000"/>
              </a:lnSpc>
              <a:spcBef>
                <a:spcPts val="1200"/>
              </a:spcBef>
              <a:spcAft>
                <a:spcPts val="0"/>
              </a:spcAft>
              <a:buNone/>
            </a:pPr>
            <a:r>
              <a:t/>
            </a:r>
            <a:endParaRPr/>
          </a:p>
        </p:txBody>
      </p:sp>
      <p:pic>
        <p:nvPicPr>
          <p:cNvPr id="624" name="Google Shape;624;p92"/>
          <p:cNvPicPr preferRelativeResize="0"/>
          <p:nvPr/>
        </p:nvPicPr>
        <p:blipFill>
          <a:blip r:embed="rId4">
            <a:alphaModFix/>
          </a:blip>
          <a:stretch>
            <a:fillRect/>
          </a:stretch>
        </p:blipFill>
        <p:spPr>
          <a:xfrm>
            <a:off x="6584438" y="2170250"/>
            <a:ext cx="1838325" cy="1809750"/>
          </a:xfrm>
          <a:prstGeom prst="rect">
            <a:avLst/>
          </a:prstGeom>
          <a:noFill/>
          <a:ln>
            <a:noFill/>
          </a:ln>
        </p:spPr>
      </p:pic>
      <p:sp>
        <p:nvSpPr>
          <p:cNvPr id="625" name="Google Shape;625;p92"/>
          <p:cNvSpPr txBox="1"/>
          <p:nvPr/>
        </p:nvSpPr>
        <p:spPr>
          <a:xfrm>
            <a:off x="6174900" y="933450"/>
            <a:ext cx="2657400" cy="3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FFFCE9"/>
                </a:solidFill>
                <a:latin typeface="Space Grotesk"/>
                <a:ea typeface="Space Grotesk"/>
                <a:cs typeface="Space Grotesk"/>
                <a:sym typeface="Space Grotesk"/>
              </a:rPr>
              <a:t>Talia Ciarabellini</a:t>
            </a:r>
            <a:endParaRPr sz="1800">
              <a:solidFill>
                <a:schemeClr val="accent3"/>
              </a:solidFill>
              <a:latin typeface="Average"/>
              <a:ea typeface="Average"/>
              <a:cs typeface="Average"/>
              <a:sym typeface="Average"/>
            </a:endParaRPr>
          </a:p>
          <a:p>
            <a:pPr indent="0" lvl="0" marL="0" rtl="0" algn="l">
              <a:spcBef>
                <a:spcPts val="0"/>
              </a:spcBef>
              <a:spcAft>
                <a:spcPts val="0"/>
              </a:spcAft>
              <a:buNone/>
            </a:pPr>
            <a:r>
              <a:t/>
            </a:r>
            <a:endParaRPr sz="1800">
              <a:solidFill>
                <a:schemeClr val="accent3"/>
              </a:solidFill>
              <a:latin typeface="Average"/>
              <a:ea typeface="Average"/>
              <a:cs typeface="Average"/>
              <a:sym typeface="Averag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93"/>
          <p:cNvPicPr preferRelativeResize="0"/>
          <p:nvPr/>
        </p:nvPicPr>
        <p:blipFill>
          <a:blip r:embed="rId3">
            <a:alphaModFix amt="60000"/>
          </a:blip>
          <a:stretch>
            <a:fillRect/>
          </a:stretch>
        </p:blipFill>
        <p:spPr>
          <a:xfrm>
            <a:off x="0" y="-430825"/>
            <a:ext cx="9144000" cy="6858000"/>
          </a:xfrm>
          <a:prstGeom prst="rect">
            <a:avLst/>
          </a:prstGeom>
          <a:noFill/>
          <a:ln>
            <a:noFill/>
          </a:ln>
        </p:spPr>
      </p:pic>
      <p:sp>
        <p:nvSpPr>
          <p:cNvPr id="631" name="Google Shape;631;p93"/>
          <p:cNvSpPr txBox="1"/>
          <p:nvPr>
            <p:ph idx="1" type="body"/>
          </p:nvPr>
        </p:nvSpPr>
        <p:spPr>
          <a:xfrm>
            <a:off x="250175" y="827150"/>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None/>
            </a:pPr>
            <a:r>
              <a:rPr lang="en" sz="2800">
                <a:solidFill>
                  <a:schemeClr val="dk1"/>
                </a:solidFill>
              </a:rPr>
              <a:t>Stats… </a:t>
            </a:r>
            <a:endParaRPr sz="2800">
              <a:solidFill>
                <a:schemeClr val="dk1"/>
              </a:solidFill>
            </a:endParaRPr>
          </a:p>
          <a:p>
            <a:pPr indent="-379730" lvl="0" marL="457200" rtl="0" algn="l">
              <a:lnSpc>
                <a:spcPct val="115000"/>
              </a:lnSpc>
              <a:spcBef>
                <a:spcPts val="0"/>
              </a:spcBef>
              <a:spcAft>
                <a:spcPts val="0"/>
              </a:spcAft>
              <a:buClr>
                <a:schemeClr val="dk1"/>
              </a:buClr>
              <a:buSzPct val="100000"/>
              <a:buChar char="●"/>
            </a:pPr>
            <a:r>
              <a:rPr lang="en" sz="2800">
                <a:solidFill>
                  <a:schemeClr val="dk1"/>
                </a:solidFill>
              </a:rPr>
              <a:t>MTSS Referrals - 27 </a:t>
            </a:r>
            <a:endParaRPr sz="2800">
              <a:solidFill>
                <a:schemeClr val="dk1"/>
              </a:solidFill>
            </a:endParaRPr>
          </a:p>
          <a:p>
            <a:pPr indent="-379730" lvl="0" marL="457200" rtl="0" algn="l">
              <a:lnSpc>
                <a:spcPct val="115000"/>
              </a:lnSpc>
              <a:spcBef>
                <a:spcPts val="0"/>
              </a:spcBef>
              <a:spcAft>
                <a:spcPts val="0"/>
              </a:spcAft>
              <a:buClr>
                <a:schemeClr val="dk1"/>
              </a:buClr>
              <a:buSzPct val="100000"/>
              <a:buChar char="●"/>
            </a:pPr>
            <a:r>
              <a:rPr lang="en" sz="2800">
                <a:solidFill>
                  <a:schemeClr val="dk1"/>
                </a:solidFill>
              </a:rPr>
              <a:t>Check &amp; Connect Students - just launching </a:t>
            </a:r>
            <a:endParaRPr sz="2800">
              <a:solidFill>
                <a:schemeClr val="dk1"/>
              </a:solidFill>
            </a:endParaRPr>
          </a:p>
          <a:p>
            <a:pPr indent="-379730" lvl="0" marL="457200" rtl="0" algn="l">
              <a:lnSpc>
                <a:spcPct val="115000"/>
              </a:lnSpc>
              <a:spcBef>
                <a:spcPts val="0"/>
              </a:spcBef>
              <a:spcAft>
                <a:spcPts val="0"/>
              </a:spcAft>
              <a:buClr>
                <a:schemeClr val="dk1"/>
              </a:buClr>
              <a:buSzPct val="100000"/>
              <a:buChar char="●"/>
            </a:pPr>
            <a:r>
              <a:rPr lang="en" sz="2800">
                <a:solidFill>
                  <a:schemeClr val="dk1"/>
                </a:solidFill>
              </a:rPr>
              <a:t>WellSpace Access - 77 students</a:t>
            </a:r>
            <a:endParaRPr sz="2800">
              <a:solidFill>
                <a:schemeClr val="dk1"/>
              </a:solidFill>
            </a:endParaRPr>
          </a:p>
          <a:p>
            <a:pPr indent="-379730" lvl="0" marL="457200" rtl="0" algn="l">
              <a:lnSpc>
                <a:spcPct val="100000"/>
              </a:lnSpc>
              <a:spcBef>
                <a:spcPts val="0"/>
              </a:spcBef>
              <a:spcAft>
                <a:spcPts val="0"/>
              </a:spcAft>
              <a:buClr>
                <a:schemeClr val="dk1"/>
              </a:buClr>
              <a:buSzPct val="100000"/>
              <a:buChar char="●"/>
            </a:pPr>
            <a:r>
              <a:rPr lang="en" sz="2800">
                <a:solidFill>
                  <a:schemeClr val="dk1"/>
                </a:solidFill>
              </a:rPr>
              <a:t>Family Engagement - ELAC </a:t>
            </a:r>
            <a:endParaRPr sz="2800">
              <a:solidFill>
                <a:schemeClr val="dk1"/>
              </a:solidFill>
            </a:endParaRPr>
          </a:p>
          <a:p>
            <a:pPr indent="-379730" lvl="0" marL="457200" rtl="0" algn="l">
              <a:lnSpc>
                <a:spcPct val="100000"/>
              </a:lnSpc>
              <a:spcBef>
                <a:spcPts val="0"/>
              </a:spcBef>
              <a:spcAft>
                <a:spcPts val="0"/>
              </a:spcAft>
              <a:buClr>
                <a:schemeClr val="dk1"/>
              </a:buClr>
              <a:buSzPct val="100000"/>
              <a:buChar char="●"/>
            </a:pPr>
            <a:r>
              <a:rPr lang="en" sz="2800">
                <a:solidFill>
                  <a:schemeClr val="dk1"/>
                </a:solidFill>
              </a:rPr>
              <a:t>Career-Centered Education with Transcend, a non-profit that partners with schools to design, build and spread equitable, innovative and student-centered learning environments</a:t>
            </a:r>
            <a:endParaRPr sz="2800">
              <a:solidFill>
                <a:schemeClr val="dk1"/>
              </a:solidFill>
            </a:endParaRPr>
          </a:p>
          <a:p>
            <a:pPr indent="-379730" lvl="0" marL="457200" rtl="0" algn="l">
              <a:lnSpc>
                <a:spcPct val="115000"/>
              </a:lnSpc>
              <a:spcBef>
                <a:spcPts val="0"/>
              </a:spcBef>
              <a:spcAft>
                <a:spcPts val="0"/>
              </a:spcAft>
              <a:buClr>
                <a:schemeClr val="dk1"/>
              </a:buClr>
              <a:buSzPct val="100000"/>
              <a:buChar char="●"/>
            </a:pPr>
            <a:r>
              <a:rPr lang="en" sz="2800">
                <a:solidFill>
                  <a:schemeClr val="dk1"/>
                </a:solidFill>
              </a:rPr>
              <a:t>Ron Perry is looking for 4-7 parents/guardians Sept. 17th at 11am in IT202 - 45 min. </a:t>
            </a:r>
            <a:r>
              <a:rPr lang="en" sz="2800">
                <a:solidFill>
                  <a:schemeClr val="dk1"/>
                </a:solidFill>
              </a:rPr>
              <a:t>m</a:t>
            </a:r>
            <a:r>
              <a:rPr lang="en" sz="2800">
                <a:solidFill>
                  <a:schemeClr val="dk1"/>
                </a:solidFill>
              </a:rPr>
              <a:t>eeting</a:t>
            </a:r>
            <a:endParaRPr sz="2800">
              <a:solidFill>
                <a:schemeClr val="dk1"/>
              </a:solidFill>
            </a:endParaRPr>
          </a:p>
        </p:txBody>
      </p:sp>
      <p:sp>
        <p:nvSpPr>
          <p:cNvPr id="632" name="Google Shape;632;p93"/>
          <p:cNvSpPr txBox="1"/>
          <p:nvPr>
            <p:ph type="title"/>
          </p:nvPr>
        </p:nvSpPr>
        <p:spPr>
          <a:xfrm>
            <a:off x="127050" y="102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244"/>
              <a:t>Site: Eureka High -1,159 Students </a:t>
            </a:r>
            <a:r>
              <a:rPr lang="en"/>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1"/>
          <p:cNvSpPr txBox="1"/>
          <p:nvPr/>
        </p:nvSpPr>
        <p:spPr>
          <a:xfrm>
            <a:off x="466750" y="358675"/>
            <a:ext cx="80388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1" lang="en" sz="3200">
                <a:solidFill>
                  <a:schemeClr val="dk1"/>
                </a:solidFill>
              </a:rPr>
              <a:t>A community school strategy</a:t>
            </a:r>
            <a:r>
              <a:rPr b="1" lang="en" sz="3200">
                <a:solidFill>
                  <a:srgbClr val="F5B042"/>
                </a:solidFill>
              </a:rPr>
              <a:t> </a:t>
            </a:r>
            <a:r>
              <a:rPr lang="en" sz="3200">
                <a:solidFill>
                  <a:schemeClr val="dk1"/>
                </a:solidFill>
              </a:rPr>
              <a:t>transforms a school into a place where educators, local community members, families, and students work together to strengthen conditions for student learning and healthy development. </a:t>
            </a:r>
            <a:endParaRPr sz="3200">
              <a:solidFill>
                <a:schemeClr val="dk1"/>
              </a:solidFill>
            </a:endParaRPr>
          </a:p>
          <a:p>
            <a:pPr indent="0" lvl="0" marL="0" marR="0" rtl="0" algn="l">
              <a:lnSpc>
                <a:spcPct val="90000"/>
              </a:lnSpc>
              <a:spcBef>
                <a:spcPts val="0"/>
              </a:spcBef>
              <a:spcAft>
                <a:spcPts val="0"/>
              </a:spcAft>
              <a:buNone/>
            </a:pPr>
            <a:r>
              <a:rPr lang="en" sz="3200">
                <a:solidFill>
                  <a:schemeClr val="dk1"/>
                </a:solidFill>
              </a:rPr>
              <a:t>As partners, they organize in-and-out of school resources, supports, and opportunities so that young people thrive.</a:t>
            </a:r>
            <a:r>
              <a:rPr i="1" lang="en" sz="3200">
                <a:solidFill>
                  <a:schemeClr val="dk1"/>
                </a:solidFill>
              </a:rPr>
              <a:t>  </a:t>
            </a:r>
            <a:endParaRPr i="1" sz="3200">
              <a:solidFill>
                <a:schemeClr val="dk1"/>
              </a:solidFill>
            </a:endParaRPr>
          </a:p>
          <a:p>
            <a:pPr indent="0" lvl="0" marL="0" marR="0" rtl="0" algn="r">
              <a:lnSpc>
                <a:spcPct val="90000"/>
              </a:lnSpc>
              <a:spcBef>
                <a:spcPts val="0"/>
              </a:spcBef>
              <a:spcAft>
                <a:spcPts val="0"/>
              </a:spcAft>
              <a:buNone/>
            </a:pPr>
            <a:r>
              <a:rPr i="1" lang="en" sz="3200">
                <a:solidFill>
                  <a:schemeClr val="dk1"/>
                </a:solidFill>
              </a:rPr>
              <a:t>-</a:t>
            </a:r>
            <a:r>
              <a:rPr i="1" lang="en" sz="3200" u="sng">
                <a:solidFill>
                  <a:srgbClr val="1155CC"/>
                </a:solidFill>
                <a:hlinkClick r:id="rId3">
                  <a:extLst>
                    <a:ext uri="{A12FA001-AC4F-418D-AE19-62706E023703}">
                      <ahyp:hlinkClr val="tx"/>
                    </a:ext>
                  </a:extLst>
                </a:hlinkClick>
              </a:rPr>
              <a:t>Community Schools Forward, 2023</a:t>
            </a:r>
            <a:endParaRPr sz="32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555"/>
              <a:t>Eureka High</a:t>
            </a:r>
            <a:r>
              <a:rPr lang="en"/>
              <a:t>  </a:t>
            </a:r>
            <a:endParaRPr/>
          </a:p>
        </p:txBody>
      </p:sp>
      <p:sp>
        <p:nvSpPr>
          <p:cNvPr id="638" name="Google Shape;638;p94"/>
          <p:cNvSpPr txBox="1"/>
          <p:nvPr>
            <p:ph idx="1" type="body"/>
          </p:nvPr>
        </p:nvSpPr>
        <p:spPr>
          <a:xfrm>
            <a:off x="311700" y="1152475"/>
            <a:ext cx="3672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sz="2600"/>
              <a:t>LUNCH 33</a:t>
            </a:r>
            <a:r>
              <a:rPr lang="en" sz="2600"/>
              <a:t> and….. </a:t>
            </a:r>
            <a:endParaRPr sz="2600"/>
          </a:p>
        </p:txBody>
      </p:sp>
      <p:pic>
        <p:nvPicPr>
          <p:cNvPr id="639" name="Google Shape;639;p94"/>
          <p:cNvPicPr preferRelativeResize="0"/>
          <p:nvPr/>
        </p:nvPicPr>
        <p:blipFill>
          <a:blip r:embed="rId3">
            <a:alphaModFix/>
          </a:blip>
          <a:stretch>
            <a:fillRect/>
          </a:stretch>
        </p:blipFill>
        <p:spPr>
          <a:xfrm>
            <a:off x="3814098" y="0"/>
            <a:ext cx="3973354" cy="5143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95"/>
          <p:cNvSpPr txBox="1"/>
          <p:nvPr>
            <p:ph type="title"/>
          </p:nvPr>
        </p:nvSpPr>
        <p:spPr>
          <a:xfrm>
            <a:off x="241675" y="450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District Leadership Data Walk 8/14 Outcomes:  </a:t>
            </a:r>
            <a:endParaRPr/>
          </a:p>
        </p:txBody>
      </p:sp>
      <p:sp>
        <p:nvSpPr>
          <p:cNvPr id="645" name="Google Shape;645;p95"/>
          <p:cNvSpPr txBox="1"/>
          <p:nvPr>
            <p:ph idx="1" type="body"/>
          </p:nvPr>
        </p:nvSpPr>
        <p:spPr>
          <a:xfrm>
            <a:off x="311700" y="980225"/>
            <a:ext cx="8520600" cy="41082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t/>
            </a:r>
            <a:endParaRPr/>
          </a:p>
          <a:p>
            <a:pPr indent="0" lvl="0" marL="0" rtl="0" algn="l">
              <a:spcBef>
                <a:spcPts val="120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spcBef>
                <a:spcPts val="10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solidFill>
                <a:schemeClr val="dk1"/>
              </a:solidFill>
            </a:endParaRPr>
          </a:p>
          <a:p>
            <a:pPr indent="0" lvl="0" marL="0" rtl="0" algn="ctr">
              <a:spcBef>
                <a:spcPts val="1200"/>
              </a:spcBef>
              <a:spcAft>
                <a:spcPts val="0"/>
              </a:spcAft>
              <a:buNone/>
            </a:pPr>
            <a:r>
              <a:rPr b="1" lang="en" sz="2280">
                <a:solidFill>
                  <a:schemeClr val="dk1"/>
                </a:solidFill>
              </a:rPr>
              <a:t>Next Steps:</a:t>
            </a:r>
            <a:endParaRPr b="1" sz="2280">
              <a:solidFill>
                <a:schemeClr val="dk1"/>
              </a:solidFill>
            </a:endParaRPr>
          </a:p>
          <a:p>
            <a:pPr indent="0" lvl="0" marL="0" rtl="0" algn="l">
              <a:spcBef>
                <a:spcPts val="1200"/>
              </a:spcBef>
              <a:spcAft>
                <a:spcPts val="0"/>
              </a:spcAft>
              <a:buNone/>
            </a:pPr>
            <a:r>
              <a:rPr lang="en" sz="2141">
                <a:solidFill>
                  <a:schemeClr val="dk1"/>
                </a:solidFill>
              </a:rPr>
              <a:t>Recommendation from ECS Cabinet:  Collect data at the end of each trimester/semester, Utilize HCOE to create posters with this data and have principals and CS staff present to School Site Councils. Presentations will be placed on School Site Agendas and the public will be invited to attend.</a:t>
            </a:r>
            <a:endParaRPr sz="2141">
              <a:solidFill>
                <a:schemeClr val="dk1"/>
              </a:solidFill>
            </a:endParaRPr>
          </a:p>
          <a:p>
            <a:pPr indent="0" lvl="0" marL="0" rtl="0" algn="l">
              <a:spcBef>
                <a:spcPts val="1200"/>
              </a:spcBef>
              <a:spcAft>
                <a:spcPts val="1200"/>
              </a:spcAft>
              <a:buNone/>
            </a:pPr>
            <a:r>
              <a:rPr lang="en" sz="2141">
                <a:solidFill>
                  <a:schemeClr val="dk1"/>
                </a:solidFill>
              </a:rPr>
              <a:t>Information gathered from these events will provide an </a:t>
            </a:r>
            <a:r>
              <a:rPr lang="en" sz="2141">
                <a:solidFill>
                  <a:schemeClr val="dk1"/>
                </a:solidFill>
              </a:rPr>
              <a:t>opportunity</a:t>
            </a:r>
            <a:r>
              <a:rPr lang="en" sz="2141">
                <a:solidFill>
                  <a:schemeClr val="dk1"/>
                </a:solidFill>
              </a:rPr>
              <a:t> for principals to engage with site leadership teams to collaborate on School Scorecard reviews</a:t>
            </a:r>
            <a:endParaRPr sz="2141">
              <a:solidFill>
                <a:schemeClr val="dk1"/>
              </a:solidFill>
            </a:endParaRPr>
          </a:p>
        </p:txBody>
      </p:sp>
      <p:sp>
        <p:nvSpPr>
          <p:cNvPr id="646" name="Google Shape;646;p95"/>
          <p:cNvSpPr txBox="1"/>
          <p:nvPr/>
        </p:nvSpPr>
        <p:spPr>
          <a:xfrm>
            <a:off x="311700" y="1023125"/>
            <a:ext cx="2681100" cy="243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000">
                <a:solidFill>
                  <a:schemeClr val="dk1"/>
                </a:solidFill>
              </a:rPr>
              <a:t>     </a:t>
            </a:r>
            <a:r>
              <a:rPr b="1" lang="en" sz="1100">
                <a:solidFill>
                  <a:schemeClr val="dk1"/>
                </a:solidFill>
              </a:rPr>
              <a:t>                        Do:</a:t>
            </a:r>
            <a:endParaRPr b="1" sz="1100">
              <a:solidFill>
                <a:schemeClr val="dk1"/>
              </a:solidFill>
            </a:endParaRPr>
          </a:p>
          <a:p>
            <a:pPr indent="0" lvl="0" marL="0" rtl="0" algn="l">
              <a:lnSpc>
                <a:spcPct val="100000"/>
              </a:lnSpc>
              <a:spcBef>
                <a:spcPts val="0"/>
              </a:spcBef>
              <a:spcAft>
                <a:spcPts val="0"/>
              </a:spcAft>
              <a:buNone/>
            </a:pPr>
            <a:r>
              <a:rPr lang="en" sz="1100">
                <a:solidFill>
                  <a:schemeClr val="dk1"/>
                </a:solidFill>
              </a:rPr>
              <a:t>Use simple, clear language</a:t>
            </a:r>
            <a:r>
              <a:rPr lang="en" sz="1100">
                <a:solidFill>
                  <a:schemeClr val="dk1"/>
                </a:solidFill>
              </a:rPr>
              <a:t>.</a:t>
            </a:r>
            <a:endParaRPr sz="1100">
              <a:solidFill>
                <a:schemeClr val="dk1"/>
              </a:solidFill>
            </a:endParaRPr>
          </a:p>
          <a:p>
            <a:pPr indent="0" lvl="0" marL="0" rtl="0" algn="l">
              <a:lnSpc>
                <a:spcPct val="100000"/>
              </a:lnSpc>
              <a:spcBef>
                <a:spcPts val="0"/>
              </a:spcBef>
              <a:spcAft>
                <a:spcPts val="0"/>
              </a:spcAft>
              <a:buNone/>
            </a:pPr>
            <a:br>
              <a:rPr lang="en" sz="1100">
                <a:solidFill>
                  <a:schemeClr val="dk1"/>
                </a:solidFill>
              </a:rPr>
            </a:br>
            <a:r>
              <a:rPr lang="en" sz="1100">
                <a:solidFill>
                  <a:schemeClr val="dk1"/>
                </a:solidFill>
              </a:rPr>
              <a:t>Make data relatable with visuals &amp; voices</a:t>
            </a:r>
            <a:endParaRPr sz="1100">
              <a:solidFill>
                <a:schemeClr val="dk1"/>
              </a:solidFill>
            </a:endParaRPr>
          </a:p>
          <a:p>
            <a:pPr indent="0" lvl="0" marL="0" rtl="0" algn="l">
              <a:lnSpc>
                <a:spcPct val="100000"/>
              </a:lnSpc>
              <a:spcBef>
                <a:spcPts val="0"/>
              </a:spcBef>
              <a:spcAft>
                <a:spcPts val="0"/>
              </a:spcAft>
              <a:buNone/>
            </a:pPr>
            <a:br>
              <a:rPr lang="en" sz="1100">
                <a:solidFill>
                  <a:schemeClr val="dk1"/>
                </a:solidFill>
              </a:rPr>
            </a:br>
            <a:r>
              <a:rPr lang="en" sz="1100">
                <a:solidFill>
                  <a:schemeClr val="dk1"/>
                </a:solidFill>
              </a:rPr>
              <a:t>Ensure access (translations, childcare, timing)</a:t>
            </a:r>
            <a:r>
              <a:rPr lang="en" sz="1100">
                <a:solidFill>
                  <a:schemeClr val="dk1"/>
                </a:solidFill>
              </a:rPr>
              <a:t>.</a:t>
            </a:r>
            <a:endParaRPr sz="1100">
              <a:solidFill>
                <a:schemeClr val="dk1"/>
              </a:solidFill>
            </a:endParaRPr>
          </a:p>
          <a:p>
            <a:pPr indent="0" lvl="0" marL="0" rtl="0" algn="l">
              <a:lnSpc>
                <a:spcPct val="100000"/>
              </a:lnSpc>
              <a:spcBef>
                <a:spcPts val="0"/>
              </a:spcBef>
              <a:spcAft>
                <a:spcPts val="0"/>
              </a:spcAft>
              <a:buNone/>
            </a:pPr>
            <a:br>
              <a:rPr lang="en" sz="1100">
                <a:solidFill>
                  <a:schemeClr val="dk1"/>
                </a:solidFill>
              </a:rPr>
            </a:br>
            <a:r>
              <a:rPr lang="en" sz="1100">
                <a:solidFill>
                  <a:schemeClr val="dk1"/>
                </a:solidFill>
              </a:rPr>
              <a:t>Show demographics, services, trends.</a:t>
            </a:r>
            <a:endParaRPr sz="1100">
              <a:solidFill>
                <a:schemeClr val="dk1"/>
              </a:solidFill>
            </a:endParaRPr>
          </a:p>
          <a:p>
            <a:pPr indent="0" lvl="0" marL="0" rtl="0" algn="l">
              <a:lnSpc>
                <a:spcPct val="100000"/>
              </a:lnSpc>
              <a:spcBef>
                <a:spcPts val="0"/>
              </a:spcBef>
              <a:spcAft>
                <a:spcPts val="0"/>
              </a:spcAft>
              <a:buNone/>
            </a:pPr>
            <a:br>
              <a:rPr lang="en" sz="1100">
                <a:solidFill>
                  <a:schemeClr val="dk1"/>
                </a:solidFill>
              </a:rPr>
            </a:br>
            <a:r>
              <a:rPr lang="en" sz="1100">
                <a:solidFill>
                  <a:schemeClr val="dk1"/>
                </a:solidFill>
              </a:rPr>
              <a:t>Clarify purpose, outcomes, next steps.</a:t>
            </a:r>
            <a:endParaRPr sz="1100">
              <a:solidFill>
                <a:schemeClr val="dk1"/>
              </a:solidFill>
            </a:endParaRPr>
          </a:p>
          <a:p>
            <a:pPr indent="0" lvl="0" marL="0" rtl="0" algn="l">
              <a:lnSpc>
                <a:spcPct val="100000"/>
              </a:lnSpc>
              <a:spcBef>
                <a:spcPts val="0"/>
              </a:spcBef>
              <a:spcAft>
                <a:spcPts val="0"/>
              </a:spcAft>
              <a:buNone/>
            </a:pPr>
            <a:br>
              <a:rPr lang="en" sz="1100">
                <a:solidFill>
                  <a:schemeClr val="dk1"/>
                </a:solidFill>
              </a:rPr>
            </a:br>
            <a:r>
              <a:rPr lang="en" sz="1100">
                <a:solidFill>
                  <a:schemeClr val="dk1"/>
                </a:solidFill>
              </a:rPr>
              <a:t>Keep metrics consistent year-to-year.</a:t>
            </a:r>
            <a:endParaRPr sz="1200">
              <a:solidFill>
                <a:schemeClr val="dk2"/>
              </a:solidFill>
            </a:endParaRPr>
          </a:p>
        </p:txBody>
      </p:sp>
      <p:sp>
        <p:nvSpPr>
          <p:cNvPr id="647" name="Google Shape;647;p95"/>
          <p:cNvSpPr txBox="1"/>
          <p:nvPr/>
        </p:nvSpPr>
        <p:spPr>
          <a:xfrm>
            <a:off x="3649825" y="1066325"/>
            <a:ext cx="2181300" cy="2186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300">
                <a:solidFill>
                  <a:schemeClr val="dk1"/>
                </a:solidFill>
              </a:rPr>
              <a:t>             Provide:</a:t>
            </a:r>
            <a:endParaRPr b="1" sz="1300">
              <a:solidFill>
                <a:schemeClr val="dk1"/>
              </a:solidFill>
            </a:endParaRPr>
          </a:p>
          <a:p>
            <a:pPr indent="0" lvl="0" marL="0" rtl="0" algn="l">
              <a:lnSpc>
                <a:spcPct val="100000"/>
              </a:lnSpc>
              <a:spcBef>
                <a:spcPts val="0"/>
              </a:spcBef>
              <a:spcAft>
                <a:spcPts val="0"/>
              </a:spcAft>
              <a:buNone/>
            </a:pPr>
            <a:r>
              <a:rPr lang="en" sz="1300">
                <a:solidFill>
                  <a:schemeClr val="dk1"/>
                </a:solidFill>
              </a:rPr>
              <a:t>Trends &amp; summaries with context.</a:t>
            </a:r>
            <a:endParaRPr sz="1300">
              <a:solidFill>
                <a:schemeClr val="dk1"/>
              </a:solidFill>
            </a:endParaRPr>
          </a:p>
          <a:p>
            <a:pPr indent="0" lvl="0" marL="0" rtl="0" algn="l">
              <a:lnSpc>
                <a:spcPct val="100000"/>
              </a:lnSpc>
              <a:spcBef>
                <a:spcPts val="0"/>
              </a:spcBef>
              <a:spcAft>
                <a:spcPts val="0"/>
              </a:spcAft>
              <a:buNone/>
            </a:pPr>
            <a:r>
              <a:t/>
            </a:r>
            <a:endParaRPr sz="9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Guiding questions.</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Student/family quotes.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00000"/>
              </a:lnSpc>
              <a:spcBef>
                <a:spcPts val="0"/>
              </a:spcBef>
              <a:spcAft>
                <a:spcPts val="0"/>
              </a:spcAft>
              <a:buNone/>
            </a:pPr>
            <a:r>
              <a:rPr lang="en" sz="1300">
                <a:solidFill>
                  <a:schemeClr val="dk1"/>
                </a:solidFill>
              </a:rPr>
              <a:t>District vs. school-level views.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Clear ways families can help at home.</a:t>
            </a:r>
            <a:br>
              <a:rPr lang="en" sz="1100">
                <a:solidFill>
                  <a:schemeClr val="dk1"/>
                </a:solidFill>
              </a:rPr>
            </a:br>
            <a:endParaRPr sz="1100">
              <a:solidFill>
                <a:schemeClr val="dk2"/>
              </a:solidFill>
            </a:endParaRPr>
          </a:p>
        </p:txBody>
      </p:sp>
      <p:sp>
        <p:nvSpPr>
          <p:cNvPr id="648" name="Google Shape;648;p95"/>
          <p:cNvSpPr txBox="1"/>
          <p:nvPr/>
        </p:nvSpPr>
        <p:spPr>
          <a:xfrm>
            <a:off x="6310425" y="1066325"/>
            <a:ext cx="2348100" cy="214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  </a:t>
            </a:r>
            <a:r>
              <a:rPr b="1" lang="en" sz="1300">
                <a:solidFill>
                  <a:schemeClr val="dk1"/>
                </a:solidFill>
              </a:rPr>
              <a:t>                  Avoid:</a:t>
            </a:r>
            <a:endParaRPr b="1" sz="1300">
              <a:solidFill>
                <a:schemeClr val="dk1"/>
              </a:solidFill>
            </a:endParaRPr>
          </a:p>
          <a:p>
            <a:pPr indent="0" lvl="0" marL="0" rtl="0" algn="l">
              <a:lnSpc>
                <a:spcPct val="115000"/>
              </a:lnSpc>
              <a:spcBef>
                <a:spcPts val="0"/>
              </a:spcBef>
              <a:spcAft>
                <a:spcPts val="0"/>
              </a:spcAft>
              <a:buNone/>
            </a:pPr>
            <a:r>
              <a:rPr lang="en" sz="1300">
                <a:solidFill>
                  <a:schemeClr val="dk1"/>
                </a:solidFill>
              </a:rPr>
              <a:t>Too much text or jargon.</a:t>
            </a:r>
            <a:endParaRPr sz="13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 sz="1300">
                <a:solidFill>
                  <a:schemeClr val="dk1"/>
                </a:solidFill>
              </a:rPr>
              <a:t>Data without action/next steps.</a:t>
            </a:r>
            <a:endParaRPr sz="1300">
              <a:solidFill>
                <a:schemeClr val="dk1"/>
              </a:solidFill>
            </a:endParaRPr>
          </a:p>
          <a:p>
            <a:pPr indent="0" lvl="0" marL="0" rtl="0" algn="l">
              <a:lnSpc>
                <a:spcPct val="115000"/>
              </a:lnSpc>
              <a:spcBef>
                <a:spcPts val="0"/>
              </a:spcBef>
              <a:spcAft>
                <a:spcPts val="0"/>
              </a:spcAft>
              <a:buNone/>
            </a:pPr>
            <a:r>
              <a:t/>
            </a:r>
            <a:endParaRPr sz="1300">
              <a:solidFill>
                <a:schemeClr val="dk1"/>
              </a:solidFill>
            </a:endParaRPr>
          </a:p>
          <a:p>
            <a:pPr indent="0" lvl="0" marL="0" rtl="0" algn="l">
              <a:lnSpc>
                <a:spcPct val="115000"/>
              </a:lnSpc>
              <a:spcBef>
                <a:spcPts val="0"/>
              </a:spcBef>
              <a:spcAft>
                <a:spcPts val="0"/>
              </a:spcAft>
              <a:buNone/>
            </a:pPr>
            <a:r>
              <a:rPr lang="en" sz="1300">
                <a:solidFill>
                  <a:schemeClr val="dk1"/>
                </a:solidFill>
              </a:rPr>
              <a:t>Overwhelming charts.</a:t>
            </a:r>
            <a:endParaRPr sz="1300">
              <a:solidFill>
                <a:schemeClr val="dk1"/>
              </a:solidFill>
            </a:endParaRPr>
          </a:p>
          <a:p>
            <a:pPr indent="0" lvl="0" marL="0" rtl="0" algn="l">
              <a:lnSpc>
                <a:spcPct val="115000"/>
              </a:lnSpc>
              <a:spcBef>
                <a:spcPts val="0"/>
              </a:spcBef>
              <a:spcAft>
                <a:spcPts val="0"/>
              </a:spcAft>
              <a:buNone/>
            </a:pPr>
            <a:r>
              <a:t/>
            </a:r>
            <a:endParaRPr sz="1300">
              <a:solidFill>
                <a:schemeClr val="dk1"/>
              </a:solidFill>
            </a:endParaRPr>
          </a:p>
          <a:p>
            <a:pPr indent="0" lvl="0" marL="0" rtl="0" algn="l">
              <a:lnSpc>
                <a:spcPct val="115000"/>
              </a:lnSpc>
              <a:spcBef>
                <a:spcPts val="0"/>
              </a:spcBef>
              <a:spcAft>
                <a:spcPts val="0"/>
              </a:spcAft>
              <a:buNone/>
            </a:pPr>
            <a:r>
              <a:rPr lang="en" sz="1300">
                <a:solidFill>
                  <a:schemeClr val="dk1"/>
                </a:solidFill>
              </a:rPr>
              <a:t>Singling out staff or skipping equity.</a:t>
            </a:r>
            <a:endParaRPr sz="2000">
              <a:solidFill>
                <a:schemeClr val="dk2"/>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96"/>
          <p:cNvSpPr txBox="1"/>
          <p:nvPr>
            <p:ph idx="1" type="body"/>
          </p:nvPr>
        </p:nvSpPr>
        <p:spPr>
          <a:xfrm>
            <a:off x="311700" y="82050"/>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b="1" sz="1200">
              <a:solidFill>
                <a:schemeClr val="dk1"/>
              </a:solidFill>
            </a:endParaRPr>
          </a:p>
          <a:p>
            <a:pPr indent="0" lvl="0" marL="0" rtl="0" algn="ctr">
              <a:spcBef>
                <a:spcPts val="1200"/>
              </a:spcBef>
              <a:spcAft>
                <a:spcPts val="0"/>
              </a:spcAft>
              <a:buNone/>
            </a:pPr>
            <a:r>
              <a:rPr b="1" lang="en" sz="3300">
                <a:solidFill>
                  <a:schemeClr val="dk1"/>
                </a:solidFill>
              </a:rPr>
              <a:t>  10:55-11:15</a:t>
            </a:r>
            <a:endParaRPr b="1" sz="3300">
              <a:solidFill>
                <a:schemeClr val="dk1"/>
              </a:solidFill>
            </a:endParaRPr>
          </a:p>
          <a:p>
            <a:pPr indent="0" lvl="0" marL="0" rtl="0" algn="ctr">
              <a:spcBef>
                <a:spcPts val="1200"/>
              </a:spcBef>
              <a:spcAft>
                <a:spcPts val="0"/>
              </a:spcAft>
              <a:buNone/>
            </a:pPr>
            <a:r>
              <a:rPr b="1" i="1" lang="en" sz="3300">
                <a:solidFill>
                  <a:schemeClr val="dk1"/>
                </a:solidFill>
              </a:rPr>
              <a:t>Whole Group Q &amp; A </a:t>
            </a:r>
            <a:endParaRPr b="1" i="1" sz="3300">
              <a:solidFill>
                <a:schemeClr val="dk1"/>
              </a:solidFill>
            </a:endParaRPr>
          </a:p>
          <a:p>
            <a:pPr indent="0" lvl="0" marL="0" rtl="0" algn="ctr">
              <a:spcBef>
                <a:spcPts val="1200"/>
              </a:spcBef>
              <a:spcAft>
                <a:spcPts val="0"/>
              </a:spcAft>
              <a:buNone/>
            </a:pPr>
            <a:r>
              <a:t/>
            </a:r>
            <a:endParaRPr b="1" sz="3300">
              <a:solidFill>
                <a:schemeClr val="dk1"/>
              </a:solidFill>
            </a:endParaRPr>
          </a:p>
          <a:p>
            <a:pPr indent="0" lvl="0" marL="0" rtl="0" algn="ctr">
              <a:spcBef>
                <a:spcPts val="1200"/>
              </a:spcBef>
              <a:spcAft>
                <a:spcPts val="1200"/>
              </a:spcAft>
              <a:buNone/>
            </a:pPr>
            <a:r>
              <a:t/>
            </a:r>
            <a:endParaRPr b="1" sz="2600">
              <a:solidFill>
                <a:schemeClr val="dk1"/>
              </a:solidFill>
            </a:endParaRPr>
          </a:p>
        </p:txBody>
      </p:sp>
      <p:sp>
        <p:nvSpPr>
          <p:cNvPr id="654" name="Google Shape;654;p96"/>
          <p:cNvSpPr txBox="1"/>
          <p:nvPr/>
        </p:nvSpPr>
        <p:spPr>
          <a:xfrm>
            <a:off x="3688650" y="3666425"/>
            <a:ext cx="28950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655" name="Google Shape;655;p96"/>
          <p:cNvSpPr txBox="1"/>
          <p:nvPr/>
        </p:nvSpPr>
        <p:spPr>
          <a:xfrm>
            <a:off x="3062525" y="3363475"/>
            <a:ext cx="2356200" cy="11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sz="3466"/>
              <a:t>Closing &amp; Next Steps </a:t>
            </a:r>
            <a:endParaRPr b="1" sz="3466"/>
          </a:p>
          <a:p>
            <a:pPr indent="0" lvl="0" marL="0" rtl="0" algn="ctr">
              <a:spcBef>
                <a:spcPts val="0"/>
              </a:spcBef>
              <a:spcAft>
                <a:spcPts val="0"/>
              </a:spcAft>
              <a:buNone/>
            </a:pPr>
            <a:r>
              <a:rPr b="1" lang="en" sz="3466"/>
              <a:t>11:15 - 11:30 am</a:t>
            </a:r>
            <a:endParaRPr sz="3466"/>
          </a:p>
          <a:p>
            <a:pPr indent="0" lvl="0" marL="0" rtl="0" algn="ctr">
              <a:spcBef>
                <a:spcPts val="0"/>
              </a:spcBef>
              <a:spcAft>
                <a:spcPts val="0"/>
              </a:spcAft>
              <a:buNone/>
            </a:pPr>
            <a:r>
              <a:t/>
            </a:r>
            <a:endParaRPr b="1"/>
          </a:p>
          <a:p>
            <a:pPr indent="0" lvl="0" marL="0" rtl="0" algn="ctr">
              <a:spcBef>
                <a:spcPts val="0"/>
              </a:spcBef>
              <a:spcAft>
                <a:spcPts val="0"/>
              </a:spcAft>
              <a:buNone/>
            </a:pPr>
            <a:r>
              <a:t/>
            </a:r>
            <a:endParaRPr/>
          </a:p>
        </p:txBody>
      </p:sp>
      <p:sp>
        <p:nvSpPr>
          <p:cNvPr id="661" name="Google Shape;661;p97"/>
          <p:cNvSpPr txBox="1"/>
          <p:nvPr>
            <p:ph idx="1" type="body"/>
          </p:nvPr>
        </p:nvSpPr>
        <p:spPr>
          <a:xfrm>
            <a:off x="351650" y="1580350"/>
            <a:ext cx="8520600" cy="3368100"/>
          </a:xfrm>
          <a:prstGeom prst="rect">
            <a:avLst/>
          </a:prstGeom>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None/>
            </a:pPr>
            <a:r>
              <a:t/>
            </a:r>
            <a:endParaRPr sz="3458">
              <a:solidFill>
                <a:schemeClr val="dk1"/>
              </a:solidFill>
            </a:endParaRPr>
          </a:p>
          <a:p>
            <a:pPr indent="0" lvl="0" marL="0" rtl="0" algn="l">
              <a:lnSpc>
                <a:spcPct val="100000"/>
              </a:lnSpc>
              <a:spcBef>
                <a:spcPts val="0"/>
              </a:spcBef>
              <a:spcAft>
                <a:spcPts val="0"/>
              </a:spcAft>
              <a:buNone/>
            </a:pPr>
            <a:r>
              <a:rPr lang="en" sz="2758">
                <a:solidFill>
                  <a:schemeClr val="dk1"/>
                </a:solidFill>
              </a:rPr>
              <a:t>Faith-based Partnership Initiative with Big Brothers, Big Sisters</a:t>
            </a:r>
            <a:endParaRPr sz="2758">
              <a:solidFill>
                <a:schemeClr val="dk1"/>
              </a:solidFill>
            </a:endParaRPr>
          </a:p>
          <a:p>
            <a:pPr indent="0" lvl="0" marL="0" rtl="0" algn="l">
              <a:lnSpc>
                <a:spcPct val="100000"/>
              </a:lnSpc>
              <a:spcBef>
                <a:spcPts val="0"/>
              </a:spcBef>
              <a:spcAft>
                <a:spcPts val="0"/>
              </a:spcAft>
              <a:buNone/>
            </a:pPr>
            <a:r>
              <a:t/>
            </a:r>
            <a:endParaRPr sz="2758">
              <a:solidFill>
                <a:schemeClr val="dk1"/>
              </a:solidFill>
            </a:endParaRPr>
          </a:p>
          <a:p>
            <a:pPr indent="-364368" lvl="0" marL="457200" rtl="0" algn="l">
              <a:lnSpc>
                <a:spcPct val="100000"/>
              </a:lnSpc>
              <a:spcBef>
                <a:spcPts val="0"/>
              </a:spcBef>
              <a:spcAft>
                <a:spcPts val="0"/>
              </a:spcAft>
              <a:buClr>
                <a:schemeClr val="dk1"/>
              </a:buClr>
              <a:buSzPct val="100000"/>
              <a:buChar char="●"/>
            </a:pPr>
            <a:r>
              <a:rPr lang="en" sz="2758">
                <a:solidFill>
                  <a:schemeClr val="dk1"/>
                </a:solidFill>
              </a:rPr>
              <a:t>Parking lot- Missed Partnership Opportunities? Warm Handoff…</a:t>
            </a:r>
            <a:endParaRPr sz="2758">
              <a:solidFill>
                <a:schemeClr val="dk1"/>
              </a:solidFill>
            </a:endParaRPr>
          </a:p>
          <a:p>
            <a:pPr indent="0" lvl="0" marL="457200" rtl="0" algn="l">
              <a:lnSpc>
                <a:spcPct val="100000"/>
              </a:lnSpc>
              <a:spcBef>
                <a:spcPts val="0"/>
              </a:spcBef>
              <a:spcAft>
                <a:spcPts val="0"/>
              </a:spcAft>
              <a:buNone/>
            </a:pPr>
            <a:r>
              <a:t/>
            </a:r>
            <a:endParaRPr sz="2758">
              <a:solidFill>
                <a:schemeClr val="dk1"/>
              </a:solidFill>
            </a:endParaRPr>
          </a:p>
          <a:p>
            <a:pPr indent="-364368" lvl="0" marL="457200" rtl="0" algn="l">
              <a:lnSpc>
                <a:spcPct val="100000"/>
              </a:lnSpc>
              <a:spcBef>
                <a:spcPts val="0"/>
              </a:spcBef>
              <a:spcAft>
                <a:spcPts val="0"/>
              </a:spcAft>
              <a:buClr>
                <a:schemeClr val="dk1"/>
              </a:buClr>
              <a:buSzPct val="100000"/>
              <a:buChar char="●"/>
            </a:pPr>
            <a:r>
              <a:rPr lang="en" sz="2758">
                <a:solidFill>
                  <a:schemeClr val="dk1"/>
                </a:solidFill>
              </a:rPr>
              <a:t>Focus Group Sign Ups</a:t>
            </a:r>
            <a:endParaRPr sz="2758">
              <a:solidFill>
                <a:schemeClr val="dk1"/>
              </a:solidFill>
            </a:endParaRPr>
          </a:p>
          <a:p>
            <a:pPr indent="0" lvl="0" marL="0" rtl="0" algn="l">
              <a:lnSpc>
                <a:spcPct val="100000"/>
              </a:lnSpc>
              <a:spcBef>
                <a:spcPts val="0"/>
              </a:spcBef>
              <a:spcAft>
                <a:spcPts val="0"/>
              </a:spcAft>
              <a:buNone/>
            </a:pPr>
            <a:r>
              <a:t/>
            </a:r>
            <a:endParaRPr sz="2758">
              <a:solidFill>
                <a:schemeClr val="dk1"/>
              </a:solidFill>
            </a:endParaRPr>
          </a:p>
          <a:p>
            <a:pPr indent="-364368" lvl="0" marL="457200" rtl="0" algn="l">
              <a:lnSpc>
                <a:spcPct val="100000"/>
              </a:lnSpc>
              <a:spcBef>
                <a:spcPts val="0"/>
              </a:spcBef>
              <a:spcAft>
                <a:spcPts val="0"/>
              </a:spcAft>
              <a:buClr>
                <a:schemeClr val="dk1"/>
              </a:buClr>
              <a:buSzPct val="100000"/>
              <a:buChar char="●"/>
            </a:pPr>
            <a:r>
              <a:rPr lang="en" sz="2758">
                <a:solidFill>
                  <a:schemeClr val="dk1"/>
                </a:solidFill>
              </a:rPr>
              <a:t>Mental Health Sub-Committee meets Bi-Monthly and is ISO new members! If you are interested, please reach out to Taffy Stockton @tmstockton@gmail.com</a:t>
            </a:r>
            <a:endParaRPr sz="2758">
              <a:solidFill>
                <a:schemeClr val="dk1"/>
              </a:solidFill>
            </a:endParaRPr>
          </a:p>
          <a:p>
            <a:pPr indent="0" lvl="0" marL="457200" rtl="0" algn="l">
              <a:lnSpc>
                <a:spcPct val="100000"/>
              </a:lnSpc>
              <a:spcBef>
                <a:spcPts val="0"/>
              </a:spcBef>
              <a:spcAft>
                <a:spcPts val="0"/>
              </a:spcAft>
              <a:buNone/>
            </a:pPr>
            <a:r>
              <a:t/>
            </a:r>
            <a:endParaRPr sz="600">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458"/>
              <a:t>Future Meeting Dates</a:t>
            </a:r>
            <a:endParaRPr sz="3466"/>
          </a:p>
          <a:p>
            <a:pPr indent="0" lvl="0" marL="0" rtl="0" algn="ctr">
              <a:spcBef>
                <a:spcPts val="0"/>
              </a:spcBef>
              <a:spcAft>
                <a:spcPts val="0"/>
              </a:spcAft>
              <a:buNone/>
            </a:pPr>
            <a:r>
              <a:t/>
            </a:r>
            <a:endParaRPr b="1"/>
          </a:p>
          <a:p>
            <a:pPr indent="0" lvl="0" marL="0" rtl="0" algn="ctr">
              <a:spcBef>
                <a:spcPts val="0"/>
              </a:spcBef>
              <a:spcAft>
                <a:spcPts val="0"/>
              </a:spcAft>
              <a:buNone/>
            </a:pPr>
            <a:r>
              <a:t/>
            </a:r>
            <a:endParaRPr/>
          </a:p>
        </p:txBody>
      </p:sp>
      <p:sp>
        <p:nvSpPr>
          <p:cNvPr id="667" name="Google Shape;667;p98"/>
          <p:cNvSpPr txBox="1"/>
          <p:nvPr>
            <p:ph idx="1" type="body"/>
          </p:nvPr>
        </p:nvSpPr>
        <p:spPr>
          <a:xfrm>
            <a:off x="351650" y="1120800"/>
            <a:ext cx="8520600" cy="38277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t/>
            </a:r>
            <a:endParaRPr sz="1400">
              <a:solidFill>
                <a:schemeClr val="dk1"/>
              </a:solidFill>
            </a:endParaRPr>
          </a:p>
          <a:p>
            <a:pPr indent="-381000" lvl="0" marL="457200" rtl="0" algn="l">
              <a:lnSpc>
                <a:spcPct val="115000"/>
              </a:lnSpc>
              <a:spcBef>
                <a:spcPts val="0"/>
              </a:spcBef>
              <a:spcAft>
                <a:spcPts val="0"/>
              </a:spcAft>
              <a:buClr>
                <a:schemeClr val="dk1"/>
              </a:buClr>
              <a:buSzPts val="2400"/>
              <a:buChar char="●"/>
            </a:pPr>
            <a:r>
              <a:rPr lang="en" sz="2400">
                <a:solidFill>
                  <a:schemeClr val="dk1"/>
                </a:solidFill>
              </a:rPr>
              <a:t>Next Advisory Board</a:t>
            </a:r>
            <a:endParaRPr sz="2400">
              <a:solidFill>
                <a:schemeClr val="dk1"/>
              </a:solidFill>
            </a:endParaRPr>
          </a:p>
          <a:p>
            <a:pPr indent="-381000" lvl="1" marL="914400" rtl="0" algn="l">
              <a:lnSpc>
                <a:spcPct val="115000"/>
              </a:lnSpc>
              <a:spcBef>
                <a:spcPts val="0"/>
              </a:spcBef>
              <a:spcAft>
                <a:spcPts val="0"/>
              </a:spcAft>
              <a:buClr>
                <a:schemeClr val="dk1"/>
              </a:buClr>
              <a:buSzPts val="2400"/>
              <a:buChar char="○"/>
            </a:pPr>
            <a:r>
              <a:rPr lang="en" sz="2400">
                <a:solidFill>
                  <a:schemeClr val="dk1"/>
                </a:solidFill>
              </a:rPr>
              <a:t>Friday, Dec. 5th, 2025  8:30 -11:30am</a:t>
            </a:r>
            <a:endParaRPr sz="2400">
              <a:solidFill>
                <a:schemeClr val="dk1"/>
              </a:solidFill>
            </a:endParaRPr>
          </a:p>
          <a:p>
            <a:pPr indent="0" lvl="0" marL="914400" rtl="0" algn="l">
              <a:lnSpc>
                <a:spcPct val="115000"/>
              </a:lnSpc>
              <a:spcBef>
                <a:spcPts val="0"/>
              </a:spcBef>
              <a:spcAft>
                <a:spcPts val="0"/>
              </a:spcAft>
              <a:buNone/>
            </a:pPr>
            <a:r>
              <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 sz="2400">
                <a:solidFill>
                  <a:schemeClr val="dk1"/>
                </a:solidFill>
              </a:rPr>
              <a:t>Data Focus Group 1-2:15 pm</a:t>
            </a:r>
            <a:endParaRPr sz="2400">
              <a:solidFill>
                <a:schemeClr val="dk1"/>
              </a:solidFill>
            </a:endParaRPr>
          </a:p>
          <a:p>
            <a:pPr indent="-381000" lvl="1" marL="914400" rtl="0" algn="l">
              <a:lnSpc>
                <a:spcPct val="115000"/>
              </a:lnSpc>
              <a:spcBef>
                <a:spcPts val="0"/>
              </a:spcBef>
              <a:spcAft>
                <a:spcPts val="0"/>
              </a:spcAft>
              <a:buClr>
                <a:schemeClr val="dk1"/>
              </a:buClr>
              <a:buSzPts val="2400"/>
              <a:buChar char="○"/>
            </a:pPr>
            <a:r>
              <a:rPr lang="en" sz="2400">
                <a:solidFill>
                  <a:schemeClr val="dk1"/>
                </a:solidFill>
              </a:rPr>
              <a:t>4th Thursday of each month</a:t>
            </a:r>
            <a:endParaRPr sz="2400">
              <a:solidFill>
                <a:schemeClr val="dk1"/>
              </a:solidFill>
            </a:endParaRPr>
          </a:p>
          <a:p>
            <a:pPr indent="0" lvl="0" marL="914400" rtl="0" algn="l">
              <a:lnSpc>
                <a:spcPct val="115000"/>
              </a:lnSpc>
              <a:spcBef>
                <a:spcPts val="0"/>
              </a:spcBef>
              <a:spcAft>
                <a:spcPts val="0"/>
              </a:spcAft>
              <a:buNone/>
            </a:pPr>
            <a:r>
              <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 sz="2400">
                <a:solidFill>
                  <a:schemeClr val="dk1"/>
                </a:solidFill>
              </a:rPr>
              <a:t>2S/LGBTQIA+ &amp; BIPOC Focus Group 1-2:15 pm</a:t>
            </a:r>
            <a:endParaRPr sz="2400">
              <a:solidFill>
                <a:schemeClr val="dk1"/>
              </a:solidFill>
            </a:endParaRPr>
          </a:p>
          <a:p>
            <a:pPr indent="-381000" lvl="1" marL="914400" rtl="0" algn="l">
              <a:lnSpc>
                <a:spcPct val="115000"/>
              </a:lnSpc>
              <a:spcBef>
                <a:spcPts val="0"/>
              </a:spcBef>
              <a:spcAft>
                <a:spcPts val="0"/>
              </a:spcAft>
              <a:buClr>
                <a:schemeClr val="dk1"/>
              </a:buClr>
              <a:buSzPts val="2400"/>
              <a:buChar char="○"/>
            </a:pPr>
            <a:r>
              <a:rPr lang="en" sz="2400">
                <a:solidFill>
                  <a:schemeClr val="dk1"/>
                </a:solidFill>
              </a:rPr>
              <a:t>1st Thursday of each month</a:t>
            </a:r>
            <a:endParaRPr sz="2400">
              <a:solidFill>
                <a:schemeClr val="dk1"/>
              </a:solidFill>
            </a:endParaRPr>
          </a:p>
          <a:p>
            <a:pPr indent="0" lvl="0" marL="457200" rtl="0" algn="l">
              <a:lnSpc>
                <a:spcPct val="100000"/>
              </a:lnSpc>
              <a:spcBef>
                <a:spcPts val="0"/>
              </a:spcBef>
              <a:spcAft>
                <a:spcPts val="0"/>
              </a:spcAft>
              <a:buNone/>
            </a:pPr>
            <a:r>
              <a:t/>
            </a:r>
            <a:endParaRPr sz="600">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t/>
            </a:r>
            <a:endParaRPr b="1" sz="3320"/>
          </a:p>
        </p:txBody>
      </p:sp>
      <p:sp>
        <p:nvSpPr>
          <p:cNvPr id="673" name="Google Shape;673;p9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74" name="Google Shape;674;p99"/>
          <p:cNvPicPr preferRelativeResize="0"/>
          <p:nvPr/>
        </p:nvPicPr>
        <p:blipFill>
          <a:blip r:embed="rId3">
            <a:alphaModFix/>
          </a:blip>
          <a:stretch>
            <a:fillRect/>
          </a:stretch>
        </p:blipFill>
        <p:spPr>
          <a:xfrm rot="767617">
            <a:off x="2599462" y="1670048"/>
            <a:ext cx="3574125" cy="23812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pic>
        <p:nvPicPr>
          <p:cNvPr id="153" name="Google Shape;153;p32"/>
          <p:cNvPicPr preferRelativeResize="0"/>
          <p:nvPr/>
        </p:nvPicPr>
        <p:blipFill>
          <a:blip r:embed="rId3">
            <a:alphaModFix/>
          </a:blip>
          <a:stretch>
            <a:fillRect/>
          </a:stretch>
        </p:blipFill>
        <p:spPr>
          <a:xfrm>
            <a:off x="796400" y="0"/>
            <a:ext cx="8043075" cy="50865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3"/>
          <p:cNvPicPr preferRelativeResize="0"/>
          <p:nvPr/>
        </p:nvPicPr>
        <p:blipFill rotWithShape="1">
          <a:blip r:embed="rId3">
            <a:alphaModFix/>
          </a:blip>
          <a:srcRect b="0" l="69" r="69" t="0"/>
          <a:stretch/>
        </p:blipFill>
        <p:spPr>
          <a:xfrm>
            <a:off x="673800" y="539250"/>
            <a:ext cx="7796400" cy="406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