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7102475" cy="9388475"/>
  <p:embeddedFontLst>
    <p:embeddedFont>
      <p:font typeface="Basic"/>
      <p:regular r:id="rId27"/>
    </p:embeddedFont>
    <p:embeddedFont>
      <p:font typeface="Montserra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font" Target="fonts/Bas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075" lIns="94175" spcFirstLastPara="1" rIns="94175" wrap="square" tIns="4707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075" lIns="94175" spcFirstLastPara="1" rIns="94175"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075" lIns="94175" spcFirstLastPara="1" rIns="94175" wrap="square" tIns="47075">
            <a:noAutofit/>
          </a:bodyPr>
          <a:lstStyle/>
          <a:p>
            <a:pPr indent="0" lvl="0" marL="0" marR="0" rtl="0" algn="r">
              <a:lnSpc>
                <a:spcPct val="100000"/>
              </a:lnSpc>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6717f90ad_1_7: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6717f90ad_1_7: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highlight>
                <a:srgbClr val="FFFF00"/>
              </a:highlight>
            </a:endParaRPr>
          </a:p>
        </p:txBody>
      </p:sp>
      <p:sp>
        <p:nvSpPr>
          <p:cNvPr id="93" name="Google Shape;93;g216717f90ad_1_7: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117029042_0_3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82" name="Google Shape;182;g26117029042_0_3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95399c738_0_32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95399c738_0_32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192" name="Google Shape;192;g2295399c738_0_324: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117029042_0_6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117029042_0_6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201" name="Google Shape;201;g26117029042_0_65: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6a268d21e_0_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210" name="Google Shape;210;g226a268d21e_0_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95399c738_0_1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219" name="Google Shape;219;g2295399c738_0_1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117029042_0_8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230" name="Google Shape;230;g26117029042_0_8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117029042_0_127: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6117029042_0_127:notes"/>
          <p:cNvSpPr txBox="1"/>
          <p:nvPr>
            <p:ph idx="1" type="body"/>
          </p:nvPr>
        </p:nvSpPr>
        <p:spPr>
          <a:xfrm>
            <a:off x="710247" y="4518203"/>
            <a:ext cx="5682000" cy="3696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p>
        </p:txBody>
      </p:sp>
      <p:sp>
        <p:nvSpPr>
          <p:cNvPr id="240" name="Google Shape;240;g26117029042_0_127:notes"/>
          <p:cNvSpPr txBox="1"/>
          <p:nvPr>
            <p:ph idx="12" type="sldNum"/>
          </p:nvPr>
        </p:nvSpPr>
        <p:spPr>
          <a:xfrm>
            <a:off x="4023093" y="8917422"/>
            <a:ext cx="3077700" cy="4710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117029042_0_16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48" name="Google Shape;248;g26117029042_0_16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6117029042_0_142: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58" name="Google Shape;258;g26117029042_0_142: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117029042_0_14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69" name="Google Shape;269;g26117029042_0_14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44bfe97dde_0_34:notes"/>
          <p:cNvSpPr/>
          <p:nvPr>
            <p:ph idx="2" type="sldImg"/>
          </p:nvPr>
        </p:nvSpPr>
        <p:spPr>
          <a:xfrm>
            <a:off x="1243013" y="714375"/>
            <a:ext cx="4775100"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44bfe97dde_0_34:notes"/>
          <p:cNvSpPr txBox="1"/>
          <p:nvPr>
            <p:ph idx="1" type="body"/>
          </p:nvPr>
        </p:nvSpPr>
        <p:spPr>
          <a:xfrm>
            <a:off x="710247"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venir"/>
              <a:ea typeface="Avenir"/>
              <a:cs typeface="Avenir"/>
              <a:sym typeface="Avenir"/>
            </a:endParaRPr>
          </a:p>
        </p:txBody>
      </p:sp>
      <p:sp>
        <p:nvSpPr>
          <p:cNvPr id="104" name="Google Shape;104;g244bfe97dde_0_34: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117029042_0_204: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6117029042_0_204: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81" name="Google Shape;281;g26117029042_0_204:notes"/>
          <p:cNvSpPr txBox="1"/>
          <p:nvPr>
            <p:ph idx="12" type="sldNum"/>
          </p:nvPr>
        </p:nvSpPr>
        <p:spPr>
          <a:xfrm>
            <a:off x="4023093" y="8917422"/>
            <a:ext cx="3077700" cy="471000"/>
          </a:xfrm>
          <a:prstGeom prst="rect">
            <a:avLst/>
          </a:prstGeom>
          <a:noFill/>
          <a:ln>
            <a:noFill/>
          </a:ln>
        </p:spPr>
        <p:txBody>
          <a:bodyPr anchorCtr="0" anchor="b" bIns="47125" lIns="94300" spcFirstLastPara="1" rIns="94300" wrap="square" tIns="471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6117029042_0_883:notes"/>
          <p:cNvSpPr txBox="1"/>
          <p:nvPr>
            <p:ph idx="1" type="body"/>
          </p:nvPr>
        </p:nvSpPr>
        <p:spPr>
          <a:xfrm>
            <a:off x="0" y="0"/>
            <a:ext cx="1747800" cy="4107000"/>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100"/>
              <a:buNone/>
            </a:pPr>
            <a:r>
              <a:t/>
            </a:r>
            <a:endParaRPr/>
          </a:p>
        </p:txBody>
      </p:sp>
      <p:sp>
        <p:nvSpPr>
          <p:cNvPr id="513" name="Google Shape;513;g26117029042_0_883:notes"/>
          <p:cNvSpPr/>
          <p:nvPr>
            <p:ph idx="2" type="sldImg"/>
          </p:nvPr>
        </p:nvSpPr>
        <p:spPr>
          <a:xfrm>
            <a:off x="1775902" y="704136"/>
            <a:ext cx="3551400" cy="3520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4bfe97dde_0_4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17" name="Google Shape;117;g244bfe97dde_0_4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117029042_0_1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27" name="Google Shape;127;g26117029042_0_1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117029042_0_21: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35" name="Google Shape;135;g26117029042_0_21: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117029042_0_26: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44" name="Google Shape;144;g26117029042_0_26: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5d6f59c8e_0_36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53" name="Google Shape;153;g275d6f59c8e_0_36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117029042_0_1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63" name="Google Shape;163;g26117029042_0_1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117029042_0_4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72" name="Google Shape;172;g26117029042_0_4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7" name="Google Shape;17;p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 name="Google Shape;18;p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4" name="Google Shape;74;p11"/>
          <p:cNvSpPr txBox="1"/>
          <p:nvPr>
            <p:ph idx="1" type="body"/>
          </p:nvPr>
        </p:nvSpPr>
        <p:spPr>
          <a:xfrm rot="5400000">
            <a:off x="777300" y="518100"/>
            <a:ext cx="3017400" cy="41148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75" name="Google Shape;75;p1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6" name="Google Shape;76;p1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7" name="Google Shape;77;p1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878600" y="1619192"/>
            <a:ext cx="3900900" cy="10287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80" name="Google Shape;80;p12"/>
          <p:cNvSpPr txBox="1"/>
          <p:nvPr>
            <p:ph idx="1" type="body"/>
          </p:nvPr>
        </p:nvSpPr>
        <p:spPr>
          <a:xfrm rot="5400000">
            <a:off x="-216900" y="628592"/>
            <a:ext cx="3900900" cy="30099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81" name="Google Shape;81;p1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2" name="Google Shape;82;p1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3" name="Google Shape;83;p1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4" name="Shape 84"/>
        <p:cNvGrpSpPr/>
        <p:nvPr/>
      </p:nvGrpSpPr>
      <p:grpSpPr>
        <a:xfrm>
          <a:off x="0" y="0"/>
          <a:ext cx="0" cy="0"/>
          <a:chOff x="0" y="0"/>
          <a:chExt cx="0" cy="0"/>
        </a:xfrm>
      </p:grpSpPr>
      <p:sp>
        <p:nvSpPr>
          <p:cNvPr id="85" name="Google Shape;85;p13"/>
          <p:cNvSpPr txBox="1"/>
          <p:nvPr>
            <p:ph type="title"/>
          </p:nvPr>
        </p:nvSpPr>
        <p:spPr>
          <a:xfrm>
            <a:off x="678275" y="210550"/>
            <a:ext cx="7982400" cy="640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71447"/>
              </a:buClr>
              <a:buSzPts val="3200"/>
              <a:buFont typeface="Calibri"/>
              <a:buNone/>
              <a:defRPr b="1" i="0" sz="3600" u="none" cap="none" strike="noStrike">
                <a:solidFill>
                  <a:srgbClr val="7F7F7F"/>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3"/>
          <p:cNvSpPr/>
          <p:nvPr/>
        </p:nvSpPr>
        <p:spPr>
          <a:xfrm>
            <a:off x="293815" y="210553"/>
            <a:ext cx="45600" cy="709800"/>
          </a:xfrm>
          <a:prstGeom prst="rect">
            <a:avLst/>
          </a:prstGeom>
          <a:solidFill>
            <a:srgbClr val="D0DF00"/>
          </a:solidFill>
          <a:ln cap="flat" cmpd="sng" w="25400">
            <a:solidFill>
              <a:srgbClr val="D0D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7" name="Google Shape;87;p13"/>
          <p:cNvPicPr preferRelativeResize="0"/>
          <p:nvPr/>
        </p:nvPicPr>
        <p:blipFill rotWithShape="1">
          <a:blip r:embed="rId2">
            <a:alphaModFix/>
          </a:blip>
          <a:srcRect b="0" l="0" r="0" t="90171"/>
          <a:stretch/>
        </p:blipFill>
        <p:spPr>
          <a:xfrm>
            <a:off x="0" y="6183899"/>
            <a:ext cx="9144003" cy="674100"/>
          </a:xfrm>
          <a:prstGeom prst="rect">
            <a:avLst/>
          </a:prstGeom>
          <a:noFill/>
          <a:ln>
            <a:noFill/>
          </a:ln>
        </p:spPr>
      </p:pic>
      <p:sp>
        <p:nvSpPr>
          <p:cNvPr id="88" name="Google Shape;88;p1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3"/>
          <p:cNvSpPr txBox="1"/>
          <p:nvPr/>
        </p:nvSpPr>
        <p:spPr>
          <a:xfrm>
            <a:off x="25" y="6183875"/>
            <a:ext cx="9144000" cy="67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CHARLOTTE-MECKLENBURG SCHOOLS</a:t>
            </a:r>
            <a:endParaRPr b="0" i="0" sz="14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342900" y="1420283"/>
            <a:ext cx="3886200" cy="9801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 name="Google Shape;21;p3"/>
          <p:cNvSpPr txBox="1"/>
          <p:nvPr>
            <p:ph idx="1" type="subTitle"/>
          </p:nvPr>
        </p:nvSpPr>
        <p:spPr>
          <a:xfrm>
            <a:off x="685800" y="2590800"/>
            <a:ext cx="3200400" cy="1168500"/>
          </a:xfrm>
          <a:prstGeom prst="rect">
            <a:avLst/>
          </a:prstGeom>
          <a:noFill/>
          <a:ln>
            <a:noFill/>
          </a:ln>
        </p:spPr>
        <p:txBody>
          <a:bodyPr anchorCtr="0" anchor="t" bIns="25400" lIns="50800" spcFirstLastPara="1" rIns="50800" wrap="square" tIns="2540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p:txBody>
      </p:sp>
      <p:sp>
        <p:nvSpPr>
          <p:cNvPr id="22" name="Google Shape;22;p3"/>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 name="Google Shape;23;p3"/>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 name="Google Shape;24;p3"/>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7" name="Google Shape;27;p4"/>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8" name="Google Shape;28;p4"/>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9" name="Google Shape;29;p4"/>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0" name="Google Shape;30;p4"/>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5"/>
          <p:cNvSpPr txBox="1"/>
          <p:nvPr>
            <p:ph type="title"/>
          </p:nvPr>
        </p:nvSpPr>
        <p:spPr>
          <a:xfrm>
            <a:off x="361156" y="2937933"/>
            <a:ext cx="3886200" cy="908100"/>
          </a:xfrm>
          <a:prstGeom prst="rect">
            <a:avLst/>
          </a:prstGeom>
          <a:noFill/>
          <a:ln>
            <a:noFill/>
          </a:ln>
        </p:spPr>
        <p:txBody>
          <a:bodyPr anchorCtr="0" anchor="t" bIns="25400" lIns="50800" spcFirstLastPara="1" rIns="50800" wrap="square" tIns="25400">
            <a:normAutofit/>
          </a:bodyPr>
          <a:lstStyle>
            <a:lvl1pPr lvl="0" algn="l">
              <a:spcBef>
                <a:spcPts val="0"/>
              </a:spcBef>
              <a:spcAft>
                <a:spcPts val="0"/>
              </a:spcAft>
              <a:buClr>
                <a:schemeClr val="dk1"/>
              </a:buClr>
              <a:buSzPts val="2200"/>
              <a:buFont typeface="Calibri"/>
              <a:buNone/>
              <a:defRPr b="1" sz="2200"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3" name="Google Shape;33;p5"/>
          <p:cNvSpPr txBox="1"/>
          <p:nvPr>
            <p:ph idx="1" type="body"/>
          </p:nvPr>
        </p:nvSpPr>
        <p:spPr>
          <a:xfrm>
            <a:off x="361156" y="1937809"/>
            <a:ext cx="3886200" cy="1000200"/>
          </a:xfrm>
          <a:prstGeom prst="rect">
            <a:avLst/>
          </a:prstGeom>
          <a:noFill/>
          <a:ln>
            <a:noFill/>
          </a:ln>
        </p:spPr>
        <p:txBody>
          <a:bodyPr anchorCtr="0" anchor="b" bIns="25400" lIns="50800" spcFirstLastPara="1" rIns="50800" wrap="square" tIns="25400">
            <a:normAutofit/>
          </a:bodyPr>
          <a:lstStyle>
            <a:lvl1pPr indent="-228600" lvl="0" marL="457200" algn="l">
              <a:spcBef>
                <a:spcPts val="200"/>
              </a:spcBef>
              <a:spcAft>
                <a:spcPts val="0"/>
              </a:spcAft>
              <a:buClr>
                <a:srgbClr val="888888"/>
              </a:buClr>
              <a:buSzPts val="1100"/>
              <a:buNone/>
              <a:defRPr sz="1100">
                <a:solidFill>
                  <a:srgbClr val="888888"/>
                </a:solidFill>
              </a:defRPr>
            </a:lvl1pPr>
            <a:lvl2pPr indent="-228600" lvl="1" marL="914400" algn="l">
              <a:spcBef>
                <a:spcPts val="200"/>
              </a:spcBef>
              <a:spcAft>
                <a:spcPts val="0"/>
              </a:spcAft>
              <a:buClr>
                <a:srgbClr val="888888"/>
              </a:buClr>
              <a:buSzPts val="1000"/>
              <a:buNone/>
              <a:defRPr sz="1000">
                <a:solidFill>
                  <a:srgbClr val="888888"/>
                </a:solidFill>
              </a:defRPr>
            </a:lvl2pPr>
            <a:lvl3pPr indent="-228600" lvl="2" marL="1371600" algn="l">
              <a:spcBef>
                <a:spcPts val="200"/>
              </a:spcBef>
              <a:spcAft>
                <a:spcPts val="0"/>
              </a:spcAft>
              <a:buClr>
                <a:srgbClr val="888888"/>
              </a:buClr>
              <a:buSzPts val="900"/>
              <a:buNone/>
              <a:defRPr sz="900">
                <a:solidFill>
                  <a:srgbClr val="888888"/>
                </a:solidFill>
              </a:defRPr>
            </a:lvl3pPr>
            <a:lvl4pPr indent="-228600" lvl="3" marL="1828800" algn="l">
              <a:spcBef>
                <a:spcPts val="200"/>
              </a:spcBef>
              <a:spcAft>
                <a:spcPts val="0"/>
              </a:spcAft>
              <a:buClr>
                <a:srgbClr val="888888"/>
              </a:buClr>
              <a:buSzPts val="800"/>
              <a:buNone/>
              <a:defRPr sz="800">
                <a:solidFill>
                  <a:srgbClr val="888888"/>
                </a:solidFill>
              </a:defRPr>
            </a:lvl4pPr>
            <a:lvl5pPr indent="-228600" lvl="4" marL="2286000" algn="l">
              <a:spcBef>
                <a:spcPts val="200"/>
              </a:spcBef>
              <a:spcAft>
                <a:spcPts val="0"/>
              </a:spcAft>
              <a:buClr>
                <a:srgbClr val="888888"/>
              </a:buClr>
              <a:buSzPts val="800"/>
              <a:buNone/>
              <a:defRPr sz="800">
                <a:solidFill>
                  <a:srgbClr val="888888"/>
                </a:solidFill>
              </a:defRPr>
            </a:lvl5pPr>
            <a:lvl6pPr indent="-228600" lvl="5" marL="2743200" algn="l">
              <a:spcBef>
                <a:spcPts val="200"/>
              </a:spcBef>
              <a:spcAft>
                <a:spcPts val="0"/>
              </a:spcAft>
              <a:buClr>
                <a:srgbClr val="888888"/>
              </a:buClr>
              <a:buSzPts val="800"/>
              <a:buNone/>
              <a:defRPr sz="800">
                <a:solidFill>
                  <a:srgbClr val="888888"/>
                </a:solidFill>
              </a:defRPr>
            </a:lvl6pPr>
            <a:lvl7pPr indent="-228600" lvl="6" marL="3200400" algn="l">
              <a:spcBef>
                <a:spcPts val="200"/>
              </a:spcBef>
              <a:spcAft>
                <a:spcPts val="0"/>
              </a:spcAft>
              <a:buClr>
                <a:srgbClr val="888888"/>
              </a:buClr>
              <a:buSzPts val="800"/>
              <a:buNone/>
              <a:defRPr sz="800">
                <a:solidFill>
                  <a:srgbClr val="888888"/>
                </a:solidFill>
              </a:defRPr>
            </a:lvl7pPr>
            <a:lvl8pPr indent="-228600" lvl="7" marL="3657600" algn="l">
              <a:spcBef>
                <a:spcPts val="200"/>
              </a:spcBef>
              <a:spcAft>
                <a:spcPts val="0"/>
              </a:spcAft>
              <a:buClr>
                <a:srgbClr val="888888"/>
              </a:buClr>
              <a:buSzPts val="800"/>
              <a:buNone/>
              <a:defRPr sz="800">
                <a:solidFill>
                  <a:srgbClr val="888888"/>
                </a:solidFill>
              </a:defRPr>
            </a:lvl8pPr>
            <a:lvl9pPr indent="-228600" lvl="8" marL="4114800" algn="l">
              <a:spcBef>
                <a:spcPts val="200"/>
              </a:spcBef>
              <a:spcAft>
                <a:spcPts val="0"/>
              </a:spcAft>
              <a:buClr>
                <a:srgbClr val="888888"/>
              </a:buClr>
              <a:buSzPts val="800"/>
              <a:buNone/>
              <a:defRPr sz="800">
                <a:solidFill>
                  <a:srgbClr val="888888"/>
                </a:solidFill>
              </a:defRPr>
            </a:lvl9pPr>
          </a:lstStyle>
          <a:p/>
        </p:txBody>
      </p:sp>
      <p:sp>
        <p:nvSpPr>
          <p:cNvPr id="34" name="Google Shape;34;p5"/>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5" name="Google Shape;35;p5"/>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6" name="Google Shape;36;p5"/>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9" name="Google Shape;39;p6"/>
          <p:cNvSpPr txBox="1"/>
          <p:nvPr>
            <p:ph idx="1" type="body"/>
          </p:nvPr>
        </p:nvSpPr>
        <p:spPr>
          <a:xfrm>
            <a:off x="2286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0" name="Google Shape;40;p6"/>
          <p:cNvSpPr txBox="1"/>
          <p:nvPr>
            <p:ph idx="2" type="body"/>
          </p:nvPr>
        </p:nvSpPr>
        <p:spPr>
          <a:xfrm>
            <a:off x="23241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1" name="Google Shape;41;p6"/>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2" name="Google Shape;42;p6"/>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3" name="Google Shape;43;p6"/>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46" name="Google Shape;46;p7"/>
          <p:cNvSpPr txBox="1"/>
          <p:nvPr>
            <p:ph idx="1" type="body"/>
          </p:nvPr>
        </p:nvSpPr>
        <p:spPr>
          <a:xfrm>
            <a:off x="228600" y="1023409"/>
            <a:ext cx="20202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7" name="Google Shape;47;p7"/>
          <p:cNvSpPr txBox="1"/>
          <p:nvPr>
            <p:ph idx="2" type="body"/>
          </p:nvPr>
        </p:nvSpPr>
        <p:spPr>
          <a:xfrm>
            <a:off x="228600" y="1449917"/>
            <a:ext cx="20202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48" name="Google Shape;48;p7"/>
          <p:cNvSpPr txBox="1"/>
          <p:nvPr>
            <p:ph idx="3" type="body"/>
          </p:nvPr>
        </p:nvSpPr>
        <p:spPr>
          <a:xfrm>
            <a:off x="2322513" y="1023409"/>
            <a:ext cx="20208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9" name="Google Shape;49;p7"/>
          <p:cNvSpPr txBox="1"/>
          <p:nvPr>
            <p:ph idx="4" type="body"/>
          </p:nvPr>
        </p:nvSpPr>
        <p:spPr>
          <a:xfrm>
            <a:off x="2322513" y="1449917"/>
            <a:ext cx="20208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50" name="Google Shape;50;p7"/>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1" name="Google Shape;51;p7"/>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2" name="Google Shape;52;p7"/>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55" name="Google Shape;55;p8"/>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6" name="Google Shape;56;p8"/>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7" name="Google Shape;57;p8"/>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228600" y="182033"/>
            <a:ext cx="1504200" cy="7746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0" name="Google Shape;60;p9"/>
          <p:cNvSpPr txBox="1"/>
          <p:nvPr>
            <p:ph idx="1" type="body"/>
          </p:nvPr>
        </p:nvSpPr>
        <p:spPr>
          <a:xfrm>
            <a:off x="1787525" y="182033"/>
            <a:ext cx="2556000" cy="3902100"/>
          </a:xfrm>
          <a:prstGeom prst="rect">
            <a:avLst/>
          </a:prstGeom>
          <a:noFill/>
          <a:ln>
            <a:noFill/>
          </a:ln>
        </p:spPr>
        <p:txBody>
          <a:bodyPr anchorCtr="0" anchor="t" bIns="25400" lIns="50800" spcFirstLastPara="1" rIns="50800" wrap="square" tIns="25400">
            <a:normAutofit/>
          </a:bodyPr>
          <a:lstStyle>
            <a:lvl1pPr indent="-342900" lvl="0" marL="457200" algn="l">
              <a:spcBef>
                <a:spcPts val="400"/>
              </a:spcBef>
              <a:spcAft>
                <a:spcPts val="0"/>
              </a:spcAft>
              <a:buClr>
                <a:schemeClr val="dk1"/>
              </a:buClr>
              <a:buSzPts val="1800"/>
              <a:buChar char="•"/>
              <a:defRPr sz="1800"/>
            </a:lvl1pPr>
            <a:lvl2pPr indent="-330200" lvl="1" marL="914400" algn="l">
              <a:spcBef>
                <a:spcPts val="300"/>
              </a:spcBef>
              <a:spcAft>
                <a:spcPts val="0"/>
              </a:spcAft>
              <a:buClr>
                <a:schemeClr val="dk1"/>
              </a:buClr>
              <a:buSzPts val="1600"/>
              <a:buChar char="–"/>
              <a:defRPr sz="16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61" name="Google Shape;61;p9"/>
          <p:cNvSpPr txBox="1"/>
          <p:nvPr>
            <p:ph idx="2" type="body"/>
          </p:nvPr>
        </p:nvSpPr>
        <p:spPr>
          <a:xfrm>
            <a:off x="228600" y="956733"/>
            <a:ext cx="1504200" cy="31275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2" name="Google Shape;62;p9"/>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3" name="Google Shape;63;p9"/>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4" name="Google Shape;64;p9"/>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96144" y="3200400"/>
            <a:ext cx="2743200" cy="3777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7" name="Google Shape;67;p10"/>
          <p:cNvSpPr/>
          <p:nvPr>
            <p:ph idx="2" type="pic"/>
          </p:nvPr>
        </p:nvSpPr>
        <p:spPr>
          <a:xfrm>
            <a:off x="896144" y="408517"/>
            <a:ext cx="2743200" cy="2743200"/>
          </a:xfrm>
          <a:prstGeom prst="rect">
            <a:avLst/>
          </a:prstGeom>
          <a:noFill/>
          <a:ln>
            <a:noFill/>
          </a:ln>
        </p:spPr>
      </p:sp>
      <p:sp>
        <p:nvSpPr>
          <p:cNvPr id="68" name="Google Shape;68;p10"/>
          <p:cNvSpPr txBox="1"/>
          <p:nvPr>
            <p:ph idx="1" type="body"/>
          </p:nvPr>
        </p:nvSpPr>
        <p:spPr>
          <a:xfrm>
            <a:off x="896144" y="3578225"/>
            <a:ext cx="2743200" cy="5367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9" name="Google Shape;69;p10"/>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0" name="Google Shape;70;p10"/>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1" name="Google Shape;71;p10"/>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marR="0" rtl="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p:txBody>
      </p:sp>
      <p:sp>
        <p:nvSpPr>
          <p:cNvPr id="11" name="Google Shape;11;p1"/>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342900" lvl="0" marL="457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298450" lvl="3" marL="1828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298450" lvl="5" marL="27432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marR="0" rtl="0" algn="l">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marR="0" rtl="0" algn="ctr">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estcharlottehs.cmsk12.org/our-school/school-improvement-plan-and-team"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mailto:tya.young@cms.k12.nc.us" TargetMode="External"/><Relationship Id="rId4" Type="http://schemas.openxmlformats.org/officeDocument/2006/relationships/hyperlink" Target="mailto:samanthal.bauguss@cms.k12.nc.us" TargetMode="External"/><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estcharlottehs.cmsk12.org/academics/homepage" TargetMode="Externa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hyperlink" Target="mailto:tya.young@cms.k12.nc.us" TargetMode="External"/><Relationship Id="rId5" Type="http://schemas.openxmlformats.org/officeDocument/2006/relationships/hyperlink" Target="mailto:samanthal.bauguss@cms.k12.nc.us" TargetMode="External"/><Relationship Id="rId6" Type="http://schemas.openxmlformats.org/officeDocument/2006/relationships/image" Target="../media/image10.jpg"/><Relationship Id="rId7"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dpi.state.nc.us/curriculum/" TargetMode="External"/><Relationship Id="rId4" Type="http://schemas.openxmlformats.org/officeDocument/2006/relationships/image" Target="../media/image19.png"/><Relationship Id="rId5" Type="http://schemas.openxmlformats.org/officeDocument/2006/relationships/image" Target="../media/image10.jpg"/><Relationship Id="rId6"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hyperlink" Target="mailto:tya.young@cms.k12.nc.us" TargetMode="External"/><Relationship Id="rId5" Type="http://schemas.openxmlformats.org/officeDocument/2006/relationships/hyperlink" Target="mailto:samanthal.bauguss@cms.k12.nc.us" TargetMode="External"/><Relationship Id="rId6"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2079400" y="3389000"/>
            <a:ext cx="544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4"/>
          <p:cNvSpPr txBox="1"/>
          <p:nvPr/>
        </p:nvSpPr>
        <p:spPr>
          <a:xfrm>
            <a:off x="292500" y="2705925"/>
            <a:ext cx="8559000" cy="2212200"/>
          </a:xfrm>
          <a:prstGeom prst="rect">
            <a:avLst/>
          </a:prstGeom>
          <a:noFill/>
          <a:ln>
            <a:noFill/>
          </a:ln>
        </p:spPr>
        <p:txBody>
          <a:bodyPr anchorCtr="0" anchor="t" bIns="91425" lIns="91425" spcFirstLastPara="1" rIns="91425" wrap="square" tIns="91425">
            <a:spAutoFit/>
          </a:bodyPr>
          <a:lstStyle/>
          <a:p>
            <a:pPr indent="0" lvl="0" marL="0" rtl="0" algn="ctr">
              <a:lnSpc>
                <a:spcPct val="113958"/>
              </a:lnSpc>
              <a:spcBef>
                <a:spcPts val="0"/>
              </a:spcBef>
              <a:spcAft>
                <a:spcPts val="0"/>
              </a:spcAft>
              <a:buNone/>
            </a:pPr>
            <a:r>
              <a:rPr b="1" lang="en-US" sz="4800">
                <a:solidFill>
                  <a:schemeClr val="dk1"/>
                </a:solidFill>
                <a:latin typeface="Basic"/>
                <a:ea typeface="Basic"/>
                <a:cs typeface="Basic"/>
                <a:sym typeface="Basic"/>
              </a:rPr>
              <a:t>West Charlotte HS</a:t>
            </a:r>
            <a:r>
              <a:rPr b="1" lang="en-US" sz="4800">
                <a:solidFill>
                  <a:schemeClr val="dk1"/>
                </a:solidFill>
                <a:latin typeface="Basic"/>
                <a:ea typeface="Basic"/>
                <a:cs typeface="Basic"/>
                <a:sym typeface="Basic"/>
              </a:rPr>
              <a:t>     </a:t>
            </a:r>
            <a:endParaRPr b="1" sz="4800">
              <a:solidFill>
                <a:schemeClr val="dk1"/>
              </a:solidFill>
              <a:latin typeface="Basic"/>
              <a:ea typeface="Basic"/>
              <a:cs typeface="Basic"/>
              <a:sym typeface="Basic"/>
            </a:endParaRPr>
          </a:p>
          <a:p>
            <a:pPr indent="0" lvl="0" marL="0" rtl="0" algn="ctr">
              <a:lnSpc>
                <a:spcPct val="113958"/>
              </a:lnSpc>
              <a:spcBef>
                <a:spcPts val="0"/>
              </a:spcBef>
              <a:spcAft>
                <a:spcPts val="0"/>
              </a:spcAft>
              <a:buClr>
                <a:schemeClr val="lt1"/>
              </a:buClr>
              <a:buSzPts val="4800"/>
              <a:buFont typeface="Times New Roman"/>
              <a:buNone/>
            </a:pPr>
            <a:r>
              <a:rPr b="1" lang="en-US" sz="3600">
                <a:solidFill>
                  <a:schemeClr val="dk1"/>
                </a:solidFill>
                <a:latin typeface="Montserrat"/>
                <a:ea typeface="Montserrat"/>
                <a:cs typeface="Montserrat"/>
                <a:sym typeface="Montserrat"/>
              </a:rPr>
              <a:t>10/3/2025</a:t>
            </a:r>
            <a:endParaRPr b="1" sz="3600">
              <a:solidFill>
                <a:schemeClr val="dk1"/>
              </a:solidFill>
              <a:latin typeface="Montserrat"/>
              <a:ea typeface="Montserrat"/>
              <a:cs typeface="Montserrat"/>
              <a:sym typeface="Montserrat"/>
            </a:endParaRPr>
          </a:p>
          <a:p>
            <a:pPr indent="0" lvl="0" marL="0" rtl="0" algn="ctr">
              <a:lnSpc>
                <a:spcPct val="113958"/>
              </a:lnSpc>
              <a:spcBef>
                <a:spcPts val="0"/>
              </a:spcBef>
              <a:spcAft>
                <a:spcPts val="0"/>
              </a:spcAft>
              <a:buClr>
                <a:schemeClr val="lt1"/>
              </a:buClr>
              <a:buSzPts val="4800"/>
              <a:buFont typeface="Times New Roman"/>
              <a:buNone/>
            </a:pPr>
            <a:r>
              <a:t/>
            </a:r>
            <a:endParaRPr sz="3600">
              <a:solidFill>
                <a:schemeClr val="dk1"/>
              </a:solidFill>
              <a:latin typeface="Montserrat"/>
              <a:ea typeface="Montserrat"/>
              <a:cs typeface="Montserrat"/>
              <a:sym typeface="Montserrat"/>
            </a:endParaRPr>
          </a:p>
        </p:txBody>
      </p:sp>
      <p:sp>
        <p:nvSpPr>
          <p:cNvPr id="97" name="Google Shape;97;p14"/>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sp>
        <p:nvSpPr>
          <p:cNvPr id="98" name="Google Shape;98;p14"/>
          <p:cNvSpPr txBox="1"/>
          <p:nvPr/>
        </p:nvSpPr>
        <p:spPr>
          <a:xfrm>
            <a:off x="344475" y="306900"/>
            <a:ext cx="6162900" cy="15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142200" y="175375"/>
            <a:ext cx="8709300" cy="23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US" sz="4200">
                <a:solidFill>
                  <a:schemeClr val="dk1"/>
                </a:solidFill>
                <a:latin typeface="Basic"/>
                <a:ea typeface="Basic"/>
                <a:cs typeface="Basic"/>
                <a:sym typeface="Basic"/>
              </a:rPr>
              <a:t>Welcome to the </a:t>
            </a:r>
            <a:br>
              <a:rPr b="1" lang="en-US" sz="4200">
                <a:solidFill>
                  <a:schemeClr val="dk1"/>
                </a:solidFill>
                <a:latin typeface="Basic"/>
                <a:ea typeface="Basic"/>
                <a:cs typeface="Basic"/>
                <a:sym typeface="Basic"/>
              </a:rPr>
            </a:br>
            <a:r>
              <a:rPr b="1" lang="en-US" sz="4200">
                <a:solidFill>
                  <a:schemeClr val="dk1"/>
                </a:solidFill>
                <a:latin typeface="Basic"/>
                <a:ea typeface="Basic"/>
                <a:cs typeface="Basic"/>
                <a:sym typeface="Basic"/>
              </a:rPr>
              <a:t>Title I Annual Meeting </a:t>
            </a:r>
            <a:endParaRPr b="1" sz="4200">
              <a:solidFill>
                <a:schemeClr val="dk1"/>
              </a:solidFill>
              <a:latin typeface="Basic"/>
              <a:ea typeface="Basic"/>
              <a:cs typeface="Basic"/>
              <a:sym typeface="Basic"/>
            </a:endParaRPr>
          </a:p>
          <a:p>
            <a:pPr indent="0" lvl="0" marL="0" rtl="0" algn="ctr">
              <a:spcBef>
                <a:spcPts val="0"/>
              </a:spcBef>
              <a:spcAft>
                <a:spcPts val="0"/>
              </a:spcAft>
              <a:buClr>
                <a:schemeClr val="dk1"/>
              </a:buClr>
              <a:buFont typeface="Arial"/>
              <a:buNone/>
            </a:pPr>
            <a:r>
              <a:rPr b="1" lang="en-US" sz="4200">
                <a:solidFill>
                  <a:schemeClr val="dk1"/>
                </a:solidFill>
                <a:latin typeface="Basic"/>
                <a:ea typeface="Basic"/>
                <a:cs typeface="Basic"/>
                <a:sym typeface="Basic"/>
              </a:rPr>
              <a:t>for Parents &amp; Families</a:t>
            </a:r>
            <a:br>
              <a:rPr b="1" lang="en-US" sz="4200">
                <a:solidFill>
                  <a:schemeClr val="dk1"/>
                </a:solidFill>
                <a:latin typeface="Basic"/>
                <a:ea typeface="Basic"/>
                <a:cs typeface="Basic"/>
                <a:sym typeface="Basic"/>
              </a:rPr>
            </a:br>
            <a:r>
              <a:rPr b="1" lang="en-US" sz="4200">
                <a:solidFill>
                  <a:schemeClr val="dk1"/>
                </a:solidFill>
                <a:latin typeface="Basic"/>
                <a:ea typeface="Basic"/>
                <a:cs typeface="Basic"/>
                <a:sym typeface="Basic"/>
              </a:rPr>
              <a:t>2025 - 2026</a:t>
            </a:r>
            <a:endParaRPr b="1" sz="4200">
              <a:solidFill>
                <a:schemeClr val="dk1"/>
              </a:solidFill>
              <a:latin typeface="Basic"/>
              <a:ea typeface="Basic"/>
              <a:cs typeface="Basic"/>
              <a:sym typeface="Basic"/>
            </a:endParaRPr>
          </a:p>
          <a:p>
            <a:pPr indent="0" lvl="0" marL="0" rtl="0" algn="ctr">
              <a:spcBef>
                <a:spcPts val="0"/>
              </a:spcBef>
              <a:spcAft>
                <a:spcPts val="0"/>
              </a:spcAft>
              <a:buClr>
                <a:schemeClr val="dk1"/>
              </a:buClr>
              <a:buFont typeface="Arial"/>
              <a:buNone/>
            </a:pPr>
            <a:r>
              <a:t/>
            </a:r>
            <a:endParaRPr sz="3700">
              <a:solidFill>
                <a:schemeClr val="lt1"/>
              </a:solidFill>
              <a:latin typeface="Avenir"/>
              <a:ea typeface="Avenir"/>
              <a:cs typeface="Avenir"/>
              <a:sym typeface="Avenir"/>
            </a:endParaRPr>
          </a:p>
          <a:p>
            <a:pPr indent="0" lvl="0" marL="0" rtl="0" algn="just">
              <a:lnSpc>
                <a:spcPct val="113958"/>
              </a:lnSpc>
              <a:spcBef>
                <a:spcPts val="0"/>
              </a:spcBef>
              <a:spcAft>
                <a:spcPts val="0"/>
              </a:spcAft>
              <a:buClr>
                <a:schemeClr val="dk1"/>
              </a:buClr>
              <a:buSzPts val="1100"/>
              <a:buFont typeface="Arial"/>
              <a:buNone/>
            </a:pPr>
            <a:r>
              <a:t/>
            </a:r>
            <a:endParaRPr b="1" sz="4500">
              <a:solidFill>
                <a:schemeClr val="lt1"/>
              </a:solidFill>
              <a:latin typeface="Avenir"/>
              <a:ea typeface="Avenir"/>
              <a:cs typeface="Avenir"/>
              <a:sym typeface="Avenir"/>
            </a:endParaRPr>
          </a:p>
        </p:txBody>
      </p:sp>
      <p:pic>
        <p:nvPicPr>
          <p:cNvPr id="100" name="Google Shape;100;p14" title="WC Logo.jfif"/>
          <p:cNvPicPr preferRelativeResize="0"/>
          <p:nvPr/>
        </p:nvPicPr>
        <p:blipFill>
          <a:blip r:embed="rId3">
            <a:alphaModFix/>
          </a:blip>
          <a:stretch>
            <a:fillRect/>
          </a:stretch>
        </p:blipFill>
        <p:spPr>
          <a:xfrm>
            <a:off x="3104150" y="4288375"/>
            <a:ext cx="2815375" cy="231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687150" y="210550"/>
            <a:ext cx="7973400" cy="549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5B595A"/>
              </a:buClr>
              <a:buFont typeface="Arial"/>
              <a:buNone/>
            </a:pPr>
            <a:r>
              <a:t/>
            </a:r>
            <a:endParaRPr sz="2111" u="sng">
              <a:solidFill>
                <a:schemeClr val="dk1"/>
              </a:solidFill>
              <a:latin typeface="Basic"/>
              <a:ea typeface="Basic"/>
              <a:cs typeface="Basic"/>
              <a:sym typeface="Basic"/>
            </a:endParaRPr>
          </a:p>
          <a:p>
            <a:pPr indent="0" lvl="0" marL="0" rtl="0" algn="ctr">
              <a:lnSpc>
                <a:spcPct val="100000"/>
              </a:lnSpc>
              <a:spcBef>
                <a:spcPts val="0"/>
              </a:spcBef>
              <a:spcAft>
                <a:spcPts val="0"/>
              </a:spcAft>
              <a:buClr>
                <a:srgbClr val="5B595A"/>
              </a:buClr>
              <a:buFont typeface="Arial"/>
              <a:buNone/>
            </a:pPr>
            <a:r>
              <a:rPr lang="en-US" sz="2111" u="sng">
                <a:solidFill>
                  <a:schemeClr val="dk1"/>
                </a:solidFill>
                <a:latin typeface="Basic"/>
                <a:ea typeface="Basic"/>
                <a:cs typeface="Basic"/>
                <a:sym typeface="Basic"/>
              </a:rPr>
              <a:t>What is the CMS Parent and Family Engagement Policy?</a:t>
            </a:r>
            <a:endParaRPr sz="2111" u="sng">
              <a:solidFill>
                <a:schemeClr val="dk1"/>
              </a:solidFill>
              <a:latin typeface="Basic"/>
              <a:ea typeface="Basic"/>
              <a:cs typeface="Basic"/>
              <a:sym typeface="Basic"/>
            </a:endParaRPr>
          </a:p>
          <a:p>
            <a:pPr indent="0" lvl="0" marL="0" rtl="0" algn="ctr">
              <a:lnSpc>
                <a:spcPct val="100000"/>
              </a:lnSpc>
              <a:spcBef>
                <a:spcPts val="0"/>
              </a:spcBef>
              <a:spcAft>
                <a:spcPts val="0"/>
              </a:spcAft>
              <a:buClr>
                <a:srgbClr val="5B595A"/>
              </a:buClr>
              <a:buFont typeface="Arial"/>
              <a:buNone/>
            </a:pPr>
            <a:r>
              <a:t/>
            </a:r>
            <a:endParaRPr sz="2111" u="sng">
              <a:solidFill>
                <a:schemeClr val="dk1"/>
              </a:solidFill>
              <a:latin typeface="Basic"/>
              <a:ea typeface="Basic"/>
              <a:cs typeface="Basic"/>
              <a:sym typeface="Basic"/>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endParaRPr>
          </a:p>
          <a:p>
            <a:pPr indent="-330200" lvl="0" marL="342900" rtl="0" algn="l">
              <a:lnSpc>
                <a:spcPct val="100000"/>
              </a:lnSpc>
              <a:spcBef>
                <a:spcPts val="0"/>
              </a:spcBef>
              <a:spcAft>
                <a:spcPts val="0"/>
              </a:spcAft>
              <a:buClr>
                <a:schemeClr val="dk1"/>
              </a:buClr>
              <a:buSzPct val="100000"/>
              <a:buFont typeface="Basic"/>
              <a:buChar char="❖"/>
            </a:pPr>
            <a:r>
              <a:rPr b="0" lang="en-US" sz="2000">
                <a:solidFill>
                  <a:schemeClr val="dk1"/>
                </a:solidFill>
                <a:latin typeface="Basic"/>
                <a:ea typeface="Basic"/>
                <a:cs typeface="Basic"/>
                <a:sym typeface="Basic"/>
              </a:rPr>
              <a:t>This policy addresses how the district or LEA will implement the parent and family engagement requirements of the </a:t>
            </a:r>
            <a:r>
              <a:rPr b="0" i="1" lang="en-US" sz="2000">
                <a:solidFill>
                  <a:schemeClr val="dk1"/>
                </a:solidFill>
                <a:latin typeface="Basic"/>
                <a:ea typeface="Basic"/>
                <a:cs typeface="Basic"/>
                <a:sym typeface="Basic"/>
              </a:rPr>
              <a:t>Every Student Succeeds Act (ESSA).  </a:t>
            </a:r>
            <a:r>
              <a:rPr b="0" lang="en-US" sz="2000">
                <a:solidFill>
                  <a:schemeClr val="dk1"/>
                </a:solidFill>
                <a:latin typeface="Basic"/>
                <a:ea typeface="Basic"/>
                <a:cs typeface="Basic"/>
                <a:sym typeface="Basic"/>
              </a:rPr>
              <a:t>It includes the following:</a:t>
            </a:r>
            <a:endParaRPr b="0" sz="1400">
              <a:solidFill>
                <a:schemeClr val="dk1"/>
              </a:solidFill>
              <a:latin typeface="Basic"/>
              <a:ea typeface="Basic"/>
              <a:cs typeface="Basic"/>
              <a:sym typeface="Basic"/>
            </a:endParaRPr>
          </a:p>
          <a:p>
            <a:pPr indent="0" lvl="0" marL="342900" rtl="0" algn="l">
              <a:lnSpc>
                <a:spcPct val="100000"/>
              </a:lnSpc>
              <a:spcBef>
                <a:spcPts val="400"/>
              </a:spcBef>
              <a:spcAft>
                <a:spcPts val="0"/>
              </a:spcAft>
              <a:buClr>
                <a:schemeClr val="dk1"/>
              </a:buClr>
              <a:buSzPct val="55000"/>
              <a:buFont typeface="Arial"/>
              <a:buNone/>
            </a:pPr>
            <a:r>
              <a:t/>
            </a:r>
            <a:endParaRPr b="0" i="1" sz="2000">
              <a:solidFill>
                <a:schemeClr val="dk1"/>
              </a:solidFill>
              <a:latin typeface="Basic"/>
              <a:ea typeface="Basic"/>
              <a:cs typeface="Basic"/>
              <a:sym typeface="Basic"/>
            </a:endParaRPr>
          </a:p>
          <a:p>
            <a:pPr indent="-273050" lvl="1" marL="742950" rtl="0" algn="l">
              <a:spcBef>
                <a:spcPts val="400"/>
              </a:spcBef>
              <a:spcAft>
                <a:spcPts val="0"/>
              </a:spcAft>
              <a:buClr>
                <a:schemeClr val="dk1"/>
              </a:buClr>
              <a:buSzPct val="100000"/>
              <a:buFont typeface="Basic"/>
              <a:buChar char="➢"/>
            </a:pPr>
            <a:r>
              <a:rPr lang="en-US" sz="2000">
                <a:solidFill>
                  <a:schemeClr val="dk1"/>
                </a:solidFill>
                <a:latin typeface="Basic"/>
                <a:ea typeface="Basic"/>
                <a:cs typeface="Basic"/>
                <a:sym typeface="Basic"/>
              </a:rPr>
              <a:t>The district’s expectations for parents</a:t>
            </a:r>
            <a:endParaRPr>
              <a:solidFill>
                <a:schemeClr val="dk1"/>
              </a:solidFill>
              <a:latin typeface="Basic"/>
              <a:ea typeface="Basic"/>
              <a:cs typeface="Basic"/>
              <a:sym typeface="Basic"/>
            </a:endParaRPr>
          </a:p>
          <a:p>
            <a:pPr indent="-273050" lvl="1" marL="742950" rtl="0" algn="l">
              <a:spcBef>
                <a:spcPts val="0"/>
              </a:spcBef>
              <a:spcAft>
                <a:spcPts val="0"/>
              </a:spcAft>
              <a:buClr>
                <a:schemeClr val="dk1"/>
              </a:buClr>
              <a:buSzPct val="100000"/>
              <a:buFont typeface="Basic"/>
              <a:buChar char="➢"/>
            </a:pPr>
            <a:r>
              <a:rPr lang="en-US" sz="2000">
                <a:solidFill>
                  <a:schemeClr val="dk1"/>
                </a:solidFill>
                <a:latin typeface="Basic"/>
                <a:ea typeface="Basic"/>
                <a:cs typeface="Basic"/>
                <a:sym typeface="Basic"/>
              </a:rPr>
              <a:t>How CMS will engage parents in decision-making</a:t>
            </a:r>
            <a:endParaRPr>
              <a:solidFill>
                <a:schemeClr val="dk1"/>
              </a:solidFill>
              <a:latin typeface="Basic"/>
              <a:ea typeface="Basic"/>
              <a:cs typeface="Basic"/>
              <a:sym typeface="Basic"/>
            </a:endParaRPr>
          </a:p>
          <a:p>
            <a:pPr indent="-273050" lvl="1" marL="742950" rtl="0" algn="l">
              <a:spcBef>
                <a:spcPts val="0"/>
              </a:spcBef>
              <a:spcAft>
                <a:spcPts val="0"/>
              </a:spcAft>
              <a:buClr>
                <a:schemeClr val="dk1"/>
              </a:buClr>
              <a:buSzPct val="100000"/>
              <a:buFont typeface="Basic"/>
              <a:buChar char="➢"/>
            </a:pPr>
            <a:r>
              <a:rPr lang="en-US" sz="2000">
                <a:solidFill>
                  <a:schemeClr val="dk1"/>
                </a:solidFill>
                <a:latin typeface="Basic"/>
                <a:ea typeface="Basic"/>
                <a:cs typeface="Basic"/>
                <a:sym typeface="Basic"/>
              </a:rPr>
              <a:t>How the district will work to build the schools’ and parents’ capacities in the implementation of effective parent and family engagement activities to improve student academic achievement</a:t>
            </a:r>
            <a:endParaRPr>
              <a:solidFill>
                <a:schemeClr val="dk1"/>
              </a:solidFill>
              <a:latin typeface="Basic"/>
              <a:ea typeface="Basic"/>
              <a:cs typeface="Basic"/>
              <a:sym typeface="Basic"/>
            </a:endParaRPr>
          </a:p>
          <a:p>
            <a:pPr indent="0" lvl="0" marL="742950" rtl="0" algn="l">
              <a:spcBef>
                <a:spcPts val="400"/>
              </a:spcBef>
              <a:spcAft>
                <a:spcPts val="0"/>
              </a:spcAft>
              <a:buNone/>
            </a:pPr>
            <a:r>
              <a:t/>
            </a:r>
            <a:endParaRPr>
              <a:solidFill>
                <a:schemeClr val="dk1"/>
              </a:solidFill>
              <a:latin typeface="Basic"/>
              <a:ea typeface="Basic"/>
              <a:cs typeface="Basic"/>
              <a:sym typeface="Basic"/>
            </a:endParaRPr>
          </a:p>
          <a:p>
            <a:pPr indent="-330200" lvl="0" marL="342900" rtl="0" algn="l">
              <a:lnSpc>
                <a:spcPct val="100000"/>
              </a:lnSpc>
              <a:spcBef>
                <a:spcPts val="400"/>
              </a:spcBef>
              <a:spcAft>
                <a:spcPts val="0"/>
              </a:spcAft>
              <a:buClr>
                <a:schemeClr val="dk1"/>
              </a:buClr>
              <a:buSzPct val="100000"/>
              <a:buFont typeface="Basic"/>
              <a:buChar char="❖"/>
            </a:pPr>
            <a:r>
              <a:rPr b="0" lang="en-US" sz="2000">
                <a:solidFill>
                  <a:schemeClr val="dk1"/>
                </a:solidFill>
                <a:latin typeface="Basic"/>
                <a:ea typeface="Basic"/>
                <a:cs typeface="Basic"/>
                <a:sym typeface="Basic"/>
              </a:rPr>
              <a:t>Parents and families in Title I schools have the right to be engaged in the review/evaluation of this annual policy</a:t>
            </a:r>
            <a:endParaRPr b="0" sz="1400">
              <a:solidFill>
                <a:schemeClr val="dk1"/>
              </a:solidFill>
              <a:latin typeface="Basic"/>
              <a:ea typeface="Basic"/>
              <a:cs typeface="Basic"/>
              <a:sym typeface="Basic"/>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latin typeface="Basic"/>
              <a:ea typeface="Basic"/>
              <a:cs typeface="Basic"/>
              <a:sym typeface="Basic"/>
            </a:endParaRPr>
          </a:p>
          <a:p>
            <a:pPr indent="0" lvl="0" marL="0" rtl="0" algn="l">
              <a:lnSpc>
                <a:spcPct val="100000"/>
              </a:lnSpc>
              <a:spcBef>
                <a:spcPts val="0"/>
              </a:spcBef>
              <a:spcAft>
                <a:spcPts val="0"/>
              </a:spcAft>
              <a:buClr>
                <a:srgbClr val="00B0F0"/>
              </a:buClr>
              <a:buSzPct val="77777"/>
              <a:buFont typeface="Montserrat"/>
              <a:buNone/>
            </a:pPr>
            <a:r>
              <a:t/>
            </a:r>
            <a:endParaRPr>
              <a:solidFill>
                <a:srgbClr val="00AFD7"/>
              </a:solidFill>
            </a:endParaRPr>
          </a:p>
        </p:txBody>
      </p:sp>
      <p:sp>
        <p:nvSpPr>
          <p:cNvPr id="185" name="Google Shape;185;p2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86" name="Google Shape;186;p23"/>
          <p:cNvSpPr txBox="1"/>
          <p:nvPr/>
        </p:nvSpPr>
        <p:spPr>
          <a:xfrm>
            <a:off x="175375" y="1158650"/>
            <a:ext cx="8878200" cy="702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2800"/>
              <a:buFont typeface="Arial"/>
              <a:buNone/>
            </a:pPr>
            <a:r>
              <a:t/>
            </a:r>
            <a:endParaRPr sz="2000">
              <a:solidFill>
                <a:srgbClr val="535758"/>
              </a:solidFill>
            </a:endParaRPr>
          </a:p>
          <a:p>
            <a:pPr indent="0" lvl="0" marL="0" rtl="0" algn="l">
              <a:spcBef>
                <a:spcPts val="200"/>
              </a:spcBef>
              <a:spcAft>
                <a:spcPts val="0"/>
              </a:spcAft>
              <a:buNone/>
            </a:pPr>
            <a:r>
              <a:t/>
            </a:r>
            <a:endParaRPr/>
          </a:p>
        </p:txBody>
      </p:sp>
      <p:pic>
        <p:nvPicPr>
          <p:cNvPr id="187" name="Google Shape;187;p23" title="WC Logo.jfif"/>
          <p:cNvPicPr preferRelativeResize="0"/>
          <p:nvPr/>
        </p:nvPicPr>
        <p:blipFill>
          <a:blip r:embed="rId3">
            <a:alphaModFix/>
          </a:blip>
          <a:stretch>
            <a:fillRect/>
          </a:stretch>
        </p:blipFill>
        <p:spPr>
          <a:xfrm>
            <a:off x="73874" y="60151"/>
            <a:ext cx="1249600" cy="915375"/>
          </a:xfrm>
          <a:prstGeom prst="rect">
            <a:avLst/>
          </a:prstGeom>
          <a:noFill/>
          <a:ln>
            <a:noFill/>
          </a:ln>
        </p:spPr>
      </p:pic>
      <p:pic>
        <p:nvPicPr>
          <p:cNvPr id="188" name="Google Shape;188;p23" title="WC Logo.jfif"/>
          <p:cNvPicPr preferRelativeResize="0"/>
          <p:nvPr/>
        </p:nvPicPr>
        <p:blipFill>
          <a:blip r:embed="rId3">
            <a:alphaModFix/>
          </a:blip>
          <a:stretch>
            <a:fillRect/>
          </a:stretch>
        </p:blipFill>
        <p:spPr>
          <a:xfrm>
            <a:off x="7894400" y="0"/>
            <a:ext cx="1249600" cy="9153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385000" y="1210725"/>
            <a:ext cx="8502000" cy="4492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t/>
            </a:r>
            <a:endParaRPr sz="23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t/>
            </a:r>
            <a:endParaRPr sz="23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t/>
            </a:r>
            <a:endParaRPr sz="23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700" u="sng">
                <a:solidFill>
                  <a:schemeClr val="dk1"/>
                </a:solidFill>
                <a:latin typeface="Basic"/>
                <a:ea typeface="Basic"/>
                <a:cs typeface="Basic"/>
                <a:sym typeface="Basic"/>
              </a:rPr>
              <a:t>What is the School </a:t>
            </a:r>
            <a:endParaRPr sz="27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700" u="sng">
                <a:solidFill>
                  <a:schemeClr val="dk1"/>
                </a:solidFill>
                <a:latin typeface="Basic"/>
                <a:ea typeface="Basic"/>
                <a:cs typeface="Basic"/>
                <a:sym typeface="Basic"/>
              </a:rPr>
              <a:t>Improvement Plan/NCStar Plan?</a:t>
            </a:r>
            <a:endParaRPr sz="27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t/>
            </a:r>
            <a:endParaRPr b="0" sz="18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rPr b="0" lang="en-US" sz="1900">
                <a:solidFill>
                  <a:schemeClr val="dk1"/>
                </a:solidFill>
                <a:latin typeface="Basic"/>
                <a:ea typeface="Basic"/>
                <a:cs typeface="Basic"/>
                <a:sym typeface="Basic"/>
              </a:rPr>
              <a:t>The School Improvement Plan (SIP) is created in an online platform called NCStar and includes:</a:t>
            </a:r>
            <a:endParaRPr b="0" sz="1900">
              <a:solidFill>
                <a:schemeClr val="dk1"/>
              </a:solidFill>
              <a:latin typeface="Basic"/>
              <a:ea typeface="Basic"/>
              <a:cs typeface="Basic"/>
              <a:sym typeface="Basic"/>
            </a:endParaRPr>
          </a:p>
          <a:p>
            <a:pPr indent="0" lvl="0" marL="342900" rtl="0" algn="l">
              <a:lnSpc>
                <a:spcPct val="100000"/>
              </a:lnSpc>
              <a:spcBef>
                <a:spcPts val="0"/>
              </a:spcBef>
              <a:spcAft>
                <a:spcPts val="0"/>
              </a:spcAft>
              <a:buClr>
                <a:schemeClr val="dk1"/>
              </a:buClr>
              <a:buSzPts val="1100"/>
              <a:buFont typeface="Arial"/>
              <a:buNone/>
            </a:pPr>
            <a:r>
              <a:t/>
            </a:r>
            <a:endParaRPr b="0" sz="1900">
              <a:solidFill>
                <a:schemeClr val="dk1"/>
              </a:solidFill>
              <a:latin typeface="Basic"/>
              <a:ea typeface="Basic"/>
              <a:cs typeface="Basic"/>
              <a:sym typeface="Basic"/>
            </a:endParaRPr>
          </a:p>
          <a:p>
            <a:pPr indent="-279400" lvl="1" marL="742950" rtl="0" algn="l">
              <a:spcBef>
                <a:spcPts val="400"/>
              </a:spcBef>
              <a:spcAft>
                <a:spcPts val="0"/>
              </a:spcAft>
              <a:buClr>
                <a:schemeClr val="dk1"/>
              </a:buClr>
              <a:buSzPts val="1900"/>
              <a:buFont typeface="Basic"/>
              <a:buChar char="○"/>
            </a:pPr>
            <a:r>
              <a:rPr lang="en-US" sz="1900">
                <a:solidFill>
                  <a:schemeClr val="dk1"/>
                </a:solidFill>
                <a:highlight>
                  <a:schemeClr val="lt1"/>
                </a:highlight>
                <a:latin typeface="Basic"/>
                <a:ea typeface="Basic"/>
                <a:cs typeface="Basic"/>
                <a:sym typeface="Basic"/>
              </a:rPr>
              <a:t>A Comprehensive Needs Assessment</a:t>
            </a:r>
            <a:endParaRPr sz="2300">
              <a:solidFill>
                <a:schemeClr val="dk1"/>
              </a:solidFill>
              <a:highlight>
                <a:schemeClr val="lt1"/>
              </a:highlight>
              <a:latin typeface="Basic"/>
              <a:ea typeface="Basic"/>
              <a:cs typeface="Basic"/>
              <a:sym typeface="Basic"/>
            </a:endParaRPr>
          </a:p>
          <a:p>
            <a:pPr indent="-279400" lvl="1" marL="742950" rtl="0" algn="l">
              <a:spcBef>
                <a:spcPts val="0"/>
              </a:spcBef>
              <a:spcAft>
                <a:spcPts val="0"/>
              </a:spcAft>
              <a:buClr>
                <a:schemeClr val="dk1"/>
              </a:buClr>
              <a:buSzPts val="1900"/>
              <a:buFont typeface="Basic"/>
              <a:buChar char="○"/>
            </a:pPr>
            <a:r>
              <a:rPr lang="en-US" sz="1900">
                <a:solidFill>
                  <a:schemeClr val="dk1"/>
                </a:solidFill>
                <a:latin typeface="Basic"/>
                <a:ea typeface="Basic"/>
                <a:cs typeface="Basic"/>
                <a:sym typeface="Basic"/>
              </a:rPr>
              <a:t>Goals and Strategies to Address Academic Needs of Students</a:t>
            </a:r>
            <a:endParaRPr sz="2300">
              <a:solidFill>
                <a:schemeClr val="dk1"/>
              </a:solidFill>
              <a:latin typeface="Basic"/>
              <a:ea typeface="Basic"/>
              <a:cs typeface="Basic"/>
              <a:sym typeface="Basic"/>
            </a:endParaRPr>
          </a:p>
          <a:p>
            <a:pPr indent="-279400" lvl="1" marL="742950" rtl="0" algn="l">
              <a:spcBef>
                <a:spcPts val="0"/>
              </a:spcBef>
              <a:spcAft>
                <a:spcPts val="0"/>
              </a:spcAft>
              <a:buClr>
                <a:schemeClr val="dk1"/>
              </a:buClr>
              <a:buSzPts val="1900"/>
              <a:buFont typeface="Basic"/>
              <a:buChar char="○"/>
            </a:pPr>
            <a:r>
              <a:rPr lang="en-US" sz="1900">
                <a:solidFill>
                  <a:schemeClr val="dk1"/>
                </a:solidFill>
                <a:latin typeface="Basic"/>
                <a:ea typeface="Basic"/>
                <a:cs typeface="Basic"/>
                <a:sym typeface="Basic"/>
              </a:rPr>
              <a:t>Professional Development Needs</a:t>
            </a:r>
            <a:endParaRPr sz="2300">
              <a:solidFill>
                <a:schemeClr val="dk1"/>
              </a:solidFill>
              <a:latin typeface="Basic"/>
              <a:ea typeface="Basic"/>
              <a:cs typeface="Basic"/>
              <a:sym typeface="Basic"/>
            </a:endParaRPr>
          </a:p>
          <a:p>
            <a:pPr indent="-279400" lvl="1" marL="742950" rtl="0" algn="l">
              <a:spcBef>
                <a:spcPts val="0"/>
              </a:spcBef>
              <a:spcAft>
                <a:spcPts val="0"/>
              </a:spcAft>
              <a:buClr>
                <a:schemeClr val="dk1"/>
              </a:buClr>
              <a:buSzPts val="1900"/>
              <a:buFont typeface="Basic"/>
              <a:buChar char="○"/>
            </a:pPr>
            <a:r>
              <a:rPr lang="en-US" sz="1900">
                <a:solidFill>
                  <a:schemeClr val="dk1"/>
                </a:solidFill>
                <a:latin typeface="Basic"/>
                <a:ea typeface="Basic"/>
                <a:cs typeface="Basic"/>
                <a:sym typeface="Basic"/>
              </a:rPr>
              <a:t>Coordination of Resources and Comprehensive Budget</a:t>
            </a:r>
            <a:endParaRPr sz="2300">
              <a:solidFill>
                <a:schemeClr val="dk1"/>
              </a:solidFill>
              <a:latin typeface="Basic"/>
              <a:ea typeface="Basic"/>
              <a:cs typeface="Basic"/>
              <a:sym typeface="Basic"/>
            </a:endParaRPr>
          </a:p>
          <a:p>
            <a:pPr indent="-279400" lvl="1" marL="742950" rtl="0" algn="l">
              <a:spcBef>
                <a:spcPts val="0"/>
              </a:spcBef>
              <a:spcAft>
                <a:spcPts val="0"/>
              </a:spcAft>
              <a:buClr>
                <a:schemeClr val="dk1"/>
              </a:buClr>
              <a:buSzPts val="1900"/>
              <a:buFont typeface="Basic"/>
              <a:buChar char="○"/>
            </a:pPr>
            <a:r>
              <a:rPr lang="en-US" sz="1900">
                <a:solidFill>
                  <a:schemeClr val="dk1"/>
                </a:solidFill>
                <a:latin typeface="Basic"/>
                <a:ea typeface="Basic"/>
                <a:cs typeface="Basic"/>
                <a:sym typeface="Basic"/>
              </a:rPr>
              <a:t>The School’s Parent and Family Engagement Goals</a:t>
            </a:r>
            <a:endParaRPr sz="2300">
              <a:solidFill>
                <a:schemeClr val="dk1"/>
              </a:solidFill>
              <a:latin typeface="Basic"/>
              <a:ea typeface="Basic"/>
              <a:cs typeface="Basic"/>
              <a:sym typeface="Basic"/>
            </a:endParaRPr>
          </a:p>
          <a:p>
            <a:pPr indent="0" lvl="0" marL="742950" rtl="0" algn="l">
              <a:lnSpc>
                <a:spcPct val="100000"/>
              </a:lnSpc>
              <a:spcBef>
                <a:spcPts val="400"/>
              </a:spcBef>
              <a:spcAft>
                <a:spcPts val="0"/>
              </a:spcAft>
              <a:buClr>
                <a:schemeClr val="dk1"/>
              </a:buClr>
              <a:buSzPts val="1100"/>
              <a:buFont typeface="Arial"/>
              <a:buNone/>
            </a:pPr>
            <a:r>
              <a:t/>
            </a:r>
            <a:endParaRPr b="0" sz="1900">
              <a:solidFill>
                <a:schemeClr val="dk1"/>
              </a:solidFill>
              <a:latin typeface="Basic"/>
              <a:ea typeface="Basic"/>
              <a:cs typeface="Basic"/>
              <a:sym typeface="Basic"/>
            </a:endParaRPr>
          </a:p>
          <a:p>
            <a:pPr indent="-336550" lvl="0" marL="342900" rtl="0" algn="l">
              <a:lnSpc>
                <a:spcPct val="100000"/>
              </a:lnSpc>
              <a:spcBef>
                <a:spcPts val="400"/>
              </a:spcBef>
              <a:spcAft>
                <a:spcPts val="0"/>
              </a:spcAft>
              <a:buClr>
                <a:schemeClr val="dk1"/>
              </a:buClr>
              <a:buSzPts val="1900"/>
              <a:buFont typeface="Basic"/>
              <a:buChar char="●"/>
            </a:pPr>
            <a:r>
              <a:rPr b="0" lang="en-US" sz="1900">
                <a:solidFill>
                  <a:schemeClr val="dk1"/>
                </a:solidFill>
                <a:latin typeface="Basic"/>
                <a:ea typeface="Basic"/>
                <a:cs typeface="Basic"/>
                <a:sym typeface="Basic"/>
              </a:rPr>
              <a:t>Parents of students at Title I schools have the right to be engaged in the development of this plan</a:t>
            </a:r>
            <a:endParaRPr b="0" sz="1900">
              <a:solidFill>
                <a:schemeClr val="dk1"/>
              </a:solidFill>
              <a:latin typeface="Basic"/>
              <a:ea typeface="Basic"/>
              <a:cs typeface="Basic"/>
              <a:sym typeface="Basic"/>
            </a:endParaRPr>
          </a:p>
          <a:p>
            <a:pPr indent="0" lvl="0" marL="342900" rtl="0" algn="l">
              <a:lnSpc>
                <a:spcPct val="100000"/>
              </a:lnSpc>
              <a:spcBef>
                <a:spcPts val="400"/>
              </a:spcBef>
              <a:spcAft>
                <a:spcPts val="0"/>
              </a:spcAft>
              <a:buNone/>
            </a:pPr>
            <a:r>
              <a:t/>
            </a:r>
            <a:endParaRPr b="0" sz="1900">
              <a:solidFill>
                <a:schemeClr val="dk1"/>
              </a:solidFill>
              <a:latin typeface="Basic"/>
              <a:ea typeface="Basic"/>
              <a:cs typeface="Basic"/>
              <a:sym typeface="Basic"/>
            </a:endParaRPr>
          </a:p>
          <a:p>
            <a:pPr indent="-323850" lvl="0" marL="342900" rtl="0" algn="l">
              <a:lnSpc>
                <a:spcPct val="100000"/>
              </a:lnSpc>
              <a:spcBef>
                <a:spcPts val="400"/>
              </a:spcBef>
              <a:spcAft>
                <a:spcPts val="0"/>
              </a:spcAft>
              <a:buClr>
                <a:schemeClr val="dk1"/>
              </a:buClr>
              <a:buSzPts val="1700"/>
              <a:buFont typeface="Basic"/>
              <a:buChar char="●"/>
            </a:pPr>
            <a:r>
              <a:rPr b="0" lang="en-US" sz="2400">
                <a:solidFill>
                  <a:schemeClr val="dk1"/>
                </a:solidFill>
                <a:latin typeface="Basic"/>
                <a:ea typeface="Basic"/>
                <a:cs typeface="Basic"/>
                <a:sym typeface="Basic"/>
              </a:rPr>
              <a:t>Access the </a:t>
            </a:r>
            <a:r>
              <a:rPr b="0" lang="en-US" sz="2400" u="sng">
                <a:solidFill>
                  <a:schemeClr val="hlink"/>
                </a:solidFill>
                <a:latin typeface="Basic"/>
                <a:ea typeface="Basic"/>
                <a:cs typeface="Basic"/>
                <a:sym typeface="Basic"/>
                <a:hlinkClick r:id="rId3"/>
              </a:rPr>
              <a:t>SIP on our website (Click Link)</a:t>
            </a:r>
            <a:r>
              <a:rPr b="0" lang="en-US" sz="2400">
                <a:solidFill>
                  <a:schemeClr val="dk1"/>
                </a:solidFill>
                <a:latin typeface="Basic"/>
                <a:ea typeface="Basic"/>
                <a:cs typeface="Basic"/>
                <a:sym typeface="Basic"/>
              </a:rPr>
              <a:t> </a:t>
            </a:r>
            <a:endParaRPr b="0" sz="1500">
              <a:solidFill>
                <a:srgbClr val="FF0000"/>
              </a:solidFill>
              <a:latin typeface="Basic"/>
              <a:ea typeface="Basic"/>
              <a:cs typeface="Basic"/>
              <a:sym typeface="Basic"/>
            </a:endParaRPr>
          </a:p>
          <a:p>
            <a:pPr indent="-241300" lvl="1" marL="742950" rtl="0" algn="l">
              <a:spcBef>
                <a:spcPts val="0"/>
              </a:spcBef>
              <a:spcAft>
                <a:spcPts val="0"/>
              </a:spcAft>
              <a:buClr>
                <a:schemeClr val="dk1"/>
              </a:buClr>
              <a:buSzPts val="1300"/>
              <a:buFont typeface="Avenir"/>
              <a:buChar char="○"/>
            </a:pPr>
            <a:r>
              <a:rPr lang="en-US" sz="2500" u="sng">
                <a:solidFill>
                  <a:schemeClr val="dk1"/>
                </a:solidFill>
                <a:latin typeface="Basic"/>
                <a:ea typeface="Basic"/>
                <a:cs typeface="Basic"/>
                <a:sym typeface="Basic"/>
              </a:rPr>
              <a:t>User Name</a:t>
            </a:r>
            <a:r>
              <a:rPr lang="en-US" sz="2500">
                <a:solidFill>
                  <a:schemeClr val="dk1"/>
                </a:solidFill>
                <a:latin typeface="Basic"/>
                <a:ea typeface="Basic"/>
                <a:cs typeface="Basic"/>
                <a:sym typeface="Basic"/>
              </a:rPr>
              <a:t>: </a:t>
            </a:r>
            <a:r>
              <a:rPr lang="en-US" sz="2400">
                <a:solidFill>
                  <a:srgbClr val="262626"/>
                </a:solidFill>
                <a:highlight>
                  <a:srgbClr val="FFFFFF"/>
                </a:highlight>
                <a:latin typeface="Basic"/>
                <a:ea typeface="Basic"/>
                <a:cs typeface="Basic"/>
                <a:sym typeface="Basic"/>
              </a:rPr>
              <a:t>guests5951</a:t>
            </a:r>
            <a:endParaRPr sz="2400">
              <a:solidFill>
                <a:srgbClr val="262626"/>
              </a:solidFill>
              <a:highlight>
                <a:srgbClr val="FFFFFF"/>
              </a:highlight>
              <a:latin typeface="Basic"/>
              <a:ea typeface="Basic"/>
              <a:cs typeface="Basic"/>
              <a:sym typeface="Basic"/>
            </a:endParaRPr>
          </a:p>
          <a:p>
            <a:pPr indent="-317500" lvl="1" marL="742950" rtl="0" algn="l">
              <a:spcBef>
                <a:spcPts val="0"/>
              </a:spcBef>
              <a:spcAft>
                <a:spcPts val="0"/>
              </a:spcAft>
              <a:buClr>
                <a:schemeClr val="dk1"/>
              </a:buClr>
              <a:buSzPts val="2500"/>
              <a:buFont typeface="Basic"/>
              <a:buChar char="○"/>
            </a:pPr>
            <a:r>
              <a:rPr lang="en-US" sz="2400" u="sng">
                <a:solidFill>
                  <a:srgbClr val="262626"/>
                </a:solidFill>
                <a:highlight>
                  <a:srgbClr val="FFFFFF"/>
                </a:highlight>
                <a:latin typeface="Basic"/>
                <a:ea typeface="Basic"/>
                <a:cs typeface="Basic"/>
                <a:sym typeface="Basic"/>
              </a:rPr>
              <a:t>Password:</a:t>
            </a:r>
            <a:r>
              <a:rPr lang="en-US" sz="2400">
                <a:solidFill>
                  <a:srgbClr val="262626"/>
                </a:solidFill>
                <a:highlight>
                  <a:srgbClr val="FFFFFF"/>
                </a:highlight>
                <a:latin typeface="Basic"/>
                <a:ea typeface="Basic"/>
                <a:cs typeface="Basic"/>
                <a:sym typeface="Basic"/>
              </a:rPr>
              <a:t> guests5951</a:t>
            </a:r>
            <a:endParaRPr sz="2400">
              <a:solidFill>
                <a:srgbClr val="262626"/>
              </a:solidFill>
              <a:highlight>
                <a:srgbClr val="FFFFFF"/>
              </a:highlight>
              <a:latin typeface="Basic"/>
              <a:ea typeface="Basic"/>
              <a:cs typeface="Basic"/>
              <a:sym typeface="Basic"/>
            </a:endParaRPr>
          </a:p>
          <a:p>
            <a:pPr indent="0" lvl="0" marL="742950" rtl="0" algn="l">
              <a:spcBef>
                <a:spcPts val="400"/>
              </a:spcBef>
              <a:spcAft>
                <a:spcPts val="0"/>
              </a:spcAft>
              <a:buNone/>
            </a:pPr>
            <a:r>
              <a:t/>
            </a:r>
            <a:endParaRPr sz="1300">
              <a:solidFill>
                <a:srgbClr val="FF0000"/>
              </a:solidFill>
              <a:latin typeface="Basic"/>
              <a:ea typeface="Basic"/>
              <a:cs typeface="Basic"/>
              <a:sym typeface="Basic"/>
            </a:endParaRPr>
          </a:p>
          <a:p>
            <a:pPr indent="0" lvl="0" marL="742950" rtl="0" algn="l">
              <a:spcBef>
                <a:spcPts val="400"/>
              </a:spcBef>
              <a:spcAft>
                <a:spcPts val="0"/>
              </a:spcAft>
              <a:buNone/>
            </a:pPr>
            <a:r>
              <a:t/>
            </a:r>
            <a:endParaRPr sz="1300">
              <a:solidFill>
                <a:srgbClr val="FF0000"/>
              </a:solidFill>
              <a:latin typeface="Avenir"/>
              <a:ea typeface="Avenir"/>
              <a:cs typeface="Avenir"/>
              <a:sym typeface="Avenir"/>
            </a:endParaRPr>
          </a:p>
          <a:p>
            <a:pPr indent="-342900" lvl="0" marL="342900" rtl="0" algn="l">
              <a:lnSpc>
                <a:spcPct val="100000"/>
              </a:lnSpc>
              <a:spcBef>
                <a:spcPts val="440"/>
              </a:spcBef>
              <a:spcAft>
                <a:spcPts val="0"/>
              </a:spcAft>
              <a:buClr>
                <a:schemeClr val="dk1"/>
              </a:buClr>
              <a:buFont typeface="Arial"/>
              <a:buNone/>
            </a:pPr>
            <a:r>
              <a:t/>
            </a:r>
            <a:endParaRPr b="0" sz="2200">
              <a:solidFill>
                <a:srgbClr val="FF0000"/>
              </a:solidFil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p:txBody>
      </p:sp>
      <p:sp>
        <p:nvSpPr>
          <p:cNvPr id="195" name="Google Shape;195;p24"/>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196" name="Google Shape;196;p24" title="WC Logo.jfif"/>
          <p:cNvPicPr preferRelativeResize="0"/>
          <p:nvPr/>
        </p:nvPicPr>
        <p:blipFill>
          <a:blip r:embed="rId4">
            <a:alphaModFix/>
          </a:blip>
          <a:stretch>
            <a:fillRect/>
          </a:stretch>
        </p:blipFill>
        <p:spPr>
          <a:xfrm>
            <a:off x="-1" y="1"/>
            <a:ext cx="1237300" cy="906375"/>
          </a:xfrm>
          <a:prstGeom prst="rect">
            <a:avLst/>
          </a:prstGeom>
          <a:noFill/>
          <a:ln>
            <a:noFill/>
          </a:ln>
        </p:spPr>
      </p:pic>
      <p:pic>
        <p:nvPicPr>
          <p:cNvPr id="197" name="Google Shape;197;p24" title="WC Logo.jfif"/>
          <p:cNvPicPr preferRelativeResize="0"/>
          <p:nvPr/>
        </p:nvPicPr>
        <p:blipFill>
          <a:blip r:embed="rId4">
            <a:alphaModFix/>
          </a:blip>
          <a:stretch>
            <a:fillRect/>
          </a:stretch>
        </p:blipFill>
        <p:spPr>
          <a:xfrm>
            <a:off x="7906699" y="1"/>
            <a:ext cx="1237300" cy="90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462325" y="0"/>
            <a:ext cx="8424600" cy="161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sz="2900" u="sng">
                <a:solidFill>
                  <a:schemeClr val="dk1"/>
                </a:solidFill>
                <a:latin typeface="Basic"/>
                <a:ea typeface="Basic"/>
                <a:cs typeface="Basic"/>
                <a:sym typeface="Basic"/>
              </a:rPr>
              <a:t>What is included in the School’s </a:t>
            </a:r>
            <a:endParaRPr sz="29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900" u="sng">
                <a:solidFill>
                  <a:schemeClr val="dk1"/>
                </a:solidFill>
                <a:latin typeface="Basic"/>
                <a:ea typeface="Basic"/>
                <a:cs typeface="Basic"/>
                <a:sym typeface="Basic"/>
              </a:rPr>
              <a:t>Parent and Family Engagement Policy?</a:t>
            </a:r>
            <a:endParaRPr sz="29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t/>
            </a:r>
            <a:endParaRPr sz="2800">
              <a:solidFill>
                <a:schemeClr val="dk1"/>
              </a:solidFill>
              <a:latin typeface="Arial"/>
              <a:ea typeface="Arial"/>
              <a:cs typeface="Arial"/>
              <a:sym typeface="Arial"/>
            </a:endParaRPr>
          </a:p>
        </p:txBody>
      </p:sp>
      <p:sp>
        <p:nvSpPr>
          <p:cNvPr id="204" name="Google Shape;204;p25"/>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05" name="Google Shape;205;p25"/>
          <p:cNvSpPr txBox="1"/>
          <p:nvPr/>
        </p:nvSpPr>
        <p:spPr>
          <a:xfrm>
            <a:off x="225000" y="1247225"/>
            <a:ext cx="8694000" cy="4797300"/>
          </a:xfrm>
          <a:prstGeom prst="rect">
            <a:avLst/>
          </a:prstGeom>
          <a:noFill/>
          <a:ln>
            <a:noFill/>
          </a:ln>
        </p:spPr>
        <p:txBody>
          <a:bodyPr anchorCtr="0" anchor="ctr" bIns="91425" lIns="91425" spcFirstLastPara="1" rIns="91425" wrap="square" tIns="91425">
            <a:spAutoFit/>
          </a:bodyPr>
          <a:lstStyle/>
          <a:p>
            <a:pPr indent="-342900" lvl="0" marL="342900" rtl="0" algn="l">
              <a:spcBef>
                <a:spcPts val="0"/>
              </a:spcBef>
              <a:spcAft>
                <a:spcPts val="0"/>
              </a:spcAft>
              <a:buClr>
                <a:schemeClr val="dk1"/>
              </a:buClr>
              <a:buSzPts val="2000"/>
              <a:buFont typeface="Basic"/>
              <a:buChar char="●"/>
            </a:pPr>
            <a:r>
              <a:rPr lang="en-US" sz="2000">
                <a:solidFill>
                  <a:schemeClr val="dk1"/>
                </a:solidFill>
                <a:latin typeface="Basic"/>
                <a:ea typeface="Basic"/>
                <a:cs typeface="Basic"/>
                <a:sym typeface="Basic"/>
              </a:rPr>
              <a:t>This policy addresses how the school will implement the parent and family engagement requirements of the </a:t>
            </a:r>
            <a:r>
              <a:rPr i="1" lang="en-US" sz="2000">
                <a:solidFill>
                  <a:schemeClr val="dk1"/>
                </a:solidFill>
                <a:latin typeface="Basic"/>
                <a:ea typeface="Basic"/>
                <a:cs typeface="Basic"/>
                <a:sym typeface="Basic"/>
              </a:rPr>
              <a:t>Every Student Succeeds Act (ESSA).  </a:t>
            </a:r>
            <a:r>
              <a:rPr lang="en-US" sz="2000">
                <a:solidFill>
                  <a:schemeClr val="dk1"/>
                </a:solidFill>
                <a:latin typeface="Basic"/>
                <a:ea typeface="Basic"/>
                <a:cs typeface="Basic"/>
                <a:sym typeface="Basic"/>
              </a:rPr>
              <a:t>Components include the following:</a:t>
            </a:r>
            <a:endParaRPr sz="2000">
              <a:solidFill>
                <a:schemeClr val="dk1"/>
              </a:solidFill>
              <a:latin typeface="Basic"/>
              <a:ea typeface="Basic"/>
              <a:cs typeface="Basic"/>
              <a:sym typeface="Basic"/>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How parents can be engaged in decision-making and activities </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How parent and family engagement funds are being used</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How information and training will be provided to parents</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How the school will build capacity in parents and staff for strong parent and family engagement</a:t>
            </a:r>
            <a:endParaRPr sz="2400">
              <a:solidFill>
                <a:schemeClr val="dk1"/>
              </a:solidFill>
              <a:latin typeface="Basic"/>
              <a:ea typeface="Basic"/>
              <a:cs typeface="Basic"/>
              <a:sym typeface="Basic"/>
            </a:endParaRPr>
          </a:p>
          <a:p>
            <a:pPr indent="0" lvl="0" marL="742950" rtl="0" algn="l">
              <a:spcBef>
                <a:spcPts val="400"/>
              </a:spcBef>
              <a:spcAft>
                <a:spcPts val="0"/>
              </a:spcAft>
              <a:buClr>
                <a:schemeClr val="dk1"/>
              </a:buClr>
              <a:buSzPts val="1100"/>
              <a:buFont typeface="Arial"/>
              <a:buNone/>
            </a:pPr>
            <a:r>
              <a:t/>
            </a:r>
            <a:endParaRPr sz="2000">
              <a:solidFill>
                <a:schemeClr val="dk1"/>
              </a:solidFill>
              <a:latin typeface="Basic"/>
              <a:ea typeface="Basic"/>
              <a:cs typeface="Basic"/>
              <a:sym typeface="Basic"/>
            </a:endParaRPr>
          </a:p>
          <a:p>
            <a:pPr indent="-342900" lvl="0" marL="34290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Parents of students at Title I schools have the right to be engaged in the development of the school’s Parent and Family Engagement Policy</a:t>
            </a:r>
            <a:endParaRPr sz="2200">
              <a:solidFill>
                <a:schemeClr val="dk1"/>
              </a:solidFill>
              <a:latin typeface="Basic"/>
              <a:ea typeface="Basic"/>
              <a:cs typeface="Basic"/>
              <a:sym typeface="Basic"/>
            </a:endParaRPr>
          </a:p>
          <a:p>
            <a:pPr indent="-342900" lvl="0" marL="342900" rtl="0" algn="l">
              <a:spcBef>
                <a:spcPts val="440"/>
              </a:spcBef>
              <a:spcAft>
                <a:spcPts val="0"/>
              </a:spcAft>
              <a:buClr>
                <a:schemeClr val="dk1"/>
              </a:buClr>
              <a:buFont typeface="Arial"/>
              <a:buNone/>
            </a:pPr>
            <a:r>
              <a:t/>
            </a:r>
            <a:endParaRPr sz="22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pic>
        <p:nvPicPr>
          <p:cNvPr id="206" name="Google Shape;206;p25" title="WC Logo.jfif"/>
          <p:cNvPicPr preferRelativeResize="0"/>
          <p:nvPr/>
        </p:nvPicPr>
        <p:blipFill>
          <a:blip r:embed="rId3">
            <a:alphaModFix/>
          </a:blip>
          <a:stretch>
            <a:fillRect/>
          </a:stretch>
        </p:blipFill>
        <p:spPr>
          <a:xfrm>
            <a:off x="0" y="0"/>
            <a:ext cx="1183600" cy="938475"/>
          </a:xfrm>
          <a:prstGeom prst="rect">
            <a:avLst/>
          </a:prstGeom>
          <a:noFill/>
          <a:ln>
            <a:noFill/>
          </a:ln>
        </p:spPr>
      </p:pic>
      <p:pic>
        <p:nvPicPr>
          <p:cNvPr id="207" name="Google Shape;207;p25" title="WC Logo.jfif"/>
          <p:cNvPicPr preferRelativeResize="0"/>
          <p:nvPr/>
        </p:nvPicPr>
        <p:blipFill>
          <a:blip r:embed="rId3">
            <a:alphaModFix/>
          </a:blip>
          <a:stretch>
            <a:fillRect/>
          </a:stretch>
        </p:blipFill>
        <p:spPr>
          <a:xfrm>
            <a:off x="7960400" y="0"/>
            <a:ext cx="1183600" cy="86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13" name="Google Shape;213;p26"/>
          <p:cNvSpPr txBox="1"/>
          <p:nvPr/>
        </p:nvSpPr>
        <p:spPr>
          <a:xfrm>
            <a:off x="419625" y="275575"/>
            <a:ext cx="79635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US" sz="3600" u="sng">
                <a:solidFill>
                  <a:schemeClr val="dk1"/>
                </a:solidFill>
                <a:latin typeface="Basic"/>
                <a:ea typeface="Basic"/>
                <a:cs typeface="Basic"/>
                <a:sym typeface="Basic"/>
              </a:rPr>
              <a:t>What is the School Compact?</a:t>
            </a:r>
            <a:endParaRPr b="1" sz="3600" u="sng">
              <a:solidFill>
                <a:schemeClr val="dk1"/>
              </a:solidFill>
              <a:latin typeface="Basic"/>
              <a:ea typeface="Basic"/>
              <a:cs typeface="Basic"/>
              <a:sym typeface="Basic"/>
            </a:endParaRPr>
          </a:p>
          <a:p>
            <a:pPr indent="0" lvl="0" marL="0" rtl="0" algn="l">
              <a:spcBef>
                <a:spcPts val="0"/>
              </a:spcBef>
              <a:spcAft>
                <a:spcPts val="0"/>
              </a:spcAft>
              <a:buNone/>
            </a:pPr>
            <a:r>
              <a:t/>
            </a:r>
            <a:endParaRPr/>
          </a:p>
        </p:txBody>
      </p:sp>
      <p:sp>
        <p:nvSpPr>
          <p:cNvPr id="214" name="Google Shape;214;p26"/>
          <p:cNvSpPr txBox="1"/>
          <p:nvPr/>
        </p:nvSpPr>
        <p:spPr>
          <a:xfrm>
            <a:off x="231725" y="1656775"/>
            <a:ext cx="8567700" cy="43845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Font typeface="Basic"/>
              <a:buChar char="●"/>
            </a:pPr>
            <a:r>
              <a:rPr lang="en-US" sz="3000">
                <a:solidFill>
                  <a:schemeClr val="dk1"/>
                </a:solidFill>
                <a:latin typeface="Basic"/>
                <a:ea typeface="Basic"/>
                <a:cs typeface="Basic"/>
                <a:sym typeface="Basic"/>
              </a:rPr>
              <a:t>The compact is a commitment from the school, the parent/family, and the student, to share in the responsibility for improved academic achievement</a:t>
            </a:r>
            <a:endParaRPr sz="3000">
              <a:solidFill>
                <a:schemeClr val="dk1"/>
              </a:solidFill>
              <a:latin typeface="Basic"/>
              <a:ea typeface="Basic"/>
              <a:cs typeface="Basic"/>
              <a:sym typeface="Basic"/>
            </a:endParaRPr>
          </a:p>
          <a:p>
            <a:pPr indent="0" lvl="0" marL="457200" rtl="0" algn="l">
              <a:spcBef>
                <a:spcPts val="400"/>
              </a:spcBef>
              <a:spcAft>
                <a:spcPts val="0"/>
              </a:spcAft>
              <a:buClr>
                <a:schemeClr val="dk1"/>
              </a:buClr>
              <a:buSzPts val="1100"/>
              <a:buFont typeface="Arial"/>
              <a:buNone/>
            </a:pPr>
            <a:r>
              <a:t/>
            </a:r>
            <a:endParaRPr sz="3000">
              <a:solidFill>
                <a:schemeClr val="dk1"/>
              </a:solidFill>
              <a:latin typeface="Basic"/>
              <a:ea typeface="Basic"/>
              <a:cs typeface="Basic"/>
              <a:sym typeface="Basic"/>
            </a:endParaRPr>
          </a:p>
          <a:p>
            <a:pPr indent="-419100" lvl="0" marL="457200" rtl="0" algn="l">
              <a:spcBef>
                <a:spcPts val="400"/>
              </a:spcBef>
              <a:spcAft>
                <a:spcPts val="0"/>
              </a:spcAft>
              <a:buClr>
                <a:schemeClr val="dk1"/>
              </a:buClr>
              <a:buSzPts val="3000"/>
              <a:buFont typeface="Basic"/>
              <a:buChar char="●"/>
            </a:pPr>
            <a:r>
              <a:rPr lang="en-US" sz="3000">
                <a:solidFill>
                  <a:schemeClr val="dk1"/>
                </a:solidFill>
                <a:latin typeface="Basic"/>
                <a:ea typeface="Basic"/>
                <a:cs typeface="Basic"/>
                <a:sym typeface="Basic"/>
              </a:rPr>
              <a:t>Parents and families of students in Title I schools have the right to be involved in the revision/review of the School Compact</a:t>
            </a:r>
            <a:endParaRPr sz="3000">
              <a:solidFill>
                <a:schemeClr val="dk1"/>
              </a:solidFill>
              <a:latin typeface="Basic"/>
              <a:ea typeface="Basic"/>
              <a:cs typeface="Basic"/>
              <a:sym typeface="Basic"/>
            </a:endParaRPr>
          </a:p>
          <a:p>
            <a:pPr indent="0" lvl="0" marL="0" rtl="0" algn="l">
              <a:spcBef>
                <a:spcPts val="0"/>
              </a:spcBef>
              <a:spcAft>
                <a:spcPts val="1000"/>
              </a:spcAft>
              <a:buClr>
                <a:schemeClr val="dk1"/>
              </a:buClr>
              <a:buSzPts val="1100"/>
              <a:buFont typeface="Arial"/>
              <a:buNone/>
            </a:pPr>
            <a:r>
              <a:t/>
            </a:r>
            <a:endParaRPr>
              <a:latin typeface="Basic"/>
              <a:ea typeface="Basic"/>
              <a:cs typeface="Basic"/>
              <a:sym typeface="Basic"/>
            </a:endParaRPr>
          </a:p>
        </p:txBody>
      </p:sp>
      <p:pic>
        <p:nvPicPr>
          <p:cNvPr id="215" name="Google Shape;215;p26" title="WC Logo.jfif"/>
          <p:cNvPicPr preferRelativeResize="0"/>
          <p:nvPr/>
        </p:nvPicPr>
        <p:blipFill>
          <a:blip r:embed="rId3">
            <a:alphaModFix/>
          </a:blip>
          <a:stretch>
            <a:fillRect/>
          </a:stretch>
        </p:blipFill>
        <p:spPr>
          <a:xfrm>
            <a:off x="7748325" y="0"/>
            <a:ext cx="1395675" cy="1113975"/>
          </a:xfrm>
          <a:prstGeom prst="rect">
            <a:avLst/>
          </a:prstGeom>
          <a:noFill/>
          <a:ln>
            <a:noFill/>
          </a:ln>
        </p:spPr>
      </p:pic>
      <p:pic>
        <p:nvPicPr>
          <p:cNvPr id="216" name="Google Shape;216;p26" title="WC Logo.jfif"/>
          <p:cNvPicPr preferRelativeResize="0"/>
          <p:nvPr/>
        </p:nvPicPr>
        <p:blipFill>
          <a:blip r:embed="rId3">
            <a:alphaModFix/>
          </a:blip>
          <a:stretch>
            <a:fillRect/>
          </a:stretch>
        </p:blipFill>
        <p:spPr>
          <a:xfrm>
            <a:off x="0" y="56125"/>
            <a:ext cx="1395675" cy="111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529400" y="210550"/>
            <a:ext cx="8422200" cy="14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u="sng">
                <a:solidFill>
                  <a:schemeClr val="dk1"/>
                </a:solidFill>
                <a:latin typeface="Basic"/>
                <a:ea typeface="Basic"/>
                <a:cs typeface="Basic"/>
                <a:sym typeface="Basic"/>
              </a:rPr>
              <a:t>Who </a:t>
            </a:r>
            <a:r>
              <a:rPr lang="en-US" u="sng">
                <a:solidFill>
                  <a:schemeClr val="dk1"/>
                </a:solidFill>
                <a:latin typeface="Basic"/>
                <a:ea typeface="Basic"/>
                <a:cs typeface="Basic"/>
                <a:sym typeface="Basic"/>
              </a:rPr>
              <a:t>are the parent </a:t>
            </a:r>
            <a:endParaRPr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u="sng">
                <a:solidFill>
                  <a:schemeClr val="dk1"/>
                </a:solidFill>
                <a:latin typeface="Basic"/>
                <a:ea typeface="Basic"/>
                <a:cs typeface="Basic"/>
                <a:sym typeface="Basic"/>
              </a:rPr>
              <a:t>leaders at my school?</a:t>
            </a:r>
            <a:endParaRPr u="sng">
              <a:solidFill>
                <a:schemeClr val="dk1"/>
              </a:solidFill>
              <a:latin typeface="Basic"/>
              <a:ea typeface="Basic"/>
              <a:cs typeface="Basic"/>
              <a:sym typeface="Basic"/>
            </a:endParaRPr>
          </a:p>
          <a:p>
            <a:pPr indent="0" lvl="0" marL="0" rtl="0" algn="ctr">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222" name="Google Shape;222;p2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23" name="Google Shape;223;p27"/>
          <p:cNvSpPr txBox="1"/>
          <p:nvPr/>
        </p:nvSpPr>
        <p:spPr>
          <a:xfrm>
            <a:off x="344475" y="3450925"/>
            <a:ext cx="7327800" cy="1860000"/>
          </a:xfrm>
          <a:prstGeom prst="rect">
            <a:avLst/>
          </a:prstGeom>
          <a:noFill/>
          <a:ln>
            <a:noFill/>
          </a:ln>
        </p:spPr>
        <p:txBody>
          <a:bodyPr anchorCtr="0" anchor="ctr" bIns="91425" lIns="91425" spcFirstLastPara="1" rIns="91425" wrap="square" tIns="91425">
            <a:noAutofit/>
          </a:bodyPr>
          <a:lstStyle/>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sp>
        <p:nvSpPr>
          <p:cNvPr id="224" name="Google Shape;224;p27"/>
          <p:cNvSpPr txBox="1"/>
          <p:nvPr/>
        </p:nvSpPr>
        <p:spPr>
          <a:xfrm>
            <a:off x="837650" y="1566425"/>
            <a:ext cx="8318400" cy="4926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Clr>
                <a:srgbClr val="FF0000"/>
              </a:buClr>
              <a:buFont typeface="Arial"/>
              <a:buNone/>
            </a:pPr>
            <a:r>
              <a:rPr lang="en-US" sz="2000">
                <a:solidFill>
                  <a:srgbClr val="FF0000"/>
                </a:solidFill>
              </a:rPr>
              <a:t> </a:t>
            </a:r>
            <a:endParaRPr/>
          </a:p>
        </p:txBody>
      </p:sp>
      <p:sp>
        <p:nvSpPr>
          <p:cNvPr id="225" name="Google Shape;225;p27"/>
          <p:cNvSpPr txBox="1"/>
          <p:nvPr/>
        </p:nvSpPr>
        <p:spPr>
          <a:xfrm>
            <a:off x="938475" y="1656850"/>
            <a:ext cx="6834000" cy="39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u="sng">
                <a:solidFill>
                  <a:schemeClr val="dk1"/>
                </a:solidFill>
                <a:latin typeface="Calibri"/>
                <a:ea typeface="Calibri"/>
                <a:cs typeface="Calibri"/>
                <a:sym typeface="Calibri"/>
              </a:rPr>
              <a:t>SIT Parent Members by Last Name, First Name</a:t>
            </a:r>
            <a:endParaRPr b="1" sz="2700" u="sng">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Bowser, Danielle</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Crouse, Joyce</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Hood, Kenya</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Horsley, LaShawnda</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M Davis, Kim</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McGrant, Vontina</a:t>
            </a:r>
            <a:endParaRPr b="1" sz="2300">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2300">
                <a:highlight>
                  <a:srgbClr val="FFFFFF"/>
                </a:highlight>
                <a:latin typeface="Calibri"/>
                <a:ea typeface="Calibri"/>
                <a:cs typeface="Calibri"/>
                <a:sym typeface="Calibri"/>
              </a:rPr>
              <a:t>Weston, Mary</a:t>
            </a:r>
            <a:endParaRPr b="1" sz="2300">
              <a:highlight>
                <a:srgbClr val="FFFFFF"/>
              </a:highlight>
              <a:latin typeface="Calibri"/>
              <a:ea typeface="Calibri"/>
              <a:cs typeface="Calibri"/>
              <a:sym typeface="Calibri"/>
            </a:endParaRPr>
          </a:p>
          <a:p>
            <a:pPr indent="0" lvl="0" marL="0" rtl="0" algn="ctr">
              <a:spcBef>
                <a:spcPts val="0"/>
              </a:spcBef>
              <a:spcAft>
                <a:spcPts val="0"/>
              </a:spcAft>
              <a:buNone/>
            </a:pPr>
            <a:r>
              <a:t/>
            </a:r>
            <a:endParaRPr b="1" sz="2700" u="sng">
              <a:solidFill>
                <a:schemeClr val="dk1"/>
              </a:solidFill>
              <a:latin typeface="Calibri"/>
              <a:ea typeface="Calibri"/>
              <a:cs typeface="Calibri"/>
              <a:sym typeface="Calibri"/>
            </a:endParaRPr>
          </a:p>
        </p:txBody>
      </p:sp>
      <p:pic>
        <p:nvPicPr>
          <p:cNvPr id="226" name="Google Shape;226;p27" title="WC Logo.jfif"/>
          <p:cNvPicPr preferRelativeResize="0"/>
          <p:nvPr/>
        </p:nvPicPr>
        <p:blipFill>
          <a:blip r:embed="rId3">
            <a:alphaModFix/>
          </a:blip>
          <a:stretch>
            <a:fillRect/>
          </a:stretch>
        </p:blipFill>
        <p:spPr>
          <a:xfrm>
            <a:off x="84200" y="72200"/>
            <a:ext cx="1864925" cy="1446300"/>
          </a:xfrm>
          <a:prstGeom prst="rect">
            <a:avLst/>
          </a:prstGeom>
          <a:noFill/>
          <a:ln>
            <a:noFill/>
          </a:ln>
        </p:spPr>
      </p:pic>
      <p:pic>
        <p:nvPicPr>
          <p:cNvPr id="227" name="Google Shape;227;p27" title="WC Logo.jfif"/>
          <p:cNvPicPr preferRelativeResize="0"/>
          <p:nvPr/>
        </p:nvPicPr>
        <p:blipFill>
          <a:blip r:embed="rId3">
            <a:alphaModFix/>
          </a:blip>
          <a:stretch>
            <a:fillRect/>
          </a:stretch>
        </p:blipFill>
        <p:spPr>
          <a:xfrm>
            <a:off x="7188725" y="0"/>
            <a:ext cx="1864925" cy="144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508000" y="254000"/>
            <a:ext cx="8152500" cy="10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sz="3900" u="sng">
                <a:solidFill>
                  <a:schemeClr val="dk1"/>
                </a:solidFill>
                <a:latin typeface="Basic"/>
                <a:ea typeface="Basic"/>
                <a:cs typeface="Basic"/>
                <a:sym typeface="Basic"/>
              </a:rPr>
              <a:t>Volunteer Opportunities</a:t>
            </a:r>
            <a:endParaRPr sz="3900" u="sng">
              <a:solidFill>
                <a:schemeClr val="dk1"/>
              </a:solidFill>
              <a:latin typeface="Basic"/>
              <a:ea typeface="Basic"/>
              <a:cs typeface="Basic"/>
              <a:sym typeface="Basic"/>
            </a:endParaRPr>
          </a:p>
          <a:p>
            <a:pPr indent="0" lvl="0" marL="0" rtl="0" algn="l">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233" name="Google Shape;233;p2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34" name="Google Shape;234;p28"/>
          <p:cNvSpPr txBox="1"/>
          <p:nvPr/>
        </p:nvSpPr>
        <p:spPr>
          <a:xfrm>
            <a:off x="344475" y="1240725"/>
            <a:ext cx="7327800" cy="46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Join parent leadership groups such as PTA, PTSA, PTSA, booster clubs, etc.</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Become a member of the School Improvement Team and/or attend meetings </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Volunteer to contact other parents/families regarding important school information  </a:t>
            </a:r>
            <a:endParaRPr sz="1900">
              <a:solidFill>
                <a:schemeClr val="dk1"/>
              </a:solidFill>
              <a:highlight>
                <a:srgbClr val="FFFF00"/>
              </a:highlight>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Attend academic events occurring at your child’s school </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Participate in opportunities that support school activities</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Support Teacher appreciation activities</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Assist with class parties </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Attend parent conferences</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Tutor students</a:t>
            </a:r>
            <a:endParaRPr sz="1900">
              <a:solidFill>
                <a:schemeClr val="dk1"/>
              </a:solidFill>
              <a:latin typeface="Avenir"/>
              <a:ea typeface="Avenir"/>
              <a:cs typeface="Avenir"/>
              <a:sym typeface="Avenir"/>
            </a:endParaRPr>
          </a:p>
          <a:p>
            <a:pPr indent="-349250" lvl="0" marL="457200" rtl="0" algn="l">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Please email  Mr. Young @ </a:t>
            </a:r>
            <a:r>
              <a:rPr lang="en-US" sz="1900" u="sng">
                <a:solidFill>
                  <a:schemeClr val="hlink"/>
                </a:solidFill>
                <a:latin typeface="Avenir"/>
                <a:ea typeface="Avenir"/>
                <a:cs typeface="Avenir"/>
                <a:sym typeface="Avenir"/>
                <a:hlinkClick r:id="rId3"/>
              </a:rPr>
              <a:t>tya.young@cms.k12.nc.us</a:t>
            </a:r>
            <a:r>
              <a:rPr lang="en-US" sz="1900">
                <a:solidFill>
                  <a:srgbClr val="CC0202"/>
                </a:solidFill>
                <a:latin typeface="Avenir"/>
                <a:ea typeface="Avenir"/>
                <a:cs typeface="Avenir"/>
                <a:sym typeface="Avenir"/>
              </a:rPr>
              <a:t> </a:t>
            </a:r>
            <a:r>
              <a:rPr lang="en-US" sz="1900">
                <a:solidFill>
                  <a:schemeClr val="dk1"/>
                </a:solidFill>
                <a:latin typeface="Avenir"/>
                <a:ea typeface="Avenir"/>
                <a:cs typeface="Avenir"/>
                <a:sym typeface="Avenir"/>
              </a:rPr>
              <a:t>and/or Ms. Bauguss at </a:t>
            </a:r>
            <a:r>
              <a:rPr lang="en-US" sz="1900" u="sng">
                <a:solidFill>
                  <a:schemeClr val="hlink"/>
                </a:solidFill>
                <a:latin typeface="Avenir"/>
                <a:ea typeface="Avenir"/>
                <a:cs typeface="Avenir"/>
                <a:sym typeface="Avenir"/>
                <a:hlinkClick r:id="rId4"/>
              </a:rPr>
              <a:t>samanthal.bauguss@cms.k12.nc.us</a:t>
            </a:r>
            <a:r>
              <a:rPr lang="en-US" sz="1900">
                <a:solidFill>
                  <a:srgbClr val="FF0000"/>
                </a:solidFill>
                <a:latin typeface="Avenir"/>
                <a:ea typeface="Avenir"/>
                <a:cs typeface="Avenir"/>
                <a:sym typeface="Avenir"/>
              </a:rPr>
              <a:t> </a:t>
            </a:r>
            <a:r>
              <a:rPr lang="en-US" sz="1900">
                <a:solidFill>
                  <a:schemeClr val="dk1"/>
                </a:solidFill>
                <a:latin typeface="Avenir"/>
                <a:ea typeface="Avenir"/>
                <a:cs typeface="Avenir"/>
                <a:sym typeface="Avenir"/>
              </a:rPr>
              <a:t> to learn more about volunteer opportunities.</a:t>
            </a:r>
            <a:endParaRPr sz="1900">
              <a:solidFill>
                <a:schemeClr val="dk1"/>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1100"/>
              <a:buFont typeface="Arial"/>
              <a:buNone/>
            </a:pPr>
            <a:r>
              <a:t/>
            </a:r>
            <a:endParaRPr sz="20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pic>
        <p:nvPicPr>
          <p:cNvPr id="235" name="Google Shape;235;p28" title="WC Logo.jfif"/>
          <p:cNvPicPr preferRelativeResize="0"/>
          <p:nvPr/>
        </p:nvPicPr>
        <p:blipFill>
          <a:blip r:embed="rId5">
            <a:alphaModFix/>
          </a:blip>
          <a:stretch>
            <a:fillRect/>
          </a:stretch>
        </p:blipFill>
        <p:spPr>
          <a:xfrm>
            <a:off x="7424653" y="0"/>
            <a:ext cx="1719347" cy="1333400"/>
          </a:xfrm>
          <a:prstGeom prst="rect">
            <a:avLst/>
          </a:prstGeom>
          <a:noFill/>
          <a:ln>
            <a:noFill/>
          </a:ln>
        </p:spPr>
      </p:pic>
      <p:pic>
        <p:nvPicPr>
          <p:cNvPr id="236" name="Google Shape;236;p28" title="WC Logo.jfif"/>
          <p:cNvPicPr preferRelativeResize="0"/>
          <p:nvPr/>
        </p:nvPicPr>
        <p:blipFill>
          <a:blip r:embed="rId5">
            <a:alphaModFix/>
          </a:blip>
          <a:stretch>
            <a:fillRect/>
          </a:stretch>
        </p:blipFill>
        <p:spPr>
          <a:xfrm>
            <a:off x="3" y="56150"/>
            <a:ext cx="1719347" cy="1333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nvSpPr>
        <p:spPr>
          <a:xfrm>
            <a:off x="469900" y="1649300"/>
            <a:ext cx="8659800" cy="42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
              <a:solidFill>
                <a:srgbClr val="00AED6"/>
              </a:solidFill>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74650" lvl="0" marL="457200" rtl="0" algn="l">
              <a:spcBef>
                <a:spcPts val="0"/>
              </a:spcBef>
              <a:spcAft>
                <a:spcPts val="0"/>
              </a:spcAft>
              <a:buClr>
                <a:schemeClr val="dk1"/>
              </a:buClr>
              <a:buSzPts val="2300"/>
              <a:buFont typeface="Basic"/>
              <a:buChar char="●"/>
            </a:pPr>
            <a:r>
              <a:rPr lang="en-US" sz="2300">
                <a:solidFill>
                  <a:schemeClr val="dk1"/>
                </a:solidFill>
                <a:latin typeface="Basic"/>
                <a:ea typeface="Basic"/>
                <a:cs typeface="Basic"/>
                <a:sym typeface="Basic"/>
              </a:rPr>
              <a:t>Title I parents and families have the right to request the qualifications of their child’s teachers.  The “Parent Right to Know” letter is linked to the school’s website and contains the form to request the teacher’s qualifications</a:t>
            </a:r>
            <a:endParaRPr sz="2300">
              <a:solidFill>
                <a:schemeClr val="dk1"/>
              </a:solidFill>
              <a:latin typeface="Basic"/>
              <a:ea typeface="Basic"/>
              <a:cs typeface="Basic"/>
              <a:sym typeface="Basic"/>
            </a:endParaRPr>
          </a:p>
          <a:p>
            <a:pPr indent="0" lvl="0" marL="0" rtl="0" algn="l">
              <a:spcBef>
                <a:spcPts val="0"/>
              </a:spcBef>
              <a:spcAft>
                <a:spcPts val="0"/>
              </a:spcAft>
              <a:buNone/>
            </a:pPr>
            <a:r>
              <a:t/>
            </a:r>
            <a:endParaRPr sz="2300">
              <a:solidFill>
                <a:schemeClr val="dk1"/>
              </a:solidFill>
              <a:latin typeface="Basic"/>
              <a:ea typeface="Basic"/>
              <a:cs typeface="Basic"/>
              <a:sym typeface="Basic"/>
            </a:endParaRPr>
          </a:p>
          <a:p>
            <a:pPr indent="-374650" lvl="0" marL="457200" rtl="0" algn="l">
              <a:spcBef>
                <a:spcPts val="400"/>
              </a:spcBef>
              <a:spcAft>
                <a:spcPts val="0"/>
              </a:spcAft>
              <a:buClr>
                <a:schemeClr val="dk1"/>
              </a:buClr>
              <a:buSzPts val="2300"/>
              <a:buFont typeface="Basic"/>
              <a:buChar char="●"/>
            </a:pPr>
            <a:r>
              <a:rPr lang="en-US" sz="2300" u="sng">
                <a:solidFill>
                  <a:schemeClr val="hlink"/>
                </a:solidFill>
                <a:latin typeface="Basic"/>
                <a:ea typeface="Basic"/>
                <a:cs typeface="Basic"/>
                <a:sym typeface="Basic"/>
                <a:hlinkClick r:id="rId3"/>
              </a:rPr>
              <a:t>Link school website here</a:t>
            </a:r>
            <a:endParaRPr sz="2300">
              <a:solidFill>
                <a:schemeClr val="dk1"/>
              </a:solidFill>
              <a:latin typeface="Basic"/>
              <a:ea typeface="Basic"/>
              <a:cs typeface="Basic"/>
              <a:sym typeface="Basic"/>
            </a:endParaRPr>
          </a:p>
          <a:p>
            <a:pPr indent="0" lvl="0" marL="457200" rtl="0" algn="l">
              <a:spcBef>
                <a:spcPts val="400"/>
              </a:spcBef>
              <a:spcAft>
                <a:spcPts val="0"/>
              </a:spcAft>
              <a:buNone/>
            </a:pPr>
            <a:r>
              <a:t/>
            </a:r>
            <a:endParaRPr sz="2300">
              <a:solidFill>
                <a:srgbClr val="FF0000"/>
              </a:solidFill>
              <a:latin typeface="Basic"/>
              <a:ea typeface="Basic"/>
              <a:cs typeface="Basic"/>
              <a:sym typeface="Basic"/>
            </a:endParaRPr>
          </a:p>
          <a:p>
            <a:pPr indent="-374650" lvl="0" marL="457200" rtl="0" algn="l">
              <a:spcBef>
                <a:spcPts val="400"/>
              </a:spcBef>
              <a:spcAft>
                <a:spcPts val="0"/>
              </a:spcAft>
              <a:buClr>
                <a:schemeClr val="dk1"/>
              </a:buClr>
              <a:buSzPts val="2300"/>
              <a:buFont typeface="Basic"/>
              <a:buChar char="●"/>
            </a:pPr>
            <a:r>
              <a:rPr lang="en-US" sz="2300">
                <a:solidFill>
                  <a:schemeClr val="dk1"/>
                </a:solidFill>
                <a:latin typeface="Basic"/>
                <a:ea typeface="Basic"/>
                <a:cs typeface="Basic"/>
                <a:sym typeface="Basic"/>
              </a:rPr>
              <a:t>Requests should be completed by the school within 30 days. </a:t>
            </a:r>
            <a:endParaRPr sz="2700">
              <a:solidFill>
                <a:srgbClr val="FF0000"/>
              </a:solidFill>
              <a:latin typeface="Basic"/>
              <a:ea typeface="Basic"/>
              <a:cs typeface="Basic"/>
              <a:sym typeface="Basic"/>
            </a:endParaRPr>
          </a:p>
          <a:p>
            <a:pPr indent="-342900" lvl="0" marL="342900" rtl="0" algn="l">
              <a:spcBef>
                <a:spcPts val="440"/>
              </a:spcBef>
              <a:spcAft>
                <a:spcPts val="0"/>
              </a:spcAft>
              <a:buClr>
                <a:schemeClr val="dk1"/>
              </a:buClr>
              <a:buFont typeface="Arial"/>
              <a:buNone/>
            </a:pPr>
            <a:r>
              <a:t/>
            </a:r>
            <a:endParaRPr sz="2200">
              <a:solidFill>
                <a:schemeClr val="dk1"/>
              </a:solidFill>
            </a:endParaRPr>
          </a:p>
          <a:p>
            <a:pPr indent="0" lvl="0" marL="0" rtl="0" algn="l">
              <a:spcBef>
                <a:spcPts val="0"/>
              </a:spcBef>
              <a:spcAft>
                <a:spcPts val="0"/>
              </a:spcAft>
              <a:buNone/>
            </a:pPr>
            <a:r>
              <a:t/>
            </a:r>
            <a:endParaRPr sz="1900"/>
          </a:p>
        </p:txBody>
      </p:sp>
      <p:sp>
        <p:nvSpPr>
          <p:cNvPr id="243" name="Google Shape;243;p29"/>
          <p:cNvSpPr txBox="1"/>
          <p:nvPr>
            <p:ph type="title"/>
          </p:nvPr>
        </p:nvSpPr>
        <p:spPr>
          <a:xfrm>
            <a:off x="469900" y="194725"/>
            <a:ext cx="8022000" cy="10287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sz="2740" u="sng">
                <a:solidFill>
                  <a:schemeClr val="dk1"/>
                </a:solidFill>
                <a:latin typeface="Basic"/>
                <a:ea typeface="Basic"/>
                <a:cs typeface="Basic"/>
                <a:sym typeface="Basic"/>
              </a:rPr>
              <a:t>How do I request the </a:t>
            </a:r>
            <a:endParaRPr sz="274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740" u="sng">
                <a:solidFill>
                  <a:schemeClr val="dk1"/>
                </a:solidFill>
                <a:latin typeface="Basic"/>
                <a:ea typeface="Basic"/>
                <a:cs typeface="Basic"/>
                <a:sym typeface="Basic"/>
              </a:rPr>
              <a:t>qualifications of my child’s teachers?</a:t>
            </a:r>
            <a:endParaRPr sz="2650" u="sng">
              <a:solidFill>
                <a:srgbClr val="00AFD7"/>
              </a:solidFill>
              <a:latin typeface="Basic"/>
              <a:ea typeface="Basic"/>
              <a:cs typeface="Basic"/>
              <a:sym typeface="Basic"/>
            </a:endParaRPr>
          </a:p>
        </p:txBody>
      </p:sp>
      <p:pic>
        <p:nvPicPr>
          <p:cNvPr id="244" name="Google Shape;244;p29" title="WC Logo.jfif"/>
          <p:cNvPicPr preferRelativeResize="0"/>
          <p:nvPr/>
        </p:nvPicPr>
        <p:blipFill>
          <a:blip r:embed="rId4">
            <a:alphaModFix/>
          </a:blip>
          <a:stretch>
            <a:fillRect/>
          </a:stretch>
        </p:blipFill>
        <p:spPr>
          <a:xfrm>
            <a:off x="1" y="56150"/>
            <a:ext cx="1505141" cy="1167275"/>
          </a:xfrm>
          <a:prstGeom prst="rect">
            <a:avLst/>
          </a:prstGeom>
          <a:noFill/>
          <a:ln>
            <a:noFill/>
          </a:ln>
        </p:spPr>
      </p:pic>
      <p:pic>
        <p:nvPicPr>
          <p:cNvPr id="245" name="Google Shape;245;p29" title="WC Logo.jfif"/>
          <p:cNvPicPr preferRelativeResize="0"/>
          <p:nvPr/>
        </p:nvPicPr>
        <p:blipFill>
          <a:blip r:embed="rId4">
            <a:alphaModFix/>
          </a:blip>
          <a:stretch>
            <a:fillRect/>
          </a:stretch>
        </p:blipFill>
        <p:spPr>
          <a:xfrm>
            <a:off x="7555747" y="42375"/>
            <a:ext cx="1522903" cy="118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p:nvPr/>
        </p:nvSpPr>
        <p:spPr>
          <a:xfrm>
            <a:off x="1054275" y="1313225"/>
            <a:ext cx="7256100" cy="39453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chemeClr val="dk1"/>
              </a:buClr>
              <a:buSzPts val="1800"/>
              <a:buFont typeface="Basic"/>
              <a:buChar char="•"/>
            </a:pPr>
            <a:r>
              <a:rPr lang="en-US" sz="1800">
                <a:solidFill>
                  <a:schemeClr val="dk1"/>
                </a:solidFill>
                <a:latin typeface="Basic"/>
                <a:ea typeface="Basic"/>
                <a:cs typeface="Basic"/>
                <a:sym typeface="Basic"/>
              </a:rPr>
              <a:t>Being Highly Qualified in NC means you have successfully passed the licensure exams required or received alternate licensure in a way set out by NC law. </a:t>
            </a:r>
            <a:endParaRPr sz="2800">
              <a:solidFill>
                <a:schemeClr val="dk1"/>
              </a:solidFill>
              <a:latin typeface="Basic"/>
              <a:ea typeface="Basic"/>
              <a:cs typeface="Basic"/>
              <a:sym typeface="Basic"/>
            </a:endParaRPr>
          </a:p>
          <a:p>
            <a:pPr indent="-342900" lvl="0" marL="342900" rtl="0" algn="l">
              <a:spcBef>
                <a:spcPts val="400"/>
              </a:spcBef>
              <a:spcAft>
                <a:spcPts val="0"/>
              </a:spcAft>
              <a:buClr>
                <a:schemeClr val="dk1"/>
              </a:buClr>
              <a:buFont typeface="Arial"/>
              <a:buNone/>
            </a:pPr>
            <a:r>
              <a:t/>
            </a:r>
            <a:endParaRPr sz="1800">
              <a:solidFill>
                <a:schemeClr val="dk1"/>
              </a:solidFill>
              <a:latin typeface="Basic"/>
              <a:ea typeface="Basic"/>
              <a:cs typeface="Basic"/>
              <a:sym typeface="Basic"/>
            </a:endParaRPr>
          </a:p>
          <a:p>
            <a:pPr indent="-330200" lvl="0" marL="342900" rtl="0" algn="l">
              <a:spcBef>
                <a:spcPts val="400"/>
              </a:spcBef>
              <a:spcAft>
                <a:spcPts val="0"/>
              </a:spcAft>
              <a:buClr>
                <a:schemeClr val="dk1"/>
              </a:buClr>
              <a:buSzPts val="1800"/>
              <a:buFont typeface="Basic"/>
              <a:buChar char="•"/>
            </a:pPr>
            <a:r>
              <a:rPr lang="en-US" sz="1800">
                <a:solidFill>
                  <a:schemeClr val="dk1"/>
                </a:solidFill>
                <a:latin typeface="Basic"/>
                <a:ea typeface="Basic"/>
                <a:cs typeface="Basic"/>
                <a:sym typeface="Basic"/>
              </a:rPr>
              <a:t>Parents and families are notified if teachers do not meet ESSA’s requirements for Highly-Qualified </a:t>
            </a:r>
            <a:endParaRPr sz="2800">
              <a:solidFill>
                <a:schemeClr val="dk1"/>
              </a:solidFill>
              <a:latin typeface="Basic"/>
              <a:ea typeface="Basic"/>
              <a:cs typeface="Basic"/>
              <a:sym typeface="Basic"/>
            </a:endParaRPr>
          </a:p>
          <a:p>
            <a:pPr indent="-215900" lvl="0" marL="342900" rtl="0" algn="l">
              <a:spcBef>
                <a:spcPts val="400"/>
              </a:spcBef>
              <a:spcAft>
                <a:spcPts val="0"/>
              </a:spcAft>
              <a:buClr>
                <a:schemeClr val="dk1"/>
              </a:buClr>
              <a:buSzPts val="2000"/>
              <a:buFont typeface="Arial"/>
              <a:buNone/>
            </a:pPr>
            <a:r>
              <a:t/>
            </a:r>
            <a:endParaRPr i="1" sz="1800">
              <a:solidFill>
                <a:srgbClr val="0070C0"/>
              </a:solidFill>
              <a:latin typeface="Basic"/>
              <a:ea typeface="Basic"/>
              <a:cs typeface="Basic"/>
              <a:sym typeface="Basic"/>
            </a:endParaRPr>
          </a:p>
          <a:p>
            <a:pPr indent="-330200" lvl="0" marL="342900" rtl="0" algn="l">
              <a:spcBef>
                <a:spcPts val="400"/>
              </a:spcBef>
              <a:spcAft>
                <a:spcPts val="0"/>
              </a:spcAft>
              <a:buClr>
                <a:schemeClr val="dk1"/>
              </a:buClr>
              <a:buSzPts val="1800"/>
              <a:buFont typeface="Basic"/>
              <a:buChar char="•"/>
            </a:pPr>
            <a:r>
              <a:rPr lang="en-US" sz="1800">
                <a:solidFill>
                  <a:schemeClr val="dk1"/>
                </a:solidFill>
                <a:latin typeface="Basic"/>
                <a:ea typeface="Basic"/>
                <a:cs typeface="Basic"/>
                <a:sym typeface="Basic"/>
              </a:rPr>
              <a:t>Parents may request information on teacher qualifications in writing</a:t>
            </a:r>
            <a:endParaRPr sz="1200">
              <a:solidFill>
                <a:srgbClr val="666666"/>
              </a:solidFill>
              <a:latin typeface="Basic"/>
              <a:ea typeface="Basic"/>
              <a:cs typeface="Basic"/>
              <a:sym typeface="Basic"/>
            </a:endParaRPr>
          </a:p>
        </p:txBody>
      </p:sp>
      <p:sp>
        <p:nvSpPr>
          <p:cNvPr id="251" name="Google Shape;251;p30"/>
          <p:cNvSpPr txBox="1"/>
          <p:nvPr>
            <p:ph type="title"/>
          </p:nvPr>
        </p:nvSpPr>
        <p:spPr>
          <a:xfrm>
            <a:off x="457200" y="194725"/>
            <a:ext cx="8245500" cy="850800"/>
          </a:xfrm>
          <a:prstGeom prst="rect">
            <a:avLst/>
          </a:prstGeom>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Font typeface="Arial"/>
              <a:buNone/>
            </a:pPr>
            <a:r>
              <a:rPr lang="en-US" sz="2220" u="sng">
                <a:solidFill>
                  <a:schemeClr val="dk1"/>
                </a:solidFill>
                <a:latin typeface="Basic"/>
                <a:ea typeface="Basic"/>
                <a:cs typeface="Basic"/>
                <a:sym typeface="Basic"/>
              </a:rPr>
              <a:t>How will I be notified if my child </a:t>
            </a:r>
            <a:endParaRPr sz="222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220" u="sng">
                <a:solidFill>
                  <a:schemeClr val="dk1"/>
                </a:solidFill>
                <a:latin typeface="Basic"/>
                <a:ea typeface="Basic"/>
                <a:cs typeface="Basic"/>
                <a:sym typeface="Basic"/>
              </a:rPr>
              <a:t>is taught by a teacher who is not Highly-Qualified?</a:t>
            </a:r>
            <a:endParaRPr sz="2220" u="sng">
              <a:solidFill>
                <a:srgbClr val="00AFD7"/>
              </a:solidFill>
              <a:latin typeface="Basic"/>
              <a:ea typeface="Basic"/>
              <a:cs typeface="Basic"/>
              <a:sym typeface="Basic"/>
            </a:endParaRPr>
          </a:p>
        </p:txBody>
      </p:sp>
      <p:sp>
        <p:nvSpPr>
          <p:cNvPr id="252" name="Google Shape;252;p30"/>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53" name="Google Shape;253;p30" title="WC Logo.jfif"/>
          <p:cNvPicPr preferRelativeResize="0"/>
          <p:nvPr/>
        </p:nvPicPr>
        <p:blipFill>
          <a:blip r:embed="rId3">
            <a:alphaModFix/>
          </a:blip>
          <a:stretch>
            <a:fillRect/>
          </a:stretch>
        </p:blipFill>
        <p:spPr>
          <a:xfrm>
            <a:off x="7822825" y="0"/>
            <a:ext cx="1321175" cy="1024600"/>
          </a:xfrm>
          <a:prstGeom prst="rect">
            <a:avLst/>
          </a:prstGeom>
          <a:noFill/>
          <a:ln>
            <a:noFill/>
          </a:ln>
        </p:spPr>
      </p:pic>
      <p:pic>
        <p:nvPicPr>
          <p:cNvPr id="254" name="Google Shape;254;p30" title="WC Logo.jfif"/>
          <p:cNvPicPr preferRelativeResize="0"/>
          <p:nvPr/>
        </p:nvPicPr>
        <p:blipFill>
          <a:blip r:embed="rId3">
            <a:alphaModFix/>
          </a:blip>
          <a:stretch>
            <a:fillRect/>
          </a:stretch>
        </p:blipFill>
        <p:spPr>
          <a:xfrm>
            <a:off x="0" y="0"/>
            <a:ext cx="1321175" cy="1024600"/>
          </a:xfrm>
          <a:prstGeom prst="rect">
            <a:avLst/>
          </a:prstGeom>
          <a:noFill/>
          <a:ln>
            <a:noFill/>
          </a:ln>
        </p:spPr>
      </p:pic>
      <p:pic>
        <p:nvPicPr>
          <p:cNvPr descr="African American woman thinking (Provided by Getty Images)" id="255" name="Google Shape;255;p30"/>
          <p:cNvPicPr preferRelativeResize="0"/>
          <p:nvPr/>
        </p:nvPicPr>
        <p:blipFill>
          <a:blip r:embed="rId4">
            <a:alphaModFix/>
          </a:blip>
          <a:stretch>
            <a:fillRect/>
          </a:stretch>
        </p:blipFill>
        <p:spPr>
          <a:xfrm>
            <a:off x="3152275" y="4102775"/>
            <a:ext cx="2815401" cy="2062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nvSpPr>
        <p:spPr>
          <a:xfrm>
            <a:off x="538950" y="218100"/>
            <a:ext cx="8066100" cy="713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3400" u="sng">
                <a:solidFill>
                  <a:schemeClr val="dk1"/>
                </a:solidFill>
                <a:latin typeface="Basic"/>
                <a:ea typeface="Basic"/>
                <a:cs typeface="Basic"/>
                <a:sym typeface="Basic"/>
              </a:rPr>
              <a:t>Parent Concerns or Questions?</a:t>
            </a:r>
            <a:endParaRPr i="0" sz="1000" u="sng" cap="none" strike="noStrike">
              <a:solidFill>
                <a:srgbClr val="666666"/>
              </a:solidFill>
              <a:latin typeface="Basic"/>
              <a:ea typeface="Basic"/>
              <a:cs typeface="Basic"/>
              <a:sym typeface="Basic"/>
            </a:endParaRPr>
          </a:p>
        </p:txBody>
      </p:sp>
      <p:sp>
        <p:nvSpPr>
          <p:cNvPr id="261" name="Google Shape;261;p31"/>
          <p:cNvSpPr/>
          <p:nvPr/>
        </p:nvSpPr>
        <p:spPr>
          <a:xfrm>
            <a:off x="7808054" y="6157518"/>
            <a:ext cx="1184700" cy="58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62" name="Google Shape;262;p3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63" name="Google Shape;263;p31"/>
          <p:cNvSpPr txBox="1"/>
          <p:nvPr/>
        </p:nvSpPr>
        <p:spPr>
          <a:xfrm>
            <a:off x="367175" y="1982625"/>
            <a:ext cx="8788800" cy="27399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Clr>
                <a:schemeClr val="dk1"/>
              </a:buClr>
              <a:buSzPts val="3200"/>
              <a:buFont typeface="Basic"/>
              <a:buChar char="•"/>
            </a:pPr>
            <a:r>
              <a:rPr lang="en-US" sz="3200">
                <a:solidFill>
                  <a:schemeClr val="dk1"/>
                </a:solidFill>
                <a:latin typeface="Basic"/>
                <a:ea typeface="Basic"/>
                <a:cs typeface="Basic"/>
                <a:sym typeface="Basic"/>
              </a:rPr>
              <a:t>Any </a:t>
            </a:r>
            <a:r>
              <a:rPr lang="en-US" sz="3200">
                <a:solidFill>
                  <a:schemeClr val="dk1"/>
                </a:solidFill>
                <a:latin typeface="Basic"/>
                <a:ea typeface="Basic"/>
                <a:cs typeface="Basic"/>
                <a:sym typeface="Basic"/>
              </a:rPr>
              <a:t>Questions or concerns? Please email Mr. Young @ </a:t>
            </a:r>
            <a:r>
              <a:rPr lang="en-US" sz="3200" u="sng">
                <a:solidFill>
                  <a:schemeClr val="hlink"/>
                </a:solidFill>
                <a:latin typeface="Basic"/>
                <a:ea typeface="Basic"/>
                <a:cs typeface="Basic"/>
                <a:sym typeface="Basic"/>
                <a:hlinkClick r:id="rId4"/>
              </a:rPr>
              <a:t>tya.young@cms.k12.nc.us</a:t>
            </a:r>
            <a:r>
              <a:rPr lang="en-US" sz="3200">
                <a:solidFill>
                  <a:srgbClr val="CC0202"/>
                </a:solidFill>
                <a:latin typeface="Basic"/>
                <a:ea typeface="Basic"/>
                <a:cs typeface="Basic"/>
                <a:sym typeface="Basic"/>
              </a:rPr>
              <a:t> </a:t>
            </a:r>
            <a:r>
              <a:rPr lang="en-US" sz="3200">
                <a:solidFill>
                  <a:schemeClr val="dk1"/>
                </a:solidFill>
                <a:latin typeface="Basic"/>
                <a:ea typeface="Basic"/>
                <a:cs typeface="Basic"/>
                <a:sym typeface="Basic"/>
              </a:rPr>
              <a:t>and/or Ms. Bauguss at </a:t>
            </a:r>
            <a:r>
              <a:rPr lang="en-US" sz="3200" u="sng">
                <a:solidFill>
                  <a:schemeClr val="hlink"/>
                </a:solidFill>
                <a:latin typeface="Basic"/>
                <a:ea typeface="Basic"/>
                <a:cs typeface="Basic"/>
                <a:sym typeface="Basic"/>
                <a:hlinkClick r:id="rId5"/>
              </a:rPr>
              <a:t>samanthal.bauguss@cms.k12.nc.us</a:t>
            </a:r>
            <a:endParaRPr sz="3200">
              <a:solidFill>
                <a:schemeClr val="dk1"/>
              </a:solidFill>
              <a:latin typeface="Basic"/>
              <a:ea typeface="Basic"/>
              <a:cs typeface="Basic"/>
              <a:sym typeface="Basic"/>
            </a:endParaRPr>
          </a:p>
          <a:p>
            <a:pPr indent="0" lvl="0" marL="342900" rtl="0" algn="l">
              <a:spcBef>
                <a:spcPts val="0"/>
              </a:spcBef>
              <a:spcAft>
                <a:spcPts val="0"/>
              </a:spcAft>
              <a:buClr>
                <a:schemeClr val="dk1"/>
              </a:buClr>
              <a:buSzPts val="1100"/>
              <a:buFont typeface="Arial"/>
              <a:buNone/>
            </a:pPr>
            <a:r>
              <a:t/>
            </a:r>
            <a:endParaRPr sz="3200">
              <a:solidFill>
                <a:schemeClr val="dk1"/>
              </a:solidFill>
              <a:latin typeface="Avenir"/>
              <a:ea typeface="Avenir"/>
              <a:cs typeface="Avenir"/>
              <a:sym typeface="Avenir"/>
            </a:endParaRPr>
          </a:p>
          <a:p>
            <a:pPr indent="0" lvl="0" marL="457200" rtl="0" algn="l">
              <a:spcBef>
                <a:spcPts val="0"/>
              </a:spcBef>
              <a:spcAft>
                <a:spcPts val="0"/>
              </a:spcAft>
              <a:buNone/>
            </a:pPr>
            <a:r>
              <a:t/>
            </a:r>
            <a:endParaRPr sz="24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pic>
        <p:nvPicPr>
          <p:cNvPr id="264" name="Google Shape;264;p31" title="WC Logo.jfif"/>
          <p:cNvPicPr preferRelativeResize="0"/>
          <p:nvPr/>
        </p:nvPicPr>
        <p:blipFill>
          <a:blip r:embed="rId6">
            <a:alphaModFix/>
          </a:blip>
          <a:stretch>
            <a:fillRect/>
          </a:stretch>
        </p:blipFill>
        <p:spPr>
          <a:xfrm>
            <a:off x="72200" y="62350"/>
            <a:ext cx="1479875" cy="1225025"/>
          </a:xfrm>
          <a:prstGeom prst="rect">
            <a:avLst/>
          </a:prstGeom>
          <a:noFill/>
          <a:ln>
            <a:noFill/>
          </a:ln>
        </p:spPr>
      </p:pic>
      <p:pic>
        <p:nvPicPr>
          <p:cNvPr id="265" name="Google Shape;265;p31" title="WC Logo.jfif"/>
          <p:cNvPicPr preferRelativeResize="0"/>
          <p:nvPr/>
        </p:nvPicPr>
        <p:blipFill>
          <a:blip r:embed="rId6">
            <a:alphaModFix/>
          </a:blip>
          <a:stretch>
            <a:fillRect/>
          </a:stretch>
        </p:blipFill>
        <p:spPr>
          <a:xfrm>
            <a:off x="7581100" y="15625"/>
            <a:ext cx="1479875" cy="1103300"/>
          </a:xfrm>
          <a:prstGeom prst="rect">
            <a:avLst/>
          </a:prstGeom>
          <a:noFill/>
          <a:ln>
            <a:noFill/>
          </a:ln>
        </p:spPr>
      </p:pic>
      <p:pic>
        <p:nvPicPr>
          <p:cNvPr descr="Questions - Free of Charge Creative Commons Handwriting image" id="266" name="Google Shape;266;p31"/>
          <p:cNvPicPr preferRelativeResize="0"/>
          <p:nvPr/>
        </p:nvPicPr>
        <p:blipFill>
          <a:blip r:embed="rId7">
            <a:alphaModFix/>
          </a:blip>
          <a:stretch>
            <a:fillRect/>
          </a:stretch>
        </p:blipFill>
        <p:spPr>
          <a:xfrm>
            <a:off x="2991850" y="3840200"/>
            <a:ext cx="2746014" cy="1830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nvSpPr>
        <p:spPr>
          <a:xfrm>
            <a:off x="525948" y="1100025"/>
            <a:ext cx="7658400" cy="507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a:p>
            <a:pPr indent="-381000" lvl="0" marL="457200" rtl="0" algn="l">
              <a:spcBef>
                <a:spcPts val="0"/>
              </a:spcBef>
              <a:spcAft>
                <a:spcPts val="0"/>
              </a:spcAft>
              <a:buClr>
                <a:schemeClr val="dk1"/>
              </a:buClr>
              <a:buSzPts val="2400"/>
              <a:buFont typeface="Basic"/>
              <a:buChar char="❖"/>
            </a:pPr>
            <a:r>
              <a:rPr lang="en-US" sz="2400">
                <a:solidFill>
                  <a:schemeClr val="dk1"/>
                </a:solidFill>
                <a:latin typeface="Basic"/>
                <a:ea typeface="Basic"/>
                <a:cs typeface="Basic"/>
                <a:sym typeface="Basic"/>
              </a:rPr>
              <a:t>The full North Carolina Standard Course of Study (NCSCOS) can be viewed using the link below:</a:t>
            </a:r>
            <a:endParaRPr sz="2400">
              <a:solidFill>
                <a:schemeClr val="dk1"/>
              </a:solidFill>
              <a:latin typeface="Basic"/>
              <a:ea typeface="Basic"/>
              <a:cs typeface="Basic"/>
              <a:sym typeface="Basic"/>
            </a:endParaRPr>
          </a:p>
          <a:p>
            <a:pPr indent="0" lvl="0" marL="914400" rtl="0" algn="l">
              <a:spcBef>
                <a:spcPts val="0"/>
              </a:spcBef>
              <a:spcAft>
                <a:spcPts val="0"/>
              </a:spcAft>
              <a:buNone/>
            </a:pPr>
            <a:r>
              <a:rPr lang="en-US" sz="2400">
                <a:solidFill>
                  <a:srgbClr val="9900FF"/>
                </a:solidFill>
                <a:latin typeface="Basic"/>
                <a:ea typeface="Basic"/>
                <a:cs typeface="Basic"/>
                <a:sym typeface="Basic"/>
              </a:rPr>
              <a:t> </a:t>
            </a:r>
            <a:r>
              <a:rPr lang="en-US" sz="2400" u="sng">
                <a:solidFill>
                  <a:schemeClr val="dk1"/>
                </a:solidFill>
                <a:latin typeface="Basic"/>
                <a:ea typeface="Basic"/>
                <a:cs typeface="Basic"/>
                <a:sym typeface="Basic"/>
                <a:hlinkClick r:id="rId3">
                  <a:extLst>
                    <a:ext uri="{A12FA001-AC4F-418D-AE19-62706E023703}">
                      <ahyp:hlinkClr val="tx"/>
                    </a:ext>
                  </a:extLst>
                </a:hlinkClick>
              </a:rPr>
              <a:t>http://www.dpi.state.nc.us/curriculum/</a:t>
            </a:r>
            <a:r>
              <a:rPr lang="en-US" sz="2400">
                <a:solidFill>
                  <a:schemeClr val="dk1"/>
                </a:solidFill>
                <a:latin typeface="Basic"/>
                <a:ea typeface="Basic"/>
                <a:cs typeface="Basic"/>
                <a:sym typeface="Basic"/>
              </a:rPr>
              <a:t> </a:t>
            </a:r>
            <a:endParaRPr sz="2400">
              <a:solidFill>
                <a:schemeClr val="dk1"/>
              </a:solidFill>
              <a:latin typeface="Basic"/>
              <a:ea typeface="Basic"/>
              <a:cs typeface="Basic"/>
              <a:sym typeface="Basic"/>
            </a:endParaRPr>
          </a:p>
          <a:p>
            <a:pPr indent="0" lvl="0" marL="914400" rtl="0" algn="l">
              <a:spcBef>
                <a:spcPts val="0"/>
              </a:spcBef>
              <a:spcAft>
                <a:spcPts val="0"/>
              </a:spcAft>
              <a:buNone/>
            </a:pPr>
            <a:r>
              <a:t/>
            </a:r>
            <a:endParaRPr sz="2400">
              <a:solidFill>
                <a:schemeClr val="dk1"/>
              </a:solidFill>
              <a:latin typeface="Basic"/>
              <a:ea typeface="Basic"/>
              <a:cs typeface="Basic"/>
              <a:sym typeface="Basic"/>
            </a:endParaRPr>
          </a:p>
          <a:p>
            <a:pPr indent="-381000" lvl="0" marL="457200" rtl="0" algn="l">
              <a:spcBef>
                <a:spcPts val="0"/>
              </a:spcBef>
              <a:spcAft>
                <a:spcPts val="0"/>
              </a:spcAft>
              <a:buClr>
                <a:schemeClr val="dk1"/>
              </a:buClr>
              <a:buSzPts val="2400"/>
              <a:buFont typeface="Basic"/>
              <a:buChar char="❖"/>
            </a:pPr>
            <a:r>
              <a:rPr lang="en-US" sz="2400">
                <a:solidFill>
                  <a:schemeClr val="dk1"/>
                </a:solidFill>
                <a:latin typeface="Basic"/>
                <a:ea typeface="Basic"/>
                <a:cs typeface="Basic"/>
                <a:sym typeface="Basic"/>
              </a:rPr>
              <a:t>For more information about the NCSCOS and professional development at your school site, please reach out to Mr. Young and/or Ms. Bauguss</a:t>
            </a:r>
            <a:endParaRPr sz="2400">
              <a:solidFill>
                <a:schemeClr val="dk1"/>
              </a:solidFill>
              <a:latin typeface="Basic"/>
              <a:ea typeface="Basic"/>
              <a:cs typeface="Basic"/>
              <a:sym typeface="Basic"/>
            </a:endParaRPr>
          </a:p>
          <a:p>
            <a:pPr indent="0" lvl="0" marL="457200" rtl="0" algn="l">
              <a:spcBef>
                <a:spcPts val="320"/>
              </a:spcBef>
              <a:spcAft>
                <a:spcPts val="0"/>
              </a:spcAft>
              <a:buNone/>
            </a:pPr>
            <a:r>
              <a:t/>
            </a:r>
            <a:endParaRPr sz="2400">
              <a:solidFill>
                <a:schemeClr val="dk1"/>
              </a:solidFill>
              <a:latin typeface="Basic"/>
              <a:ea typeface="Basic"/>
              <a:cs typeface="Basic"/>
              <a:sym typeface="Basic"/>
            </a:endParaRPr>
          </a:p>
          <a:p>
            <a:pPr indent="-91440" lvl="0" marL="466725" marR="0" rtl="0" algn="l">
              <a:lnSpc>
                <a:spcPct val="90000"/>
              </a:lnSpc>
              <a:spcBef>
                <a:spcPts val="400"/>
              </a:spcBef>
              <a:spcAft>
                <a:spcPts val="0"/>
              </a:spcAft>
              <a:buClr>
                <a:srgbClr val="000000"/>
              </a:buClr>
              <a:buSzPts val="1100"/>
              <a:buFont typeface="Twentieth Century"/>
              <a:buNone/>
            </a:pPr>
            <a:r>
              <a:t/>
            </a:r>
            <a:endParaRPr>
              <a:solidFill>
                <a:srgbClr val="535758"/>
              </a:solidFill>
              <a:latin typeface="Basic"/>
              <a:ea typeface="Basic"/>
              <a:cs typeface="Basic"/>
              <a:sym typeface="Basic"/>
            </a:endParaRPr>
          </a:p>
          <a:p>
            <a:pPr indent="-91440" lvl="0" marL="91440" marR="0" rtl="0" algn="l">
              <a:lnSpc>
                <a:spcPct val="80000"/>
              </a:lnSpc>
              <a:spcBef>
                <a:spcPts val="200"/>
              </a:spcBef>
              <a:spcAft>
                <a:spcPts val="0"/>
              </a:spcAft>
              <a:buClr>
                <a:schemeClr val="accent1"/>
              </a:buClr>
              <a:buSzPts val="1200"/>
              <a:buFont typeface="Twentieth Century"/>
              <a:buNone/>
            </a:pPr>
            <a:r>
              <a:t/>
            </a:r>
            <a:endParaRPr b="0" i="0" sz="1200" u="none" cap="none" strike="noStrike">
              <a:solidFill>
                <a:schemeClr val="dk1"/>
              </a:solidFill>
              <a:latin typeface="Times New Roman"/>
              <a:ea typeface="Times New Roman"/>
              <a:cs typeface="Times New Roman"/>
              <a:sym typeface="Times New Roman"/>
            </a:endParaRPr>
          </a:p>
          <a:p>
            <a:pPr indent="-213358" lvl="0" marL="342900" marR="0" rtl="0" algn="l">
              <a:lnSpc>
                <a:spcPct val="80000"/>
              </a:lnSpc>
              <a:spcBef>
                <a:spcPts val="408"/>
              </a:spcBef>
              <a:spcAft>
                <a:spcPts val="0"/>
              </a:spcAft>
              <a:buClr>
                <a:schemeClr val="dk1"/>
              </a:buClr>
              <a:buSzPts val="2050"/>
              <a:buFont typeface="Calibri"/>
              <a:buNone/>
            </a:pPr>
            <a:r>
              <a:t/>
            </a:r>
            <a:endParaRPr b="0" i="0" sz="2050" u="none" cap="none" strike="noStrike">
              <a:solidFill>
                <a:schemeClr val="dk1"/>
              </a:solidFill>
              <a:latin typeface="Calibri"/>
              <a:ea typeface="Calibri"/>
              <a:cs typeface="Calibri"/>
              <a:sym typeface="Calibri"/>
            </a:endParaRPr>
          </a:p>
        </p:txBody>
      </p:sp>
      <p:sp>
        <p:nvSpPr>
          <p:cNvPr id="272" name="Google Shape;272;p32"/>
          <p:cNvSpPr/>
          <p:nvPr/>
        </p:nvSpPr>
        <p:spPr>
          <a:xfrm>
            <a:off x="7808054" y="6157518"/>
            <a:ext cx="1184700" cy="58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73" name="Google Shape;273;p32"/>
          <p:cNvSpPr txBox="1"/>
          <p:nvPr>
            <p:ph type="title"/>
          </p:nvPr>
        </p:nvSpPr>
        <p:spPr>
          <a:xfrm>
            <a:off x="580800" y="256625"/>
            <a:ext cx="7982400" cy="640200"/>
          </a:xfrm>
          <a:prstGeom prst="rect">
            <a:avLst/>
          </a:prstGeom>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Font typeface="Arial"/>
              <a:buNone/>
            </a:pPr>
            <a:r>
              <a:rPr lang="en-US" sz="2680" u="sng">
                <a:solidFill>
                  <a:schemeClr val="dk1"/>
                </a:solidFill>
                <a:latin typeface="Basic"/>
                <a:ea typeface="Basic"/>
                <a:cs typeface="Basic"/>
                <a:sym typeface="Basic"/>
              </a:rPr>
              <a:t>North Carolina Standard Course of Study</a:t>
            </a:r>
            <a:endParaRPr sz="3040" u="sng">
              <a:latin typeface="Basic"/>
              <a:ea typeface="Basic"/>
              <a:cs typeface="Basic"/>
              <a:sym typeface="Basic"/>
            </a:endParaRPr>
          </a:p>
        </p:txBody>
      </p:sp>
      <p:sp>
        <p:nvSpPr>
          <p:cNvPr id="274" name="Google Shape;274;p3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75" name="Google Shape;275;p32" title="WC Logo.jfif"/>
          <p:cNvPicPr preferRelativeResize="0"/>
          <p:nvPr/>
        </p:nvPicPr>
        <p:blipFill>
          <a:blip r:embed="rId5">
            <a:alphaModFix/>
          </a:blip>
          <a:stretch>
            <a:fillRect/>
          </a:stretch>
        </p:blipFill>
        <p:spPr>
          <a:xfrm>
            <a:off x="72200" y="206750"/>
            <a:ext cx="1332300" cy="1102864"/>
          </a:xfrm>
          <a:prstGeom prst="rect">
            <a:avLst/>
          </a:prstGeom>
          <a:noFill/>
          <a:ln>
            <a:noFill/>
          </a:ln>
        </p:spPr>
      </p:pic>
      <p:pic>
        <p:nvPicPr>
          <p:cNvPr id="276" name="Google Shape;276;p32" title="WC Logo.jfif"/>
          <p:cNvPicPr preferRelativeResize="0"/>
          <p:nvPr/>
        </p:nvPicPr>
        <p:blipFill>
          <a:blip r:embed="rId5">
            <a:alphaModFix/>
          </a:blip>
          <a:stretch>
            <a:fillRect/>
          </a:stretch>
        </p:blipFill>
        <p:spPr>
          <a:xfrm>
            <a:off x="7660449" y="25299"/>
            <a:ext cx="1332300" cy="1102841"/>
          </a:xfrm>
          <a:prstGeom prst="rect">
            <a:avLst/>
          </a:prstGeom>
          <a:noFill/>
          <a:ln>
            <a:noFill/>
          </a:ln>
        </p:spPr>
      </p:pic>
      <p:pic>
        <p:nvPicPr>
          <p:cNvPr descr="the flag of North Carolina (Provided by Getty Images)" id="277" name="Google Shape;277;p32"/>
          <p:cNvPicPr preferRelativeResize="0"/>
          <p:nvPr/>
        </p:nvPicPr>
        <p:blipFill>
          <a:blip r:embed="rId6">
            <a:alphaModFix/>
          </a:blip>
          <a:stretch>
            <a:fillRect/>
          </a:stretch>
        </p:blipFill>
        <p:spPr>
          <a:xfrm>
            <a:off x="2589800" y="4262400"/>
            <a:ext cx="3530675" cy="1729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1304250" y="236225"/>
            <a:ext cx="6535500" cy="2241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3200"/>
              <a:buFont typeface="Avenir"/>
              <a:buNone/>
            </a:pPr>
            <a:r>
              <a:rPr lang="en-US" sz="5000" u="sng">
                <a:latin typeface="Basic"/>
                <a:ea typeface="Basic"/>
                <a:cs typeface="Basic"/>
                <a:sym typeface="Basic"/>
              </a:rPr>
              <a:t>Title I Coordinators</a:t>
            </a:r>
            <a:r>
              <a:rPr lang="en-US" sz="5000">
                <a:latin typeface="Basic"/>
                <a:ea typeface="Basic"/>
                <a:cs typeface="Basic"/>
                <a:sym typeface="Basic"/>
              </a:rPr>
              <a:t> </a:t>
            </a:r>
            <a:endParaRPr sz="5000">
              <a:solidFill>
                <a:schemeClr val="dk1"/>
              </a:solidFill>
              <a:latin typeface="Basic"/>
              <a:ea typeface="Basic"/>
              <a:cs typeface="Basic"/>
              <a:sym typeface="Basic"/>
            </a:endParaRPr>
          </a:p>
        </p:txBody>
      </p:sp>
      <p:cxnSp>
        <p:nvCxnSpPr>
          <p:cNvPr id="107" name="Google Shape;107;p15"/>
          <p:cNvCxnSpPr/>
          <p:nvPr/>
        </p:nvCxnSpPr>
        <p:spPr>
          <a:xfrm flipH="1">
            <a:off x="648950" y="1197150"/>
            <a:ext cx="7200" cy="4463700"/>
          </a:xfrm>
          <a:prstGeom prst="straightConnector1">
            <a:avLst/>
          </a:prstGeom>
          <a:noFill/>
          <a:ln cap="flat" cmpd="sng" w="76200">
            <a:solidFill>
              <a:schemeClr val="dk1"/>
            </a:solidFill>
            <a:prstDash val="solid"/>
            <a:round/>
            <a:headEnd len="sm" w="sm" type="none"/>
            <a:tailEnd len="sm" w="sm" type="none"/>
          </a:ln>
        </p:spPr>
      </p:cxnSp>
      <p:sp>
        <p:nvSpPr>
          <p:cNvPr id="108" name="Google Shape;108;p15"/>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sp>
        <p:nvSpPr>
          <p:cNvPr id="109" name="Google Shape;109;p15"/>
          <p:cNvSpPr txBox="1"/>
          <p:nvPr/>
        </p:nvSpPr>
        <p:spPr>
          <a:xfrm>
            <a:off x="890388" y="1780650"/>
            <a:ext cx="3453000" cy="12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u="sng">
                <a:solidFill>
                  <a:schemeClr val="dk1"/>
                </a:solidFill>
                <a:latin typeface="Basic"/>
                <a:ea typeface="Basic"/>
                <a:cs typeface="Basic"/>
                <a:sym typeface="Basic"/>
              </a:rPr>
              <a:t>Ty Young</a:t>
            </a:r>
            <a:endParaRPr b="1" sz="2500" u="sng">
              <a:solidFill>
                <a:schemeClr val="dk1"/>
              </a:solidFill>
              <a:latin typeface="Basic"/>
              <a:ea typeface="Basic"/>
              <a:cs typeface="Basic"/>
              <a:sym typeface="Basic"/>
            </a:endParaRPr>
          </a:p>
        </p:txBody>
      </p:sp>
      <p:sp>
        <p:nvSpPr>
          <p:cNvPr id="110" name="Google Shape;110;p15"/>
          <p:cNvSpPr txBox="1"/>
          <p:nvPr/>
        </p:nvSpPr>
        <p:spPr>
          <a:xfrm>
            <a:off x="5077350" y="1828800"/>
            <a:ext cx="3609600" cy="12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u="sng">
                <a:solidFill>
                  <a:schemeClr val="dk1"/>
                </a:solidFill>
                <a:latin typeface="Basic"/>
                <a:ea typeface="Basic"/>
                <a:cs typeface="Basic"/>
                <a:sym typeface="Basic"/>
              </a:rPr>
              <a:t>Samantha Bauguss</a:t>
            </a:r>
            <a:endParaRPr b="1" sz="2500" u="sng">
              <a:solidFill>
                <a:schemeClr val="dk1"/>
              </a:solidFill>
              <a:latin typeface="Basic"/>
              <a:ea typeface="Basic"/>
              <a:cs typeface="Basic"/>
              <a:sym typeface="Basic"/>
            </a:endParaRPr>
          </a:p>
        </p:txBody>
      </p:sp>
      <p:pic>
        <p:nvPicPr>
          <p:cNvPr id="111" name="Google Shape;111;p15" title="Headshot.jfif"/>
          <p:cNvPicPr preferRelativeResize="0"/>
          <p:nvPr/>
        </p:nvPicPr>
        <p:blipFill>
          <a:blip r:embed="rId3">
            <a:alphaModFix/>
          </a:blip>
          <a:stretch>
            <a:fillRect/>
          </a:stretch>
        </p:blipFill>
        <p:spPr>
          <a:xfrm>
            <a:off x="1304250" y="2741150"/>
            <a:ext cx="2461625" cy="2461625"/>
          </a:xfrm>
          <a:prstGeom prst="rect">
            <a:avLst/>
          </a:prstGeom>
          <a:noFill/>
          <a:ln>
            <a:noFill/>
          </a:ln>
        </p:spPr>
      </p:pic>
      <p:pic>
        <p:nvPicPr>
          <p:cNvPr id="112" name="Google Shape;112;p15" title="WC Logo.jfif"/>
          <p:cNvPicPr preferRelativeResize="0"/>
          <p:nvPr/>
        </p:nvPicPr>
        <p:blipFill>
          <a:blip r:embed="rId4">
            <a:alphaModFix/>
          </a:blip>
          <a:stretch>
            <a:fillRect/>
          </a:stretch>
        </p:blipFill>
        <p:spPr>
          <a:xfrm>
            <a:off x="92275" y="107524"/>
            <a:ext cx="1388950" cy="1017450"/>
          </a:xfrm>
          <a:prstGeom prst="rect">
            <a:avLst/>
          </a:prstGeom>
          <a:noFill/>
          <a:ln>
            <a:noFill/>
          </a:ln>
        </p:spPr>
      </p:pic>
      <p:pic>
        <p:nvPicPr>
          <p:cNvPr id="113" name="Google Shape;113;p15" title="WC Logo.jfif"/>
          <p:cNvPicPr preferRelativeResize="0"/>
          <p:nvPr/>
        </p:nvPicPr>
        <p:blipFill>
          <a:blip r:embed="rId4">
            <a:alphaModFix/>
          </a:blip>
          <a:stretch>
            <a:fillRect/>
          </a:stretch>
        </p:blipFill>
        <p:spPr>
          <a:xfrm>
            <a:off x="7463600" y="107524"/>
            <a:ext cx="1388950" cy="1017450"/>
          </a:xfrm>
          <a:prstGeom prst="rect">
            <a:avLst/>
          </a:prstGeom>
          <a:noFill/>
          <a:ln>
            <a:noFill/>
          </a:ln>
        </p:spPr>
      </p:pic>
      <p:pic>
        <p:nvPicPr>
          <p:cNvPr id="114" name="Google Shape;114;p15"/>
          <p:cNvPicPr preferRelativeResize="0"/>
          <p:nvPr/>
        </p:nvPicPr>
        <p:blipFill>
          <a:blip r:embed="rId5">
            <a:alphaModFix/>
          </a:blip>
          <a:stretch>
            <a:fillRect/>
          </a:stretch>
        </p:blipFill>
        <p:spPr>
          <a:xfrm>
            <a:off x="5149525" y="2741150"/>
            <a:ext cx="2598800" cy="2461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p:nvPr/>
        </p:nvSpPr>
        <p:spPr>
          <a:xfrm>
            <a:off x="408600" y="194950"/>
            <a:ext cx="8735400" cy="761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4400" u="sng">
                <a:solidFill>
                  <a:schemeClr val="dk1"/>
                </a:solidFill>
                <a:latin typeface="Basic"/>
                <a:ea typeface="Basic"/>
                <a:cs typeface="Basic"/>
                <a:sym typeface="Basic"/>
              </a:rPr>
              <a:t>Thank you for being here!</a:t>
            </a:r>
            <a:r>
              <a:rPr lang="en-US" sz="4400" u="sng">
                <a:solidFill>
                  <a:srgbClr val="5B595A"/>
                </a:solidFill>
                <a:latin typeface="Basic"/>
                <a:ea typeface="Basic"/>
                <a:cs typeface="Basic"/>
                <a:sym typeface="Basic"/>
              </a:rPr>
              <a:t> </a:t>
            </a:r>
            <a:endParaRPr i="0" sz="1700" u="sng" cap="none" strike="noStrike">
              <a:solidFill>
                <a:srgbClr val="666666"/>
              </a:solidFill>
              <a:latin typeface="Basic"/>
              <a:ea typeface="Basic"/>
              <a:cs typeface="Basic"/>
              <a:sym typeface="Basic"/>
            </a:endParaRPr>
          </a:p>
        </p:txBody>
      </p:sp>
      <p:grpSp>
        <p:nvGrpSpPr>
          <p:cNvPr id="284" name="Google Shape;284;p33"/>
          <p:cNvGrpSpPr/>
          <p:nvPr/>
        </p:nvGrpSpPr>
        <p:grpSpPr>
          <a:xfrm>
            <a:off x="4705256" y="385000"/>
            <a:ext cx="3932256" cy="5606431"/>
            <a:chOff x="4112" y="494"/>
            <a:chExt cx="3009" cy="3257"/>
          </a:xfrm>
        </p:grpSpPr>
        <p:grpSp>
          <p:nvGrpSpPr>
            <p:cNvPr id="285" name="Google Shape;285;p33"/>
            <p:cNvGrpSpPr/>
            <p:nvPr/>
          </p:nvGrpSpPr>
          <p:grpSpPr>
            <a:xfrm>
              <a:off x="4112" y="494"/>
              <a:ext cx="3009" cy="3257"/>
              <a:chOff x="4112" y="494"/>
              <a:chExt cx="3009" cy="3257"/>
            </a:xfrm>
          </p:grpSpPr>
          <p:sp>
            <p:nvSpPr>
              <p:cNvPr id="286" name="Google Shape;286;p33"/>
              <p:cNvSpPr/>
              <p:nvPr/>
            </p:nvSpPr>
            <p:spPr>
              <a:xfrm>
                <a:off x="5007" y="49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Charlotte</a:t>
                </a:r>
                <a:endParaRPr i="0" sz="1800" u="none" cap="none" strike="noStrike">
                  <a:solidFill>
                    <a:srgbClr val="666666"/>
                  </a:solidFill>
                  <a:latin typeface="Avenir"/>
                  <a:ea typeface="Avenir"/>
                  <a:cs typeface="Avenir"/>
                  <a:sym typeface="Avenir"/>
                </a:endParaRPr>
              </a:p>
            </p:txBody>
          </p:sp>
          <p:sp>
            <p:nvSpPr>
              <p:cNvPr id="287" name="Google Shape;287;p33"/>
              <p:cNvSpPr/>
              <p:nvPr/>
            </p:nvSpPr>
            <p:spPr>
              <a:xfrm>
                <a:off x="5340"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88" name="Google Shape;288;p33"/>
              <p:cNvSpPr/>
              <p:nvPr/>
            </p:nvSpPr>
            <p:spPr>
              <a:xfrm>
                <a:off x="5376" y="49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Mecklenburg Schools</a:t>
                </a:r>
                <a:endParaRPr i="0" sz="1800" u="none" cap="none" strike="noStrike">
                  <a:solidFill>
                    <a:srgbClr val="666666"/>
                  </a:solidFill>
                  <a:latin typeface="Avenir"/>
                  <a:ea typeface="Avenir"/>
                  <a:cs typeface="Avenir"/>
                  <a:sym typeface="Avenir"/>
                </a:endParaRPr>
              </a:p>
            </p:txBody>
          </p:sp>
          <p:sp>
            <p:nvSpPr>
              <p:cNvPr id="289" name="Google Shape;289;p33"/>
              <p:cNvSpPr/>
              <p:nvPr/>
            </p:nvSpPr>
            <p:spPr>
              <a:xfrm>
                <a:off x="6146"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0" name="Google Shape;290;p33"/>
              <p:cNvSpPr/>
              <p:nvPr/>
            </p:nvSpPr>
            <p:spPr>
              <a:xfrm>
                <a:off x="5577" y="59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1" name="Google Shape;291;p33"/>
              <p:cNvSpPr/>
              <p:nvPr/>
            </p:nvSpPr>
            <p:spPr>
              <a:xfrm>
                <a:off x="5029" y="67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Time and Effort Certification Report</a:t>
                </a:r>
                <a:endParaRPr i="0" sz="1800" u="none" cap="none" strike="noStrike">
                  <a:solidFill>
                    <a:srgbClr val="666666"/>
                  </a:solidFill>
                  <a:latin typeface="Avenir"/>
                  <a:ea typeface="Avenir"/>
                  <a:cs typeface="Avenir"/>
                  <a:sym typeface="Avenir"/>
                </a:endParaRPr>
              </a:p>
            </p:txBody>
          </p:sp>
          <p:sp>
            <p:nvSpPr>
              <p:cNvPr id="292" name="Google Shape;292;p33"/>
              <p:cNvSpPr/>
              <p:nvPr/>
            </p:nvSpPr>
            <p:spPr>
              <a:xfrm>
                <a:off x="6125" y="67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3" name="Google Shape;293;p33"/>
              <p:cNvSpPr/>
              <p:nvPr/>
            </p:nvSpPr>
            <p:spPr>
              <a:xfrm>
                <a:off x="5468" y="75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a:t>
                </a:r>
                <a:endParaRPr i="0" sz="1800" u="none" cap="none" strike="noStrike">
                  <a:solidFill>
                    <a:srgbClr val="666666"/>
                  </a:solidFill>
                  <a:latin typeface="Avenir"/>
                  <a:ea typeface="Avenir"/>
                  <a:cs typeface="Avenir"/>
                  <a:sym typeface="Avenir"/>
                </a:endParaRPr>
              </a:p>
            </p:txBody>
          </p:sp>
          <p:sp>
            <p:nvSpPr>
              <p:cNvPr id="294" name="Google Shape;294;p33"/>
              <p:cNvSpPr/>
              <p:nvPr/>
            </p:nvSpPr>
            <p:spPr>
              <a:xfrm>
                <a:off x="5686" y="75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5" name="Google Shape;295;p33"/>
              <p:cNvSpPr/>
              <p:nvPr/>
            </p:nvSpPr>
            <p:spPr>
              <a:xfrm>
                <a:off x="5577" y="84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6" name="Google Shape;296;p33"/>
              <p:cNvSpPr/>
              <p:nvPr/>
            </p:nvSpPr>
            <p:spPr>
              <a:xfrm>
                <a:off x="4126" y="92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7" name="Google Shape;297;p33"/>
              <p:cNvSpPr/>
              <p:nvPr/>
            </p:nvSpPr>
            <p:spPr>
              <a:xfrm>
                <a:off x="4276" y="924"/>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Requirement under the federal Office of Management and Budget (OMB)2 CFR Part 225 </a:t>
                </a:r>
                <a:endParaRPr i="0" sz="1800" u="none" cap="none" strike="noStrike">
                  <a:solidFill>
                    <a:srgbClr val="666666"/>
                  </a:solidFill>
                  <a:latin typeface="Avenir"/>
                  <a:ea typeface="Avenir"/>
                  <a:cs typeface="Avenir"/>
                  <a:sym typeface="Avenir"/>
                </a:endParaRPr>
              </a:p>
            </p:txBody>
          </p:sp>
          <p:sp>
            <p:nvSpPr>
              <p:cNvPr id="298" name="Google Shape;298;p33"/>
              <p:cNvSpPr/>
              <p:nvPr/>
            </p:nvSpPr>
            <p:spPr>
              <a:xfrm>
                <a:off x="6997"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99" name="Google Shape;299;p33"/>
              <p:cNvSpPr/>
              <p:nvPr/>
            </p:nvSpPr>
            <p:spPr>
              <a:xfrm>
                <a:off x="7028"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0" name="Google Shape;300;p33"/>
              <p:cNvSpPr/>
              <p:nvPr/>
            </p:nvSpPr>
            <p:spPr>
              <a:xfrm>
                <a:off x="4212" y="1020"/>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Cost Principles for State, Local, and Indian Tribal Government (Uniform Grant Guidance)</a:t>
                </a:r>
                <a:endParaRPr i="0" sz="1800" u="none" cap="none" strike="noStrike">
                  <a:solidFill>
                    <a:srgbClr val="666666"/>
                  </a:solidFill>
                  <a:latin typeface="Avenir"/>
                  <a:ea typeface="Avenir"/>
                  <a:cs typeface="Avenir"/>
                  <a:sym typeface="Avenir"/>
                </a:endParaRPr>
              </a:p>
            </p:txBody>
          </p:sp>
          <p:sp>
            <p:nvSpPr>
              <p:cNvPr id="301" name="Google Shape;301;p33"/>
              <p:cNvSpPr/>
              <p:nvPr/>
            </p:nvSpPr>
            <p:spPr>
              <a:xfrm>
                <a:off x="6941" y="102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2" name="Google Shape;302;p33"/>
              <p:cNvSpPr/>
              <p:nvPr/>
            </p:nvSpPr>
            <p:spPr>
              <a:xfrm>
                <a:off x="5577" y="11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3" name="Google Shape;303;p33"/>
              <p:cNvSpPr/>
              <p:nvPr/>
            </p:nvSpPr>
            <p:spPr>
              <a:xfrm>
                <a:off x="5321"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Title I</a:t>
                </a:r>
                <a:endParaRPr i="0" sz="1800" u="none" cap="none" strike="noStrike">
                  <a:solidFill>
                    <a:srgbClr val="666666"/>
                  </a:solidFill>
                  <a:latin typeface="Avenir"/>
                  <a:ea typeface="Avenir"/>
                  <a:cs typeface="Avenir"/>
                  <a:sym typeface="Avenir"/>
                </a:endParaRPr>
              </a:p>
            </p:txBody>
          </p:sp>
          <p:sp>
            <p:nvSpPr>
              <p:cNvPr id="304" name="Google Shape;304;p33"/>
              <p:cNvSpPr/>
              <p:nvPr/>
            </p:nvSpPr>
            <p:spPr>
              <a:xfrm>
                <a:off x="549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5" name="Google Shape;305;p33"/>
              <p:cNvSpPr/>
              <p:nvPr/>
            </p:nvSpPr>
            <p:spPr>
              <a:xfrm>
                <a:off x="5515"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(PRC 0</a:t>
                </a:r>
                <a:endParaRPr i="0" sz="1800" u="none" cap="none" strike="noStrike">
                  <a:solidFill>
                    <a:srgbClr val="666666"/>
                  </a:solidFill>
                  <a:latin typeface="Avenir"/>
                  <a:ea typeface="Avenir"/>
                  <a:cs typeface="Avenir"/>
                  <a:sym typeface="Avenir"/>
                </a:endParaRPr>
              </a:p>
            </p:txBody>
          </p:sp>
          <p:sp>
            <p:nvSpPr>
              <p:cNvPr id="306" name="Google Shape;306;p33"/>
              <p:cNvSpPr/>
              <p:nvPr/>
            </p:nvSpPr>
            <p:spPr>
              <a:xfrm>
                <a:off x="5724"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50</a:t>
                </a:r>
                <a:endParaRPr i="0" sz="1800" u="none" cap="none" strike="noStrike">
                  <a:solidFill>
                    <a:srgbClr val="666666"/>
                  </a:solidFill>
                  <a:latin typeface="Avenir"/>
                  <a:ea typeface="Avenir"/>
                  <a:cs typeface="Avenir"/>
                  <a:sym typeface="Avenir"/>
                </a:endParaRPr>
              </a:p>
            </p:txBody>
          </p:sp>
          <p:sp>
            <p:nvSpPr>
              <p:cNvPr id="307" name="Google Shape;307;p33"/>
              <p:cNvSpPr/>
              <p:nvPr/>
            </p:nvSpPr>
            <p:spPr>
              <a:xfrm>
                <a:off x="580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08" name="Google Shape;308;p33"/>
              <p:cNvSpPr/>
              <p:nvPr/>
            </p:nvSpPr>
            <p:spPr>
              <a:xfrm>
                <a:off x="5832"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9" name="Google Shape;309;p33"/>
              <p:cNvSpPr/>
              <p:nvPr/>
            </p:nvSpPr>
            <p:spPr>
              <a:xfrm>
                <a:off x="5577" y="13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0" name="Google Shape;310;p33"/>
              <p:cNvSpPr/>
              <p:nvPr/>
            </p:nvSpPr>
            <p:spPr>
              <a:xfrm>
                <a:off x="4270" y="1432"/>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This certification is to be completed semi</a:t>
                </a:r>
                <a:endParaRPr i="0" sz="1800" u="none" cap="none" strike="noStrike">
                  <a:solidFill>
                    <a:srgbClr val="666666"/>
                  </a:solidFill>
                  <a:latin typeface="Avenir"/>
                  <a:ea typeface="Avenir"/>
                  <a:cs typeface="Avenir"/>
                  <a:sym typeface="Avenir"/>
                </a:endParaRPr>
              </a:p>
            </p:txBody>
          </p:sp>
          <p:sp>
            <p:nvSpPr>
              <p:cNvPr id="311" name="Google Shape;311;p33"/>
              <p:cNvSpPr/>
              <p:nvPr/>
            </p:nvSpPr>
            <p:spPr>
              <a:xfrm>
                <a:off x="551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12" name="Google Shape;312;p33"/>
              <p:cNvSpPr/>
              <p:nvPr/>
            </p:nvSpPr>
            <p:spPr>
              <a:xfrm>
                <a:off x="5542" y="1432"/>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annually, in </a:t>
                </a:r>
                <a:endParaRPr i="0" sz="1800" u="none" cap="none" strike="noStrike">
                  <a:solidFill>
                    <a:srgbClr val="666666"/>
                  </a:solidFill>
                  <a:latin typeface="Avenir"/>
                  <a:ea typeface="Avenir"/>
                  <a:cs typeface="Avenir"/>
                  <a:sym typeface="Avenir"/>
                </a:endParaRPr>
              </a:p>
            </p:txBody>
          </p:sp>
          <p:sp>
            <p:nvSpPr>
              <p:cNvPr id="313" name="Google Shape;313;p33"/>
              <p:cNvSpPr/>
              <p:nvPr/>
            </p:nvSpPr>
            <p:spPr>
              <a:xfrm>
                <a:off x="5928" y="143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January and July, by employees </a:t>
                </a:r>
                <a:endParaRPr i="0" sz="1800" u="none" cap="none" strike="noStrike">
                  <a:solidFill>
                    <a:srgbClr val="666666"/>
                  </a:solidFill>
                  <a:latin typeface="Avenir"/>
                  <a:ea typeface="Avenir"/>
                  <a:cs typeface="Avenir"/>
                  <a:sym typeface="Avenir"/>
                </a:endParaRPr>
              </a:p>
            </p:txBody>
          </p:sp>
          <p:sp>
            <p:nvSpPr>
              <p:cNvPr id="314" name="Google Shape;314;p33"/>
              <p:cNvSpPr/>
              <p:nvPr/>
            </p:nvSpPr>
            <p:spPr>
              <a:xfrm>
                <a:off x="690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5" name="Google Shape;315;p33"/>
              <p:cNvSpPr/>
              <p:nvPr/>
            </p:nvSpPr>
            <p:spPr>
              <a:xfrm>
                <a:off x="4334" y="1516"/>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who spend 100% of their time and effort working on one federal program or cost</a:t>
                </a:r>
                <a:endParaRPr i="0" sz="1800" u="none" cap="none" strike="noStrike">
                  <a:solidFill>
                    <a:srgbClr val="666666"/>
                  </a:solidFill>
                  <a:latin typeface="Avenir"/>
                  <a:ea typeface="Avenir"/>
                  <a:cs typeface="Avenir"/>
                  <a:sym typeface="Avenir"/>
                </a:endParaRPr>
              </a:p>
            </p:txBody>
          </p:sp>
          <p:sp>
            <p:nvSpPr>
              <p:cNvPr id="316" name="Google Shape;316;p33"/>
              <p:cNvSpPr/>
              <p:nvPr/>
            </p:nvSpPr>
            <p:spPr>
              <a:xfrm>
                <a:off x="6820" y="1516"/>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7" name="Google Shape;317;p33"/>
              <p:cNvSpPr/>
              <p:nvPr/>
            </p:nvSpPr>
            <p:spPr>
              <a:xfrm>
                <a:off x="4252" y="1599"/>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Objective and whose salary is funded by that federal program.  The certification report</a:t>
                </a:r>
                <a:endParaRPr i="0" sz="1800" u="none" cap="none" strike="noStrike">
                  <a:solidFill>
                    <a:srgbClr val="666666"/>
                  </a:solidFill>
                  <a:latin typeface="Avenir"/>
                  <a:ea typeface="Avenir"/>
                  <a:cs typeface="Avenir"/>
                  <a:sym typeface="Avenir"/>
                </a:endParaRPr>
              </a:p>
            </p:txBody>
          </p:sp>
          <p:sp>
            <p:nvSpPr>
              <p:cNvPr id="318" name="Google Shape;318;p33"/>
              <p:cNvSpPr/>
              <p:nvPr/>
            </p:nvSpPr>
            <p:spPr>
              <a:xfrm>
                <a:off x="6901" y="159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9" name="Google Shape;319;p33"/>
              <p:cNvSpPr/>
              <p:nvPr/>
            </p:nvSpPr>
            <p:spPr>
              <a:xfrm>
                <a:off x="4857" y="168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periods for 20XX-20XX</a:t>
                </a:r>
                <a:endParaRPr i="0" sz="1800" u="none" cap="none" strike="noStrike">
                  <a:solidFill>
                    <a:srgbClr val="666666"/>
                  </a:solidFill>
                  <a:latin typeface="Avenir"/>
                  <a:ea typeface="Avenir"/>
                  <a:cs typeface="Avenir"/>
                  <a:sym typeface="Avenir"/>
                </a:endParaRPr>
              </a:p>
            </p:txBody>
          </p:sp>
          <p:sp>
            <p:nvSpPr>
              <p:cNvPr id="320" name="Google Shape;320;p33"/>
              <p:cNvSpPr/>
              <p:nvPr/>
            </p:nvSpPr>
            <p:spPr>
              <a:xfrm>
                <a:off x="5469" y="168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21" name="Google Shape;321;p33"/>
              <p:cNvSpPr/>
              <p:nvPr/>
            </p:nvSpPr>
            <p:spPr>
              <a:xfrm>
                <a:off x="5511"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22" name="Google Shape;322;p33"/>
              <p:cNvSpPr/>
              <p:nvPr/>
            </p:nvSpPr>
            <p:spPr>
              <a:xfrm>
                <a:off x="5646" y="1682"/>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are as follows:</a:t>
                </a:r>
                <a:endParaRPr i="0" sz="1800" u="none" cap="none" strike="noStrike">
                  <a:solidFill>
                    <a:srgbClr val="666666"/>
                  </a:solidFill>
                  <a:latin typeface="Avenir"/>
                  <a:ea typeface="Avenir"/>
                  <a:cs typeface="Avenir"/>
                  <a:sym typeface="Avenir"/>
                </a:endParaRPr>
              </a:p>
            </p:txBody>
          </p:sp>
          <p:sp>
            <p:nvSpPr>
              <p:cNvPr id="323" name="Google Shape;323;p33"/>
              <p:cNvSpPr/>
              <p:nvPr/>
            </p:nvSpPr>
            <p:spPr>
              <a:xfrm>
                <a:off x="6159"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4" name="Google Shape;324;p33"/>
              <p:cNvSpPr/>
              <p:nvPr/>
            </p:nvSpPr>
            <p:spPr>
              <a:xfrm>
                <a:off x="5595" y="1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5" name="Google Shape;325;p33"/>
              <p:cNvSpPr/>
              <p:nvPr/>
            </p:nvSpPr>
            <p:spPr>
              <a:xfrm>
                <a:off x="4313"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January Report </a:t>
                </a:r>
                <a:endParaRPr i="0" sz="1800" u="none" cap="none" strike="noStrike">
                  <a:solidFill>
                    <a:srgbClr val="666666"/>
                  </a:solidFill>
                  <a:latin typeface="Avenir"/>
                  <a:ea typeface="Avenir"/>
                  <a:cs typeface="Avenir"/>
                  <a:sym typeface="Avenir"/>
                </a:endParaRPr>
              </a:p>
            </p:txBody>
          </p:sp>
          <p:sp>
            <p:nvSpPr>
              <p:cNvPr id="326" name="Google Shape;326;p33"/>
              <p:cNvSpPr/>
              <p:nvPr/>
            </p:nvSpPr>
            <p:spPr>
              <a:xfrm>
                <a:off x="4791"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27" name="Google Shape;327;p33"/>
              <p:cNvSpPr/>
              <p:nvPr/>
            </p:nvSpPr>
            <p:spPr>
              <a:xfrm>
                <a:off x="4828"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8" name="Google Shape;328;p33"/>
              <p:cNvSpPr/>
              <p:nvPr/>
            </p:nvSpPr>
            <p:spPr>
              <a:xfrm>
                <a:off x="4847"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July 1, XXXX(</a:t>
                </a:r>
                <a:endParaRPr i="0" sz="1800" u="none" cap="none" strike="noStrike">
                  <a:solidFill>
                    <a:srgbClr val="666666"/>
                  </a:solidFill>
                  <a:latin typeface="Avenir"/>
                  <a:ea typeface="Avenir"/>
                  <a:cs typeface="Avenir"/>
                  <a:sym typeface="Avenir"/>
                </a:endParaRPr>
              </a:p>
            </p:txBody>
          </p:sp>
          <p:sp>
            <p:nvSpPr>
              <p:cNvPr id="329" name="Google Shape;329;p33"/>
              <p:cNvSpPr/>
              <p:nvPr/>
            </p:nvSpPr>
            <p:spPr>
              <a:xfrm>
                <a:off x="5496"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through</a:t>
                </a:r>
                <a:endParaRPr i="0" sz="1800" u="none" cap="none" strike="noStrike">
                  <a:solidFill>
                    <a:srgbClr val="666666"/>
                  </a:solidFill>
                  <a:latin typeface="Avenir"/>
                  <a:ea typeface="Avenir"/>
                  <a:cs typeface="Avenir"/>
                  <a:sym typeface="Avenir"/>
                </a:endParaRPr>
              </a:p>
            </p:txBody>
          </p:sp>
          <p:sp>
            <p:nvSpPr>
              <p:cNvPr id="330" name="Google Shape;330;p33"/>
              <p:cNvSpPr/>
              <p:nvPr/>
            </p:nvSpPr>
            <p:spPr>
              <a:xfrm>
                <a:off x="5955"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1" name="Google Shape;331;p33"/>
              <p:cNvSpPr/>
              <p:nvPr/>
            </p:nvSpPr>
            <p:spPr>
              <a:xfrm>
                <a:off x="5973" y="1849"/>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32" name="Google Shape;332;p33"/>
              <p:cNvSpPr/>
              <p:nvPr/>
            </p:nvSpPr>
            <p:spPr>
              <a:xfrm>
                <a:off x="6840"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3" name="Google Shape;333;p33"/>
              <p:cNvSpPr/>
              <p:nvPr/>
            </p:nvSpPr>
            <p:spPr>
              <a:xfrm>
                <a:off x="4391"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Jul</a:t>
                </a:r>
                <a:endParaRPr i="0" sz="1800" u="none" cap="none" strike="noStrike">
                  <a:solidFill>
                    <a:srgbClr val="666666"/>
                  </a:solidFill>
                  <a:latin typeface="Avenir"/>
                  <a:ea typeface="Avenir"/>
                  <a:cs typeface="Avenir"/>
                  <a:sym typeface="Avenir"/>
                </a:endParaRPr>
              </a:p>
            </p:txBody>
          </p:sp>
          <p:sp>
            <p:nvSpPr>
              <p:cNvPr id="334" name="Google Shape;334;p33"/>
              <p:cNvSpPr/>
              <p:nvPr/>
            </p:nvSpPr>
            <p:spPr>
              <a:xfrm>
                <a:off x="4475" y="193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 Report </a:t>
                </a:r>
                <a:endParaRPr i="0" sz="1800" u="none" cap="none" strike="noStrike">
                  <a:solidFill>
                    <a:srgbClr val="666666"/>
                  </a:solidFill>
                  <a:latin typeface="Avenir"/>
                  <a:ea typeface="Avenir"/>
                  <a:cs typeface="Avenir"/>
                  <a:sym typeface="Avenir"/>
                </a:endParaRPr>
              </a:p>
            </p:txBody>
          </p:sp>
          <p:sp>
            <p:nvSpPr>
              <p:cNvPr id="335" name="Google Shape;335;p33"/>
              <p:cNvSpPr/>
              <p:nvPr/>
            </p:nvSpPr>
            <p:spPr>
              <a:xfrm>
                <a:off x="4748"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36" name="Google Shape;336;p33"/>
              <p:cNvSpPr/>
              <p:nvPr/>
            </p:nvSpPr>
            <p:spPr>
              <a:xfrm>
                <a:off x="4786"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7" name="Google Shape;337;p33"/>
              <p:cNvSpPr/>
              <p:nvPr/>
            </p:nvSpPr>
            <p:spPr>
              <a:xfrm>
                <a:off x="4804" y="1933"/>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January 1, XXXX (YEAR) through June 30, XXXX (YEAR)</a:t>
                </a:r>
                <a:endParaRPr i="0" sz="1800" u="none" cap="none" strike="noStrike">
                  <a:solidFill>
                    <a:srgbClr val="666666"/>
                  </a:solidFill>
                  <a:latin typeface="Avenir"/>
                  <a:ea typeface="Avenir"/>
                  <a:cs typeface="Avenir"/>
                  <a:sym typeface="Avenir"/>
                </a:endParaRPr>
              </a:p>
            </p:txBody>
          </p:sp>
          <p:sp>
            <p:nvSpPr>
              <p:cNvPr id="338" name="Google Shape;338;p33"/>
              <p:cNvSpPr/>
              <p:nvPr/>
            </p:nvSpPr>
            <p:spPr>
              <a:xfrm>
                <a:off x="6763"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9" name="Google Shape;339;p33"/>
              <p:cNvSpPr/>
              <p:nvPr/>
            </p:nvSpPr>
            <p:spPr>
              <a:xfrm>
                <a:off x="5577" y="20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0" name="Google Shape;340;p33"/>
              <p:cNvSpPr/>
              <p:nvPr/>
            </p:nvSpPr>
            <p:spPr>
              <a:xfrm>
                <a:off x="4112" y="2100"/>
                <a:ext cx="30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41" name="Google Shape;341;p33"/>
              <p:cNvSpPr/>
              <p:nvPr/>
            </p:nvSpPr>
            <p:spPr>
              <a:xfrm>
                <a:off x="5577" y="210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2" name="Google Shape;342;p33"/>
              <p:cNvSpPr/>
              <p:nvPr/>
            </p:nvSpPr>
            <p:spPr>
              <a:xfrm>
                <a:off x="4226"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I certify that</a:t>
                </a:r>
                <a:endParaRPr i="0" sz="1800" u="none" cap="none" strike="noStrike">
                  <a:solidFill>
                    <a:srgbClr val="666666"/>
                  </a:solidFill>
                  <a:latin typeface="Avenir"/>
                  <a:ea typeface="Avenir"/>
                  <a:cs typeface="Avenir"/>
                  <a:sym typeface="Avenir"/>
                </a:endParaRPr>
              </a:p>
            </p:txBody>
          </p:sp>
          <p:sp>
            <p:nvSpPr>
              <p:cNvPr id="343" name="Google Shape;343;p33"/>
              <p:cNvSpPr/>
              <p:nvPr/>
            </p:nvSpPr>
            <p:spPr>
              <a:xfrm>
                <a:off x="4622"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 Name}</a:t>
                </a:r>
                <a:endParaRPr i="0" sz="1800" u="none" cap="none" strike="noStrike">
                  <a:solidFill>
                    <a:srgbClr val="666666"/>
                  </a:solidFill>
                  <a:latin typeface="Avenir"/>
                  <a:ea typeface="Avenir"/>
                  <a:cs typeface="Avenir"/>
                  <a:sym typeface="Avenir"/>
                </a:endParaRPr>
              </a:p>
            </p:txBody>
          </p:sp>
          <p:sp>
            <p:nvSpPr>
              <p:cNvPr id="344" name="Google Shape;344;p33"/>
              <p:cNvSpPr/>
              <p:nvPr/>
            </p:nvSpPr>
            <p:spPr>
              <a:xfrm>
                <a:off x="5087"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45" name="Google Shape;345;p33"/>
              <p:cNvSpPr/>
              <p:nvPr/>
            </p:nvSpPr>
            <p:spPr>
              <a:xfrm>
                <a:off x="5105"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6" name="Google Shape;346;p33"/>
              <p:cNvSpPr/>
              <p:nvPr/>
            </p:nvSpPr>
            <p:spPr>
              <a:xfrm>
                <a:off x="5124" y="2180"/>
                <a:ext cx="18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worked solely on Title I program activities for the period of</a:t>
                </a:r>
                <a:endParaRPr i="0" sz="1800" u="none" cap="none" strike="noStrike">
                  <a:solidFill>
                    <a:srgbClr val="666666"/>
                  </a:solidFill>
                  <a:latin typeface="Avenir"/>
                  <a:ea typeface="Avenir"/>
                  <a:cs typeface="Avenir"/>
                  <a:sym typeface="Avenir"/>
                </a:endParaRPr>
              </a:p>
            </p:txBody>
          </p:sp>
          <p:sp>
            <p:nvSpPr>
              <p:cNvPr id="347" name="Google Shape;347;p33"/>
              <p:cNvSpPr/>
              <p:nvPr/>
            </p:nvSpPr>
            <p:spPr>
              <a:xfrm>
                <a:off x="6928"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8" name="Google Shape;348;p33"/>
              <p:cNvSpPr/>
              <p:nvPr/>
            </p:nvSpPr>
            <p:spPr>
              <a:xfrm>
                <a:off x="4761"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9" name="Google Shape;349;p33"/>
              <p:cNvSpPr/>
              <p:nvPr/>
            </p:nvSpPr>
            <p:spPr>
              <a:xfrm>
                <a:off x="4780"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t>
                </a:r>
                <a:endParaRPr i="0" sz="1800" u="none" cap="none" strike="noStrike">
                  <a:solidFill>
                    <a:srgbClr val="666666"/>
                  </a:solidFill>
                  <a:latin typeface="Avenir"/>
                  <a:ea typeface="Avenir"/>
                  <a:cs typeface="Avenir"/>
                  <a:sym typeface="Avenir"/>
                </a:endParaRPr>
              </a:p>
            </p:txBody>
          </p:sp>
          <p:sp>
            <p:nvSpPr>
              <p:cNvPr id="350" name="Google Shape;350;p33"/>
              <p:cNvSpPr/>
              <p:nvPr/>
            </p:nvSpPr>
            <p:spPr>
              <a:xfrm>
                <a:off x="4802"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uly </a:t>
                </a:r>
                <a:endParaRPr i="0" sz="1800" u="none" cap="none" strike="noStrike">
                  <a:solidFill>
                    <a:srgbClr val="666666"/>
                  </a:solidFill>
                  <a:latin typeface="Avenir"/>
                  <a:ea typeface="Avenir"/>
                  <a:cs typeface="Avenir"/>
                  <a:sym typeface="Avenir"/>
                </a:endParaRPr>
              </a:p>
            </p:txBody>
          </p:sp>
          <p:sp>
            <p:nvSpPr>
              <p:cNvPr id="351" name="Google Shape;351;p33"/>
              <p:cNvSpPr/>
              <p:nvPr/>
            </p:nvSpPr>
            <p:spPr>
              <a:xfrm>
                <a:off x="4917"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1</a:t>
                </a:r>
                <a:endParaRPr i="0" sz="1800" u="none" cap="none" strike="noStrike">
                  <a:solidFill>
                    <a:srgbClr val="666666"/>
                  </a:solidFill>
                  <a:latin typeface="Avenir"/>
                  <a:ea typeface="Avenir"/>
                  <a:cs typeface="Avenir"/>
                  <a:sym typeface="Avenir"/>
                </a:endParaRPr>
              </a:p>
            </p:txBody>
          </p:sp>
          <p:sp>
            <p:nvSpPr>
              <p:cNvPr id="352" name="Google Shape;352;p33"/>
              <p:cNvSpPr/>
              <p:nvPr/>
            </p:nvSpPr>
            <p:spPr>
              <a:xfrm>
                <a:off x="4958"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53" name="Google Shape;353;p33"/>
              <p:cNvSpPr/>
              <p:nvPr/>
            </p:nvSpPr>
            <p:spPr>
              <a:xfrm>
                <a:off x="4976"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4" name="Google Shape;354;p33"/>
              <p:cNvSpPr/>
              <p:nvPr/>
            </p:nvSpPr>
            <p:spPr>
              <a:xfrm>
                <a:off x="4995"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XXXX (</a:t>
                </a:r>
                <a:endParaRPr i="0" sz="1800" u="none" cap="none" strike="noStrike">
                  <a:solidFill>
                    <a:srgbClr val="666666"/>
                  </a:solidFill>
                  <a:latin typeface="Avenir"/>
                  <a:ea typeface="Avenir"/>
                  <a:cs typeface="Avenir"/>
                  <a:sym typeface="Avenir"/>
                </a:endParaRPr>
              </a:p>
            </p:txBody>
          </p:sp>
          <p:sp>
            <p:nvSpPr>
              <p:cNvPr id="355" name="Google Shape;355;p33"/>
              <p:cNvSpPr/>
              <p:nvPr/>
            </p:nvSpPr>
            <p:spPr>
              <a:xfrm>
                <a:off x="5221"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to</a:t>
                </a:r>
                <a:endParaRPr i="0" sz="1800" u="none" cap="none" strike="noStrike">
                  <a:solidFill>
                    <a:srgbClr val="666666"/>
                  </a:solidFill>
                  <a:latin typeface="Avenir"/>
                  <a:ea typeface="Avenir"/>
                  <a:cs typeface="Avenir"/>
                  <a:sym typeface="Avenir"/>
                </a:endParaRPr>
              </a:p>
            </p:txBody>
          </p:sp>
          <p:sp>
            <p:nvSpPr>
              <p:cNvPr id="356" name="Google Shape;356;p33"/>
              <p:cNvSpPr/>
              <p:nvPr/>
            </p:nvSpPr>
            <p:spPr>
              <a:xfrm>
                <a:off x="5489"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7" name="Google Shape;357;p33"/>
              <p:cNvSpPr/>
              <p:nvPr/>
            </p:nvSpPr>
            <p:spPr>
              <a:xfrm>
                <a:off x="5508" y="226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58" name="Google Shape;358;p33"/>
              <p:cNvSpPr/>
              <p:nvPr/>
            </p:nvSpPr>
            <p:spPr>
              <a:xfrm>
                <a:off x="6375"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59" name="Google Shape;359;p33"/>
              <p:cNvSpPr/>
              <p:nvPr/>
            </p:nvSpPr>
            <p:spPr>
              <a:xfrm>
                <a:off x="6393"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0" name="Google Shape;360;p33"/>
              <p:cNvSpPr/>
              <p:nvPr/>
            </p:nvSpPr>
            <p:spPr>
              <a:xfrm>
                <a:off x="5577" y="23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1" name="Google Shape;361;p33"/>
              <p:cNvSpPr/>
              <p:nvPr/>
            </p:nvSpPr>
            <p:spPr>
              <a:xfrm>
                <a:off x="4325"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2" name="Google Shape;362;p33"/>
              <p:cNvSpPr/>
              <p:nvPr/>
            </p:nvSpPr>
            <p:spPr>
              <a:xfrm>
                <a:off x="4343"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3" name="Google Shape;363;p33"/>
              <p:cNvSpPr/>
              <p:nvPr/>
            </p:nvSpPr>
            <p:spPr>
              <a:xfrm>
                <a:off x="4121" y="25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4" name="Google Shape;364;p33"/>
              <p:cNvSpPr/>
              <p:nvPr/>
            </p:nvSpPr>
            <p:spPr>
              <a:xfrm>
                <a:off x="4121" y="259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5" name="Google Shape;365;p33"/>
              <p:cNvSpPr/>
              <p:nvPr/>
            </p:nvSpPr>
            <p:spPr>
              <a:xfrm>
                <a:off x="4121" y="268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6" name="Google Shape;366;p33"/>
              <p:cNvSpPr/>
              <p:nvPr/>
            </p:nvSpPr>
            <p:spPr>
              <a:xfrm>
                <a:off x="4121" y="2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7" name="Google Shape;367;p33"/>
              <p:cNvSpPr/>
              <p:nvPr/>
            </p:nvSpPr>
            <p:spPr>
              <a:xfrm>
                <a:off x="4121" y="284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8" name="Google Shape;368;p33"/>
              <p:cNvSpPr/>
              <p:nvPr/>
            </p:nvSpPr>
            <p:spPr>
              <a:xfrm>
                <a:off x="412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69" name="Google Shape;369;p33"/>
              <p:cNvSpPr/>
              <p:nvPr/>
            </p:nvSpPr>
            <p:spPr>
              <a:xfrm>
                <a:off x="451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a:t>
                </a:r>
                <a:endParaRPr i="0" sz="1800" u="none" cap="none" strike="noStrike">
                  <a:solidFill>
                    <a:srgbClr val="666666"/>
                  </a:solidFill>
                  <a:latin typeface="Avenir"/>
                  <a:ea typeface="Avenir"/>
                  <a:cs typeface="Avenir"/>
                  <a:sym typeface="Avenir"/>
                </a:endParaRPr>
              </a:p>
            </p:txBody>
          </p:sp>
          <p:sp>
            <p:nvSpPr>
              <p:cNvPr id="370" name="Google Shape;370;p33"/>
              <p:cNvSpPr/>
              <p:nvPr/>
            </p:nvSpPr>
            <p:spPr>
              <a:xfrm>
                <a:off x="4648"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71" name="Google Shape;371;p33"/>
              <p:cNvSpPr/>
              <p:nvPr/>
            </p:nvSpPr>
            <p:spPr>
              <a:xfrm>
                <a:off x="5320" y="2931"/>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______________________    </a:t>
                </a:r>
                <a:endParaRPr i="0" sz="1800" u="none" cap="none" strike="noStrike">
                  <a:solidFill>
                    <a:srgbClr val="666666"/>
                  </a:solidFill>
                  <a:latin typeface="Avenir"/>
                  <a:ea typeface="Avenir"/>
                  <a:cs typeface="Avenir"/>
                  <a:sym typeface="Avenir"/>
                </a:endParaRPr>
              </a:p>
            </p:txBody>
          </p:sp>
          <p:sp>
            <p:nvSpPr>
              <p:cNvPr id="372" name="Google Shape;372;p33"/>
              <p:cNvSpPr/>
              <p:nvPr/>
            </p:nvSpPr>
            <p:spPr>
              <a:xfrm>
                <a:off x="6217"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_</a:t>
                </a:r>
                <a:endParaRPr i="0" sz="1800" u="none" cap="none" strike="noStrike">
                  <a:solidFill>
                    <a:srgbClr val="666666"/>
                  </a:solidFill>
                  <a:latin typeface="Avenir"/>
                  <a:ea typeface="Avenir"/>
                  <a:cs typeface="Avenir"/>
                  <a:sym typeface="Avenir"/>
                </a:endParaRPr>
              </a:p>
            </p:txBody>
          </p:sp>
          <p:sp>
            <p:nvSpPr>
              <p:cNvPr id="373" name="Google Shape;373;p33"/>
              <p:cNvSpPr/>
              <p:nvPr/>
            </p:nvSpPr>
            <p:spPr>
              <a:xfrm>
                <a:off x="6433"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a:t>
                </a:r>
                <a:endParaRPr i="0" sz="1800" u="none" cap="none" strike="noStrike">
                  <a:solidFill>
                    <a:srgbClr val="666666"/>
                  </a:solidFill>
                  <a:latin typeface="Avenir"/>
                  <a:ea typeface="Avenir"/>
                  <a:cs typeface="Avenir"/>
                  <a:sym typeface="Avenir"/>
                </a:endParaRPr>
              </a:p>
            </p:txBody>
          </p:sp>
          <p:sp>
            <p:nvSpPr>
              <p:cNvPr id="374" name="Google Shape;374;p33"/>
              <p:cNvSpPr/>
              <p:nvPr/>
            </p:nvSpPr>
            <p:spPr>
              <a:xfrm>
                <a:off x="7031" y="293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5" name="Google Shape;375;p33"/>
              <p:cNvSpPr/>
              <p:nvPr/>
            </p:nvSpPr>
            <p:spPr>
              <a:xfrm>
                <a:off x="4121" y="301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6" name="Google Shape;376;p33"/>
              <p:cNvSpPr/>
              <p:nvPr/>
            </p:nvSpPr>
            <p:spPr>
              <a:xfrm>
                <a:off x="5577" y="308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7" name="Google Shape;377;p33"/>
              <p:cNvSpPr/>
              <p:nvPr/>
            </p:nvSpPr>
            <p:spPr>
              <a:xfrm>
                <a:off x="412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78" name="Google Shape;378;p33"/>
              <p:cNvSpPr/>
              <p:nvPr/>
            </p:nvSpPr>
            <p:spPr>
              <a:xfrm>
                <a:off x="451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Supervisor</a:t>
                </a:r>
                <a:endParaRPr i="0" sz="1800" u="none" cap="none" strike="noStrike">
                  <a:solidFill>
                    <a:srgbClr val="666666"/>
                  </a:solidFill>
                  <a:latin typeface="Avenir"/>
                  <a:ea typeface="Avenir"/>
                  <a:cs typeface="Avenir"/>
                  <a:sym typeface="Avenir"/>
                </a:endParaRPr>
              </a:p>
            </p:txBody>
          </p:sp>
          <p:sp>
            <p:nvSpPr>
              <p:cNvPr id="379" name="Google Shape;379;p33"/>
              <p:cNvSpPr/>
              <p:nvPr/>
            </p:nvSpPr>
            <p:spPr>
              <a:xfrm>
                <a:off x="483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/Director</a:t>
                </a:r>
                <a:endParaRPr i="0" sz="1800" u="none" cap="none" strike="noStrike">
                  <a:solidFill>
                    <a:srgbClr val="666666"/>
                  </a:solidFill>
                  <a:latin typeface="Avenir"/>
                  <a:ea typeface="Avenir"/>
                  <a:cs typeface="Avenir"/>
                  <a:sym typeface="Avenir"/>
                </a:endParaRPr>
              </a:p>
            </p:txBody>
          </p:sp>
          <p:sp>
            <p:nvSpPr>
              <p:cNvPr id="380" name="Google Shape;380;p33"/>
              <p:cNvSpPr/>
              <p:nvPr/>
            </p:nvSpPr>
            <p:spPr>
              <a:xfrm>
                <a:off x="5133" y="3168"/>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81" name="Google Shape;381;p33"/>
              <p:cNvSpPr/>
              <p:nvPr/>
            </p:nvSpPr>
            <p:spPr>
              <a:xfrm>
                <a:off x="5805"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          </a:t>
                </a:r>
                <a:endParaRPr i="0" sz="1800" u="none" cap="none" strike="noStrike">
                  <a:solidFill>
                    <a:srgbClr val="666666"/>
                  </a:solidFill>
                  <a:latin typeface="Avenir"/>
                  <a:ea typeface="Avenir"/>
                  <a:cs typeface="Avenir"/>
                  <a:sym typeface="Avenir"/>
                </a:endParaRPr>
              </a:p>
            </p:txBody>
          </p:sp>
          <p:sp>
            <p:nvSpPr>
              <p:cNvPr id="382" name="Google Shape;382;p33"/>
              <p:cNvSpPr/>
              <p:nvPr/>
            </p:nvSpPr>
            <p:spPr>
              <a:xfrm>
                <a:off x="617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a:t>
                </a:r>
                <a:endParaRPr i="0" sz="1800" u="none" cap="none" strike="noStrike">
                  <a:solidFill>
                    <a:srgbClr val="666666"/>
                  </a:solidFill>
                  <a:latin typeface="Avenir"/>
                  <a:ea typeface="Avenir"/>
                  <a:cs typeface="Avenir"/>
                  <a:sym typeface="Avenir"/>
                </a:endParaRPr>
              </a:p>
            </p:txBody>
          </p:sp>
          <p:sp>
            <p:nvSpPr>
              <p:cNvPr id="383" name="Google Shape;383;p33"/>
              <p:cNvSpPr/>
              <p:nvPr/>
            </p:nvSpPr>
            <p:spPr>
              <a:xfrm>
                <a:off x="635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a:t>
                </a:r>
                <a:endParaRPr i="0" sz="1800" u="none" cap="none" strike="noStrike">
                  <a:solidFill>
                    <a:srgbClr val="666666"/>
                  </a:solidFill>
                  <a:latin typeface="Avenir"/>
                  <a:ea typeface="Avenir"/>
                  <a:cs typeface="Avenir"/>
                  <a:sym typeface="Avenir"/>
                </a:endParaRPr>
              </a:p>
            </p:txBody>
          </p:sp>
          <p:sp>
            <p:nvSpPr>
              <p:cNvPr id="384" name="Google Shape;384;p33"/>
              <p:cNvSpPr/>
              <p:nvPr/>
            </p:nvSpPr>
            <p:spPr>
              <a:xfrm>
                <a:off x="661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a:t>
                </a:r>
                <a:endParaRPr i="0" sz="1800" u="none" cap="none" strike="noStrike">
                  <a:solidFill>
                    <a:srgbClr val="666666"/>
                  </a:solidFill>
                  <a:latin typeface="Avenir"/>
                  <a:ea typeface="Avenir"/>
                  <a:cs typeface="Avenir"/>
                  <a:sym typeface="Avenir"/>
                </a:endParaRPr>
              </a:p>
            </p:txBody>
          </p:sp>
          <p:sp>
            <p:nvSpPr>
              <p:cNvPr id="385" name="Google Shape;385;p33"/>
              <p:cNvSpPr/>
              <p:nvPr/>
            </p:nvSpPr>
            <p:spPr>
              <a:xfrm>
                <a:off x="6993" y="31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6" name="Google Shape;386;p33"/>
              <p:cNvSpPr/>
              <p:nvPr/>
            </p:nvSpPr>
            <p:spPr>
              <a:xfrm>
                <a:off x="4121" y="325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7" name="Google Shape;387;p33"/>
              <p:cNvSpPr/>
              <p:nvPr/>
            </p:nvSpPr>
            <p:spPr>
              <a:xfrm>
                <a:off x="4121" y="3334"/>
                <a:ext cx="30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the end of each report period, January and July, the original of the completed certification </a:t>
                </a:r>
                <a:endParaRPr i="0" sz="1800" u="none" cap="none" strike="noStrike">
                  <a:solidFill>
                    <a:srgbClr val="666666"/>
                  </a:solidFill>
                  <a:latin typeface="Avenir"/>
                  <a:ea typeface="Avenir"/>
                  <a:cs typeface="Avenir"/>
                  <a:sym typeface="Avenir"/>
                </a:endParaRPr>
              </a:p>
            </p:txBody>
          </p:sp>
          <p:sp>
            <p:nvSpPr>
              <p:cNvPr id="388" name="Google Shape;388;p33"/>
              <p:cNvSpPr/>
              <p:nvPr/>
            </p:nvSpPr>
            <p:spPr>
              <a:xfrm>
                <a:off x="4121" y="3417"/>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form must be sent to the </a:t>
                </a:r>
                <a:endParaRPr i="0" sz="1800" u="none" cap="none" strike="noStrike">
                  <a:solidFill>
                    <a:srgbClr val="666666"/>
                  </a:solidFill>
                  <a:latin typeface="Avenir"/>
                  <a:ea typeface="Avenir"/>
                  <a:cs typeface="Avenir"/>
                  <a:sym typeface="Avenir"/>
                </a:endParaRPr>
              </a:p>
            </p:txBody>
          </p:sp>
          <p:sp>
            <p:nvSpPr>
              <p:cNvPr id="389" name="Google Shape;389;p33"/>
              <p:cNvSpPr/>
              <p:nvPr/>
            </p:nvSpPr>
            <p:spPr>
              <a:xfrm>
                <a:off x="4880"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Title I </a:t>
                </a:r>
                <a:endParaRPr i="0" sz="1800" u="none" cap="none" strike="noStrike">
                  <a:solidFill>
                    <a:srgbClr val="666666"/>
                  </a:solidFill>
                  <a:latin typeface="Avenir"/>
                  <a:ea typeface="Avenir"/>
                  <a:cs typeface="Avenir"/>
                  <a:sym typeface="Avenir"/>
                </a:endParaRPr>
              </a:p>
            </p:txBody>
          </p:sp>
          <p:sp>
            <p:nvSpPr>
              <p:cNvPr id="390" name="Google Shape;390;p33"/>
              <p:cNvSpPr/>
              <p:nvPr/>
            </p:nvSpPr>
            <p:spPr>
              <a:xfrm>
                <a:off x="5074"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Executive </a:t>
                </a:r>
                <a:endParaRPr i="0" sz="1800" u="none" cap="none" strike="noStrike">
                  <a:solidFill>
                    <a:srgbClr val="666666"/>
                  </a:solidFill>
                  <a:latin typeface="Avenir"/>
                  <a:ea typeface="Avenir"/>
                  <a:cs typeface="Avenir"/>
                  <a:sym typeface="Avenir"/>
                </a:endParaRPr>
              </a:p>
            </p:txBody>
          </p:sp>
          <p:sp>
            <p:nvSpPr>
              <p:cNvPr id="391" name="Google Shape;391;p33"/>
              <p:cNvSpPr/>
              <p:nvPr/>
            </p:nvSpPr>
            <p:spPr>
              <a:xfrm>
                <a:off x="5385"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Directo</a:t>
                </a:r>
                <a:endParaRPr i="0" sz="1800" u="none" cap="none" strike="noStrike">
                  <a:solidFill>
                    <a:srgbClr val="666666"/>
                  </a:solidFill>
                  <a:latin typeface="Avenir"/>
                  <a:ea typeface="Avenir"/>
                  <a:cs typeface="Avenir"/>
                  <a:sym typeface="Avenir"/>
                </a:endParaRPr>
              </a:p>
            </p:txBody>
          </p:sp>
          <p:sp>
            <p:nvSpPr>
              <p:cNvPr id="392" name="Google Shape;392;p33"/>
              <p:cNvSpPr/>
              <p:nvPr/>
            </p:nvSpPr>
            <p:spPr>
              <a:xfrm>
                <a:off x="5613" y="3417"/>
                <a:ext cx="15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r’s office where it will be maintained on file </a:t>
                </a:r>
                <a:endParaRPr i="0" sz="1800" u="none" cap="none" strike="noStrike">
                  <a:solidFill>
                    <a:srgbClr val="666666"/>
                  </a:solidFill>
                  <a:latin typeface="Avenir"/>
                  <a:ea typeface="Avenir"/>
                  <a:cs typeface="Avenir"/>
                  <a:sym typeface="Avenir"/>
                </a:endParaRPr>
              </a:p>
            </p:txBody>
          </p:sp>
          <p:sp>
            <p:nvSpPr>
              <p:cNvPr id="393" name="Google Shape;393;p33"/>
              <p:cNvSpPr/>
              <p:nvPr/>
            </p:nvSpPr>
            <p:spPr>
              <a:xfrm>
                <a:off x="4121" y="3501"/>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 a period of five years.  The principal and/or supervisor should </a:t>
                </a:r>
                <a:endParaRPr i="0" sz="1800" u="none" cap="none" strike="noStrike">
                  <a:solidFill>
                    <a:srgbClr val="666666"/>
                  </a:solidFill>
                  <a:latin typeface="Avenir"/>
                  <a:ea typeface="Avenir"/>
                  <a:cs typeface="Avenir"/>
                  <a:sym typeface="Avenir"/>
                </a:endParaRPr>
              </a:p>
            </p:txBody>
          </p:sp>
          <p:sp>
            <p:nvSpPr>
              <p:cNvPr id="394" name="Google Shape;394;p33"/>
              <p:cNvSpPr/>
              <p:nvPr/>
            </p:nvSpPr>
            <p:spPr>
              <a:xfrm>
                <a:off x="6152"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s</a:t>
                </a:r>
                <a:endParaRPr i="0" sz="1800" u="none" cap="none" strike="noStrike">
                  <a:solidFill>
                    <a:srgbClr val="666666"/>
                  </a:solidFill>
                  <a:latin typeface="Avenir"/>
                  <a:ea typeface="Avenir"/>
                  <a:cs typeface="Avenir"/>
                  <a:sym typeface="Avenir"/>
                </a:endParaRPr>
              </a:p>
            </p:txBody>
          </p:sp>
          <p:sp>
            <p:nvSpPr>
              <p:cNvPr id="395" name="Google Shape;395;p33"/>
              <p:cNvSpPr/>
              <p:nvPr/>
            </p:nvSpPr>
            <p:spPr>
              <a:xfrm>
                <a:off x="6289"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6" name="Google Shape;396;p33"/>
              <p:cNvSpPr/>
              <p:nvPr/>
            </p:nvSpPr>
            <p:spPr>
              <a:xfrm>
                <a:off x="6307" y="350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 signed copy of this </a:t>
                </a:r>
                <a:endParaRPr i="0" sz="1800" u="none" cap="none" strike="noStrike">
                  <a:solidFill>
                    <a:srgbClr val="666666"/>
                  </a:solidFill>
                  <a:latin typeface="Avenir"/>
                  <a:ea typeface="Avenir"/>
                  <a:cs typeface="Avenir"/>
                  <a:sym typeface="Avenir"/>
                </a:endParaRPr>
              </a:p>
            </p:txBody>
          </p:sp>
          <p:sp>
            <p:nvSpPr>
              <p:cNvPr id="397" name="Google Shape;397;p33"/>
              <p:cNvSpPr/>
              <p:nvPr/>
            </p:nvSpPr>
            <p:spPr>
              <a:xfrm>
                <a:off x="4121"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document</a:t>
                </a:r>
                <a:endParaRPr i="0" sz="1800" u="none" cap="none" strike="noStrike">
                  <a:solidFill>
                    <a:srgbClr val="666666"/>
                  </a:solidFill>
                  <a:latin typeface="Avenir"/>
                  <a:ea typeface="Avenir"/>
                  <a:cs typeface="Avenir"/>
                  <a:sym typeface="Avenir"/>
                </a:endParaRPr>
              </a:p>
            </p:txBody>
          </p:sp>
          <p:sp>
            <p:nvSpPr>
              <p:cNvPr id="398" name="Google Shape;398;p33"/>
              <p:cNvSpPr/>
              <p:nvPr/>
            </p:nvSpPr>
            <p:spPr>
              <a:xfrm>
                <a:off x="4426" y="358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9" name="Google Shape;399;p33"/>
              <p:cNvSpPr/>
              <p:nvPr/>
            </p:nvSpPr>
            <p:spPr>
              <a:xfrm>
                <a:off x="4445" y="358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into the school or department’s </a:t>
                </a:r>
                <a:endParaRPr i="0" sz="1800" u="none" cap="none" strike="noStrike">
                  <a:solidFill>
                    <a:srgbClr val="666666"/>
                  </a:solidFill>
                  <a:latin typeface="Avenir"/>
                  <a:ea typeface="Avenir"/>
                  <a:cs typeface="Avenir"/>
                  <a:sym typeface="Avenir"/>
                </a:endParaRPr>
              </a:p>
            </p:txBody>
          </p:sp>
          <p:sp>
            <p:nvSpPr>
              <p:cNvPr id="400" name="Google Shape;400;p33"/>
              <p:cNvSpPr/>
              <p:nvPr/>
            </p:nvSpPr>
            <p:spPr>
              <a:xfrm>
                <a:off x="5414" y="358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compliance folder on Google Drive</a:t>
                </a:r>
                <a:endParaRPr i="0" sz="1800" u="none" cap="none" strike="noStrike">
                  <a:solidFill>
                    <a:srgbClr val="666666"/>
                  </a:solidFill>
                  <a:latin typeface="Avenir"/>
                  <a:ea typeface="Avenir"/>
                  <a:cs typeface="Avenir"/>
                  <a:sym typeface="Avenir"/>
                </a:endParaRPr>
              </a:p>
            </p:txBody>
          </p:sp>
          <p:sp>
            <p:nvSpPr>
              <p:cNvPr id="401" name="Google Shape;401;p33"/>
              <p:cNvSpPr/>
              <p:nvPr/>
            </p:nvSpPr>
            <p:spPr>
              <a:xfrm>
                <a:off x="6485"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It is not </a:t>
                </a:r>
                <a:endParaRPr i="0" sz="1800" u="none" cap="none" strike="noStrike">
                  <a:solidFill>
                    <a:srgbClr val="666666"/>
                  </a:solidFill>
                  <a:latin typeface="Avenir"/>
                  <a:ea typeface="Avenir"/>
                  <a:cs typeface="Avenir"/>
                  <a:sym typeface="Avenir"/>
                </a:endParaRPr>
              </a:p>
            </p:txBody>
          </p:sp>
          <p:sp>
            <p:nvSpPr>
              <p:cNvPr id="402" name="Google Shape;402;p33"/>
              <p:cNvSpPr/>
              <p:nvPr/>
            </p:nvSpPr>
            <p:spPr>
              <a:xfrm>
                <a:off x="4121" y="3668"/>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necessary to send a copy of</a:t>
                </a:r>
                <a:endParaRPr i="0" sz="1800" u="none" cap="none" strike="noStrike">
                  <a:solidFill>
                    <a:srgbClr val="666666"/>
                  </a:solidFill>
                  <a:latin typeface="Avenir"/>
                  <a:ea typeface="Avenir"/>
                  <a:cs typeface="Avenir"/>
                  <a:sym typeface="Avenir"/>
                </a:endParaRPr>
              </a:p>
            </p:txBody>
          </p:sp>
          <p:sp>
            <p:nvSpPr>
              <p:cNvPr id="403" name="Google Shape;403;p33"/>
              <p:cNvSpPr/>
              <p:nvPr/>
            </p:nvSpPr>
            <p:spPr>
              <a:xfrm>
                <a:off x="4946"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4" name="Google Shape;404;p33"/>
              <p:cNvSpPr/>
              <p:nvPr/>
            </p:nvSpPr>
            <p:spPr>
              <a:xfrm>
                <a:off x="4965" y="3668"/>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this form to the Finance Department. </a:t>
                </a:r>
                <a:endParaRPr i="0" sz="1800" u="none" cap="none" strike="noStrike">
                  <a:solidFill>
                    <a:srgbClr val="666666"/>
                  </a:solidFill>
                  <a:latin typeface="Avenir"/>
                  <a:ea typeface="Avenir"/>
                  <a:cs typeface="Avenir"/>
                  <a:sym typeface="Avenir"/>
                </a:endParaRPr>
              </a:p>
            </p:txBody>
          </p:sp>
          <p:sp>
            <p:nvSpPr>
              <p:cNvPr id="405" name="Google Shape;405;p33"/>
              <p:cNvSpPr/>
              <p:nvPr/>
            </p:nvSpPr>
            <p:spPr>
              <a:xfrm>
                <a:off x="6112"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6" name="Google Shape;406;p33"/>
              <p:cNvSpPr/>
              <p:nvPr/>
            </p:nvSpPr>
            <p:spPr>
              <a:xfrm>
                <a:off x="4121" y="375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Calibri"/>
                  <a:buNone/>
                </a:pPr>
                <a:r>
                  <a:rPr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7" name="Google Shape;407;p33"/>
              <p:cNvSpPr/>
              <p:nvPr/>
            </p:nvSpPr>
            <p:spPr>
              <a:xfrm>
                <a:off x="4666"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EMP ID</a:t>
                </a:r>
                <a:endParaRPr i="0" sz="1800" u="none" cap="none" strike="noStrike">
                  <a:solidFill>
                    <a:srgbClr val="666666"/>
                  </a:solidFill>
                  <a:latin typeface="Avenir"/>
                  <a:ea typeface="Avenir"/>
                  <a:cs typeface="Avenir"/>
                  <a:sym typeface="Avenir"/>
                </a:endParaRPr>
              </a:p>
            </p:txBody>
          </p:sp>
          <p:sp>
            <p:nvSpPr>
              <p:cNvPr id="408" name="Google Shape;408;p33"/>
              <p:cNvSpPr/>
              <p:nvPr/>
            </p:nvSpPr>
            <p:spPr>
              <a:xfrm>
                <a:off x="4821"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9" name="Google Shape;409;p33"/>
              <p:cNvSpPr/>
              <p:nvPr/>
            </p:nvSpPr>
            <p:spPr>
              <a:xfrm>
                <a:off x="4908"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Job Code</a:t>
                </a:r>
                <a:endParaRPr i="0" sz="1800" u="none" cap="none" strike="noStrike">
                  <a:solidFill>
                    <a:srgbClr val="666666"/>
                  </a:solidFill>
                  <a:latin typeface="Avenir"/>
                  <a:ea typeface="Avenir"/>
                  <a:cs typeface="Avenir"/>
                  <a:sym typeface="Avenir"/>
                </a:endParaRPr>
              </a:p>
            </p:txBody>
          </p:sp>
          <p:sp>
            <p:nvSpPr>
              <p:cNvPr id="410" name="Google Shape;410;p33"/>
              <p:cNvSpPr/>
              <p:nvPr/>
            </p:nvSpPr>
            <p:spPr>
              <a:xfrm>
                <a:off x="5087"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11" name="Google Shape;411;p33"/>
              <p:cNvSpPr/>
              <p:nvPr/>
            </p:nvSpPr>
            <p:spPr>
              <a:xfrm>
                <a:off x="5195"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Position</a:t>
                </a:r>
                <a:endParaRPr i="0" sz="1800" u="none" cap="none" strike="noStrike">
                  <a:solidFill>
                    <a:srgbClr val="666666"/>
                  </a:solidFill>
                  <a:latin typeface="Avenir"/>
                  <a:ea typeface="Avenir"/>
                  <a:cs typeface="Avenir"/>
                  <a:sym typeface="Avenir"/>
                </a:endParaRPr>
              </a:p>
            </p:txBody>
          </p:sp>
          <p:sp>
            <p:nvSpPr>
              <p:cNvPr id="412" name="Google Shape;412;p33"/>
              <p:cNvSpPr/>
              <p:nvPr/>
            </p:nvSpPr>
            <p:spPr>
              <a:xfrm>
                <a:off x="5354"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13" name="Google Shape;413;p33"/>
              <p:cNvSpPr/>
              <p:nvPr/>
            </p:nvSpPr>
            <p:spPr>
              <a:xfrm>
                <a:off x="5422"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Last Name</a:t>
                </a:r>
                <a:endParaRPr i="0" sz="1800" u="none" cap="none" strike="noStrike">
                  <a:solidFill>
                    <a:srgbClr val="666666"/>
                  </a:solidFill>
                  <a:latin typeface="Avenir"/>
                  <a:ea typeface="Avenir"/>
                  <a:cs typeface="Avenir"/>
                  <a:sym typeface="Avenir"/>
                </a:endParaRPr>
              </a:p>
            </p:txBody>
          </p:sp>
          <p:sp>
            <p:nvSpPr>
              <p:cNvPr id="414" name="Google Shape;414;p33"/>
              <p:cNvSpPr/>
              <p:nvPr/>
            </p:nvSpPr>
            <p:spPr>
              <a:xfrm>
                <a:off x="563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15" name="Google Shape;415;p33"/>
              <p:cNvSpPr/>
              <p:nvPr/>
            </p:nvSpPr>
            <p:spPr>
              <a:xfrm>
                <a:off x="5904"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First Name</a:t>
                </a:r>
                <a:endParaRPr i="0" sz="1800" u="none" cap="none" strike="noStrike">
                  <a:solidFill>
                    <a:srgbClr val="666666"/>
                  </a:solidFill>
                  <a:latin typeface="Avenir"/>
                  <a:ea typeface="Avenir"/>
                  <a:cs typeface="Avenir"/>
                  <a:sym typeface="Avenir"/>
                </a:endParaRPr>
              </a:p>
            </p:txBody>
          </p:sp>
          <p:sp>
            <p:nvSpPr>
              <p:cNvPr id="416" name="Google Shape;416;p33"/>
              <p:cNvSpPr/>
              <p:nvPr/>
            </p:nvSpPr>
            <p:spPr>
              <a:xfrm>
                <a:off x="612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17" name="Google Shape;417;p33"/>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8" name="Google Shape;418;p33"/>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9" name="Google Shape;419;p33"/>
              <p:cNvSpPr/>
              <p:nvPr/>
            </p:nvSpPr>
            <p:spPr>
              <a:xfrm>
                <a:off x="4591"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0" name="Google Shape;420;p33"/>
              <p:cNvSpPr/>
              <p:nvPr/>
            </p:nvSpPr>
            <p:spPr>
              <a:xfrm>
                <a:off x="4851"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1" name="Google Shape;421;p33"/>
              <p:cNvSpPr/>
              <p:nvPr/>
            </p:nvSpPr>
            <p:spPr>
              <a:xfrm>
                <a:off x="4851"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2" name="Google Shape;422;p33"/>
              <p:cNvSpPr/>
              <p:nvPr/>
            </p:nvSpPr>
            <p:spPr>
              <a:xfrm>
                <a:off x="4857"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3" name="Google Shape;423;p33"/>
              <p:cNvSpPr/>
              <p:nvPr/>
            </p:nvSpPr>
            <p:spPr>
              <a:xfrm>
                <a:off x="511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4" name="Google Shape;424;p33"/>
              <p:cNvSpPr/>
              <p:nvPr/>
            </p:nvSpPr>
            <p:spPr>
              <a:xfrm>
                <a:off x="511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5" name="Google Shape;425;p33"/>
              <p:cNvSpPr/>
              <p:nvPr/>
            </p:nvSpPr>
            <p:spPr>
              <a:xfrm>
                <a:off x="512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6" name="Google Shape;426;p33"/>
              <p:cNvSpPr/>
              <p:nvPr/>
            </p:nvSpPr>
            <p:spPr>
              <a:xfrm>
                <a:off x="5385"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7" name="Google Shape;427;p33"/>
              <p:cNvSpPr/>
              <p:nvPr/>
            </p:nvSpPr>
            <p:spPr>
              <a:xfrm>
                <a:off x="53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8" name="Google Shape;428;p33"/>
              <p:cNvSpPr/>
              <p:nvPr/>
            </p:nvSpPr>
            <p:spPr>
              <a:xfrm>
                <a:off x="5391" y="2473"/>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9" name="Google Shape;429;p33"/>
              <p:cNvSpPr/>
              <p:nvPr/>
            </p:nvSpPr>
            <p:spPr>
              <a:xfrm>
                <a:off x="586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0" name="Google Shape;430;p33"/>
              <p:cNvSpPr/>
              <p:nvPr/>
            </p:nvSpPr>
            <p:spPr>
              <a:xfrm>
                <a:off x="586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1" name="Google Shape;431;p33"/>
              <p:cNvSpPr/>
              <p:nvPr/>
            </p:nvSpPr>
            <p:spPr>
              <a:xfrm>
                <a:off x="587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2" name="Google Shape;432;p33"/>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3" name="Google Shape;433;p33"/>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4" name="Google Shape;434;p33"/>
              <p:cNvSpPr/>
              <p:nvPr/>
            </p:nvSpPr>
            <p:spPr>
              <a:xfrm>
                <a:off x="45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5" name="Google Shape;435;p33"/>
              <p:cNvSpPr/>
              <p:nvPr/>
            </p:nvSpPr>
            <p:spPr>
              <a:xfrm>
                <a:off x="4851"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6" name="Google Shape;436;p33"/>
              <p:cNvSpPr/>
              <p:nvPr/>
            </p:nvSpPr>
            <p:spPr>
              <a:xfrm>
                <a:off x="511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7" name="Google Shape;437;p33"/>
              <p:cNvSpPr/>
              <p:nvPr/>
            </p:nvSpPr>
            <p:spPr>
              <a:xfrm>
                <a:off x="53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8" name="Google Shape;438;p33"/>
              <p:cNvSpPr/>
              <p:nvPr/>
            </p:nvSpPr>
            <p:spPr>
              <a:xfrm>
                <a:off x="586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39" name="Google Shape;439;p33"/>
              <p:cNvSpPr/>
              <p:nvPr/>
            </p:nvSpPr>
            <p:spPr>
              <a:xfrm>
                <a:off x="6209"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0" name="Google Shape;440;p33"/>
              <p:cNvSpPr/>
              <p:nvPr/>
            </p:nvSpPr>
            <p:spPr>
              <a:xfrm>
                <a:off x="4808"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1" name="Google Shape;441;p33"/>
              <p:cNvSpPr/>
              <p:nvPr/>
            </p:nvSpPr>
            <p:spPr>
              <a:xfrm>
                <a:off x="4821"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2" name="Google Shape;442;p33"/>
              <p:cNvSpPr/>
              <p:nvPr/>
            </p:nvSpPr>
            <p:spPr>
              <a:xfrm>
                <a:off x="507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3" name="Google Shape;443;p33"/>
              <p:cNvSpPr/>
              <p:nvPr/>
            </p:nvSpPr>
            <p:spPr>
              <a:xfrm>
                <a:off x="508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4" name="Google Shape;444;p33"/>
              <p:cNvSpPr/>
              <p:nvPr/>
            </p:nvSpPr>
            <p:spPr>
              <a:xfrm>
                <a:off x="534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5" name="Google Shape;445;p33"/>
              <p:cNvSpPr/>
              <p:nvPr/>
            </p:nvSpPr>
            <p:spPr>
              <a:xfrm>
                <a:off x="535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6" name="Google Shape;446;p33"/>
              <p:cNvSpPr/>
              <p:nvPr/>
            </p:nvSpPr>
            <p:spPr>
              <a:xfrm>
                <a:off x="542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7" name="Google Shape;447;p33"/>
              <p:cNvSpPr/>
              <p:nvPr/>
            </p:nvSpPr>
            <p:spPr>
              <a:xfrm>
                <a:off x="543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8" name="Google Shape;448;p33"/>
              <p:cNvSpPr/>
              <p:nvPr/>
            </p:nvSpPr>
            <p:spPr>
              <a:xfrm>
                <a:off x="590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49" name="Google Shape;449;p33"/>
              <p:cNvSpPr/>
              <p:nvPr/>
            </p:nvSpPr>
            <p:spPr>
              <a:xfrm>
                <a:off x="591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0" name="Google Shape;450;p33"/>
              <p:cNvSpPr/>
              <p:nvPr/>
            </p:nvSpPr>
            <p:spPr>
              <a:xfrm>
                <a:off x="45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1" name="Google Shape;451;p33"/>
              <p:cNvSpPr/>
              <p:nvPr/>
            </p:nvSpPr>
            <p:spPr>
              <a:xfrm>
                <a:off x="4591"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2" name="Google Shape;452;p33"/>
              <p:cNvSpPr/>
              <p:nvPr/>
            </p:nvSpPr>
            <p:spPr>
              <a:xfrm>
                <a:off x="4851"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3" name="Google Shape;453;p33"/>
              <p:cNvSpPr/>
              <p:nvPr/>
            </p:nvSpPr>
            <p:spPr>
              <a:xfrm>
                <a:off x="4857"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4" name="Google Shape;454;p33"/>
              <p:cNvSpPr/>
              <p:nvPr/>
            </p:nvSpPr>
            <p:spPr>
              <a:xfrm>
                <a:off x="511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5" name="Google Shape;455;p33"/>
              <p:cNvSpPr/>
              <p:nvPr/>
            </p:nvSpPr>
            <p:spPr>
              <a:xfrm>
                <a:off x="512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6" name="Google Shape;456;p33"/>
              <p:cNvSpPr/>
              <p:nvPr/>
            </p:nvSpPr>
            <p:spPr>
              <a:xfrm>
                <a:off x="53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7" name="Google Shape;457;p33"/>
              <p:cNvSpPr/>
              <p:nvPr/>
            </p:nvSpPr>
            <p:spPr>
              <a:xfrm>
                <a:off x="5391" y="2568"/>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8" name="Google Shape;458;p33"/>
              <p:cNvSpPr/>
              <p:nvPr/>
            </p:nvSpPr>
            <p:spPr>
              <a:xfrm>
                <a:off x="586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9" name="Google Shape;459;p33"/>
              <p:cNvSpPr/>
              <p:nvPr/>
            </p:nvSpPr>
            <p:spPr>
              <a:xfrm>
                <a:off x="587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0" name="Google Shape;460;p33"/>
              <p:cNvSpPr/>
              <p:nvPr/>
            </p:nvSpPr>
            <p:spPr>
              <a:xfrm>
                <a:off x="6209"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1" name="Google Shape;461;p33"/>
              <p:cNvSpPr/>
              <p:nvPr/>
            </p:nvSpPr>
            <p:spPr>
              <a:xfrm>
                <a:off x="45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2" name="Google Shape;462;p33"/>
              <p:cNvSpPr/>
              <p:nvPr/>
            </p:nvSpPr>
            <p:spPr>
              <a:xfrm>
                <a:off x="4851"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3" name="Google Shape;463;p33"/>
              <p:cNvSpPr/>
              <p:nvPr/>
            </p:nvSpPr>
            <p:spPr>
              <a:xfrm>
                <a:off x="511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4" name="Google Shape;464;p33"/>
              <p:cNvSpPr/>
              <p:nvPr/>
            </p:nvSpPr>
            <p:spPr>
              <a:xfrm>
                <a:off x="53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5" name="Google Shape;465;p33"/>
              <p:cNvSpPr/>
              <p:nvPr/>
            </p:nvSpPr>
            <p:spPr>
              <a:xfrm>
                <a:off x="586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6" name="Google Shape;466;p33"/>
              <p:cNvSpPr/>
              <p:nvPr/>
            </p:nvSpPr>
            <p:spPr>
              <a:xfrm>
                <a:off x="6209"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7" name="Google Shape;467;p33"/>
              <p:cNvSpPr/>
              <p:nvPr/>
            </p:nvSpPr>
            <p:spPr>
              <a:xfrm>
                <a:off x="4808"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8" name="Google Shape;468;p33"/>
              <p:cNvSpPr/>
              <p:nvPr/>
            </p:nvSpPr>
            <p:spPr>
              <a:xfrm>
                <a:off x="4821"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9" name="Google Shape;469;p33"/>
              <p:cNvSpPr/>
              <p:nvPr/>
            </p:nvSpPr>
            <p:spPr>
              <a:xfrm>
                <a:off x="507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0" name="Google Shape;470;p33"/>
              <p:cNvSpPr/>
              <p:nvPr/>
            </p:nvSpPr>
            <p:spPr>
              <a:xfrm>
                <a:off x="508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1" name="Google Shape;471;p33"/>
              <p:cNvSpPr/>
              <p:nvPr/>
            </p:nvSpPr>
            <p:spPr>
              <a:xfrm>
                <a:off x="534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2" name="Google Shape;472;p33"/>
              <p:cNvSpPr/>
              <p:nvPr/>
            </p:nvSpPr>
            <p:spPr>
              <a:xfrm>
                <a:off x="535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3" name="Google Shape;473;p33"/>
              <p:cNvSpPr/>
              <p:nvPr/>
            </p:nvSpPr>
            <p:spPr>
              <a:xfrm>
                <a:off x="542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4" name="Google Shape;474;p33"/>
              <p:cNvSpPr/>
              <p:nvPr/>
            </p:nvSpPr>
            <p:spPr>
              <a:xfrm>
                <a:off x="543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5" name="Google Shape;475;p33"/>
              <p:cNvSpPr/>
              <p:nvPr/>
            </p:nvSpPr>
            <p:spPr>
              <a:xfrm>
                <a:off x="590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6" name="Google Shape;476;p33"/>
              <p:cNvSpPr/>
              <p:nvPr/>
            </p:nvSpPr>
            <p:spPr>
              <a:xfrm>
                <a:off x="591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77" name="Google Shape;477;p33"/>
              <p:cNvSpPr/>
              <p:nvPr/>
            </p:nvSpPr>
            <p:spPr>
              <a:xfrm>
                <a:off x="45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8" name="Google Shape;478;p33"/>
              <p:cNvSpPr/>
              <p:nvPr/>
            </p:nvSpPr>
            <p:spPr>
              <a:xfrm>
                <a:off x="4591"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9" name="Google Shape;479;p33"/>
              <p:cNvSpPr/>
              <p:nvPr/>
            </p:nvSpPr>
            <p:spPr>
              <a:xfrm>
                <a:off x="4851"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480" name="Google Shape;480;p33"/>
            <p:cNvSpPr/>
            <p:nvPr/>
          </p:nvSpPr>
          <p:spPr>
            <a:xfrm>
              <a:off x="4857"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1" name="Google Shape;481;p33"/>
            <p:cNvSpPr/>
            <p:nvPr/>
          </p:nvSpPr>
          <p:spPr>
            <a:xfrm>
              <a:off x="511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2" name="Google Shape;482;p33"/>
            <p:cNvSpPr/>
            <p:nvPr/>
          </p:nvSpPr>
          <p:spPr>
            <a:xfrm>
              <a:off x="512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3" name="Google Shape;483;p33"/>
            <p:cNvSpPr/>
            <p:nvPr/>
          </p:nvSpPr>
          <p:spPr>
            <a:xfrm>
              <a:off x="53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4" name="Google Shape;484;p33"/>
            <p:cNvSpPr/>
            <p:nvPr/>
          </p:nvSpPr>
          <p:spPr>
            <a:xfrm>
              <a:off x="5391" y="2662"/>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5" name="Google Shape;485;p33"/>
            <p:cNvSpPr/>
            <p:nvPr/>
          </p:nvSpPr>
          <p:spPr>
            <a:xfrm>
              <a:off x="586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6" name="Google Shape;486;p33"/>
            <p:cNvSpPr/>
            <p:nvPr/>
          </p:nvSpPr>
          <p:spPr>
            <a:xfrm>
              <a:off x="587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7" name="Google Shape;487;p33"/>
            <p:cNvSpPr/>
            <p:nvPr/>
          </p:nvSpPr>
          <p:spPr>
            <a:xfrm>
              <a:off x="6209"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8" name="Google Shape;488;p33"/>
            <p:cNvSpPr/>
            <p:nvPr/>
          </p:nvSpPr>
          <p:spPr>
            <a:xfrm>
              <a:off x="45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9" name="Google Shape;489;p33"/>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0" name="Google Shape;490;p33"/>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1" name="Google Shape;491;p33"/>
            <p:cNvSpPr/>
            <p:nvPr/>
          </p:nvSpPr>
          <p:spPr>
            <a:xfrm>
              <a:off x="4591"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2" name="Google Shape;492;p33"/>
            <p:cNvSpPr/>
            <p:nvPr/>
          </p:nvSpPr>
          <p:spPr>
            <a:xfrm>
              <a:off x="4851"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3" name="Google Shape;493;p33"/>
            <p:cNvSpPr/>
            <p:nvPr/>
          </p:nvSpPr>
          <p:spPr>
            <a:xfrm>
              <a:off x="4851"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4" name="Google Shape;494;p33"/>
            <p:cNvSpPr/>
            <p:nvPr/>
          </p:nvSpPr>
          <p:spPr>
            <a:xfrm>
              <a:off x="4857"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5" name="Google Shape;495;p33"/>
            <p:cNvSpPr/>
            <p:nvPr/>
          </p:nvSpPr>
          <p:spPr>
            <a:xfrm>
              <a:off x="511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6" name="Google Shape;496;p33"/>
            <p:cNvSpPr/>
            <p:nvPr/>
          </p:nvSpPr>
          <p:spPr>
            <a:xfrm>
              <a:off x="511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7" name="Google Shape;497;p33"/>
            <p:cNvSpPr/>
            <p:nvPr/>
          </p:nvSpPr>
          <p:spPr>
            <a:xfrm>
              <a:off x="512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8" name="Google Shape;498;p33"/>
            <p:cNvSpPr/>
            <p:nvPr/>
          </p:nvSpPr>
          <p:spPr>
            <a:xfrm>
              <a:off x="53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9" name="Google Shape;499;p33"/>
            <p:cNvSpPr/>
            <p:nvPr/>
          </p:nvSpPr>
          <p:spPr>
            <a:xfrm>
              <a:off x="53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0" name="Google Shape;500;p33"/>
            <p:cNvSpPr/>
            <p:nvPr/>
          </p:nvSpPr>
          <p:spPr>
            <a:xfrm>
              <a:off x="5391" y="2756"/>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1" name="Google Shape;501;p33"/>
            <p:cNvSpPr/>
            <p:nvPr/>
          </p:nvSpPr>
          <p:spPr>
            <a:xfrm>
              <a:off x="586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2" name="Google Shape;502;p33"/>
            <p:cNvSpPr/>
            <p:nvPr/>
          </p:nvSpPr>
          <p:spPr>
            <a:xfrm>
              <a:off x="586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3" name="Google Shape;503;p33"/>
            <p:cNvSpPr/>
            <p:nvPr/>
          </p:nvSpPr>
          <p:spPr>
            <a:xfrm>
              <a:off x="587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4" name="Google Shape;504;p33"/>
            <p:cNvSpPr/>
            <p:nvPr/>
          </p:nvSpPr>
          <p:spPr>
            <a:xfrm>
              <a:off x="6209"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5" name="Google Shape;505;p33"/>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506" name="Google Shape;506;p33"/>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507" name="Google Shape;507;p33"/>
          <p:cNvSpPr/>
          <p:nvPr/>
        </p:nvSpPr>
        <p:spPr>
          <a:xfrm>
            <a:off x="7940842" y="6194545"/>
            <a:ext cx="1051800" cy="5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i="0" sz="1800" u="none" cap="none" strike="noStrike">
              <a:solidFill>
                <a:schemeClr val="dk1"/>
              </a:solidFill>
              <a:latin typeface="Avenir"/>
              <a:ea typeface="Avenir"/>
              <a:cs typeface="Avenir"/>
              <a:sym typeface="Avenir"/>
            </a:endParaRPr>
          </a:p>
        </p:txBody>
      </p:sp>
      <p:sp>
        <p:nvSpPr>
          <p:cNvPr id="508" name="Google Shape;508;p3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509" name="Google Shape;509;p33"/>
          <p:cNvSpPr txBox="1"/>
          <p:nvPr/>
        </p:nvSpPr>
        <p:spPr>
          <a:xfrm>
            <a:off x="890325" y="1513475"/>
            <a:ext cx="7399500" cy="39369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3200"/>
              <a:buFont typeface="Avenir"/>
              <a:buChar char="•"/>
            </a:pPr>
            <a:r>
              <a:rPr lang="en-US" sz="3200">
                <a:solidFill>
                  <a:schemeClr val="dk1"/>
                </a:solidFill>
                <a:latin typeface="Avenir"/>
                <a:ea typeface="Avenir"/>
                <a:cs typeface="Avenir"/>
                <a:sym typeface="Avenir"/>
              </a:rPr>
              <a:t>Questions?Please email  Mr. Young @ </a:t>
            </a:r>
            <a:r>
              <a:rPr lang="en-US" sz="3200" u="sng">
                <a:solidFill>
                  <a:schemeClr val="hlink"/>
                </a:solidFill>
                <a:latin typeface="Avenir"/>
                <a:ea typeface="Avenir"/>
                <a:cs typeface="Avenir"/>
                <a:sym typeface="Avenir"/>
                <a:hlinkClick r:id="rId4"/>
              </a:rPr>
              <a:t>tya.young@cms.k12.nc.us</a:t>
            </a:r>
            <a:r>
              <a:rPr lang="en-US" sz="3200">
                <a:solidFill>
                  <a:srgbClr val="CC0202"/>
                </a:solidFill>
                <a:latin typeface="Avenir"/>
                <a:ea typeface="Avenir"/>
                <a:cs typeface="Avenir"/>
                <a:sym typeface="Avenir"/>
              </a:rPr>
              <a:t> </a:t>
            </a:r>
            <a:r>
              <a:rPr lang="en-US" sz="3200">
                <a:solidFill>
                  <a:schemeClr val="dk1"/>
                </a:solidFill>
                <a:latin typeface="Avenir"/>
                <a:ea typeface="Avenir"/>
                <a:cs typeface="Avenir"/>
                <a:sym typeface="Avenir"/>
              </a:rPr>
              <a:t>and/or Ms. Bauguss at </a:t>
            </a:r>
            <a:r>
              <a:rPr lang="en-US" sz="3200" u="sng">
                <a:solidFill>
                  <a:schemeClr val="hlink"/>
                </a:solidFill>
                <a:latin typeface="Avenir"/>
                <a:ea typeface="Avenir"/>
                <a:cs typeface="Avenir"/>
                <a:sym typeface="Avenir"/>
                <a:hlinkClick r:id="rId5"/>
              </a:rPr>
              <a:t>samanthal.bauguss@cms.k12.nc.us</a:t>
            </a:r>
            <a:endParaRPr sz="3200">
              <a:solidFill>
                <a:schemeClr val="dk1"/>
              </a:solidFill>
              <a:latin typeface="Avenir"/>
              <a:ea typeface="Avenir"/>
              <a:cs typeface="Avenir"/>
              <a:sym typeface="Avenir"/>
            </a:endParaRPr>
          </a:p>
          <a:p>
            <a:pPr indent="0" lvl="0" marL="342900" rtl="0" algn="l">
              <a:spcBef>
                <a:spcPts val="0"/>
              </a:spcBef>
              <a:spcAft>
                <a:spcPts val="0"/>
              </a:spcAft>
              <a:buNone/>
            </a:pPr>
            <a:r>
              <a:t/>
            </a:r>
            <a:endParaRPr sz="3200">
              <a:solidFill>
                <a:schemeClr val="dk1"/>
              </a:solidFill>
              <a:latin typeface="Avenir"/>
              <a:ea typeface="Avenir"/>
              <a:cs typeface="Avenir"/>
              <a:sym typeface="Avenir"/>
            </a:endParaRPr>
          </a:p>
          <a:p>
            <a:pPr indent="0" lvl="0" marL="342900" rtl="0" algn="l">
              <a:spcBef>
                <a:spcPts val="0"/>
              </a:spcBef>
              <a:spcAft>
                <a:spcPts val="0"/>
              </a:spcAft>
              <a:buNone/>
            </a:pPr>
            <a:r>
              <a:t/>
            </a:r>
            <a:endParaRPr sz="3200">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pic>
        <p:nvPicPr>
          <p:cNvPr descr="Thank You Quote Banner with Red Speech Bubble on Yellow Background. Modern Icon for Blog, Expression of Gratitude, Social Media Label with Doodle Elements and Typography. Cartoon Vector Illustration (Provided by Getty Images)" id="510" name="Google Shape;510;p33"/>
          <p:cNvPicPr preferRelativeResize="0"/>
          <p:nvPr/>
        </p:nvPicPr>
        <p:blipFill>
          <a:blip r:embed="rId6">
            <a:alphaModFix/>
          </a:blip>
          <a:stretch>
            <a:fillRect/>
          </a:stretch>
        </p:blipFill>
        <p:spPr>
          <a:xfrm>
            <a:off x="3046400" y="3864400"/>
            <a:ext cx="2596398" cy="22235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4"/>
          <p:cNvSpPr txBox="1"/>
          <p:nvPr/>
        </p:nvSpPr>
        <p:spPr>
          <a:xfrm>
            <a:off x="2973896" y="738505"/>
            <a:ext cx="5510700" cy="338700"/>
          </a:xfrm>
          <a:prstGeom prst="rect">
            <a:avLst/>
          </a:prstGeom>
          <a:noFill/>
          <a:ln>
            <a:noFill/>
          </a:ln>
        </p:spPr>
        <p:txBody>
          <a:bodyPr anchorCtr="0" anchor="t" bIns="0" lIns="0" spcFirstLastPara="1" rIns="0" wrap="square" tIns="0">
            <a:spAutoFit/>
          </a:bodyPr>
          <a:lstStyle/>
          <a:p>
            <a:pPr indent="0" lvl="0" marL="12700" marR="5080" rtl="0" algn="l">
              <a:lnSpc>
                <a:spcPct val="108181"/>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516" name="Google Shape;516;p34"/>
          <p:cNvSpPr txBox="1"/>
          <p:nvPr/>
        </p:nvSpPr>
        <p:spPr>
          <a:xfrm>
            <a:off x="177469" y="2429977"/>
            <a:ext cx="2075100" cy="1381500"/>
          </a:xfrm>
          <a:prstGeom prst="rect">
            <a:avLst/>
          </a:prstGeom>
          <a:noFill/>
          <a:ln>
            <a:noFill/>
          </a:ln>
        </p:spPr>
        <p:txBody>
          <a:bodyPr anchorCtr="0" anchor="t" bIns="0" lIns="0" spcFirstLastPara="1" rIns="0" wrap="square" tIns="0">
            <a:spAutoFit/>
          </a:bodyPr>
          <a:lstStyle/>
          <a:p>
            <a:pPr indent="0" lvl="0" marL="12700" marR="0" rtl="0" algn="l">
              <a:lnSpc>
                <a:spcPct val="113690"/>
              </a:lnSpc>
              <a:spcBef>
                <a:spcPts val="0"/>
              </a:spcBef>
              <a:spcAft>
                <a:spcPts val="0"/>
              </a:spcAft>
              <a:buClr>
                <a:srgbClr val="000000"/>
              </a:buClr>
              <a:buSzPts val="4200"/>
              <a:buFont typeface="Arial"/>
              <a:buNone/>
            </a:pPr>
            <a:r>
              <a:rPr b="1" lang="en-US" sz="4200">
                <a:solidFill>
                  <a:srgbClr val="FFFFFF"/>
                </a:solidFill>
                <a:latin typeface="Avenir"/>
                <a:ea typeface="Avenir"/>
                <a:cs typeface="Avenir"/>
                <a:sym typeface="Avenir"/>
              </a:rPr>
              <a:t>Canvas Course</a:t>
            </a:r>
            <a:endParaRPr b="0" i="0" sz="4200" u="none" cap="none" strike="noStrike">
              <a:solidFill>
                <a:srgbClr val="000000"/>
              </a:solidFill>
              <a:latin typeface="Avenir"/>
              <a:ea typeface="Avenir"/>
              <a:cs typeface="Avenir"/>
              <a:sym typeface="Avenir"/>
            </a:endParaRPr>
          </a:p>
        </p:txBody>
      </p:sp>
      <p:sp>
        <p:nvSpPr>
          <p:cNvPr id="517" name="Google Shape;517;p34"/>
          <p:cNvSpPr txBox="1"/>
          <p:nvPr/>
        </p:nvSpPr>
        <p:spPr>
          <a:xfrm>
            <a:off x="574425" y="138200"/>
            <a:ext cx="8316300" cy="939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4900" u="sng">
                <a:latin typeface="Basic"/>
                <a:ea typeface="Basic"/>
                <a:cs typeface="Basic"/>
                <a:sym typeface="Basic"/>
              </a:rPr>
              <a:t>Q</a:t>
            </a:r>
            <a:r>
              <a:rPr lang="en-US" sz="4900" u="sng">
                <a:latin typeface="Basic"/>
                <a:ea typeface="Basic"/>
                <a:cs typeface="Basic"/>
                <a:sym typeface="Basic"/>
              </a:rPr>
              <a:t>uestions?</a:t>
            </a:r>
            <a:endParaRPr i="0" sz="4900" u="sng" cap="none" strike="noStrike">
              <a:solidFill>
                <a:srgbClr val="000000"/>
              </a:solidFill>
              <a:latin typeface="Basic"/>
              <a:ea typeface="Basic"/>
              <a:cs typeface="Basic"/>
              <a:sym typeface="Basic"/>
            </a:endParaRPr>
          </a:p>
        </p:txBody>
      </p:sp>
      <p:sp>
        <p:nvSpPr>
          <p:cNvPr id="518" name="Google Shape;518;p34"/>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sp>
        <p:nvSpPr>
          <p:cNvPr id="519" name="Google Shape;519;p34"/>
          <p:cNvSpPr txBox="1"/>
          <p:nvPr/>
        </p:nvSpPr>
        <p:spPr>
          <a:xfrm>
            <a:off x="119000" y="5668025"/>
            <a:ext cx="9024900" cy="52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pic>
        <p:nvPicPr>
          <p:cNvPr descr="3D Speech Bubble with Question Mark (Provided by Getty Images)" id="520" name="Google Shape;520;p34"/>
          <p:cNvPicPr preferRelativeResize="0"/>
          <p:nvPr/>
        </p:nvPicPr>
        <p:blipFill>
          <a:blip r:embed="rId3">
            <a:alphaModFix/>
          </a:blip>
          <a:stretch>
            <a:fillRect/>
          </a:stretch>
        </p:blipFill>
        <p:spPr>
          <a:xfrm>
            <a:off x="1788700" y="1518355"/>
            <a:ext cx="4267197" cy="4267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20" name="Google Shape;120;p16"/>
          <p:cNvSpPr txBox="1"/>
          <p:nvPr/>
        </p:nvSpPr>
        <p:spPr>
          <a:xfrm>
            <a:off x="3355700" y="3774125"/>
            <a:ext cx="27651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21" name="Google Shape;121;p16"/>
          <p:cNvSpPr txBox="1"/>
          <p:nvPr/>
        </p:nvSpPr>
        <p:spPr>
          <a:xfrm>
            <a:off x="6215925" y="3774125"/>
            <a:ext cx="2623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22" name="Google Shape;122;p16"/>
          <p:cNvSpPr txBox="1"/>
          <p:nvPr/>
        </p:nvSpPr>
        <p:spPr>
          <a:xfrm>
            <a:off x="0" y="0"/>
            <a:ext cx="8839500" cy="619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Avenir"/>
                <a:ea typeface="Avenir"/>
                <a:cs typeface="Avenir"/>
                <a:sym typeface="Avenir"/>
              </a:rPr>
              <a:t>    </a:t>
            </a:r>
            <a:r>
              <a:rPr b="1" lang="en-US" sz="4800" u="sng">
                <a:solidFill>
                  <a:schemeClr val="dk1"/>
                </a:solidFill>
                <a:latin typeface="Basic"/>
                <a:ea typeface="Basic"/>
                <a:cs typeface="Basic"/>
                <a:sym typeface="Basic"/>
              </a:rPr>
              <a:t>Why are we here?</a:t>
            </a:r>
            <a:endParaRPr b="1" sz="4800" u="sng">
              <a:solidFill>
                <a:schemeClr val="dk1"/>
              </a:solidFill>
              <a:latin typeface="Basic"/>
              <a:ea typeface="Basic"/>
              <a:cs typeface="Basic"/>
              <a:sym typeface="Basic"/>
            </a:endParaRPr>
          </a:p>
          <a:p>
            <a:pPr indent="0" lvl="0" marL="0" rtl="0" algn="l">
              <a:spcBef>
                <a:spcPts val="0"/>
              </a:spcBef>
              <a:spcAft>
                <a:spcPts val="0"/>
              </a:spcAft>
              <a:buNone/>
            </a:pPr>
            <a:r>
              <a:t/>
            </a:r>
            <a:endParaRPr b="1" sz="4800">
              <a:solidFill>
                <a:schemeClr val="dk1"/>
              </a:solidFill>
              <a:latin typeface="Avenir"/>
              <a:ea typeface="Avenir"/>
              <a:cs typeface="Avenir"/>
              <a:sym typeface="Avenir"/>
            </a:endParaRPr>
          </a:p>
          <a:p>
            <a:pPr indent="0" lvl="0" marL="0" rtl="0" algn="l">
              <a:spcBef>
                <a:spcPts val="0"/>
              </a:spcBef>
              <a:spcAft>
                <a:spcPts val="0"/>
              </a:spcAft>
              <a:buNone/>
            </a:pPr>
            <a:r>
              <a:rPr lang="en-US" sz="2000">
                <a:solidFill>
                  <a:schemeClr val="dk1"/>
                </a:solidFill>
                <a:latin typeface="Basic"/>
                <a:ea typeface="Basic"/>
                <a:cs typeface="Basic"/>
                <a:sym typeface="Basic"/>
              </a:rPr>
              <a:t>The </a:t>
            </a:r>
            <a:r>
              <a:rPr i="1" lang="en-US" sz="2000">
                <a:solidFill>
                  <a:schemeClr val="dk1"/>
                </a:solidFill>
                <a:latin typeface="Basic"/>
                <a:ea typeface="Basic"/>
                <a:cs typeface="Basic"/>
                <a:sym typeface="Basic"/>
              </a:rPr>
              <a:t>Elementary and Secondary Education Act (ESEA), </a:t>
            </a:r>
            <a:r>
              <a:rPr lang="en-US" sz="2000">
                <a:solidFill>
                  <a:schemeClr val="dk1"/>
                </a:solidFill>
                <a:latin typeface="Basic"/>
                <a:ea typeface="Basic"/>
                <a:cs typeface="Basic"/>
                <a:sym typeface="Basic"/>
              </a:rPr>
              <a:t>as amended by the Every Student Succeeds Act (ESSA) of 2015,</a:t>
            </a:r>
            <a:r>
              <a:rPr i="1" lang="en-US" sz="2000">
                <a:solidFill>
                  <a:srgbClr val="9900FF"/>
                </a:solidFill>
                <a:latin typeface="Basic"/>
                <a:ea typeface="Basic"/>
                <a:cs typeface="Basic"/>
                <a:sym typeface="Basic"/>
              </a:rPr>
              <a:t> </a:t>
            </a:r>
            <a:r>
              <a:rPr lang="en-US" sz="2000">
                <a:solidFill>
                  <a:schemeClr val="dk1"/>
                </a:solidFill>
                <a:latin typeface="Basic"/>
                <a:ea typeface="Basic"/>
                <a:cs typeface="Basic"/>
                <a:sym typeface="Basic"/>
              </a:rPr>
              <a:t>requires that each Title I School hold an Annual Meeting for parents/families/community members for the purpose of:</a:t>
            </a:r>
            <a:endParaRPr sz="3000">
              <a:solidFill>
                <a:schemeClr val="dk1"/>
              </a:solidFill>
              <a:latin typeface="Basic"/>
              <a:ea typeface="Basic"/>
              <a:cs typeface="Basic"/>
              <a:sym typeface="Basic"/>
            </a:endParaRPr>
          </a:p>
          <a:p>
            <a:pPr indent="-342900" lvl="0" marL="342900" rtl="0" algn="l">
              <a:spcBef>
                <a:spcPts val="400"/>
              </a:spcBef>
              <a:spcAft>
                <a:spcPts val="0"/>
              </a:spcAft>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Basic"/>
              <a:buChar char="●"/>
            </a:pPr>
            <a:r>
              <a:rPr b="1" lang="en-US" sz="2000">
                <a:solidFill>
                  <a:schemeClr val="dk1"/>
                </a:solidFill>
                <a:latin typeface="Basic"/>
                <a:ea typeface="Basic"/>
                <a:cs typeface="Basic"/>
                <a:sym typeface="Basic"/>
              </a:rPr>
              <a:t>Informing you of your our participation in Title I services</a:t>
            </a:r>
            <a:endParaRPr b="1" sz="2000">
              <a:solidFill>
                <a:schemeClr val="dk1"/>
              </a:solidFill>
              <a:latin typeface="Basic"/>
              <a:ea typeface="Basic"/>
              <a:cs typeface="Basic"/>
              <a:sym typeface="Basic"/>
            </a:endParaRPr>
          </a:p>
          <a:p>
            <a:pPr indent="0" lvl="0" marL="0" rtl="0" algn="l">
              <a:spcBef>
                <a:spcPts val="400"/>
              </a:spcBef>
              <a:spcAft>
                <a:spcPts val="0"/>
              </a:spcAft>
              <a:buClr>
                <a:schemeClr val="dk1"/>
              </a:buClr>
              <a:buSzPts val="1100"/>
              <a:buFont typeface="Arial"/>
              <a:buNone/>
            </a:pPr>
            <a:r>
              <a:t/>
            </a:r>
            <a:endParaRPr b="1" sz="2000">
              <a:solidFill>
                <a:schemeClr val="dk1"/>
              </a:solidFill>
              <a:latin typeface="Basic"/>
              <a:ea typeface="Basic"/>
              <a:cs typeface="Basic"/>
              <a:sym typeface="Basic"/>
            </a:endParaRPr>
          </a:p>
          <a:p>
            <a:pPr indent="-355600" lvl="0" marL="457200" rtl="0" algn="l">
              <a:spcBef>
                <a:spcPts val="400"/>
              </a:spcBef>
              <a:spcAft>
                <a:spcPts val="0"/>
              </a:spcAft>
              <a:buClr>
                <a:schemeClr val="dk1"/>
              </a:buClr>
              <a:buSzPts val="2000"/>
              <a:buFont typeface="Basic"/>
              <a:buChar char="●"/>
            </a:pPr>
            <a:r>
              <a:rPr b="1" lang="en-US" sz="2000">
                <a:solidFill>
                  <a:schemeClr val="dk1"/>
                </a:solidFill>
                <a:latin typeface="Basic"/>
                <a:ea typeface="Basic"/>
                <a:cs typeface="Basic"/>
                <a:sym typeface="Basic"/>
              </a:rPr>
              <a:t>Explaining the requirements of Title I</a:t>
            </a:r>
            <a:endParaRPr b="1" sz="2000">
              <a:solidFill>
                <a:schemeClr val="dk1"/>
              </a:solidFill>
              <a:latin typeface="Basic"/>
              <a:ea typeface="Basic"/>
              <a:cs typeface="Basic"/>
              <a:sym typeface="Basic"/>
            </a:endParaRPr>
          </a:p>
          <a:p>
            <a:pPr indent="0" lvl="0" marL="914400" rtl="0" algn="l">
              <a:spcBef>
                <a:spcPts val="400"/>
              </a:spcBef>
              <a:spcAft>
                <a:spcPts val="0"/>
              </a:spcAft>
              <a:buClr>
                <a:schemeClr val="dk1"/>
              </a:buClr>
              <a:buSzPts val="1100"/>
              <a:buFont typeface="Arial"/>
              <a:buNone/>
            </a:pPr>
            <a:r>
              <a:t/>
            </a:r>
            <a:endParaRPr sz="2000">
              <a:solidFill>
                <a:schemeClr val="dk1"/>
              </a:solidFill>
              <a:latin typeface="Basic"/>
              <a:ea typeface="Basic"/>
              <a:cs typeface="Basic"/>
              <a:sym typeface="Basic"/>
            </a:endParaRPr>
          </a:p>
          <a:p>
            <a:pPr indent="-355600" lvl="0" marL="457200" rtl="0" algn="l">
              <a:spcBef>
                <a:spcPts val="400"/>
              </a:spcBef>
              <a:spcAft>
                <a:spcPts val="0"/>
              </a:spcAft>
              <a:buClr>
                <a:schemeClr val="dk1"/>
              </a:buClr>
              <a:buSzPts val="2000"/>
              <a:buFont typeface="Basic"/>
              <a:buChar char="●"/>
            </a:pPr>
            <a:r>
              <a:rPr b="1" lang="en-US" sz="2000">
                <a:solidFill>
                  <a:schemeClr val="dk1"/>
                </a:solidFill>
                <a:latin typeface="Basic"/>
                <a:ea typeface="Basic"/>
                <a:cs typeface="Basic"/>
                <a:sym typeface="Basic"/>
              </a:rPr>
              <a:t>Explaining your rights as parents to be engaged</a:t>
            </a:r>
            <a:endParaRPr b="1" sz="3000">
              <a:solidFill>
                <a:schemeClr val="dk1"/>
              </a:solidFill>
              <a:latin typeface="Basic"/>
              <a:ea typeface="Basic"/>
              <a:cs typeface="Basic"/>
              <a:sym typeface="Basic"/>
            </a:endParaRPr>
          </a:p>
          <a:p>
            <a:pPr indent="-285750" lvl="1" marL="742950" rtl="0" algn="l">
              <a:spcBef>
                <a:spcPts val="360"/>
              </a:spcBef>
              <a:spcAft>
                <a:spcPts val="0"/>
              </a:spcAft>
              <a:buClr>
                <a:schemeClr val="dk1"/>
              </a:buClr>
              <a:buFont typeface="Arial"/>
              <a:buNone/>
            </a:pPr>
            <a:r>
              <a:t/>
            </a:r>
            <a:endParaRPr sz="1800">
              <a:solidFill>
                <a:schemeClr val="dk1"/>
              </a:solidFill>
              <a:latin typeface="Avenir"/>
              <a:ea typeface="Avenir"/>
              <a:cs typeface="Avenir"/>
              <a:sym typeface="Avenir"/>
            </a:endParaRPr>
          </a:p>
          <a:p>
            <a:pPr indent="-342900" lvl="0" marL="342900" rtl="0" algn="l">
              <a:spcBef>
                <a:spcPts val="440"/>
              </a:spcBef>
              <a:spcAft>
                <a:spcPts val="0"/>
              </a:spcAft>
              <a:buNone/>
            </a:pPr>
            <a:r>
              <a:rPr lang="en-US" sz="2200">
                <a:solidFill>
                  <a:schemeClr val="dk1"/>
                </a:solidFill>
              </a:rPr>
              <a:t>		</a:t>
            </a:r>
            <a:endParaRPr sz="3000">
              <a:solidFill>
                <a:schemeClr val="dk1"/>
              </a:solidFill>
            </a:endParaRPr>
          </a:p>
          <a:p>
            <a:pPr indent="0" lvl="0" marL="0" rtl="0" algn="ctr">
              <a:spcBef>
                <a:spcPts val="0"/>
              </a:spcBef>
              <a:spcAft>
                <a:spcPts val="0"/>
              </a:spcAft>
              <a:buNone/>
            </a:pPr>
            <a:r>
              <a:t/>
            </a:r>
            <a:endParaRPr b="1" sz="4800">
              <a:solidFill>
                <a:schemeClr val="dk1"/>
              </a:solidFill>
            </a:endParaRPr>
          </a:p>
        </p:txBody>
      </p:sp>
      <p:pic>
        <p:nvPicPr>
          <p:cNvPr id="123" name="Google Shape;123;p16" title="WC Logo.jfif"/>
          <p:cNvPicPr preferRelativeResize="0"/>
          <p:nvPr/>
        </p:nvPicPr>
        <p:blipFill>
          <a:blip r:embed="rId3">
            <a:alphaModFix/>
          </a:blip>
          <a:stretch>
            <a:fillRect/>
          </a:stretch>
        </p:blipFill>
        <p:spPr>
          <a:xfrm>
            <a:off x="7345175" y="139620"/>
            <a:ext cx="1648325" cy="1207455"/>
          </a:xfrm>
          <a:prstGeom prst="rect">
            <a:avLst/>
          </a:prstGeom>
          <a:noFill/>
          <a:ln>
            <a:noFill/>
          </a:ln>
        </p:spPr>
      </p:pic>
      <p:pic>
        <p:nvPicPr>
          <p:cNvPr id="124" name="Google Shape;124;p16" title="WC Logo.jfif"/>
          <p:cNvPicPr preferRelativeResize="0"/>
          <p:nvPr/>
        </p:nvPicPr>
        <p:blipFill>
          <a:blip r:embed="rId3">
            <a:alphaModFix/>
          </a:blip>
          <a:stretch>
            <a:fillRect/>
          </a:stretch>
        </p:blipFill>
        <p:spPr>
          <a:xfrm>
            <a:off x="275625" y="91470"/>
            <a:ext cx="1648325" cy="12074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440925" y="2711625"/>
            <a:ext cx="7973400" cy="3200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Font typeface="Arial"/>
              <a:buNone/>
            </a:pPr>
            <a:r>
              <a:rPr lang="en-US" sz="4800">
                <a:solidFill>
                  <a:schemeClr val="dk1"/>
                </a:solidFill>
              </a:rPr>
              <a:t>  </a:t>
            </a:r>
            <a:r>
              <a:rPr lang="en-US" sz="4800" u="sng">
                <a:solidFill>
                  <a:schemeClr val="dk1"/>
                </a:solidFill>
                <a:latin typeface="Basic"/>
                <a:ea typeface="Basic"/>
                <a:cs typeface="Basic"/>
                <a:sym typeface="Basic"/>
              </a:rPr>
              <a:t>Meeting Overview</a:t>
            </a:r>
            <a:endParaRPr sz="480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endParaRPr>
          </a:p>
          <a:p>
            <a:pPr indent="0" lvl="0" marL="457200" rtl="0" algn="l">
              <a:lnSpc>
                <a:spcPct val="100000"/>
              </a:lnSpc>
              <a:spcBef>
                <a:spcPts val="0"/>
              </a:spcBef>
              <a:spcAft>
                <a:spcPts val="0"/>
              </a:spcAft>
              <a:buNone/>
            </a:pPr>
            <a:r>
              <a:t/>
            </a:r>
            <a:endParaRPr b="0" sz="2000">
              <a:solidFill>
                <a:schemeClr val="dk1"/>
              </a:solidFill>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What is a Title I school and what it means to be a Title I school?</a:t>
            </a:r>
            <a:endParaRPr b="0" sz="3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Required Set-Aside for parent and family engagement </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The CMS Parent and Family Engagement Policy</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How the annual evaluation of the CMS Parent and Family Engagement Policy is conducted</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School Parent and Family Engagement Policy</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School Improvement Plan (SIP) in NCStar</a:t>
            </a:r>
            <a:endParaRPr b="0" sz="3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School-Parent Compact</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How to request the qualifications of my child’s teacher(s)</a:t>
            </a:r>
            <a:endParaRPr b="0" sz="2222">
              <a:solidFill>
                <a:schemeClr val="dk1"/>
              </a:solidFill>
              <a:latin typeface="Basic"/>
              <a:ea typeface="Basic"/>
              <a:cs typeface="Basic"/>
              <a:sym typeface="Basic"/>
            </a:endParaRPr>
          </a:p>
          <a:p>
            <a:pPr indent="-355599" lvl="0" marL="457200" rtl="0" algn="l">
              <a:lnSpc>
                <a:spcPct val="100000"/>
              </a:lnSpc>
              <a:spcBef>
                <a:spcPts val="0"/>
              </a:spcBef>
              <a:spcAft>
                <a:spcPts val="0"/>
              </a:spcAft>
              <a:buClr>
                <a:schemeClr val="dk1"/>
              </a:buClr>
              <a:buSzPct val="100000"/>
              <a:buFont typeface="Basic"/>
              <a:buChar char="❖"/>
            </a:pPr>
            <a:r>
              <a:rPr b="0" lang="en-US" sz="2222">
                <a:solidFill>
                  <a:schemeClr val="dk1"/>
                </a:solidFill>
                <a:latin typeface="Basic"/>
                <a:ea typeface="Basic"/>
                <a:cs typeface="Basic"/>
                <a:sym typeface="Basic"/>
              </a:rPr>
              <a:t>How parents will be notified if my child is taught by a teacher who is not deemed to be qualified by teacher licensing standards in the North Carolina ESSA Accountability Plan?</a:t>
            </a:r>
            <a:endParaRPr b="0" sz="3222">
              <a:solidFill>
                <a:schemeClr val="dk1"/>
              </a:solidFill>
              <a:latin typeface="Basic"/>
              <a:ea typeface="Basic"/>
              <a:cs typeface="Basic"/>
              <a:sym typeface="Basic"/>
            </a:endParaRPr>
          </a:p>
          <a:p>
            <a:pPr indent="0" lvl="0" marL="457200" rtl="0" algn="l">
              <a:lnSpc>
                <a:spcPct val="100000"/>
              </a:lnSpc>
              <a:spcBef>
                <a:spcPts val="400"/>
              </a:spcBef>
              <a:spcAft>
                <a:spcPts val="0"/>
              </a:spcAft>
              <a:buNone/>
            </a:pPr>
            <a:r>
              <a:t/>
            </a:r>
            <a:endParaRPr b="0" sz="2000">
              <a:solidFill>
                <a:srgbClr val="9900FF"/>
              </a:solidFill>
              <a:latin typeface="Arial"/>
              <a:ea typeface="Arial"/>
              <a:cs typeface="Arial"/>
              <a:sym typeface="Arial"/>
            </a:endParaRPr>
          </a:p>
          <a:p>
            <a:pPr indent="-190500" lvl="0" marL="342900" rtl="0" algn="l">
              <a:lnSpc>
                <a:spcPct val="100000"/>
              </a:lnSpc>
              <a:spcBef>
                <a:spcPts val="480"/>
              </a:spcBef>
              <a:spcAft>
                <a:spcPts val="0"/>
              </a:spcAft>
              <a:buClr>
                <a:schemeClr val="dk1"/>
              </a:buClr>
              <a:buSzPct val="100000"/>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latin typeface="Arial"/>
              <a:ea typeface="Arial"/>
              <a:cs typeface="Arial"/>
              <a:sym typeface="Arial"/>
            </a:endParaRPr>
          </a:p>
        </p:txBody>
      </p:sp>
      <p:sp>
        <p:nvSpPr>
          <p:cNvPr id="130" name="Google Shape;130;p1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pic>
        <p:nvPicPr>
          <p:cNvPr id="131" name="Google Shape;131;p17" title="WC Logo.jfif"/>
          <p:cNvPicPr preferRelativeResize="0"/>
          <p:nvPr/>
        </p:nvPicPr>
        <p:blipFill>
          <a:blip r:embed="rId3">
            <a:alphaModFix/>
          </a:blip>
          <a:stretch>
            <a:fillRect/>
          </a:stretch>
        </p:blipFill>
        <p:spPr>
          <a:xfrm>
            <a:off x="7267100" y="167645"/>
            <a:ext cx="1648325" cy="1207455"/>
          </a:xfrm>
          <a:prstGeom prst="rect">
            <a:avLst/>
          </a:prstGeom>
          <a:noFill/>
          <a:ln>
            <a:noFill/>
          </a:ln>
        </p:spPr>
      </p:pic>
      <p:pic>
        <p:nvPicPr>
          <p:cNvPr id="132" name="Google Shape;132;p17" title="WC Logo.jfif"/>
          <p:cNvPicPr preferRelativeResize="0"/>
          <p:nvPr/>
        </p:nvPicPr>
        <p:blipFill>
          <a:blip r:embed="rId3">
            <a:alphaModFix/>
          </a:blip>
          <a:stretch>
            <a:fillRect/>
          </a:stretch>
        </p:blipFill>
        <p:spPr>
          <a:xfrm>
            <a:off x="643525" y="167650"/>
            <a:ext cx="1558250" cy="120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585300" y="432975"/>
            <a:ext cx="7973400" cy="64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              </a:t>
            </a:r>
            <a:r>
              <a:rPr lang="en-US" u="sng">
                <a:solidFill>
                  <a:schemeClr val="dk1"/>
                </a:solidFill>
                <a:latin typeface="Basic"/>
                <a:ea typeface="Basic"/>
                <a:cs typeface="Basic"/>
                <a:sym typeface="Basic"/>
              </a:rPr>
              <a:t>What is a Title I schoo</a:t>
            </a:r>
            <a:r>
              <a:rPr lang="en-US">
                <a:solidFill>
                  <a:schemeClr val="dk1"/>
                </a:solidFill>
                <a:latin typeface="Basic"/>
                <a:ea typeface="Basic"/>
                <a:cs typeface="Basic"/>
                <a:sym typeface="Basic"/>
              </a:rPr>
              <a:t>l?</a:t>
            </a:r>
            <a:endParaRPr b="0">
              <a:solidFill>
                <a:srgbClr val="00AFD7"/>
              </a:solidFill>
              <a:latin typeface="Basic"/>
              <a:ea typeface="Basic"/>
              <a:cs typeface="Basic"/>
              <a:sym typeface="Basic"/>
            </a:endParaRPr>
          </a:p>
        </p:txBody>
      </p:sp>
      <p:sp>
        <p:nvSpPr>
          <p:cNvPr id="138" name="Google Shape;138;p1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39" name="Google Shape;139;p18"/>
          <p:cNvSpPr txBox="1"/>
          <p:nvPr/>
        </p:nvSpPr>
        <p:spPr>
          <a:xfrm>
            <a:off x="342850" y="1828800"/>
            <a:ext cx="8238000" cy="3724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381000" lvl="0" marL="457200" rtl="0" algn="l">
              <a:spcBef>
                <a:spcPts val="600"/>
              </a:spcBef>
              <a:spcAft>
                <a:spcPts val="0"/>
              </a:spcAft>
              <a:buClr>
                <a:srgbClr val="222222"/>
              </a:buClr>
              <a:buSzPts val="2400"/>
              <a:buFont typeface="Basic"/>
              <a:buChar char="❖"/>
            </a:pPr>
            <a:r>
              <a:rPr lang="en-US" sz="2400">
                <a:solidFill>
                  <a:srgbClr val="222222"/>
                </a:solidFill>
                <a:highlight>
                  <a:schemeClr val="lt1"/>
                </a:highlight>
                <a:latin typeface="Basic"/>
                <a:ea typeface="Basic"/>
                <a:cs typeface="Basic"/>
                <a:sym typeface="Basic"/>
              </a:rPr>
              <a:t>Title I is the largest federally funded educational program.</a:t>
            </a:r>
            <a:endParaRPr sz="2400">
              <a:solidFill>
                <a:srgbClr val="222222"/>
              </a:solidFill>
              <a:highlight>
                <a:schemeClr val="lt1"/>
              </a:highlight>
              <a:latin typeface="Basic"/>
              <a:ea typeface="Basic"/>
              <a:cs typeface="Basic"/>
              <a:sym typeface="Basic"/>
            </a:endParaRPr>
          </a:p>
          <a:p>
            <a:pPr indent="0" lvl="0" marL="457200" rtl="0" algn="l">
              <a:spcBef>
                <a:spcPts val="600"/>
              </a:spcBef>
              <a:spcAft>
                <a:spcPts val="0"/>
              </a:spcAft>
              <a:buNone/>
            </a:pPr>
            <a:r>
              <a:t/>
            </a:r>
            <a:endParaRPr sz="2400">
              <a:solidFill>
                <a:srgbClr val="222222"/>
              </a:solidFill>
              <a:highlight>
                <a:schemeClr val="lt1"/>
              </a:highlight>
              <a:latin typeface="Basic"/>
              <a:ea typeface="Basic"/>
              <a:cs typeface="Basic"/>
              <a:sym typeface="Basic"/>
            </a:endParaRPr>
          </a:p>
          <a:p>
            <a:pPr indent="-381000" lvl="0" marL="457200" rtl="0" algn="l">
              <a:spcBef>
                <a:spcPts val="600"/>
              </a:spcBef>
              <a:spcAft>
                <a:spcPts val="0"/>
              </a:spcAft>
              <a:buClr>
                <a:srgbClr val="222222"/>
              </a:buClr>
              <a:buSzPts val="2400"/>
              <a:buFont typeface="Basic"/>
              <a:buChar char="❖"/>
            </a:pPr>
            <a:r>
              <a:rPr lang="en-US" sz="2400">
                <a:solidFill>
                  <a:srgbClr val="222222"/>
                </a:solidFill>
                <a:highlight>
                  <a:schemeClr val="lt1"/>
                </a:highlight>
                <a:latin typeface="Basic"/>
                <a:ea typeface="Basic"/>
                <a:cs typeface="Basic"/>
                <a:sym typeface="Basic"/>
              </a:rPr>
              <a:t>A Title I school is a school receiving federal funds for students. </a:t>
            </a:r>
            <a:endParaRPr sz="2400">
              <a:solidFill>
                <a:srgbClr val="222222"/>
              </a:solidFill>
              <a:highlight>
                <a:schemeClr val="lt1"/>
              </a:highlight>
              <a:latin typeface="Basic"/>
              <a:ea typeface="Basic"/>
              <a:cs typeface="Basic"/>
              <a:sym typeface="Basic"/>
            </a:endParaRPr>
          </a:p>
          <a:p>
            <a:pPr indent="0" lvl="0" marL="0" rtl="0" algn="l">
              <a:spcBef>
                <a:spcPts val="600"/>
              </a:spcBef>
              <a:spcAft>
                <a:spcPts val="0"/>
              </a:spcAft>
              <a:buNone/>
            </a:pPr>
            <a:r>
              <a:t/>
            </a:r>
            <a:endParaRPr sz="2400">
              <a:solidFill>
                <a:srgbClr val="222222"/>
              </a:solidFill>
              <a:highlight>
                <a:schemeClr val="lt1"/>
              </a:highlight>
              <a:latin typeface="Basic"/>
              <a:ea typeface="Basic"/>
              <a:cs typeface="Basic"/>
              <a:sym typeface="Basic"/>
            </a:endParaRPr>
          </a:p>
          <a:p>
            <a:pPr indent="-381000" lvl="0" marL="457200" rtl="0" algn="l">
              <a:spcBef>
                <a:spcPts val="600"/>
              </a:spcBef>
              <a:spcAft>
                <a:spcPts val="0"/>
              </a:spcAft>
              <a:buClr>
                <a:srgbClr val="222222"/>
              </a:buClr>
              <a:buSzPts val="2400"/>
              <a:buFont typeface="Basic"/>
              <a:buChar char="❖"/>
            </a:pPr>
            <a:r>
              <a:rPr lang="en-US" sz="2400">
                <a:solidFill>
                  <a:srgbClr val="222222"/>
                </a:solidFill>
                <a:highlight>
                  <a:schemeClr val="lt1"/>
                </a:highlight>
                <a:latin typeface="Basic"/>
                <a:ea typeface="Basic"/>
                <a:cs typeface="Basic"/>
                <a:sym typeface="Basic"/>
              </a:rPr>
              <a:t>The basic principle of Title I is that schools with large concentrations of low-income students receive supplemental funds to meet students’ educational goals.</a:t>
            </a:r>
            <a:endParaRPr sz="2400">
              <a:solidFill>
                <a:schemeClr val="dk1"/>
              </a:solidFill>
              <a:latin typeface="Basic"/>
              <a:ea typeface="Basic"/>
              <a:cs typeface="Basic"/>
              <a:sym typeface="Basic"/>
            </a:endParaRPr>
          </a:p>
          <a:p>
            <a:pPr indent="0" lvl="0" marL="0" marR="0" rtl="0" algn="l">
              <a:lnSpc>
                <a:spcPct val="90000"/>
              </a:lnSpc>
              <a:spcBef>
                <a:spcPts val="0"/>
              </a:spcBef>
              <a:spcAft>
                <a:spcPts val="0"/>
              </a:spcAft>
              <a:buClr>
                <a:srgbClr val="00AFD7"/>
              </a:buClr>
              <a:buSzPts val="2000"/>
              <a:buFont typeface="Basic"/>
              <a:buNone/>
            </a:pPr>
            <a:r>
              <a:t/>
            </a:r>
            <a:endParaRPr sz="2000">
              <a:solidFill>
                <a:srgbClr val="666666"/>
              </a:solidFill>
              <a:highlight>
                <a:srgbClr val="FFFFFF"/>
              </a:highlight>
              <a:latin typeface="Basic"/>
              <a:ea typeface="Basic"/>
              <a:cs typeface="Basic"/>
              <a:sym typeface="Basic"/>
            </a:endParaRPr>
          </a:p>
        </p:txBody>
      </p:sp>
      <p:pic>
        <p:nvPicPr>
          <p:cNvPr id="140" name="Google Shape;140;p18" title="WC Logo.jfif"/>
          <p:cNvPicPr preferRelativeResize="0"/>
          <p:nvPr/>
        </p:nvPicPr>
        <p:blipFill>
          <a:blip r:embed="rId3">
            <a:alphaModFix/>
          </a:blip>
          <a:stretch>
            <a:fillRect/>
          </a:stretch>
        </p:blipFill>
        <p:spPr>
          <a:xfrm>
            <a:off x="7411475" y="263920"/>
            <a:ext cx="1648325" cy="1207455"/>
          </a:xfrm>
          <a:prstGeom prst="rect">
            <a:avLst/>
          </a:prstGeom>
          <a:noFill/>
          <a:ln>
            <a:noFill/>
          </a:ln>
        </p:spPr>
      </p:pic>
      <p:pic>
        <p:nvPicPr>
          <p:cNvPr id="141" name="Google Shape;141;p18" title="WC Logo.jfif"/>
          <p:cNvPicPr preferRelativeResize="0"/>
          <p:nvPr/>
        </p:nvPicPr>
        <p:blipFill>
          <a:blip r:embed="rId3">
            <a:alphaModFix/>
          </a:blip>
          <a:stretch>
            <a:fillRect/>
          </a:stretch>
        </p:blipFill>
        <p:spPr>
          <a:xfrm>
            <a:off x="511200" y="263920"/>
            <a:ext cx="1648325" cy="1207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868000" y="226138"/>
            <a:ext cx="6777900" cy="84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sz="2440">
                <a:solidFill>
                  <a:schemeClr val="dk1"/>
                </a:solidFill>
                <a:latin typeface="Basic"/>
                <a:ea typeface="Basic"/>
                <a:cs typeface="Basic"/>
                <a:sym typeface="Basic"/>
              </a:rPr>
              <a:t>      </a:t>
            </a:r>
            <a:r>
              <a:rPr lang="en-US" sz="2840">
                <a:solidFill>
                  <a:schemeClr val="dk1"/>
                </a:solidFill>
                <a:latin typeface="Basic"/>
                <a:ea typeface="Basic"/>
                <a:cs typeface="Basic"/>
                <a:sym typeface="Basic"/>
              </a:rPr>
              <a:t> </a:t>
            </a:r>
            <a:r>
              <a:rPr lang="en-US" sz="2940" u="sng">
                <a:solidFill>
                  <a:schemeClr val="dk1"/>
                </a:solidFill>
                <a:latin typeface="Basic"/>
                <a:ea typeface="Basic"/>
                <a:cs typeface="Basic"/>
                <a:sym typeface="Basic"/>
              </a:rPr>
              <a:t>What does it mean </a:t>
            </a:r>
            <a:endParaRPr sz="2940" u="sng">
              <a:solidFill>
                <a:schemeClr val="dk1"/>
              </a:solidFill>
              <a:latin typeface="Basic"/>
              <a:ea typeface="Basic"/>
              <a:cs typeface="Basic"/>
              <a:sym typeface="Basic"/>
            </a:endParaRPr>
          </a:p>
          <a:p>
            <a:pPr indent="0" lvl="0" marL="0" rtl="0" algn="ctr">
              <a:lnSpc>
                <a:spcPct val="100000"/>
              </a:lnSpc>
              <a:spcBef>
                <a:spcPts val="0"/>
              </a:spcBef>
              <a:spcAft>
                <a:spcPts val="0"/>
              </a:spcAft>
              <a:buClr>
                <a:schemeClr val="dk1"/>
              </a:buClr>
              <a:buFont typeface="Arial"/>
              <a:buNone/>
            </a:pPr>
            <a:r>
              <a:rPr lang="en-US" sz="2940" u="sng">
                <a:solidFill>
                  <a:schemeClr val="dk1"/>
                </a:solidFill>
                <a:latin typeface="Basic"/>
                <a:ea typeface="Basic"/>
                <a:cs typeface="Basic"/>
                <a:sym typeface="Basic"/>
              </a:rPr>
              <a:t>to be a Title I School?</a:t>
            </a:r>
            <a:endParaRPr sz="2940" u="sng">
              <a:solidFill>
                <a:srgbClr val="00AFD7"/>
              </a:solidFill>
              <a:latin typeface="Basic"/>
              <a:ea typeface="Basic"/>
              <a:cs typeface="Basic"/>
              <a:sym typeface="Basic"/>
            </a:endParaRPr>
          </a:p>
        </p:txBody>
      </p:sp>
      <p:sp>
        <p:nvSpPr>
          <p:cNvPr id="147" name="Google Shape;147;p19"/>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48" name="Google Shape;148;p19"/>
          <p:cNvSpPr txBox="1"/>
          <p:nvPr/>
        </p:nvSpPr>
        <p:spPr>
          <a:xfrm>
            <a:off x="509250" y="1331225"/>
            <a:ext cx="8125500" cy="45324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Basic"/>
              <a:buChar char="❖"/>
            </a:pPr>
            <a:r>
              <a:rPr lang="en-US" sz="2000">
                <a:solidFill>
                  <a:schemeClr val="dk1"/>
                </a:solidFill>
                <a:latin typeface="Basic"/>
                <a:ea typeface="Basic"/>
                <a:cs typeface="Basic"/>
                <a:sym typeface="Basic"/>
              </a:rPr>
              <a:t>Being a Title I school means receiving federal funding (Title I dollars) to </a:t>
            </a:r>
            <a:r>
              <a:rPr lang="en-US" sz="2000" u="sng">
                <a:solidFill>
                  <a:schemeClr val="dk1"/>
                </a:solidFill>
                <a:latin typeface="Basic"/>
                <a:ea typeface="Basic"/>
                <a:cs typeface="Basic"/>
                <a:sym typeface="Basic"/>
              </a:rPr>
              <a:t>supplement</a:t>
            </a:r>
            <a:r>
              <a:rPr lang="en-US" sz="2000">
                <a:solidFill>
                  <a:schemeClr val="dk1"/>
                </a:solidFill>
                <a:latin typeface="Basic"/>
                <a:ea typeface="Basic"/>
                <a:cs typeface="Basic"/>
                <a:sym typeface="Basic"/>
              </a:rPr>
              <a:t> the school’s existing programs.  These dollars are used for the following:</a:t>
            </a:r>
            <a:endParaRPr sz="2000">
              <a:solidFill>
                <a:schemeClr val="dk1"/>
              </a:solidFill>
              <a:latin typeface="Basic"/>
              <a:ea typeface="Basic"/>
              <a:cs typeface="Basic"/>
              <a:sym typeface="Basic"/>
            </a:endParaRPr>
          </a:p>
          <a:p>
            <a:pPr indent="0" lvl="0" marL="0" rtl="0" algn="l">
              <a:spcBef>
                <a:spcPts val="0"/>
              </a:spcBef>
              <a:spcAft>
                <a:spcPts val="0"/>
              </a:spcAft>
              <a:buNone/>
            </a:pPr>
            <a:r>
              <a:t/>
            </a:r>
            <a:endParaRPr sz="20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Identifying students experiencing academic difficulties and providing timely assistance to help students meet the state’s challenging content standards.</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Purchasing supplemental staff/programs/materials/supplies</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Conducting parent and family engagement meetings/trainings/activities</a:t>
            </a:r>
            <a:endParaRPr sz="2400">
              <a:solidFill>
                <a:schemeClr val="dk1"/>
              </a:solidFill>
              <a:latin typeface="Basic"/>
              <a:ea typeface="Basic"/>
              <a:cs typeface="Basic"/>
              <a:sym typeface="Basic"/>
            </a:endParaRPr>
          </a:p>
          <a:p>
            <a:pPr indent="-285750" lvl="1" marL="74295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Recruiting/Hiring/Retaining Highly-Qualified Teachers</a:t>
            </a:r>
            <a:endParaRPr sz="2400">
              <a:solidFill>
                <a:schemeClr val="dk1"/>
              </a:solidFill>
              <a:latin typeface="Basic"/>
              <a:ea typeface="Basic"/>
              <a:cs typeface="Basic"/>
              <a:sym typeface="Basic"/>
            </a:endParaRPr>
          </a:p>
          <a:p>
            <a:pPr indent="0" lvl="0" marL="742950" rtl="0" algn="l">
              <a:spcBef>
                <a:spcPts val="400"/>
              </a:spcBef>
              <a:spcAft>
                <a:spcPts val="0"/>
              </a:spcAft>
              <a:buNone/>
            </a:pPr>
            <a:r>
              <a:t/>
            </a:r>
            <a:endParaRPr sz="2400">
              <a:solidFill>
                <a:schemeClr val="dk1"/>
              </a:solidFill>
              <a:latin typeface="Basic"/>
              <a:ea typeface="Basic"/>
              <a:cs typeface="Basic"/>
              <a:sym typeface="Basic"/>
            </a:endParaRPr>
          </a:p>
          <a:p>
            <a:pPr indent="-342900" lvl="0" marL="34290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Being a Title I school also means encouraging ongoing parent and family engagement and advocating for parents’ rights</a:t>
            </a:r>
            <a:endParaRPr sz="2200">
              <a:solidFill>
                <a:schemeClr val="dk1"/>
              </a:solidFill>
              <a:latin typeface="Basic"/>
              <a:ea typeface="Basic"/>
              <a:cs typeface="Basic"/>
              <a:sym typeface="Basic"/>
            </a:endParaRPr>
          </a:p>
          <a:p>
            <a:pPr indent="-342900" lvl="0" marL="342900" rtl="0" algn="l">
              <a:spcBef>
                <a:spcPts val="440"/>
              </a:spcBef>
              <a:spcAft>
                <a:spcPts val="0"/>
              </a:spcAft>
              <a:buClr>
                <a:schemeClr val="dk1"/>
              </a:buClr>
              <a:buFont typeface="Arial"/>
              <a:buNone/>
            </a:pPr>
            <a:r>
              <a:t/>
            </a:r>
            <a:endParaRPr sz="22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pic>
        <p:nvPicPr>
          <p:cNvPr id="149" name="Google Shape;149;p19" title="WC Logo.jfif"/>
          <p:cNvPicPr preferRelativeResize="0"/>
          <p:nvPr/>
        </p:nvPicPr>
        <p:blipFill>
          <a:blip r:embed="rId3">
            <a:alphaModFix/>
          </a:blip>
          <a:stretch>
            <a:fillRect/>
          </a:stretch>
        </p:blipFill>
        <p:spPr>
          <a:xfrm>
            <a:off x="7645895" y="131574"/>
            <a:ext cx="1407755" cy="1031225"/>
          </a:xfrm>
          <a:prstGeom prst="rect">
            <a:avLst/>
          </a:prstGeom>
          <a:noFill/>
          <a:ln>
            <a:noFill/>
          </a:ln>
        </p:spPr>
      </p:pic>
      <p:pic>
        <p:nvPicPr>
          <p:cNvPr id="150" name="Google Shape;150;p19" title="WC Logo.jfif"/>
          <p:cNvPicPr preferRelativeResize="0"/>
          <p:nvPr/>
        </p:nvPicPr>
        <p:blipFill>
          <a:blip r:embed="rId3">
            <a:alphaModFix/>
          </a:blip>
          <a:stretch>
            <a:fillRect/>
          </a:stretch>
        </p:blipFill>
        <p:spPr>
          <a:xfrm>
            <a:off x="110095" y="131574"/>
            <a:ext cx="1407755" cy="103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56" name="Google Shape;156;p20"/>
          <p:cNvSpPr txBox="1"/>
          <p:nvPr/>
        </p:nvSpPr>
        <p:spPr>
          <a:xfrm>
            <a:off x="100200" y="1518125"/>
            <a:ext cx="8849700" cy="4578300"/>
          </a:xfrm>
          <a:prstGeom prst="rect">
            <a:avLst/>
          </a:prstGeom>
          <a:noFill/>
          <a:ln>
            <a:noFill/>
          </a:ln>
        </p:spPr>
        <p:txBody>
          <a:bodyPr anchorCtr="0" anchor="t" bIns="91425" lIns="91425" spcFirstLastPara="1" rIns="91425" wrap="square" tIns="91425">
            <a:noAutofit/>
          </a:bodyPr>
          <a:lstStyle/>
          <a:p>
            <a:pPr indent="0" lvl="0" marL="342900" rtl="0" algn="l">
              <a:spcBef>
                <a:spcPts val="0"/>
              </a:spcBef>
              <a:spcAft>
                <a:spcPts val="0"/>
              </a:spcAft>
              <a:buNone/>
            </a:pPr>
            <a:r>
              <a:t/>
            </a:r>
            <a:endParaRPr i="1"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342900" lvl="0" marL="342900" rtl="0" algn="l">
              <a:spcBef>
                <a:spcPts val="440"/>
              </a:spcBef>
              <a:spcAft>
                <a:spcPts val="0"/>
              </a:spcAft>
              <a:buNone/>
            </a:pPr>
            <a:r>
              <a:t/>
            </a:r>
            <a:endParaRPr sz="2200">
              <a:solidFill>
                <a:schemeClr val="dk1"/>
              </a:solidFill>
            </a:endParaRPr>
          </a:p>
          <a:p>
            <a:pPr indent="0" lvl="0" marL="0" rtl="0" algn="l">
              <a:spcBef>
                <a:spcPts val="0"/>
              </a:spcBef>
              <a:spcAft>
                <a:spcPts val="0"/>
              </a:spcAft>
              <a:buNone/>
            </a:pPr>
            <a:r>
              <a:t/>
            </a:r>
            <a:endParaRPr/>
          </a:p>
        </p:txBody>
      </p:sp>
      <p:sp>
        <p:nvSpPr>
          <p:cNvPr id="157" name="Google Shape;157;p20"/>
          <p:cNvSpPr txBox="1"/>
          <p:nvPr/>
        </p:nvSpPr>
        <p:spPr>
          <a:xfrm>
            <a:off x="482700" y="211875"/>
            <a:ext cx="84672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u="sng">
                <a:solidFill>
                  <a:schemeClr val="dk1"/>
                </a:solidFill>
                <a:latin typeface="Basic"/>
                <a:ea typeface="Basic"/>
                <a:cs typeface="Basic"/>
                <a:sym typeface="Basic"/>
              </a:rPr>
              <a:t>How are Title I funds</a:t>
            </a:r>
            <a:endParaRPr b="1" sz="2900" u="sng">
              <a:solidFill>
                <a:schemeClr val="dk1"/>
              </a:solidFill>
              <a:latin typeface="Basic"/>
              <a:ea typeface="Basic"/>
              <a:cs typeface="Basic"/>
              <a:sym typeface="Basic"/>
            </a:endParaRPr>
          </a:p>
          <a:p>
            <a:pPr indent="0" lvl="0" marL="0" rtl="0" algn="ctr">
              <a:spcBef>
                <a:spcPts val="0"/>
              </a:spcBef>
              <a:spcAft>
                <a:spcPts val="0"/>
              </a:spcAft>
              <a:buNone/>
            </a:pPr>
            <a:r>
              <a:rPr b="1" lang="en-US" sz="2900" u="sng">
                <a:solidFill>
                  <a:schemeClr val="dk1"/>
                </a:solidFill>
                <a:latin typeface="Basic"/>
                <a:ea typeface="Basic"/>
                <a:cs typeface="Basic"/>
                <a:sym typeface="Basic"/>
              </a:rPr>
              <a:t> used in our </a:t>
            </a:r>
            <a:r>
              <a:rPr b="1" lang="en-US" sz="2900" u="sng">
                <a:solidFill>
                  <a:schemeClr val="dk1"/>
                </a:solidFill>
                <a:latin typeface="Basic"/>
                <a:ea typeface="Basic"/>
                <a:cs typeface="Basic"/>
                <a:sym typeface="Basic"/>
              </a:rPr>
              <a:t>s</a:t>
            </a:r>
            <a:r>
              <a:rPr b="1" lang="en-US" sz="2900" u="sng">
                <a:solidFill>
                  <a:schemeClr val="dk1"/>
                </a:solidFill>
                <a:latin typeface="Basic"/>
                <a:ea typeface="Basic"/>
                <a:cs typeface="Basic"/>
                <a:sym typeface="Basic"/>
              </a:rPr>
              <a:t>chool?</a:t>
            </a:r>
            <a:br>
              <a:rPr lang="en-US" sz="3500">
                <a:solidFill>
                  <a:schemeClr val="dk1"/>
                </a:solidFill>
                <a:latin typeface="Avenir"/>
                <a:ea typeface="Avenir"/>
                <a:cs typeface="Avenir"/>
                <a:sym typeface="Avenir"/>
              </a:rPr>
            </a:br>
            <a:endParaRPr sz="1300">
              <a:latin typeface="Avenir"/>
              <a:ea typeface="Avenir"/>
              <a:cs typeface="Avenir"/>
              <a:sym typeface="Avenir"/>
            </a:endParaRPr>
          </a:p>
        </p:txBody>
      </p:sp>
      <p:pic>
        <p:nvPicPr>
          <p:cNvPr id="158" name="Google Shape;158;p20"/>
          <p:cNvPicPr preferRelativeResize="0"/>
          <p:nvPr/>
        </p:nvPicPr>
        <p:blipFill>
          <a:blip r:embed="rId3">
            <a:alphaModFix/>
          </a:blip>
          <a:stretch>
            <a:fillRect/>
          </a:stretch>
        </p:blipFill>
        <p:spPr>
          <a:xfrm>
            <a:off x="589550" y="1518125"/>
            <a:ext cx="8073175" cy="4136725"/>
          </a:xfrm>
          <a:prstGeom prst="rect">
            <a:avLst/>
          </a:prstGeom>
          <a:noFill/>
          <a:ln>
            <a:noFill/>
          </a:ln>
        </p:spPr>
      </p:pic>
      <p:pic>
        <p:nvPicPr>
          <p:cNvPr id="159" name="Google Shape;159;p20" title="WC Logo.jfif"/>
          <p:cNvPicPr preferRelativeResize="0"/>
          <p:nvPr/>
        </p:nvPicPr>
        <p:blipFill>
          <a:blip r:embed="rId4">
            <a:alphaModFix/>
          </a:blip>
          <a:stretch>
            <a:fillRect/>
          </a:stretch>
        </p:blipFill>
        <p:spPr>
          <a:xfrm>
            <a:off x="7405325" y="81720"/>
            <a:ext cx="1648325" cy="1207455"/>
          </a:xfrm>
          <a:prstGeom prst="rect">
            <a:avLst/>
          </a:prstGeom>
          <a:noFill/>
          <a:ln>
            <a:noFill/>
          </a:ln>
        </p:spPr>
      </p:pic>
      <p:pic>
        <p:nvPicPr>
          <p:cNvPr id="160" name="Google Shape;160;p20" title="WC Logo.jfif"/>
          <p:cNvPicPr preferRelativeResize="0"/>
          <p:nvPr/>
        </p:nvPicPr>
        <p:blipFill>
          <a:blip r:embed="rId4">
            <a:alphaModFix/>
          </a:blip>
          <a:stretch>
            <a:fillRect/>
          </a:stretch>
        </p:blipFill>
        <p:spPr>
          <a:xfrm>
            <a:off x="230525" y="137870"/>
            <a:ext cx="1648325" cy="12074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66" name="Google Shape;166;p21"/>
          <p:cNvSpPr txBox="1"/>
          <p:nvPr/>
        </p:nvSpPr>
        <p:spPr>
          <a:xfrm>
            <a:off x="280500" y="1310488"/>
            <a:ext cx="8583000" cy="4867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Basic"/>
              <a:buChar char="•"/>
            </a:pPr>
            <a:r>
              <a:rPr lang="en-US" sz="2000">
                <a:solidFill>
                  <a:schemeClr val="dk1"/>
                </a:solidFill>
                <a:latin typeface="Basic"/>
                <a:ea typeface="Basic"/>
                <a:cs typeface="Basic"/>
                <a:sym typeface="Basic"/>
              </a:rPr>
              <a:t>Any Local Education Agency (LEA) or school district with a Title I Allocation exceeding $500,000 is required by law to set aside 1% of the Title I allocation for parent and family engagement. </a:t>
            </a:r>
            <a:endParaRPr sz="2000">
              <a:solidFill>
                <a:schemeClr val="dk1"/>
              </a:solidFill>
              <a:latin typeface="Basic"/>
              <a:ea typeface="Basic"/>
              <a:cs typeface="Basic"/>
              <a:sym typeface="Basic"/>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Basic"/>
              <a:ea typeface="Basic"/>
              <a:cs typeface="Basic"/>
              <a:sym typeface="Basic"/>
            </a:endParaRPr>
          </a:p>
          <a:p>
            <a:pPr indent="-342900" lvl="0" marL="342900" rtl="0" algn="l">
              <a:spcBef>
                <a:spcPts val="100"/>
              </a:spcBef>
              <a:spcAft>
                <a:spcPts val="0"/>
              </a:spcAft>
              <a:buClr>
                <a:schemeClr val="dk1"/>
              </a:buClr>
              <a:buFont typeface="Arial"/>
              <a:buNone/>
            </a:pPr>
            <a:r>
              <a:t/>
            </a:r>
            <a:endParaRPr sz="500">
              <a:solidFill>
                <a:schemeClr val="dk1"/>
              </a:solidFill>
              <a:latin typeface="Basic"/>
              <a:ea typeface="Basic"/>
              <a:cs typeface="Basic"/>
              <a:sym typeface="Basic"/>
            </a:endParaRPr>
          </a:p>
          <a:p>
            <a:pPr indent="-342900" lvl="0" marL="34290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Of that 1%, 10% may be reserved at the LEA/district level for system-wide initiatives related to parent and family engagement.  The remaining 90% must be allocated to all Title I schools in the district.  In CMS, each Title I school receives its portion of the 90% to implement school-level parent and family engagement activities and events</a:t>
            </a:r>
            <a:endParaRPr sz="2000">
              <a:solidFill>
                <a:schemeClr val="dk1"/>
              </a:solidFill>
              <a:latin typeface="Basic"/>
              <a:ea typeface="Basic"/>
              <a:cs typeface="Basic"/>
              <a:sym typeface="Basic"/>
            </a:endParaRPr>
          </a:p>
          <a:p>
            <a:pPr indent="0" lvl="0" marL="342900" rtl="0" algn="l">
              <a:spcBef>
                <a:spcPts val="400"/>
              </a:spcBef>
              <a:spcAft>
                <a:spcPts val="0"/>
              </a:spcAft>
              <a:buClr>
                <a:schemeClr val="dk1"/>
              </a:buClr>
              <a:buSzPts val="1100"/>
              <a:buFont typeface="Arial"/>
              <a:buNone/>
            </a:pPr>
            <a:r>
              <a:t/>
            </a:r>
            <a:endParaRPr sz="2000">
              <a:solidFill>
                <a:schemeClr val="dk1"/>
              </a:solidFill>
              <a:latin typeface="Basic"/>
              <a:ea typeface="Basic"/>
              <a:cs typeface="Basic"/>
              <a:sym typeface="Basic"/>
            </a:endParaRPr>
          </a:p>
          <a:p>
            <a:pPr indent="-342900" lvl="0" marL="342900" rtl="0" algn="l">
              <a:spcBef>
                <a:spcPts val="400"/>
              </a:spcBef>
              <a:spcAft>
                <a:spcPts val="0"/>
              </a:spcAft>
              <a:buClr>
                <a:schemeClr val="dk1"/>
              </a:buClr>
              <a:buSzPts val="2000"/>
              <a:buFont typeface="Basic"/>
              <a:buChar char="•"/>
            </a:pPr>
            <a:r>
              <a:rPr lang="en-US" sz="2000">
                <a:solidFill>
                  <a:schemeClr val="dk1"/>
                </a:solidFill>
                <a:latin typeface="Basic"/>
                <a:ea typeface="Basic"/>
                <a:cs typeface="Basic"/>
                <a:sym typeface="Basic"/>
              </a:rPr>
              <a:t>Title I parents have the right to provide input into decisions regarding how this money is spent.  This process is completed through the School Improvement Team (SIT) </a:t>
            </a:r>
            <a:endParaRPr sz="3000">
              <a:solidFill>
                <a:schemeClr val="dk1"/>
              </a:solidFill>
              <a:latin typeface="Basic"/>
              <a:ea typeface="Basic"/>
              <a:cs typeface="Basic"/>
              <a:sym typeface="Basic"/>
            </a:endParaRPr>
          </a:p>
          <a:p>
            <a:pPr indent="-342900" lvl="0" marL="342900" rtl="0" algn="l">
              <a:spcBef>
                <a:spcPts val="440"/>
              </a:spcBef>
              <a:spcAft>
                <a:spcPts val="0"/>
              </a:spcAft>
              <a:buClr>
                <a:schemeClr val="dk1"/>
              </a:buClr>
              <a:buFont typeface="Arial"/>
              <a:buNone/>
            </a:pPr>
            <a:r>
              <a:t/>
            </a:r>
            <a:endParaRPr sz="2200">
              <a:solidFill>
                <a:schemeClr val="dk1"/>
              </a:solidFill>
              <a:latin typeface="Basic"/>
              <a:ea typeface="Basic"/>
              <a:cs typeface="Basic"/>
              <a:sym typeface="Basic"/>
            </a:endParaRPr>
          </a:p>
          <a:p>
            <a:pPr indent="0" lvl="0" marL="0" rtl="0" algn="ctr">
              <a:spcBef>
                <a:spcPts val="0"/>
              </a:spcBef>
              <a:spcAft>
                <a:spcPts val="0"/>
              </a:spcAft>
              <a:buClr>
                <a:schemeClr val="dk1"/>
              </a:buClr>
              <a:buFont typeface="Arial"/>
              <a:buNone/>
            </a:pPr>
            <a:r>
              <a:t/>
            </a:r>
            <a:endParaRPr b="1" sz="3000">
              <a:solidFill>
                <a:schemeClr val="dk1"/>
              </a:solidFill>
            </a:endParaRPr>
          </a:p>
          <a:p>
            <a:pPr indent="0" lvl="0" marL="0" rtl="0" algn="l">
              <a:spcBef>
                <a:spcPts val="0"/>
              </a:spcBef>
              <a:spcAft>
                <a:spcPts val="0"/>
              </a:spcAft>
              <a:buClr>
                <a:schemeClr val="dk1"/>
              </a:buClr>
              <a:buSzPts val="1200"/>
              <a:buFont typeface="Arial"/>
              <a:buNone/>
            </a:pPr>
            <a:r>
              <a:t/>
            </a:r>
            <a:endParaRPr sz="2300">
              <a:solidFill>
                <a:srgbClr val="0C0C0C"/>
              </a:solidFill>
              <a:latin typeface="Calibri"/>
              <a:ea typeface="Calibri"/>
              <a:cs typeface="Calibri"/>
              <a:sym typeface="Calibri"/>
            </a:endParaRPr>
          </a:p>
          <a:p>
            <a:pPr indent="0" lvl="0" marL="0" rtl="0" algn="l">
              <a:spcBef>
                <a:spcPts val="0"/>
              </a:spcBef>
              <a:spcAft>
                <a:spcPts val="0"/>
              </a:spcAft>
              <a:buNone/>
            </a:pPr>
            <a:r>
              <a:t/>
            </a:r>
            <a:endParaRPr/>
          </a:p>
        </p:txBody>
      </p:sp>
      <p:sp>
        <p:nvSpPr>
          <p:cNvPr id="167" name="Google Shape;167;p21"/>
          <p:cNvSpPr txBox="1"/>
          <p:nvPr/>
        </p:nvSpPr>
        <p:spPr>
          <a:xfrm>
            <a:off x="1208975" y="231538"/>
            <a:ext cx="6846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u="sng">
                <a:solidFill>
                  <a:schemeClr val="dk1"/>
                </a:solidFill>
                <a:latin typeface="Basic"/>
                <a:ea typeface="Basic"/>
                <a:cs typeface="Basic"/>
                <a:sym typeface="Basic"/>
              </a:rPr>
              <a:t>What is the 1% set-aside and how are parents involved?</a:t>
            </a:r>
            <a:endParaRPr b="1" sz="2300" u="sng">
              <a:solidFill>
                <a:schemeClr val="dk1"/>
              </a:solidFill>
              <a:latin typeface="Basic"/>
              <a:ea typeface="Basic"/>
              <a:cs typeface="Basic"/>
              <a:sym typeface="Basic"/>
            </a:endParaRPr>
          </a:p>
        </p:txBody>
      </p:sp>
      <p:pic>
        <p:nvPicPr>
          <p:cNvPr id="168" name="Google Shape;168;p21" title="WC Logo.jfif"/>
          <p:cNvPicPr preferRelativeResize="0"/>
          <p:nvPr/>
        </p:nvPicPr>
        <p:blipFill>
          <a:blip r:embed="rId3">
            <a:alphaModFix/>
          </a:blip>
          <a:stretch>
            <a:fillRect/>
          </a:stretch>
        </p:blipFill>
        <p:spPr>
          <a:xfrm>
            <a:off x="7645895" y="131574"/>
            <a:ext cx="1407755" cy="1031225"/>
          </a:xfrm>
          <a:prstGeom prst="rect">
            <a:avLst/>
          </a:prstGeom>
          <a:noFill/>
          <a:ln>
            <a:noFill/>
          </a:ln>
        </p:spPr>
      </p:pic>
      <p:pic>
        <p:nvPicPr>
          <p:cNvPr id="169" name="Google Shape;169;p21" title="WC Logo.jfif"/>
          <p:cNvPicPr preferRelativeResize="0"/>
          <p:nvPr/>
        </p:nvPicPr>
        <p:blipFill>
          <a:blip r:embed="rId3">
            <a:alphaModFix/>
          </a:blip>
          <a:stretch>
            <a:fillRect/>
          </a:stretch>
        </p:blipFill>
        <p:spPr>
          <a:xfrm>
            <a:off x="184245" y="131574"/>
            <a:ext cx="1407755" cy="1031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58938" y="263925"/>
            <a:ext cx="8534400" cy="86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Font typeface="Arial"/>
              <a:buNone/>
            </a:pPr>
            <a:r>
              <a:rPr lang="en-US" sz="2600" u="sng">
                <a:solidFill>
                  <a:schemeClr val="dk1"/>
                </a:solidFill>
                <a:latin typeface="Basic"/>
                <a:ea typeface="Basic"/>
                <a:cs typeface="Basic"/>
                <a:sym typeface="Basic"/>
              </a:rPr>
              <a:t>Parent and Family Engagement Allocation</a:t>
            </a:r>
            <a:endParaRPr sz="2600" u="sng">
              <a:solidFill>
                <a:srgbClr val="00AFD7"/>
              </a:solidFill>
              <a:latin typeface="Basic"/>
              <a:ea typeface="Basic"/>
              <a:cs typeface="Basic"/>
              <a:sym typeface="Basic"/>
            </a:endParaRPr>
          </a:p>
        </p:txBody>
      </p:sp>
      <p:sp>
        <p:nvSpPr>
          <p:cNvPr id="175" name="Google Shape;175;p2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76" name="Google Shape;176;p22"/>
          <p:cNvSpPr txBox="1"/>
          <p:nvPr/>
        </p:nvSpPr>
        <p:spPr>
          <a:xfrm>
            <a:off x="230325" y="1215200"/>
            <a:ext cx="7973400" cy="45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US" sz="2000">
                <a:solidFill>
                  <a:srgbClr val="FF0000"/>
                </a:solidFill>
                <a:latin typeface="Avenir"/>
                <a:ea typeface="Avenir"/>
                <a:cs typeface="Avenir"/>
                <a:sym typeface="Avenir"/>
              </a:rPr>
              <a:t> </a:t>
            </a:r>
            <a:endParaRPr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0" lvl="0" marL="0" rtl="0" algn="l">
              <a:lnSpc>
                <a:spcPct val="90000"/>
              </a:lnSpc>
              <a:spcBef>
                <a:spcPts val="0"/>
              </a:spcBef>
              <a:spcAft>
                <a:spcPts val="0"/>
              </a:spcAft>
              <a:buClr>
                <a:schemeClr val="dk1"/>
              </a:buClr>
              <a:buSzPts val="350"/>
              <a:buFont typeface="Arial"/>
              <a:buNone/>
            </a:pPr>
            <a:r>
              <a:t/>
            </a:r>
            <a:endParaRPr/>
          </a:p>
        </p:txBody>
      </p:sp>
      <p:pic>
        <p:nvPicPr>
          <p:cNvPr id="177" name="Google Shape;177;p22"/>
          <p:cNvPicPr preferRelativeResize="0"/>
          <p:nvPr/>
        </p:nvPicPr>
        <p:blipFill>
          <a:blip r:embed="rId3">
            <a:alphaModFix/>
          </a:blip>
          <a:stretch>
            <a:fillRect/>
          </a:stretch>
        </p:blipFill>
        <p:spPr>
          <a:xfrm>
            <a:off x="589550" y="1518125"/>
            <a:ext cx="8073175" cy="4136725"/>
          </a:xfrm>
          <a:prstGeom prst="rect">
            <a:avLst/>
          </a:prstGeom>
          <a:noFill/>
          <a:ln>
            <a:noFill/>
          </a:ln>
        </p:spPr>
      </p:pic>
      <p:pic>
        <p:nvPicPr>
          <p:cNvPr id="178" name="Google Shape;178;p22" title="WC Logo.jfif"/>
          <p:cNvPicPr preferRelativeResize="0"/>
          <p:nvPr/>
        </p:nvPicPr>
        <p:blipFill>
          <a:blip r:embed="rId4">
            <a:alphaModFix/>
          </a:blip>
          <a:stretch>
            <a:fillRect/>
          </a:stretch>
        </p:blipFill>
        <p:spPr>
          <a:xfrm>
            <a:off x="7736245" y="263924"/>
            <a:ext cx="1407755" cy="1031225"/>
          </a:xfrm>
          <a:prstGeom prst="rect">
            <a:avLst/>
          </a:prstGeom>
          <a:noFill/>
          <a:ln>
            <a:noFill/>
          </a:ln>
        </p:spPr>
      </p:pic>
      <p:pic>
        <p:nvPicPr>
          <p:cNvPr id="179" name="Google Shape;179;p22" title="WC Logo.jfif"/>
          <p:cNvPicPr preferRelativeResize="0"/>
          <p:nvPr/>
        </p:nvPicPr>
        <p:blipFill>
          <a:blip r:embed="rId4">
            <a:alphaModFix/>
          </a:blip>
          <a:stretch>
            <a:fillRect/>
          </a:stretch>
        </p:blipFill>
        <p:spPr>
          <a:xfrm>
            <a:off x="182170" y="263937"/>
            <a:ext cx="1407755" cy="103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