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9144000"/>
  <p:notesSz cx="7102475" cy="9388475"/>
  <p:embeddedFontLst>
    <p:embeddedFont>
      <p:font typeface="Montserrat"/>
      <p:regular r:id="rId29"/>
      <p:bold r:id="rId30"/>
      <p:italic r:id="rId31"/>
      <p:boldItalic r:id="rId3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Montserrat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Montserrat-italic.fntdata"/><Relationship Id="rId30" Type="http://schemas.openxmlformats.org/officeDocument/2006/relationships/font" Target="fonts/Montserrat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font" Target="fonts/Montserrat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3093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04913" y="703263"/>
            <a:ext cx="4692650" cy="35210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anchorCtr="0" anchor="b" bIns="47075" lIns="94175" spcFirstLastPara="1" rIns="94175" wrap="square" tIns="470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16717f90ad_1_7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16717f90ad_1_7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>
              <a:highlight>
                <a:srgbClr val="FFFF00"/>
              </a:highlight>
            </a:endParaRPr>
          </a:p>
        </p:txBody>
      </p:sp>
      <p:sp>
        <p:nvSpPr>
          <p:cNvPr id="93" name="Google Shape;93;g216717f90ad_1_7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6117029042_0_40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60" name="Google Shape;160;g26117029042_0_40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6117029042_0_35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67" name="Google Shape;167;g26117029042_0_35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295399c738_0_324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295399c738_0_324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14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75" name="Google Shape;175;g2295399c738_0_324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26117029042_0_65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26117029042_0_65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14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82" name="Google Shape;182;g26117029042_0_65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226a268d21e_0_0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1400"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14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89" name="Google Shape;189;g226a268d21e_0_0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295399c738_0_14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96" name="Google Shape;196;g2295399c738_0_14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6117029042_0_85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204" name="Google Shape;204;g26117029042_0_85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6117029042_0_127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26117029042_0_127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212" name="Google Shape;212;g26117029042_0_127:notes"/>
          <p:cNvSpPr txBox="1"/>
          <p:nvPr>
            <p:ph idx="12" type="sldNum"/>
          </p:nvPr>
        </p:nvSpPr>
        <p:spPr>
          <a:xfrm>
            <a:off x="4023093" y="8917422"/>
            <a:ext cx="3077700" cy="471000"/>
          </a:xfrm>
          <a:prstGeom prst="rect">
            <a:avLst/>
          </a:prstGeom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6117029042_0_169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218" name="Google Shape;218;g26117029042_0_169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6117029042_0_149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225" name="Google Shape;225;g26117029042_0_149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44bfe97dde_0_34:notes"/>
          <p:cNvSpPr/>
          <p:nvPr>
            <p:ph idx="2" type="sldImg"/>
          </p:nvPr>
        </p:nvSpPr>
        <p:spPr>
          <a:xfrm>
            <a:off x="1243013" y="714375"/>
            <a:ext cx="4775100" cy="3581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g244bfe97dde_0_34:notes"/>
          <p:cNvSpPr txBox="1"/>
          <p:nvPr>
            <p:ph idx="1" type="body"/>
          </p:nvPr>
        </p:nvSpPr>
        <p:spPr>
          <a:xfrm>
            <a:off x="710247" y="4459526"/>
            <a:ext cx="5682000" cy="42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14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03" name="Google Shape;103;g244bfe97dde_0_34:notes"/>
          <p:cNvSpPr txBox="1"/>
          <p:nvPr>
            <p:ph idx="12" type="sldNum"/>
          </p:nvPr>
        </p:nvSpPr>
        <p:spPr>
          <a:xfrm>
            <a:off x="4023093" y="8917422"/>
            <a:ext cx="3077700" cy="469500"/>
          </a:xfrm>
          <a:prstGeom prst="rect">
            <a:avLst/>
          </a:prstGeom>
          <a:noFill/>
          <a:ln>
            <a:noFill/>
          </a:ln>
        </p:spPr>
        <p:txBody>
          <a:bodyPr anchorCtr="0" anchor="b" bIns="47075" lIns="94175" spcFirstLastPara="1" rIns="94175" wrap="square" tIns="4707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26117029042_0_156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233" name="Google Shape;233;g26117029042_0_156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6117029042_0_198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240" name="Google Shape;240;g26117029042_0_198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6117029042_0_204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g26117029042_0_204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250" name="Google Shape;250;g26117029042_0_204:notes"/>
          <p:cNvSpPr txBox="1"/>
          <p:nvPr>
            <p:ph idx="12" type="sldNum"/>
          </p:nvPr>
        </p:nvSpPr>
        <p:spPr>
          <a:xfrm>
            <a:off x="4023093" y="8917422"/>
            <a:ext cx="3077700" cy="471000"/>
          </a:xfrm>
          <a:prstGeom prst="rect">
            <a:avLst/>
          </a:prstGeom>
          <a:noFill/>
          <a:ln>
            <a:noFill/>
          </a:ln>
        </p:spPr>
        <p:txBody>
          <a:bodyPr anchorCtr="0" anchor="b" bIns="47125" lIns="94300" spcFirstLastPara="1" rIns="94300" wrap="square" tIns="471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g26117029042_0_883:notes"/>
          <p:cNvSpPr txBox="1"/>
          <p:nvPr>
            <p:ph idx="1" type="body"/>
          </p:nvPr>
        </p:nvSpPr>
        <p:spPr>
          <a:xfrm>
            <a:off x="0" y="0"/>
            <a:ext cx="1747800" cy="41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6250" lIns="92525" spcFirstLastPara="1" rIns="92525" wrap="square" tIns="46250">
            <a:no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481" name="Google Shape;481;g26117029042_0_883:notes"/>
          <p:cNvSpPr/>
          <p:nvPr>
            <p:ph idx="2" type="sldImg"/>
          </p:nvPr>
        </p:nvSpPr>
        <p:spPr>
          <a:xfrm>
            <a:off x="1775902" y="704136"/>
            <a:ext cx="3551400" cy="3520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44bfe97dde_0_42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10" name="Google Shape;110;g244bfe97dde_0_42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6117029042_0_142:notes"/>
          <p:cNvSpPr txBox="1"/>
          <p:nvPr>
            <p:ph idx="1" type="body"/>
          </p:nvPr>
        </p:nvSpPr>
        <p:spPr>
          <a:xfrm>
            <a:off x="710247" y="4518203"/>
            <a:ext cx="5682000" cy="3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25" lIns="94300" spcFirstLastPara="1" rIns="94300" wrap="square" tIns="47125">
            <a:no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18" name="Google Shape;118;g26117029042_0_142:notes"/>
          <p:cNvSpPr/>
          <p:nvPr>
            <p:ph idx="2" type="sldImg"/>
          </p:nvPr>
        </p:nvSpPr>
        <p:spPr>
          <a:xfrm>
            <a:off x="1433027" y="1173559"/>
            <a:ext cx="4236300" cy="3168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6117029042_0_15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26" name="Google Shape;126;g26117029042_0_15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6117029042_0_21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32" name="Google Shape;132;g26117029042_0_21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6117029042_0_26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39" name="Google Shape;139;g26117029042_0_26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275d6f59c8e_0_362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46" name="Google Shape;146;g275d6f59c8e_0_362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6117029042_0_10:notes"/>
          <p:cNvSpPr txBox="1"/>
          <p:nvPr>
            <p:ph idx="1" type="body"/>
          </p:nvPr>
        </p:nvSpPr>
        <p:spPr>
          <a:xfrm>
            <a:off x="710248" y="4459526"/>
            <a:ext cx="5682000" cy="4224900"/>
          </a:xfrm>
          <a:prstGeom prst="rect">
            <a:avLst/>
          </a:prstGeom>
        </p:spPr>
        <p:txBody>
          <a:bodyPr anchorCtr="0" anchor="t" bIns="47075" lIns="94175" spcFirstLastPara="1" rIns="94175" wrap="square" tIns="4707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53" name="Google Shape;153;g26117029042_0_10:notes"/>
          <p:cNvSpPr/>
          <p:nvPr>
            <p:ph idx="2" type="sldImg"/>
          </p:nvPr>
        </p:nvSpPr>
        <p:spPr>
          <a:xfrm>
            <a:off x="1204913" y="703263"/>
            <a:ext cx="4692600" cy="35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777300" y="518100"/>
            <a:ext cx="3017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921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878600" y="1619192"/>
            <a:ext cx="39009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216900" y="628592"/>
            <a:ext cx="3900900" cy="30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921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678275" y="210550"/>
            <a:ext cx="79824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71447"/>
              </a:buClr>
              <a:buSzPts val="3200"/>
              <a:buFont typeface="Calibri"/>
              <a:buNone/>
              <a:defRPr b="1" i="0" sz="3600" u="none" cap="none" strike="noStrik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3"/>
          <p:cNvSpPr/>
          <p:nvPr/>
        </p:nvSpPr>
        <p:spPr>
          <a:xfrm>
            <a:off x="293815" y="210553"/>
            <a:ext cx="45600" cy="709800"/>
          </a:xfrm>
          <a:prstGeom prst="rect">
            <a:avLst/>
          </a:prstGeom>
          <a:solidFill>
            <a:srgbClr val="D0DF00"/>
          </a:solidFill>
          <a:ln cap="flat" cmpd="sng" w="25400">
            <a:solidFill>
              <a:srgbClr val="D0D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2">
            <a:alphaModFix/>
          </a:blip>
          <a:srcRect b="0" l="0" r="0" t="90171"/>
          <a:stretch/>
        </p:blipFill>
        <p:spPr>
          <a:xfrm>
            <a:off x="0" y="6183899"/>
            <a:ext cx="9144003" cy="6741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b="0" i="0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25" y="6183875"/>
            <a:ext cx="9144000" cy="6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CHARLOTTE-MECKLENBURG SCHOOLS</a:t>
            </a:r>
            <a:endParaRPr b="0" i="0" sz="1400" u="none" cap="none" strike="noStrike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ctrTitle"/>
          </p:nvPr>
        </p:nvSpPr>
        <p:spPr>
          <a:xfrm>
            <a:off x="342900" y="1420283"/>
            <a:ext cx="3886200" cy="98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685800" y="2590800"/>
            <a:ext cx="3200400" cy="11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228600" y="1066800"/>
            <a:ext cx="41148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921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361156" y="2937933"/>
            <a:ext cx="38862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None/>
              <a:defRPr b="1" sz="2200" cap="none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361156" y="1937809"/>
            <a:ext cx="3886200" cy="10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800"/>
              <a:buNone/>
              <a:defRPr sz="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228600" y="1066800"/>
            <a:ext cx="20193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11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–"/>
              <a:defRPr sz="1300"/>
            </a:lvl2pPr>
            <a:lvl3pPr indent="-2984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2324100" y="1066800"/>
            <a:ext cx="20193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302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indent="-3111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–"/>
              <a:defRPr sz="1300"/>
            </a:lvl2pPr>
            <a:lvl3pPr indent="-2984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3pPr>
            <a:lvl4pPr indent="-2921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4pPr>
            <a:lvl5pPr indent="-2921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»"/>
              <a:defRPr sz="1000"/>
            </a:lvl5pPr>
            <a:lvl6pPr indent="-2921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6pPr>
            <a:lvl7pPr indent="-2921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7pPr>
            <a:lvl8pPr indent="-2921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8pPr>
            <a:lvl9pPr indent="-2921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228600" y="1023409"/>
            <a:ext cx="2020200" cy="4266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b="1" sz="11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228600" y="1449917"/>
            <a:ext cx="2020200" cy="26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1115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300"/>
            </a:lvl1pPr>
            <a:lvl2pPr indent="-2984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2322513" y="1023409"/>
            <a:ext cx="2020800" cy="4266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b="1" sz="1300"/>
            </a:lvl1pPr>
            <a:lvl2pPr indent="-2286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b="1" sz="11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b="1" sz="1000"/>
            </a:lvl3pPr>
            <a:lvl4pPr indent="-22860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4pPr>
            <a:lvl5pPr indent="-22860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5pPr>
            <a:lvl6pPr indent="-22860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6pPr>
            <a:lvl7pPr indent="-22860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7pPr>
            <a:lvl8pPr indent="-22860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8pPr>
            <a:lvl9pPr indent="-22860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2322513" y="1449917"/>
            <a:ext cx="2020800" cy="26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11150" lvl="0" marL="457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300"/>
            </a:lvl1pPr>
            <a:lvl2pPr indent="-2984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3pPr>
            <a:lvl4pPr indent="-2857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4pPr>
            <a:lvl5pPr indent="-2857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»"/>
              <a:defRPr sz="900"/>
            </a:lvl5pPr>
            <a:lvl6pPr indent="-2857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6pPr>
            <a:lvl7pPr indent="-2857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7pPr>
            <a:lvl8pPr indent="-2857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8pPr>
            <a:lvl9pPr indent="-2857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228600" y="182033"/>
            <a:ext cx="1504200" cy="7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1" sz="11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1787525" y="182033"/>
            <a:ext cx="2556000" cy="39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429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302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2pPr>
            <a:lvl3pPr indent="-3111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Char char="•"/>
              <a:defRPr sz="1300"/>
            </a:lvl3pPr>
            <a:lvl4pPr indent="-298450" lvl="3" marL="1828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–"/>
              <a:defRPr sz="1100"/>
            </a:lvl4pPr>
            <a:lvl5pPr indent="-298450" lvl="4" marL="22860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»"/>
              <a:defRPr sz="1100"/>
            </a:lvl5pPr>
            <a:lvl6pPr indent="-298450" lvl="5" marL="2743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6pPr>
            <a:lvl7pPr indent="-298450" lvl="6" marL="3200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7pPr>
            <a:lvl8pPr indent="-298450" lvl="7" marL="3657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8pPr>
            <a:lvl9pPr indent="-298450" lvl="8" marL="411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 sz="11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228600" y="956733"/>
            <a:ext cx="1504200" cy="31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96144" y="3200400"/>
            <a:ext cx="27432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b" bIns="25400" lIns="50800" spcFirstLastPara="1" rIns="50800" wrap="square" tIns="254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1" sz="1100"/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896144" y="408517"/>
            <a:ext cx="2743200" cy="27432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96144" y="3578225"/>
            <a:ext cx="2743200" cy="5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sz="6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8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228600" y="183092"/>
            <a:ext cx="41148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228600" y="1066800"/>
            <a:ext cx="4114800" cy="3017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50800" spcFirstLastPara="1" rIns="50800" wrap="square" tIns="25400">
            <a:normAutofit/>
          </a:bodyPr>
          <a:lstStyle>
            <a:lvl1pPr indent="-3429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30200" lvl="1" marL="914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11150" lvl="2" marL="13716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b="0" i="0" sz="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–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»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228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1562100" y="4237567"/>
            <a:ext cx="1447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800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5400" lIns="50800" spcFirstLastPara="1" rIns="50800" wrap="square" tIns="254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7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schools.cms.k12.nc.us/montclaireES/Pages/Default.aspx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Relationship Id="rId3" Type="http://schemas.openxmlformats.org/officeDocument/2006/relationships/hyperlink" Target="mailto:franswaq.hill@cms.k12.nc.us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www.dpi.state.nc.us/curriculum/" TargetMode="External"/><Relationship Id="rId4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www.ncpublicschools.org/succeeds/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9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9.png"/><Relationship Id="rId4" Type="http://schemas.openxmlformats.org/officeDocument/2006/relationships/hyperlink" Target="mailto:franswaq.hill@cms.k12.nc.us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hyperlink" Target="https://docs.google.com/document/d/19B1qklQlgANeMnz2sr2bh0WkOmdQ0YTO_8gO7xHLQ3I/edit?usp=sharing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/>
        </p:nvSpPr>
        <p:spPr>
          <a:xfrm>
            <a:off x="2079400" y="3389000"/>
            <a:ext cx="5448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96" name="Google Shape;96;p14"/>
          <p:cNvSpPr txBox="1"/>
          <p:nvPr/>
        </p:nvSpPr>
        <p:spPr>
          <a:xfrm>
            <a:off x="494775" y="3789200"/>
            <a:ext cx="8559000" cy="22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ctr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rPr lang="es" sz="4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Escuela primaria Steele Creek</a:t>
            </a:r>
            <a:endParaRPr xmlns:a="http://schemas.openxmlformats.org/drawingml/2006/main" sz="4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ctr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imes New Roman"/>
              <a:buNone/>
            </a:pPr>
            <a:r xmlns:a="http://schemas.openxmlformats.org/drawingml/2006/main">
              <a:rPr lang="es" sz="3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Fecha: 24/09/2025</a:t>
            </a:r>
            <a:endParaRPr xmlns:a="http://schemas.openxmlformats.org/drawingml/2006/main" sz="3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xmlns:a="http://schemas.openxmlformats.org/drawingml/2006/main" indent="0" lvl="0" marL="0" rtl="0" algn="ctr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Times New Roman"/>
              <a:buNone/>
            </a:pPr>
            <a:r xmlns:a="http://schemas.openxmlformats.org/drawingml/2006/main">
              <a:t/>
            </a:r>
            <a:endParaRPr xmlns:a="http://schemas.openxmlformats.org/drawingml/2006/main" sz="36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7" name="Google Shape;97;p14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7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7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344475" y="306900"/>
            <a:ext cx="6162900" cy="155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99" name="Google Shape;99;p14"/>
          <p:cNvSpPr txBox="1"/>
          <p:nvPr/>
        </p:nvSpPr>
        <p:spPr>
          <a:xfrm>
            <a:off x="494775" y="175375"/>
            <a:ext cx="8559000" cy="23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Bienvenidos a la </a:t>
            </a:r>
            <a:br xmlns:a="http://schemas.openxmlformats.org/drawingml/2006/main">
              <a:rPr lang="en-U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</a:br>
            <a:r xmlns:a="http://schemas.openxmlformats.org/drawingml/2006/main">
              <a:rPr lang="e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Reunión Anual del Título I</a:t>
            </a:r>
            <a:endParaRPr xmlns:a="http://schemas.openxmlformats.org/drawingml/2006/main" sz="37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Para padres y familias </a:t>
            </a:r>
            <a:br xmlns:a="http://schemas.openxmlformats.org/drawingml/2006/main">
              <a:rPr lang="en-U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</a:br>
            <a:r xmlns:a="http://schemas.openxmlformats.org/drawingml/2006/main">
              <a:rPr lang="es" sz="3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2025-2026</a:t>
            </a:r>
            <a:endParaRPr xmlns:a="http://schemas.openxmlformats.org/drawingml/2006/main" sz="37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37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just">
              <a:lnSpc>
                <a:spcPct val="1139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1" sz="45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>
            <p:ph type="title"/>
          </p:nvPr>
        </p:nvSpPr>
        <p:spPr>
          <a:xfrm>
            <a:off x="457200" y="169325"/>
            <a:ext cx="8534400" cy="86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3400">
                <a:solidFill>
                  <a:schemeClr val="dk1"/>
                </a:solidFill>
              </a:rPr>
              <a:t>Asignación de participación de padres y familias</a:t>
            </a:r>
            <a:endParaRPr xmlns:a="http://schemas.openxmlformats.org/drawingml/2006/main" sz="3400">
              <a:solidFill>
                <a:srgbClr val="00AFD7"/>
              </a:solidFill>
            </a:endParaRPr>
          </a:p>
        </p:txBody>
      </p:sp>
      <p:sp>
        <p:nvSpPr>
          <p:cNvPr id="163" name="Google Shape;163;p23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4" name="Google Shape;164;p23"/>
          <p:cNvSpPr txBox="1"/>
          <p:nvPr/>
        </p:nvSpPr>
        <p:spPr>
          <a:xfrm>
            <a:off x="230325" y="1822625"/>
            <a:ext cx="7973400" cy="32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000"/>
              <a:buChar char="●"/>
            </a:pPr>
            <a:r xmlns:a="http://schemas.openxmlformats.org/drawingml/2006/main">
              <a:rPr lang="es" sz="2000">
                <a:solidFill>
                  <a:srgbClr val="222222"/>
                </a:solidFill>
              </a:rPr>
              <a:t>Cómo estamos gastando nuestros fondos del Título I:</a:t>
            </a:r>
            <a:endParaRPr xmlns:a="http://schemas.openxmlformats.org/drawingml/2006/main" sz="2000">
              <a:solidFill>
                <a:srgbClr val="222222"/>
              </a:solidFill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2000">
                <a:solidFill>
                  <a:srgbClr val="222222"/>
                </a:solidFill>
              </a:rPr>
              <a:t> </a:t>
            </a:r>
            <a:endParaRPr xmlns:a="http://schemas.openxmlformats.org/drawingml/2006/main" sz="2000">
              <a:solidFill>
                <a:srgbClr val="222222"/>
              </a:solidFill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000"/>
              <a:buChar char="●"/>
            </a:pPr>
            <a:r xmlns:a="http://schemas.openxmlformats.org/drawingml/2006/main">
              <a:rPr lang="es" sz="2000">
                <a:solidFill>
                  <a:srgbClr val="222222"/>
                </a:solidFill>
              </a:rPr>
              <a:t>Ejemplos</a:t>
            </a:r>
            <a:endParaRPr xmlns:a="http://schemas.openxmlformats.org/drawingml/2006/main" sz="2000">
              <a:solidFill>
                <a:srgbClr val="222222"/>
              </a:solidFill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rgbClr val="222222"/>
              </a:solidFill>
            </a:endParaRPr>
          </a:p>
          <a:p>
            <a:pPr xmlns:a="http://schemas.openxmlformats.org/drawingml/2006/main"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2000">
                <a:solidFill>
                  <a:srgbClr val="222222"/>
                </a:solidFill>
              </a:rPr>
              <a:t>1 Noche de currículo</a:t>
            </a:r>
            <a:endParaRPr xmlns:a="http://schemas.openxmlformats.org/drawingml/2006/main" sz="2000">
              <a:solidFill>
                <a:srgbClr val="222222"/>
              </a:solidFill>
            </a:endParaRPr>
          </a:p>
          <a:p>
            <a:pPr xmlns:a="http://schemas.openxmlformats.org/drawingml/2006/main"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2000">
                <a:solidFill>
                  <a:srgbClr val="222222"/>
                </a:solidFill>
              </a:rPr>
              <a:t>2 eventos escolares</a:t>
            </a:r>
            <a:endParaRPr xmlns:a="http://schemas.openxmlformats.org/drawingml/2006/main" sz="2000">
              <a:solidFill>
                <a:srgbClr val="222222"/>
              </a:solidFill>
            </a:endParaRPr>
          </a:p>
          <a:p>
            <a:pPr xmlns:a="http://schemas.openxmlformats.org/drawingml/2006/main"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2000">
                <a:solidFill>
                  <a:srgbClr val="222222"/>
                </a:solidFill>
              </a:rPr>
              <a:t>3 capacitaciones para padres</a:t>
            </a:r>
            <a:endParaRPr xmlns:a="http://schemas.openxmlformats.org/drawingml/2006/main" sz="2000">
              <a:solidFill>
                <a:srgbClr val="FF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/>
          <p:nvPr>
            <p:ph type="title"/>
          </p:nvPr>
        </p:nvSpPr>
        <p:spPr>
          <a:xfrm>
            <a:off x="687150" y="210550"/>
            <a:ext cx="7973400" cy="549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A"/>
              </a:buClr>
              <a:buFont typeface="Arial"/>
              <a:buNone/>
            </a:pPr>
            <a:r xmlns:a="http://schemas.openxmlformats.org/drawingml/2006/main">
              <a:rPr lang="es" sz="3000">
                <a:solidFill>
                  <a:schemeClr val="dk1"/>
                </a:solidFill>
              </a:rPr>
              <a:t>¿Qué es la Política de Participación de Padres y Familias de CMS?</a:t>
            </a:r>
            <a:endParaRPr xmlns:a="http://schemas.openxmlformats.org/drawingml/2006/main" sz="30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A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3000">
              <a:solidFill>
                <a:schemeClr val="dk1"/>
              </a:solidFill>
            </a:endParaRPr>
          </a:p>
          <a:p>
            <a:pPr xmlns:a="http://schemas.openxmlformats.org/drawingml/2006/main" indent="-3302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Esta política aborda cómo el distrito o la LEA implementará los requisitos de participación de padres y familias de la </a:t>
            </a:r>
            <a:r xmlns:a="http://schemas.openxmlformats.org/drawingml/2006/main">
              <a:rPr b="0" i="1" lang="es" sz="2000">
                <a:solidFill>
                  <a:schemeClr val="dk1"/>
                </a:solidFill>
              </a:rPr>
              <a:t>Ley Cada Estudiante Triunfa (ESSA). </a:t>
            </a:r>
            <a:r xmlns:a="http://schemas.openxmlformats.org/drawingml/2006/main">
              <a:rPr b="0" lang="es" sz="2000">
                <a:solidFill>
                  <a:schemeClr val="dk1"/>
                </a:solidFill>
              </a:rPr>
              <a:t>Incluye lo siguiente:</a:t>
            </a:r>
            <a:endParaRPr xmlns:a="http://schemas.openxmlformats.org/drawingml/2006/main" b="0" sz="1400">
              <a:solidFill>
                <a:schemeClr val="dk1"/>
              </a:solidFill>
            </a:endParaRPr>
          </a:p>
          <a:p>
            <a:pPr xmlns:a="http://schemas.openxmlformats.org/drawingml/2006/main" indent="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i="1" sz="2000">
              <a:solidFill>
                <a:schemeClr val="dk1"/>
              </a:solidFill>
            </a:endParaRPr>
          </a:p>
          <a:p>
            <a:pPr xmlns:a="http://schemas.openxmlformats.org/drawingml/2006/main" indent="-2730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Las expectativas del distrito para los padres</a:t>
            </a:r>
            <a:endParaRPr xmlns:a="http://schemas.openxmlformats.org/drawingml/2006/main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730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Cómo CMS involucrará a los padres en la toma de decisiones</a:t>
            </a:r>
            <a:endParaRPr xmlns:a="http://schemas.openxmlformats.org/drawingml/2006/main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730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Cómo trabajará el distrito para fortalecer las capacidades de las escuelas y los padres en la implementación de actividades efectivas de participación de padres y familias para mejorar el rendimiento académico de los estudiantes</a:t>
            </a:r>
            <a:endParaRPr xmlns:a="http://schemas.openxmlformats.org/drawingml/2006/main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2000">
              <a:solidFill>
                <a:schemeClr val="dk1"/>
              </a:solidFill>
            </a:endParaRPr>
          </a:p>
          <a:p>
            <a:pPr xmlns:a="http://schemas.openxmlformats.org/drawingml/2006/main" indent="-3302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venir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Los padres y las familias de las escuelas del Título I tienen derecho a participar en la revisión/evaluación de esta política anual.</a:t>
            </a:r>
            <a:endParaRPr xmlns:a="http://schemas.openxmlformats.org/drawingml/2006/main" b="0" sz="14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595A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30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77777"/>
              <a:buFont typeface="Montserrat"/>
              <a:buNone/>
            </a:pPr>
            <a:r xmlns:a="http://schemas.openxmlformats.org/drawingml/2006/main">
              <a:t/>
            </a:r>
            <a:endParaRPr xmlns:a="http://schemas.openxmlformats.org/drawingml/2006/main">
              <a:solidFill>
                <a:srgbClr val="00AFD7"/>
              </a:solidFill>
            </a:endParaRPr>
          </a:p>
        </p:txBody>
      </p:sp>
      <p:sp>
        <p:nvSpPr>
          <p:cNvPr id="170" name="Google Shape;170;p24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1" name="Google Shape;171;p24"/>
          <p:cNvSpPr txBox="1"/>
          <p:nvPr/>
        </p:nvSpPr>
        <p:spPr>
          <a:xfrm>
            <a:off x="175375" y="1158650"/>
            <a:ext cx="8878200" cy="70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rgbClr val="535758"/>
              </a:solidFill>
            </a:endParaRPr>
          </a:p>
          <a:p>
            <a:pPr xmlns:a="http://schemas.openxmlformats.org/drawingml/2006/main" indent="0" lvl="0" marL="0" rtl="0" algn="l">
              <a:spcBef>
                <a:spcPts val="20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5"/>
          <p:cNvSpPr txBox="1"/>
          <p:nvPr>
            <p:ph type="title"/>
          </p:nvPr>
        </p:nvSpPr>
        <p:spPr>
          <a:xfrm>
            <a:off x="462325" y="1210725"/>
            <a:ext cx="8424600" cy="397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2500">
                <a:solidFill>
                  <a:schemeClr val="dk1"/>
                </a:solidFill>
              </a:rPr>
              <a:t>¿Qué es el Plan de Mejoramiento Escolar/Plan NCStar?</a:t>
            </a:r>
            <a:endParaRPr xmlns:a="http://schemas.openxmlformats.org/drawingml/2006/main" sz="25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b="0" lang="es" sz="1700">
                <a:solidFill>
                  <a:schemeClr val="dk1"/>
                </a:solidFill>
              </a:rPr>
              <a:t>El Plan de Mejora Escolar (SIP) se crea en una plataforma en línea llamada NCStar e incluye:</a:t>
            </a:r>
            <a:endParaRPr xmlns:a="http://schemas.openxmlformats.org/drawingml/2006/main" b="0" sz="1700">
              <a:solidFill>
                <a:schemeClr val="dk1"/>
              </a:solidFill>
            </a:endParaRPr>
          </a:p>
          <a:p>
            <a:pPr xmlns:a="http://schemas.openxmlformats.org/drawingml/2006/main" indent="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1700">
              <a:solidFill>
                <a:schemeClr val="dk1"/>
              </a:solidFill>
            </a:endParaRPr>
          </a:p>
          <a:p>
            <a:pPr xmlns:a="http://schemas.openxmlformats.org/drawingml/2006/main" indent="-26670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 xmlns:a="http://schemas.openxmlformats.org/drawingml/2006/main">
              <a:rPr lang="es" sz="1700">
                <a:solidFill>
                  <a:schemeClr val="dk1"/>
                </a:solidFill>
                <a:highlight>
                  <a:schemeClr val="lt1"/>
                </a:highlight>
                <a:latin typeface="Avenir"/>
                <a:ea typeface="Avenir"/>
                <a:cs typeface="Avenir"/>
                <a:sym typeface="Avenir"/>
              </a:rPr>
              <a:t>Una evaluación integral de necesidades</a:t>
            </a:r>
            <a:endParaRPr xmlns:a="http://schemas.openxmlformats.org/drawingml/2006/main" sz="2100">
              <a:solidFill>
                <a:schemeClr val="dk1"/>
              </a:solidFill>
              <a:highlight>
                <a:schemeClr val="lt1"/>
              </a:highlight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667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 xmlns:a="http://schemas.openxmlformats.org/drawingml/2006/main">
              <a:rPr lang="es" sz="1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Metas y estrategias para abordar las necesidades académicas de los estudiantes</a:t>
            </a:r>
            <a:endParaRPr xmlns:a="http://schemas.openxmlformats.org/drawingml/2006/main" sz="21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667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 xmlns:a="http://schemas.openxmlformats.org/drawingml/2006/main">
              <a:rPr lang="es" sz="1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Necesidades de desarrollo profesional</a:t>
            </a:r>
            <a:endParaRPr xmlns:a="http://schemas.openxmlformats.org/drawingml/2006/main" sz="21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667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 xmlns:a="http://schemas.openxmlformats.org/drawingml/2006/main">
              <a:rPr lang="es" sz="1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Coordinación de Recursos y Presupuesto Integral</a:t>
            </a:r>
            <a:endParaRPr xmlns:a="http://schemas.openxmlformats.org/drawingml/2006/main" sz="21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6670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○"/>
            </a:pPr>
            <a:r xmlns:a="http://schemas.openxmlformats.org/drawingml/2006/main">
              <a:rPr lang="es" sz="17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Objetivos de participación de padres y familias de la escuela</a:t>
            </a:r>
            <a:endParaRPr xmlns:a="http://schemas.openxmlformats.org/drawingml/2006/main" sz="21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74295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1700">
              <a:solidFill>
                <a:schemeClr val="dk1"/>
              </a:solidFill>
            </a:endParaRPr>
          </a:p>
          <a:p>
            <a:pPr xmlns:a="http://schemas.openxmlformats.org/drawingml/2006/main" indent="-32385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venir"/>
              <a:buChar char="●"/>
            </a:pPr>
            <a:r xmlns:a="http://schemas.openxmlformats.org/drawingml/2006/main">
              <a:rPr b="0" lang="es" sz="1700">
                <a:solidFill>
                  <a:schemeClr val="dk1"/>
                </a:solidFill>
              </a:rPr>
              <a:t>Los padres de estudiantes en escuelas del Título I tienen derecho a participar en el desarrollo de este plan.</a:t>
            </a:r>
            <a:endParaRPr xmlns:a="http://schemas.openxmlformats.org/drawingml/2006/main" b="0" sz="2700">
              <a:solidFill>
                <a:schemeClr val="dk1"/>
              </a:solidFill>
            </a:endParaRPr>
          </a:p>
          <a:p>
            <a:pPr xmlns:a="http://schemas.openxmlformats.org/drawingml/2006/main" indent="-2794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venir"/>
              <a:buChar char="●"/>
            </a:pPr>
            <a:r xmlns:a="http://schemas.openxmlformats.org/drawingml/2006/main">
              <a:rPr b="0" lang="es" sz="1700">
                <a:solidFill>
                  <a:schemeClr val="dk1"/>
                </a:solidFill>
              </a:rPr>
              <a:t>Accede al SIP en nuestra web:</a:t>
            </a:r>
            <a:r xmlns:a="http://schemas.openxmlformats.org/drawingml/2006/main">
              <a:rPr b="0" lang="e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 xmlns:a="http://schemas.openxmlformats.org/drawingml/2006/main" xmlns:r="http://schemas.openxmlformats.org/officeDocument/2006/relationships" xmlns:ahyp="http://schemas.microsoft.com/office/drawing/2018/hyperlinkcolor">
              <a:rPr b="0" lang="es" sz="1100" u="sng">
                <a:solidFill>
                  <a:srgbClr val="144C72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https://schools.cms.k12.nc.us/montclaireES/Pages/Default.aspx</a:t>
            </a:r>
            <a:endParaRPr xmlns:a="http://schemas.openxmlformats.org/drawingml/2006/main" b="0" sz="11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-2603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 xmlns:a="http://schemas.openxmlformats.org/drawingml/2006/main">
              <a:rPr lang="es" sz="1600" u="sng">
                <a:solidFill>
                  <a:schemeClr val="dk1"/>
                </a:solidFill>
              </a:rPr>
              <a:t>Nombre de usuario </a:t>
            </a:r>
            <a:r xmlns:a="http://schemas.openxmlformats.org/drawingml/2006/main">
              <a:rPr lang="es" sz="1600">
                <a:solidFill>
                  <a:schemeClr val="dk1"/>
                </a:solidFill>
              </a:rPr>
              <a:t>: invitados7107</a:t>
            </a:r>
            <a:endParaRPr xmlns:a="http://schemas.openxmlformats.org/drawingml/2006/main" sz="1600">
              <a:solidFill>
                <a:schemeClr val="dk1"/>
              </a:solidFill>
            </a:endParaRPr>
          </a:p>
          <a:p>
            <a:pPr xmlns:a="http://schemas.openxmlformats.org/drawingml/2006/main" indent="-2603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 xmlns:a="http://schemas.openxmlformats.org/drawingml/2006/main">
              <a:rPr lang="es" sz="1600" u="sng">
                <a:solidFill>
                  <a:schemeClr val="dk1"/>
                </a:solidFill>
              </a:rPr>
              <a:t>Contraseña </a:t>
            </a:r>
            <a:r xmlns:a="http://schemas.openxmlformats.org/drawingml/2006/main">
              <a:rPr lang="es" sz="1600">
                <a:solidFill>
                  <a:schemeClr val="dk1"/>
                </a:solidFill>
              </a:rPr>
              <a:t>: invitados7107</a:t>
            </a:r>
            <a:endParaRPr xmlns:a="http://schemas.openxmlformats.org/drawingml/2006/main" b="0" sz="1700">
              <a:solidFill>
                <a:schemeClr val="dk1"/>
              </a:solidFill>
            </a:endParaRPr>
          </a:p>
          <a:p>
            <a:pPr xmlns:a="http://schemas.openxmlformats.org/drawingml/2006/main" indent="-342900" lvl="0" marL="34290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2200">
              <a:solidFill>
                <a:srgbClr val="FF0000"/>
              </a:solidFill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3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5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6"/>
          <p:cNvSpPr txBox="1"/>
          <p:nvPr>
            <p:ph type="title"/>
          </p:nvPr>
        </p:nvSpPr>
        <p:spPr>
          <a:xfrm>
            <a:off x="462325" y="0"/>
            <a:ext cx="8424600" cy="161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2800">
                <a:solidFill>
                  <a:schemeClr val="dk1"/>
                </a:solidFill>
              </a:rPr>
              <a:t>¿Qué incluye la Política de Participación de Padres y Familias de la Escuela?</a:t>
            </a:r>
            <a:endParaRPr xmlns:a="http://schemas.openxmlformats.org/drawingml/2006/main" sz="28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6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6" name="Google Shape;186;p26"/>
          <p:cNvSpPr txBox="1"/>
          <p:nvPr/>
        </p:nvSpPr>
        <p:spPr>
          <a:xfrm>
            <a:off x="462325" y="1427700"/>
            <a:ext cx="8694000" cy="479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Esta política aborda cómo la escuela implementará los requisitos de participación de padres y familias de la </a:t>
            </a:r>
            <a:r xmlns:a="http://schemas.openxmlformats.org/drawingml/2006/main">
              <a:rPr i="1"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Ley Cada Estudiante Triunfa (ESSA). </a:t>
            </a: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Sus componentes incluyen lo siguiente: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Cómo pueden los padres participar en la toma de decisiones y actividades</a:t>
            </a:r>
            <a:endParaRPr xmlns:a="http://schemas.openxmlformats.org/drawingml/2006/main"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Cómo se utilizan los fondos para la participación de padres y familias</a:t>
            </a:r>
            <a:endParaRPr xmlns:a="http://schemas.openxmlformats.org/drawingml/2006/main"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Cómo se proporcionará información y capacitación a los padres</a:t>
            </a:r>
            <a:endParaRPr xmlns:a="http://schemas.openxmlformats.org/drawingml/2006/main"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Cómo la escuela fortalecerá la capacidad de los padres y el personal para lograr una sólida participación de los padres y la familia</a:t>
            </a:r>
            <a:endParaRPr xmlns:a="http://schemas.openxmlformats.org/drawingml/2006/main"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Los padres de estudiantes en escuelas del Título I tienen derecho a participar en el desarrollo de la Política de participación de padres y familias de la escuela.</a:t>
            </a:r>
            <a:endParaRPr xmlns:a="http://schemas.openxmlformats.org/drawingml/2006/main" sz="2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7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2" name="Google Shape;192;p27"/>
          <p:cNvSpPr txBox="1"/>
          <p:nvPr/>
        </p:nvSpPr>
        <p:spPr>
          <a:xfrm>
            <a:off x="419625" y="275575"/>
            <a:ext cx="7963500" cy="13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b="1" lang="e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¿Qué es el Pacto Escolar?</a:t>
            </a:r>
            <a:endParaRPr xmlns:a="http://schemas.openxmlformats.org/drawingml/2006/main" b="1" sz="36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93" name="Google Shape;193;p27"/>
          <p:cNvSpPr txBox="1"/>
          <p:nvPr/>
        </p:nvSpPr>
        <p:spPr>
          <a:xfrm>
            <a:off x="231725" y="1656775"/>
            <a:ext cx="8567700" cy="43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venir"/>
              <a:buChar char="●"/>
            </a:pPr>
            <a:r xmlns:a="http://schemas.openxmlformats.org/drawingml/2006/main">
              <a:rPr lang="es" sz="3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El pacto es un compromiso de la escuela, los padres/familia y el estudiante, para compartir la responsabilidad de mejorar el rendimiento académico.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4191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venir"/>
              <a:buChar char="●"/>
            </a:pPr>
            <a:r xmlns:a="http://schemas.openxmlformats.org/drawingml/2006/main">
              <a:rPr lang="es" sz="3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Los padres y las familias de los estudiantes en las escuelas del Título I tienen derecho a participar en la revisión del Pacto Escolar.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/>
          <p:nvPr>
            <p:ph type="title"/>
          </p:nvPr>
        </p:nvSpPr>
        <p:spPr>
          <a:xfrm>
            <a:off x="687150" y="210550"/>
            <a:ext cx="7973400" cy="144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>
                <a:solidFill>
                  <a:schemeClr val="dk1"/>
                </a:solidFill>
              </a:rPr>
              <a:t>¿Quiénes son los padres líderes en mi escuela?</a:t>
            </a:r>
            <a:endParaRPr xmlns:a="http://schemas.openxmlformats.org/drawingml/2006/main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520"/>
              <a:buFont typeface="Montserrat"/>
              <a:buNone/>
            </a:pPr>
            <a:r xmlns:a="http://schemas.openxmlformats.org/drawingml/2006/main">
              <a:t/>
            </a:r>
            <a:endParaRPr xmlns:a="http://schemas.openxmlformats.org/drawingml/2006/main" sz="2800">
              <a:solidFill>
                <a:srgbClr val="00AFD7"/>
              </a:solidFill>
            </a:endParaRPr>
          </a:p>
        </p:txBody>
      </p:sp>
      <p:sp>
        <p:nvSpPr>
          <p:cNvPr id="199" name="Google Shape;199;p28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0" name="Google Shape;200;p28"/>
          <p:cNvSpPr txBox="1"/>
          <p:nvPr/>
        </p:nvSpPr>
        <p:spPr>
          <a:xfrm>
            <a:off x="344475" y="3450925"/>
            <a:ext cx="7327800" cy="186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xmlns:a="http://schemas.openxmlformats.org/drawingml/2006/main" indent="0" lvl="0" marL="49530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400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49530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400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201" name="Google Shape;201;p28"/>
          <p:cNvSpPr txBox="1"/>
          <p:nvPr/>
        </p:nvSpPr>
        <p:spPr>
          <a:xfrm>
            <a:off x="837650" y="1566425"/>
            <a:ext cx="8318400" cy="23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 xmlns:a="http://schemas.openxmlformats.org/drawingml/2006/main">
              <a:rPr b="1" lang="es" sz="2000">
                <a:solidFill>
                  <a:schemeClr val="dk1"/>
                </a:solidFill>
              </a:rPr>
              <a:t>Nombre: Karen Urtecha</a:t>
            </a:r>
            <a:endParaRPr xmlns:a="http://schemas.openxmlformats.org/drawingml/2006/main" b="1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 xmlns:a="http://schemas.openxmlformats.org/drawingml/2006/main">
              <a:rPr b="1" lang="es" sz="2000">
                <a:solidFill>
                  <a:schemeClr val="dk1"/>
                </a:solidFill>
              </a:rPr>
              <a:t>Dirección de correo electrónico: steelecreekpto@gmail.com</a:t>
            </a:r>
            <a:endParaRPr xmlns:a="http://schemas.openxmlformats.org/drawingml/2006/main" sz="3000">
              <a:solidFill>
                <a:schemeClr val="dk1"/>
              </a:solidFill>
            </a:endParaRPr>
          </a:p>
          <a:p>
            <a:pPr xmlns:a="http://schemas.openxmlformats.org/drawingml/2006/main" indent="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30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b="1" lang="es" sz="2000" u="sng">
                <a:solidFill>
                  <a:schemeClr val="dk1"/>
                </a:solidFill>
              </a:rPr>
              <a:t>Intérprete no oficial </a:t>
            </a:r>
            <a:r xmlns:a="http://schemas.openxmlformats.org/drawingml/2006/main">
              <a:rPr lang="es" sz="2000">
                <a:solidFill>
                  <a:schemeClr val="dk1"/>
                </a:solidFill>
              </a:rPr>
              <a:t>: Karina Rosell</a:t>
            </a:r>
            <a:endParaRPr xmlns:a="http://schemas.openxmlformats.org/drawingml/2006/main" sz="20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b="1" lang="es" sz="2000" u="sng">
                <a:solidFill>
                  <a:schemeClr val="dk1"/>
                </a:solidFill>
              </a:rPr>
              <a:t>Contacto de cumplimiento del Título I de la escuela </a:t>
            </a:r>
            <a:r xmlns:a="http://schemas.openxmlformats.org/drawingml/2006/main">
              <a:rPr lang="es" sz="2000">
                <a:solidFill>
                  <a:schemeClr val="dk1"/>
                </a:solidFill>
              </a:rPr>
              <a:t>: franswaq.hill@cms.k12.nc.us</a:t>
            </a:r>
            <a:endParaRPr xmlns:a="http://schemas.openxmlformats.org/drawingml/2006/main" sz="2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9"/>
          <p:cNvSpPr txBox="1"/>
          <p:nvPr>
            <p:ph type="title"/>
          </p:nvPr>
        </p:nvSpPr>
        <p:spPr>
          <a:xfrm>
            <a:off x="508000" y="254000"/>
            <a:ext cx="8152500" cy="107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3400">
                <a:solidFill>
                  <a:schemeClr val="dk1"/>
                </a:solidFill>
              </a:rPr>
              <a:t>Oportunidades de voluntariado</a:t>
            </a:r>
            <a:endParaRPr xmlns:a="http://schemas.openxmlformats.org/drawingml/2006/main" sz="34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520"/>
              <a:buFont typeface="Montserrat"/>
              <a:buNone/>
            </a:pPr>
            <a:r xmlns:a="http://schemas.openxmlformats.org/drawingml/2006/main">
              <a:t/>
            </a:r>
            <a:endParaRPr xmlns:a="http://schemas.openxmlformats.org/drawingml/2006/main" sz="2800">
              <a:solidFill>
                <a:srgbClr val="00AFD7"/>
              </a:solidFill>
            </a:endParaRPr>
          </a:p>
        </p:txBody>
      </p:sp>
      <p:sp>
        <p:nvSpPr>
          <p:cNvPr id="207" name="Google Shape;207;p29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8" name="Google Shape;208;p29"/>
          <p:cNvSpPr txBox="1"/>
          <p:nvPr/>
        </p:nvSpPr>
        <p:spPr>
          <a:xfrm>
            <a:off x="344475" y="1240725"/>
            <a:ext cx="7327800" cy="46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b="1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Únase a grupos de liderazgo de padres como PTA, PTSA, PTSA, clubes de refuerzo, etc.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Hazte miembro del Equipo de Mejora Escolar y/o asiste a las reuniones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Ofrécete como voluntario para contactar a otros padres/familias con respecto a información escolar importante.</a:t>
            </a:r>
            <a:endParaRPr xmlns:a="http://schemas.openxmlformats.org/drawingml/2006/main" sz="2000">
              <a:solidFill>
                <a:schemeClr val="dk1"/>
              </a:solidFill>
              <a:highlight>
                <a:srgbClr val="FFFF00"/>
              </a:highlight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Asista a los eventos académicos que se realizan en la escuela de su hijo.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Participar en oportunidades que apoyen las actividades escolares.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Apoyar las actividades de reconocimiento a los docentes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Ayudar con las fiestas de clase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Asistir a las conferencias de padres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Tutorizar a estudiantes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</a:rPr>
              <a:t>Llame a Franswa Hill al 980-343-3810 o envíe un correo electrónico a </a:t>
            </a:r>
            <a:r xmlns:a="http://schemas.openxmlformats.org/drawingml/2006/main" xmlns:r="http://schemas.openxmlformats.org/officeDocument/2006/relationships" xmlns:ahyp="http://schemas.microsoft.com/office/drawing/2018/hyperlinkcolor">
              <a:rPr lang="es" sz="20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franswaq.hill@cms.k12.nc.us </a:t>
            </a:r>
            <a:r xmlns:a="http://schemas.openxmlformats.org/drawingml/2006/main">
              <a:rPr lang="es" sz="2000">
                <a:solidFill>
                  <a:schemeClr val="dk1"/>
                </a:solidFill>
              </a:rPr>
              <a:t>para obtener información sobre las oportunidades de voluntariado.</a:t>
            </a:r>
            <a:endParaRPr xmlns:a="http://schemas.openxmlformats.org/drawingml/2006/main" sz="2000">
              <a:solidFill>
                <a:srgbClr val="FF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0"/>
          <p:cNvSpPr txBox="1"/>
          <p:nvPr/>
        </p:nvSpPr>
        <p:spPr>
          <a:xfrm>
            <a:off x="469900" y="1649300"/>
            <a:ext cx="8659800" cy="4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b="1" sz="300">
              <a:solidFill>
                <a:srgbClr val="00AED6"/>
              </a:solidFill>
            </a:endParaRPr>
          </a:p>
          <a:p>
            <a:pPr xmlns:a="http://schemas.openxmlformats.org/drawingml/2006/main" indent="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Los padres y familias de Título I tienen derecho a solicitar las cualificaciones de los docentes de sus hijos. La carta "Derecho de los padres a saber" está vinculada al sitio web de la escuela y contiene el formulario para solicitar las cualificaciones de los docentes.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rgbClr val="FF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Las solicitudes deberán ser completadas por la escuela dentro de los 30 días.</a:t>
            </a:r>
            <a:endParaRPr xmlns:a="http://schemas.openxmlformats.org/drawingml/2006/main" sz="2400">
              <a:solidFill>
                <a:srgbClr val="FF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2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1900"/>
          </a:p>
        </p:txBody>
      </p:sp>
      <p:sp>
        <p:nvSpPr>
          <p:cNvPr id="215" name="Google Shape;215;p30"/>
          <p:cNvSpPr txBox="1"/>
          <p:nvPr>
            <p:ph type="title"/>
          </p:nvPr>
        </p:nvSpPr>
        <p:spPr>
          <a:xfrm>
            <a:off x="469900" y="194725"/>
            <a:ext cx="8022000" cy="1028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>
                <a:solidFill>
                  <a:schemeClr val="dk1"/>
                </a:solidFill>
              </a:rPr>
              <a:t>¿Cómo solicito las cualificaciones de los docentes de mi hijo?</a:t>
            </a:r>
            <a:endParaRPr xmlns:a="http://schemas.openxmlformats.org/drawingml/2006/main" sz="3500">
              <a:solidFill>
                <a:srgbClr val="00AFD7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1"/>
          <p:cNvSpPr/>
          <p:nvPr/>
        </p:nvSpPr>
        <p:spPr>
          <a:xfrm>
            <a:off x="873825" y="1638075"/>
            <a:ext cx="7256100" cy="39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Estar altamente calificado en Carolina del Norte significa que ha aprobado con éxito los exámenes de licencia requeridos o ha recibido una licencia alternativa de la manera establecida por la ley de Carolina del Norte.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Se notifica a los padres y a las familias si los maestros no cumplen con los requisitos de ESSA para maestros altamente calificados.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i="1" sz="2000">
              <a:solidFill>
                <a:srgbClr val="0070C0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Los padres pueden solicitar información sobre las cualificaciones de los docentes por escrito.</a:t>
            </a:r>
            <a:endParaRPr xmlns:a="http://schemas.openxmlformats.org/drawingml/2006/main">
              <a:solidFill>
                <a:srgbClr val="666666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21" name="Google Shape;221;p31"/>
          <p:cNvSpPr txBox="1"/>
          <p:nvPr>
            <p:ph type="title"/>
          </p:nvPr>
        </p:nvSpPr>
        <p:spPr>
          <a:xfrm>
            <a:off x="457200" y="194725"/>
            <a:ext cx="8245500" cy="8508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2800">
                <a:solidFill>
                  <a:schemeClr val="dk1"/>
                </a:solidFill>
              </a:rPr>
              <a:t>¿Cómo se me notificará si mi hijo recibe clases de un profesor que no está altamente calificado?</a:t>
            </a:r>
            <a:endParaRPr xmlns:a="http://schemas.openxmlformats.org/drawingml/2006/main" sz="2800">
              <a:solidFill>
                <a:srgbClr val="00AFD7"/>
              </a:solidFill>
            </a:endParaRPr>
          </a:p>
        </p:txBody>
      </p:sp>
      <p:sp>
        <p:nvSpPr>
          <p:cNvPr id="222" name="Google Shape;222;p31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2"/>
          <p:cNvSpPr txBox="1"/>
          <p:nvPr/>
        </p:nvSpPr>
        <p:spPr>
          <a:xfrm>
            <a:off x="525948" y="1100025"/>
            <a:ext cx="7658400" cy="50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16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1600">
              <a:solidFill>
                <a:schemeClr val="dk1"/>
              </a:solidFill>
            </a:endParaRPr>
          </a:p>
          <a:p>
            <a:pPr xmlns:a="http://schemas.openxmlformats.org/drawingml/2006/main" indent="-3810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 xmlns:a="http://schemas.openxmlformats.org/drawingml/2006/main">
              <a:rPr lang="es" sz="2400">
                <a:solidFill>
                  <a:schemeClr val="dk1"/>
                </a:solidFill>
              </a:rPr>
              <a:t>El Curso de estudio estándar de Carolina del Norte (NCSCOS) completo se puede ver utilizando el siguiente enlace:</a:t>
            </a:r>
            <a:endParaRPr xmlns:a="http://schemas.openxmlformats.org/drawingml/2006/main" sz="2400">
              <a:solidFill>
                <a:schemeClr val="dk1"/>
              </a:solidFill>
            </a:endParaRPr>
          </a:p>
          <a:p>
            <a:pPr xmlns:a="http://schemas.openxmlformats.org/drawingml/2006/main"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2400">
                <a:solidFill>
                  <a:srgbClr val="9900FF"/>
                </a:solidFill>
              </a:rPr>
              <a:t> </a:t>
            </a:r>
            <a:r xmlns:a="http://schemas.openxmlformats.org/drawingml/2006/main" xmlns:r="http://schemas.openxmlformats.org/officeDocument/2006/relationships" xmlns:ahyp="http://schemas.microsoft.com/office/drawing/2018/hyperlinkcolor">
              <a:rPr lang="es" sz="24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http://www.dpi.state.nc.us/curriculum/</a:t>
            </a:r>
            <a:r xmlns:a="http://schemas.openxmlformats.org/drawingml/2006/main">
              <a:rPr lang="es" sz="2400">
                <a:solidFill>
                  <a:schemeClr val="dk1"/>
                </a:solidFill>
              </a:rPr>
              <a:t> </a:t>
            </a:r>
            <a:endParaRPr xmlns:a="http://schemas.openxmlformats.org/drawingml/2006/main" sz="24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400">
              <a:solidFill>
                <a:srgbClr val="9900FF"/>
              </a:solidFill>
            </a:endParaRPr>
          </a:p>
          <a:p>
            <a:pPr xmlns:a="http://schemas.openxmlformats.org/drawingml/2006/main" indent="-393700" lvl="0" marL="3429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 xmlns:a="http://schemas.openxmlformats.org/drawingml/2006/main">
              <a:rPr lang="es" sz="2400">
                <a:solidFill>
                  <a:schemeClr val="dk1"/>
                </a:solidFill>
              </a:rPr>
              <a:t>Para obtener más información sobre el NCSCOS y el desarrollo profesional en su escuela, comuníquese con Franswa Hill.</a:t>
            </a:r>
            <a:endParaRPr xmlns:a="http://schemas.openxmlformats.org/drawingml/2006/main" sz="2400">
              <a:solidFill>
                <a:schemeClr val="dk1"/>
              </a:solidFill>
            </a:endParaRPr>
          </a:p>
          <a:p>
            <a:pPr xmlns:a="http://schemas.openxmlformats.org/drawingml/2006/main" indent="0" lvl="0" marL="3429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400">
              <a:solidFill>
                <a:schemeClr val="dk1"/>
              </a:solidFill>
            </a:endParaRPr>
          </a:p>
          <a:p>
            <a:pPr xmlns:a="http://schemas.openxmlformats.org/drawingml/2006/main" indent="-91440" lvl="0" marL="46672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Twentieth Century"/>
              <a:buNone/>
            </a:pPr>
            <a:r xmlns:a="http://schemas.openxmlformats.org/drawingml/2006/main">
              <a:t/>
            </a:r>
            <a:endParaRPr xmlns:a="http://schemas.openxmlformats.org/drawingml/2006/main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91440" lvl="0" marL="91440" marR="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Twentieth Century"/>
              <a:buNone/>
            </a:pPr>
            <a:r xmlns:a="http://schemas.openxmlformats.org/drawingml/2006/main">
              <a:t/>
            </a:r>
            <a:endParaRPr xmlns:a="http://schemas.openxmlformats.org/drawingml/2006/main"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xmlns:a="http://schemas.openxmlformats.org/drawingml/2006/main" indent="-213358" lvl="0" marL="342900" marR="0" rtl="0" algn="l">
              <a:lnSpc>
                <a:spcPct val="8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ts val="2050"/>
              <a:buFont typeface="Calibri"/>
              <a:buNone/>
            </a:pPr>
            <a:r xmlns:a="http://schemas.openxmlformats.org/drawingml/2006/main">
              <a:t/>
            </a:r>
            <a:endParaRPr xmlns:a="http://schemas.openxmlformats.org/drawingml/2006/main"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32"/>
          <p:cNvSpPr/>
          <p:nvPr/>
        </p:nvSpPr>
        <p:spPr>
          <a:xfrm>
            <a:off x="7808054" y="6157518"/>
            <a:ext cx="1184700" cy="5871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xmlns:a="http://schemas.openxmlformats.org/drawingml/2006/main"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 xmlns:a="http://schemas.openxmlformats.org/drawingml/2006/main">
              <a:t/>
            </a:r>
            <a:endParaRPr xmlns:a="http://schemas.openxmlformats.org/drawingml/2006/main" b="0" i="0" sz="18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29" name="Google Shape;229;p32"/>
          <p:cNvSpPr txBox="1"/>
          <p:nvPr>
            <p:ph type="title"/>
          </p:nvPr>
        </p:nvSpPr>
        <p:spPr>
          <a:xfrm>
            <a:off x="580800" y="256625"/>
            <a:ext cx="7982400" cy="640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Curso de estudio estándar de Carolina del Norte</a:t>
            </a:r>
            <a:endParaRPr xmlns:a="http://schemas.openxmlformats.org/drawingml/2006/main"/>
          </a:p>
        </p:txBody>
      </p:sp>
      <p:sp>
        <p:nvSpPr>
          <p:cNvPr id="230" name="Google Shape;230;p32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1367000" y="1234838"/>
            <a:ext cx="3886200" cy="22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venir"/>
              <a:buNone/>
            </a:pPr>
            <a:r xmlns:a="http://schemas.openxmlformats.org/drawingml/2006/main">
              <a:rPr lang="es" sz="5000">
                <a:solidFill>
                  <a:schemeClr val="dk1"/>
                </a:solidFill>
              </a:rPr>
              <a:t>Bienvenido</a:t>
            </a:r>
            <a:endParaRPr xmlns:a="http://schemas.openxmlformats.org/drawingml/2006/main" sz="50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venir"/>
              <a:buNone/>
            </a:pPr>
            <a:r xmlns:a="http://schemas.openxmlformats.org/drawingml/2006/main">
              <a:rPr lang="es" sz="5000">
                <a:solidFill>
                  <a:schemeClr val="dk1"/>
                </a:solidFill>
              </a:rPr>
              <a:t>Introducciones</a:t>
            </a:r>
            <a:endParaRPr xmlns:a="http://schemas.openxmlformats.org/drawingml/2006/main" sz="5000">
              <a:solidFill>
                <a:schemeClr val="dk1"/>
              </a:solidFill>
            </a:endParaRPr>
          </a:p>
        </p:txBody>
      </p:sp>
      <p:cxnSp>
        <p:nvCxnSpPr>
          <p:cNvPr id="106" name="Google Shape;106;p15"/>
          <p:cNvCxnSpPr/>
          <p:nvPr/>
        </p:nvCxnSpPr>
        <p:spPr>
          <a:xfrm flipH="1">
            <a:off x="648950" y="1197150"/>
            <a:ext cx="7200" cy="4463700"/>
          </a:xfrm>
          <a:prstGeom prst="straightConnector1">
            <a:avLst/>
          </a:prstGeom>
          <a:noFill/>
          <a:ln cap="flat" cmpd="sng" w="762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7" name="Google Shape;107;p15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7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7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3"/>
          <p:cNvSpPr txBox="1"/>
          <p:nvPr/>
        </p:nvSpPr>
        <p:spPr>
          <a:xfrm>
            <a:off x="482825" y="210550"/>
            <a:ext cx="7230900" cy="9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b="1" lang="es" sz="2800">
                <a:solidFill>
                  <a:schemeClr val="dk1"/>
                </a:solidFill>
              </a:rPr>
              <a:t>Algunas escuelas tienen una designación adicional</a:t>
            </a:r>
            <a:endParaRPr xmlns:a="http://schemas.openxmlformats.org/drawingml/2006/main" b="0" i="0" sz="2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3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7" name="Google Shape;237;p33"/>
          <p:cNvSpPr txBox="1"/>
          <p:nvPr/>
        </p:nvSpPr>
        <p:spPr>
          <a:xfrm>
            <a:off x="589325" y="1314675"/>
            <a:ext cx="8162400" cy="409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-36830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 xmlns:a="http://schemas.openxmlformats.org/drawingml/2006/main">
              <a:rPr lang="es" sz="2200">
                <a:solidFill>
                  <a:schemeClr val="dk1"/>
                </a:solidFill>
              </a:rPr>
              <a:t>El NCDPI notificará a las escuelas en noviembre de cada año si cuentan con una designación especial de ATSI o CSI. </a:t>
            </a:r>
            <a:r xmlns:a="http://schemas.openxmlformats.org/drawingml/2006/main">
              <a:rPr lang="es" sz="2200">
                <a:solidFill>
                  <a:srgbClr val="FF0000"/>
                </a:solidFill>
                <a:highlight>
                  <a:srgbClr val="FFFF00"/>
                </a:highlight>
              </a:rPr>
              <a:t>Puede omitir esta diapositiva y las dos siguientes hasta que el NCDPI le notifique o si no es relevante para su escuela.</a:t>
            </a:r>
            <a:endParaRPr xmlns:a="http://schemas.openxmlformats.org/drawingml/2006/main" sz="220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xmlns:a="http://schemas.openxmlformats.org/drawingml/2006/main"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 xmlns:a="http://schemas.openxmlformats.org/drawingml/2006/main">
              <a:rPr lang="es" sz="2200">
                <a:solidFill>
                  <a:schemeClr val="dk1"/>
                </a:solidFill>
              </a:rPr>
              <a:t>La Ley Cada Escuela Triunfa (ESSA) requiere que cada estado tenga un plan para medir el rendimiento estudiantil anualmente.</a:t>
            </a:r>
            <a:endParaRPr xmlns:a="http://schemas.openxmlformats.org/drawingml/2006/main" sz="2200">
              <a:solidFill>
                <a:schemeClr val="dk1"/>
              </a:solidFill>
            </a:endParaRPr>
          </a:p>
          <a:p>
            <a:pPr xmlns:a="http://schemas.openxmlformats.org/drawingml/2006/main"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 xmlns:a="http://schemas.openxmlformats.org/drawingml/2006/main">
              <a:rPr lang="es" sz="2200">
                <a:solidFill>
                  <a:schemeClr val="dk1"/>
                </a:solidFill>
              </a:rPr>
              <a:t>El plan describe cómo se responsabiliza a cada estado.</a:t>
            </a:r>
            <a:endParaRPr xmlns:a="http://schemas.openxmlformats.org/drawingml/2006/main" sz="2200">
              <a:solidFill>
                <a:schemeClr val="dk1"/>
              </a:solidFill>
            </a:endParaRPr>
          </a:p>
          <a:p>
            <a:pPr xmlns:a="http://schemas.openxmlformats.org/drawingml/2006/main"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 xmlns:a="http://schemas.openxmlformats.org/drawingml/2006/main">
              <a:rPr lang="es" sz="2200">
                <a:solidFill>
                  <a:schemeClr val="dk1"/>
                </a:solidFill>
              </a:rPr>
              <a:t>Las escuelas del Título I pueden recibir una designación adicional basada en las evaluaciones estatales de fin de grado o de fin de curso.</a:t>
            </a:r>
            <a:endParaRPr xmlns:a="http://schemas.openxmlformats.org/drawingml/2006/main" sz="1600">
              <a:solidFill>
                <a:schemeClr val="dk1"/>
              </a:solidFill>
            </a:endParaRPr>
          </a:p>
          <a:p>
            <a:pPr xmlns:a="http://schemas.openxmlformats.org/drawingml/2006/main" indent="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1600">
                <a:solidFill>
                  <a:schemeClr val="dk1"/>
                </a:solidFill>
              </a:rPr>
              <a:t>Enlace al Plan Estatal de Carolina del Norte bajo ESSA:</a:t>
            </a:r>
            <a:endParaRPr xmlns:a="http://schemas.openxmlformats.org/drawingml/2006/main" sz="1600">
              <a:solidFill>
                <a:schemeClr val="dk1"/>
              </a:solidFill>
            </a:endParaRPr>
          </a:p>
          <a:p>
            <a:pPr xmlns:a="http://schemas.openxmlformats.org/drawingml/2006/main" indent="0" lvl="0" marL="4572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 xmlns:r="http://schemas.openxmlformats.org/officeDocument/2006/relationships" xmlns:ahyp="http://schemas.microsoft.com/office/drawing/2018/hyperlinkcolor">
              <a:rPr lang="es" sz="1600" u="sng">
                <a:solidFill>
                  <a:srgbClr val="144C72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http://www.ncpublicschools.org/succeeds/</a:t>
            </a:r>
            <a:r xmlns:a="http://schemas.openxmlformats.org/drawingml/2006/main">
              <a:rPr lang="es" sz="1600">
                <a:solidFill>
                  <a:schemeClr val="dk1"/>
                </a:solidFill>
              </a:rPr>
              <a:t> </a:t>
            </a:r>
            <a:endParaRPr xmlns:a="http://schemas.openxmlformats.org/drawingml/2006/main" sz="16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4"/>
          <p:cNvSpPr/>
          <p:nvPr/>
        </p:nvSpPr>
        <p:spPr>
          <a:xfrm>
            <a:off x="267725" y="3429000"/>
            <a:ext cx="8876400" cy="263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1" i="0" sz="1200" u="none" cap="none" strike="noStrike">
              <a:solidFill>
                <a:srgbClr val="535758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3" name="Google Shape;243;p34"/>
          <p:cNvSpPr/>
          <p:nvPr/>
        </p:nvSpPr>
        <p:spPr>
          <a:xfrm>
            <a:off x="7921304" y="6157518"/>
            <a:ext cx="1071600" cy="5589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xmlns:a="http://schemas.openxmlformats.org/drawingml/2006/main"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 xmlns:a="http://schemas.openxmlformats.org/drawingml/2006/main">
              <a:t/>
            </a:r>
            <a:endParaRPr xmlns:a="http://schemas.openxmlformats.org/drawingml/2006/main" b="0" i="0" sz="18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244" name="Google Shape;244;p34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5" name="Google Shape;245;p34"/>
          <p:cNvSpPr txBox="1"/>
          <p:nvPr/>
        </p:nvSpPr>
        <p:spPr>
          <a:xfrm>
            <a:off x="508000" y="200650"/>
            <a:ext cx="8033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b="1" lang="es" sz="3600">
                <a:solidFill>
                  <a:schemeClr val="dk1"/>
                </a:solidFill>
              </a:rPr>
              <a:t>Puntos de orgullo</a:t>
            </a:r>
            <a:endParaRPr xmlns:a="http://schemas.openxmlformats.org/drawingml/2006/main"/>
          </a:p>
        </p:txBody>
      </p:sp>
      <p:sp>
        <p:nvSpPr>
          <p:cNvPr id="246" name="Google Shape;246;p34"/>
          <p:cNvSpPr txBox="1"/>
          <p:nvPr/>
        </p:nvSpPr>
        <p:spPr>
          <a:xfrm>
            <a:off x="381000" y="1747375"/>
            <a:ext cx="8294100" cy="297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3300">
                <a:solidFill>
                  <a:schemeClr val="dk1"/>
                </a:solidFill>
              </a:rPr>
              <a:t>Retuvo el 95% del personal.</a:t>
            </a:r>
            <a:endParaRPr xmlns:a="http://schemas.openxmlformats.org/drawingml/2006/main" sz="33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3300">
                <a:solidFill>
                  <a:schemeClr val="dk1"/>
                </a:solidFill>
              </a:rPr>
              <a:t>Crecimiento superado por tercer año consecutivo.</a:t>
            </a:r>
            <a:endParaRPr xmlns:a="http://schemas.openxmlformats.org/drawingml/2006/main" sz="33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3300">
                <a:solidFill>
                  <a:schemeClr val="dk1"/>
                </a:solidFill>
              </a:rPr>
              <a:t>Aumentamos nuestro nivel de competencia general de grado por tercer año consecutivo.</a:t>
            </a:r>
            <a:endParaRPr xmlns:a="http://schemas.openxmlformats.org/drawingml/2006/main" sz="3300">
              <a:solidFill>
                <a:srgbClr val="CC0202"/>
              </a:solidFill>
            </a:endParaRPr>
          </a:p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1" sz="39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5"/>
          <p:cNvSpPr/>
          <p:nvPr/>
        </p:nvSpPr>
        <p:spPr>
          <a:xfrm>
            <a:off x="408600" y="194950"/>
            <a:ext cx="87354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b="1" lang="es" sz="44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¡Gracias por estar aquí!</a:t>
            </a:r>
            <a:r xmlns:a="http://schemas.openxmlformats.org/drawingml/2006/main">
              <a:rPr lang="es" sz="4400">
                <a:solidFill>
                  <a:srgbClr val="5B595A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 xmlns:a="http://schemas.openxmlformats.org/drawingml/2006/main" i="0" sz="1700" u="none" cap="none" strike="noStrike">
              <a:solidFill>
                <a:srgbClr val="666666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grpSp>
        <p:nvGrpSpPr>
          <p:cNvPr id="253" name="Google Shape;253;p35"/>
          <p:cNvGrpSpPr/>
          <p:nvPr/>
        </p:nvGrpSpPr>
        <p:grpSpPr>
          <a:xfrm>
            <a:off x="4705256" y="385000"/>
            <a:ext cx="3932256" cy="5606431"/>
            <a:chOff x="4112" y="494"/>
            <a:chExt cx="3009" cy="3257"/>
          </a:xfrm>
        </p:grpSpPr>
        <p:grpSp>
          <p:nvGrpSpPr>
            <p:cNvPr id="254" name="Google Shape;254;p35"/>
            <p:cNvGrpSpPr/>
            <p:nvPr/>
          </p:nvGrpSpPr>
          <p:grpSpPr>
            <a:xfrm>
              <a:off x="4112" y="494"/>
              <a:ext cx="3009" cy="3257"/>
              <a:chOff x="4112" y="494"/>
              <a:chExt cx="3009" cy="3257"/>
            </a:xfrm>
          </p:grpSpPr>
          <p:sp>
            <p:nvSpPr>
              <p:cNvPr id="255" name="Google Shape;255;p35"/>
              <p:cNvSpPr/>
              <p:nvPr/>
            </p:nvSpPr>
            <p:spPr>
              <a:xfrm>
                <a:off x="5007" y="49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Basic"/>
                  <a:buNone/>
                </a:pPr>
                <a:r xmlns:a="http://schemas.openxmlformats.org/drawingml/2006/main">
                  <a:rPr i="0" lang="es" sz="12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Carlota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56" name="Google Shape;256;p35"/>
              <p:cNvSpPr/>
              <p:nvPr/>
            </p:nvSpPr>
            <p:spPr>
              <a:xfrm>
                <a:off x="5340" y="49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Basic"/>
                  <a:buNone/>
                </a:pPr>
                <a:r xmlns:a="http://schemas.openxmlformats.org/drawingml/2006/main">
                  <a:rPr i="0" lang="es" sz="12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-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57" name="Google Shape;257;p35"/>
              <p:cNvSpPr/>
              <p:nvPr/>
            </p:nvSpPr>
            <p:spPr>
              <a:xfrm>
                <a:off x="5376" y="494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Basic"/>
                  <a:buNone/>
                </a:pPr>
                <a:r xmlns:a="http://schemas.openxmlformats.org/drawingml/2006/main">
                  <a:rPr i="0" lang="es" sz="12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Escuelas de Mecklemburgo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58" name="Google Shape;258;p35"/>
              <p:cNvSpPr/>
              <p:nvPr/>
            </p:nvSpPr>
            <p:spPr>
              <a:xfrm>
                <a:off x="6146" y="49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00"/>
                  <a:buFont typeface="Basic"/>
                  <a:buNone/>
                </a:pPr>
                <a:r xmlns:a="http://schemas.openxmlformats.org/drawingml/2006/main">
                  <a:rPr i="0" lang="es" sz="12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59" name="Google Shape;259;p35"/>
              <p:cNvSpPr/>
              <p:nvPr/>
            </p:nvSpPr>
            <p:spPr>
              <a:xfrm>
                <a:off x="5577" y="59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0" name="Google Shape;260;p35"/>
              <p:cNvSpPr/>
              <p:nvPr/>
            </p:nvSpPr>
            <p:spPr>
              <a:xfrm>
                <a:off x="5029" y="674"/>
                <a:ext cx="12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Informe de certificación de tiempo y esfuerzo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1" name="Google Shape;261;p35"/>
              <p:cNvSpPr/>
              <p:nvPr/>
            </p:nvSpPr>
            <p:spPr>
              <a:xfrm>
                <a:off x="6125" y="67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2" name="Google Shape;262;p35"/>
              <p:cNvSpPr/>
              <p:nvPr/>
            </p:nvSpPr>
            <p:spPr>
              <a:xfrm>
                <a:off x="5468" y="757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(AÑO)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3" name="Google Shape;263;p35"/>
              <p:cNvSpPr/>
              <p:nvPr/>
            </p:nvSpPr>
            <p:spPr>
              <a:xfrm>
                <a:off x="5686" y="757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4" name="Google Shape;264;p35"/>
              <p:cNvSpPr/>
              <p:nvPr/>
            </p:nvSpPr>
            <p:spPr>
              <a:xfrm>
                <a:off x="5577" y="84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5" name="Google Shape;265;p35"/>
              <p:cNvSpPr/>
              <p:nvPr/>
            </p:nvSpPr>
            <p:spPr>
              <a:xfrm>
                <a:off x="4126" y="92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      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6" name="Google Shape;266;p35"/>
              <p:cNvSpPr/>
              <p:nvPr/>
            </p:nvSpPr>
            <p:spPr>
              <a:xfrm>
                <a:off x="4276" y="924"/>
                <a:ext cx="27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Requisito según la Oficina Federal de Administración y Presupuesto (OMB) 2 CFR Parte 225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7" name="Google Shape;267;p35"/>
              <p:cNvSpPr/>
              <p:nvPr/>
            </p:nvSpPr>
            <p:spPr>
              <a:xfrm>
                <a:off x="6997" y="92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-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8" name="Google Shape;268;p35"/>
              <p:cNvSpPr/>
              <p:nvPr/>
            </p:nvSpPr>
            <p:spPr>
              <a:xfrm>
                <a:off x="7028" y="92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69" name="Google Shape;269;p35"/>
              <p:cNvSpPr/>
              <p:nvPr/>
            </p:nvSpPr>
            <p:spPr>
              <a:xfrm>
                <a:off x="4212" y="1020"/>
                <a:ext cx="27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Principios de costos para gobiernos estatales, locales y tribales indígenas (Guía uniforme de subvenciones)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0" name="Google Shape;270;p35"/>
              <p:cNvSpPr/>
              <p:nvPr/>
            </p:nvSpPr>
            <p:spPr>
              <a:xfrm>
                <a:off x="6941" y="102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1" name="Google Shape;271;p35"/>
              <p:cNvSpPr/>
              <p:nvPr/>
            </p:nvSpPr>
            <p:spPr>
              <a:xfrm>
                <a:off x="5577" y="118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2" name="Google Shape;272;p35"/>
              <p:cNvSpPr/>
              <p:nvPr/>
            </p:nvSpPr>
            <p:spPr>
              <a:xfrm>
                <a:off x="5321" y="1265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Título I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3" name="Google Shape;273;p35"/>
              <p:cNvSpPr/>
              <p:nvPr/>
            </p:nvSpPr>
            <p:spPr>
              <a:xfrm>
                <a:off x="5496" y="1265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4" name="Google Shape;274;p35"/>
              <p:cNvSpPr/>
              <p:nvPr/>
            </p:nvSpPr>
            <p:spPr>
              <a:xfrm>
                <a:off x="5515" y="1265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(RPC 0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5" name="Google Shape;275;p35"/>
              <p:cNvSpPr/>
              <p:nvPr/>
            </p:nvSpPr>
            <p:spPr>
              <a:xfrm>
                <a:off x="5724" y="1265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50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6" name="Google Shape;276;p35"/>
              <p:cNvSpPr/>
              <p:nvPr/>
            </p:nvSpPr>
            <p:spPr>
              <a:xfrm>
                <a:off x="5806" y="1265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)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7" name="Google Shape;277;p35"/>
              <p:cNvSpPr/>
              <p:nvPr/>
            </p:nvSpPr>
            <p:spPr>
              <a:xfrm>
                <a:off x="5832" y="1265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8" name="Google Shape;278;p35"/>
              <p:cNvSpPr/>
              <p:nvPr/>
            </p:nvSpPr>
            <p:spPr>
              <a:xfrm>
                <a:off x="5577" y="13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79" name="Google Shape;279;p35"/>
              <p:cNvSpPr/>
              <p:nvPr/>
            </p:nvSpPr>
            <p:spPr>
              <a:xfrm>
                <a:off x="4270" y="1432"/>
                <a:ext cx="12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Esta certificación debe completarse semi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0" name="Google Shape;280;p35"/>
              <p:cNvSpPr/>
              <p:nvPr/>
            </p:nvSpPr>
            <p:spPr>
              <a:xfrm>
                <a:off x="5511" y="143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-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1" name="Google Shape;281;p35"/>
              <p:cNvSpPr/>
              <p:nvPr/>
            </p:nvSpPr>
            <p:spPr>
              <a:xfrm>
                <a:off x="5542" y="1432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anualmente, en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2" name="Google Shape;282;p35"/>
              <p:cNvSpPr/>
              <p:nvPr/>
            </p:nvSpPr>
            <p:spPr>
              <a:xfrm>
                <a:off x="5928" y="1432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Enero y julio, por empleados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3" name="Google Shape;283;p35"/>
              <p:cNvSpPr/>
              <p:nvPr/>
            </p:nvSpPr>
            <p:spPr>
              <a:xfrm>
                <a:off x="6901" y="143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4" name="Google Shape;284;p35"/>
              <p:cNvSpPr/>
              <p:nvPr/>
            </p:nvSpPr>
            <p:spPr>
              <a:xfrm>
                <a:off x="4334" y="1516"/>
                <a:ext cx="27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que dedican el 100% de su tiempo y esfuerzo a trabajar en un programa o costo federal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5" name="Google Shape;285;p35"/>
              <p:cNvSpPr/>
              <p:nvPr/>
            </p:nvSpPr>
            <p:spPr>
              <a:xfrm>
                <a:off x="6820" y="1516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6" name="Google Shape;286;p35"/>
              <p:cNvSpPr/>
              <p:nvPr/>
            </p:nvSpPr>
            <p:spPr>
              <a:xfrm>
                <a:off x="4252" y="1599"/>
                <a:ext cx="27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Objetivo y cuyo salario se financia con ese programa federal. El informe de certificación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7" name="Google Shape;287;p35"/>
              <p:cNvSpPr/>
              <p:nvPr/>
            </p:nvSpPr>
            <p:spPr>
              <a:xfrm>
                <a:off x="6901" y="159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8" name="Google Shape;288;p35"/>
              <p:cNvSpPr/>
              <p:nvPr/>
            </p:nvSpPr>
            <p:spPr>
              <a:xfrm>
                <a:off x="4857" y="1682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períodos para 20XX-20XX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89" name="Google Shape;289;p35"/>
              <p:cNvSpPr/>
              <p:nvPr/>
            </p:nvSpPr>
            <p:spPr>
              <a:xfrm>
                <a:off x="5469" y="168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0" name="Google Shape;290;p35"/>
              <p:cNvSpPr/>
              <p:nvPr/>
            </p:nvSpPr>
            <p:spPr>
              <a:xfrm>
                <a:off x="5511" y="168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1" name="Google Shape;291;p35"/>
              <p:cNvSpPr/>
              <p:nvPr/>
            </p:nvSpPr>
            <p:spPr>
              <a:xfrm>
                <a:off x="5646" y="1682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son los siguientes: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2" name="Google Shape;292;p35"/>
              <p:cNvSpPr/>
              <p:nvPr/>
            </p:nvSpPr>
            <p:spPr>
              <a:xfrm>
                <a:off x="6159" y="168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1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3" name="Google Shape;293;p35"/>
              <p:cNvSpPr/>
              <p:nvPr/>
            </p:nvSpPr>
            <p:spPr>
              <a:xfrm>
                <a:off x="5595" y="17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4" name="Google Shape;294;p35"/>
              <p:cNvSpPr/>
              <p:nvPr/>
            </p:nvSpPr>
            <p:spPr>
              <a:xfrm>
                <a:off x="4313" y="1849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Informe de enero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5" name="Google Shape;295;p35"/>
              <p:cNvSpPr/>
              <p:nvPr/>
            </p:nvSpPr>
            <p:spPr>
              <a:xfrm>
                <a:off x="4791" y="18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–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6" name="Google Shape;296;p35"/>
              <p:cNvSpPr/>
              <p:nvPr/>
            </p:nvSpPr>
            <p:spPr>
              <a:xfrm>
                <a:off x="4828" y="18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7" name="Google Shape;297;p35"/>
              <p:cNvSpPr/>
              <p:nvPr/>
            </p:nvSpPr>
            <p:spPr>
              <a:xfrm>
                <a:off x="4847" y="1849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Cubre el 1 de julio de XXXX(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8" name="Google Shape;298;p35"/>
              <p:cNvSpPr/>
              <p:nvPr/>
            </p:nvSpPr>
            <p:spPr>
              <a:xfrm>
                <a:off x="5496" y="1849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AÑO) a través de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299" name="Google Shape;299;p35"/>
              <p:cNvSpPr/>
              <p:nvPr/>
            </p:nvSpPr>
            <p:spPr>
              <a:xfrm>
                <a:off x="5955" y="18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0" name="Google Shape;300;p35"/>
              <p:cNvSpPr/>
              <p:nvPr/>
            </p:nvSpPr>
            <p:spPr>
              <a:xfrm>
                <a:off x="5973" y="1849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31 de diciembre de XXXX (AÑO)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1" name="Google Shape;301;p35"/>
              <p:cNvSpPr/>
              <p:nvPr/>
            </p:nvSpPr>
            <p:spPr>
              <a:xfrm>
                <a:off x="6840" y="184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2" name="Google Shape;302;p35"/>
              <p:cNvSpPr/>
              <p:nvPr/>
            </p:nvSpPr>
            <p:spPr>
              <a:xfrm>
                <a:off x="4391" y="1933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Jul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3" name="Google Shape;303;p35"/>
              <p:cNvSpPr/>
              <p:nvPr/>
            </p:nvSpPr>
            <p:spPr>
              <a:xfrm>
                <a:off x="4475" y="193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y Informe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4" name="Google Shape;304;p35"/>
              <p:cNvSpPr/>
              <p:nvPr/>
            </p:nvSpPr>
            <p:spPr>
              <a:xfrm>
                <a:off x="4748" y="1933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–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5" name="Google Shape;305;p35"/>
              <p:cNvSpPr/>
              <p:nvPr/>
            </p:nvSpPr>
            <p:spPr>
              <a:xfrm>
                <a:off x="4786" y="1933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6" name="Google Shape;306;p35"/>
              <p:cNvSpPr/>
              <p:nvPr/>
            </p:nvSpPr>
            <p:spPr>
              <a:xfrm>
                <a:off x="4804" y="1933"/>
                <a:ext cx="21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Cubre el 1 de enero de XXXX (AÑO) hasta el 30 de junio de XXXX (AÑO)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7" name="Google Shape;307;p35"/>
              <p:cNvSpPr/>
              <p:nvPr/>
            </p:nvSpPr>
            <p:spPr>
              <a:xfrm>
                <a:off x="6763" y="1933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8" name="Google Shape;308;p35"/>
              <p:cNvSpPr/>
              <p:nvPr/>
            </p:nvSpPr>
            <p:spPr>
              <a:xfrm>
                <a:off x="5577" y="201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Basic"/>
                  <a:buNone/>
                </a:pPr>
                <a:r xmlns:a="http://schemas.openxmlformats.org/drawingml/2006/main">
                  <a:rPr b="1" i="0" lang="e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09" name="Google Shape;309;p35"/>
              <p:cNvSpPr/>
              <p:nvPr/>
            </p:nvSpPr>
            <p:spPr>
              <a:xfrm>
                <a:off x="4112" y="2100"/>
                <a:ext cx="30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0" name="Google Shape;310;p35"/>
              <p:cNvSpPr/>
              <p:nvPr/>
            </p:nvSpPr>
            <p:spPr>
              <a:xfrm>
                <a:off x="5577" y="210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Basic"/>
                  <a:buNone/>
                </a:pPr>
                <a:r xmlns:a="http://schemas.openxmlformats.org/drawingml/2006/main">
                  <a:rPr b="1" i="0" lang="e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1" name="Google Shape;311;p35"/>
              <p:cNvSpPr/>
              <p:nvPr/>
            </p:nvSpPr>
            <p:spPr>
              <a:xfrm>
                <a:off x="4226" y="2180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Certifico que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2" name="Google Shape;312;p35"/>
              <p:cNvSpPr/>
              <p:nvPr/>
            </p:nvSpPr>
            <p:spPr>
              <a:xfrm>
                <a:off x="4622" y="2180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{Nombre del personal}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3" name="Google Shape;313;p35"/>
              <p:cNvSpPr/>
              <p:nvPr/>
            </p:nvSpPr>
            <p:spPr>
              <a:xfrm>
                <a:off x="5087" y="218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,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4" name="Google Shape;314;p35"/>
              <p:cNvSpPr/>
              <p:nvPr/>
            </p:nvSpPr>
            <p:spPr>
              <a:xfrm>
                <a:off x="5105" y="218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5" name="Google Shape;315;p35"/>
              <p:cNvSpPr/>
              <p:nvPr/>
            </p:nvSpPr>
            <p:spPr>
              <a:xfrm>
                <a:off x="5124" y="2180"/>
                <a:ext cx="18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trabajó únicamente en actividades del programa Título I durante el período de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6" name="Google Shape;316;p35"/>
              <p:cNvSpPr/>
              <p:nvPr/>
            </p:nvSpPr>
            <p:spPr>
              <a:xfrm>
                <a:off x="6928" y="218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7" name="Google Shape;317;p35"/>
              <p:cNvSpPr/>
              <p:nvPr/>
            </p:nvSpPr>
            <p:spPr>
              <a:xfrm>
                <a:off x="4761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8" name="Google Shape;318;p35"/>
              <p:cNvSpPr/>
              <p:nvPr/>
            </p:nvSpPr>
            <p:spPr>
              <a:xfrm>
                <a:off x="4780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J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19" name="Google Shape;319;p35"/>
              <p:cNvSpPr/>
              <p:nvPr/>
            </p:nvSpPr>
            <p:spPr>
              <a:xfrm>
                <a:off x="4802" y="226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julio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0" name="Google Shape;320;p35"/>
              <p:cNvSpPr/>
              <p:nvPr/>
            </p:nvSpPr>
            <p:spPr>
              <a:xfrm>
                <a:off x="4917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1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1" name="Google Shape;321;p35"/>
              <p:cNvSpPr/>
              <p:nvPr/>
            </p:nvSpPr>
            <p:spPr>
              <a:xfrm>
                <a:off x="4958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,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2" name="Google Shape;322;p35"/>
              <p:cNvSpPr/>
              <p:nvPr/>
            </p:nvSpPr>
            <p:spPr>
              <a:xfrm>
                <a:off x="4976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3" name="Google Shape;323;p35"/>
              <p:cNvSpPr/>
              <p:nvPr/>
            </p:nvSpPr>
            <p:spPr>
              <a:xfrm>
                <a:off x="4995" y="226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XXXX (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4" name="Google Shape;324;p35"/>
              <p:cNvSpPr/>
              <p:nvPr/>
            </p:nvSpPr>
            <p:spPr>
              <a:xfrm>
                <a:off x="5221" y="226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AÑO) a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5" name="Google Shape;325;p35"/>
              <p:cNvSpPr/>
              <p:nvPr/>
            </p:nvSpPr>
            <p:spPr>
              <a:xfrm>
                <a:off x="5489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6" name="Google Shape;326;p35"/>
              <p:cNvSpPr/>
              <p:nvPr/>
            </p:nvSpPr>
            <p:spPr>
              <a:xfrm>
                <a:off x="5508" y="2264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31 de diciembre de XXXX (AÑO)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7" name="Google Shape;327;p35"/>
              <p:cNvSpPr/>
              <p:nvPr/>
            </p:nvSpPr>
            <p:spPr>
              <a:xfrm>
                <a:off x="6375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.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8" name="Google Shape;328;p35"/>
              <p:cNvSpPr/>
              <p:nvPr/>
            </p:nvSpPr>
            <p:spPr>
              <a:xfrm>
                <a:off x="6393" y="22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29" name="Google Shape;329;p35"/>
              <p:cNvSpPr/>
              <p:nvPr/>
            </p:nvSpPr>
            <p:spPr>
              <a:xfrm>
                <a:off x="5577" y="2347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0" name="Google Shape;330;p35"/>
              <p:cNvSpPr/>
              <p:nvPr/>
            </p:nvSpPr>
            <p:spPr>
              <a:xfrm>
                <a:off x="4325" y="243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1" name="Google Shape;331;p35"/>
              <p:cNvSpPr/>
              <p:nvPr/>
            </p:nvSpPr>
            <p:spPr>
              <a:xfrm>
                <a:off x="4343" y="243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2" name="Google Shape;332;p35"/>
              <p:cNvSpPr/>
              <p:nvPr/>
            </p:nvSpPr>
            <p:spPr>
              <a:xfrm>
                <a:off x="4121" y="251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3" name="Google Shape;333;p35"/>
              <p:cNvSpPr/>
              <p:nvPr/>
            </p:nvSpPr>
            <p:spPr>
              <a:xfrm>
                <a:off x="4121" y="2597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4" name="Google Shape;334;p35"/>
              <p:cNvSpPr/>
              <p:nvPr/>
            </p:nvSpPr>
            <p:spPr>
              <a:xfrm>
                <a:off x="4121" y="268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5" name="Google Shape;335;p35"/>
              <p:cNvSpPr/>
              <p:nvPr/>
            </p:nvSpPr>
            <p:spPr>
              <a:xfrm>
                <a:off x="4121" y="276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6" name="Google Shape;336;p35"/>
              <p:cNvSpPr/>
              <p:nvPr/>
            </p:nvSpPr>
            <p:spPr>
              <a:xfrm>
                <a:off x="4121" y="284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7" name="Google Shape;337;p35"/>
              <p:cNvSpPr/>
              <p:nvPr/>
            </p:nvSpPr>
            <p:spPr>
              <a:xfrm>
                <a:off x="4121" y="2931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Firma de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8" name="Google Shape;338;p35"/>
              <p:cNvSpPr/>
              <p:nvPr/>
            </p:nvSpPr>
            <p:spPr>
              <a:xfrm>
                <a:off x="4511" y="2931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Personal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39" name="Google Shape;339;p35"/>
              <p:cNvSpPr/>
              <p:nvPr/>
            </p:nvSpPr>
            <p:spPr>
              <a:xfrm>
                <a:off x="4648" y="2931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: _________________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0" name="Google Shape;340;p35"/>
              <p:cNvSpPr/>
              <p:nvPr/>
            </p:nvSpPr>
            <p:spPr>
              <a:xfrm>
                <a:off x="5320" y="2931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______________________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1" name="Google Shape;341;p35"/>
              <p:cNvSpPr/>
              <p:nvPr/>
            </p:nvSpPr>
            <p:spPr>
              <a:xfrm>
                <a:off x="6217" y="2931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Fecha: _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2" name="Google Shape;342;p35"/>
              <p:cNvSpPr/>
              <p:nvPr/>
            </p:nvSpPr>
            <p:spPr>
              <a:xfrm>
                <a:off x="6433" y="2931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________________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3" name="Google Shape;343;p35"/>
              <p:cNvSpPr/>
              <p:nvPr/>
            </p:nvSpPr>
            <p:spPr>
              <a:xfrm>
                <a:off x="7031" y="293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4" name="Google Shape;344;p35"/>
              <p:cNvSpPr/>
              <p:nvPr/>
            </p:nvSpPr>
            <p:spPr>
              <a:xfrm>
                <a:off x="4121" y="301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Basic"/>
                  <a:buNone/>
                </a:pPr>
                <a:r xmlns:a="http://schemas.openxmlformats.org/drawingml/2006/main">
                  <a:rPr b="1" i="0" lang="e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5" name="Google Shape;345;p35"/>
              <p:cNvSpPr/>
              <p:nvPr/>
            </p:nvSpPr>
            <p:spPr>
              <a:xfrm>
                <a:off x="5577" y="3089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Basic"/>
                  <a:buNone/>
                </a:pPr>
                <a:r xmlns:a="http://schemas.openxmlformats.org/drawingml/2006/main">
                  <a:rPr b="1" i="0" lang="e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6" name="Google Shape;346;p35"/>
              <p:cNvSpPr/>
              <p:nvPr/>
            </p:nvSpPr>
            <p:spPr>
              <a:xfrm>
                <a:off x="4121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Firma de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7" name="Google Shape;347;p35"/>
              <p:cNvSpPr/>
              <p:nvPr/>
            </p:nvSpPr>
            <p:spPr>
              <a:xfrm>
                <a:off x="4511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Supervisor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8" name="Google Shape;348;p35"/>
              <p:cNvSpPr/>
              <p:nvPr/>
            </p:nvSpPr>
            <p:spPr>
              <a:xfrm>
                <a:off x="4838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/Director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49" name="Google Shape;349;p35"/>
              <p:cNvSpPr/>
              <p:nvPr/>
            </p:nvSpPr>
            <p:spPr>
              <a:xfrm>
                <a:off x="5133" y="3168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: _________________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0" name="Google Shape;350;p35"/>
              <p:cNvSpPr/>
              <p:nvPr/>
            </p:nvSpPr>
            <p:spPr>
              <a:xfrm>
                <a:off x="5805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1" name="Google Shape;351;p35"/>
              <p:cNvSpPr/>
              <p:nvPr/>
            </p:nvSpPr>
            <p:spPr>
              <a:xfrm>
                <a:off x="6179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Fecha: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2" name="Google Shape;352;p35"/>
              <p:cNvSpPr/>
              <p:nvPr/>
            </p:nvSpPr>
            <p:spPr>
              <a:xfrm>
                <a:off x="6358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_______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3" name="Google Shape;353;p35"/>
              <p:cNvSpPr/>
              <p:nvPr/>
            </p:nvSpPr>
            <p:spPr>
              <a:xfrm>
                <a:off x="6619" y="3168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__________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4" name="Google Shape;354;p35"/>
              <p:cNvSpPr/>
              <p:nvPr/>
            </p:nvSpPr>
            <p:spPr>
              <a:xfrm>
                <a:off x="6993" y="316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b="1"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5" name="Google Shape;355;p35"/>
              <p:cNvSpPr/>
              <p:nvPr/>
            </p:nvSpPr>
            <p:spPr>
              <a:xfrm>
                <a:off x="4121" y="3250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6" name="Google Shape;356;p35"/>
              <p:cNvSpPr/>
              <p:nvPr/>
            </p:nvSpPr>
            <p:spPr>
              <a:xfrm>
                <a:off x="4121" y="3334"/>
                <a:ext cx="30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Al final de cada período de informe, enero y julio, se entregará el original de la certificación completa.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7" name="Google Shape;357;p35"/>
              <p:cNvSpPr/>
              <p:nvPr/>
            </p:nvSpPr>
            <p:spPr>
              <a:xfrm>
                <a:off x="4121" y="3417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El formulario debe enviarse a la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8" name="Google Shape;358;p35"/>
              <p:cNvSpPr/>
              <p:nvPr/>
            </p:nvSpPr>
            <p:spPr>
              <a:xfrm>
                <a:off x="4880" y="3417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Título I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59" name="Google Shape;359;p35"/>
              <p:cNvSpPr/>
              <p:nvPr/>
            </p:nvSpPr>
            <p:spPr>
              <a:xfrm>
                <a:off x="5074" y="3417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Ejecutivo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0" name="Google Shape;360;p35"/>
              <p:cNvSpPr/>
              <p:nvPr/>
            </p:nvSpPr>
            <p:spPr>
              <a:xfrm>
                <a:off x="5385" y="3417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Directo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1" name="Google Shape;361;p35"/>
              <p:cNvSpPr/>
              <p:nvPr/>
            </p:nvSpPr>
            <p:spPr>
              <a:xfrm>
                <a:off x="5613" y="3417"/>
                <a:ext cx="15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oficina de r donde se mantendrá archivado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2" name="Google Shape;362;p35"/>
              <p:cNvSpPr/>
              <p:nvPr/>
            </p:nvSpPr>
            <p:spPr>
              <a:xfrm>
                <a:off x="4121" y="3501"/>
                <a:ext cx="21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por un período de cinco años. El director y/o supervisor debe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3" name="Google Shape;363;p35"/>
              <p:cNvSpPr/>
              <p:nvPr/>
            </p:nvSpPr>
            <p:spPr>
              <a:xfrm>
                <a:off x="6152" y="350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s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4" name="Google Shape;364;p35"/>
              <p:cNvSpPr/>
              <p:nvPr/>
            </p:nvSpPr>
            <p:spPr>
              <a:xfrm>
                <a:off x="6289" y="350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5" name="Google Shape;365;p35"/>
              <p:cNvSpPr/>
              <p:nvPr/>
            </p:nvSpPr>
            <p:spPr>
              <a:xfrm>
                <a:off x="6307" y="3501"/>
                <a:ext cx="6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una copia firmada de esto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6" name="Google Shape;366;p35"/>
              <p:cNvSpPr/>
              <p:nvPr/>
            </p:nvSpPr>
            <p:spPr>
              <a:xfrm>
                <a:off x="4121" y="358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documento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7" name="Google Shape;367;p35"/>
              <p:cNvSpPr/>
              <p:nvPr/>
            </p:nvSpPr>
            <p:spPr>
              <a:xfrm>
                <a:off x="4426" y="3584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8" name="Google Shape;368;p35"/>
              <p:cNvSpPr/>
              <p:nvPr/>
            </p:nvSpPr>
            <p:spPr>
              <a:xfrm>
                <a:off x="4445" y="3584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en la escuela o departamento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69" name="Google Shape;369;p35"/>
              <p:cNvSpPr/>
              <p:nvPr/>
            </p:nvSpPr>
            <p:spPr>
              <a:xfrm>
                <a:off x="5414" y="3584"/>
                <a:ext cx="12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carpeta de cumplimiento en Google Drive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0" name="Google Shape;370;p35"/>
              <p:cNvSpPr/>
              <p:nvPr/>
            </p:nvSpPr>
            <p:spPr>
              <a:xfrm>
                <a:off x="6485" y="3584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. No lo es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1" name="Google Shape;371;p35"/>
              <p:cNvSpPr/>
              <p:nvPr/>
            </p:nvSpPr>
            <p:spPr>
              <a:xfrm>
                <a:off x="4121" y="3668"/>
                <a:ext cx="9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Es necesario enviar una copia de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2" name="Google Shape;372;p35"/>
              <p:cNvSpPr/>
              <p:nvPr/>
            </p:nvSpPr>
            <p:spPr>
              <a:xfrm>
                <a:off x="4946" y="366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3" name="Google Shape;373;p35"/>
              <p:cNvSpPr/>
              <p:nvPr/>
            </p:nvSpPr>
            <p:spPr>
              <a:xfrm>
                <a:off x="4965" y="3668"/>
                <a:ext cx="12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este formulario al Departamento de Finanzas.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4" name="Google Shape;374;p35"/>
              <p:cNvSpPr/>
              <p:nvPr/>
            </p:nvSpPr>
            <p:spPr>
              <a:xfrm>
                <a:off x="6112" y="366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000"/>
                  <a:buFont typeface="Basic"/>
                  <a:buNone/>
                </a:pPr>
                <a:r xmlns:a="http://schemas.openxmlformats.org/drawingml/2006/main">
                  <a:rPr i="0" lang="es" sz="10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5" name="Google Shape;375;p35"/>
              <p:cNvSpPr/>
              <p:nvPr/>
            </p:nvSpPr>
            <p:spPr>
              <a:xfrm>
                <a:off x="4121" y="3751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900"/>
                  <a:buFont typeface="Calibri"/>
                  <a:buNone/>
                </a:pPr>
                <a:r xmlns:a="http://schemas.openxmlformats.org/drawingml/2006/main">
                  <a:rPr i="0" lang="es" sz="9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6" name="Google Shape;376;p35"/>
              <p:cNvSpPr/>
              <p:nvPr/>
            </p:nvSpPr>
            <p:spPr>
              <a:xfrm>
                <a:off x="4666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Identificación EMP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7" name="Google Shape;377;p35"/>
              <p:cNvSpPr/>
              <p:nvPr/>
            </p:nvSpPr>
            <p:spPr>
              <a:xfrm>
                <a:off x="4821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8" name="Google Shape;378;p35"/>
              <p:cNvSpPr/>
              <p:nvPr/>
            </p:nvSpPr>
            <p:spPr>
              <a:xfrm>
                <a:off x="4908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Código de trabajo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79" name="Google Shape;379;p35"/>
              <p:cNvSpPr/>
              <p:nvPr/>
            </p:nvSpPr>
            <p:spPr>
              <a:xfrm>
                <a:off x="5087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0" name="Google Shape;380;p35"/>
              <p:cNvSpPr/>
              <p:nvPr/>
            </p:nvSpPr>
            <p:spPr>
              <a:xfrm>
                <a:off x="5195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Posición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1" name="Google Shape;381;p35"/>
              <p:cNvSpPr/>
              <p:nvPr/>
            </p:nvSpPr>
            <p:spPr>
              <a:xfrm>
                <a:off x="5354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2" name="Google Shape;382;p35"/>
              <p:cNvSpPr/>
              <p:nvPr/>
            </p:nvSpPr>
            <p:spPr>
              <a:xfrm>
                <a:off x="5422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Apellido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3" name="Google Shape;383;p35"/>
              <p:cNvSpPr/>
              <p:nvPr/>
            </p:nvSpPr>
            <p:spPr>
              <a:xfrm>
                <a:off x="5632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4" name="Google Shape;384;p35"/>
              <p:cNvSpPr/>
              <p:nvPr/>
            </p:nvSpPr>
            <p:spPr>
              <a:xfrm>
                <a:off x="5904" y="2483"/>
                <a:ext cx="30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Nombre de pila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5" name="Google Shape;385;p35"/>
              <p:cNvSpPr/>
              <p:nvPr/>
            </p:nvSpPr>
            <p:spPr>
              <a:xfrm>
                <a:off x="6122" y="2422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6" name="Google Shape;386;p35"/>
              <p:cNvSpPr/>
              <p:nvPr/>
            </p:nvSpPr>
            <p:spPr>
              <a:xfrm>
                <a:off x="4585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7" name="Google Shape;387;p35"/>
              <p:cNvSpPr/>
              <p:nvPr/>
            </p:nvSpPr>
            <p:spPr>
              <a:xfrm>
                <a:off x="4585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8" name="Google Shape;388;p35"/>
              <p:cNvSpPr/>
              <p:nvPr/>
            </p:nvSpPr>
            <p:spPr>
              <a:xfrm>
                <a:off x="4591" y="2473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89" name="Google Shape;389;p35"/>
              <p:cNvSpPr/>
              <p:nvPr/>
            </p:nvSpPr>
            <p:spPr>
              <a:xfrm>
                <a:off x="4851" y="24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0" name="Google Shape;390;p35"/>
              <p:cNvSpPr/>
              <p:nvPr/>
            </p:nvSpPr>
            <p:spPr>
              <a:xfrm>
                <a:off x="4851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1" name="Google Shape;391;p35"/>
              <p:cNvSpPr/>
              <p:nvPr/>
            </p:nvSpPr>
            <p:spPr>
              <a:xfrm>
                <a:off x="4857" y="2473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2" name="Google Shape;392;p35"/>
              <p:cNvSpPr/>
              <p:nvPr/>
            </p:nvSpPr>
            <p:spPr>
              <a:xfrm>
                <a:off x="5118" y="24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3" name="Google Shape;393;p35"/>
              <p:cNvSpPr/>
              <p:nvPr/>
            </p:nvSpPr>
            <p:spPr>
              <a:xfrm>
                <a:off x="5118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4" name="Google Shape;394;p35"/>
              <p:cNvSpPr/>
              <p:nvPr/>
            </p:nvSpPr>
            <p:spPr>
              <a:xfrm>
                <a:off x="5124" y="2473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5" name="Google Shape;395;p35"/>
              <p:cNvSpPr/>
              <p:nvPr/>
            </p:nvSpPr>
            <p:spPr>
              <a:xfrm>
                <a:off x="5385" y="24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6" name="Google Shape;396;p35"/>
              <p:cNvSpPr/>
              <p:nvPr/>
            </p:nvSpPr>
            <p:spPr>
              <a:xfrm>
                <a:off x="5385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7" name="Google Shape;397;p35"/>
              <p:cNvSpPr/>
              <p:nvPr/>
            </p:nvSpPr>
            <p:spPr>
              <a:xfrm>
                <a:off x="5391" y="2473"/>
                <a:ext cx="6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8" name="Google Shape;398;p35"/>
              <p:cNvSpPr/>
              <p:nvPr/>
            </p:nvSpPr>
            <p:spPr>
              <a:xfrm>
                <a:off x="5868" y="24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399" name="Google Shape;399;p35"/>
              <p:cNvSpPr/>
              <p:nvPr/>
            </p:nvSpPr>
            <p:spPr>
              <a:xfrm>
                <a:off x="5868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0" name="Google Shape;400;p35"/>
              <p:cNvSpPr/>
              <p:nvPr/>
            </p:nvSpPr>
            <p:spPr>
              <a:xfrm>
                <a:off x="5874" y="2473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1" name="Google Shape;401;p35"/>
              <p:cNvSpPr/>
              <p:nvPr/>
            </p:nvSpPr>
            <p:spPr>
              <a:xfrm>
                <a:off x="6209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2" name="Google Shape;402;p35"/>
              <p:cNvSpPr/>
              <p:nvPr/>
            </p:nvSpPr>
            <p:spPr>
              <a:xfrm>
                <a:off x="6209" y="2473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3" name="Google Shape;403;p35"/>
              <p:cNvSpPr/>
              <p:nvPr/>
            </p:nvSpPr>
            <p:spPr>
              <a:xfrm>
                <a:off x="4585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4" name="Google Shape;404;p35"/>
              <p:cNvSpPr/>
              <p:nvPr/>
            </p:nvSpPr>
            <p:spPr>
              <a:xfrm>
                <a:off x="4851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5" name="Google Shape;405;p35"/>
              <p:cNvSpPr/>
              <p:nvPr/>
            </p:nvSpPr>
            <p:spPr>
              <a:xfrm>
                <a:off x="5118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6" name="Google Shape;406;p35"/>
              <p:cNvSpPr/>
              <p:nvPr/>
            </p:nvSpPr>
            <p:spPr>
              <a:xfrm>
                <a:off x="5385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7" name="Google Shape;407;p35"/>
              <p:cNvSpPr/>
              <p:nvPr/>
            </p:nvSpPr>
            <p:spPr>
              <a:xfrm>
                <a:off x="5868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8" name="Google Shape;408;p35"/>
              <p:cNvSpPr/>
              <p:nvPr/>
            </p:nvSpPr>
            <p:spPr>
              <a:xfrm>
                <a:off x="6209" y="2485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09" name="Google Shape;409;p35"/>
              <p:cNvSpPr/>
              <p:nvPr/>
            </p:nvSpPr>
            <p:spPr>
              <a:xfrm>
                <a:off x="4808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0" name="Google Shape;410;p35"/>
              <p:cNvSpPr/>
              <p:nvPr/>
            </p:nvSpPr>
            <p:spPr>
              <a:xfrm>
                <a:off x="4821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1" name="Google Shape;411;p35"/>
              <p:cNvSpPr/>
              <p:nvPr/>
            </p:nvSpPr>
            <p:spPr>
              <a:xfrm>
                <a:off x="5074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2" name="Google Shape;412;p35"/>
              <p:cNvSpPr/>
              <p:nvPr/>
            </p:nvSpPr>
            <p:spPr>
              <a:xfrm>
                <a:off x="5087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3" name="Google Shape;413;p35"/>
              <p:cNvSpPr/>
              <p:nvPr/>
            </p:nvSpPr>
            <p:spPr>
              <a:xfrm>
                <a:off x="5342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4" name="Google Shape;414;p35"/>
              <p:cNvSpPr/>
              <p:nvPr/>
            </p:nvSpPr>
            <p:spPr>
              <a:xfrm>
                <a:off x="5354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5" name="Google Shape;415;p35"/>
              <p:cNvSpPr/>
              <p:nvPr/>
            </p:nvSpPr>
            <p:spPr>
              <a:xfrm>
                <a:off x="5422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6" name="Google Shape;416;p35"/>
              <p:cNvSpPr/>
              <p:nvPr/>
            </p:nvSpPr>
            <p:spPr>
              <a:xfrm>
                <a:off x="5434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7" name="Google Shape;417;p35"/>
              <p:cNvSpPr/>
              <p:nvPr/>
            </p:nvSpPr>
            <p:spPr>
              <a:xfrm>
                <a:off x="5904" y="2578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8" name="Google Shape;418;p35"/>
              <p:cNvSpPr/>
              <p:nvPr/>
            </p:nvSpPr>
            <p:spPr>
              <a:xfrm>
                <a:off x="5917" y="2517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19" name="Google Shape;419;p35"/>
              <p:cNvSpPr/>
              <p:nvPr/>
            </p:nvSpPr>
            <p:spPr>
              <a:xfrm>
                <a:off x="4585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0" name="Google Shape;420;p35"/>
              <p:cNvSpPr/>
              <p:nvPr/>
            </p:nvSpPr>
            <p:spPr>
              <a:xfrm>
                <a:off x="4591" y="2568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1" name="Google Shape;421;p35"/>
              <p:cNvSpPr/>
              <p:nvPr/>
            </p:nvSpPr>
            <p:spPr>
              <a:xfrm>
                <a:off x="4851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2" name="Google Shape;422;p35"/>
              <p:cNvSpPr/>
              <p:nvPr/>
            </p:nvSpPr>
            <p:spPr>
              <a:xfrm>
                <a:off x="4857" y="2568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3" name="Google Shape;423;p35"/>
              <p:cNvSpPr/>
              <p:nvPr/>
            </p:nvSpPr>
            <p:spPr>
              <a:xfrm>
                <a:off x="5118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4" name="Google Shape;424;p35"/>
              <p:cNvSpPr/>
              <p:nvPr/>
            </p:nvSpPr>
            <p:spPr>
              <a:xfrm>
                <a:off x="5124" y="2568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5" name="Google Shape;425;p35"/>
              <p:cNvSpPr/>
              <p:nvPr/>
            </p:nvSpPr>
            <p:spPr>
              <a:xfrm>
                <a:off x="5385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6" name="Google Shape;426;p35"/>
              <p:cNvSpPr/>
              <p:nvPr/>
            </p:nvSpPr>
            <p:spPr>
              <a:xfrm>
                <a:off x="5391" y="2568"/>
                <a:ext cx="6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7" name="Google Shape;427;p35"/>
              <p:cNvSpPr/>
              <p:nvPr/>
            </p:nvSpPr>
            <p:spPr>
              <a:xfrm>
                <a:off x="5868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8" name="Google Shape;428;p35"/>
              <p:cNvSpPr/>
              <p:nvPr/>
            </p:nvSpPr>
            <p:spPr>
              <a:xfrm>
                <a:off x="5874" y="2568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29" name="Google Shape;429;p35"/>
              <p:cNvSpPr/>
              <p:nvPr/>
            </p:nvSpPr>
            <p:spPr>
              <a:xfrm>
                <a:off x="6209" y="2568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0" name="Google Shape;430;p35"/>
              <p:cNvSpPr/>
              <p:nvPr/>
            </p:nvSpPr>
            <p:spPr>
              <a:xfrm>
                <a:off x="4585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1" name="Google Shape;431;p35"/>
              <p:cNvSpPr/>
              <p:nvPr/>
            </p:nvSpPr>
            <p:spPr>
              <a:xfrm>
                <a:off x="4851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2" name="Google Shape;432;p35"/>
              <p:cNvSpPr/>
              <p:nvPr/>
            </p:nvSpPr>
            <p:spPr>
              <a:xfrm>
                <a:off x="5118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3" name="Google Shape;433;p35"/>
              <p:cNvSpPr/>
              <p:nvPr/>
            </p:nvSpPr>
            <p:spPr>
              <a:xfrm>
                <a:off x="5385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4" name="Google Shape;434;p35"/>
              <p:cNvSpPr/>
              <p:nvPr/>
            </p:nvSpPr>
            <p:spPr>
              <a:xfrm>
                <a:off x="5868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5" name="Google Shape;435;p35"/>
              <p:cNvSpPr/>
              <p:nvPr/>
            </p:nvSpPr>
            <p:spPr>
              <a:xfrm>
                <a:off x="6209" y="2579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6" name="Google Shape;436;p35"/>
              <p:cNvSpPr/>
              <p:nvPr/>
            </p:nvSpPr>
            <p:spPr>
              <a:xfrm>
                <a:off x="4808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7" name="Google Shape;437;p35"/>
              <p:cNvSpPr/>
              <p:nvPr/>
            </p:nvSpPr>
            <p:spPr>
              <a:xfrm>
                <a:off x="4821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8" name="Google Shape;438;p35"/>
              <p:cNvSpPr/>
              <p:nvPr/>
            </p:nvSpPr>
            <p:spPr>
              <a:xfrm>
                <a:off x="5074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39" name="Google Shape;439;p35"/>
              <p:cNvSpPr/>
              <p:nvPr/>
            </p:nvSpPr>
            <p:spPr>
              <a:xfrm>
                <a:off x="5087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0" name="Google Shape;440;p35"/>
              <p:cNvSpPr/>
              <p:nvPr/>
            </p:nvSpPr>
            <p:spPr>
              <a:xfrm>
                <a:off x="5342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1" name="Google Shape;441;p35"/>
              <p:cNvSpPr/>
              <p:nvPr/>
            </p:nvSpPr>
            <p:spPr>
              <a:xfrm>
                <a:off x="5354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2" name="Google Shape;442;p35"/>
              <p:cNvSpPr/>
              <p:nvPr/>
            </p:nvSpPr>
            <p:spPr>
              <a:xfrm>
                <a:off x="5422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3" name="Google Shape;443;p35"/>
              <p:cNvSpPr/>
              <p:nvPr/>
            </p:nvSpPr>
            <p:spPr>
              <a:xfrm>
                <a:off x="5434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4" name="Google Shape;444;p35"/>
              <p:cNvSpPr/>
              <p:nvPr/>
            </p:nvSpPr>
            <p:spPr>
              <a:xfrm>
                <a:off x="5904" y="2672"/>
                <a:ext cx="0" cy="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700"/>
                  <a:buFont typeface="Basic"/>
                  <a:buNone/>
                </a:pPr>
                <a:r xmlns:a="http://schemas.openxmlformats.org/drawingml/2006/main">
                  <a:rPr i="0" lang="es" sz="7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5" name="Google Shape;445;p35"/>
              <p:cNvSpPr/>
              <p:nvPr/>
            </p:nvSpPr>
            <p:spPr>
              <a:xfrm>
                <a:off x="5917" y="2611"/>
                <a:ext cx="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500"/>
                  <a:buFont typeface="Arial"/>
                  <a:buNone/>
                </a:pPr>
                <a:r xmlns:a="http://schemas.openxmlformats.org/drawingml/2006/main">
                  <a:rPr i="0" lang="es" sz="1500" u="none" cap="none" strike="noStrike">
                    <a:solidFill>
                      <a:srgbClr val="666666"/>
                    </a:solidFill>
                    <a:latin typeface="Avenir"/>
                    <a:ea typeface="Avenir"/>
                    <a:cs typeface="Avenir"/>
                    <a:sym typeface="Avenir"/>
                  </a:rPr>
                  <a:t> </a:t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6" name="Google Shape;446;p35"/>
              <p:cNvSpPr/>
              <p:nvPr/>
            </p:nvSpPr>
            <p:spPr>
              <a:xfrm>
                <a:off x="4585" y="2662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7" name="Google Shape;447;p35"/>
              <p:cNvSpPr/>
              <p:nvPr/>
            </p:nvSpPr>
            <p:spPr>
              <a:xfrm>
                <a:off x="4591" y="2662"/>
                <a:ext cx="30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  <p:sp>
            <p:nvSpPr>
              <p:cNvPr id="448" name="Google Shape;448;p35"/>
              <p:cNvSpPr/>
              <p:nvPr/>
            </p:nvSpPr>
            <p:spPr>
              <a:xfrm>
                <a:off x="4851" y="2662"/>
                <a:ext cx="0" cy="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xmlns:a="http://schemas.openxmlformats.org/drawingml/2006/main"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 xmlns:a="http://schemas.openxmlformats.org/drawingml/2006/main">
                  <a:t/>
                </a:r>
                <a:endParaRPr xmlns:a="http://schemas.openxmlformats.org/drawingml/2006/main" i="0" sz="1800" u="none" cap="none" strike="noStrike">
                  <a:solidFill>
                    <a:srgbClr val="666666"/>
                  </a:solidFill>
                  <a:latin typeface="Avenir"/>
                  <a:ea typeface="Avenir"/>
                  <a:cs typeface="Avenir"/>
                  <a:sym typeface="Avenir"/>
                </a:endParaRPr>
              </a:p>
            </p:txBody>
          </p:sp>
        </p:grpSp>
        <p:sp>
          <p:nvSpPr>
            <p:cNvPr id="449" name="Google Shape;449;p35"/>
            <p:cNvSpPr/>
            <p:nvPr/>
          </p:nvSpPr>
          <p:spPr>
            <a:xfrm>
              <a:off x="4857" y="2662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0" name="Google Shape;450;p35"/>
            <p:cNvSpPr/>
            <p:nvPr/>
          </p:nvSpPr>
          <p:spPr>
            <a:xfrm>
              <a:off x="5118" y="2662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1" name="Google Shape;451;p35"/>
            <p:cNvSpPr/>
            <p:nvPr/>
          </p:nvSpPr>
          <p:spPr>
            <a:xfrm>
              <a:off x="5124" y="2662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2" name="Google Shape;452;p35"/>
            <p:cNvSpPr/>
            <p:nvPr/>
          </p:nvSpPr>
          <p:spPr>
            <a:xfrm>
              <a:off x="5385" y="2662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3" name="Google Shape;453;p35"/>
            <p:cNvSpPr/>
            <p:nvPr/>
          </p:nvSpPr>
          <p:spPr>
            <a:xfrm>
              <a:off x="5391" y="2662"/>
              <a:ext cx="6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4" name="Google Shape;454;p35"/>
            <p:cNvSpPr/>
            <p:nvPr/>
          </p:nvSpPr>
          <p:spPr>
            <a:xfrm>
              <a:off x="5868" y="2662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5" name="Google Shape;455;p35"/>
            <p:cNvSpPr/>
            <p:nvPr/>
          </p:nvSpPr>
          <p:spPr>
            <a:xfrm>
              <a:off x="5874" y="2662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6" name="Google Shape;456;p35"/>
            <p:cNvSpPr/>
            <p:nvPr/>
          </p:nvSpPr>
          <p:spPr>
            <a:xfrm>
              <a:off x="6209" y="2662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7" name="Google Shape;457;p35"/>
            <p:cNvSpPr/>
            <p:nvPr/>
          </p:nvSpPr>
          <p:spPr>
            <a:xfrm>
              <a:off x="4585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8" name="Google Shape;458;p35"/>
            <p:cNvSpPr/>
            <p:nvPr/>
          </p:nvSpPr>
          <p:spPr>
            <a:xfrm>
              <a:off x="4585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59" name="Google Shape;459;p35"/>
            <p:cNvSpPr/>
            <p:nvPr/>
          </p:nvSpPr>
          <p:spPr>
            <a:xfrm>
              <a:off x="4585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0" name="Google Shape;460;p35"/>
            <p:cNvSpPr/>
            <p:nvPr/>
          </p:nvSpPr>
          <p:spPr>
            <a:xfrm>
              <a:off x="4591" y="2756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1" name="Google Shape;461;p35"/>
            <p:cNvSpPr/>
            <p:nvPr/>
          </p:nvSpPr>
          <p:spPr>
            <a:xfrm>
              <a:off x="4851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2" name="Google Shape;462;p35"/>
            <p:cNvSpPr/>
            <p:nvPr/>
          </p:nvSpPr>
          <p:spPr>
            <a:xfrm>
              <a:off x="4851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3" name="Google Shape;463;p35"/>
            <p:cNvSpPr/>
            <p:nvPr/>
          </p:nvSpPr>
          <p:spPr>
            <a:xfrm>
              <a:off x="4857" y="2756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4" name="Google Shape;464;p35"/>
            <p:cNvSpPr/>
            <p:nvPr/>
          </p:nvSpPr>
          <p:spPr>
            <a:xfrm>
              <a:off x="5118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5" name="Google Shape;465;p35"/>
            <p:cNvSpPr/>
            <p:nvPr/>
          </p:nvSpPr>
          <p:spPr>
            <a:xfrm>
              <a:off x="5118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6" name="Google Shape;466;p35"/>
            <p:cNvSpPr/>
            <p:nvPr/>
          </p:nvSpPr>
          <p:spPr>
            <a:xfrm>
              <a:off x="5124" y="2756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7" name="Google Shape;467;p35"/>
            <p:cNvSpPr/>
            <p:nvPr/>
          </p:nvSpPr>
          <p:spPr>
            <a:xfrm>
              <a:off x="5385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8" name="Google Shape;468;p35"/>
            <p:cNvSpPr/>
            <p:nvPr/>
          </p:nvSpPr>
          <p:spPr>
            <a:xfrm>
              <a:off x="5385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69" name="Google Shape;469;p35"/>
            <p:cNvSpPr/>
            <p:nvPr/>
          </p:nvSpPr>
          <p:spPr>
            <a:xfrm>
              <a:off x="5391" y="2756"/>
              <a:ext cx="6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0" name="Google Shape;470;p35"/>
            <p:cNvSpPr/>
            <p:nvPr/>
          </p:nvSpPr>
          <p:spPr>
            <a:xfrm>
              <a:off x="5868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1" name="Google Shape;471;p35"/>
            <p:cNvSpPr/>
            <p:nvPr/>
          </p:nvSpPr>
          <p:spPr>
            <a:xfrm>
              <a:off x="5868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2" name="Google Shape;472;p35"/>
            <p:cNvSpPr/>
            <p:nvPr/>
          </p:nvSpPr>
          <p:spPr>
            <a:xfrm>
              <a:off x="5874" y="2756"/>
              <a:ext cx="30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3" name="Google Shape;473;p35"/>
            <p:cNvSpPr/>
            <p:nvPr/>
          </p:nvSpPr>
          <p:spPr>
            <a:xfrm>
              <a:off x="6209" y="2674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4" name="Google Shape;474;p35"/>
            <p:cNvSpPr/>
            <p:nvPr/>
          </p:nvSpPr>
          <p:spPr>
            <a:xfrm>
              <a:off x="6209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  <p:sp>
          <p:nvSpPr>
            <p:cNvPr id="475" name="Google Shape;475;p35"/>
            <p:cNvSpPr/>
            <p:nvPr/>
          </p:nvSpPr>
          <p:spPr>
            <a:xfrm>
              <a:off x="6209" y="2756"/>
              <a:ext cx="0" cy="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xmlns:a="http://schemas.openxmlformats.org/drawingml/2006/main"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 xmlns:a="http://schemas.openxmlformats.org/drawingml/2006/main">
                <a:t/>
              </a:r>
              <a:endParaRPr xmlns:a="http://schemas.openxmlformats.org/drawingml/2006/main" i="0" sz="1800" u="none" cap="none" strike="noStrike">
                <a:solidFill>
                  <a:srgbClr val="666666"/>
                </a:solidFill>
                <a:latin typeface="Avenir"/>
                <a:ea typeface="Avenir"/>
                <a:cs typeface="Avenir"/>
                <a:sym typeface="Avenir"/>
              </a:endParaRPr>
            </a:p>
          </p:txBody>
        </p:sp>
      </p:grpSp>
      <p:sp>
        <p:nvSpPr>
          <p:cNvPr id="476" name="Google Shape;476;p35"/>
          <p:cNvSpPr/>
          <p:nvPr/>
        </p:nvSpPr>
        <p:spPr>
          <a:xfrm>
            <a:off x="7940842" y="6194545"/>
            <a:ext cx="1051800" cy="5502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xmlns:a="http://schemas.openxmlformats.org/drawingml/2006/main"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 xmlns:a="http://schemas.openxmlformats.org/drawingml/2006/main">
              <a:t/>
            </a:r>
            <a:endParaRPr xmlns:a="http://schemas.openxmlformats.org/drawingml/2006/main" i="0" sz="1800" u="none" cap="none" strike="noStrike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77" name="Google Shape;477;p35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8" name="Google Shape;478;p35"/>
          <p:cNvSpPr txBox="1"/>
          <p:nvPr/>
        </p:nvSpPr>
        <p:spPr>
          <a:xfrm>
            <a:off x="891925" y="2018800"/>
            <a:ext cx="6514200" cy="253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Char char="•"/>
            </a:pPr>
            <a:r xmlns:a="http://schemas.openxmlformats.org/drawingml/2006/main">
              <a:rPr lang="es" sz="3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¿Tiene preguntas? Envíe un correo electrónico a Franswa Hill a </a:t>
            </a:r>
            <a:r xmlns:a="http://schemas.openxmlformats.org/drawingml/2006/main" xmlns:r="http://schemas.openxmlformats.org/officeDocument/2006/relationships" xmlns:ahyp="http://schemas.microsoft.com/office/drawing/2018/hyperlinkcolor">
              <a:rPr lang="es" sz="3200" u="sng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franswaq.hill@cms.k12.nc.us </a:t>
            </a:r>
            <a:r xmlns:a="http://schemas.openxmlformats.org/drawingml/2006/main">
              <a:rPr lang="es" sz="32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o llámelo a la escuela al 252-414-0417.</a:t>
            </a:r>
            <a:endParaRPr xmlns:a="http://schemas.openxmlformats.org/drawingml/2006/main" sz="3200">
              <a:solidFill>
                <a:srgbClr val="CC0202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36"/>
          <p:cNvSpPr txBox="1"/>
          <p:nvPr/>
        </p:nvSpPr>
        <p:spPr>
          <a:xfrm>
            <a:off x="2973896" y="738505"/>
            <a:ext cx="5510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xmlns:a="http://schemas.openxmlformats.org/drawingml/2006/main" indent="0" lvl="0" marL="12700" marR="5080" rtl="0" algn="l">
              <a:lnSpc>
                <a:spcPct val="10818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36"/>
          <p:cNvSpPr txBox="1"/>
          <p:nvPr/>
        </p:nvSpPr>
        <p:spPr>
          <a:xfrm>
            <a:off x="177469" y="2429977"/>
            <a:ext cx="2075100" cy="13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xmlns:a="http://schemas.openxmlformats.org/drawingml/2006/main" indent="0" lvl="0" marL="12700" marR="0" rtl="0" algn="l">
              <a:lnSpc>
                <a:spcPct val="11369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</a:pPr>
            <a:r xmlns:a="http://schemas.openxmlformats.org/drawingml/2006/main">
              <a:rPr b="1" lang="es" sz="420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Curso Canvas</a:t>
            </a:r>
            <a:endParaRPr xmlns:a="http://schemas.openxmlformats.org/drawingml/2006/main" b="0" i="0" sz="4200" u="none" cap="none" strike="noStrik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85" name="Google Shape;485;p36"/>
          <p:cNvSpPr txBox="1"/>
          <p:nvPr/>
        </p:nvSpPr>
        <p:spPr>
          <a:xfrm>
            <a:off x="574425" y="138200"/>
            <a:ext cx="83163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 xmlns:a="http://schemas.openxmlformats.org/drawingml/2006/main">
              <a:rPr lang="es" sz="4900"/>
              <a:t>¿Preguntas?</a:t>
            </a:r>
            <a:endParaRPr xmlns:a="http://schemas.openxmlformats.org/drawingml/2006/main" b="0" i="0" sz="4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6"/>
          <p:cNvSpPr txBox="1"/>
          <p:nvPr>
            <p:ph idx="12" type="sldNum"/>
          </p:nvPr>
        </p:nvSpPr>
        <p:spPr>
          <a:xfrm>
            <a:off x="3276600" y="4237567"/>
            <a:ext cx="1066800" cy="2433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7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7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36"/>
          <p:cNvSpPr txBox="1"/>
          <p:nvPr/>
        </p:nvSpPr>
        <p:spPr>
          <a:xfrm>
            <a:off x="119000" y="5668025"/>
            <a:ext cx="9024900" cy="526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>
              <a:highlight>
                <a:schemeClr val="lt1"/>
              </a:highlight>
            </a:endParaRPr>
          </a:p>
        </p:txBody>
      </p:sp>
      <p:sp>
        <p:nvSpPr>
          <p:cNvPr id="488" name="Google Shape;488;p36"/>
          <p:cNvSpPr txBox="1"/>
          <p:nvPr>
            <p:ph type="title"/>
          </p:nvPr>
        </p:nvSpPr>
        <p:spPr>
          <a:xfrm>
            <a:off x="457200" y="1440392"/>
            <a:ext cx="4114800" cy="762000"/>
          </a:xfrm>
          <a:prstGeom prst="rect">
            <a:avLst/>
          </a:prstGeom>
        </p:spPr>
        <p:txBody>
          <a:bodyPr anchorCtr="0" anchor="ctr" bIns="25400" lIns="50800" spcFirstLastPara="1" rIns="50800" wrap="square" tIns="25400">
            <a:normAutofit/>
          </a:bodyPr>
          <a:lstStyle/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3355700" y="3774125"/>
            <a:ext cx="2765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15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4" name="Google Shape;114;p16"/>
          <p:cNvSpPr txBox="1"/>
          <p:nvPr/>
        </p:nvSpPr>
        <p:spPr>
          <a:xfrm>
            <a:off x="6215925" y="3774125"/>
            <a:ext cx="26235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15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5" name="Google Shape;115;p16"/>
          <p:cNvSpPr txBox="1"/>
          <p:nvPr/>
        </p:nvSpPr>
        <p:spPr>
          <a:xfrm>
            <a:off x="0" y="0"/>
            <a:ext cx="8839500" cy="650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rPr b="1" lang="es" sz="48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¿Por qué estamos aquí?</a:t>
            </a:r>
            <a:endParaRPr xmlns:a="http://schemas.openxmlformats.org/drawingml/2006/main" b="1" sz="4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b="1" sz="4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La </a:t>
            </a:r>
            <a:r xmlns:a="http://schemas.openxmlformats.org/drawingml/2006/main">
              <a:rPr i="1"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Ley de Educación Primaria y Secundaria (ESEA), </a:t>
            </a: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modificada por la Ley Cada Estudiante Triunfa (ESSA) de 2015,</a:t>
            </a:r>
            <a:r xmlns:a="http://schemas.openxmlformats.org/drawingml/2006/main">
              <a:rPr i="1" lang="es" sz="2000">
                <a:solidFill>
                  <a:srgbClr val="9900F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requiere que cada escuela del Título I celebre una reunión anual para padres/familias/miembros de la comunidad con el propósito de: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0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Informarle sobre la participación de su escuela en los servicios del Título I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Explicando los requisitos del Título I, Parte A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5560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Explicando sus derechos como padres a participar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18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40"/>
              </a:spcBef>
              <a:spcAft>
                <a:spcPts val="0"/>
              </a:spcAft>
              <a:buNone/>
            </a:pPr>
            <a:r xmlns:a="http://schemas.openxmlformats.org/drawingml/2006/main">
              <a:rPr lang="es" sz="2200">
                <a:solidFill>
                  <a:schemeClr val="dk1"/>
                </a:solidFill>
              </a:rPr>
              <a:t>  </a:t>
            </a:r>
            <a:endParaRPr xmlns:a="http://schemas.openxmlformats.org/drawingml/2006/main" sz="30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b="1" sz="4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/>
        </p:nvSpPr>
        <p:spPr>
          <a:xfrm>
            <a:off x="538950" y="218100"/>
            <a:ext cx="8066100" cy="7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b="1" lang="e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¿Inquietudes o preguntas de los padres?</a:t>
            </a:r>
            <a:endParaRPr xmlns:a="http://schemas.openxmlformats.org/drawingml/2006/main" b="0" i="0" sz="1200" u="none" cap="none" strike="noStrike">
              <a:solidFill>
                <a:srgbClr val="666666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7808054" y="6157518"/>
            <a:ext cx="1184700" cy="5871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xmlns:a="http://schemas.openxmlformats.org/drawingml/2006/main"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wentieth Century"/>
              <a:buNone/>
            </a:pPr>
            <a:r xmlns:a="http://schemas.openxmlformats.org/drawingml/2006/main">
              <a:t/>
            </a:r>
            <a:endParaRPr xmlns:a="http://schemas.openxmlformats.org/drawingml/2006/main" b="0" i="0" sz="18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2" name="Google Shape;122;p17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3" name="Google Shape;123;p17"/>
          <p:cNvSpPr txBox="1"/>
          <p:nvPr/>
        </p:nvSpPr>
        <p:spPr>
          <a:xfrm>
            <a:off x="367175" y="1982625"/>
            <a:ext cx="87888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 xmlns:r="http://schemas.openxmlformats.org/officeDocument/2006/relationships">
              <a:rPr lang="es" sz="3900" u="sng">
                <a:solidFill>
                  <a:schemeClr val="hlink"/>
                </a:solidFill>
                <a:latin typeface="Avenir"/>
                <a:ea typeface="Avenir"/>
                <a:cs typeface="Avenir"/>
                <a:sym typeface="Avenir"/>
                <a:hlinkClick r:id="rId4"/>
              </a:rPr>
              <a:t>Árbol de comunicación</a:t>
            </a:r>
            <a:endParaRPr xmlns:a="http://schemas.openxmlformats.org/drawingml/2006/main" sz="39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title"/>
          </p:nvPr>
        </p:nvSpPr>
        <p:spPr>
          <a:xfrm>
            <a:off x="687150" y="2398800"/>
            <a:ext cx="7973400" cy="320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 sz="4800">
                <a:solidFill>
                  <a:schemeClr val="dk1"/>
                </a:solidFill>
              </a:rPr>
              <a:t>Descripción general de la reunión</a:t>
            </a:r>
            <a:endParaRPr xmlns:a="http://schemas.openxmlformats.org/drawingml/2006/main" sz="48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48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¿Qué es una escuela Título I y qué significa ser una escuela Título I?</a:t>
            </a:r>
            <a:endParaRPr xmlns:a="http://schemas.openxmlformats.org/drawingml/2006/main" b="0" sz="30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Reserva obligatoria para la participación de los padres y la familia</a:t>
            </a:r>
            <a:endParaRPr xmlns:a="http://schemas.openxmlformats.org/drawingml/2006/main" b="0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Política de participación de padres y familias de CMS</a:t>
            </a:r>
            <a:endParaRPr xmlns:a="http://schemas.openxmlformats.org/drawingml/2006/main" b="0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Cómo se lleva a cabo la evaluación anual de la Política de participación de padres y familias de CMS</a:t>
            </a:r>
            <a:endParaRPr xmlns:a="http://schemas.openxmlformats.org/drawingml/2006/main" b="0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Política de participación de padres y familias en la escuela</a:t>
            </a:r>
            <a:endParaRPr xmlns:a="http://schemas.openxmlformats.org/drawingml/2006/main" b="0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Plan de Mejora Escolar (SIP) en NCStar</a:t>
            </a:r>
            <a:endParaRPr xmlns:a="http://schemas.openxmlformats.org/drawingml/2006/main" b="0" sz="30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Pacto entre la escuela y los padres</a:t>
            </a:r>
            <a:endParaRPr xmlns:a="http://schemas.openxmlformats.org/drawingml/2006/main" b="0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Cómo solicitar las cualificaciones del/de los docente(s) de mi hijo(a)</a:t>
            </a:r>
            <a:endParaRPr xmlns:a="http://schemas.openxmlformats.org/drawingml/2006/main" b="0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 xmlns:a="http://schemas.openxmlformats.org/drawingml/2006/main">
              <a:rPr b="0" lang="es" sz="2000">
                <a:solidFill>
                  <a:schemeClr val="dk1"/>
                </a:solidFill>
              </a:rPr>
              <a:t>Cómo se notificará a los padres si mi hijo recibe clases de un docente que no se considera calificado según los estándares de licencia docente del Plan de Responsabilidad ESSA de Carolina del Norte</a:t>
            </a:r>
            <a:endParaRPr xmlns:a="http://schemas.openxmlformats.org/drawingml/2006/main" b="0" sz="3000">
              <a:solidFill>
                <a:schemeClr val="dk1"/>
              </a:solidFill>
            </a:endParaRPr>
          </a:p>
          <a:p>
            <a:pPr xmlns:a="http://schemas.openxmlformats.org/drawingml/2006/main" indent="0" lvl="0" marL="4572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b="0" sz="2000">
              <a:solidFill>
                <a:srgbClr val="9900FF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-1905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0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xmlns:a="http://schemas.openxmlformats.org/drawingml/2006/main"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8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/>
          <p:nvPr>
            <p:ph type="title"/>
          </p:nvPr>
        </p:nvSpPr>
        <p:spPr>
          <a:xfrm>
            <a:off x="607450" y="156250"/>
            <a:ext cx="7973400" cy="64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>
                <a:solidFill>
                  <a:schemeClr val="dk1"/>
                </a:solidFill>
              </a:rPr>
              <a:t>¿Qué es una escuela Título I?</a:t>
            </a:r>
            <a:endParaRPr xmlns:a="http://schemas.openxmlformats.org/drawingml/2006/main" b="0">
              <a:solidFill>
                <a:srgbClr val="00AFD7"/>
              </a:solidFill>
            </a:endParaRPr>
          </a:p>
        </p:txBody>
      </p:sp>
      <p:sp>
        <p:nvSpPr>
          <p:cNvPr id="135" name="Google Shape;135;p19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19"/>
          <p:cNvSpPr txBox="1"/>
          <p:nvPr/>
        </p:nvSpPr>
        <p:spPr>
          <a:xfrm>
            <a:off x="271425" y="1095950"/>
            <a:ext cx="9144000" cy="3232500"/>
          </a:xfrm>
          <a:prstGeom prst="rect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rPr lang="es" sz="3000">
                <a:solidFill>
                  <a:srgbClr val="222222"/>
                </a:solidFill>
                <a:highlight>
                  <a:schemeClr val="lt1"/>
                </a:highlight>
                <a:latin typeface="Avenir"/>
                <a:ea typeface="Avenir"/>
                <a:cs typeface="Avenir"/>
                <a:sym typeface="Avenir"/>
              </a:rPr>
              <a:t>El Título I es el programa educativo más grande financiado por el gobierno federal. Una escuela con Título I recibe fondos federales para sus estudiantes. El principio básico del Título I es que las escuelas con una gran concentración de estudiantes de bajos recursos reciben fondos suplementarios para alcanzar sus metas educativas.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FD7"/>
              </a:buClr>
              <a:buSzPts val="2000"/>
              <a:buFont typeface="Basic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rgbClr val="666666"/>
              </a:solidFill>
              <a:highlight>
                <a:srgbClr val="FFFFFF"/>
              </a:highlight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0"/>
          <p:cNvSpPr txBox="1"/>
          <p:nvPr>
            <p:ph type="title"/>
          </p:nvPr>
        </p:nvSpPr>
        <p:spPr>
          <a:xfrm>
            <a:off x="585300" y="228650"/>
            <a:ext cx="7973400" cy="7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xmlns:a="http://schemas.openxmlformats.org/drawingml/2006/main"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rPr lang="es">
                <a:solidFill>
                  <a:schemeClr val="dk1"/>
                </a:solidFill>
              </a:rPr>
              <a:t>¿Qué significa ser una escuela Título I?</a:t>
            </a:r>
            <a:endParaRPr xmlns:a="http://schemas.openxmlformats.org/drawingml/2006/main">
              <a:solidFill>
                <a:srgbClr val="00AFD7"/>
              </a:solidFill>
            </a:endParaRPr>
          </a:p>
        </p:txBody>
      </p:sp>
      <p:sp>
        <p:nvSpPr>
          <p:cNvPr id="142" name="Google Shape;142;p20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3" name="Google Shape;143;p20"/>
          <p:cNvSpPr txBox="1"/>
          <p:nvPr/>
        </p:nvSpPr>
        <p:spPr>
          <a:xfrm>
            <a:off x="100200" y="1518125"/>
            <a:ext cx="8849700" cy="45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Ser una escuela con Título I significa recibir fondos federales (dólares del Título I) para </a:t>
            </a:r>
            <a:r xmlns:a="http://schemas.openxmlformats.org/drawingml/2006/main">
              <a:rPr lang="es" sz="2000" u="sng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complementar </a:t>
            </a: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los programas existentes de la escuela. Estos fondos se utilizan para lo siguiente: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Identificar a los estudiantes que experimentan dificultades académicas y brindar asistencia oportuna para ayudarlos a cumplir con los desafiantes estándares de contenido del estado.</a:t>
            </a:r>
            <a:endParaRPr xmlns:a="http://schemas.openxmlformats.org/drawingml/2006/main"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Adquisición de personal/programas/materiales/suministros suplementarios</a:t>
            </a:r>
            <a:endParaRPr xmlns:a="http://schemas.openxmlformats.org/drawingml/2006/main"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Realizar reuniones, capacitaciones y actividades de participación de padres y familias.</a:t>
            </a:r>
            <a:endParaRPr xmlns:a="http://schemas.openxmlformats.org/drawingml/2006/main"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○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Reclutamiento/Contratación/Retención de docentes altamente calificados</a:t>
            </a:r>
            <a:endParaRPr xmlns:a="http://schemas.openxmlformats.org/drawingml/2006/main" sz="24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●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Ser una escuela Título I también significa fomentar la participación continua de los padres y la familia y defender los derechos de los padres.</a:t>
            </a:r>
            <a:endParaRPr xmlns:a="http://schemas.openxmlformats.org/drawingml/2006/main" sz="2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2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1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100200" y="1518125"/>
            <a:ext cx="8849700" cy="45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 xmlns:a="http://schemas.openxmlformats.org/drawingml/2006/main">
              <a:rPr i="1" lang="es" sz="2000">
                <a:solidFill>
                  <a:schemeClr val="dk1"/>
                </a:solidFill>
              </a:rPr>
              <a:t>Desarrollo profesional para el personal</a:t>
            </a:r>
            <a:endParaRPr xmlns:a="http://schemas.openxmlformats.org/drawingml/2006/main" i="1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 xmlns:a="http://schemas.openxmlformats.org/drawingml/2006/main">
              <a:rPr i="1" lang="es" sz="2000">
                <a:solidFill>
                  <a:schemeClr val="dk1"/>
                </a:solidFill>
              </a:rPr>
              <a:t>Suplentes para el desarrollo profesional del personal</a:t>
            </a:r>
            <a:endParaRPr xmlns:a="http://schemas.openxmlformats.org/drawingml/2006/main" i="1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 xmlns:a="http://schemas.openxmlformats.org/drawingml/2006/main">
              <a:rPr i="1" lang="es" sz="2000">
                <a:solidFill>
                  <a:schemeClr val="dk1"/>
                </a:solidFill>
              </a:rPr>
              <a:t>Servicios de tutoría (HEART)</a:t>
            </a:r>
            <a:endParaRPr xmlns:a="http://schemas.openxmlformats.org/drawingml/2006/main" i="1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 xmlns:a="http://schemas.openxmlformats.org/drawingml/2006/main">
              <a:rPr i="1" lang="es" sz="2000">
                <a:solidFill>
                  <a:schemeClr val="dk1"/>
                </a:solidFill>
              </a:rPr>
              <a:t>Suministros y materiales (libros, tecnología)</a:t>
            </a:r>
            <a:endParaRPr xmlns:a="http://schemas.openxmlformats.org/drawingml/2006/main" i="1" sz="2000">
              <a:solidFill>
                <a:schemeClr val="dk1"/>
              </a:solidFill>
            </a:endParaRPr>
          </a:p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 xmlns:a="http://schemas.openxmlformats.org/drawingml/2006/main">
              <a:rPr i="1" lang="es" sz="2000">
                <a:solidFill>
                  <a:schemeClr val="dk1"/>
                </a:solidFill>
              </a:rPr>
              <a:t>Evento familiar</a:t>
            </a:r>
            <a:endParaRPr xmlns:a="http://schemas.openxmlformats.org/drawingml/2006/main" i="1" sz="2000">
              <a:solidFill>
                <a:srgbClr val="FF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rgbClr val="FF0000"/>
              </a:solidFill>
            </a:endParaRPr>
          </a:p>
          <a:p>
            <a:pPr xmlns:a="http://schemas.openxmlformats.org/drawingml/2006/main" indent="-342900" lvl="0" marL="342900" rtl="0" algn="l">
              <a:spcBef>
                <a:spcPts val="44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 sz="22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50" name="Google Shape;150;p21"/>
          <p:cNvSpPr txBox="1"/>
          <p:nvPr/>
        </p:nvSpPr>
        <p:spPr>
          <a:xfrm>
            <a:off x="482600" y="139700"/>
            <a:ext cx="8467200" cy="9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rPr b="1" lang="es" sz="35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¿Cómo se utilizan los fondos del Título I en nuestra escuela?</a:t>
            </a:r>
            <a:br xmlns:a="http://schemas.openxmlformats.org/drawingml/2006/main">
              <a:rPr lang="en-US" sz="36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</a:br>
            <a:endParaRPr xmlns:a="http://schemas.openxmlformats.org/drawingml/2006/main"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idx="12" type="sldNum"/>
          </p:nvPr>
        </p:nvSpPr>
        <p:spPr>
          <a:xfrm>
            <a:off x="8580847" y="6325369"/>
            <a:ext cx="472800" cy="39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6" name="Google Shape;156;p22"/>
          <p:cNvSpPr txBox="1"/>
          <p:nvPr/>
        </p:nvSpPr>
        <p:spPr>
          <a:xfrm>
            <a:off x="389025" y="1108200"/>
            <a:ext cx="8583000" cy="48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xmlns:a="http://schemas.openxmlformats.org/drawingml/2006/main"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Cualquier Agencia Educativa Local (LEA) o distrito escolar con una asignación del Título I que exceda los $500,000 está obligada por ley a reservar el 1% de la asignación del Título I para la participación de los padres y la familia.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5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De ese 1%, el 10% puede reservarse a nivel de la LEA/distrito para iniciativas sistémicas relacionadas con la participación de padres y familias. El 90% restante debe asignarse a todas las escuelas Título I del distrito. En CMS, cada escuela Título I recibe su parte del 90% para implementar actividades y eventos de participación de padres y familias a nivel escolar.</a:t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•"/>
            </a:pPr>
            <a:r xmlns:a="http://schemas.openxmlformats.org/drawingml/2006/main">
              <a:rPr lang="es" sz="2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Los padres de estudiantes del Título I tienen derecho a participar en las decisiones sobre cómo se gasta este dinero. Este proceso se lleva a cabo a través del Equipo de Mejora Escolar (SIT).</a:t>
            </a:r>
            <a:endParaRPr xmlns:a="http://schemas.openxmlformats.org/drawingml/2006/main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-342900" lvl="0" marL="34290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2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b="1" sz="3000">
              <a:solidFill>
                <a:schemeClr val="dk1"/>
              </a:solidFill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 xmlns:a="http://schemas.openxmlformats.org/drawingml/2006/main">
              <a:t/>
            </a:r>
            <a:endParaRPr xmlns:a="http://schemas.openxmlformats.org/drawingml/2006/main" sz="2300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xmlns:a="http://schemas.openxmlformats.org/drawingml/2006/main"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t/>
            </a:r>
            <a:endParaRPr xmlns:a="http://schemas.openxmlformats.org/drawingml/2006/main"/>
          </a:p>
        </p:txBody>
      </p:sp>
      <p:sp>
        <p:nvSpPr>
          <p:cNvPr id="157" name="Google Shape;157;p22"/>
          <p:cNvSpPr txBox="1"/>
          <p:nvPr/>
        </p:nvSpPr>
        <p:spPr>
          <a:xfrm>
            <a:off x="0" y="0"/>
            <a:ext cx="89721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xmlns:a="http://schemas.openxmlformats.org/drawingml/2006/main"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 xmlns:a="http://schemas.openxmlformats.org/drawingml/2006/main">
              <a:rPr b="1" lang="es" sz="30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¿Qué es la reserva del 1% y cómo participan los padres?</a:t>
            </a:r>
            <a:endParaRPr xmlns:a="http://schemas.openxmlformats.org/drawingml/2006/main" b="1" sz="3000">
              <a:solidFill>
                <a:schemeClr val="dk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