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entury Gothic" panose="020B0502020202020204" pitchFamily="34" charset="0"/>
      <p:regular r:id="rId25"/>
      <p:bold r:id="rId26"/>
      <p:italic r:id="rId27"/>
      <p:boldItalic r:id="rId28"/>
    </p:embeddedFont>
    <p:embeddedFont>
      <p:font typeface="Lato" panose="020F0502020204030203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hEE2QyXDHKgp+MpsEdy8/wOU3W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46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" name="Google Shape;38;p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1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1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1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13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1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1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16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1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1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3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6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9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  <a:defRPr sz="2400" i="1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sldNum" idx="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9262" y="-33339"/>
            <a:ext cx="9262525" cy="52101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7687" y="-60576"/>
            <a:ext cx="9359375" cy="5264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24"/>
          <p:cNvSpPr txBox="1">
            <a:spLocks noGrp="1"/>
          </p:cNvSpPr>
          <p:nvPr>
            <p:ph type="sldNum" idx="1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" name="Google Shape;29;p24"/>
          <p:cNvSpPr txBox="1">
            <a:spLocks noGrp="1"/>
          </p:cNvSpPr>
          <p:nvPr>
            <p:ph type="sldNum" idx="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○"/>
              <a:defRPr sz="16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○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  <a:defRPr sz="120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○"/>
              <a:defRPr sz="120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2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○"/>
              <a:defRPr sz="16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○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  <a:defRPr sz="120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○"/>
              <a:defRPr sz="120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sldNum" idx="1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libri"/>
              <a:buChar char="●"/>
              <a:defRPr sz="2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9"/>
          <p:cNvSpPr txBox="1">
            <a:spLocks noGrp="1"/>
          </p:cNvSpPr>
          <p:nvPr>
            <p:ph type="sldNum" idx="1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ema.lalwani@ucps.k12.nc.u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147661" y="41948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Indian Trail Elementary</a:t>
            </a:r>
            <a:br>
              <a:rPr lang="en-US"/>
            </a:br>
            <a:r>
              <a:rPr lang="en-US"/>
              <a:t>Reunión Anual de Título I</a:t>
            </a:r>
            <a:endParaRPr/>
          </a:p>
        </p:txBody>
      </p:sp>
      <p:sp>
        <p:nvSpPr>
          <p:cNvPr id="41" name="Google Shape;41;p1"/>
          <p:cNvSpPr txBox="1"/>
          <p:nvPr/>
        </p:nvSpPr>
        <p:spPr>
          <a:xfrm>
            <a:off x="129472" y="2645064"/>
            <a:ext cx="8556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22 de </a:t>
            </a: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Septiembre</a:t>
            </a: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2025</a:t>
            </a: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1"/>
          <p:cNvPicPr preferRelativeResize="0"/>
          <p:nvPr/>
        </p:nvPicPr>
        <p:blipFill rotWithShape="1">
          <a:blip r:embed="rId4">
            <a:alphaModFix/>
          </a:blip>
          <a:srcRect l="12097" t="10052" r="12765" b="5821"/>
          <a:stretch/>
        </p:blipFill>
        <p:spPr>
          <a:xfrm>
            <a:off x="3758800" y="3468525"/>
            <a:ext cx="1299650" cy="145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"/>
          <p:cNvSpPr txBox="1">
            <a:spLocks noGrp="1"/>
          </p:cNvSpPr>
          <p:nvPr>
            <p:ph type="title"/>
          </p:nvPr>
        </p:nvSpPr>
        <p:spPr>
          <a:xfrm>
            <a:off x="173736" y="55061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</a:rPr>
              <a:t>Plan de Mejoramiento Escolar / NCStar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0"/>
          <p:cNvSpPr txBox="1">
            <a:spLocks noGrp="1"/>
          </p:cNvSpPr>
          <p:nvPr>
            <p:ph type="body" idx="1"/>
          </p:nvPr>
        </p:nvSpPr>
        <p:spPr>
          <a:xfrm>
            <a:off x="311700" y="1205268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lang="en-US" sz="2000">
                <a:solidFill>
                  <a:srgbClr val="000000"/>
                </a:solidFill>
              </a:rPr>
              <a:t>Incluye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</a:rPr>
              <a:t>Evaluación integral de necesidades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</a:rPr>
              <a:t>Metas y estrategias para atender las necesidades académicas de los estudiantes</a:t>
            </a:r>
            <a:endParaRPr sz="2000">
              <a:solidFill>
                <a:srgbClr val="000000"/>
              </a:solidFill>
            </a:endParaRPr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</a:rPr>
              <a:t>Desarrollo profesional para el personal escolar</a:t>
            </a:r>
            <a:endParaRPr sz="2000">
              <a:solidFill>
                <a:srgbClr val="000000"/>
              </a:solidFill>
            </a:endParaRPr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</a:rPr>
              <a:t>Coordinación de recursos y presupuesto integral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</a:rPr>
              <a:t>Metas de Participación de Padres y Familias de la Escuela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50800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endParaRPr sz="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lang="en-US" sz="2000">
                <a:solidFill>
                  <a:srgbClr val="000000"/>
                </a:solidFill>
              </a:rPr>
              <a:t>Los padres y las familias en las escuelas Título I tienen el derecho de participar en el desarrollo de este plan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1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1"/>
          <p:cNvSpPr txBox="1">
            <a:spLocks noGrp="1"/>
          </p:cNvSpPr>
          <p:nvPr>
            <p:ph type="title"/>
          </p:nvPr>
        </p:nvSpPr>
        <p:spPr>
          <a:xfrm>
            <a:off x="156650" y="69175"/>
            <a:ext cx="8987400" cy="10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</a:rPr>
              <a:t>Política de Participación de Padres y Familias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1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8520600" cy="3769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87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⮚"/>
            </a:pPr>
            <a:r>
              <a:rPr lang="en-US" sz="1700">
                <a:solidFill>
                  <a:srgbClr val="000000"/>
                </a:solidFill>
              </a:rPr>
              <a:t>Cada escuela Título I debe tener una Política de Participación de Padres y Familias de la Escuela que sea desarrollada conjuntamente con los padres y las familias</a:t>
            </a:r>
            <a:endParaRPr sz="1700">
              <a:solidFill>
                <a:srgbClr val="000000"/>
              </a:solidFill>
            </a:endParaRPr>
          </a:p>
          <a:p>
            <a:pPr marL="457200" lvl="0" indent="-3587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⮚"/>
            </a:pPr>
            <a:r>
              <a:rPr lang="en-US" sz="1700">
                <a:solidFill>
                  <a:srgbClr val="000000"/>
                </a:solidFill>
              </a:rPr>
              <a:t>La Política de Participación de Padres y Familias de la escuela describe cómo la escuela implementará los requisitos de participación parental establecidos en la Ley “Every Student Succeeds Act” (ESSA)</a:t>
            </a:r>
            <a:r>
              <a:rPr lang="en-US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1276350" lvl="2" indent="-2730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Noto Sans Symbols"/>
              <a:buChar char="⮚"/>
            </a:pPr>
            <a:r>
              <a:rPr lang="en-US" sz="1300">
                <a:solidFill>
                  <a:srgbClr val="000000"/>
                </a:solidFill>
              </a:rPr>
              <a:t>Cómo los padres pueden participar en las actividades de toma de decisiones</a:t>
            </a:r>
            <a:endParaRPr sz="1300">
              <a:solidFill>
                <a:srgbClr val="000000"/>
              </a:solidFill>
            </a:endParaRPr>
          </a:p>
          <a:p>
            <a:pPr marL="1276350" lvl="2" indent="-2730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Noto Sans Symbols"/>
              <a:buChar char="⮚"/>
            </a:pPr>
            <a:r>
              <a:rPr lang="en-US" sz="1300">
                <a:solidFill>
                  <a:srgbClr val="000000"/>
                </a:solidFill>
              </a:rPr>
              <a:t>Cómo se proporcionará a los padres información sobre la instrucción y la evaluación</a:t>
            </a:r>
            <a:endParaRPr sz="1300">
              <a:solidFill>
                <a:srgbClr val="000000"/>
              </a:solidFill>
            </a:endParaRPr>
          </a:p>
          <a:p>
            <a:pPr marL="1276350" lvl="2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Noto Sans Symbols"/>
              <a:buChar char="⮚"/>
            </a:pPr>
            <a:r>
              <a:rPr lang="en-US" sz="1300">
                <a:solidFill>
                  <a:srgbClr val="000000"/>
                </a:solidFill>
              </a:rPr>
              <a:t>Cómo la escuela desarrollará las capacidades de los padres y las familias para apoyar el aprendizaje de sus hijos en el hogar</a:t>
            </a:r>
            <a:endParaRPr sz="1300">
              <a:solidFill>
                <a:srgbClr val="000000"/>
              </a:solidFill>
            </a:endParaRPr>
          </a:p>
          <a:p>
            <a:pPr marL="1276350" lvl="2" indent="-234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⮚"/>
            </a:pPr>
            <a:r>
              <a:rPr lang="en-US" sz="1300">
                <a:solidFill>
                  <a:srgbClr val="000000"/>
                </a:solidFill>
              </a:rPr>
              <a:t>Cómo se están utilizando los fondos para la participación de los padres</a:t>
            </a:r>
            <a:endParaRPr sz="1300">
              <a:solidFill>
                <a:srgbClr val="000000"/>
              </a:solidFill>
            </a:endParaRPr>
          </a:p>
          <a:p>
            <a:pPr marL="457200" lvl="0" indent="-35877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⮚"/>
            </a:pPr>
            <a:r>
              <a:rPr lang="en-US" sz="1700">
                <a:solidFill>
                  <a:srgbClr val="000000"/>
                </a:solidFill>
              </a:rPr>
              <a:t>Los padres y las familias en las escuelas Título I tienen el derecho de participar en la revisión anual y en la mejora de la Política de Participación de Padres y Familias</a:t>
            </a:r>
            <a:endParaRPr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SzPts val="2100"/>
              <a:buNone/>
            </a:pPr>
            <a:endParaRPr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 txBox="1">
            <a:spLocks noGrp="1"/>
          </p:cNvSpPr>
          <p:nvPr>
            <p:ph type="title"/>
          </p:nvPr>
        </p:nvSpPr>
        <p:spPr>
          <a:xfrm>
            <a:off x="86775" y="414625"/>
            <a:ext cx="8877300" cy="1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400"/>
              <a:t>Cómo Nuestra Escuela Involucra a los Padres y las Familias</a:t>
            </a:r>
            <a:endParaRPr sz="3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2"/>
          <p:cNvSpPr txBox="1">
            <a:spLocks noGrp="1"/>
          </p:cNvSpPr>
          <p:nvPr>
            <p:ph type="body" idx="1"/>
          </p:nvPr>
        </p:nvSpPr>
        <p:spPr>
          <a:xfrm>
            <a:off x="311700" y="1463725"/>
            <a:ext cx="8520600" cy="35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10000"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117195"/>
              <a:buNone/>
            </a:pPr>
            <a:endParaRPr sz="2867">
              <a:solidFill>
                <a:srgbClr val="000000"/>
              </a:solidFill>
            </a:endParaRPr>
          </a:p>
          <a:p>
            <a:pPr marL="228600" lvl="0" indent="-21500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n-US" sz="2867">
                <a:solidFill>
                  <a:srgbClr val="000000"/>
                </a:solidFill>
              </a:rPr>
              <a:t>Los maestros y el personal informarán a los padres sobre el progreso académico de sus hijos a través de reportes de progreso y otros medios de comunicación durante todo el año</a:t>
            </a:r>
            <a:endParaRPr sz="2867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117195"/>
              <a:buNone/>
            </a:pPr>
            <a:endParaRPr sz="2867">
              <a:solidFill>
                <a:srgbClr val="000000"/>
              </a:solidFill>
            </a:endParaRPr>
          </a:p>
          <a:p>
            <a:pPr marL="228600" lvl="0" indent="-21500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n-US" sz="2867">
                <a:solidFill>
                  <a:srgbClr val="000000"/>
                </a:solidFill>
              </a:rPr>
              <a:t>Se llevarán a cabo conferencias entre padres y maestros para todos los estudiantes en el otoño del año escolar y según sea necesario después de eso. Se proporcionarán intérpretes según sea necesario</a:t>
            </a:r>
            <a:endParaRPr sz="2867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67">
              <a:solidFill>
                <a:srgbClr val="000000"/>
              </a:solidFill>
            </a:endParaRPr>
          </a:p>
          <a:p>
            <a:pPr marL="228600" lvl="0" indent="-21500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n-US" sz="2867">
                <a:solidFill>
                  <a:srgbClr val="000000"/>
                </a:solidFill>
              </a:rPr>
              <a:t>Durante todo el año se realizarán talleres para padres enfocados en los planes de estudio de lectura y matemáticas, las evaluaciones y las maneras de apoyar el aprendizaje de lectura y matemáticas de los estudiantes en el hogar</a:t>
            </a:r>
            <a:endParaRPr sz="2867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117195"/>
              <a:buNone/>
            </a:pPr>
            <a:endParaRPr sz="2867">
              <a:solidFill>
                <a:srgbClr val="000000"/>
              </a:solidFill>
            </a:endParaRPr>
          </a:p>
          <a:p>
            <a:pPr marL="228600" lvl="0" indent="-21500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n-US" sz="2867">
                <a:solidFill>
                  <a:srgbClr val="000000"/>
                </a:solidFill>
              </a:rPr>
              <a:t>El sitio web de la escuela, así como las páginas de Facebook y Twitter, se actualizarán regularmente para mantener a los padres y las familias informados sobre los eventos relacionados con la escuela y el distrit</a:t>
            </a:r>
            <a:endParaRPr sz="2867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117195"/>
              <a:buNone/>
            </a:pPr>
            <a:endParaRPr sz="2867">
              <a:solidFill>
                <a:srgbClr val="000000"/>
              </a:solidFill>
            </a:endParaRPr>
          </a:p>
          <a:p>
            <a:pPr marL="228600" lvl="0" indent="-21266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2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 invita a los padres a ser voluntarios en la escuela y a asistir a las reuniones programadas regularmente del PTO y del Equipo Escolar Basado en el Plante</a:t>
            </a:r>
            <a:endParaRPr sz="2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3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School-Parent Compact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Font typeface="Noto Sans Symbols"/>
              <a:buChar char="⮚"/>
            </a:pPr>
            <a:r>
              <a:rPr lang="en-US" sz="2400">
                <a:solidFill>
                  <a:schemeClr val="dk1"/>
                </a:solidFill>
              </a:rPr>
              <a:t>Cada escuela Título I debe tener un </a:t>
            </a:r>
            <a:r>
              <a:rPr lang="en-US" sz="2400" b="1">
                <a:solidFill>
                  <a:schemeClr val="dk1"/>
                </a:solidFill>
              </a:rPr>
              <a:t>Pacto Escuela-Padres</a:t>
            </a:r>
            <a:r>
              <a:rPr lang="en-US" sz="2400">
                <a:solidFill>
                  <a:schemeClr val="dk1"/>
                </a:solidFill>
              </a:rPr>
              <a:t> que sea desarrollado conjuntamente con los padres y las familias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23552"/>
              <a:buFont typeface="Noto Sans Symbols"/>
              <a:buChar char="⮚"/>
            </a:pPr>
            <a:r>
              <a:rPr lang="en-US">
                <a:solidFill>
                  <a:schemeClr val="dk1"/>
                </a:solidFill>
              </a:rPr>
              <a:t>El pacto es un compromiso o contrato entre la escuela, el maestro, el padre y el estudiante para compartir la responsabilidad del rendimiento académico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23552"/>
              <a:buFont typeface="Noto Sans Symbols"/>
              <a:buChar char="⮚"/>
            </a:pPr>
            <a:r>
              <a:rPr lang="en-US">
                <a:solidFill>
                  <a:schemeClr val="dk1"/>
                </a:solidFill>
              </a:rPr>
              <a:t>Los pactos deben distribuirse a todos los padres y familias.</a:t>
            </a:r>
            <a:endParaRPr>
              <a:solidFill>
                <a:schemeClr val="dk1"/>
              </a:solidFill>
            </a:endParaRPr>
          </a:p>
          <a:p>
            <a:pPr marL="342900" lvl="0" indent="-342899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08107"/>
              <a:buFont typeface="Noto Sans Symbols"/>
              <a:buChar char="⮚"/>
            </a:pPr>
            <a:r>
              <a:rPr lang="en-US" sz="2400">
                <a:solidFill>
                  <a:schemeClr val="dk1"/>
                </a:solidFill>
              </a:rPr>
              <a:t>Los padres y las familias en las escuelas Título I tienen el derecho de participar en la revisión anual y en la mejora del Pacto Escuela-Padres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8108"/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</a:rPr>
              <a:t>Su “Derecho a Saber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698500" cy="39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342900" lvl="0" indent="-3365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300"/>
              <a:buFont typeface="Noto Sans Symbols"/>
              <a:buChar char="⮚"/>
            </a:pPr>
            <a:r>
              <a:rPr lang="en-US" sz="2070">
                <a:solidFill>
                  <a:schemeClr val="dk1"/>
                </a:solidFill>
              </a:rPr>
              <a:t>Usted, como padre/familia de una escuela Título I, tiene el derecho de solicitar…</a:t>
            </a:r>
            <a:endParaRPr sz="1370"/>
          </a:p>
          <a:p>
            <a:pPr marL="914400" lvl="1" indent="-3587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50"/>
              <a:buFont typeface="Noto Sans Symbols"/>
              <a:buChar char="•"/>
            </a:pPr>
            <a:r>
              <a:rPr lang="en-US" sz="2050">
                <a:solidFill>
                  <a:schemeClr val="dk1"/>
                </a:solidFill>
              </a:rPr>
              <a:t>las calificaciones de los maestros de su hijo.</a:t>
            </a:r>
            <a:br>
              <a:rPr lang="en-US" sz="2050"/>
            </a:br>
            <a:endParaRPr sz="2050"/>
          </a:p>
          <a:p>
            <a:pPr marL="914400" lvl="1" indent="-3587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50"/>
              <a:buChar char="•"/>
            </a:pPr>
            <a:r>
              <a:rPr lang="en-US" sz="2050">
                <a:solidFill>
                  <a:schemeClr val="dk1"/>
                </a:solidFill>
              </a:rPr>
              <a:t>información sobre cualquier política estatal o local con respecto a la participación de los estudiantes en las evaluaciones requeridas por el estado o el distrito local.</a:t>
            </a:r>
            <a:endParaRPr sz="2050">
              <a:solidFill>
                <a:schemeClr val="dk1"/>
              </a:solidFill>
            </a:endParaRPr>
          </a:p>
          <a:p>
            <a:pPr marL="342900" lvl="0" indent="-33655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2300"/>
              <a:buFont typeface="Noto Sans Symbols"/>
              <a:buChar char="⮚"/>
            </a:pPr>
            <a:r>
              <a:rPr lang="en-US" sz="2070">
                <a:solidFill>
                  <a:schemeClr val="dk1"/>
                </a:solidFill>
              </a:rPr>
              <a:t>La notificación de Derecho a Saber se distribuye a todos los estudiantes al comienzo del año escolar y se publica en el sitio web de nuestra escuela</a:t>
            </a:r>
            <a:r>
              <a:rPr lang="en-US" sz="207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370"/>
          </a:p>
          <a:p>
            <a:pPr marL="342900" lvl="0" indent="-336550" algn="l" rtl="0">
              <a:lnSpc>
                <a:spcPct val="80000"/>
              </a:lnSpc>
              <a:spcBef>
                <a:spcPts val="1680"/>
              </a:spcBef>
              <a:spcAft>
                <a:spcPts val="0"/>
              </a:spcAft>
              <a:buSzPts val="2300"/>
              <a:buFont typeface="Noto Sans Symbols"/>
              <a:buChar char="⮚"/>
            </a:pPr>
            <a:r>
              <a:rPr lang="en-US" sz="2070">
                <a:solidFill>
                  <a:schemeClr val="dk1"/>
                </a:solidFill>
              </a:rPr>
              <a:t>Usted, como padre/familia de una escuela Título I, será notificado si su hijo recibe instrucción durante cuatro o más semanas consecutivas por un maestro que no cumple con los requisitos de licencia estatal de Carolina del Norte para el nivel de grado o área de la materia que está enseñando</a:t>
            </a:r>
            <a:endParaRPr sz="137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2100"/>
              <a:buNone/>
            </a:pPr>
            <a:endParaRPr sz="137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5" title="Curriculum Night Locations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5900" y="679025"/>
            <a:ext cx="3382575" cy="43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5"/>
          <p:cNvSpPr txBox="1">
            <a:spLocks noGrp="1"/>
          </p:cNvSpPr>
          <p:nvPr>
            <p:ph type="title"/>
          </p:nvPr>
        </p:nvSpPr>
        <p:spPr>
          <a:xfrm>
            <a:off x="259225" y="1462025"/>
            <a:ext cx="29673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800">
                <a:latin typeface="Arial"/>
                <a:ea typeface="Arial"/>
                <a:cs typeface="Arial"/>
                <a:sym typeface="Arial"/>
              </a:rPr>
              <a:t>Rifa y Sesión 2</a:t>
            </a:r>
            <a:endParaRPr sz="7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Title I Department Contact Information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1"/>
          </p:nvPr>
        </p:nvSpPr>
        <p:spPr>
          <a:xfrm>
            <a:off x="330830" y="14585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Directora de Programas Federales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Dra. Hema Lalwani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r>
              <a:rPr lang="en-US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hema.lalwani@ucps.k12.nc.us</a:t>
            </a: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Especialista de Título I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100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Paulette Pipkin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100"/>
              <a:buNone/>
            </a:pPr>
            <a:r>
              <a:rPr lang="en-US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paulette.richardson pipkin@ucps.k12.nc.us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Especialista de Título I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Lori Spruiell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</a:t>
            </a:r>
            <a:r>
              <a:rPr lang="en-US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ori.spruiell@ucps.k12.nc.us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100"/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Requisitos Federales</a:t>
            </a:r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>
                <a:solidFill>
                  <a:srgbClr val="000000"/>
                </a:solidFill>
              </a:rPr>
              <a:t>La Ley Cada Estudiante Triunfa (ESSA) requiere que cada escuela de Título I realice una Reunión Anual con el propósito de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>
                <a:solidFill>
                  <a:schemeClr val="dk1"/>
                </a:solidFill>
              </a:rPr>
              <a:t>Informarles sobre la participación de su escuela en el programa Título I.</a:t>
            </a:r>
            <a:endParaRPr sz="2400">
              <a:solidFill>
                <a:schemeClr val="dk1"/>
              </a:solidFill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>
                <a:solidFill>
                  <a:schemeClr val="dk1"/>
                </a:solidFill>
              </a:rPr>
              <a:t>Explicar los requisitos del Título I.</a:t>
            </a:r>
            <a:endParaRPr sz="2400">
              <a:solidFill>
                <a:schemeClr val="dk1"/>
              </a:solidFill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>
                <a:solidFill>
                  <a:schemeClr val="dk1"/>
                </a:solidFill>
              </a:rPr>
              <a:t>Explicar sus derechos como padres para participar en la comunidad escolar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21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Meeting Overview</a:t>
            </a:r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8520600" cy="382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❏"/>
            </a:pPr>
            <a:r>
              <a:rPr lang="en-US" sz="3200">
                <a:solidFill>
                  <a:schemeClr val="dk1"/>
                </a:solidFill>
              </a:rPr>
              <a:t>¿Qué es el Título I?</a:t>
            </a:r>
            <a:endParaRPr sz="32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❏"/>
            </a:pPr>
            <a:r>
              <a:rPr lang="en-US" sz="3200">
                <a:solidFill>
                  <a:schemeClr val="dk1"/>
                </a:solidFill>
              </a:rPr>
              <a:t>¿Qué significa ser una escuela Título I?</a:t>
            </a:r>
            <a:endParaRPr sz="32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❏"/>
            </a:pPr>
            <a:r>
              <a:rPr lang="en-US" sz="3200">
                <a:solidFill>
                  <a:schemeClr val="dk1"/>
                </a:solidFill>
              </a:rPr>
              <a:t>Logros de nuestra escuela 2024–2025</a:t>
            </a:r>
            <a:endParaRPr sz="32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❏"/>
            </a:pPr>
            <a:r>
              <a:rPr lang="en-US" sz="3200">
                <a:solidFill>
                  <a:schemeClr val="dk1"/>
                </a:solidFill>
              </a:rPr>
              <a:t>Metas de nuestra escuela 2025–2026</a:t>
            </a:r>
            <a:endParaRPr sz="32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❏"/>
            </a:pPr>
            <a:r>
              <a:rPr lang="en-US" sz="3200">
                <a:solidFill>
                  <a:schemeClr val="dk1"/>
                </a:solidFill>
              </a:rPr>
              <a:t>Cómo se utilizan los fondos de Título I en nuestra escuela</a:t>
            </a:r>
            <a:endParaRPr sz="32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❏"/>
            </a:pPr>
            <a:r>
              <a:rPr lang="en-US" sz="3200">
                <a:solidFill>
                  <a:schemeClr val="dk1"/>
                </a:solidFill>
              </a:rPr>
              <a:t>Sus derechos como padres y familias</a:t>
            </a:r>
            <a:endParaRPr>
              <a:solidFill>
                <a:schemeClr val="dk1"/>
              </a:solidFill>
            </a:endParaRPr>
          </a:p>
          <a:p>
            <a: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</a:rPr>
              <a:t>Plan de Mejoramiento Escolar</a:t>
            </a:r>
            <a:endParaRPr sz="3200">
              <a:solidFill>
                <a:schemeClr val="dk1"/>
              </a:solidFill>
            </a:endParaRPr>
          </a:p>
          <a:p>
            <a: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</a:rPr>
              <a:t>Política de Participación de Padres y Familias</a:t>
            </a:r>
            <a:endParaRPr sz="3200">
              <a:solidFill>
                <a:schemeClr val="dk1"/>
              </a:solidFill>
            </a:endParaRPr>
          </a:p>
          <a:p>
            <a: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</a:rPr>
              <a:t>Pacto Escuela-Padres</a:t>
            </a:r>
            <a:endParaRPr sz="3200">
              <a:solidFill>
                <a:schemeClr val="dk1"/>
              </a:solidFill>
            </a:endParaRPr>
          </a:p>
          <a:p>
            <a: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00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</a:rPr>
              <a:t>Su “Derecho a Saber</a:t>
            </a:r>
            <a:r>
              <a:rPr lang="en-US" sz="3200">
                <a:solidFill>
                  <a:srgbClr val="595959"/>
                </a:solidFill>
              </a:rPr>
              <a:t>”</a:t>
            </a:r>
            <a:endParaRPr sz="32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ct val="159998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Que es Titulo I?</a:t>
            </a:r>
            <a:endParaRPr/>
          </a:p>
        </p:txBody>
      </p:sp>
      <p:sp>
        <p:nvSpPr>
          <p:cNvPr id="60" name="Google Shape;60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⮚"/>
            </a:pPr>
            <a:r>
              <a:rPr lang="en-US" sz="2600">
                <a:solidFill>
                  <a:srgbClr val="000000"/>
                </a:solidFill>
              </a:rPr>
              <a:t>El Título I es el programa educativo federal más antiguo y más grande del país.</a:t>
            </a:r>
            <a:endParaRPr sz="2600">
              <a:solidFill>
                <a:srgbClr val="000000"/>
              </a:solidFill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⮚"/>
            </a:pPr>
            <a:r>
              <a:rPr lang="en-US" sz="2600">
                <a:solidFill>
                  <a:srgbClr val="000000"/>
                </a:solidFill>
              </a:rPr>
              <a:t>El Título I proporciona fondos suplementarios a las escuelas para ayudar a los estudiantes a alcanzar sus metas educativas.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1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¿Qué significa ser una escuela Título I?</a:t>
            </a:r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8520600" cy="399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342900" lvl="0" indent="-37011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2165"/>
              <a:buFont typeface="Noto Sans Symbols"/>
              <a:buChar char="⮚"/>
            </a:pPr>
            <a:r>
              <a:rPr lang="en-US" sz="3100">
                <a:solidFill>
                  <a:srgbClr val="000000"/>
                </a:solidFill>
              </a:rPr>
              <a:t>Ser una escuela Título I significa recibir fondos federales para complementar los programas existentes de la escuela. Estos fondos se utilizan para..</a:t>
            </a:r>
            <a:endParaRPr/>
          </a:p>
          <a:p>
            <a:pPr marL="914400" lvl="1" indent="-3828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58728"/>
              <a:buFont typeface="Arial"/>
              <a:buChar char="•"/>
            </a:pPr>
            <a:r>
              <a:rPr lang="en-US">
                <a:solidFill>
                  <a:schemeClr val="dk1"/>
                </a:solidFill>
              </a:rPr>
              <a:t>Identificar estudiantes con dificultades académicas y brindar asistencia oportuna para que cumplan con los estándares rigurosos del estado.</a:t>
            </a:r>
            <a:endParaRPr>
              <a:solidFill>
                <a:schemeClr val="dk1"/>
              </a:solidFill>
            </a:endParaRPr>
          </a:p>
          <a:p>
            <a:pPr marL="914400" lvl="1" indent="-3828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58728"/>
              <a:buFont typeface="Arial"/>
              <a:buChar char="•"/>
            </a:pPr>
            <a:r>
              <a:rPr lang="en-US">
                <a:solidFill>
                  <a:schemeClr val="dk1"/>
                </a:solidFill>
              </a:rPr>
              <a:t>Comprar programas, materiales y/o recursos suplementarios.</a:t>
            </a:r>
            <a:endParaRPr>
              <a:solidFill>
                <a:schemeClr val="dk1"/>
              </a:solidFill>
            </a:endParaRPr>
          </a:p>
          <a:p>
            <a:pPr marL="914400" lvl="1" indent="-3828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58728"/>
              <a:buFont typeface="Arial"/>
              <a:buChar char="•"/>
            </a:pPr>
            <a:r>
              <a:rPr lang="en-US">
                <a:solidFill>
                  <a:schemeClr val="dk1"/>
                </a:solidFill>
              </a:rPr>
              <a:t>Realizar reuniones, capacitaciones y actividades para la participación de padres y familias</a:t>
            </a:r>
            <a:endParaRPr>
              <a:solidFill>
                <a:schemeClr val="dk1"/>
              </a:solidFill>
            </a:endParaRPr>
          </a:p>
          <a:p>
            <a:pPr marL="342900" lvl="0" indent="-370114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ct val="92165"/>
              <a:buFont typeface="Noto Sans Symbols"/>
              <a:buChar char="⮚"/>
            </a:pPr>
            <a:r>
              <a:rPr lang="en-US" sz="3100">
                <a:solidFill>
                  <a:srgbClr val="000000"/>
                </a:solidFill>
              </a:rPr>
              <a:t>También significa fomentar la participación de los padres y defender sus derechos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ct val="142857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"/>
          <p:cNvSpPr txBox="1">
            <a:spLocks noGrp="1"/>
          </p:cNvSpPr>
          <p:nvPr>
            <p:ph type="title"/>
          </p:nvPr>
        </p:nvSpPr>
        <p:spPr>
          <a:xfrm>
            <a:off x="182561" y="60794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</a:rPr>
              <a:t>Logros de Nuestra Escuela 2024–2025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6"/>
          <p:cNvSpPr txBox="1">
            <a:spLocks noGrp="1"/>
          </p:cNvSpPr>
          <p:nvPr>
            <p:ph type="body" idx="1"/>
          </p:nvPr>
        </p:nvSpPr>
        <p:spPr>
          <a:xfrm>
            <a:off x="311700" y="128942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2400">
                <a:solidFill>
                  <a:schemeClr val="dk1"/>
                </a:solidFill>
              </a:rPr>
              <a:t>Accountability Results</a:t>
            </a:r>
            <a:endParaRPr sz="2400">
              <a:solidFill>
                <a:schemeClr val="dk1"/>
              </a:solidFill>
            </a:endParaRPr>
          </a:p>
          <a:p>
            <a:pPr marL="914400" lvl="1" indent="-3695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US" sz="2400">
                <a:solidFill>
                  <a:schemeClr val="dk1"/>
                </a:solidFill>
              </a:rPr>
              <a:t>Superamos el crecimiento general → Mayor crecimiento desde 2014- </a:t>
            </a:r>
            <a:r>
              <a:rPr lang="en-US" sz="2400" b="1">
                <a:solidFill>
                  <a:srgbClr val="38761D"/>
                </a:solidFill>
              </a:rPr>
              <a:t>91%</a:t>
            </a:r>
            <a:r>
              <a:rPr lang="en-US" sz="2400">
                <a:solidFill>
                  <a:schemeClr val="dk1"/>
                </a:solidFill>
              </a:rPr>
              <a:t> de los estudiantes de 3.º a 5.º demostraron crecimiento.</a:t>
            </a:r>
            <a:endParaRPr sz="2400">
              <a:solidFill>
                <a:schemeClr val="dk1"/>
              </a:solidFill>
            </a:endParaRPr>
          </a:p>
          <a:p>
            <a:pPr marL="914400" lvl="1" indent="-3695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US" sz="2400">
                <a:solidFill>
                  <a:schemeClr val="dk1"/>
                </a:solidFill>
              </a:rPr>
              <a:t>K-2</a:t>
            </a:r>
            <a:r>
              <a:rPr lang="en-US" sz="2300">
                <a:solidFill>
                  <a:schemeClr val="dk1"/>
                </a:solidFill>
              </a:rPr>
              <a:t> alfabetización</a:t>
            </a:r>
            <a:r>
              <a:rPr lang="en-US" sz="2400">
                <a:solidFill>
                  <a:schemeClr val="dk1"/>
                </a:solidFill>
              </a:rPr>
              <a:t>→ </a:t>
            </a:r>
            <a:r>
              <a:rPr lang="en-US" sz="2400" b="1">
                <a:solidFill>
                  <a:srgbClr val="38761D"/>
                </a:solidFill>
              </a:rPr>
              <a:t>75%</a:t>
            </a:r>
            <a:r>
              <a:rPr lang="en-US" sz="2400">
                <a:solidFill>
                  <a:schemeClr val="dk1"/>
                </a:solidFill>
              </a:rPr>
              <a:t>, </a:t>
            </a:r>
            <a:r>
              <a:rPr lang="en-US" sz="2400" b="1">
                <a:solidFill>
                  <a:srgbClr val="38761D"/>
                </a:solidFill>
              </a:rPr>
              <a:t>+7%</a:t>
            </a:r>
            <a:r>
              <a:rPr lang="en-US" sz="2400">
                <a:solidFill>
                  <a:schemeClr val="dk1"/>
                </a:solidFill>
              </a:rPr>
              <a:t> del año anterior.</a:t>
            </a:r>
            <a:endParaRPr sz="2400">
              <a:solidFill>
                <a:schemeClr val="dk1"/>
              </a:solidFill>
            </a:endParaRPr>
          </a:p>
          <a:p>
            <a:pPr marL="914400" lvl="1" indent="-3695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US" sz="2400">
                <a:solidFill>
                  <a:schemeClr val="dk1"/>
                </a:solidFill>
              </a:rPr>
              <a:t>Progreso de estudiantes→ </a:t>
            </a:r>
            <a:r>
              <a:rPr lang="en-US" sz="2400" b="1">
                <a:solidFill>
                  <a:srgbClr val="38761D"/>
                </a:solidFill>
              </a:rPr>
              <a:t>77%</a:t>
            </a:r>
            <a:r>
              <a:rPr lang="en-US" sz="2400">
                <a:solidFill>
                  <a:schemeClr val="dk1"/>
                </a:solidFill>
              </a:rPr>
              <a:t> alcanzó sus metas WIDA (</a:t>
            </a:r>
            <a:r>
              <a:rPr lang="en-US" sz="2400" b="1">
                <a:solidFill>
                  <a:srgbClr val="38761D"/>
                </a:solidFill>
              </a:rPr>
              <a:t>+13%</a:t>
            </a:r>
            <a:r>
              <a:rPr lang="en-US" sz="2400">
                <a:solidFill>
                  <a:schemeClr val="dk1"/>
                </a:solidFill>
              </a:rPr>
              <a:t>)</a:t>
            </a:r>
            <a:endParaRPr sz="2400">
              <a:solidFill>
                <a:schemeClr val="dk1"/>
              </a:solidFill>
            </a:endParaRPr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2400">
                <a:solidFill>
                  <a:schemeClr val="dk1"/>
                </a:solidFill>
              </a:rPr>
              <a:t>Encuesta de Condiciones de Trabajo Docente</a:t>
            </a:r>
            <a:endParaRPr sz="2400">
              <a:solidFill>
                <a:schemeClr val="dk1"/>
              </a:solidFill>
            </a:endParaRPr>
          </a:p>
          <a:p>
            <a:pPr marL="914400" lvl="1" indent="-36956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US" sz="2400">
                <a:solidFill>
                  <a:schemeClr val="dk1"/>
                </a:solidFill>
              </a:rPr>
              <a:t>Buen lugar para trabajar y aprender→ más del </a:t>
            </a:r>
            <a:r>
              <a:rPr lang="en-US" sz="2400" b="1">
                <a:solidFill>
                  <a:srgbClr val="38761D"/>
                </a:solidFill>
              </a:rPr>
              <a:t>95%</a:t>
            </a:r>
            <a:r>
              <a:rPr lang="en-US" sz="2400">
                <a:solidFill>
                  <a:schemeClr val="dk1"/>
                </a:solidFill>
              </a:rPr>
              <a:t> </a:t>
            </a:r>
            <a:r>
              <a:rPr lang="en-US" sz="2400" b="1">
                <a:solidFill>
                  <a:srgbClr val="38761D"/>
                </a:solidFill>
              </a:rPr>
              <a:t>Year 12</a:t>
            </a:r>
            <a:r>
              <a:rPr lang="en-US" sz="2400">
                <a:solidFill>
                  <a:schemeClr val="dk1"/>
                </a:solidFill>
              </a:rPr>
              <a:t> -durante los últimos 3 años. </a:t>
            </a:r>
            <a:endParaRPr sz="2400">
              <a:solidFill>
                <a:schemeClr val="dk1"/>
              </a:solidFill>
            </a:endParaRPr>
          </a:p>
          <a:p>
            <a:pPr marL="914400" lvl="1" indent="-3636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US" sz="2300">
                <a:solidFill>
                  <a:schemeClr val="dk1"/>
                </a:solidFill>
              </a:rPr>
              <a:t>Escuela </a:t>
            </a:r>
            <a:r>
              <a:rPr lang="en-US" sz="2300" i="1">
                <a:solidFill>
                  <a:schemeClr val="dk1"/>
                </a:solidFill>
              </a:rPr>
              <a:t>Leader in Me</a:t>
            </a:r>
            <a:r>
              <a:rPr lang="en-US" sz="2300">
                <a:solidFill>
                  <a:schemeClr val="dk1"/>
                </a:solidFill>
              </a:rPr>
              <a:t> por 12 años</a:t>
            </a:r>
            <a:endParaRPr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"/>
          <p:cNvSpPr txBox="1">
            <a:spLocks noGrp="1"/>
          </p:cNvSpPr>
          <p:nvPr>
            <p:ph type="title"/>
          </p:nvPr>
        </p:nvSpPr>
        <p:spPr>
          <a:xfrm>
            <a:off x="166194" y="49027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</a:rPr>
              <a:t>Metas de Nuestra Escuela 2025–2026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1"/>
          </p:nvPr>
        </p:nvSpPr>
        <p:spPr>
          <a:xfrm>
            <a:off x="311700" y="116773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8300" lvl="0" indent="-29465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Lato"/>
              <a:buChar char="⮚"/>
            </a:pPr>
            <a:r>
              <a:rPr lang="en-US" sz="1800" b="1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Académicas</a:t>
            </a:r>
            <a:r>
              <a:rPr lang="en-US" sz="1875">
                <a:solidFill>
                  <a:schemeClr val="dk1"/>
                </a:solidFill>
              </a:rPr>
              <a:t>- Aumentar la competencia general en alfabetización</a:t>
            </a:r>
            <a:endParaRPr sz="1875">
              <a:solidFill>
                <a:schemeClr val="dk1"/>
              </a:solidFill>
            </a:endParaRPr>
          </a:p>
          <a:p>
            <a:pPr marL="914400" lvl="1" indent="-34766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Calibri"/>
              <a:buChar char="○"/>
            </a:pPr>
            <a:r>
              <a:rPr lang="en-US" sz="1875">
                <a:solidFill>
                  <a:schemeClr val="dk1"/>
                </a:solidFill>
              </a:rPr>
              <a:t>Fortalecer la instrucción central de lectura, diferenciación en todos los grados, maestros expertos apoyando intervenciones</a:t>
            </a:r>
            <a:endParaRPr sz="1875">
              <a:solidFill>
                <a:schemeClr val="dk1"/>
              </a:solidFill>
            </a:endParaRPr>
          </a:p>
          <a:p>
            <a:pPr marL="368300" lvl="0" indent="-29465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Lato"/>
              <a:buChar char="⮚"/>
            </a:pPr>
            <a:r>
              <a:rPr lang="en-US" sz="1875" b="1" u="sng">
                <a:solidFill>
                  <a:srgbClr val="6AA84F"/>
                </a:solidFill>
              </a:rPr>
              <a:t>Seguridad</a:t>
            </a:r>
            <a:r>
              <a:rPr lang="en-US" sz="1875">
                <a:solidFill>
                  <a:schemeClr val="dk1"/>
                </a:solidFill>
              </a:rPr>
              <a:t>- Aumentar el porcentaje de estudiantes que siguen las reglas escolares</a:t>
            </a:r>
            <a:endParaRPr sz="1875">
              <a:solidFill>
                <a:schemeClr val="dk1"/>
              </a:solidFill>
            </a:endParaRPr>
          </a:p>
          <a:p>
            <a:pPr marL="914400" lvl="1" indent="-34766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Calibri"/>
              <a:buChar char="○"/>
            </a:pPr>
            <a:r>
              <a:rPr lang="en-US" sz="1875">
                <a:solidFill>
                  <a:schemeClr val="dk1"/>
                </a:solidFill>
              </a:rPr>
              <a:t>Reconocer y celebrar el buen comportamiento (Desayuno Administrativo, mural del Jardín de la Grandeza, máquina expendedora de libros, reuniones matutinas, procedimientos SOLE, sistema PAWS)</a:t>
            </a:r>
            <a:endParaRPr sz="1875">
              <a:solidFill>
                <a:schemeClr val="dk1"/>
              </a:solidFill>
            </a:endParaRPr>
          </a:p>
          <a:p>
            <a:pPr marL="368300" lvl="0" indent="-29465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Lato"/>
              <a:buChar char="⮚"/>
            </a:pPr>
            <a:r>
              <a:rPr lang="en-US" sz="1875" b="1" u="sng">
                <a:solidFill>
                  <a:srgbClr val="0000FF"/>
                </a:solidFill>
              </a:rPr>
              <a:t>Cultura </a:t>
            </a:r>
            <a:r>
              <a:rPr lang="en-US" sz="1875">
                <a:solidFill>
                  <a:schemeClr val="dk1"/>
                </a:solidFill>
              </a:rPr>
              <a:t>- Aumentar el apoyo de padres y comunidad</a:t>
            </a:r>
            <a:endParaRPr sz="1875">
              <a:solidFill>
                <a:schemeClr val="dk1"/>
              </a:solidFill>
            </a:endParaRPr>
          </a:p>
          <a:p>
            <a:pPr marL="914400" lvl="1" indent="-34766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Calibri"/>
              <a:buChar char="○"/>
            </a:pPr>
            <a:r>
              <a:rPr lang="en-US" sz="1875">
                <a:solidFill>
                  <a:schemeClr val="dk1"/>
                </a:solidFill>
              </a:rPr>
              <a:t>Retroalimentación de familias, mural de asociaciones, sesiones informativas para padres, más oportunidades de participación</a:t>
            </a:r>
            <a:endParaRPr sz="1612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 txBox="1">
            <a:spLocks noGrp="1"/>
          </p:cNvSpPr>
          <p:nvPr>
            <p:ph type="title"/>
          </p:nvPr>
        </p:nvSpPr>
        <p:spPr>
          <a:xfrm>
            <a:off x="173725" y="600950"/>
            <a:ext cx="8876100" cy="9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400"/>
              <a:t>Cómo se Usan los Fondos de Título I en Nuestra Escuela</a:t>
            </a:r>
            <a:endParaRPr sz="3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8"/>
          <p:cNvSpPr txBox="1">
            <a:spLocks noGrp="1"/>
          </p:cNvSpPr>
          <p:nvPr>
            <p:ph type="body" idx="1"/>
          </p:nvPr>
        </p:nvSpPr>
        <p:spPr>
          <a:xfrm>
            <a:off x="351483" y="163830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368300" lvl="0" indent="-2911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⮚"/>
            </a:pPr>
            <a:r>
              <a:rPr lang="en-US" sz="3308">
                <a:solidFill>
                  <a:srgbClr val="000000"/>
                </a:solidFill>
              </a:rPr>
              <a:t>Personal</a:t>
            </a:r>
            <a:endParaRPr sz="3308">
              <a:solidFill>
                <a:srgbClr val="000000"/>
              </a:solidFill>
            </a:endParaRPr>
          </a:p>
          <a:p>
            <a:pPr marL="914400" lvl="1" indent="-344131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-US" sz="3308">
                <a:solidFill>
                  <a:srgbClr val="000000"/>
                </a:solidFill>
              </a:rPr>
              <a:t>2 tutores</a:t>
            </a:r>
            <a:endParaRPr sz="3308">
              <a:solidFill>
                <a:srgbClr val="000000"/>
              </a:solidFill>
            </a:endParaRPr>
          </a:p>
          <a:p>
            <a:pPr marL="914400" lvl="1" indent="-344131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-US" sz="3308">
                <a:solidFill>
                  <a:srgbClr val="000000"/>
                </a:solidFill>
              </a:rPr>
              <a:t>2 maestros expertos</a:t>
            </a:r>
            <a:endParaRPr sz="3308">
              <a:solidFill>
                <a:srgbClr val="000000"/>
              </a:solidFill>
            </a:endParaRPr>
          </a:p>
          <a:p>
            <a:pPr marL="457200" lvl="0" indent="-34417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⮚"/>
            </a:pPr>
            <a:r>
              <a:rPr lang="en-US" sz="3308">
                <a:solidFill>
                  <a:srgbClr val="000000"/>
                </a:solidFill>
              </a:rPr>
              <a:t>Apoyo Instruccional:</a:t>
            </a:r>
            <a:endParaRPr sz="3308">
              <a:solidFill>
                <a:srgbClr val="000000"/>
              </a:solidFill>
            </a:endParaRPr>
          </a:p>
          <a:p>
            <a:pPr marL="914400" lvl="1" indent="-34417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-US" sz="3308">
                <a:solidFill>
                  <a:srgbClr val="000000"/>
                </a:solidFill>
              </a:rPr>
              <a:t>IReady - Todos los estudiantes </a:t>
            </a:r>
            <a:endParaRPr sz="3308">
              <a:solidFill>
                <a:srgbClr val="000000"/>
              </a:solidFill>
            </a:endParaRPr>
          </a:p>
          <a:p>
            <a:pPr marL="914400" lvl="1" indent="-34417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-US" sz="3308">
                <a:solidFill>
                  <a:srgbClr val="000000"/>
                </a:solidFill>
              </a:rPr>
              <a:t>Programa en línea de matemáticas con lecciones personalizadas Lexia Core I5 - Todos Los estudiantes </a:t>
            </a:r>
            <a:endParaRPr sz="3308">
              <a:solidFill>
                <a:srgbClr val="000000"/>
              </a:solidFill>
            </a:endParaRPr>
          </a:p>
          <a:p>
            <a:pPr marL="1371600" lvl="2" indent="-34417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■"/>
            </a:pPr>
            <a:r>
              <a:rPr lang="en-US" sz="3308">
                <a:solidFill>
                  <a:srgbClr val="000000"/>
                </a:solidFill>
              </a:rPr>
              <a:t>Programa en línea de lectura que ayuda a desarrollar habilidades de lectura con prácticas estructuradas y adaptativas</a:t>
            </a:r>
            <a:endParaRPr sz="3308">
              <a:solidFill>
                <a:srgbClr val="000000"/>
              </a:solidFill>
            </a:endParaRPr>
          </a:p>
          <a:p>
            <a:pPr marL="137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5422"/>
              <a:buNone/>
            </a:pPr>
            <a:endParaRPr sz="3308">
              <a:solidFill>
                <a:srgbClr val="000000"/>
              </a:solidFill>
            </a:endParaRPr>
          </a:p>
          <a:p>
            <a:pPr marL="457200" lvl="0" indent="-34417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⮚"/>
            </a:pPr>
            <a:r>
              <a:rPr lang="en-US" sz="3308">
                <a:solidFill>
                  <a:srgbClr val="000000"/>
                </a:solidFill>
              </a:rPr>
              <a:t>Oportunidades de Desarrollo Profesional/Planificación Extendida</a:t>
            </a:r>
            <a:endParaRPr sz="3308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212121"/>
              <a:buNone/>
            </a:pP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97200" y="572875"/>
            <a:ext cx="9046800" cy="9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2900">
                <a:solidFill>
                  <a:srgbClr val="000000"/>
                </a:solidFill>
              </a:rPr>
              <a:t>Sus Derechos como Padres y Familias en una Escuela Título I</a:t>
            </a:r>
            <a:endParaRPr sz="2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9"/>
          <p:cNvSpPr txBox="1">
            <a:spLocks noGrp="1"/>
          </p:cNvSpPr>
          <p:nvPr>
            <p:ph type="body" idx="1"/>
          </p:nvPr>
        </p:nvSpPr>
        <p:spPr>
          <a:xfrm>
            <a:off x="311700" y="1525008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40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en-US" sz="2200">
                <a:solidFill>
                  <a:srgbClr val="000000"/>
                </a:solidFill>
              </a:rPr>
              <a:t>Tiene derecho a participar en el desarrollo de</a:t>
            </a: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422400" lvl="2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</a:rPr>
              <a:t>Plan de Mejoramiento Escolar/Plan NCStar</a:t>
            </a:r>
            <a:endParaRPr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422400" lvl="2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</a:rPr>
              <a:t>Política de Participación de Padres y Familias</a:t>
            </a:r>
            <a:endParaRPr sz="2200">
              <a:solidFill>
                <a:srgbClr val="000000"/>
              </a:solidFill>
            </a:endParaRPr>
          </a:p>
          <a:p>
            <a:pPr marL="1422400" lvl="2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•"/>
            </a:pPr>
            <a:r>
              <a:rPr lang="en-US" sz="2200">
                <a:solidFill>
                  <a:srgbClr val="000000"/>
                </a:solidFill>
              </a:rPr>
              <a:t>Pacto Escuela-Padres.</a:t>
            </a:r>
            <a:endParaRPr sz="2200">
              <a:solidFill>
                <a:srgbClr val="000000"/>
              </a:solidFill>
            </a:endParaRPr>
          </a:p>
          <a:p>
            <a:pPr marL="914400" lvl="1" indent="-368300" algn="l" rtl="0">
              <a:lnSpc>
                <a:spcPct val="100000"/>
              </a:lnSpc>
              <a:spcBef>
                <a:spcPts val="18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⮚"/>
            </a:pPr>
            <a:r>
              <a:rPr lang="en-US" sz="2200">
                <a:solidFill>
                  <a:srgbClr val="000000"/>
                </a:solidFill>
              </a:rPr>
              <a:t>También tiene derecho a opinar sobre la asignación de fondos de Título I para la participación de padres y familias.</a:t>
            </a:r>
            <a:endParaRPr sz="1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CPS 2024 Them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1269</Words>
  <Application>Microsoft Office PowerPoint</Application>
  <PresentationFormat>On-screen Show (16:9)</PresentationFormat>
  <Paragraphs>111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Calibri</vt:lpstr>
      <vt:lpstr>Lato</vt:lpstr>
      <vt:lpstr>Noto Sans Symbols</vt:lpstr>
      <vt:lpstr>Arial</vt:lpstr>
      <vt:lpstr>Century Gothic</vt:lpstr>
      <vt:lpstr>UCPS 2024 Theme</vt:lpstr>
      <vt:lpstr>Indian Trail Elementary Reunión Anual de Título I</vt:lpstr>
      <vt:lpstr>Requisitos Federales</vt:lpstr>
      <vt:lpstr>Meeting Overview</vt:lpstr>
      <vt:lpstr>Que es Titulo I?</vt:lpstr>
      <vt:lpstr>¿Qué significa ser una escuela Título I?</vt:lpstr>
      <vt:lpstr>Logros de Nuestra Escuela 2024–2025</vt:lpstr>
      <vt:lpstr>Metas de Nuestra Escuela 2025–2026</vt:lpstr>
      <vt:lpstr>Cómo se Usan los Fondos de Título I en Nuestra Escuela</vt:lpstr>
      <vt:lpstr>Sus Derechos como Padres y Familias en una Escuela Título I</vt:lpstr>
      <vt:lpstr>Plan de Mejoramiento Escolar / NCStar</vt:lpstr>
      <vt:lpstr>Política de Participación de Padres y Familias</vt:lpstr>
      <vt:lpstr>Cómo Nuestra Escuela Involucra a los Padres y las Familias</vt:lpstr>
      <vt:lpstr>School-Parent Compact</vt:lpstr>
      <vt:lpstr>Su “Derecho a Saber</vt:lpstr>
      <vt:lpstr>Rifa y Sesión 2</vt:lpstr>
      <vt:lpstr>Title I Department Contact Information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Indian Trail Elementary Reunión Anual de Título I</dc:title>
  <dc:creator>Paulette Richardson Pipkin</dc:creator>
  <cp:lastModifiedBy>Kelsey Kukor</cp:lastModifiedBy>
  <cp:revision>1</cp:revision>
  <dcterms:modified xsi:type="dcterms:W3CDTF">2025-09-30T12:41:10Z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0x010100860B6209C731D04C861BE1B8C6182457</vt:lpwstr>
  </property>
</Properties>
</file>