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5143500" type="screen16x9"/>
  <p:notesSz cx="7010400" cy="9296400"/>
  <p:embeddedFontLst>
    <p:embeddedFont>
      <p:font typeface="Calibri" panose="020F0502020204030204" pitchFamily="34" charset="0"/>
      <p:regular r:id="rId21"/>
      <p:bold r:id="rId22"/>
      <p:italic r:id="rId23"/>
      <p:boldItalic r:id="rId24"/>
    </p:embeddedFont>
    <p:embeddedFont>
      <p:font typeface="Century Gothic" panose="020B0502020202020204" pitchFamily="34" charset="0"/>
      <p:regular r:id="rId25"/>
      <p:bold r:id="rId26"/>
      <p:italic r:id="rId27"/>
      <p:boldItalic r:id="rId28"/>
    </p:embeddedFont>
    <p:embeddedFont>
      <p:font typeface="Lato" panose="020F0502020204030203" pitchFamily="34" charset="0"/>
      <p:regular r:id="rId29"/>
      <p:bold r:id="rId30"/>
      <p:italic r:id="rId31"/>
      <p:boldItalic r:id="rId3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3" roundtripDataSignature="AMtx7mjfZ51ocCSIRXzutFDDNc9Kx+ju/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946" y="4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21" Type="http://schemas.openxmlformats.org/officeDocument/2006/relationships/font" Target="fonts/font1.fntdata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33" Type="http://customschemas.google.com/relationships/presentationmetadata" Target="meta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32" Type="http://schemas.openxmlformats.org/officeDocument/2006/relationships/font" Target="fonts/font12.fntdata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font" Target="fonts/font10.fntdata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9188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50" tIns="93150" rIns="93150" bIns="93150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8" name="Google Shape;38;p1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50" tIns="93150" rIns="93150" bIns="931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3" name="Google Shape;93;p10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50" tIns="93150" rIns="93150" bIns="931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9" name="Google Shape;99;p11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50" tIns="93150" rIns="93150" bIns="931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5" name="Google Shape;105;p12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50" tIns="93150" rIns="93150" bIns="931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1" name="Google Shape;111;p13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50" tIns="93150" rIns="93150" bIns="931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7" name="Google Shape;117;p14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50" tIns="93150" rIns="93150" bIns="931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3" name="Google Shape;123;p15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50" tIns="93150" rIns="93150" bIns="931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p16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50" tIns="93150" rIns="93150" bIns="931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9188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5" name="Google Shape;135;p17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50" tIns="93150" rIns="93150" bIns="931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9188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9" name="Google Shape;139;p18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50" tIns="93150" rIns="93150" bIns="931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5" name="Google Shape;45;p2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50" tIns="93150" rIns="93150" bIns="931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1" name="Google Shape;51;p3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50" tIns="93150" rIns="93150" bIns="931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7" name="Google Shape;57;p4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50" tIns="93150" rIns="93150" bIns="931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3" name="Google Shape;63;p5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50" tIns="93150" rIns="93150" bIns="931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9" name="Google Shape;69;p6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50" tIns="93150" rIns="93150" bIns="931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5" name="Google Shape;75;p7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50" tIns="93150" rIns="93150" bIns="931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1" name="Google Shape;81;p8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50" tIns="93150" rIns="93150" bIns="931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7" name="Google Shape;87;p9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50" tIns="93150" rIns="93150" bIns="931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oogle Shape;11;p2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2;p20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3" name="Google Shape;13;p20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Calibri"/>
              <a:buNone/>
              <a:defRPr sz="2400" i="1"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4" name="Google Shape;14;p20"/>
          <p:cNvSpPr txBox="1">
            <a:spLocks noGrp="1"/>
          </p:cNvSpPr>
          <p:nvPr>
            <p:ph type="sldNum" idx="12"/>
          </p:nvPr>
        </p:nvSpPr>
        <p:spPr>
          <a:xfrm>
            <a:off x="82438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5" name="Google Shape;15;p20"/>
          <p:cNvSpPr txBox="1">
            <a:spLocks noGrp="1"/>
          </p:cNvSpPr>
          <p:nvPr>
            <p:ph type="sldNum" idx="2"/>
          </p:nvPr>
        </p:nvSpPr>
        <p:spPr>
          <a:xfrm>
            <a:off x="82438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oogle Shape;17;p2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21"/>
          <p:cNvSpPr txBox="1">
            <a:spLocks noGrp="1"/>
          </p:cNvSpPr>
          <p:nvPr>
            <p:ph type="title"/>
          </p:nvPr>
        </p:nvSpPr>
        <p:spPr>
          <a:xfrm>
            <a:off x="173736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619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Font typeface="Calibri"/>
              <a:buChar char="●"/>
              <a:defRPr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Calibri"/>
              <a:buChar char="○"/>
              <a:defRPr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Calibri"/>
              <a:buChar char="■"/>
              <a:defRPr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Calibri"/>
              <a:buChar char="●"/>
              <a:defRPr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Calibri"/>
              <a:buChar char="○"/>
              <a:defRPr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Calibri"/>
              <a:buChar char="■"/>
              <a:defRPr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Calibri"/>
              <a:buChar char="●"/>
              <a:defRPr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Calibri"/>
              <a:buChar char="○"/>
              <a:defRPr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Calibri"/>
              <a:buChar char="■"/>
              <a:defRPr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" name="Google Shape;20;p21"/>
          <p:cNvSpPr txBox="1">
            <a:spLocks noGrp="1"/>
          </p:cNvSpPr>
          <p:nvPr>
            <p:ph type="sldNum" idx="12"/>
          </p:nvPr>
        </p:nvSpPr>
        <p:spPr>
          <a:xfrm>
            <a:off x="82438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oogle Shape;22;p2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59262" y="-33339"/>
            <a:ext cx="9262525" cy="52101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1">
  <p:cSld name="CUSTOM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Google Shape;24;p2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07687" y="-60576"/>
            <a:ext cx="9359375" cy="52646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2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24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Font typeface="Calibri"/>
              <a:buNone/>
              <a:defRPr sz="6000">
                <a:latin typeface="Calibri"/>
                <a:ea typeface="Calibri"/>
                <a:cs typeface="Calibri"/>
                <a:sym typeface="Calibri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Font typeface="Calibri"/>
              <a:buNone/>
              <a:defRPr sz="6000">
                <a:latin typeface="Calibri"/>
                <a:ea typeface="Calibri"/>
                <a:cs typeface="Calibri"/>
                <a:sym typeface="Calibri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Font typeface="Calibri"/>
              <a:buNone/>
              <a:defRPr sz="6000">
                <a:latin typeface="Calibri"/>
                <a:ea typeface="Calibri"/>
                <a:cs typeface="Calibri"/>
                <a:sym typeface="Calibri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Font typeface="Calibri"/>
              <a:buNone/>
              <a:defRPr sz="6000">
                <a:latin typeface="Calibri"/>
                <a:ea typeface="Calibri"/>
                <a:cs typeface="Calibri"/>
                <a:sym typeface="Calibri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Font typeface="Calibri"/>
              <a:buNone/>
              <a:defRPr sz="6000">
                <a:latin typeface="Calibri"/>
                <a:ea typeface="Calibri"/>
                <a:cs typeface="Calibri"/>
                <a:sym typeface="Calibri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Font typeface="Calibri"/>
              <a:buNone/>
              <a:defRPr sz="6000">
                <a:latin typeface="Calibri"/>
                <a:ea typeface="Calibri"/>
                <a:cs typeface="Calibri"/>
                <a:sym typeface="Calibri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Font typeface="Calibri"/>
              <a:buNone/>
              <a:defRPr sz="6000">
                <a:latin typeface="Calibri"/>
                <a:ea typeface="Calibri"/>
                <a:cs typeface="Calibri"/>
                <a:sym typeface="Calibri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Font typeface="Calibri"/>
              <a:buNone/>
              <a:defRPr sz="600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" name="Google Shape;28;p24"/>
          <p:cNvSpPr txBox="1">
            <a:spLocks noGrp="1"/>
          </p:cNvSpPr>
          <p:nvPr>
            <p:ph type="sldNum" idx="12"/>
          </p:nvPr>
        </p:nvSpPr>
        <p:spPr>
          <a:xfrm>
            <a:off x="82438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9" name="Google Shape;29;p24"/>
          <p:cNvSpPr txBox="1">
            <a:spLocks noGrp="1"/>
          </p:cNvSpPr>
          <p:nvPr>
            <p:ph type="sldNum" idx="2"/>
          </p:nvPr>
        </p:nvSpPr>
        <p:spPr>
          <a:xfrm>
            <a:off x="82438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Google Shape;31;p2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Google Shape;32;p2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2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Calibri"/>
              <a:buChar char="●"/>
              <a:defRPr sz="1800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libri"/>
              <a:buChar char="○"/>
              <a:defRPr sz="1600"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Calibri"/>
              <a:buChar char="■"/>
              <a:defRPr sz="1200"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Calibri"/>
              <a:buChar char="●"/>
              <a:defRPr sz="1200"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Calibri"/>
              <a:buChar char="○"/>
              <a:defRPr sz="1200"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Calibri"/>
              <a:buChar char="■"/>
              <a:defRPr sz="1200"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Calibri"/>
              <a:buChar char="●"/>
              <a:defRPr sz="1200"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Calibri"/>
              <a:buChar char="○"/>
              <a:defRPr sz="1200"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Calibri"/>
              <a:buChar char="■"/>
              <a:defRPr sz="120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4" name="Google Shape;34;p2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Calibri"/>
              <a:buChar char="●"/>
              <a:defRPr sz="1800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libri"/>
              <a:buChar char="○"/>
              <a:defRPr sz="1600"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Calibri"/>
              <a:buChar char="■"/>
              <a:defRPr sz="1200"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Calibri"/>
              <a:buChar char="●"/>
              <a:defRPr sz="1200"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Calibri"/>
              <a:buChar char="○"/>
              <a:defRPr sz="1200"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Calibri"/>
              <a:buChar char="■"/>
              <a:defRPr sz="1200"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Calibri"/>
              <a:buChar char="●"/>
              <a:defRPr sz="1200"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Calibri"/>
              <a:buChar char="○"/>
              <a:defRPr sz="1200"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Calibri"/>
              <a:buChar char="■"/>
              <a:defRPr sz="120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5" name="Google Shape;35;p25"/>
          <p:cNvSpPr txBox="1">
            <a:spLocks noGrp="1"/>
          </p:cNvSpPr>
          <p:nvPr>
            <p:ph type="sldNum" idx="12"/>
          </p:nvPr>
        </p:nvSpPr>
        <p:spPr>
          <a:xfrm>
            <a:off x="82438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6;p19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;p1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619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Calibri"/>
              <a:buChar char="●"/>
              <a:defRPr sz="21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Calibri"/>
              <a:buChar char="○"/>
              <a:defRPr sz="18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libri"/>
              <a:buChar char="■"/>
              <a:defRPr sz="1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libri"/>
              <a:buChar char="●"/>
              <a:defRPr sz="1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libri"/>
              <a:buChar char="○"/>
              <a:defRPr sz="1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libri"/>
              <a:buChar char="■"/>
              <a:defRPr sz="1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libri"/>
              <a:buChar char="●"/>
              <a:defRPr sz="1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libri"/>
              <a:buChar char="○"/>
              <a:defRPr sz="1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libri"/>
              <a:buChar char="■"/>
              <a:defRPr sz="1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9"/>
          <p:cNvSpPr txBox="1">
            <a:spLocks noGrp="1"/>
          </p:cNvSpPr>
          <p:nvPr>
            <p:ph type="sldNum" idx="12"/>
          </p:nvPr>
        </p:nvSpPr>
        <p:spPr>
          <a:xfrm>
            <a:off x="82438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hema.lalwani@ucps.k12.nc.us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"/>
          <p:cNvSpPr txBox="1">
            <a:spLocks noGrp="1"/>
          </p:cNvSpPr>
          <p:nvPr>
            <p:ph type="ctrTitle"/>
          </p:nvPr>
        </p:nvSpPr>
        <p:spPr>
          <a:xfrm>
            <a:off x="147661" y="41948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</a:pPr>
            <a:r>
              <a:rPr lang="en-US"/>
              <a:t>Indian Trail Elementary</a:t>
            </a:r>
            <a:br>
              <a:rPr lang="en-US"/>
            </a:br>
            <a:r>
              <a:rPr lang="en-US"/>
              <a:t>Title I Annual Meeting</a:t>
            </a:r>
            <a:endParaRPr/>
          </a:p>
        </p:txBody>
      </p:sp>
      <p:sp>
        <p:nvSpPr>
          <p:cNvPr id="41" name="Google Shape;41;p1"/>
          <p:cNvSpPr txBox="1"/>
          <p:nvPr/>
        </p:nvSpPr>
        <p:spPr>
          <a:xfrm>
            <a:off x="129472" y="2645064"/>
            <a:ext cx="85569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>
                <a:latin typeface="Calibri"/>
                <a:ea typeface="Calibri"/>
                <a:cs typeface="Calibri"/>
                <a:sym typeface="Calibri"/>
              </a:rPr>
              <a:t>September 22, 2025</a:t>
            </a:r>
            <a:endParaRPr sz="32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2" name="Google Shape;42;p1"/>
          <p:cNvPicPr preferRelativeResize="0"/>
          <p:nvPr/>
        </p:nvPicPr>
        <p:blipFill rotWithShape="1">
          <a:blip r:embed="rId4">
            <a:alphaModFix/>
          </a:blip>
          <a:srcRect l="12097" t="10052" r="12765" b="5821"/>
          <a:stretch/>
        </p:blipFill>
        <p:spPr>
          <a:xfrm>
            <a:off x="3758800" y="3468525"/>
            <a:ext cx="1299650" cy="1455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0"/>
          <p:cNvSpPr txBox="1">
            <a:spLocks noGrp="1"/>
          </p:cNvSpPr>
          <p:nvPr>
            <p:ph type="title"/>
          </p:nvPr>
        </p:nvSpPr>
        <p:spPr>
          <a:xfrm>
            <a:off x="173736" y="55061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en-US" sz="3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School Improvement/NCStar Plan</a:t>
            </a:r>
            <a:endParaRPr sz="3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10"/>
          <p:cNvSpPr txBox="1">
            <a:spLocks noGrp="1"/>
          </p:cNvSpPr>
          <p:nvPr>
            <p:ph type="body" idx="1"/>
          </p:nvPr>
        </p:nvSpPr>
        <p:spPr>
          <a:xfrm>
            <a:off x="311700" y="1205268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556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⮚"/>
            </a:pPr>
            <a:r>
              <a:rPr lang="en-US"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School Improvement Plan/NCStar Plan includes: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marL="1371600" lvl="2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 Comprehensive Needs Assessment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marL="1371600" lvl="2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Goals and Strategies to Address Academic Needs of Students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marL="1371600" lvl="2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Professional Development for School Staff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marL="1371600" lvl="2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Coordination of Resources and a Comprehensive Budget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marL="1371600" lvl="2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School’s Parent and Family Engagement Goals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marL="508000" lvl="1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</a:pPr>
            <a:endParaRPr sz="1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556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⮚"/>
            </a:pPr>
            <a:r>
              <a:rPr lang="en-US"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Parents and families at Title I schools have the right to be engaged in the development of this plan.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2100"/>
              <a:buNone/>
            </a:pP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1"/>
          <p:cNvSpPr txBox="1">
            <a:spLocks noGrp="1"/>
          </p:cNvSpPr>
          <p:nvPr>
            <p:ph type="title"/>
          </p:nvPr>
        </p:nvSpPr>
        <p:spPr>
          <a:xfrm>
            <a:off x="173736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en-US" sz="3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Parent and Family Engagement Policy</a:t>
            </a:r>
            <a:endParaRPr sz="3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11"/>
          <p:cNvSpPr txBox="1">
            <a:spLocks noGrp="1"/>
          </p:cNvSpPr>
          <p:nvPr>
            <p:ph type="body" idx="1"/>
          </p:nvPr>
        </p:nvSpPr>
        <p:spPr>
          <a:xfrm>
            <a:off x="311700" y="1152474"/>
            <a:ext cx="8520600" cy="3769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68300" lvl="0" indent="-28892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Noto Sans Symbols"/>
              <a:buChar char="⮚"/>
            </a:pPr>
            <a:r>
              <a:rPr lang="en-US" sz="17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Every Title I School must have a </a:t>
            </a:r>
            <a:r>
              <a:rPr lang="en-US" sz="17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School Parent and Family Engagement </a:t>
            </a:r>
            <a:r>
              <a:rPr lang="en-US" sz="17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Policy that is jointly developed with parents and families.</a:t>
            </a:r>
            <a:endParaRPr sz="1700"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58775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Noto Sans Symbols"/>
              <a:buChar char="⮚"/>
            </a:pPr>
            <a:r>
              <a:rPr lang="en-US" sz="17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school Parent and Family Engagement Policy outlines how the school will implement the parental engagement requirements of the Every Student Succeeds Act (ESSA).  Components include:</a:t>
            </a:r>
            <a:endParaRPr sz="1700">
              <a:latin typeface="Calibri"/>
              <a:ea typeface="Calibri"/>
              <a:cs typeface="Calibri"/>
              <a:sym typeface="Calibri"/>
            </a:endParaRPr>
          </a:p>
          <a:p>
            <a:pPr marL="1276350" lvl="2" indent="-273050" algn="l" rtl="0">
              <a:lnSpc>
                <a:spcPct val="90000"/>
              </a:lnSpc>
              <a:spcBef>
                <a:spcPts val="108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Noto Sans Symbols"/>
              <a:buChar char="⮚"/>
            </a:pPr>
            <a:r>
              <a:rPr lang="en-US" sz="13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How parents can be involved in decision-making activities.</a:t>
            </a:r>
            <a:endParaRPr sz="1300">
              <a:latin typeface="Calibri"/>
              <a:ea typeface="Calibri"/>
              <a:cs typeface="Calibri"/>
              <a:sym typeface="Calibri"/>
            </a:endParaRPr>
          </a:p>
          <a:p>
            <a:pPr marL="1276350" lvl="2" indent="-27305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Noto Sans Symbols"/>
              <a:buChar char="⮚"/>
            </a:pPr>
            <a:r>
              <a:rPr lang="en-US" sz="13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How information on instruction and assessment will be provided to parents.</a:t>
            </a:r>
            <a:endParaRPr sz="1300">
              <a:latin typeface="Calibri"/>
              <a:ea typeface="Calibri"/>
              <a:cs typeface="Calibri"/>
              <a:sym typeface="Calibri"/>
            </a:endParaRPr>
          </a:p>
          <a:p>
            <a:pPr marL="1276350" lvl="2" indent="-27305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Noto Sans Symbols"/>
              <a:buChar char="⮚"/>
            </a:pPr>
            <a:r>
              <a:rPr lang="en-US" sz="13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How the school will build parents’ and families’ capacities for supporting their children’s learning at home.</a:t>
            </a:r>
            <a:endParaRPr sz="1300">
              <a:latin typeface="Calibri"/>
              <a:ea typeface="Calibri"/>
              <a:cs typeface="Calibri"/>
              <a:sym typeface="Calibri"/>
            </a:endParaRPr>
          </a:p>
          <a:p>
            <a:pPr marL="1276350" lvl="2" indent="-2730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Noto Sans Symbols"/>
              <a:buChar char="⮚"/>
            </a:pPr>
            <a:r>
              <a:rPr lang="en-US" sz="13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How parental involvement funds are being used.</a:t>
            </a:r>
            <a:endParaRPr sz="1300"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58775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Noto Sans Symbols"/>
              <a:buChar char="⮚"/>
            </a:pPr>
            <a:r>
              <a:rPr lang="en-US" sz="17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Parents and families at Title I schools have the right to be involved in the annual review and improvement of the Parent and Family Engagement Policy.</a:t>
            </a:r>
            <a:endParaRPr sz="17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5000"/>
              </a:lnSpc>
              <a:spcBef>
                <a:spcPts val="0"/>
              </a:spcBef>
              <a:spcAft>
                <a:spcPts val="1200"/>
              </a:spcAft>
              <a:buSzPts val="2100"/>
              <a:buNone/>
            </a:pPr>
            <a:endParaRPr sz="20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2"/>
          <p:cNvSpPr txBox="1">
            <a:spLocks noGrp="1"/>
          </p:cNvSpPr>
          <p:nvPr>
            <p:ph type="title"/>
          </p:nvPr>
        </p:nvSpPr>
        <p:spPr>
          <a:xfrm>
            <a:off x="120911" y="73160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en-US" sz="3400">
                <a:solidFill>
                  <a:schemeClr val="dk1"/>
                </a:solidFill>
              </a:rPr>
              <a:t>How Our School Engages Parents and Families</a:t>
            </a:r>
            <a:endParaRPr sz="3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12"/>
          <p:cNvSpPr txBox="1">
            <a:spLocks noGrp="1"/>
          </p:cNvSpPr>
          <p:nvPr>
            <p:ph type="body" idx="1"/>
          </p:nvPr>
        </p:nvSpPr>
        <p:spPr>
          <a:xfrm>
            <a:off x="311700" y="1499400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62500" lnSpcReduction="20000"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67">
              <a:solidFill>
                <a:srgbClr val="000000"/>
              </a:solidFill>
            </a:endParaRPr>
          </a:p>
          <a:p>
            <a:pPr marL="228600" lvl="0" indent="-25160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alibri"/>
              <a:buChar char="➢"/>
            </a:pPr>
            <a:r>
              <a:rPr lang="en-US" sz="2867">
                <a:solidFill>
                  <a:srgbClr val="000000"/>
                </a:solidFill>
              </a:rPr>
              <a:t>Teachers and staff will inform parents of their students’ academic progress through progress reports and other means of communication throughout the year. </a:t>
            </a:r>
            <a:endParaRPr sz="2867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67">
              <a:solidFill>
                <a:srgbClr val="000000"/>
              </a:solidFill>
            </a:endParaRPr>
          </a:p>
          <a:p>
            <a:pPr marL="228600" lvl="0" indent="-25160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alibri"/>
              <a:buChar char="➢"/>
            </a:pPr>
            <a:r>
              <a:rPr lang="en-US" sz="2867">
                <a:solidFill>
                  <a:srgbClr val="000000"/>
                </a:solidFill>
              </a:rPr>
              <a:t>Parent-teacher conferences will be held for all students in the fall of the year and as needed thereafter.  Interpreters will be provided as needed.</a:t>
            </a:r>
            <a:endParaRPr sz="2867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67">
              <a:solidFill>
                <a:srgbClr val="000000"/>
              </a:solidFill>
            </a:endParaRPr>
          </a:p>
          <a:p>
            <a:pPr marL="228600" lvl="0" indent="-25160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alibri"/>
              <a:buChar char="➢"/>
            </a:pPr>
            <a:r>
              <a:rPr lang="en-US" sz="2867">
                <a:solidFill>
                  <a:srgbClr val="000000"/>
                </a:solidFill>
              </a:rPr>
              <a:t>Parent workshops focused on reading and mathematics curricula, assessments, and ways to support students’ reading and mathematics learning at home will be held throughout the year.</a:t>
            </a:r>
            <a:endParaRPr sz="2867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67">
              <a:solidFill>
                <a:srgbClr val="000000"/>
              </a:solidFill>
            </a:endParaRPr>
          </a:p>
          <a:p>
            <a:pPr marL="228600" lvl="0" indent="-25160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alibri"/>
              <a:buChar char="➢"/>
            </a:pPr>
            <a:r>
              <a:rPr lang="en-US" sz="2867">
                <a:solidFill>
                  <a:srgbClr val="000000"/>
                </a:solidFill>
              </a:rPr>
              <a:t>The school’s website, Facebook and Twitter pages will be updated regularly to keep parents and families informed on school and district related events.  </a:t>
            </a:r>
            <a:endParaRPr sz="2867">
              <a:solidFill>
                <a:srgbClr val="000000"/>
              </a:solidFill>
            </a:endParaRPr>
          </a:p>
          <a:p>
            <a:pPr marL="45720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67">
              <a:solidFill>
                <a:srgbClr val="000000"/>
              </a:solidFill>
            </a:endParaRPr>
          </a:p>
          <a:p>
            <a:pPr marL="228600" lvl="0" indent="-25160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alibri"/>
              <a:buChar char="➢"/>
            </a:pPr>
            <a:r>
              <a:rPr lang="en-US" sz="2867">
                <a:solidFill>
                  <a:srgbClr val="000000"/>
                </a:solidFill>
              </a:rPr>
              <a:t>Parents are welcome to volunteer at the school and attend regularly scheduled PTO and Site-based Team meetings. </a:t>
            </a:r>
            <a:endParaRPr sz="2867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95">
              <a:solidFill>
                <a:srgbClr val="595959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ct val="100000"/>
              <a:buNone/>
            </a:pP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3"/>
          <p:cNvSpPr txBox="1">
            <a:spLocks noGrp="1"/>
          </p:cNvSpPr>
          <p:nvPr>
            <p:ph type="title"/>
          </p:nvPr>
        </p:nvSpPr>
        <p:spPr>
          <a:xfrm>
            <a:off x="173736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en-US" sz="3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School-Parent Compact</a:t>
            </a:r>
            <a:endParaRPr sz="3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Google Shape;114;p1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2500"/>
          </a:bodyPr>
          <a:lstStyle/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8108"/>
              <a:buFont typeface="Noto Sans Symbols"/>
              <a:buChar char="⮚"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Every Title I School must have a </a:t>
            </a:r>
            <a:r>
              <a:rPr lang="en-US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School-Parent</a:t>
            </a: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Compact</a:t>
            </a: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that is jointly developed with parents and families.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ct val="108108"/>
              <a:buFont typeface="Noto Sans Symbols"/>
              <a:buChar char="⮚"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compact is a commitment or contract between the school, teacher, parent, and student to share in the responsibility for academic achievement.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ct val="108108"/>
              <a:buFont typeface="Noto Sans Symbols"/>
              <a:buChar char="⮚"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compacts must be distributed to all parents and families.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ct val="108108"/>
              <a:buFont typeface="Noto Sans Symbols"/>
              <a:buChar char="⮚"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Parents and families at Title I schools have the right to be engaged in the annual review and improvement of the School-Parent Compact.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ct val="108108"/>
              <a:buNone/>
            </a:pP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4"/>
          <p:cNvSpPr txBox="1">
            <a:spLocks noGrp="1"/>
          </p:cNvSpPr>
          <p:nvPr>
            <p:ph type="title"/>
          </p:nvPr>
        </p:nvSpPr>
        <p:spPr>
          <a:xfrm>
            <a:off x="173736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en-US" sz="3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Your “Right to Know”</a:t>
            </a:r>
            <a:endParaRPr sz="3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p1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698500" cy="399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342900" lvl="0" indent="-33655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300"/>
              <a:buFont typeface="Noto Sans Symbols"/>
              <a:buChar char="⮚"/>
            </a:pPr>
            <a:r>
              <a:rPr lang="en-US" sz="207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You, as a Title I parent/family, have the right to request… </a:t>
            </a:r>
            <a:endParaRPr sz="1370"/>
          </a:p>
          <a:p>
            <a:pPr marL="914400" lvl="1" indent="-37465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300"/>
              <a:buFont typeface="Noto Sans Symbols"/>
              <a:buChar char="•"/>
            </a:pPr>
            <a:r>
              <a:rPr lang="en-US" sz="207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qualifications of your child’s teachers.  </a:t>
            </a:r>
            <a:endParaRPr sz="1160"/>
          </a:p>
          <a:p>
            <a:pPr marL="914400" lvl="1" indent="-37465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300"/>
              <a:buFont typeface="Noto Sans Symbols"/>
              <a:buChar char="•"/>
            </a:pPr>
            <a:r>
              <a:rPr lang="en-US" sz="207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information about any state or local policy regarding student participation in any assessments mandated by the state or local district.</a:t>
            </a:r>
            <a:endParaRPr sz="1160"/>
          </a:p>
          <a:p>
            <a:pPr marL="342900" lvl="0" indent="-336550" algn="l" rtl="0">
              <a:lnSpc>
                <a:spcPct val="80000"/>
              </a:lnSpc>
              <a:spcBef>
                <a:spcPts val="1200"/>
              </a:spcBef>
              <a:spcAft>
                <a:spcPts val="0"/>
              </a:spcAft>
              <a:buSzPts val="2300"/>
              <a:buFont typeface="Noto Sans Symbols"/>
              <a:buChar char="⮚"/>
            </a:pPr>
            <a:r>
              <a:rPr lang="en-US" sz="207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</a:t>
            </a:r>
            <a:r>
              <a:rPr lang="en-US" sz="2070" b="1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Right to Know</a:t>
            </a:r>
            <a:r>
              <a:rPr lang="en-US" sz="207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7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notification is distributed to all students at the beginning of the school year and is posted on our school’s website.</a:t>
            </a:r>
            <a:endParaRPr sz="1370"/>
          </a:p>
          <a:p>
            <a:pPr marL="342900" lvl="0" indent="-336550" algn="l" rtl="0">
              <a:lnSpc>
                <a:spcPct val="80000"/>
              </a:lnSpc>
              <a:spcBef>
                <a:spcPts val="1680"/>
              </a:spcBef>
              <a:spcAft>
                <a:spcPts val="0"/>
              </a:spcAft>
              <a:buSzPts val="2300"/>
              <a:buFont typeface="Noto Sans Symbols"/>
              <a:buChar char="⮚"/>
            </a:pPr>
            <a:r>
              <a:rPr lang="en-US" sz="207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You, as a Title I parent/family, will be notified if your child is instructed for four or more consecutive weeks by a teacher who does not meet the North Carolina state licensure requirements for the grade level or subject area that he/she is teaching.</a:t>
            </a:r>
            <a:endParaRPr sz="1370"/>
          </a:p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SzPts val="2100"/>
              <a:buNone/>
            </a:pPr>
            <a:endParaRPr sz="137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" name="Google Shape;125;p15" title="Curriculum Night Locations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35900" y="679025"/>
            <a:ext cx="3382575" cy="4351200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Google Shape;126;p15"/>
          <p:cNvSpPr txBox="1">
            <a:spLocks noGrp="1"/>
          </p:cNvSpPr>
          <p:nvPr>
            <p:ph type="title"/>
          </p:nvPr>
        </p:nvSpPr>
        <p:spPr>
          <a:xfrm>
            <a:off x="259232" y="1462025"/>
            <a:ext cx="29673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en-US" sz="4800"/>
              <a:t>Raffle and Session 2</a:t>
            </a:r>
            <a:endParaRPr sz="48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6"/>
          <p:cNvSpPr txBox="1">
            <a:spLocks noGrp="1"/>
          </p:cNvSpPr>
          <p:nvPr>
            <p:ph type="title"/>
          </p:nvPr>
        </p:nvSpPr>
        <p:spPr>
          <a:xfrm>
            <a:off x="173736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en-US" sz="3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Title I Department Contact Information</a:t>
            </a:r>
            <a:endParaRPr sz="3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16"/>
          <p:cNvSpPr txBox="1">
            <a:spLocks noGrp="1"/>
          </p:cNvSpPr>
          <p:nvPr>
            <p:ph type="body" idx="1"/>
          </p:nvPr>
        </p:nvSpPr>
        <p:spPr>
          <a:xfrm>
            <a:off x="330830" y="1458550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lnSpcReduction="2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17A86"/>
              </a:buClr>
              <a:buSzPts val="1400"/>
              <a:buNone/>
            </a:pPr>
            <a:r>
              <a:rPr lang="en-US" b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Director of Federal Programs</a:t>
            </a:r>
            <a:endParaRPr>
              <a:solidFill>
                <a:schemeClr val="dk1"/>
              </a:solidFill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17A86"/>
              </a:buClr>
              <a:buSzPts val="1400"/>
              <a:buNone/>
            </a:pPr>
            <a:r>
              <a:rPr lang="en-US" b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Dr. Hema Lalwani</a:t>
            </a:r>
            <a:endParaRPr b="1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17A86"/>
              </a:buClr>
              <a:buSzPts val="1400"/>
              <a:buNone/>
            </a:pPr>
            <a:r>
              <a:rPr lang="en-US" u="sng">
                <a:solidFill>
                  <a:schemeClr val="hlink"/>
                </a:solidFill>
                <a:latin typeface="Century Gothic"/>
                <a:ea typeface="Century Gothic"/>
                <a:cs typeface="Century Gothic"/>
                <a:sym typeface="Century Gothic"/>
                <a:hlinkClick r:id="rId4"/>
              </a:rPr>
              <a:t>hema.lalwani@ucps.k12.nc.us</a:t>
            </a:r>
            <a:r>
              <a:rPr lang="en-US"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endParaRPr/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17A86"/>
              </a:buClr>
              <a:buSzPts val="1400"/>
              <a:buNone/>
            </a:pPr>
            <a:endParaRPr b="1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17A86"/>
              </a:buClr>
              <a:buSzPts val="1400"/>
              <a:buNone/>
            </a:pPr>
            <a:r>
              <a:rPr lang="en-US" b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 I Specialist</a:t>
            </a:r>
            <a:endParaRPr>
              <a:solidFill>
                <a:schemeClr val="dk1"/>
              </a:solidFill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17A86"/>
              </a:buClr>
              <a:buSzPts val="1100"/>
              <a:buNone/>
            </a:pPr>
            <a:r>
              <a:rPr lang="en-US" b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Paulette Pipkin </a:t>
            </a:r>
            <a:endParaRPr/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17A86"/>
              </a:buClr>
              <a:buSzPts val="1100"/>
              <a:buNone/>
            </a:pPr>
            <a:r>
              <a:rPr lang="en-US" u="sng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paulette.richardson pipkin@ucps.k12.nc.us</a:t>
            </a:r>
            <a:endParaRPr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3200" b="1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17A86"/>
              </a:buClr>
              <a:buSzPts val="1400"/>
              <a:buNone/>
            </a:pPr>
            <a:r>
              <a:rPr lang="en-US" b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 I Specialist</a:t>
            </a:r>
            <a:endParaRPr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17A86"/>
              </a:buClr>
              <a:buSzPts val="1100"/>
              <a:buNone/>
            </a:pPr>
            <a:r>
              <a:rPr lang="en-US" b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Lori Spruiell</a:t>
            </a:r>
            <a:endParaRPr b="1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17A86"/>
              </a:buClr>
              <a:buSzPts val="1100"/>
              <a:buNone/>
            </a:pPr>
            <a:r>
              <a:rPr lang="en-US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</a:t>
            </a:r>
            <a:r>
              <a:rPr lang="en-US" u="sng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ori.spruiell@ucps.k12.nc.us</a:t>
            </a:r>
            <a:endParaRPr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2100"/>
              <a:buNone/>
            </a:pP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2"/>
          <p:cNvSpPr txBox="1">
            <a:spLocks noGrp="1"/>
          </p:cNvSpPr>
          <p:nvPr>
            <p:ph type="title"/>
          </p:nvPr>
        </p:nvSpPr>
        <p:spPr>
          <a:xfrm>
            <a:off x="173736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-US"/>
              <a:t>Federal Requirements</a:t>
            </a:r>
            <a:endParaRPr/>
          </a:p>
        </p:txBody>
      </p:sp>
      <p:sp>
        <p:nvSpPr>
          <p:cNvPr id="48" name="Google Shape;48;p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</a:pPr>
            <a:r>
              <a:rPr lang="en-US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</a:t>
            </a:r>
            <a:r>
              <a:rPr lang="en-US" sz="2400" i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Every Student Succeeds Act (ESSA) </a:t>
            </a:r>
            <a:r>
              <a:rPr lang="en-US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requires that each Title I school hold an Annual Meeting for the purpose of…</a:t>
            </a:r>
            <a:endParaRPr/>
          </a:p>
          <a:p>
            <a:pPr marL="800100" lvl="1" indent="-3429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⮚"/>
            </a:pPr>
            <a:r>
              <a:rPr lang="en-US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Informing you of your school’s participation in Title I. 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marL="800100" lvl="1" indent="-3429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⮚"/>
            </a:pPr>
            <a:r>
              <a:rPr lang="en-US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Explaining the requirements of Title I.</a:t>
            </a:r>
            <a:endParaRPr/>
          </a:p>
          <a:p>
            <a:pPr marL="800100" lvl="1" indent="-3429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⮚"/>
            </a:pPr>
            <a:r>
              <a:rPr lang="en-US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Explaining your rights as parents to be engaged in the school community.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2100"/>
              <a:buNone/>
            </a:pP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3"/>
          <p:cNvSpPr txBox="1">
            <a:spLocks noGrp="1"/>
          </p:cNvSpPr>
          <p:nvPr>
            <p:ph type="title"/>
          </p:nvPr>
        </p:nvSpPr>
        <p:spPr>
          <a:xfrm>
            <a:off x="173736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-US"/>
              <a:t>Meeting Overview</a:t>
            </a:r>
            <a:endParaRPr/>
          </a:p>
        </p:txBody>
      </p:sp>
      <p:sp>
        <p:nvSpPr>
          <p:cNvPr id="54" name="Google Shape;54;p3"/>
          <p:cNvSpPr txBox="1">
            <a:spLocks noGrp="1"/>
          </p:cNvSpPr>
          <p:nvPr>
            <p:ph type="body" idx="1"/>
          </p:nvPr>
        </p:nvSpPr>
        <p:spPr>
          <a:xfrm>
            <a:off x="311700" y="1152474"/>
            <a:ext cx="8520600" cy="3825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47500" lnSpcReduction="20000"/>
          </a:bodyPr>
          <a:lstStyle/>
          <a:p>
            <a:pPr marL="457200" lvl="0" indent="-3937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25000"/>
              <a:buFont typeface="Noto Sans Symbols"/>
              <a:buChar char="⮚"/>
            </a:pPr>
            <a:r>
              <a:rPr lang="en-US" sz="3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What is Title I?</a:t>
            </a:r>
            <a:endParaRPr sz="320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93700" algn="l" rtl="0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ct val="125000"/>
              <a:buFont typeface="Noto Sans Symbols"/>
              <a:buChar char="⮚"/>
            </a:pPr>
            <a:r>
              <a:rPr lang="en-US" sz="3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What does it mean to be a Title I school?</a:t>
            </a:r>
            <a:endParaRPr sz="320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93700" algn="l" rtl="0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ct val="125000"/>
              <a:buFont typeface="Noto Sans Symbols"/>
              <a:buChar char="⮚"/>
            </a:pPr>
            <a:r>
              <a:rPr lang="en-US" sz="3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Our School’s Proud Points from 202</a:t>
            </a:r>
            <a:r>
              <a:rPr lang="en-US" sz="3200">
                <a:solidFill>
                  <a:srgbClr val="000000"/>
                </a:solidFill>
              </a:rPr>
              <a:t>4</a:t>
            </a:r>
            <a:r>
              <a:rPr lang="en-US" sz="3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-202</a:t>
            </a:r>
            <a:r>
              <a:rPr lang="en-US" sz="3200">
                <a:solidFill>
                  <a:srgbClr val="000000"/>
                </a:solidFill>
              </a:rPr>
              <a:t>5</a:t>
            </a:r>
            <a:endParaRPr/>
          </a:p>
          <a:p>
            <a:pPr marL="457200" lvl="0" indent="-393700" algn="l" rtl="0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ct val="125000"/>
              <a:buFont typeface="Noto Sans Symbols"/>
              <a:buChar char="⮚"/>
            </a:pPr>
            <a:r>
              <a:rPr lang="en-US" sz="3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Our School’s Goals for 202</a:t>
            </a:r>
            <a:r>
              <a:rPr lang="en-US" sz="3200">
                <a:solidFill>
                  <a:srgbClr val="000000"/>
                </a:solidFill>
              </a:rPr>
              <a:t>5</a:t>
            </a:r>
            <a:r>
              <a:rPr lang="en-US" sz="3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-202</a:t>
            </a:r>
            <a:r>
              <a:rPr lang="en-US" sz="3200">
                <a:solidFill>
                  <a:srgbClr val="000000"/>
                </a:solidFill>
              </a:rPr>
              <a:t>6</a:t>
            </a:r>
            <a:endParaRPr/>
          </a:p>
          <a:p>
            <a:pPr marL="457200" lvl="0" indent="-393700" algn="l" rtl="0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ct val="125000"/>
              <a:buFont typeface="Noto Sans Symbols"/>
              <a:buChar char="⮚"/>
            </a:pPr>
            <a:r>
              <a:rPr lang="en-US" sz="3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How Title I funds are Used at Our School</a:t>
            </a:r>
            <a:endParaRPr/>
          </a:p>
          <a:p>
            <a:pPr marL="368300" lvl="0" indent="-304800" algn="l" rtl="0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ct val="125000"/>
              <a:buFont typeface="Noto Sans Symbols"/>
              <a:buChar char="⮚"/>
            </a:pPr>
            <a:r>
              <a:rPr lang="en-US" sz="3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Your Rights as Parents and Families</a:t>
            </a:r>
            <a:endParaRPr/>
          </a:p>
          <a:p>
            <a:pPr marL="1371600" lvl="2" indent="-344424" algn="l" rtl="0">
              <a:lnSpc>
                <a:spcPct val="100000"/>
              </a:lnSpc>
              <a:spcBef>
                <a:spcPts val="1280"/>
              </a:spcBef>
              <a:spcAft>
                <a:spcPts val="0"/>
              </a:spcAft>
              <a:buClr>
                <a:srgbClr val="000000"/>
              </a:buClr>
              <a:buSzPct val="120000"/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School Improvement Planning</a:t>
            </a:r>
            <a:endParaRPr sz="320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371600" lvl="2" indent="-344424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20000"/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Parent and Family Engagement Policy</a:t>
            </a:r>
            <a:endParaRPr sz="320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371600" lvl="2" indent="-344424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20000"/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School-Parent Compact</a:t>
            </a:r>
            <a:endParaRPr sz="320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371600" lvl="2" indent="-344424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20000"/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Your “Right to Know”</a:t>
            </a:r>
            <a:endParaRPr sz="320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ct val="159998"/>
              <a:buNone/>
            </a:pP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4"/>
          <p:cNvSpPr txBox="1">
            <a:spLocks noGrp="1"/>
          </p:cNvSpPr>
          <p:nvPr>
            <p:ph type="title"/>
          </p:nvPr>
        </p:nvSpPr>
        <p:spPr>
          <a:xfrm>
            <a:off x="173736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-US"/>
              <a:t>What is Title I?</a:t>
            </a:r>
            <a:endParaRPr/>
          </a:p>
        </p:txBody>
      </p:sp>
      <p:sp>
        <p:nvSpPr>
          <p:cNvPr id="60" name="Google Shape;60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Noto Sans Symbols"/>
              <a:buChar char="⮚"/>
            </a:pPr>
            <a:r>
              <a:rPr lang="en-US" sz="2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Title I is the nation’s oldest and largest federally funded educational program.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Noto Sans Symbols"/>
              <a:buChar char="⮚"/>
            </a:pPr>
            <a:r>
              <a:rPr lang="en-US" sz="2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Title I provides supplemental funds to schools to help students meet their educational goals.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2100"/>
              <a:buNone/>
            </a:pP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5"/>
          <p:cNvSpPr txBox="1">
            <a:spLocks noGrp="1"/>
          </p:cNvSpPr>
          <p:nvPr>
            <p:ph type="title"/>
          </p:nvPr>
        </p:nvSpPr>
        <p:spPr>
          <a:xfrm>
            <a:off x="173736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-US"/>
              <a:t>What does it mean to be a Title I school?</a:t>
            </a:r>
            <a:endParaRPr/>
          </a:p>
        </p:txBody>
      </p:sp>
      <p:sp>
        <p:nvSpPr>
          <p:cNvPr id="66" name="Google Shape;66;p5"/>
          <p:cNvSpPr txBox="1">
            <a:spLocks noGrp="1"/>
          </p:cNvSpPr>
          <p:nvPr>
            <p:ph type="body" idx="1"/>
          </p:nvPr>
        </p:nvSpPr>
        <p:spPr>
          <a:xfrm>
            <a:off x="311700" y="1152474"/>
            <a:ext cx="8520600" cy="3991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70000" lnSpcReduction="20000"/>
          </a:bodyPr>
          <a:lstStyle/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92165"/>
              <a:buFont typeface="Noto Sans Symbols"/>
              <a:buChar char="⮚"/>
            </a:pPr>
            <a:r>
              <a:rPr lang="en-US" sz="31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Being a Title I school means receiving federal funding to </a:t>
            </a:r>
            <a:r>
              <a:rPr lang="en-US" sz="3100" u="sng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supplement</a:t>
            </a:r>
            <a:r>
              <a:rPr lang="en-US" sz="31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the school’s existing programs.  This funding is used for…</a:t>
            </a:r>
            <a:endParaRPr/>
          </a:p>
          <a:p>
            <a:pPr marL="914400" lvl="1" indent="-4572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ct val="92165"/>
              <a:buFont typeface="Arial"/>
              <a:buChar char="•"/>
            </a:pPr>
            <a:r>
              <a:rPr lang="en-US" sz="31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Identifying students experiencing academic difficulties and providing timely assistance to help them meet the State’s challenging content standards.</a:t>
            </a:r>
            <a:endParaRPr sz="3100"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92165"/>
              <a:buFont typeface="Arial"/>
              <a:buChar char="•"/>
            </a:pPr>
            <a:r>
              <a:rPr lang="en-US" sz="31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Purchasing supplemental programs, materials, and/or supplies.  </a:t>
            </a:r>
            <a:endParaRPr sz="3100"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92165"/>
              <a:buFont typeface="Arial"/>
              <a:buChar char="•"/>
            </a:pPr>
            <a:r>
              <a:rPr lang="en-US" sz="31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Conducting parent and family engagement meetings, trainings, and activities.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ct val="92165"/>
              <a:buFont typeface="Noto Sans Symbols"/>
              <a:buChar char="⮚"/>
            </a:pPr>
            <a:r>
              <a:rPr lang="en-US" sz="31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Being a Title I school also means encouraging parental engagement and advocating for parents’ rights.   </a:t>
            </a:r>
            <a:endParaRPr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ct val="142857"/>
              <a:buNone/>
            </a:pP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6"/>
          <p:cNvSpPr txBox="1">
            <a:spLocks noGrp="1"/>
          </p:cNvSpPr>
          <p:nvPr>
            <p:ph type="title"/>
          </p:nvPr>
        </p:nvSpPr>
        <p:spPr>
          <a:xfrm>
            <a:off x="173736" y="616772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en-US" sz="3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Our School’s Proud Points from 2024-2025</a:t>
            </a:r>
            <a:endParaRPr sz="3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" name="Google Shape;72;p6"/>
          <p:cNvSpPr txBox="1">
            <a:spLocks noGrp="1"/>
          </p:cNvSpPr>
          <p:nvPr>
            <p:ph type="body" idx="1"/>
          </p:nvPr>
        </p:nvSpPr>
        <p:spPr>
          <a:xfrm>
            <a:off x="311700" y="1289427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2500"/>
          </a:bodyPr>
          <a:lstStyle/>
          <a:p>
            <a:pPr marL="457200" lvl="0" indent="-36957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en-US" sz="2400">
                <a:solidFill>
                  <a:schemeClr val="dk1"/>
                </a:solidFill>
              </a:rPr>
              <a:t>Accountability Results</a:t>
            </a:r>
            <a:endParaRPr sz="2400">
              <a:solidFill>
                <a:schemeClr val="dk1"/>
              </a:solidFill>
            </a:endParaRPr>
          </a:p>
          <a:p>
            <a:pPr marL="914400" lvl="1" indent="-369569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○"/>
            </a:pPr>
            <a:r>
              <a:rPr lang="en-US" sz="2400">
                <a:solidFill>
                  <a:schemeClr val="dk1"/>
                </a:solidFill>
              </a:rPr>
              <a:t>Overall Exceeded Growth → Highest Growth Since 2014 - </a:t>
            </a:r>
            <a:r>
              <a:rPr lang="en-US" sz="2400" b="1">
                <a:solidFill>
                  <a:srgbClr val="38761D"/>
                </a:solidFill>
              </a:rPr>
              <a:t>91%</a:t>
            </a:r>
            <a:r>
              <a:rPr lang="en-US" sz="2400">
                <a:solidFill>
                  <a:schemeClr val="dk1"/>
                </a:solidFill>
              </a:rPr>
              <a:t> of our 3rd-5th grade students demonstrated growth </a:t>
            </a:r>
            <a:endParaRPr sz="2400">
              <a:solidFill>
                <a:schemeClr val="dk1"/>
              </a:solidFill>
            </a:endParaRPr>
          </a:p>
          <a:p>
            <a:pPr marL="914400" lvl="1" indent="-369569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○"/>
            </a:pPr>
            <a:r>
              <a:rPr lang="en-US" sz="2400">
                <a:solidFill>
                  <a:schemeClr val="dk1"/>
                </a:solidFill>
              </a:rPr>
              <a:t>K-2 Literacy → </a:t>
            </a:r>
            <a:r>
              <a:rPr lang="en-US" sz="2400" b="1">
                <a:solidFill>
                  <a:srgbClr val="38761D"/>
                </a:solidFill>
              </a:rPr>
              <a:t>75%</a:t>
            </a:r>
            <a:r>
              <a:rPr lang="en-US" sz="2400">
                <a:solidFill>
                  <a:schemeClr val="dk1"/>
                </a:solidFill>
              </a:rPr>
              <a:t>, </a:t>
            </a:r>
            <a:r>
              <a:rPr lang="en-US" sz="2400" b="1">
                <a:solidFill>
                  <a:srgbClr val="38761D"/>
                </a:solidFill>
              </a:rPr>
              <a:t>+7%</a:t>
            </a:r>
            <a:r>
              <a:rPr lang="en-US" sz="2400">
                <a:solidFill>
                  <a:schemeClr val="dk1"/>
                </a:solidFill>
              </a:rPr>
              <a:t> from year prior</a:t>
            </a:r>
            <a:endParaRPr sz="2400">
              <a:solidFill>
                <a:schemeClr val="dk1"/>
              </a:solidFill>
            </a:endParaRPr>
          </a:p>
          <a:p>
            <a:pPr marL="914400" lvl="1" indent="-369569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○"/>
            </a:pPr>
            <a:r>
              <a:rPr lang="en-US" sz="2400">
                <a:solidFill>
                  <a:schemeClr val="dk1"/>
                </a:solidFill>
              </a:rPr>
              <a:t>ELL Progress → </a:t>
            </a:r>
            <a:r>
              <a:rPr lang="en-US" sz="2400" b="1">
                <a:solidFill>
                  <a:srgbClr val="38761D"/>
                </a:solidFill>
              </a:rPr>
              <a:t>77%</a:t>
            </a:r>
            <a:r>
              <a:rPr lang="en-US" sz="2400">
                <a:solidFill>
                  <a:schemeClr val="dk1"/>
                </a:solidFill>
              </a:rPr>
              <a:t> of students met their WIDA goals (</a:t>
            </a:r>
            <a:r>
              <a:rPr lang="en-US" sz="2400" b="1">
                <a:solidFill>
                  <a:srgbClr val="38761D"/>
                </a:solidFill>
              </a:rPr>
              <a:t>+13%</a:t>
            </a:r>
            <a:r>
              <a:rPr lang="en-US" sz="2400">
                <a:solidFill>
                  <a:schemeClr val="dk1"/>
                </a:solidFill>
              </a:rPr>
              <a:t>)</a:t>
            </a:r>
            <a:endParaRPr sz="2400">
              <a:solidFill>
                <a:schemeClr val="dk1"/>
              </a:solidFill>
            </a:endParaRPr>
          </a:p>
          <a:p>
            <a:pPr marL="457200" lvl="0" indent="-36957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en-US" sz="2400">
                <a:solidFill>
                  <a:schemeClr val="dk1"/>
                </a:solidFill>
              </a:rPr>
              <a:t>Teacher Working Conditions Survey</a:t>
            </a:r>
            <a:endParaRPr sz="2400">
              <a:solidFill>
                <a:schemeClr val="dk1"/>
              </a:solidFill>
            </a:endParaRPr>
          </a:p>
          <a:p>
            <a:pPr marL="914400" lvl="1" indent="-369569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○"/>
            </a:pPr>
            <a:r>
              <a:rPr lang="en-US" sz="2400">
                <a:solidFill>
                  <a:schemeClr val="dk1"/>
                </a:solidFill>
              </a:rPr>
              <a:t>Good Place To Work &amp; Learn → Above </a:t>
            </a:r>
            <a:r>
              <a:rPr lang="en-US" sz="2400" b="1">
                <a:solidFill>
                  <a:srgbClr val="38761D"/>
                </a:solidFill>
              </a:rPr>
              <a:t>95%</a:t>
            </a:r>
            <a:r>
              <a:rPr lang="en-US" sz="2400">
                <a:solidFill>
                  <a:schemeClr val="dk1"/>
                </a:solidFill>
              </a:rPr>
              <a:t> for the last 3 years</a:t>
            </a:r>
            <a:endParaRPr sz="2400">
              <a:solidFill>
                <a:schemeClr val="dk1"/>
              </a:solidFill>
            </a:endParaRPr>
          </a:p>
          <a:p>
            <a:pPr marL="457200" lvl="0" indent="-36957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en-US" sz="2400" b="1">
                <a:solidFill>
                  <a:srgbClr val="38761D"/>
                </a:solidFill>
              </a:rPr>
              <a:t>Year 12</a:t>
            </a:r>
            <a:r>
              <a:rPr lang="en-US" sz="2400">
                <a:solidFill>
                  <a:schemeClr val="dk1"/>
                </a:solidFill>
              </a:rPr>
              <a:t> - LeaderInMe Lighthouse School </a:t>
            </a:r>
            <a:endParaRPr sz="24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7"/>
          <p:cNvSpPr txBox="1">
            <a:spLocks noGrp="1"/>
          </p:cNvSpPr>
          <p:nvPr>
            <p:ph type="title"/>
          </p:nvPr>
        </p:nvSpPr>
        <p:spPr>
          <a:xfrm>
            <a:off x="166194" y="490276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en-US" sz="3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Our School’s Goals for 2025-2026</a:t>
            </a:r>
            <a:endParaRPr sz="3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" name="Google Shape;78;p7"/>
          <p:cNvSpPr txBox="1">
            <a:spLocks noGrp="1"/>
          </p:cNvSpPr>
          <p:nvPr>
            <p:ph type="body" idx="1"/>
          </p:nvPr>
        </p:nvSpPr>
        <p:spPr>
          <a:xfrm>
            <a:off x="311700" y="1167730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68300" lvl="0" indent="-29465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75"/>
              <a:buFont typeface="Lato"/>
              <a:buChar char="⮚"/>
            </a:pPr>
            <a:r>
              <a:rPr lang="en-US" sz="1875" b="1" u="sng">
                <a:solidFill>
                  <a:srgbClr val="FF0000"/>
                </a:solidFill>
              </a:rPr>
              <a:t>Academics </a:t>
            </a:r>
            <a:r>
              <a:rPr lang="en-US" sz="1875">
                <a:solidFill>
                  <a:schemeClr val="dk1"/>
                </a:solidFill>
              </a:rPr>
              <a:t>- Increase overall school literacy proficiency</a:t>
            </a:r>
            <a:endParaRPr sz="1875">
              <a:solidFill>
                <a:schemeClr val="dk1"/>
              </a:solidFill>
            </a:endParaRPr>
          </a:p>
          <a:p>
            <a:pPr marL="914400" lvl="1" indent="-34766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75"/>
              <a:buFont typeface="Calibri"/>
              <a:buChar char="○"/>
            </a:pPr>
            <a:r>
              <a:rPr lang="en-US" sz="1875">
                <a:solidFill>
                  <a:schemeClr val="dk1"/>
                </a:solidFill>
              </a:rPr>
              <a:t>Strengthen core literacy instruction, differentiation across the grade-level, master teachers supporting interventions</a:t>
            </a:r>
            <a:endParaRPr sz="1875">
              <a:solidFill>
                <a:schemeClr val="dk1"/>
              </a:solidFill>
            </a:endParaRPr>
          </a:p>
          <a:p>
            <a:pPr marL="368300" lvl="0" indent="-29465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75"/>
              <a:buFont typeface="Lato"/>
              <a:buChar char="⮚"/>
            </a:pPr>
            <a:r>
              <a:rPr lang="en-US" sz="1875" b="1" u="sng">
                <a:solidFill>
                  <a:srgbClr val="6AA84F"/>
                </a:solidFill>
              </a:rPr>
              <a:t>Safety </a:t>
            </a:r>
            <a:r>
              <a:rPr lang="en-US" sz="1875">
                <a:solidFill>
                  <a:schemeClr val="dk1"/>
                </a:solidFill>
              </a:rPr>
              <a:t>- Increase percentage of students who follow the school rules</a:t>
            </a:r>
            <a:endParaRPr sz="1875">
              <a:solidFill>
                <a:schemeClr val="dk1"/>
              </a:solidFill>
            </a:endParaRPr>
          </a:p>
          <a:p>
            <a:pPr marL="914400" lvl="1" indent="-34766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75"/>
              <a:buFont typeface="Calibri"/>
              <a:buChar char="○"/>
            </a:pPr>
            <a:r>
              <a:rPr lang="en-US" sz="1875">
                <a:solidFill>
                  <a:schemeClr val="dk1"/>
                </a:solidFill>
              </a:rPr>
              <a:t>Recognize and celebrate positive behavior (Admin. Breakfast, Garden of Greatness bulletin, book vending machine) daily morning meeting, SOLE procedures, class/individual PAWS</a:t>
            </a:r>
            <a:endParaRPr sz="1875">
              <a:solidFill>
                <a:schemeClr val="dk1"/>
              </a:solidFill>
            </a:endParaRPr>
          </a:p>
          <a:p>
            <a:pPr marL="368300" lvl="0" indent="-29465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75"/>
              <a:buFont typeface="Lato"/>
              <a:buChar char="⮚"/>
            </a:pPr>
            <a:r>
              <a:rPr lang="en-US" sz="1875" b="1" u="sng">
                <a:solidFill>
                  <a:srgbClr val="0000FF"/>
                </a:solidFill>
              </a:rPr>
              <a:t>Culture </a:t>
            </a:r>
            <a:r>
              <a:rPr lang="en-US" sz="1875">
                <a:solidFill>
                  <a:schemeClr val="dk1"/>
                </a:solidFill>
              </a:rPr>
              <a:t>- Increase parent and community support </a:t>
            </a:r>
            <a:endParaRPr sz="1875">
              <a:solidFill>
                <a:schemeClr val="dk1"/>
              </a:solidFill>
            </a:endParaRPr>
          </a:p>
          <a:p>
            <a:pPr marL="914400" lvl="1" indent="-34766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75"/>
              <a:buFont typeface="Calibri"/>
              <a:buChar char="○"/>
            </a:pPr>
            <a:r>
              <a:rPr lang="en-US" sz="1875">
                <a:solidFill>
                  <a:schemeClr val="dk1"/>
                </a:solidFill>
              </a:rPr>
              <a:t>Feedback from families, Growing Partnerships bulletin board, informational sessions for parents, more opportunities for involvement</a:t>
            </a:r>
            <a:endParaRPr sz="1500"/>
          </a:p>
          <a:p>
            <a:pPr marL="0" lvl="0" indent="0" algn="l" rtl="0">
              <a:lnSpc>
                <a:spcPct val="105000"/>
              </a:lnSpc>
              <a:spcBef>
                <a:spcPts val="1000"/>
              </a:spcBef>
              <a:spcAft>
                <a:spcPts val="1200"/>
              </a:spcAft>
              <a:buSzPts val="1313"/>
              <a:buNone/>
            </a:pPr>
            <a:endParaRPr sz="1612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8"/>
          <p:cNvSpPr txBox="1">
            <a:spLocks noGrp="1"/>
          </p:cNvSpPr>
          <p:nvPr>
            <p:ph type="title"/>
          </p:nvPr>
        </p:nvSpPr>
        <p:spPr>
          <a:xfrm>
            <a:off x="173736" y="636322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en-US" sz="3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How Title I Funds are Used at Our School</a:t>
            </a:r>
            <a:endParaRPr sz="3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" name="Google Shape;84;p8"/>
          <p:cNvSpPr txBox="1">
            <a:spLocks noGrp="1"/>
          </p:cNvSpPr>
          <p:nvPr>
            <p:ph type="body" idx="1"/>
          </p:nvPr>
        </p:nvSpPr>
        <p:spPr>
          <a:xfrm>
            <a:off x="445608" y="1382031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55000" lnSpcReduction="20000"/>
          </a:bodyPr>
          <a:lstStyle/>
          <a:p>
            <a:pPr marL="368300" lvl="0" indent="-29114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alibri"/>
              <a:buChar char="⮚"/>
            </a:pPr>
            <a:r>
              <a:rPr lang="en-US" sz="3308">
                <a:solidFill>
                  <a:srgbClr val="000000"/>
                </a:solidFill>
              </a:rPr>
              <a:t>Staffing</a:t>
            </a:r>
            <a:endParaRPr sz="3308">
              <a:solidFill>
                <a:srgbClr val="000000"/>
              </a:solidFill>
            </a:endParaRPr>
          </a:p>
          <a:p>
            <a:pPr marL="914400" lvl="1" indent="-344149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alibri"/>
              <a:buChar char="○"/>
            </a:pPr>
            <a:r>
              <a:rPr lang="en-US" sz="3308">
                <a:solidFill>
                  <a:srgbClr val="000000"/>
                </a:solidFill>
              </a:rPr>
              <a:t>2 Tutors </a:t>
            </a:r>
            <a:endParaRPr sz="3308">
              <a:solidFill>
                <a:srgbClr val="000000"/>
              </a:solidFill>
            </a:endParaRPr>
          </a:p>
          <a:p>
            <a:pPr marL="914400" lvl="1" indent="-344149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alibri"/>
              <a:buChar char="○"/>
            </a:pPr>
            <a:r>
              <a:rPr lang="en-US" sz="3308">
                <a:solidFill>
                  <a:srgbClr val="000000"/>
                </a:solidFill>
              </a:rPr>
              <a:t>2 Master Teacher's</a:t>
            </a:r>
            <a:endParaRPr sz="3308">
              <a:solidFill>
                <a:srgbClr val="000000"/>
              </a:solidFill>
            </a:endParaRPr>
          </a:p>
          <a:p>
            <a:pPr marL="914400" lvl="1" indent="-344149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alibri"/>
              <a:buChar char="○"/>
            </a:pPr>
            <a:endParaRPr sz="3308">
              <a:solidFill>
                <a:srgbClr val="000000"/>
              </a:solidFill>
            </a:endParaRPr>
          </a:p>
          <a:p>
            <a:pPr marL="457200" lvl="0" indent="-344149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alibri"/>
              <a:buChar char="⮚"/>
            </a:pPr>
            <a:r>
              <a:rPr lang="en-US" sz="3308">
                <a:solidFill>
                  <a:srgbClr val="000000"/>
                </a:solidFill>
              </a:rPr>
              <a:t>Instructional Support</a:t>
            </a:r>
            <a:endParaRPr sz="3308">
              <a:solidFill>
                <a:srgbClr val="000000"/>
              </a:solidFill>
            </a:endParaRPr>
          </a:p>
          <a:p>
            <a:pPr marL="914400" lvl="1" indent="-344149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alibri"/>
              <a:buChar char="○"/>
            </a:pPr>
            <a:r>
              <a:rPr lang="en-US" sz="3308">
                <a:solidFill>
                  <a:srgbClr val="000000"/>
                </a:solidFill>
              </a:rPr>
              <a:t>iReady - All students</a:t>
            </a:r>
            <a:endParaRPr sz="3308">
              <a:solidFill>
                <a:srgbClr val="000000"/>
              </a:solidFill>
            </a:endParaRPr>
          </a:p>
          <a:p>
            <a:pPr marL="1371600" lvl="2" indent="-344149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alibri"/>
              <a:buChar char="■"/>
            </a:pPr>
            <a:r>
              <a:rPr lang="en-US" sz="3308">
                <a:solidFill>
                  <a:srgbClr val="000000"/>
                </a:solidFill>
              </a:rPr>
              <a:t>Online math program, personalized lessons</a:t>
            </a:r>
            <a:endParaRPr sz="3308">
              <a:solidFill>
                <a:srgbClr val="000000"/>
              </a:solidFill>
            </a:endParaRPr>
          </a:p>
          <a:p>
            <a:pPr marL="914400" lvl="1" indent="-344149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alibri"/>
              <a:buChar char="○"/>
            </a:pPr>
            <a:r>
              <a:rPr lang="en-US" sz="3308">
                <a:solidFill>
                  <a:srgbClr val="000000"/>
                </a:solidFill>
              </a:rPr>
              <a:t>Lexia Core5 - All students</a:t>
            </a:r>
            <a:endParaRPr sz="3308">
              <a:solidFill>
                <a:srgbClr val="000000"/>
              </a:solidFill>
            </a:endParaRPr>
          </a:p>
          <a:p>
            <a:pPr marL="1371600" lvl="2" indent="-344149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alibri"/>
              <a:buChar char="■"/>
            </a:pPr>
            <a:r>
              <a:rPr lang="en-US" sz="3308">
                <a:solidFill>
                  <a:srgbClr val="000000"/>
                </a:solidFill>
              </a:rPr>
              <a:t>Online reading program, helps students build reading skills through structured and adaptive practices</a:t>
            </a:r>
            <a:endParaRPr sz="3308">
              <a:solidFill>
                <a:srgbClr val="000000"/>
              </a:solidFill>
            </a:endParaRPr>
          </a:p>
          <a:p>
            <a:pPr marL="13716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308">
              <a:solidFill>
                <a:srgbClr val="000000"/>
              </a:solidFill>
            </a:endParaRPr>
          </a:p>
          <a:p>
            <a:pPr marL="457200" lvl="0" indent="-344149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alibri"/>
              <a:buChar char="⮚"/>
            </a:pPr>
            <a:r>
              <a:rPr lang="en-US" sz="3308">
                <a:solidFill>
                  <a:srgbClr val="000000"/>
                </a:solidFill>
              </a:rPr>
              <a:t>PD/Extended Planning Opportunities</a:t>
            </a:r>
            <a:endParaRPr sz="3308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ct val="100000"/>
              <a:buNone/>
            </a:pP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9"/>
          <p:cNvSpPr txBox="1">
            <a:spLocks noGrp="1"/>
          </p:cNvSpPr>
          <p:nvPr>
            <p:ph type="title"/>
          </p:nvPr>
        </p:nvSpPr>
        <p:spPr>
          <a:xfrm>
            <a:off x="226861" y="73195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en-US" sz="29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Your Rights as Parents and Families at a Title I School</a:t>
            </a:r>
            <a:endParaRPr sz="29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9"/>
          <p:cNvSpPr txBox="1">
            <a:spLocks noGrp="1"/>
          </p:cNvSpPr>
          <p:nvPr>
            <p:ph type="body" idx="1"/>
          </p:nvPr>
        </p:nvSpPr>
        <p:spPr>
          <a:xfrm>
            <a:off x="311700" y="1525008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540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3200"/>
              <a:buNone/>
            </a:pPr>
            <a:r>
              <a:rPr lang="en-US" sz="2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You have a right to be involved in the following:</a:t>
            </a:r>
            <a:endParaRPr sz="1900"/>
          </a:p>
          <a:p>
            <a:pPr marL="914400" lvl="1" indent="-368300" algn="l" rtl="0">
              <a:lnSpc>
                <a:spcPct val="100000"/>
              </a:lnSpc>
              <a:spcBef>
                <a:spcPts val="184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Noto Sans Symbols"/>
              <a:buChar char="⮚"/>
            </a:pPr>
            <a:r>
              <a:rPr lang="en-US" sz="2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Development of the…</a:t>
            </a:r>
            <a:endParaRPr sz="220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422400" lvl="2" indent="-444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•"/>
            </a:pPr>
            <a:r>
              <a:rPr lang="en-US" sz="2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School Improvement Plan/NCStar Plan</a:t>
            </a:r>
            <a:endParaRPr sz="220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422400" lvl="2" indent="-444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•"/>
            </a:pPr>
            <a:r>
              <a:rPr lang="en-US" sz="2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Parent and Family Engagement Policy</a:t>
            </a:r>
            <a:endParaRPr sz="220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422400" lvl="2" indent="-444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•"/>
            </a:pPr>
            <a:r>
              <a:rPr lang="en-US" sz="2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School-Parent Compact</a:t>
            </a:r>
            <a:endParaRPr sz="1200"/>
          </a:p>
          <a:p>
            <a:pPr marL="914400" lvl="1" indent="-368300" algn="l" rtl="0">
              <a:lnSpc>
                <a:spcPct val="100000"/>
              </a:lnSpc>
              <a:spcBef>
                <a:spcPts val="184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Noto Sans Symbols"/>
              <a:buChar char="⮚"/>
            </a:pPr>
            <a:r>
              <a:rPr lang="en-US" sz="2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Title I funding allocations for parent and family engagement.</a:t>
            </a:r>
            <a:endParaRPr sz="220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2100"/>
              <a:buNone/>
            </a:pPr>
            <a:endParaRPr sz="19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UCPS 2024 Theme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1116</Words>
  <Application>Microsoft Office PowerPoint</Application>
  <PresentationFormat>On-screen Show (16:9)</PresentationFormat>
  <Paragraphs>113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Calibri</vt:lpstr>
      <vt:lpstr>Noto Sans Symbols</vt:lpstr>
      <vt:lpstr>Lato</vt:lpstr>
      <vt:lpstr>Arial</vt:lpstr>
      <vt:lpstr>Century Gothic</vt:lpstr>
      <vt:lpstr>UCPS 2024 Theme</vt:lpstr>
      <vt:lpstr>Indian Trail Elementary Title I Annual Meeting</vt:lpstr>
      <vt:lpstr>Federal Requirements</vt:lpstr>
      <vt:lpstr>Meeting Overview</vt:lpstr>
      <vt:lpstr>What is Title I?</vt:lpstr>
      <vt:lpstr>What does it mean to be a Title I school?</vt:lpstr>
      <vt:lpstr>Our School’s Proud Points from 2024-2025</vt:lpstr>
      <vt:lpstr>Our School’s Goals for 2025-2026</vt:lpstr>
      <vt:lpstr>How Title I Funds are Used at Our School</vt:lpstr>
      <vt:lpstr>Your Rights as Parents and Families at a Title I School</vt:lpstr>
      <vt:lpstr>School Improvement/NCStar Plan</vt:lpstr>
      <vt:lpstr>Parent and Family Engagement Policy</vt:lpstr>
      <vt:lpstr>How Our School Engages Parents and Families</vt:lpstr>
      <vt:lpstr>School-Parent Compact</vt:lpstr>
      <vt:lpstr>Your “Right to Know”</vt:lpstr>
      <vt:lpstr>Raffle and Session 2</vt:lpstr>
      <vt:lpstr>Title I Department Contact Information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Indian Trail Elementary Title I Annual Meeting</dc:title>
  <dc:creator>Paulette Richardson Pipkin</dc:creator>
  <cp:lastModifiedBy>Kelsey Kukor</cp:lastModifiedBy>
  <cp:revision>1</cp:revision>
  <dcterms:modified xsi:type="dcterms:W3CDTF">2025-09-30T12:39:45Z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0x010100860B6209C731D04C861BE1B8C6182457</vt:lpwstr>
  </property>
</Properties>
</file>