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Merriweather Light"/>
      <p:regular r:id="rId13"/>
      <p:bold r:id="rId14"/>
      <p:italic r:id="rId15"/>
      <p:boldItalic r:id="rId16"/>
    </p:embeddedFont>
    <p:embeddedFont>
      <p:font typeface="Poppins"/>
      <p:regular r:id="rId17"/>
      <p:bold r:id="rId18"/>
      <p:italic r:id="rId19"/>
      <p:boldItalic r:id="rId20"/>
    </p:embeddedFont>
    <p:embeddedFont>
      <p:font typeface="Shadows Into Light Two"/>
      <p:regular r:id="rId21"/>
    </p:embeddedFont>
    <p:embeddedFont>
      <p:font typeface="Satisfy"/>
      <p:regular r:id="rId22"/>
    </p:embeddedFont>
    <p:embeddedFont>
      <p:font typeface="Merriweather"/>
      <p:regular r:id="rId23"/>
      <p:bold r:id="rId24"/>
      <p:italic r:id="rId25"/>
      <p:boldItalic r:id="rId26"/>
    </p:embeddedFont>
    <p:embeddedFont>
      <p:font typeface="Questrial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Satisfy-regular.fntdata"/><Relationship Id="rId21" Type="http://schemas.openxmlformats.org/officeDocument/2006/relationships/font" Target="fonts/ShadowsIntoLightTwo-regular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27" Type="http://schemas.openxmlformats.org/officeDocument/2006/relationships/font" Target="fonts/Questrial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erriweatherLight-regular.fntdata"/><Relationship Id="rId12" Type="http://schemas.openxmlformats.org/officeDocument/2006/relationships/slide" Target="slides/slide8.xml"/><Relationship Id="rId15" Type="http://schemas.openxmlformats.org/officeDocument/2006/relationships/font" Target="fonts/MerriweatherLight-italic.fntdata"/><Relationship Id="rId14" Type="http://schemas.openxmlformats.org/officeDocument/2006/relationships/font" Target="fonts/MerriweatherLight-bold.fntdata"/><Relationship Id="rId17" Type="http://schemas.openxmlformats.org/officeDocument/2006/relationships/font" Target="fonts/Poppins-regular.fntdata"/><Relationship Id="rId16" Type="http://schemas.openxmlformats.org/officeDocument/2006/relationships/font" Target="fonts/MerriweatherLight-boldItalic.fntdata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e114c7a86_16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e114c7a86_16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 Back to Back with next slide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664a7c33f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664a7c33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 Back to Back with next slide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3c72d2a5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13c72d2a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 Back to Back with next slide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56d44bd064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56d44bd06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64a7c33fc_1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664a7c33fc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ype A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ype B">
  <p:cSld name="BLANK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0000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3" name="Google Shape;23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Poppins"/>
                <a:ea typeface="Poppins"/>
                <a:cs typeface="Poppins"/>
                <a:sym typeface="Poppins"/>
              </a:rPr>
              <a:t>“</a:t>
            </a:r>
            <a:endParaRPr b="1" sz="7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40" name="Google Shape;40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❖"/>
              <a:defRPr b="1" sz="2600">
                <a:latin typeface="Poppins"/>
                <a:ea typeface="Poppins"/>
                <a:cs typeface="Poppins"/>
                <a:sym typeface="Poppins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➢"/>
              <a:defRPr b="1" sz="2600">
                <a:latin typeface="Poppins"/>
                <a:ea typeface="Poppins"/>
                <a:cs typeface="Poppins"/>
                <a:sym typeface="Poppins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◆"/>
              <a:defRPr b="1" sz="2600">
                <a:latin typeface="Poppins"/>
                <a:ea typeface="Poppins"/>
                <a:cs typeface="Poppins"/>
                <a:sym typeface="Poppins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➢"/>
              <a:defRPr b="1" sz="2600">
                <a:latin typeface="Poppins"/>
                <a:ea typeface="Poppins"/>
                <a:cs typeface="Poppins"/>
                <a:sym typeface="Poppins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◆"/>
              <a:defRPr b="1" sz="2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457200" y="543050"/>
            <a:ext cx="5220300" cy="13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❖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➢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◆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➢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◆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big image">
  <p:cSld name="TITLE_AND_BOD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❖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 txBox="1"/>
          <p:nvPr>
            <p:ph type="title"/>
          </p:nvPr>
        </p:nvSpPr>
        <p:spPr>
          <a:xfrm>
            <a:off x="457200" y="543050"/>
            <a:ext cx="5220300" cy="13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❖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➢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➢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9pPr>
          </a:lstStyle>
          <a:p/>
        </p:txBody>
      </p:sp>
      <p:sp>
        <p:nvSpPr>
          <p:cNvPr id="78" name="Google Shape;78;p7"/>
          <p:cNvSpPr txBox="1"/>
          <p:nvPr>
            <p:ph idx="2" type="body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❖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➢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➢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9pPr>
          </a:lstStyle>
          <a:p/>
        </p:txBody>
      </p:sp>
      <p:sp>
        <p:nvSpPr>
          <p:cNvPr id="79" name="Google Shape;79;p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 txBox="1"/>
          <p:nvPr>
            <p:ph type="title"/>
          </p:nvPr>
        </p:nvSpPr>
        <p:spPr>
          <a:xfrm>
            <a:off x="457200" y="543050"/>
            <a:ext cx="5220300" cy="13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" type="body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❖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➢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◆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➢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◆"/>
              <a:defRPr sz="1100"/>
            </a:lvl9pPr>
          </a:lstStyle>
          <a:p/>
        </p:txBody>
      </p:sp>
      <p:sp>
        <p:nvSpPr>
          <p:cNvPr id="91" name="Google Shape;91;p8"/>
          <p:cNvSpPr txBox="1"/>
          <p:nvPr>
            <p:ph idx="2" type="body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❖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➢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◆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➢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◆"/>
              <a:defRPr sz="1100"/>
            </a:lvl9pPr>
          </a:lstStyle>
          <a:p/>
        </p:txBody>
      </p:sp>
      <p:sp>
        <p:nvSpPr>
          <p:cNvPr id="92" name="Google Shape;92;p8"/>
          <p:cNvSpPr txBox="1"/>
          <p:nvPr>
            <p:ph idx="3" type="body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❖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➢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◆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➢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◆"/>
              <a:defRPr sz="1100"/>
            </a:lvl9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 txBox="1"/>
          <p:nvPr>
            <p:ph type="title"/>
          </p:nvPr>
        </p:nvSpPr>
        <p:spPr>
          <a:xfrm>
            <a:off x="457200" y="543050"/>
            <a:ext cx="5220300" cy="13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13" name="Google Shape;113;p1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543050"/>
            <a:ext cx="52203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b="1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Merriweather Light"/>
              <a:buChar char="❖"/>
              <a:defRPr sz="16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Merriweather Light"/>
              <a:buChar char="➢"/>
              <a:defRPr sz="16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Merriweather Light"/>
              <a:buChar char="■"/>
              <a:defRPr sz="16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Merriweather Light"/>
              <a:buChar char="●"/>
              <a:defRPr sz="16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Merriweather Light"/>
              <a:buChar char="◆"/>
              <a:defRPr sz="16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Merriweather Light"/>
              <a:buChar char="➢"/>
              <a:defRPr sz="16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Merriweather Light"/>
              <a:buChar char="■"/>
              <a:defRPr sz="16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Merriweather Light"/>
              <a:buChar char="●"/>
              <a:defRPr sz="16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Merriweather Light"/>
              <a:buChar char="◆"/>
              <a:defRPr sz="16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hyperlink" Target="mailto:lhunt@bhprsd.org" TargetMode="External"/><Relationship Id="rId5" Type="http://schemas.openxmlformats.org/officeDocument/2006/relationships/hyperlink" Target="mailto:esarin@bhprs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ctrTitle"/>
          </p:nvPr>
        </p:nvSpPr>
        <p:spPr>
          <a:xfrm>
            <a:off x="2593850" y="184400"/>
            <a:ext cx="5726400" cy="23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Support Services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2025-26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000000"/>
                </a:highlight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000000"/>
                </a:highlight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000000"/>
                </a:highlight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000000"/>
                </a:highlight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000000"/>
                </a:highlight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000000"/>
                </a:highlight>
              </a:endParaRPr>
            </a:p>
          </p:txBody>
        </p:sp>
      </p:grpSp>
      <p:sp>
        <p:nvSpPr>
          <p:cNvPr id="149" name="Google Shape;149;p14"/>
          <p:cNvSpPr txBox="1"/>
          <p:nvPr>
            <p:ph type="ctrTitle"/>
          </p:nvPr>
        </p:nvSpPr>
        <p:spPr>
          <a:xfrm>
            <a:off x="2637875" y="1913900"/>
            <a:ext cx="5652000" cy="18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Black Horse Pike Regional School District</a:t>
            </a: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12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176700" y="4052725"/>
            <a:ext cx="363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0" y="3423875"/>
            <a:ext cx="4244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Lori Hunt</a:t>
            </a:r>
            <a:r>
              <a:rPr b="1" lang="en"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District Supervisor of Mathematics</a:t>
            </a:r>
            <a:endParaRPr b="1" sz="12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Erin Sarin</a:t>
            </a:r>
            <a:r>
              <a:rPr b="1"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b="1" lang="en"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District </a:t>
            </a:r>
            <a:r>
              <a:rPr b="1" lang="en"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Supervisor</a:t>
            </a:r>
            <a:r>
              <a:rPr b="1" lang="en"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of English Language Arts</a:t>
            </a:r>
            <a:endParaRPr b="1" sz="12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/>
          <p:nvPr/>
        </p:nvSpPr>
        <p:spPr>
          <a:xfrm>
            <a:off x="6451175" y="-502475"/>
            <a:ext cx="2474100" cy="2474100"/>
          </a:xfrm>
          <a:prstGeom prst="ellipse">
            <a:avLst/>
          </a:prstGeom>
          <a:noFill/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1799201" y="1480606"/>
            <a:ext cx="353136" cy="313738"/>
            <a:chOff x="5292575" y="3681900"/>
            <a:chExt cx="420150" cy="373275"/>
          </a:xfrm>
        </p:grpSpPr>
        <p:sp>
          <p:nvSpPr>
            <p:cNvPr id="159" name="Google Shape;159;p15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15"/>
          <p:cNvSpPr/>
          <p:nvPr/>
        </p:nvSpPr>
        <p:spPr>
          <a:xfrm>
            <a:off x="6800975" y="-164225"/>
            <a:ext cx="1862100" cy="1721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5"/>
          <p:cNvSpPr txBox="1"/>
          <p:nvPr>
            <p:ph idx="4294967295" type="subTitle"/>
          </p:nvPr>
        </p:nvSpPr>
        <p:spPr>
          <a:xfrm>
            <a:off x="2659650" y="152400"/>
            <a:ext cx="42132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Black Horse Pike Regional Support Services for Students</a:t>
            </a:r>
            <a:endParaRPr b="1" sz="24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-70275" y="2669400"/>
            <a:ext cx="2726100" cy="247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2825250" y="2960225"/>
            <a:ext cx="388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170" name="Google Shape;1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850" y="2697750"/>
            <a:ext cx="3557000" cy="102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000" y="3725325"/>
            <a:ext cx="4213200" cy="121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000" y="1480600"/>
            <a:ext cx="4213200" cy="1217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8E8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6"/>
          <p:cNvGrpSpPr/>
          <p:nvPr/>
        </p:nvGrpSpPr>
        <p:grpSpPr>
          <a:xfrm>
            <a:off x="1494049" y="1112630"/>
            <a:ext cx="441466" cy="587150"/>
            <a:chOff x="6718575" y="2318625"/>
            <a:chExt cx="256950" cy="407375"/>
          </a:xfrm>
        </p:grpSpPr>
        <p:sp>
          <p:nvSpPr>
            <p:cNvPr id="178" name="Google Shape;178;p1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6"/>
          <p:cNvSpPr txBox="1"/>
          <p:nvPr/>
        </p:nvSpPr>
        <p:spPr>
          <a:xfrm>
            <a:off x="2248450" y="-4750"/>
            <a:ext cx="51555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Questrial"/>
                <a:ea typeface="Questrial"/>
                <a:cs typeface="Questrial"/>
                <a:sym typeface="Questrial"/>
              </a:rPr>
              <a:t>Highland and Triton</a:t>
            </a:r>
            <a:r>
              <a:rPr b="1" lang="en" sz="2300">
                <a:latin typeface="Questrial"/>
                <a:ea typeface="Questrial"/>
                <a:cs typeface="Questrial"/>
                <a:sym typeface="Questrial"/>
              </a:rPr>
              <a:t> Support Services: </a:t>
            </a:r>
            <a:r>
              <a:rPr b="1" lang="en" sz="2400">
                <a:solidFill>
                  <a:srgbClr val="274E13"/>
                </a:solidFill>
                <a:latin typeface="Questrial"/>
                <a:ea typeface="Questrial"/>
                <a:cs typeface="Questrial"/>
                <a:sym typeface="Questrial"/>
              </a:rPr>
              <a:t>ENGLISH LANGUAGE ARTS</a:t>
            </a:r>
            <a:endParaRPr b="1" sz="2400">
              <a:solidFill>
                <a:srgbClr val="274E1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7" name="Google Shape;187;p16"/>
          <p:cNvPicPr preferRelativeResize="0"/>
          <p:nvPr/>
        </p:nvPicPr>
        <p:blipFill rotWithShape="1">
          <a:blip r:embed="rId3">
            <a:alphaModFix/>
          </a:blip>
          <a:srcRect b="0" l="4085" r="67126" t="0"/>
          <a:stretch/>
        </p:blipFill>
        <p:spPr>
          <a:xfrm>
            <a:off x="7510350" y="163963"/>
            <a:ext cx="754440" cy="7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6"/>
          <p:cNvSpPr txBox="1"/>
          <p:nvPr/>
        </p:nvSpPr>
        <p:spPr>
          <a:xfrm>
            <a:off x="2535800" y="1942375"/>
            <a:ext cx="440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89" name="Google Shape;189;p16"/>
          <p:cNvSpPr txBox="1"/>
          <p:nvPr/>
        </p:nvSpPr>
        <p:spPr>
          <a:xfrm>
            <a:off x="191050" y="774100"/>
            <a:ext cx="8677800" cy="3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u="sng">
              <a:highlight>
                <a:srgbClr val="CFE2F3"/>
              </a:highlight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>
                <a:highlight>
                  <a:srgbClr val="CFE2F3"/>
                </a:highlight>
                <a:latin typeface="Questrial"/>
                <a:ea typeface="Questrial"/>
                <a:cs typeface="Questrial"/>
                <a:sym typeface="Questrial"/>
              </a:rPr>
              <a:t>During the school day</a:t>
            </a:r>
            <a:r>
              <a:rPr lang="en">
                <a:latin typeface="Questrial"/>
                <a:ea typeface="Questrial"/>
                <a:cs typeface="Questrial"/>
                <a:sym typeface="Questrial"/>
              </a:rPr>
              <a:t>: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Literacy Lab</a:t>
            </a:r>
            <a:endParaRPr b="1" sz="3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 (scheduled with School Reading Specialist once a week during Study Hall or Physical Education Class - reach out to counselor to see if this is the right fit for your child)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  <a:latin typeface="Questrial"/>
                <a:ea typeface="Questrial"/>
                <a:cs typeface="Questrial"/>
                <a:sym typeface="Questrial"/>
              </a:rPr>
              <a:t>Highland - Mrs. Kristen Moderski</a:t>
            </a:r>
            <a:endParaRPr>
              <a:highlight>
                <a:srgbClr val="C9DAF8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4CCCC"/>
                </a:highlight>
                <a:latin typeface="Questrial"/>
                <a:ea typeface="Questrial"/>
                <a:cs typeface="Questrial"/>
                <a:sym typeface="Questrial"/>
              </a:rPr>
              <a:t>Triton - Ms. Laura Spreng</a:t>
            </a:r>
            <a:endParaRPr>
              <a:highlight>
                <a:srgbClr val="F4CCCC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>
                <a:highlight>
                  <a:srgbClr val="FFF2CC"/>
                </a:highlight>
                <a:latin typeface="Questrial"/>
                <a:ea typeface="Questrial"/>
                <a:cs typeface="Questrial"/>
                <a:sym typeface="Questrial"/>
              </a:rPr>
              <a:t>After School</a:t>
            </a:r>
            <a:r>
              <a:rPr i="1" lang="en">
                <a:latin typeface="Questrial"/>
                <a:ea typeface="Questrial"/>
                <a:cs typeface="Questrial"/>
                <a:sym typeface="Questrial"/>
              </a:rPr>
              <a:t>:</a:t>
            </a:r>
            <a:endParaRPr i="1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Lit Cafe</a:t>
            </a:r>
            <a:endParaRPr b="1" sz="3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(open to all students)</a:t>
            </a: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Tuesdays &amp; Thursdays </a:t>
            </a:r>
            <a:r>
              <a:rPr lang="en"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2:00-4:00</a:t>
            </a: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C9DAF8"/>
                </a:highlight>
                <a:latin typeface="Questrial"/>
                <a:ea typeface="Questrial"/>
                <a:cs typeface="Questrial"/>
                <a:sym typeface="Questrial"/>
              </a:rPr>
              <a:t>In the Literacy Lab (B121) at Highland</a:t>
            </a:r>
            <a:endParaRPr sz="1500">
              <a:highlight>
                <a:srgbClr val="C9DAF8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4CCCC"/>
                </a:highlight>
                <a:latin typeface="Questrial"/>
                <a:ea typeface="Questrial"/>
                <a:cs typeface="Questrial"/>
                <a:sym typeface="Questrial"/>
              </a:rPr>
              <a:t>In room B40 at Triton</a:t>
            </a:r>
            <a:endParaRPr sz="1500">
              <a:highlight>
                <a:srgbClr val="F4CCCC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pic>
        <p:nvPicPr>
          <p:cNvPr id="190" name="Google Shape;1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787" y="-4759"/>
            <a:ext cx="845787" cy="109454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1" name="Google Shape;191;p16"/>
          <p:cNvSpPr txBox="1"/>
          <p:nvPr/>
        </p:nvSpPr>
        <p:spPr>
          <a:xfrm>
            <a:off x="315950" y="2652575"/>
            <a:ext cx="2072100" cy="1425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Begins Tuesday, October 7, 2025. </a:t>
            </a:r>
            <a:endParaRPr i="1"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Runs until Thursday, June 11, 2026.</a:t>
            </a:r>
            <a:endParaRPr i="1"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6772825" y="2900500"/>
            <a:ext cx="1839000" cy="655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Snacks and drinks provided!</a:t>
            </a:r>
            <a:endParaRPr i="1"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8E8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7"/>
          <p:cNvGrpSpPr/>
          <p:nvPr/>
        </p:nvGrpSpPr>
        <p:grpSpPr>
          <a:xfrm>
            <a:off x="1494049" y="1112630"/>
            <a:ext cx="441466" cy="587150"/>
            <a:chOff x="6718575" y="2318625"/>
            <a:chExt cx="256950" cy="407375"/>
          </a:xfrm>
        </p:grpSpPr>
        <p:sp>
          <p:nvSpPr>
            <p:cNvPr id="198" name="Google Shape;198;p1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17"/>
          <p:cNvSpPr txBox="1"/>
          <p:nvPr/>
        </p:nvSpPr>
        <p:spPr>
          <a:xfrm>
            <a:off x="2699847" y="256575"/>
            <a:ext cx="3744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Questrial"/>
                <a:ea typeface="Questrial"/>
                <a:cs typeface="Questrial"/>
                <a:sym typeface="Questrial"/>
              </a:rPr>
              <a:t>Triton Multiple Language Learners Support Services</a:t>
            </a:r>
            <a:endParaRPr b="1" sz="2400">
              <a:solidFill>
                <a:srgbClr val="274E1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7" name="Google Shape;207;p17"/>
          <p:cNvPicPr preferRelativeResize="0"/>
          <p:nvPr/>
        </p:nvPicPr>
        <p:blipFill rotWithShape="1">
          <a:blip r:embed="rId3">
            <a:alphaModFix/>
          </a:blip>
          <a:srcRect b="0" l="4085" r="67126" t="0"/>
          <a:stretch/>
        </p:blipFill>
        <p:spPr>
          <a:xfrm>
            <a:off x="6680050" y="193393"/>
            <a:ext cx="1842926" cy="184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 txBox="1"/>
          <p:nvPr/>
        </p:nvSpPr>
        <p:spPr>
          <a:xfrm>
            <a:off x="2535800" y="1942375"/>
            <a:ext cx="440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1278550" y="1038650"/>
            <a:ext cx="6478800" cy="2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>
                <a:highlight>
                  <a:srgbClr val="FFF2CC"/>
                </a:highlight>
                <a:latin typeface="Questrial"/>
                <a:ea typeface="Questrial"/>
                <a:cs typeface="Questrial"/>
                <a:sym typeface="Questrial"/>
              </a:rPr>
              <a:t>After School</a:t>
            </a:r>
            <a:r>
              <a:rPr i="1" lang="en">
                <a:latin typeface="Questrial"/>
                <a:ea typeface="Questrial"/>
                <a:cs typeface="Questrial"/>
                <a:sym typeface="Questrial"/>
              </a:rPr>
              <a:t>:</a:t>
            </a:r>
            <a:endParaRPr i="1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MLL Tutoring</a:t>
            </a:r>
            <a:endParaRPr b="1" sz="3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open to all students in the ML program)</a:t>
            </a: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Tuesdays &amp; Thursdays </a:t>
            </a:r>
            <a:r>
              <a:rPr lang="en"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2:00-4:00</a:t>
            </a:r>
            <a:endParaRPr sz="1500">
              <a:highlight>
                <a:srgbClr val="C9DAF8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4CCCC"/>
                </a:highlight>
                <a:latin typeface="Questrial"/>
                <a:ea typeface="Questrial"/>
                <a:cs typeface="Questrial"/>
                <a:sym typeface="Questrial"/>
              </a:rPr>
              <a:t>In room B7 at Triton</a:t>
            </a:r>
            <a:endParaRPr sz="1500">
              <a:highlight>
                <a:srgbClr val="F4CCCC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4CCCC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4CCCC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Font typeface="Questrial"/>
              <a:buChar char="●"/>
            </a:pP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S</a:t>
            </a: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tudents must sign up for the after</a:t>
            </a: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school bus in the main office for MLL tutoring only.</a:t>
            </a: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Font typeface="Questrial"/>
              <a:buChar char="●"/>
            </a:pP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S</a:t>
            </a: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taying after school is only for academic reasons (English, Science, Math). </a:t>
            </a: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Font typeface="Questrial"/>
              <a:buChar char="●"/>
            </a:pP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Students may stay to make up a test, complete missing work, study, do homework, or get extra help in a subject</a:t>
            </a: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8E8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8"/>
          <p:cNvGrpSpPr/>
          <p:nvPr/>
        </p:nvGrpSpPr>
        <p:grpSpPr>
          <a:xfrm>
            <a:off x="1494049" y="1112630"/>
            <a:ext cx="441466" cy="587150"/>
            <a:chOff x="6718575" y="2318625"/>
            <a:chExt cx="256950" cy="407375"/>
          </a:xfrm>
        </p:grpSpPr>
        <p:sp>
          <p:nvSpPr>
            <p:cNvPr id="215" name="Google Shape;215;p1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18"/>
          <p:cNvSpPr txBox="1"/>
          <p:nvPr/>
        </p:nvSpPr>
        <p:spPr>
          <a:xfrm>
            <a:off x="2555900" y="645375"/>
            <a:ext cx="43650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Questrial"/>
                <a:ea typeface="Questrial"/>
                <a:cs typeface="Questrial"/>
                <a:sym typeface="Questrial"/>
              </a:rPr>
              <a:t>Timber Creek</a:t>
            </a:r>
            <a:r>
              <a:rPr b="1" lang="en" sz="2300">
                <a:latin typeface="Questrial"/>
                <a:ea typeface="Questrial"/>
                <a:cs typeface="Questrial"/>
                <a:sym typeface="Questrial"/>
              </a:rPr>
              <a:t> Support Services: </a:t>
            </a:r>
            <a:r>
              <a:rPr b="1" lang="en" sz="2400">
                <a:solidFill>
                  <a:srgbClr val="274E13"/>
                </a:solidFill>
                <a:latin typeface="Questrial"/>
                <a:ea typeface="Questrial"/>
                <a:cs typeface="Questrial"/>
                <a:sym typeface="Questrial"/>
              </a:rPr>
              <a:t>ENGLISH LANGUAGE ARTS</a:t>
            </a:r>
            <a:endParaRPr b="1" sz="2400">
              <a:solidFill>
                <a:srgbClr val="274E1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4" name="Google Shape;224;p18"/>
          <p:cNvPicPr preferRelativeResize="0"/>
          <p:nvPr/>
        </p:nvPicPr>
        <p:blipFill rotWithShape="1">
          <a:blip r:embed="rId3">
            <a:alphaModFix/>
          </a:blip>
          <a:srcRect b="2530" l="52547" r="2950" t="2349"/>
          <a:stretch/>
        </p:blipFill>
        <p:spPr>
          <a:xfrm>
            <a:off x="4163428" y="-1"/>
            <a:ext cx="708396" cy="75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8"/>
          <p:cNvSpPr txBox="1"/>
          <p:nvPr/>
        </p:nvSpPr>
        <p:spPr>
          <a:xfrm>
            <a:off x="2535800" y="1942375"/>
            <a:ext cx="440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2016525" y="1262125"/>
            <a:ext cx="5316000" cy="3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u="sng">
              <a:highlight>
                <a:srgbClr val="CFE2F3"/>
              </a:highlight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>
                <a:highlight>
                  <a:srgbClr val="CFE2F3"/>
                </a:highlight>
                <a:latin typeface="Questrial"/>
                <a:ea typeface="Questrial"/>
                <a:cs typeface="Questrial"/>
                <a:sym typeface="Questrial"/>
              </a:rPr>
              <a:t>During the school day</a:t>
            </a:r>
            <a:r>
              <a:rPr lang="en">
                <a:latin typeface="Questrial"/>
                <a:ea typeface="Questrial"/>
                <a:cs typeface="Questrial"/>
                <a:sym typeface="Questrial"/>
              </a:rPr>
              <a:t>: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Literacy Lab</a:t>
            </a:r>
            <a:endParaRPr b="1" sz="3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 (scheduled with Language Arts Interventionist </a:t>
            </a: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once a week during Study Hall or Physical Education Class - reach out to counselor if this is the right fit for your child)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>
                <a:highlight>
                  <a:srgbClr val="FFF2CC"/>
                </a:highlight>
                <a:latin typeface="Questrial"/>
                <a:ea typeface="Questrial"/>
                <a:cs typeface="Questrial"/>
                <a:sym typeface="Questrial"/>
              </a:rPr>
              <a:t>After School</a:t>
            </a:r>
            <a:r>
              <a:rPr i="1" lang="en">
                <a:latin typeface="Questrial"/>
                <a:ea typeface="Questrial"/>
                <a:cs typeface="Questrial"/>
                <a:sym typeface="Questrial"/>
              </a:rPr>
              <a:t>:</a:t>
            </a:r>
            <a:endParaRPr i="1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English Express</a:t>
            </a:r>
            <a:endParaRPr b="1" sz="3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(open to all students)</a:t>
            </a: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Tuesdays, Thursdays</a:t>
            </a: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2:00-4:00 in the LMC</a:t>
            </a: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324100" y="2792200"/>
            <a:ext cx="2072100" cy="1425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Begins Tuesday, October 7, 2025. </a:t>
            </a:r>
            <a:endParaRPr i="1"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Runs until Thursday, June 11, 2026.</a:t>
            </a:r>
            <a:endParaRPr i="1"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6750775" y="3113600"/>
            <a:ext cx="1839000" cy="655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Snacks and drinks provided!</a:t>
            </a:r>
            <a:endParaRPr i="1"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>
            <a:alpha val="6539"/>
          </a:srgbClr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/>
          <p:nvPr/>
        </p:nvSpPr>
        <p:spPr>
          <a:xfrm>
            <a:off x="-228612" y="-25187"/>
            <a:ext cx="57606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In-School </a:t>
            </a: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Support Services in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MATHEMATICS </a:t>
            </a:r>
            <a:endParaRPr b="1" sz="3200">
              <a:solidFill>
                <a:srgbClr val="3D85C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29700" y="1774875"/>
            <a:ext cx="90846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rgbClr val="274E13"/>
                </a:solidFill>
                <a:latin typeface="Questrial"/>
                <a:ea typeface="Questrial"/>
                <a:cs typeface="Questrial"/>
                <a:sym typeface="Questrial"/>
              </a:rPr>
              <a:t>Math Enrichment</a:t>
            </a:r>
            <a:r>
              <a:rPr b="1" lang="en" sz="2500">
                <a:solidFill>
                  <a:srgbClr val="274E13"/>
                </a:solidFill>
                <a:latin typeface="Questrial"/>
                <a:ea typeface="Questrial"/>
                <a:cs typeface="Questrial"/>
                <a:sym typeface="Questrial"/>
              </a:rPr>
              <a:t> is available at all three high schools</a:t>
            </a:r>
            <a:endParaRPr b="1" sz="2500">
              <a:solidFill>
                <a:srgbClr val="274E1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35" name="Google Shape;235;p19"/>
          <p:cNvPicPr preferRelativeResize="0"/>
          <p:nvPr/>
        </p:nvPicPr>
        <p:blipFill rotWithShape="1">
          <a:blip r:embed="rId3">
            <a:alphaModFix/>
          </a:blip>
          <a:srcRect b="0" l="4085" r="67126" t="0"/>
          <a:stretch/>
        </p:blipFill>
        <p:spPr>
          <a:xfrm flipH="1">
            <a:off x="7776375" y="-688"/>
            <a:ext cx="1040277" cy="1043930"/>
          </a:xfrm>
          <a:prstGeom prst="rect">
            <a:avLst/>
          </a:prstGeom>
          <a:noFill/>
          <a:ln>
            <a:noFill/>
          </a:ln>
          <a:effectLst>
            <a:outerShdw blurRad="39886" rotWithShape="0" algn="bl" dir="5400000" dist="13295">
              <a:srgbClr val="000000">
                <a:alpha val="50000"/>
              </a:srgbClr>
            </a:outerShdw>
          </a:effectLst>
        </p:spPr>
      </p:pic>
      <p:pic>
        <p:nvPicPr>
          <p:cNvPr id="236" name="Google Shape;2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31099" y="-151850"/>
            <a:ext cx="1040276" cy="1346240"/>
          </a:xfrm>
          <a:prstGeom prst="rect">
            <a:avLst/>
          </a:prstGeom>
          <a:noFill/>
          <a:ln>
            <a:noFill/>
          </a:ln>
          <a:effectLst>
            <a:outerShdw blurRad="39886" rotWithShape="0" algn="bl" dir="5400000" dist="13295">
              <a:srgbClr val="000000">
                <a:alpha val="50000"/>
              </a:srgbClr>
            </a:outerShdw>
          </a:effectLst>
        </p:spPr>
      </p:pic>
      <p:pic>
        <p:nvPicPr>
          <p:cNvPr id="237" name="Google Shape;2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45" y="-39129"/>
            <a:ext cx="866066" cy="1120817"/>
          </a:xfrm>
          <a:prstGeom prst="rect">
            <a:avLst/>
          </a:prstGeom>
          <a:noFill/>
          <a:ln>
            <a:noFill/>
          </a:ln>
          <a:effectLst>
            <a:outerShdw blurRad="46429" rotWithShape="0" algn="bl" dir="5400000" dist="15476">
              <a:srgbClr val="000000">
                <a:alpha val="50000"/>
              </a:srgbClr>
            </a:outerShdw>
          </a:effectLst>
        </p:spPr>
      </p:pic>
      <p:sp>
        <p:nvSpPr>
          <p:cNvPr id="238" name="Google Shape;238;p19"/>
          <p:cNvSpPr txBox="1"/>
          <p:nvPr/>
        </p:nvSpPr>
        <p:spPr>
          <a:xfrm>
            <a:off x="1143138" y="2669712"/>
            <a:ext cx="80283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●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Provides targeted instruction for students struggling with mathematics skills.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●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participate in small-group sessions with a Certified Math Teacher and is scheduled for students who qualify once per cycle.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●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Sessions take place during Physical Education or Study Hall.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●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Contact your student’s counselor to see if this program is a good fit for your student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>
            <a:alpha val="6539"/>
          </a:srgbClr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 txBox="1"/>
          <p:nvPr/>
        </p:nvSpPr>
        <p:spPr>
          <a:xfrm>
            <a:off x="-132600" y="-25187"/>
            <a:ext cx="57606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After</a:t>
            </a: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-School Support Services in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4587"/>
                </a:solidFill>
                <a:latin typeface="Questrial"/>
                <a:ea typeface="Questrial"/>
                <a:cs typeface="Questrial"/>
                <a:sym typeface="Questrial"/>
              </a:rPr>
              <a:t>MATHEMATICS </a:t>
            </a:r>
            <a:endParaRPr b="1" sz="3200">
              <a:solidFill>
                <a:srgbClr val="3D85C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4" name="Google Shape;244;p20"/>
          <p:cNvSpPr txBox="1"/>
          <p:nvPr/>
        </p:nvSpPr>
        <p:spPr>
          <a:xfrm>
            <a:off x="1115700" y="2683725"/>
            <a:ext cx="80283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●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Available to all students who want additional help or practice in mathematics.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●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Sessions are held every Tuesday and Thursday from 2:00–4:00 p.m.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●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Led by two Certified Math Teachers, offering extra guidance and individualized support.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●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Snacks and drinks provided!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5600719" y="4005928"/>
            <a:ext cx="3470100" cy="1044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Begins Tuesday, October 7, 2025. </a:t>
            </a:r>
            <a:endParaRPr i="1"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Runs until Thursday, June 11, 2026C</a:t>
            </a:r>
            <a:endParaRPr i="1"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0" y="1294800"/>
            <a:ext cx="90846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rgbClr val="274E13"/>
                </a:solidFill>
                <a:latin typeface="Questrial"/>
                <a:ea typeface="Questrial"/>
                <a:cs typeface="Questrial"/>
                <a:sym typeface="Questrial"/>
              </a:rPr>
              <a:t>Math Empower Hour</a:t>
            </a:r>
            <a:r>
              <a:rPr b="1" lang="en" sz="2500">
                <a:solidFill>
                  <a:srgbClr val="274E13"/>
                </a:solidFill>
                <a:latin typeface="Questrial"/>
                <a:ea typeface="Questrial"/>
                <a:cs typeface="Questrial"/>
                <a:sym typeface="Questrial"/>
              </a:rPr>
              <a:t> at Highland and Triton High Schools</a:t>
            </a:r>
            <a:endParaRPr b="1" sz="2500">
              <a:solidFill>
                <a:srgbClr val="274E1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74E13"/>
                </a:solidFill>
                <a:latin typeface="Questrial"/>
                <a:ea typeface="Questrial"/>
                <a:cs typeface="Questrial"/>
                <a:sym typeface="Questrial"/>
              </a:rPr>
              <a:t>&amp;</a:t>
            </a:r>
            <a:endParaRPr b="1" sz="2500">
              <a:solidFill>
                <a:srgbClr val="274E1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rgbClr val="274E13"/>
                </a:solidFill>
                <a:latin typeface="Questrial"/>
                <a:ea typeface="Questrial"/>
                <a:cs typeface="Questrial"/>
                <a:sym typeface="Questrial"/>
              </a:rPr>
              <a:t>Math Solution Station</a:t>
            </a:r>
            <a:r>
              <a:rPr b="1" lang="en" sz="2500">
                <a:solidFill>
                  <a:srgbClr val="274E13"/>
                </a:solidFill>
                <a:latin typeface="Questrial"/>
                <a:ea typeface="Questrial"/>
                <a:cs typeface="Questrial"/>
                <a:sym typeface="Questrial"/>
              </a:rPr>
              <a:t> at Timber Creek High School</a:t>
            </a:r>
            <a:endParaRPr b="1" sz="2500">
              <a:solidFill>
                <a:srgbClr val="274E1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7" name="Google Shape;247;p20"/>
          <p:cNvPicPr preferRelativeResize="0"/>
          <p:nvPr/>
        </p:nvPicPr>
        <p:blipFill rotWithShape="1">
          <a:blip r:embed="rId3">
            <a:alphaModFix/>
          </a:blip>
          <a:srcRect b="0" l="4085" r="67126" t="0"/>
          <a:stretch/>
        </p:blipFill>
        <p:spPr>
          <a:xfrm flipH="1">
            <a:off x="7776375" y="-688"/>
            <a:ext cx="1040277" cy="1043930"/>
          </a:xfrm>
          <a:prstGeom prst="rect">
            <a:avLst/>
          </a:prstGeom>
          <a:noFill/>
          <a:ln>
            <a:noFill/>
          </a:ln>
          <a:effectLst>
            <a:outerShdw blurRad="39886" rotWithShape="0" algn="bl" dir="5400000" dist="13295">
              <a:srgbClr val="000000">
                <a:alpha val="50000"/>
              </a:srgbClr>
            </a:outerShdw>
          </a:effectLst>
        </p:spPr>
      </p:pic>
      <p:pic>
        <p:nvPicPr>
          <p:cNvPr id="248" name="Google Shape;2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31099" y="-151850"/>
            <a:ext cx="1040276" cy="1346240"/>
          </a:xfrm>
          <a:prstGeom prst="rect">
            <a:avLst/>
          </a:prstGeom>
          <a:noFill/>
          <a:ln>
            <a:noFill/>
          </a:ln>
          <a:effectLst>
            <a:outerShdw blurRad="39886" rotWithShape="0" algn="bl" dir="5400000" dist="13295">
              <a:srgbClr val="000000">
                <a:alpha val="50000"/>
              </a:srgbClr>
            </a:outerShdw>
          </a:effectLst>
        </p:spPr>
      </p:pic>
      <p:pic>
        <p:nvPicPr>
          <p:cNvPr id="249" name="Google Shape;24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45" y="-39129"/>
            <a:ext cx="866066" cy="1120817"/>
          </a:xfrm>
          <a:prstGeom prst="rect">
            <a:avLst/>
          </a:prstGeom>
          <a:noFill/>
          <a:ln>
            <a:noFill/>
          </a:ln>
          <a:effectLst>
            <a:outerShdw blurRad="46429" rotWithShape="0" algn="bl" dir="5400000" dist="15476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125" y="138550"/>
            <a:ext cx="7885350" cy="39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1"/>
          <p:cNvSpPr txBox="1"/>
          <p:nvPr>
            <p:ph idx="4294967295" type="ctrTitle"/>
          </p:nvPr>
        </p:nvSpPr>
        <p:spPr>
          <a:xfrm>
            <a:off x="993925" y="3227000"/>
            <a:ext cx="7744200" cy="20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Questrial"/>
                <a:ea typeface="Questrial"/>
                <a:cs typeface="Questrial"/>
                <a:sym typeface="Questrial"/>
              </a:rPr>
              <a:t>Contact Information:</a:t>
            </a:r>
            <a:endParaRPr sz="26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latin typeface="Questrial"/>
                <a:ea typeface="Questrial"/>
                <a:cs typeface="Questrial"/>
                <a:sym typeface="Questrial"/>
              </a:rPr>
              <a:t>Mathematics - Lori Hunt - </a:t>
            </a:r>
            <a:r>
              <a:rPr lang="en" sz="26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lhunt@bhprsd.org</a:t>
            </a:r>
            <a:endParaRPr sz="26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latin typeface="Questrial"/>
                <a:ea typeface="Questrial"/>
                <a:cs typeface="Questrial"/>
                <a:sym typeface="Questrial"/>
              </a:rPr>
              <a:t>English - Erin Sarin - </a:t>
            </a:r>
            <a:r>
              <a:rPr lang="en" sz="26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esarin@bhprsd.org</a:t>
            </a:r>
            <a:endParaRPr sz="26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mbeline template Gree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