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5" r:id="rId1"/>
  </p:sldMasterIdLst>
  <p:notesMasterIdLst>
    <p:notesMasterId r:id="rId18"/>
  </p:notesMasterIdLst>
  <p:sldIdLst>
    <p:sldId id="256" r:id="rId2"/>
    <p:sldId id="257" r:id="rId3"/>
    <p:sldId id="258" r:id="rId4"/>
    <p:sldId id="259" r:id="rId5"/>
    <p:sldId id="260" r:id="rId6"/>
    <p:sldId id="264" r:id="rId7"/>
    <p:sldId id="265" r:id="rId8"/>
    <p:sldId id="266" r:id="rId9"/>
    <p:sldId id="267" r:id="rId10"/>
    <p:sldId id="261" r:id="rId11"/>
    <p:sldId id="268" r:id="rId12"/>
    <p:sldId id="262" r:id="rId13"/>
    <p:sldId id="269" r:id="rId14"/>
    <p:sldId id="270" r:id="rId15"/>
    <p:sldId id="263" r:id="rId16"/>
    <p:sldId id="271"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23bd9c5178d_1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g23bd9c5178d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292ece01da8_0_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292ece01da8_0_3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This continues to be an area of concern for our district given the wide variety of student needs. We were able to continue to focus on SEL and attendance at the high school level with the implementation of the 9GOT team and partnership with the WESD.</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However, we continue to struggle with chronic absenteeism at all schools and with emotional dysregulation at the elementary school. </a:t>
            </a:r>
            <a:endParaRPr dirty="0"/>
          </a:p>
        </p:txBody>
      </p:sp>
      <p:sp>
        <p:nvSpPr>
          <p:cNvPr id="319" name="Google Shape;319;g292ece01da8_0_3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a:extLst>
            <a:ext uri="{FF2B5EF4-FFF2-40B4-BE49-F238E27FC236}">
              <a16:creationId xmlns:a16="http://schemas.microsoft.com/office/drawing/2014/main" id="{B2CF6878-EAFA-5B23-8E76-6154D110766D}"/>
            </a:ext>
          </a:extLst>
        </p:cNvPr>
        <p:cNvGrpSpPr/>
        <p:nvPr/>
      </p:nvGrpSpPr>
      <p:grpSpPr>
        <a:xfrm>
          <a:off x="0" y="0"/>
          <a:ext cx="0" cy="0"/>
          <a:chOff x="0" y="0"/>
          <a:chExt cx="0" cy="0"/>
        </a:xfrm>
      </p:grpSpPr>
      <p:sp>
        <p:nvSpPr>
          <p:cNvPr id="317" name="Google Shape;317;g292ece01da8_0_35:notes">
            <a:extLst>
              <a:ext uri="{FF2B5EF4-FFF2-40B4-BE49-F238E27FC236}">
                <a16:creationId xmlns:a16="http://schemas.microsoft.com/office/drawing/2014/main" id="{1AF28159-EB3F-FACC-D067-9583CE942B9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292ece01da8_0_35:notes">
            <a:extLst>
              <a:ext uri="{FF2B5EF4-FFF2-40B4-BE49-F238E27FC236}">
                <a16:creationId xmlns:a16="http://schemas.microsoft.com/office/drawing/2014/main" id="{64A9EE42-4926-DA40-A0BE-D00947B0333E}"/>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rtl="0">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Due to the lack of funding available, we had to discontinue AVID although staff still continue to implement strategies to help support our students with engagement in learning. </a:t>
            </a:r>
            <a:endParaRPr lang="en-US" b="0" dirty="0">
              <a:effectLst/>
            </a:endParaRPr>
          </a:p>
          <a:p>
            <a:br>
              <a:rPr lang="en-US" dirty="0"/>
            </a:br>
            <a:endParaRPr dirty="0"/>
          </a:p>
        </p:txBody>
      </p:sp>
      <p:sp>
        <p:nvSpPr>
          <p:cNvPr id="319" name="Google Shape;319;g292ece01da8_0_35:notes">
            <a:extLst>
              <a:ext uri="{FF2B5EF4-FFF2-40B4-BE49-F238E27FC236}">
                <a16:creationId xmlns:a16="http://schemas.microsoft.com/office/drawing/2014/main" id="{CF377BCD-1CF9-3892-E238-998C8755FDDD}"/>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31927719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g34a2840f51c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34a2840f51c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8" name="Google Shape;328;g34a2840f51c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a:extLst>
            <a:ext uri="{FF2B5EF4-FFF2-40B4-BE49-F238E27FC236}">
              <a16:creationId xmlns:a16="http://schemas.microsoft.com/office/drawing/2014/main" id="{39FE6DB5-C568-6680-3900-E67B3BC4D388}"/>
            </a:ext>
          </a:extLst>
        </p:cNvPr>
        <p:cNvGrpSpPr/>
        <p:nvPr/>
      </p:nvGrpSpPr>
      <p:grpSpPr>
        <a:xfrm>
          <a:off x="0" y="0"/>
          <a:ext cx="0" cy="0"/>
          <a:chOff x="0" y="0"/>
          <a:chExt cx="0" cy="0"/>
        </a:xfrm>
      </p:grpSpPr>
      <p:sp>
        <p:nvSpPr>
          <p:cNvPr id="326" name="Google Shape;326;g34a2840f51c_0_0:notes">
            <a:extLst>
              <a:ext uri="{FF2B5EF4-FFF2-40B4-BE49-F238E27FC236}">
                <a16:creationId xmlns:a16="http://schemas.microsoft.com/office/drawing/2014/main" id="{26667DCC-A8B3-4BBC-221E-E2167D03178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34a2840f51c_0_0:notes">
            <a:extLst>
              <a:ext uri="{FF2B5EF4-FFF2-40B4-BE49-F238E27FC236}">
                <a16:creationId xmlns:a16="http://schemas.microsoft.com/office/drawing/2014/main" id="{FA85DF4C-6FF1-1186-826D-9C88045C32D9}"/>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rtl="0"/>
            <a:r>
              <a:rPr lang="en-US" sz="1200" b="0" i="0" u="none" strike="noStrike" cap="none" dirty="0">
                <a:solidFill>
                  <a:schemeClr val="dk1"/>
                </a:solidFill>
                <a:effectLst/>
                <a:latin typeface="Calibri"/>
                <a:ea typeface="Calibri"/>
                <a:cs typeface="Calibri"/>
                <a:sym typeface="Calibri"/>
              </a:rPr>
              <a:t>The data reveals a critical need for intervention in two key areas. </a:t>
            </a:r>
          </a:p>
          <a:p>
            <a:pPr rtl="0">
              <a:buFont typeface="Arial" panose="020B0604020202020204" pitchFamily="34" charset="0"/>
              <a:buChar char="•"/>
            </a:pPr>
            <a:r>
              <a:rPr lang="en-US" sz="1200" b="1" i="0" u="none" strike="noStrike" cap="none" dirty="0">
                <a:solidFill>
                  <a:schemeClr val="dk1"/>
                </a:solidFill>
                <a:effectLst/>
                <a:latin typeface="Calibri"/>
                <a:ea typeface="Calibri"/>
                <a:cs typeface="Calibri"/>
                <a:sym typeface="Calibri"/>
              </a:rPr>
              <a:t>Third-grade ELA proficiency</a:t>
            </a:r>
            <a:r>
              <a:rPr lang="en-US" sz="1200" b="0" i="0" u="none" strike="noStrike" cap="none" dirty="0">
                <a:solidFill>
                  <a:schemeClr val="dk1"/>
                </a:solidFill>
                <a:effectLst/>
                <a:latin typeface="Calibri"/>
                <a:ea typeface="Calibri"/>
                <a:cs typeface="Calibri"/>
                <a:sym typeface="Calibri"/>
              </a:rPr>
              <a:t> is a major concern, with only 7% of students meeting the standard, far below the 24% baseline target. The 25% decrease from the previous year is particularly alarming and signals a significant decline in early literacy skills. </a:t>
            </a:r>
          </a:p>
          <a:p>
            <a:pPr rtl="0">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Similarly, the </a:t>
            </a:r>
            <a:r>
              <a:rPr lang="en-US" sz="1200" b="1" i="0" u="none" strike="noStrike" cap="none" dirty="0">
                <a:solidFill>
                  <a:schemeClr val="dk1"/>
                </a:solidFill>
                <a:effectLst/>
                <a:latin typeface="Calibri"/>
                <a:ea typeface="Calibri"/>
                <a:cs typeface="Calibri"/>
                <a:sym typeface="Calibri"/>
              </a:rPr>
              <a:t>five-year cohort completion rate</a:t>
            </a:r>
            <a:r>
              <a:rPr lang="en-US" sz="1200" b="0" i="0" u="none" strike="noStrike" cap="none" dirty="0">
                <a:solidFill>
                  <a:schemeClr val="dk1"/>
                </a:solidFill>
                <a:effectLst/>
                <a:latin typeface="Calibri"/>
                <a:ea typeface="Calibri"/>
                <a:cs typeface="Calibri"/>
                <a:sym typeface="Calibri"/>
              </a:rPr>
              <a:t> is also a major red flag, with a sharp 12% decrease to 69%, falling well short of the &gt;95% baseline target. This suggests a significant number of students are not completing their education within five years.</a:t>
            </a:r>
          </a:p>
          <a:p>
            <a:pPr marL="228600" indent="0" rtl="0">
              <a:buFont typeface="Arial" panose="020B0604020202020204" pitchFamily="34" charset="0"/>
              <a:buNone/>
            </a:pPr>
            <a:endParaRPr lang="en-US" sz="1200" b="0" i="0" u="none" strike="noStrike" cap="none" dirty="0">
              <a:solidFill>
                <a:schemeClr val="dk1"/>
              </a:solidFill>
              <a:effectLst/>
              <a:latin typeface="Calibri"/>
              <a:ea typeface="Calibri"/>
              <a:cs typeface="Calibri"/>
              <a:sym typeface="Calibri"/>
            </a:endParaRPr>
          </a:p>
          <a:p>
            <a:pPr marL="228600" indent="0" rtl="0">
              <a:buFont typeface="Arial" panose="020B0604020202020204" pitchFamily="34" charset="0"/>
              <a:buNone/>
            </a:pPr>
            <a:r>
              <a:rPr lang="en-US" sz="1200" b="0" i="0" u="none" strike="noStrike" cap="none" dirty="0">
                <a:solidFill>
                  <a:schemeClr val="dk1"/>
                </a:solidFill>
                <a:effectLst/>
                <a:latin typeface="Calibri"/>
                <a:ea typeface="Calibri"/>
                <a:cs typeface="Calibri"/>
                <a:sym typeface="Calibri"/>
              </a:rPr>
              <a:t>The data also shows encouraging progress in high school student outcomes. The </a:t>
            </a:r>
            <a:r>
              <a:rPr lang="en-US" sz="1200" b="1" i="0" u="none" strike="noStrike" cap="none" dirty="0">
                <a:solidFill>
                  <a:schemeClr val="dk1"/>
                </a:solidFill>
                <a:effectLst/>
                <a:latin typeface="Calibri"/>
                <a:ea typeface="Calibri"/>
                <a:cs typeface="Calibri"/>
                <a:sym typeface="Calibri"/>
              </a:rPr>
              <a:t>four-year cohort graduation rate</a:t>
            </a:r>
            <a:r>
              <a:rPr lang="en-US" sz="1200" b="0" i="0" u="none" strike="noStrike" cap="none" dirty="0">
                <a:solidFill>
                  <a:schemeClr val="dk1"/>
                </a:solidFill>
                <a:effectLst/>
                <a:latin typeface="Calibri"/>
                <a:ea typeface="Calibri"/>
                <a:cs typeface="Calibri"/>
                <a:sym typeface="Calibri"/>
              </a:rPr>
              <a:t> not only met its 77% baseline target but exceeded it, reaching 78%. This 12% increase from the previous year demonstrates a positive trend in students graduating on time.</a:t>
            </a:r>
          </a:p>
          <a:p>
            <a:pPr rtl="0">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Additionally, the </a:t>
            </a:r>
            <a:r>
              <a:rPr lang="en-US" sz="1200" b="1" i="0" u="none" strike="noStrike" cap="none" dirty="0">
                <a:solidFill>
                  <a:schemeClr val="dk1"/>
                </a:solidFill>
                <a:effectLst/>
                <a:latin typeface="Calibri"/>
                <a:ea typeface="Calibri"/>
                <a:cs typeface="Calibri"/>
                <a:sym typeface="Calibri"/>
              </a:rPr>
              <a:t>9th-grade on-track rate</a:t>
            </a:r>
            <a:r>
              <a:rPr lang="en-US" sz="1200" b="0" i="0" u="none" strike="noStrike" cap="none" dirty="0">
                <a:solidFill>
                  <a:schemeClr val="dk1"/>
                </a:solidFill>
                <a:effectLst/>
                <a:latin typeface="Calibri"/>
                <a:ea typeface="Calibri"/>
                <a:cs typeface="Calibri"/>
                <a:sym typeface="Calibri"/>
              </a:rPr>
              <a:t> is performing well at 88%, which is a 12% increase from the prior year and very close to the 90.9% baseline target. This indicates that a large majority of incoming high school students are successfully meeting the early requirements for graduation.</a:t>
            </a:r>
          </a:p>
          <a:p>
            <a:pPr rtl="0"/>
            <a:endParaRPr lang="en-US" b="0" dirty="0">
              <a:effectLst/>
            </a:endParaRPr>
          </a:p>
          <a:p>
            <a:br>
              <a:rPr lang="en-US" dirty="0"/>
            </a:br>
            <a:endParaRPr dirty="0"/>
          </a:p>
        </p:txBody>
      </p:sp>
      <p:sp>
        <p:nvSpPr>
          <p:cNvPr id="328" name="Google Shape;328;g34a2840f51c_0_0:notes">
            <a:extLst>
              <a:ext uri="{FF2B5EF4-FFF2-40B4-BE49-F238E27FC236}">
                <a16:creationId xmlns:a16="http://schemas.microsoft.com/office/drawing/2014/main" id="{AA8F9682-8D03-A80B-0B2B-1B33FFABEA70}"/>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16976155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a:extLst>
            <a:ext uri="{FF2B5EF4-FFF2-40B4-BE49-F238E27FC236}">
              <a16:creationId xmlns:a16="http://schemas.microsoft.com/office/drawing/2014/main" id="{2EC5E948-1CF6-219B-BB0C-31849F90E4B5}"/>
            </a:ext>
          </a:extLst>
        </p:cNvPr>
        <p:cNvGrpSpPr/>
        <p:nvPr/>
      </p:nvGrpSpPr>
      <p:grpSpPr>
        <a:xfrm>
          <a:off x="0" y="0"/>
          <a:ext cx="0" cy="0"/>
          <a:chOff x="0" y="0"/>
          <a:chExt cx="0" cy="0"/>
        </a:xfrm>
      </p:grpSpPr>
      <p:sp>
        <p:nvSpPr>
          <p:cNvPr id="326" name="Google Shape;326;g34a2840f51c_0_0:notes">
            <a:extLst>
              <a:ext uri="{FF2B5EF4-FFF2-40B4-BE49-F238E27FC236}">
                <a16:creationId xmlns:a16="http://schemas.microsoft.com/office/drawing/2014/main" id="{90AEA99B-4AB9-E3BC-58A9-B3C7FED190C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34a2840f51c_0_0:notes">
            <a:extLst>
              <a:ext uri="{FF2B5EF4-FFF2-40B4-BE49-F238E27FC236}">
                <a16:creationId xmlns:a16="http://schemas.microsoft.com/office/drawing/2014/main" id="{10F1278E-284D-D702-EBA1-0E719C4A3A4E}"/>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rtl="0"/>
            <a:endParaRPr lang="en-US" b="0" dirty="0">
              <a:effectLst/>
            </a:endParaRPr>
          </a:p>
          <a:p>
            <a:pPr>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The Jefferson School District invested heavily in our K-5 teachers during the past two years by certifying them in LETRS (Language Essentials for Teachers of Reading and Spelling) which provided teachers with a deep understanding of how students learn to read, covering foundational skills like phonics, phonemic awareness, fluency, and comprehension. By providing this training, the District is directly targeting the root cause of low ELA scores: the need for explicit and systematic literacy instruction. </a:t>
            </a:r>
          </a:p>
          <a:p>
            <a:pPr>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During the 2025-26 school year, the Jefferson School District will focus on aligning our K-12 curriculum to state standards which is critical. </a:t>
            </a:r>
          </a:p>
          <a:p>
            <a:pPr>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Since the third-grade ELA proficiency rate is so low, this effort ensures that the knowledge teachers gained from LETRS is translated into classroom practice. It creates a cohesive instructional framework across all grade levels. This alignment helps ensure that students' literacy skills build upon one another from one grade to the next. While the full impact may not be seen immediately, a strong commitment to the science of reading and curriculum alignment should lead to improved teacher effectiveness and, over time, a positive trend in student literacy outcomes. This is a vital investment in reversing the current negative trend and ensuring students have the foundational skills needed for future academic success.</a:t>
            </a:r>
          </a:p>
          <a:p>
            <a:pPr>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Additionally, the District will implement a focused effort on improving student attendance, which is crucial for academic success across all grade levels. While the “Regular Attenders” metric is slightly below its baseline, this initiative is a proactive step to prevent a decline and is directly linked to other key metrics. </a:t>
            </a:r>
            <a:br>
              <a:rPr lang="en-US" dirty="0"/>
            </a:br>
            <a:endParaRPr dirty="0"/>
          </a:p>
        </p:txBody>
      </p:sp>
      <p:sp>
        <p:nvSpPr>
          <p:cNvPr id="328" name="Google Shape;328;g34a2840f51c_0_0:notes">
            <a:extLst>
              <a:ext uri="{FF2B5EF4-FFF2-40B4-BE49-F238E27FC236}">
                <a16:creationId xmlns:a16="http://schemas.microsoft.com/office/drawing/2014/main" id="{BF981BC1-2348-DF87-0B2D-5D71417BD7CA}"/>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947536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3028e820a3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 name="Google Shape;336;g3028e820a3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7" name="Google Shape;337;g3028e820a3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292ece01da8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4" name="Google Shape;284;g292ece01da8_0_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5" name="Google Shape;285;g292ece01da8_0_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300a6817c19_1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300a6817c19_1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There are seven distinct performance measures and processes used in the monitoring and evaluation process for implementation under this integrated guidance: </a:t>
            </a:r>
            <a:endParaRPr/>
          </a:p>
          <a:p>
            <a:pPr marL="0" lvl="0" indent="0" algn="l" rtl="0">
              <a:spcBef>
                <a:spcPts val="0"/>
              </a:spcBef>
              <a:spcAft>
                <a:spcPts val="0"/>
              </a:spcAft>
              <a:buNone/>
            </a:pPr>
            <a:r>
              <a:rPr lang="en-US"/>
              <a:t>1. Longitudinal Performance Growth Targets (LPGTs) </a:t>
            </a:r>
            <a:endParaRPr/>
          </a:p>
          <a:p>
            <a:pPr marL="0" lvl="0" indent="0" algn="l" rtl="0">
              <a:spcBef>
                <a:spcPts val="0"/>
              </a:spcBef>
              <a:spcAft>
                <a:spcPts val="0"/>
              </a:spcAft>
              <a:buNone/>
            </a:pPr>
            <a:r>
              <a:rPr lang="en-US"/>
              <a:t>2. High School Success Eligibility Requirements </a:t>
            </a:r>
            <a:endParaRPr/>
          </a:p>
          <a:p>
            <a:pPr marL="0" lvl="0" indent="0" algn="l" rtl="0">
              <a:spcBef>
                <a:spcPts val="0"/>
              </a:spcBef>
              <a:spcAft>
                <a:spcPts val="0"/>
              </a:spcAft>
              <a:buNone/>
            </a:pPr>
            <a:r>
              <a:rPr lang="en-US"/>
              <a:t>3. State CTE Perkins Performance Targets </a:t>
            </a:r>
            <a:endParaRPr/>
          </a:p>
          <a:p>
            <a:pPr marL="0" lvl="0" indent="0" algn="l" rtl="0">
              <a:spcBef>
                <a:spcPts val="0"/>
              </a:spcBef>
              <a:spcAft>
                <a:spcPts val="0"/>
              </a:spcAft>
              <a:buNone/>
            </a:pPr>
            <a:r>
              <a:rPr lang="en-US"/>
              <a:t>4. Progress Markers </a:t>
            </a:r>
            <a:endParaRPr/>
          </a:p>
          <a:p>
            <a:pPr marL="0" lvl="0" indent="0" algn="l" rtl="0">
              <a:spcBef>
                <a:spcPts val="0"/>
              </a:spcBef>
              <a:spcAft>
                <a:spcPts val="0"/>
              </a:spcAft>
              <a:buNone/>
            </a:pPr>
            <a:r>
              <a:rPr lang="en-US"/>
              <a:t>5. Local Optional Metrics </a:t>
            </a:r>
            <a:endParaRPr/>
          </a:p>
          <a:p>
            <a:pPr marL="0" lvl="0" indent="0" algn="l" rtl="0">
              <a:spcBef>
                <a:spcPts val="0"/>
              </a:spcBef>
              <a:spcAft>
                <a:spcPts val="0"/>
              </a:spcAft>
              <a:buNone/>
            </a:pPr>
            <a:r>
              <a:rPr lang="en-US"/>
              <a:t>6. Quarterly and Financial Reporting </a:t>
            </a:r>
            <a:endParaRPr/>
          </a:p>
          <a:p>
            <a:pPr marL="0" lvl="0" indent="0" algn="l" rtl="0">
              <a:spcBef>
                <a:spcPts val="0"/>
              </a:spcBef>
              <a:spcAft>
                <a:spcPts val="0"/>
              </a:spcAft>
              <a:buNone/>
            </a:pPr>
            <a:r>
              <a:rPr lang="en-US"/>
              <a:t>7. Annual Reporting 8. Auditing (SIA funds only) </a:t>
            </a:r>
            <a:endParaRPr/>
          </a:p>
          <a:p>
            <a:pPr marL="0" lvl="0" indent="0" algn="l" rtl="0">
              <a:spcBef>
                <a:spcPts val="0"/>
              </a:spcBef>
              <a:spcAft>
                <a:spcPts val="0"/>
              </a:spcAft>
              <a:buNone/>
            </a:pPr>
            <a:r>
              <a:rPr lang="en-US"/>
              <a:t>9. Performance Reviews </a:t>
            </a:r>
            <a:endParaRPr/>
          </a:p>
          <a:p>
            <a:pPr marL="0" lvl="0" indent="0" algn="l" rtl="0">
              <a:spcBef>
                <a:spcPts val="0"/>
              </a:spcBef>
              <a:spcAft>
                <a:spcPts val="0"/>
              </a:spcAft>
              <a:buNone/>
            </a:pPr>
            <a:endParaRPr/>
          </a:p>
          <a:p>
            <a:pPr marL="0" lvl="0" indent="0" algn="l" rtl="0">
              <a:spcBef>
                <a:spcPts val="0"/>
              </a:spcBef>
              <a:spcAft>
                <a:spcPts val="0"/>
              </a:spcAft>
              <a:buNone/>
            </a:pPr>
            <a:r>
              <a:rPr lang="en-US"/>
              <a:t>Here’s one way to visualize how these evaluation components fit together:</a:t>
            </a:r>
            <a:endParaRPr/>
          </a:p>
        </p:txBody>
      </p:sp>
      <p:sp>
        <p:nvSpPr>
          <p:cNvPr id="293" name="Google Shape;293;g300a6817c19_1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300a6817c19_1_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 name="Google Shape;300;g300a6817c19_1_1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01" name="Google Shape;301;g300a6817c19_1_1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g292ece01da8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9" name="Google Shape;309;g292ece01da8_0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0" name="Google Shape;310;g292ece01da8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a:extLst>
            <a:ext uri="{FF2B5EF4-FFF2-40B4-BE49-F238E27FC236}">
              <a16:creationId xmlns:a16="http://schemas.microsoft.com/office/drawing/2014/main" id="{AF4F8534-ADC8-F4D7-F8E1-08B155063F1E}"/>
            </a:ext>
          </a:extLst>
        </p:cNvPr>
        <p:cNvGrpSpPr/>
        <p:nvPr/>
      </p:nvGrpSpPr>
      <p:grpSpPr>
        <a:xfrm>
          <a:off x="0" y="0"/>
          <a:ext cx="0" cy="0"/>
          <a:chOff x="0" y="0"/>
          <a:chExt cx="0" cy="0"/>
        </a:xfrm>
      </p:grpSpPr>
      <p:sp>
        <p:nvSpPr>
          <p:cNvPr id="308" name="Google Shape;308;g292ece01da8_0_1:notes">
            <a:extLst>
              <a:ext uri="{FF2B5EF4-FFF2-40B4-BE49-F238E27FC236}">
                <a16:creationId xmlns:a16="http://schemas.microsoft.com/office/drawing/2014/main" id="{1BAC1DF2-D74C-6C4A-00F3-171B3EA50D9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9" name="Google Shape;309;g292ece01da8_0_1:notes">
            <a:extLst>
              <a:ext uri="{FF2B5EF4-FFF2-40B4-BE49-F238E27FC236}">
                <a16:creationId xmlns:a16="http://schemas.microsoft.com/office/drawing/2014/main" id="{36E922B7-EE8D-C48C-1C3B-D663DC323A25}"/>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 Alternative Pathways Program provides two options for student to experience high school in a different way:</a:t>
            </a:r>
          </a:p>
          <a:p>
            <a:pPr marL="171450" lvl="0" indent="-171450" algn="l" rtl="0">
              <a:spcBef>
                <a:spcPts val="0"/>
              </a:spcBef>
              <a:spcAft>
                <a:spcPts val="0"/>
              </a:spcAft>
              <a:buFont typeface="Arial" panose="020B0604020202020204" pitchFamily="34" charset="0"/>
              <a:buChar char="•"/>
            </a:pPr>
            <a:r>
              <a:rPr lang="en-US" dirty="0"/>
              <a:t>All Classes online:</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We have students who take all classes online through Graduation Alliance.  This program has licensed teachers for each course and our staff at JHS provide support and guidance as they monitor student progress. </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We also have students who elect the hybrid model.  This model allows students to take some courses in person with JHS teachers, utilize our Alternative Pathways classroom while also completing classes online.</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In our second year of implementation we added additional support through Google Meets and parent conferences.</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We have had students complete their fifth year and graduate and others complete their high school education in four years.  </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We had 40 students in our program during the 24-25 school year and 9 of those students finished their graduation requirements. </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For the 2025-26 school year, we currently have 21 students enrolled in the Alt Pathways Program</a:t>
            </a:r>
          </a:p>
          <a:p>
            <a:pPr marL="0" lvl="0" indent="0" algn="l" rtl="0">
              <a:spcBef>
                <a:spcPts val="0"/>
              </a:spcBef>
              <a:spcAft>
                <a:spcPts val="0"/>
              </a:spcAft>
              <a:buNone/>
            </a:pPr>
            <a:endParaRPr lang="en-US"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endParaRPr lang="en-US"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endParaRPr lang="en-US"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endParaRPr lang="en-US" sz="1200" b="0" i="0" u="none" strike="noStrike" cap="none" dirty="0">
              <a:solidFill>
                <a:schemeClr val="dk1"/>
              </a:solidFill>
              <a:effectLst/>
              <a:latin typeface="Calibri"/>
              <a:ea typeface="Calibri"/>
              <a:cs typeface="Calibri"/>
              <a:sym typeface="Calibri"/>
            </a:endParaRPr>
          </a:p>
          <a:p>
            <a:pPr marL="0" lvl="0" indent="0" algn="l" rtl="0">
              <a:spcBef>
                <a:spcPts val="0"/>
              </a:spcBef>
              <a:spcAft>
                <a:spcPts val="0"/>
              </a:spcAft>
              <a:buNone/>
            </a:pPr>
            <a:endParaRPr dirty="0"/>
          </a:p>
        </p:txBody>
      </p:sp>
      <p:sp>
        <p:nvSpPr>
          <p:cNvPr id="310" name="Google Shape;310;g292ece01da8_0_1:notes">
            <a:extLst>
              <a:ext uri="{FF2B5EF4-FFF2-40B4-BE49-F238E27FC236}">
                <a16:creationId xmlns:a16="http://schemas.microsoft.com/office/drawing/2014/main" id="{050A6B05-07A2-12D2-7064-A9C6B403880D}"/>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a:p>
        </p:txBody>
      </p:sp>
    </p:spTree>
    <p:extLst>
      <p:ext uri="{BB962C8B-B14F-4D97-AF65-F5344CB8AC3E}">
        <p14:creationId xmlns:p14="http://schemas.microsoft.com/office/powerpoint/2010/main" val="2840002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a:extLst>
            <a:ext uri="{FF2B5EF4-FFF2-40B4-BE49-F238E27FC236}">
              <a16:creationId xmlns:a16="http://schemas.microsoft.com/office/drawing/2014/main" id="{281292F5-0393-F782-BF4D-0966D2EF18F6}"/>
            </a:ext>
          </a:extLst>
        </p:cNvPr>
        <p:cNvGrpSpPr/>
        <p:nvPr/>
      </p:nvGrpSpPr>
      <p:grpSpPr>
        <a:xfrm>
          <a:off x="0" y="0"/>
          <a:ext cx="0" cy="0"/>
          <a:chOff x="0" y="0"/>
          <a:chExt cx="0" cy="0"/>
        </a:xfrm>
      </p:grpSpPr>
      <p:sp>
        <p:nvSpPr>
          <p:cNvPr id="308" name="Google Shape;308;g292ece01da8_0_1:notes">
            <a:extLst>
              <a:ext uri="{FF2B5EF4-FFF2-40B4-BE49-F238E27FC236}">
                <a16:creationId xmlns:a16="http://schemas.microsoft.com/office/drawing/2014/main" id="{88F2770C-49F5-9324-D662-2E1EEB5C68B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9" name="Google Shape;309;g292ece01da8_0_1:notes">
            <a:extLst>
              <a:ext uri="{FF2B5EF4-FFF2-40B4-BE49-F238E27FC236}">
                <a16:creationId xmlns:a16="http://schemas.microsoft.com/office/drawing/2014/main" id="{62D0A098-583F-4CFB-EC44-69FF1AF7A692}"/>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We were able to continue to provide support at the middle school with an EGC classroom, and for the 2024-25 school year, we were able to provide support at the elementary school with the implementation of an EGC classroom beginning in January 2025 as well. This has been valuable for our students who have been identified as needing this additional support. </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We have also been able to continue to implement RULER and Second Step which are research based SEL curriculums at the elementary and middle school levels. </a:t>
            </a:r>
            <a:endParaRPr dirty="0"/>
          </a:p>
        </p:txBody>
      </p:sp>
      <p:sp>
        <p:nvSpPr>
          <p:cNvPr id="310" name="Google Shape;310;g292ece01da8_0_1:notes">
            <a:extLst>
              <a:ext uri="{FF2B5EF4-FFF2-40B4-BE49-F238E27FC236}">
                <a16:creationId xmlns:a16="http://schemas.microsoft.com/office/drawing/2014/main" id="{A18E1B88-6986-4A23-FBEB-D6ABF1E5FE5A}"/>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Tree>
    <p:extLst>
      <p:ext uri="{BB962C8B-B14F-4D97-AF65-F5344CB8AC3E}">
        <p14:creationId xmlns:p14="http://schemas.microsoft.com/office/powerpoint/2010/main" val="2597614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a:extLst>
            <a:ext uri="{FF2B5EF4-FFF2-40B4-BE49-F238E27FC236}">
              <a16:creationId xmlns:a16="http://schemas.microsoft.com/office/drawing/2014/main" id="{4F6E0AD1-F038-FBB3-0A6C-E024E0085556}"/>
            </a:ext>
          </a:extLst>
        </p:cNvPr>
        <p:cNvGrpSpPr/>
        <p:nvPr/>
      </p:nvGrpSpPr>
      <p:grpSpPr>
        <a:xfrm>
          <a:off x="0" y="0"/>
          <a:ext cx="0" cy="0"/>
          <a:chOff x="0" y="0"/>
          <a:chExt cx="0" cy="0"/>
        </a:xfrm>
      </p:grpSpPr>
      <p:sp>
        <p:nvSpPr>
          <p:cNvPr id="308" name="Google Shape;308;g292ece01da8_0_1:notes">
            <a:extLst>
              <a:ext uri="{FF2B5EF4-FFF2-40B4-BE49-F238E27FC236}">
                <a16:creationId xmlns:a16="http://schemas.microsoft.com/office/drawing/2014/main" id="{AC7C0992-30C1-073C-9CF4-516F7ED5A02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9" name="Google Shape;309;g292ece01da8_0_1:notes">
            <a:extLst>
              <a:ext uri="{FF2B5EF4-FFF2-40B4-BE49-F238E27FC236}">
                <a16:creationId xmlns:a16="http://schemas.microsoft.com/office/drawing/2014/main" id="{8D0D7AE8-130E-7FA0-31F7-7909E35826C1}"/>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Our juniors and seniors continue to participate in the additional CTE opportunities  that have been made available because of our partnership with the WCA.</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In the 24-25 school year, we had our freshman tour WCA during our Career Day.  We are expecting that sharing about WCA earlier with a tour will show students their options earlier.</a:t>
            </a:r>
            <a:endParaRPr dirty="0"/>
          </a:p>
        </p:txBody>
      </p:sp>
      <p:sp>
        <p:nvSpPr>
          <p:cNvPr id="310" name="Google Shape;310;g292ece01da8_0_1:notes">
            <a:extLst>
              <a:ext uri="{FF2B5EF4-FFF2-40B4-BE49-F238E27FC236}">
                <a16:creationId xmlns:a16="http://schemas.microsoft.com/office/drawing/2014/main" id="{32DC4B5C-3F71-AA90-1D2C-EB4089CDB0DC}"/>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Tree>
    <p:extLst>
      <p:ext uri="{BB962C8B-B14F-4D97-AF65-F5344CB8AC3E}">
        <p14:creationId xmlns:p14="http://schemas.microsoft.com/office/powerpoint/2010/main" val="1921866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a:extLst>
            <a:ext uri="{FF2B5EF4-FFF2-40B4-BE49-F238E27FC236}">
              <a16:creationId xmlns:a16="http://schemas.microsoft.com/office/drawing/2014/main" id="{CA1C9A20-1C46-174F-E28C-9825E5709D5F}"/>
            </a:ext>
          </a:extLst>
        </p:cNvPr>
        <p:cNvGrpSpPr/>
        <p:nvPr/>
      </p:nvGrpSpPr>
      <p:grpSpPr>
        <a:xfrm>
          <a:off x="0" y="0"/>
          <a:ext cx="0" cy="0"/>
          <a:chOff x="0" y="0"/>
          <a:chExt cx="0" cy="0"/>
        </a:xfrm>
      </p:grpSpPr>
      <p:sp>
        <p:nvSpPr>
          <p:cNvPr id="308" name="Google Shape;308;g292ece01da8_0_1:notes">
            <a:extLst>
              <a:ext uri="{FF2B5EF4-FFF2-40B4-BE49-F238E27FC236}">
                <a16:creationId xmlns:a16="http://schemas.microsoft.com/office/drawing/2014/main" id="{077336AE-393F-04BB-F2CC-A7EFA4B7D4A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9" name="Google Shape;309;g292ece01da8_0_1:notes">
            <a:extLst>
              <a:ext uri="{FF2B5EF4-FFF2-40B4-BE49-F238E27FC236}">
                <a16:creationId xmlns:a16="http://schemas.microsoft.com/office/drawing/2014/main" id="{97978180-1878-B28E-DF8E-CDF157318D8E}"/>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At the high school our students have had a variety of options to engage with the community.</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Our seniors attended a City Council Meeting and were able to ask questions, give input and learn about their community</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In addition, our seniors participated in mock interviews.  We had local business members support this event and volunteer their time to interview and provide feedback.</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To engage our families, we held 11th and 12th grade information nights, partnered with parents in our Booster Club and sought input through surveys and informal discussions.</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We have a parent club at the elementary school that is very active and a district wide </a:t>
            </a:r>
            <a:r>
              <a:rPr lang="en-US" sz="1200" b="0" i="0" u="none" strike="noStrike" cap="none" dirty="0" err="1">
                <a:solidFill>
                  <a:schemeClr val="dk1"/>
                </a:solidFill>
                <a:effectLst/>
                <a:latin typeface="Calibri"/>
                <a:ea typeface="Calibri"/>
                <a:cs typeface="Calibri"/>
                <a:sym typeface="Calibri"/>
              </a:rPr>
              <a:t>LatinX</a:t>
            </a:r>
            <a:r>
              <a:rPr lang="en-US" sz="1200" b="0" i="0" u="none" strike="noStrike" cap="none" dirty="0">
                <a:solidFill>
                  <a:schemeClr val="dk1"/>
                </a:solidFill>
                <a:effectLst/>
                <a:latin typeface="Calibri"/>
                <a:ea typeface="Calibri"/>
                <a:cs typeface="Calibri"/>
                <a:sym typeface="Calibri"/>
              </a:rPr>
              <a:t> group. These groups meet on a regular basis and provide opportunities for the district to meet with parents to discuss concerns, build relationships, and to help families navigate the educational system. </a:t>
            </a:r>
          </a:p>
          <a:p>
            <a:pPr marL="171450" lvl="0" indent="-171450" algn="l" rtl="0">
              <a:spcBef>
                <a:spcPts val="0"/>
              </a:spcBef>
              <a:spcAft>
                <a:spcPts val="0"/>
              </a:spcAft>
              <a:buFont typeface="Arial" panose="020B0604020202020204" pitchFamily="34" charset="0"/>
              <a:buChar char="•"/>
            </a:pPr>
            <a:r>
              <a:rPr lang="en-US" sz="1200" b="0" i="0" u="none" strike="noStrike" cap="none" dirty="0">
                <a:solidFill>
                  <a:schemeClr val="dk1"/>
                </a:solidFill>
                <a:effectLst/>
                <a:latin typeface="Calibri"/>
                <a:ea typeface="Calibri"/>
                <a:cs typeface="Calibri"/>
                <a:sym typeface="Calibri"/>
              </a:rPr>
              <a:t>All of our schools host multiple events throughout the school year where families, students and the community are invited. At these events, the district provided opportunities for attendees to provide input about the district through the use of surveys and informal discussions.</a:t>
            </a:r>
            <a:endParaRPr dirty="0"/>
          </a:p>
        </p:txBody>
      </p:sp>
      <p:sp>
        <p:nvSpPr>
          <p:cNvPr id="310" name="Google Shape;310;g292ece01da8_0_1:notes">
            <a:extLst>
              <a:ext uri="{FF2B5EF4-FFF2-40B4-BE49-F238E27FC236}">
                <a16:creationId xmlns:a16="http://schemas.microsoft.com/office/drawing/2014/main" id="{9C012923-4518-489F-A666-2256E900B68F}"/>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a:p>
        </p:txBody>
      </p:sp>
    </p:spTree>
    <p:extLst>
      <p:ext uri="{BB962C8B-B14F-4D97-AF65-F5344CB8AC3E}">
        <p14:creationId xmlns:p14="http://schemas.microsoft.com/office/powerpoint/2010/main" val="1915716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Blank">
  <p:cSld name="Blank">
    <p:spTree>
      <p:nvGrpSpPr>
        <p:cNvPr id="1" name="Shape 90"/>
        <p:cNvGrpSpPr/>
        <p:nvPr/>
      </p:nvGrpSpPr>
      <p:grpSpPr>
        <a:xfrm>
          <a:off x="0" y="0"/>
          <a:ext cx="0" cy="0"/>
          <a:chOff x="0" y="0"/>
          <a:chExt cx="0" cy="0"/>
        </a:xfrm>
      </p:grpSpPr>
      <p:sp>
        <p:nvSpPr>
          <p:cNvPr id="91" name="Google Shape;91;p1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Calibri"/>
                <a:ea typeface="Calibri"/>
                <a:cs typeface="Calibri"/>
                <a:sym typeface="Calibri"/>
              </a:rPr>
              <a:t>v</a:t>
            </a:r>
            <a:endParaRPr sz="1800" b="0" i="0" u="none" strike="noStrike" cap="none">
              <a:solidFill>
                <a:schemeClr val="lt1"/>
              </a:solidFill>
              <a:latin typeface="Calibri"/>
              <a:ea typeface="Calibri"/>
              <a:cs typeface="Calibri"/>
              <a:sym typeface="Calibri"/>
            </a:endParaRPr>
          </a:p>
        </p:txBody>
      </p:sp>
      <p:sp>
        <p:nvSpPr>
          <p:cNvPr id="92" name="Google Shape;92;p1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95" name="Google Shape;95;p11"/>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1"/>
        </a:solidFill>
        <a:effectLst/>
      </p:bgPr>
    </p:bg>
    <p:spTree>
      <p:nvGrpSpPr>
        <p:cNvPr id="1" name="Shape 96"/>
        <p:cNvGrpSpPr/>
        <p:nvPr/>
      </p:nvGrpSpPr>
      <p:grpSpPr>
        <a:xfrm>
          <a:off x="0" y="0"/>
          <a:ext cx="0" cy="0"/>
          <a:chOff x="0" y="0"/>
          <a:chExt cx="0" cy="0"/>
        </a:xfrm>
      </p:grpSpPr>
      <p:sp>
        <p:nvSpPr>
          <p:cNvPr id="97" name="Google Shape;97;p1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98" name="Google Shape;98;p12"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99" name="Google Shape;99;p12"/>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1"/>
              </a:buClr>
              <a:buSzPts val="12000"/>
              <a:buFont typeface="Calibri"/>
              <a:buNone/>
              <a:defRPr sz="12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0" name="Google Shape;100;p1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1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 name="Google Shape;102;p1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03" name="Google Shape;103;p12"/>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Orange_2-Section Header">
  <p:cSld name="Orange_2-Section Header">
    <p:bg>
      <p:bgPr>
        <a:solidFill>
          <a:schemeClr val="accent3"/>
        </a:solidFill>
        <a:effectLst/>
      </p:bgPr>
    </p:bg>
    <p:spTree>
      <p:nvGrpSpPr>
        <p:cNvPr id="1" name="Shape 104"/>
        <p:cNvGrpSpPr/>
        <p:nvPr/>
      </p:nvGrpSpPr>
      <p:grpSpPr>
        <a:xfrm>
          <a:off x="0" y="0"/>
          <a:ext cx="0" cy="0"/>
          <a:chOff x="0" y="0"/>
          <a:chExt cx="0" cy="0"/>
        </a:xfrm>
      </p:grpSpPr>
      <p:sp>
        <p:nvSpPr>
          <p:cNvPr id="105" name="Google Shape;105;p13"/>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6" name="Google Shape;106;p13"/>
          <p:cNvSpPr/>
          <p:nvPr/>
        </p:nvSpPr>
        <p:spPr>
          <a:xfrm>
            <a:off x="206187" y="2488757"/>
            <a:ext cx="11775000" cy="1900500"/>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107" name="Google Shape;107;p13"/>
          <p:cNvSpPr txBox="1">
            <a:spLocks noGrp="1"/>
          </p:cNvSpPr>
          <p:nvPr>
            <p:ph type="ctrTitle"/>
          </p:nvPr>
        </p:nvSpPr>
        <p:spPr>
          <a:xfrm>
            <a:off x="717177" y="2488757"/>
            <a:ext cx="10784400" cy="1900500"/>
          </a:xfrm>
          <a:prstGeom prst="rect">
            <a:avLst/>
          </a:prstGeom>
          <a:noFill/>
          <a:ln>
            <a:noFill/>
          </a:ln>
        </p:spPr>
        <p:txBody>
          <a:bodyPr spcFirstLastPara="1" wrap="square" lIns="91425" tIns="45700" rIns="91425" bIns="45700" anchor="ctr" anchorCtr="0">
            <a:noAutofit/>
          </a:bodyPr>
          <a:lstStyle>
            <a:lvl1pPr lvl="0" algn="ctr" rtl="0">
              <a:lnSpc>
                <a:spcPct val="90000"/>
              </a:lnSpc>
              <a:spcBef>
                <a:spcPts val="0"/>
              </a:spcBef>
              <a:spcAft>
                <a:spcPts val="0"/>
              </a:spcAft>
              <a:buClr>
                <a:schemeClr val="accent3"/>
              </a:buClr>
              <a:buSzPts val="6800"/>
              <a:buFont typeface="Calibri"/>
              <a:buNone/>
              <a:defRPr sz="6800">
                <a:solidFill>
                  <a:schemeClr val="accent3"/>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pic>
        <p:nvPicPr>
          <p:cNvPr id="108" name="Google Shape;108;p13" descr="Oregon Department of Education Logo"/>
          <p:cNvPicPr preferRelativeResize="0"/>
          <p:nvPr/>
        </p:nvPicPr>
        <p:blipFill rotWithShape="1">
          <a:blip r:embed="rId2">
            <a:alphaModFix/>
          </a:blip>
          <a:srcRect/>
          <a:stretch/>
        </p:blipFill>
        <p:spPr>
          <a:xfrm>
            <a:off x="5033770" y="214049"/>
            <a:ext cx="2124459" cy="2167132"/>
          </a:xfrm>
          <a:prstGeom prst="rect">
            <a:avLst/>
          </a:prstGeom>
          <a:noFill/>
          <a:ln>
            <a:noFill/>
          </a:ln>
        </p:spPr>
      </p:pic>
      <p:sp>
        <p:nvSpPr>
          <p:cNvPr id="109" name="Google Shape;109;p13"/>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10" name="Google Shape;110;p13"/>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Orange_3-Title Bar and Content">
  <p:cSld name="Orange_3-Title Bar and Content">
    <p:bg>
      <p:bgPr>
        <a:solidFill>
          <a:schemeClr val="accent3"/>
        </a:solidFill>
        <a:effectLst/>
      </p:bgPr>
    </p:bg>
    <p:spTree>
      <p:nvGrpSpPr>
        <p:cNvPr id="1" name="Shape 111"/>
        <p:cNvGrpSpPr/>
        <p:nvPr/>
      </p:nvGrpSpPr>
      <p:grpSpPr>
        <a:xfrm>
          <a:off x="0" y="0"/>
          <a:ext cx="0" cy="0"/>
          <a:chOff x="0" y="0"/>
          <a:chExt cx="0" cy="0"/>
        </a:xfrm>
      </p:grpSpPr>
      <p:sp>
        <p:nvSpPr>
          <p:cNvPr id="112" name="Google Shape;112;p14"/>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3" name="Google Shape;113;p14"/>
          <p:cNvSpPr/>
          <p:nvPr/>
        </p:nvSpPr>
        <p:spPr>
          <a:xfrm>
            <a:off x="206188" y="215153"/>
            <a:ext cx="11775000" cy="1397400"/>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4" name="Google Shape;114;p14"/>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15" name="Google Shape;115;p14"/>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3"/>
              </a:buClr>
              <a:buSzPts val="4400"/>
              <a:buFont typeface="Calibri"/>
              <a:buNone/>
              <a:defRPr>
                <a:solidFill>
                  <a:schemeClr val="accent3"/>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16" name="Google Shape;116;p14"/>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17" name="Google Shape;117;p14"/>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Red_2-Section Header">
  <p:cSld name="Red_2-Section Header">
    <p:bg>
      <p:bgPr>
        <a:solidFill>
          <a:schemeClr val="accent2"/>
        </a:solidFill>
        <a:effectLst/>
      </p:bgPr>
    </p:bg>
    <p:spTree>
      <p:nvGrpSpPr>
        <p:cNvPr id="1" name="Shape 118"/>
        <p:cNvGrpSpPr/>
        <p:nvPr/>
      </p:nvGrpSpPr>
      <p:grpSpPr>
        <a:xfrm>
          <a:off x="0" y="0"/>
          <a:ext cx="0" cy="0"/>
          <a:chOff x="0" y="0"/>
          <a:chExt cx="0" cy="0"/>
        </a:xfrm>
      </p:grpSpPr>
      <p:sp>
        <p:nvSpPr>
          <p:cNvPr id="119" name="Google Shape;119;p15"/>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0" name="Google Shape;120;p15"/>
          <p:cNvSpPr/>
          <p:nvPr/>
        </p:nvSpPr>
        <p:spPr>
          <a:xfrm>
            <a:off x="206187" y="2488757"/>
            <a:ext cx="11775000" cy="1900500"/>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121" name="Google Shape;121;p15"/>
          <p:cNvSpPr txBox="1">
            <a:spLocks noGrp="1"/>
          </p:cNvSpPr>
          <p:nvPr>
            <p:ph type="ctrTitle"/>
          </p:nvPr>
        </p:nvSpPr>
        <p:spPr>
          <a:xfrm>
            <a:off x="717177" y="2488757"/>
            <a:ext cx="10784400" cy="1900500"/>
          </a:xfrm>
          <a:prstGeom prst="rect">
            <a:avLst/>
          </a:prstGeom>
          <a:noFill/>
          <a:ln>
            <a:noFill/>
          </a:ln>
        </p:spPr>
        <p:txBody>
          <a:bodyPr spcFirstLastPara="1" wrap="square" lIns="91425" tIns="45700" rIns="91425" bIns="45700" anchor="ctr" anchorCtr="0">
            <a:noAutofit/>
          </a:bodyPr>
          <a:lstStyle>
            <a:lvl1pPr lvl="0" algn="ctr" rtl="0">
              <a:lnSpc>
                <a:spcPct val="90000"/>
              </a:lnSpc>
              <a:spcBef>
                <a:spcPts val="0"/>
              </a:spcBef>
              <a:spcAft>
                <a:spcPts val="0"/>
              </a:spcAft>
              <a:buClr>
                <a:schemeClr val="accent2"/>
              </a:buClr>
              <a:buSzPts val="6800"/>
              <a:buFont typeface="Calibri"/>
              <a:buNone/>
              <a:defRPr sz="6800">
                <a:solidFill>
                  <a:schemeClr val="accent2"/>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pic>
        <p:nvPicPr>
          <p:cNvPr id="122" name="Google Shape;122;p15" descr="Oregon Department of Education Logo"/>
          <p:cNvPicPr preferRelativeResize="0"/>
          <p:nvPr/>
        </p:nvPicPr>
        <p:blipFill rotWithShape="1">
          <a:blip r:embed="rId2">
            <a:alphaModFix/>
          </a:blip>
          <a:srcRect/>
          <a:stretch/>
        </p:blipFill>
        <p:spPr>
          <a:xfrm>
            <a:off x="5033770" y="214049"/>
            <a:ext cx="2124459" cy="2167132"/>
          </a:xfrm>
          <a:prstGeom prst="rect">
            <a:avLst/>
          </a:prstGeom>
          <a:noFill/>
          <a:ln>
            <a:noFill/>
          </a:ln>
        </p:spPr>
      </p:pic>
      <p:sp>
        <p:nvSpPr>
          <p:cNvPr id="123" name="Google Shape;123;p15"/>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24" name="Google Shape;124;p15"/>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Red_3-Title Bar and Content">
  <p:cSld name="Red_3-Title Bar and Content">
    <p:bg>
      <p:bgPr>
        <a:solidFill>
          <a:schemeClr val="accent2"/>
        </a:solidFill>
        <a:effectLst/>
      </p:bgPr>
    </p:bg>
    <p:spTree>
      <p:nvGrpSpPr>
        <p:cNvPr id="1" name="Shape 125"/>
        <p:cNvGrpSpPr/>
        <p:nvPr/>
      </p:nvGrpSpPr>
      <p:grpSpPr>
        <a:xfrm>
          <a:off x="0" y="0"/>
          <a:ext cx="0" cy="0"/>
          <a:chOff x="0" y="0"/>
          <a:chExt cx="0" cy="0"/>
        </a:xfrm>
      </p:grpSpPr>
      <p:sp>
        <p:nvSpPr>
          <p:cNvPr id="126" name="Google Shape;126;p16"/>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7" name="Google Shape;127;p16"/>
          <p:cNvSpPr/>
          <p:nvPr/>
        </p:nvSpPr>
        <p:spPr>
          <a:xfrm>
            <a:off x="206188" y="215153"/>
            <a:ext cx="11775000" cy="1397400"/>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8" name="Google Shape;128;p16"/>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29" name="Google Shape;129;p16"/>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2"/>
              </a:buClr>
              <a:buSzPts val="4400"/>
              <a:buFont typeface="Calibri"/>
              <a:buNone/>
              <a:defRPr>
                <a:solidFill>
                  <a:schemeClr val="accent2"/>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0" name="Google Shape;130;p16"/>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31" name="Google Shape;131;p16"/>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Red_5-Title and Content">
  <p:cSld name="Red_5-Title and Content">
    <p:bg>
      <p:bgPr>
        <a:solidFill>
          <a:schemeClr val="accent2"/>
        </a:solidFill>
        <a:effectLst/>
      </p:bgPr>
    </p:bg>
    <p:spTree>
      <p:nvGrpSpPr>
        <p:cNvPr id="1" name="Shape 132"/>
        <p:cNvGrpSpPr/>
        <p:nvPr/>
      </p:nvGrpSpPr>
      <p:grpSpPr>
        <a:xfrm>
          <a:off x="0" y="0"/>
          <a:ext cx="0" cy="0"/>
          <a:chOff x="0" y="0"/>
          <a:chExt cx="0" cy="0"/>
        </a:xfrm>
      </p:grpSpPr>
      <p:sp>
        <p:nvSpPr>
          <p:cNvPr id="133" name="Google Shape;133;p17"/>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2"/>
              </a:buClr>
              <a:buSzPts val="4400"/>
              <a:buFont typeface="Calibri"/>
              <a:buNone/>
              <a:defRPr>
                <a:solidFill>
                  <a:schemeClr val="accent2"/>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4" name="Google Shape;134;p17"/>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35" name="Google Shape;135;p17"/>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36" name="Google Shape;136;p17"/>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Green_2-Section Header">
  <p:cSld name="Green_2-Section Header">
    <p:bg>
      <p:bgPr>
        <a:solidFill>
          <a:schemeClr val="accent5"/>
        </a:solidFill>
        <a:effectLst/>
      </p:bgPr>
    </p:bg>
    <p:spTree>
      <p:nvGrpSpPr>
        <p:cNvPr id="1" name="Shape 137"/>
        <p:cNvGrpSpPr/>
        <p:nvPr/>
      </p:nvGrpSpPr>
      <p:grpSpPr>
        <a:xfrm>
          <a:off x="0" y="0"/>
          <a:ext cx="0" cy="0"/>
          <a:chOff x="0" y="0"/>
          <a:chExt cx="0" cy="0"/>
        </a:xfrm>
      </p:grpSpPr>
      <p:sp>
        <p:nvSpPr>
          <p:cNvPr id="138" name="Google Shape;138;p18"/>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9" name="Google Shape;139;p18"/>
          <p:cNvSpPr/>
          <p:nvPr/>
        </p:nvSpPr>
        <p:spPr>
          <a:xfrm>
            <a:off x="206187" y="2488757"/>
            <a:ext cx="11775000" cy="1900500"/>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140" name="Google Shape;140;p18"/>
          <p:cNvSpPr txBox="1">
            <a:spLocks noGrp="1"/>
          </p:cNvSpPr>
          <p:nvPr>
            <p:ph type="ctrTitle"/>
          </p:nvPr>
        </p:nvSpPr>
        <p:spPr>
          <a:xfrm>
            <a:off x="717177" y="2488757"/>
            <a:ext cx="10784400" cy="1900500"/>
          </a:xfrm>
          <a:prstGeom prst="rect">
            <a:avLst/>
          </a:prstGeom>
          <a:noFill/>
          <a:ln>
            <a:noFill/>
          </a:ln>
        </p:spPr>
        <p:txBody>
          <a:bodyPr spcFirstLastPara="1" wrap="square" lIns="91425" tIns="45700" rIns="91425" bIns="45700" anchor="ctr" anchorCtr="0">
            <a:noAutofit/>
          </a:bodyPr>
          <a:lstStyle>
            <a:lvl1pPr lvl="0" algn="ctr" rtl="0">
              <a:lnSpc>
                <a:spcPct val="90000"/>
              </a:lnSpc>
              <a:spcBef>
                <a:spcPts val="0"/>
              </a:spcBef>
              <a:spcAft>
                <a:spcPts val="0"/>
              </a:spcAft>
              <a:buClr>
                <a:schemeClr val="accent5"/>
              </a:buClr>
              <a:buSzPts val="6800"/>
              <a:buFont typeface="Calibri"/>
              <a:buNone/>
              <a:defRPr sz="6800">
                <a:solidFill>
                  <a:schemeClr val="accent5"/>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pic>
        <p:nvPicPr>
          <p:cNvPr id="141" name="Google Shape;141;p18" descr="Oregon Department of Education Logo"/>
          <p:cNvPicPr preferRelativeResize="0"/>
          <p:nvPr/>
        </p:nvPicPr>
        <p:blipFill rotWithShape="1">
          <a:blip r:embed="rId2">
            <a:alphaModFix/>
          </a:blip>
          <a:srcRect/>
          <a:stretch/>
        </p:blipFill>
        <p:spPr>
          <a:xfrm>
            <a:off x="5033770" y="214049"/>
            <a:ext cx="2124459" cy="2167132"/>
          </a:xfrm>
          <a:prstGeom prst="rect">
            <a:avLst/>
          </a:prstGeom>
          <a:noFill/>
          <a:ln>
            <a:noFill/>
          </a:ln>
        </p:spPr>
      </p:pic>
      <p:sp>
        <p:nvSpPr>
          <p:cNvPr id="142" name="Google Shape;142;p18"/>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43" name="Google Shape;143;p18"/>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Green_3-Title Bar and Content">
  <p:cSld name="Green_3-Title Bar and Content">
    <p:bg>
      <p:bgPr>
        <a:solidFill>
          <a:schemeClr val="accent5"/>
        </a:solidFill>
        <a:effectLst/>
      </p:bgPr>
    </p:bg>
    <p:spTree>
      <p:nvGrpSpPr>
        <p:cNvPr id="1" name="Shape 144"/>
        <p:cNvGrpSpPr/>
        <p:nvPr/>
      </p:nvGrpSpPr>
      <p:grpSpPr>
        <a:xfrm>
          <a:off x="0" y="0"/>
          <a:ext cx="0" cy="0"/>
          <a:chOff x="0" y="0"/>
          <a:chExt cx="0" cy="0"/>
        </a:xfrm>
      </p:grpSpPr>
      <p:sp>
        <p:nvSpPr>
          <p:cNvPr id="145" name="Google Shape;145;p19"/>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6" name="Google Shape;146;p19"/>
          <p:cNvSpPr/>
          <p:nvPr/>
        </p:nvSpPr>
        <p:spPr>
          <a:xfrm>
            <a:off x="206188" y="215153"/>
            <a:ext cx="11775000" cy="1397400"/>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7" name="Google Shape;147;p19"/>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48" name="Google Shape;148;p19"/>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5"/>
              </a:buClr>
              <a:buSzPts val="4400"/>
              <a:buFont typeface="Calibri"/>
              <a:buNone/>
              <a:defRPr>
                <a:solidFill>
                  <a:schemeClr val="accent5"/>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9" name="Google Shape;149;p19"/>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50" name="Google Shape;150;p19"/>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Green_5-Title and Content">
  <p:cSld name="Green_5-Title and Content">
    <p:bg>
      <p:bgPr>
        <a:solidFill>
          <a:schemeClr val="accent5"/>
        </a:solidFill>
        <a:effectLst/>
      </p:bgPr>
    </p:bg>
    <p:spTree>
      <p:nvGrpSpPr>
        <p:cNvPr id="1" name="Shape 151"/>
        <p:cNvGrpSpPr/>
        <p:nvPr/>
      </p:nvGrpSpPr>
      <p:grpSpPr>
        <a:xfrm>
          <a:off x="0" y="0"/>
          <a:ext cx="0" cy="0"/>
          <a:chOff x="0" y="0"/>
          <a:chExt cx="0" cy="0"/>
        </a:xfrm>
      </p:grpSpPr>
      <p:sp>
        <p:nvSpPr>
          <p:cNvPr id="152" name="Google Shape;152;p20"/>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5"/>
              </a:buClr>
              <a:buSzPts val="4400"/>
              <a:buFont typeface="Calibri"/>
              <a:buNone/>
              <a:defRPr>
                <a:solidFill>
                  <a:schemeClr val="accent5"/>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53" name="Google Shape;153;p20"/>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54" name="Google Shape;154;p20"/>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55" name="Google Shape;155;p20"/>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1"/>
        </a:solidFill>
        <a:effectLst/>
      </p:bgPr>
    </p:bg>
    <p:spTree>
      <p:nvGrpSpPr>
        <p:cNvPr id="1" name="Shape 23"/>
        <p:cNvGrpSpPr/>
        <p:nvPr/>
      </p:nvGrpSpPr>
      <p:grpSpPr>
        <a:xfrm>
          <a:off x="0" y="0"/>
          <a:ext cx="0" cy="0"/>
          <a:chOff x="0" y="0"/>
          <a:chExt cx="0" cy="0"/>
        </a:xfrm>
      </p:grpSpPr>
      <p:sp>
        <p:nvSpPr>
          <p:cNvPr id="24" name="Google Shape;24;p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5" name="Google Shape;25;p3"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26" name="Google Shape;26;p3"/>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1"/>
              </a:buClr>
              <a:buSzPts val="12000"/>
              <a:buFont typeface="Calibri"/>
              <a:buNone/>
              <a:defRPr sz="12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0" name="Google Shape;30;p3"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31" name="Google Shape;31;p3"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32" name="Google Shape;32;p3"/>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Gold_2-Section Header">
  <p:cSld name="Gold_2-Section Header">
    <p:bg>
      <p:bgPr>
        <a:solidFill>
          <a:schemeClr val="accent4"/>
        </a:solidFill>
        <a:effectLst/>
      </p:bgPr>
    </p:bg>
    <p:spTree>
      <p:nvGrpSpPr>
        <p:cNvPr id="1" name="Shape 156"/>
        <p:cNvGrpSpPr/>
        <p:nvPr/>
      </p:nvGrpSpPr>
      <p:grpSpPr>
        <a:xfrm>
          <a:off x="0" y="0"/>
          <a:ext cx="0" cy="0"/>
          <a:chOff x="0" y="0"/>
          <a:chExt cx="0" cy="0"/>
        </a:xfrm>
      </p:grpSpPr>
      <p:sp>
        <p:nvSpPr>
          <p:cNvPr id="157" name="Google Shape;157;p21"/>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8" name="Google Shape;158;p21"/>
          <p:cNvSpPr/>
          <p:nvPr/>
        </p:nvSpPr>
        <p:spPr>
          <a:xfrm>
            <a:off x="206187" y="2488757"/>
            <a:ext cx="11775000" cy="1900500"/>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159" name="Google Shape;159;p21"/>
          <p:cNvSpPr txBox="1">
            <a:spLocks noGrp="1"/>
          </p:cNvSpPr>
          <p:nvPr>
            <p:ph type="ctrTitle"/>
          </p:nvPr>
        </p:nvSpPr>
        <p:spPr>
          <a:xfrm>
            <a:off x="717177" y="2488757"/>
            <a:ext cx="10784400" cy="1900500"/>
          </a:xfrm>
          <a:prstGeom prst="rect">
            <a:avLst/>
          </a:prstGeom>
          <a:noFill/>
          <a:ln>
            <a:noFill/>
          </a:ln>
        </p:spPr>
        <p:txBody>
          <a:bodyPr spcFirstLastPara="1" wrap="square" lIns="91425" tIns="45700" rIns="91425" bIns="45700" anchor="ctr" anchorCtr="0">
            <a:noAutofit/>
          </a:bodyPr>
          <a:lstStyle>
            <a:lvl1pPr lvl="0" algn="ctr" rtl="0">
              <a:lnSpc>
                <a:spcPct val="90000"/>
              </a:lnSpc>
              <a:spcBef>
                <a:spcPts val="0"/>
              </a:spcBef>
              <a:spcAft>
                <a:spcPts val="0"/>
              </a:spcAft>
              <a:buClr>
                <a:schemeClr val="accent4"/>
              </a:buClr>
              <a:buSzPts val="6800"/>
              <a:buFont typeface="Calibri"/>
              <a:buNone/>
              <a:defRPr sz="6800">
                <a:solidFill>
                  <a:schemeClr val="accent4"/>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0" name="Google Shape;160;p21"/>
          <p:cNvSpPr txBox="1">
            <a:spLocks noGrp="1"/>
          </p:cNvSpPr>
          <p:nvPr>
            <p:ph type="dt" idx="10"/>
          </p:nvPr>
        </p:nvSpPr>
        <p:spPr>
          <a:xfrm>
            <a:off x="3854824" y="6139793"/>
            <a:ext cx="4509300" cy="3651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1" name="Google Shape;161;p21"/>
          <p:cNvSpPr txBox="1">
            <a:spLocks noGrp="1"/>
          </p:cNvSpPr>
          <p:nvPr>
            <p:ph type="ftr" idx="11"/>
          </p:nvPr>
        </p:nvSpPr>
        <p:spPr>
          <a:xfrm>
            <a:off x="717176" y="6139793"/>
            <a:ext cx="2864100" cy="3651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2" name="Google Shape;162;p21"/>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63" name="Google Shape;163;p21" descr="Oregon Department of Education Logo"/>
          <p:cNvPicPr preferRelativeResize="0"/>
          <p:nvPr/>
        </p:nvPicPr>
        <p:blipFill rotWithShape="1">
          <a:blip r:embed="rId2">
            <a:alphaModFix/>
          </a:blip>
          <a:srcRect/>
          <a:stretch/>
        </p:blipFill>
        <p:spPr>
          <a:xfrm>
            <a:off x="5033770" y="214049"/>
            <a:ext cx="2124459" cy="2167132"/>
          </a:xfrm>
          <a:prstGeom prst="rect">
            <a:avLst/>
          </a:prstGeom>
          <a:noFill/>
          <a:ln>
            <a:noFill/>
          </a:ln>
        </p:spPr>
      </p:pic>
      <p:sp>
        <p:nvSpPr>
          <p:cNvPr id="164" name="Google Shape;164;p21"/>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Gold_5-Title and Content">
  <p:cSld name="Gold_5-Title and Content">
    <p:bg>
      <p:bgPr>
        <a:solidFill>
          <a:schemeClr val="accent4"/>
        </a:solidFill>
        <a:effectLst/>
      </p:bgPr>
    </p:bg>
    <p:spTree>
      <p:nvGrpSpPr>
        <p:cNvPr id="1" name="Shape 165"/>
        <p:cNvGrpSpPr/>
        <p:nvPr/>
      </p:nvGrpSpPr>
      <p:grpSpPr>
        <a:xfrm>
          <a:off x="0" y="0"/>
          <a:ext cx="0" cy="0"/>
          <a:chOff x="0" y="0"/>
          <a:chExt cx="0" cy="0"/>
        </a:xfrm>
      </p:grpSpPr>
      <p:sp>
        <p:nvSpPr>
          <p:cNvPr id="166" name="Google Shape;166;p22"/>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4"/>
              </a:buClr>
              <a:buSzPts val="4400"/>
              <a:buFont typeface="Calibri"/>
              <a:buNone/>
              <a:defRPr>
                <a:solidFill>
                  <a:schemeClr val="accent4"/>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7" name="Google Shape;167;p22"/>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68" name="Google Shape;168;p22"/>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69" name="Google Shape;169;p22"/>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Gold_3-Title Bar and Content">
  <p:cSld name="Gold_3-Title Bar and Content">
    <p:bg>
      <p:bgPr>
        <a:solidFill>
          <a:schemeClr val="accent4"/>
        </a:solidFill>
        <a:effectLst/>
      </p:bgPr>
    </p:bg>
    <p:spTree>
      <p:nvGrpSpPr>
        <p:cNvPr id="1" name="Shape 170"/>
        <p:cNvGrpSpPr/>
        <p:nvPr/>
      </p:nvGrpSpPr>
      <p:grpSpPr>
        <a:xfrm>
          <a:off x="0" y="0"/>
          <a:ext cx="0" cy="0"/>
          <a:chOff x="0" y="0"/>
          <a:chExt cx="0" cy="0"/>
        </a:xfrm>
      </p:grpSpPr>
      <p:sp>
        <p:nvSpPr>
          <p:cNvPr id="171" name="Google Shape;171;p23"/>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2" name="Google Shape;172;p23"/>
          <p:cNvSpPr/>
          <p:nvPr/>
        </p:nvSpPr>
        <p:spPr>
          <a:xfrm>
            <a:off x="206188" y="215153"/>
            <a:ext cx="11775000" cy="1397400"/>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3" name="Google Shape;173;p23"/>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174" name="Google Shape;174;p23"/>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4"/>
              </a:buClr>
              <a:buSzPts val="4400"/>
              <a:buFont typeface="Calibri"/>
              <a:buNone/>
              <a:defRPr>
                <a:solidFill>
                  <a:schemeClr val="accent4"/>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75" name="Google Shape;175;p23"/>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76" name="Google Shape;176;p23"/>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Blue_10-Large Type">
  <p:cSld name="Blue_10-Large Type">
    <p:bg>
      <p:bgPr>
        <a:solidFill>
          <a:schemeClr val="accent1"/>
        </a:solidFill>
        <a:effectLst/>
      </p:bgPr>
    </p:bg>
    <p:spTree>
      <p:nvGrpSpPr>
        <p:cNvPr id="1" name="Shape 177"/>
        <p:cNvGrpSpPr/>
        <p:nvPr/>
      </p:nvGrpSpPr>
      <p:grpSpPr>
        <a:xfrm>
          <a:off x="0" y="0"/>
          <a:ext cx="0" cy="0"/>
          <a:chOff x="0" y="0"/>
          <a:chExt cx="0" cy="0"/>
        </a:xfrm>
      </p:grpSpPr>
      <p:sp>
        <p:nvSpPr>
          <p:cNvPr id="178" name="Google Shape;178;p24"/>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79" name="Google Shape;179;p24"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180" name="Google Shape;180;p24"/>
          <p:cNvSpPr txBox="1">
            <a:spLocks noGrp="1"/>
          </p:cNvSpPr>
          <p:nvPr>
            <p:ph type="ctrTitle"/>
          </p:nvPr>
        </p:nvSpPr>
        <p:spPr>
          <a:xfrm>
            <a:off x="1524000" y="1499125"/>
            <a:ext cx="9144000" cy="2387700"/>
          </a:xfrm>
          <a:prstGeom prst="rect">
            <a:avLst/>
          </a:prstGeom>
          <a:noFill/>
          <a:ln>
            <a:noFill/>
          </a:ln>
        </p:spPr>
        <p:txBody>
          <a:bodyPr spcFirstLastPara="1" wrap="square" lIns="91425" tIns="45700" rIns="91425" bIns="45700" anchor="b" anchorCtr="0">
            <a:noAutofit/>
          </a:bodyPr>
          <a:lstStyle>
            <a:lvl1pPr lvl="0" algn="ctr" rtl="0">
              <a:lnSpc>
                <a:spcPct val="90000"/>
              </a:lnSpc>
              <a:spcBef>
                <a:spcPts val="0"/>
              </a:spcBef>
              <a:spcAft>
                <a:spcPts val="0"/>
              </a:spcAft>
              <a:buClr>
                <a:schemeClr val="accent1"/>
              </a:buClr>
              <a:buSzPts val="12000"/>
              <a:buFont typeface="Calibri"/>
              <a:buNone/>
              <a:defRPr sz="12000">
                <a:solidFill>
                  <a:schemeClr val="accen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81" name="Google Shape;181;p24"/>
          <p:cNvSpPr txBox="1">
            <a:spLocks noGrp="1"/>
          </p:cNvSpPr>
          <p:nvPr>
            <p:ph type="subTitle" idx="1"/>
          </p:nvPr>
        </p:nvSpPr>
        <p:spPr>
          <a:xfrm>
            <a:off x="1524000" y="4003184"/>
            <a:ext cx="9144000" cy="880500"/>
          </a:xfrm>
          <a:prstGeom prst="rect">
            <a:avLst/>
          </a:prstGeom>
          <a:noFill/>
          <a:ln>
            <a:noFill/>
          </a:ln>
        </p:spPr>
        <p:txBody>
          <a:bodyPr spcFirstLastPara="1" wrap="square" lIns="91425" tIns="45700" rIns="91425" bIns="45700" anchor="t" anchorCtr="0">
            <a:normAutofit/>
          </a:bodyPr>
          <a:lstStyle>
            <a:lvl1pPr lvl="0" algn="ctr" rtl="0">
              <a:lnSpc>
                <a:spcPct val="90000"/>
              </a:lnSpc>
              <a:spcBef>
                <a:spcPts val="1000"/>
              </a:spcBef>
              <a:spcAft>
                <a:spcPts val="0"/>
              </a:spcAft>
              <a:buClr>
                <a:schemeClr val="accent1"/>
              </a:buClr>
              <a:buSzPts val="2400"/>
              <a:buNone/>
              <a:defRPr sz="2400">
                <a:solidFill>
                  <a:schemeClr val="accent1"/>
                </a:solidFill>
              </a:defRPr>
            </a:lvl1pPr>
            <a:lvl2pPr lvl="1" algn="ctr" rtl="0">
              <a:lnSpc>
                <a:spcPct val="90000"/>
              </a:lnSpc>
              <a:spcBef>
                <a:spcPts val="500"/>
              </a:spcBef>
              <a:spcAft>
                <a:spcPts val="0"/>
              </a:spcAft>
              <a:buClr>
                <a:schemeClr val="dk1"/>
              </a:buClr>
              <a:buSzPts val="2000"/>
              <a:buNone/>
              <a:defRPr sz="2000"/>
            </a:lvl2pPr>
            <a:lvl3pPr lvl="2" algn="ctr" rtl="0">
              <a:lnSpc>
                <a:spcPct val="90000"/>
              </a:lnSpc>
              <a:spcBef>
                <a:spcPts val="500"/>
              </a:spcBef>
              <a:spcAft>
                <a:spcPts val="0"/>
              </a:spcAft>
              <a:buClr>
                <a:schemeClr val="dk1"/>
              </a:buClr>
              <a:buSzPts val="1800"/>
              <a:buNone/>
              <a:defRPr sz="1800"/>
            </a:lvl3pPr>
            <a:lvl4pPr lvl="3" algn="ctr" rtl="0">
              <a:lnSpc>
                <a:spcPct val="90000"/>
              </a:lnSpc>
              <a:spcBef>
                <a:spcPts val="500"/>
              </a:spcBef>
              <a:spcAft>
                <a:spcPts val="0"/>
              </a:spcAft>
              <a:buClr>
                <a:schemeClr val="dk1"/>
              </a:buClr>
              <a:buSzPts val="1600"/>
              <a:buNone/>
              <a:defRPr sz="1600"/>
            </a:lvl4pPr>
            <a:lvl5pPr lvl="4" algn="ctr" rtl="0">
              <a:lnSpc>
                <a:spcPct val="90000"/>
              </a:lnSpc>
              <a:spcBef>
                <a:spcPts val="500"/>
              </a:spcBef>
              <a:spcAft>
                <a:spcPts val="0"/>
              </a:spcAft>
              <a:buClr>
                <a:schemeClr val="dk1"/>
              </a:buClr>
              <a:buSzPts val="1600"/>
              <a:buNone/>
              <a:defRPr sz="1600"/>
            </a:lvl5pPr>
            <a:lvl6pPr lvl="5" algn="ctr" rtl="0">
              <a:lnSpc>
                <a:spcPct val="90000"/>
              </a:lnSpc>
              <a:spcBef>
                <a:spcPts val="500"/>
              </a:spcBef>
              <a:spcAft>
                <a:spcPts val="0"/>
              </a:spcAft>
              <a:buClr>
                <a:schemeClr val="dk1"/>
              </a:buClr>
              <a:buSzPts val="1600"/>
              <a:buNone/>
              <a:defRPr sz="1600"/>
            </a:lvl6pPr>
            <a:lvl7pPr lvl="6" algn="ctr" rtl="0">
              <a:lnSpc>
                <a:spcPct val="90000"/>
              </a:lnSpc>
              <a:spcBef>
                <a:spcPts val="500"/>
              </a:spcBef>
              <a:spcAft>
                <a:spcPts val="0"/>
              </a:spcAft>
              <a:buClr>
                <a:schemeClr val="dk1"/>
              </a:buClr>
              <a:buSzPts val="1600"/>
              <a:buNone/>
              <a:defRPr sz="1600"/>
            </a:lvl7pPr>
            <a:lvl8pPr lvl="7" algn="ctr" rtl="0">
              <a:lnSpc>
                <a:spcPct val="90000"/>
              </a:lnSpc>
              <a:spcBef>
                <a:spcPts val="500"/>
              </a:spcBef>
              <a:spcAft>
                <a:spcPts val="0"/>
              </a:spcAft>
              <a:buClr>
                <a:schemeClr val="dk1"/>
              </a:buClr>
              <a:buSzPts val="1600"/>
              <a:buNone/>
              <a:defRPr sz="1600"/>
            </a:lvl8pPr>
            <a:lvl9pPr lvl="8" algn="ctr" rtl="0">
              <a:lnSpc>
                <a:spcPct val="90000"/>
              </a:lnSpc>
              <a:spcBef>
                <a:spcPts val="500"/>
              </a:spcBef>
              <a:spcAft>
                <a:spcPts val="0"/>
              </a:spcAft>
              <a:buClr>
                <a:schemeClr val="dk1"/>
              </a:buClr>
              <a:buSzPts val="1600"/>
              <a:buNone/>
              <a:defRPr sz="1600"/>
            </a:lvl9pPr>
          </a:lstStyle>
          <a:p>
            <a:endParaRPr/>
          </a:p>
        </p:txBody>
      </p:sp>
      <p:sp>
        <p:nvSpPr>
          <p:cNvPr id="182" name="Google Shape;182;p24"/>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83" name="Google Shape;183;p24"/>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Blue_2-Section Header">
  <p:cSld name="Blue_2-Section Header">
    <p:bg>
      <p:bgPr>
        <a:solidFill>
          <a:schemeClr val="accent1"/>
        </a:solidFill>
        <a:effectLst/>
      </p:bgPr>
    </p:bg>
    <p:spTree>
      <p:nvGrpSpPr>
        <p:cNvPr id="1" name="Shape 184"/>
        <p:cNvGrpSpPr/>
        <p:nvPr/>
      </p:nvGrpSpPr>
      <p:grpSpPr>
        <a:xfrm>
          <a:off x="0" y="0"/>
          <a:ext cx="0" cy="0"/>
          <a:chOff x="0" y="0"/>
          <a:chExt cx="0" cy="0"/>
        </a:xfrm>
      </p:grpSpPr>
      <p:sp>
        <p:nvSpPr>
          <p:cNvPr id="185" name="Google Shape;185;p25"/>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6" name="Google Shape;186;p25"/>
          <p:cNvSpPr/>
          <p:nvPr/>
        </p:nvSpPr>
        <p:spPr>
          <a:xfrm>
            <a:off x="206187" y="2488757"/>
            <a:ext cx="11775000" cy="19005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187" name="Google Shape;187;p25"/>
          <p:cNvSpPr txBox="1">
            <a:spLocks noGrp="1"/>
          </p:cNvSpPr>
          <p:nvPr>
            <p:ph type="ctrTitle"/>
          </p:nvPr>
        </p:nvSpPr>
        <p:spPr>
          <a:xfrm>
            <a:off x="717177" y="2488757"/>
            <a:ext cx="10784400" cy="1900500"/>
          </a:xfrm>
          <a:prstGeom prst="rect">
            <a:avLst/>
          </a:prstGeom>
          <a:noFill/>
          <a:ln>
            <a:noFill/>
          </a:ln>
        </p:spPr>
        <p:txBody>
          <a:bodyPr spcFirstLastPara="1" wrap="square" lIns="91425" tIns="45700" rIns="91425" bIns="45700" anchor="ctr" anchorCtr="0">
            <a:noAutofit/>
          </a:bodyPr>
          <a:lstStyle>
            <a:lvl1pPr lvl="0" algn="ctr" rtl="0">
              <a:lnSpc>
                <a:spcPct val="90000"/>
              </a:lnSpc>
              <a:spcBef>
                <a:spcPts val="0"/>
              </a:spcBef>
              <a:spcAft>
                <a:spcPts val="0"/>
              </a:spcAft>
              <a:buClr>
                <a:schemeClr val="accent1"/>
              </a:buClr>
              <a:buSzPts val="6800"/>
              <a:buFont typeface="Calibri"/>
              <a:buNone/>
              <a:defRPr sz="6800">
                <a:solidFill>
                  <a:schemeClr val="accen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pic>
        <p:nvPicPr>
          <p:cNvPr id="188" name="Google Shape;188;p25" descr="Oregon Department of Education Logo"/>
          <p:cNvPicPr preferRelativeResize="0"/>
          <p:nvPr/>
        </p:nvPicPr>
        <p:blipFill rotWithShape="1">
          <a:blip r:embed="rId2">
            <a:alphaModFix/>
          </a:blip>
          <a:srcRect/>
          <a:stretch/>
        </p:blipFill>
        <p:spPr>
          <a:xfrm>
            <a:off x="5033770" y="214049"/>
            <a:ext cx="2124459" cy="2167132"/>
          </a:xfrm>
          <a:prstGeom prst="rect">
            <a:avLst/>
          </a:prstGeom>
          <a:noFill/>
          <a:ln>
            <a:noFill/>
          </a:ln>
        </p:spPr>
      </p:pic>
      <p:sp>
        <p:nvSpPr>
          <p:cNvPr id="189" name="Google Shape;189;p25"/>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190" name="Google Shape;190;p25"/>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matchingName="Blue_3-Title Bar and Content">
  <p:cSld name="Blue_3-Title Bar and Content">
    <p:bg>
      <p:bgPr>
        <a:solidFill>
          <a:schemeClr val="accent1"/>
        </a:solidFill>
        <a:effectLst/>
      </p:bgPr>
    </p:bg>
    <p:spTree>
      <p:nvGrpSpPr>
        <p:cNvPr id="1" name="Shape 191"/>
        <p:cNvGrpSpPr/>
        <p:nvPr/>
      </p:nvGrpSpPr>
      <p:grpSpPr>
        <a:xfrm>
          <a:off x="0" y="0"/>
          <a:ext cx="0" cy="0"/>
          <a:chOff x="0" y="0"/>
          <a:chExt cx="0" cy="0"/>
        </a:xfrm>
      </p:grpSpPr>
      <p:sp>
        <p:nvSpPr>
          <p:cNvPr id="192" name="Google Shape;192;p26"/>
          <p:cNvSpPr/>
          <p:nvPr/>
        </p:nvSpPr>
        <p:spPr>
          <a:xfrm>
            <a:off x="206188" y="215153"/>
            <a:ext cx="117747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Calibri"/>
              <a:ea typeface="Calibri"/>
              <a:cs typeface="Calibri"/>
              <a:sym typeface="Calibri"/>
            </a:endParaRPr>
          </a:p>
        </p:txBody>
      </p:sp>
      <p:sp>
        <p:nvSpPr>
          <p:cNvPr id="193" name="Google Shape;193;p26"/>
          <p:cNvSpPr/>
          <p:nvPr/>
        </p:nvSpPr>
        <p:spPr>
          <a:xfrm>
            <a:off x="206188" y="215153"/>
            <a:ext cx="11774700" cy="13977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Calibri"/>
              <a:ea typeface="Calibri"/>
              <a:cs typeface="Calibri"/>
              <a:sym typeface="Calibri"/>
            </a:endParaRPr>
          </a:p>
        </p:txBody>
      </p:sp>
      <p:sp>
        <p:nvSpPr>
          <p:cNvPr id="194" name="Google Shape;194;p26"/>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lvl1pPr marL="457200" lvl="0" indent="-349250" algn="l" rtl="0">
              <a:lnSpc>
                <a:spcPct val="90000"/>
              </a:lnSpc>
              <a:spcBef>
                <a:spcPts val="1100"/>
              </a:spcBef>
              <a:spcAft>
                <a:spcPts val="0"/>
              </a:spcAft>
              <a:buClr>
                <a:schemeClr val="dk1"/>
              </a:buClr>
              <a:buSzPts val="1900"/>
              <a:buChar char="•"/>
              <a:defRPr/>
            </a:lvl1pPr>
            <a:lvl2pPr marL="914400" lvl="1" indent="-349250" algn="l" rtl="0">
              <a:lnSpc>
                <a:spcPct val="90000"/>
              </a:lnSpc>
              <a:spcBef>
                <a:spcPts val="500"/>
              </a:spcBef>
              <a:spcAft>
                <a:spcPts val="0"/>
              </a:spcAft>
              <a:buClr>
                <a:schemeClr val="dk1"/>
              </a:buClr>
              <a:buSzPts val="1900"/>
              <a:buChar char="•"/>
              <a:defRPr/>
            </a:lvl2pPr>
            <a:lvl3pPr marL="1371600" lvl="2" indent="-349250" algn="l" rtl="0">
              <a:lnSpc>
                <a:spcPct val="90000"/>
              </a:lnSpc>
              <a:spcBef>
                <a:spcPts val="500"/>
              </a:spcBef>
              <a:spcAft>
                <a:spcPts val="0"/>
              </a:spcAft>
              <a:buClr>
                <a:schemeClr val="dk1"/>
              </a:buClr>
              <a:buSzPts val="1900"/>
              <a:buChar char="•"/>
              <a:defRPr/>
            </a:lvl3pPr>
            <a:lvl4pPr marL="1828800" lvl="3" indent="-349250" algn="l" rtl="0">
              <a:lnSpc>
                <a:spcPct val="90000"/>
              </a:lnSpc>
              <a:spcBef>
                <a:spcPts val="500"/>
              </a:spcBef>
              <a:spcAft>
                <a:spcPts val="0"/>
              </a:spcAft>
              <a:buClr>
                <a:schemeClr val="dk1"/>
              </a:buClr>
              <a:buSzPts val="1900"/>
              <a:buChar char="•"/>
              <a:defRPr/>
            </a:lvl4pPr>
            <a:lvl5pPr marL="2286000" lvl="4" indent="-349250" algn="l" rtl="0">
              <a:lnSpc>
                <a:spcPct val="90000"/>
              </a:lnSpc>
              <a:spcBef>
                <a:spcPts val="500"/>
              </a:spcBef>
              <a:spcAft>
                <a:spcPts val="0"/>
              </a:spcAft>
              <a:buClr>
                <a:schemeClr val="dk1"/>
              </a:buClr>
              <a:buSzPts val="1900"/>
              <a:buChar char="•"/>
              <a:defRPr/>
            </a:lvl5pPr>
            <a:lvl6pPr marL="2743200" lvl="5" indent="-349250" algn="l" rtl="0">
              <a:lnSpc>
                <a:spcPct val="90000"/>
              </a:lnSpc>
              <a:spcBef>
                <a:spcPts val="500"/>
              </a:spcBef>
              <a:spcAft>
                <a:spcPts val="0"/>
              </a:spcAft>
              <a:buClr>
                <a:schemeClr val="dk1"/>
              </a:buClr>
              <a:buSzPts val="1900"/>
              <a:buChar char="•"/>
              <a:defRPr/>
            </a:lvl6pPr>
            <a:lvl7pPr marL="3200400" lvl="6" indent="-349250" algn="l" rtl="0">
              <a:lnSpc>
                <a:spcPct val="90000"/>
              </a:lnSpc>
              <a:spcBef>
                <a:spcPts val="500"/>
              </a:spcBef>
              <a:spcAft>
                <a:spcPts val="0"/>
              </a:spcAft>
              <a:buClr>
                <a:schemeClr val="dk1"/>
              </a:buClr>
              <a:buSzPts val="1900"/>
              <a:buChar char="•"/>
              <a:defRPr/>
            </a:lvl7pPr>
            <a:lvl8pPr marL="3657600" lvl="7" indent="-349250" algn="l" rtl="0">
              <a:lnSpc>
                <a:spcPct val="90000"/>
              </a:lnSpc>
              <a:spcBef>
                <a:spcPts val="500"/>
              </a:spcBef>
              <a:spcAft>
                <a:spcPts val="0"/>
              </a:spcAft>
              <a:buClr>
                <a:schemeClr val="dk1"/>
              </a:buClr>
              <a:buSzPts val="1900"/>
              <a:buChar char="•"/>
              <a:defRPr/>
            </a:lvl8pPr>
            <a:lvl9pPr marL="4114800" lvl="8" indent="-349250" algn="l" rtl="0">
              <a:lnSpc>
                <a:spcPct val="90000"/>
              </a:lnSpc>
              <a:spcBef>
                <a:spcPts val="500"/>
              </a:spcBef>
              <a:spcAft>
                <a:spcPts val="0"/>
              </a:spcAft>
              <a:buClr>
                <a:schemeClr val="dk1"/>
              </a:buClr>
              <a:buSzPts val="1900"/>
              <a:buChar char="•"/>
              <a:defRPr/>
            </a:lvl9pPr>
          </a:lstStyle>
          <a:p>
            <a:endParaRPr/>
          </a:p>
        </p:txBody>
      </p:sp>
      <p:sp>
        <p:nvSpPr>
          <p:cNvPr id="195" name="Google Shape;195;p26"/>
          <p:cNvSpPr txBox="1">
            <a:spLocks noGrp="1"/>
          </p:cNvSpPr>
          <p:nvPr>
            <p:ph type="title"/>
          </p:nvPr>
        </p:nvSpPr>
        <p:spPr>
          <a:xfrm>
            <a:off x="717176" y="457200"/>
            <a:ext cx="10784400" cy="10269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1"/>
              </a:buClr>
              <a:buSzPts val="19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96" name="Google Shape;196;p26"/>
          <p:cNvSpPr txBox="1"/>
          <p:nvPr/>
        </p:nvSpPr>
        <p:spPr>
          <a:xfrm>
            <a:off x="717176" y="6188049"/>
            <a:ext cx="76473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sz="1500"/>
          </a:p>
        </p:txBody>
      </p:sp>
      <p:sp>
        <p:nvSpPr>
          <p:cNvPr id="197" name="Google Shape;197;p26"/>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2_Blank 1">
  <p:cSld name="2_Blank">
    <p:bg>
      <p:bgPr>
        <a:solidFill>
          <a:schemeClr val="lt1"/>
        </a:solidFill>
        <a:effectLst/>
      </p:bgPr>
    </p:bg>
    <p:spTree>
      <p:nvGrpSpPr>
        <p:cNvPr id="1" name="Shape 198"/>
        <p:cNvGrpSpPr/>
        <p:nvPr/>
      </p:nvGrpSpPr>
      <p:grpSpPr>
        <a:xfrm>
          <a:off x="0" y="0"/>
          <a:ext cx="0" cy="0"/>
          <a:chOff x="0" y="0"/>
          <a:chExt cx="0" cy="0"/>
        </a:xfrm>
      </p:grpSpPr>
      <p:sp>
        <p:nvSpPr>
          <p:cNvPr id="199" name="Google Shape;199;p27"/>
          <p:cNvSpPr txBox="1">
            <a:spLocks noGrp="1"/>
          </p:cNvSpPr>
          <p:nvPr>
            <p:ph type="title"/>
          </p:nvPr>
        </p:nvSpPr>
        <p:spPr>
          <a:xfrm>
            <a:off x="0" y="1028295"/>
            <a:ext cx="9536400" cy="1013100"/>
          </a:xfrm>
          <a:prstGeom prst="rect">
            <a:avLst/>
          </a:prstGeom>
          <a:noFill/>
          <a:ln>
            <a:noFill/>
          </a:ln>
        </p:spPr>
        <p:txBody>
          <a:bodyPr spcFirstLastPara="1" wrap="square" lIns="121900" tIns="60925" rIns="121900" bIns="60925" anchor="ctr" anchorCtr="0">
            <a:normAutofit/>
          </a:bodyPr>
          <a:lstStyle>
            <a:lvl1pPr lvl="0" algn="l" rtl="0">
              <a:lnSpc>
                <a:spcPct val="90000"/>
              </a:lnSpc>
              <a:spcBef>
                <a:spcPts val="0"/>
              </a:spcBef>
              <a:spcAft>
                <a:spcPts val="0"/>
              </a:spcAft>
              <a:buClr>
                <a:schemeClr val="lt1"/>
              </a:buClr>
              <a:buSzPts val="4800"/>
              <a:buFont typeface="Calibri"/>
              <a:buNone/>
              <a:defRPr sz="48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pic>
        <p:nvPicPr>
          <p:cNvPr id="200" name="Google Shape;200;p27" descr="Decorative geometric pattern"/>
          <p:cNvPicPr preferRelativeResize="0"/>
          <p:nvPr/>
        </p:nvPicPr>
        <p:blipFill rotWithShape="1">
          <a:blip r:embed="rId2">
            <a:alphaModFix/>
          </a:blip>
          <a:srcRect/>
          <a:stretch/>
        </p:blipFill>
        <p:spPr>
          <a:xfrm>
            <a:off x="0" y="0"/>
            <a:ext cx="12192001" cy="6494851"/>
          </a:xfrm>
          <a:prstGeom prst="rect">
            <a:avLst/>
          </a:prstGeom>
          <a:noFill/>
          <a:ln>
            <a:noFill/>
          </a:ln>
        </p:spPr>
      </p:pic>
      <p:sp>
        <p:nvSpPr>
          <p:cNvPr id="201" name="Google Shape;201;p27"/>
          <p:cNvSpPr txBox="1"/>
          <p:nvPr/>
        </p:nvSpPr>
        <p:spPr>
          <a:xfrm>
            <a:off x="0" y="1034505"/>
            <a:ext cx="12192000" cy="949500"/>
          </a:xfrm>
          <a:prstGeom prst="rect">
            <a:avLst/>
          </a:prstGeom>
          <a:solidFill>
            <a:schemeClr val="accent1"/>
          </a:solidFill>
          <a:ln>
            <a:noFill/>
          </a:ln>
        </p:spPr>
        <p:txBody>
          <a:bodyPr spcFirstLastPara="1" wrap="square" lIns="121900" tIns="60925" rIns="121900" bIns="60925" anchor="ctr" anchorCtr="0">
            <a:noAutofit/>
          </a:bodyPr>
          <a:lstStyle/>
          <a:p>
            <a:pPr marL="0" marR="0" lvl="0" indent="0" algn="l" rtl="0">
              <a:lnSpc>
                <a:spcPct val="90000"/>
              </a:lnSpc>
              <a:spcBef>
                <a:spcPts val="0"/>
              </a:spcBef>
              <a:spcAft>
                <a:spcPts val="0"/>
              </a:spcAft>
              <a:buClr>
                <a:schemeClr val="dk1"/>
              </a:buClr>
              <a:buSzPts val="2100"/>
              <a:buFont typeface="Calibri"/>
              <a:buNone/>
            </a:pPr>
            <a:endParaRPr sz="2100" b="1" i="0" u="none" strike="noStrike" cap="none">
              <a:solidFill>
                <a:srgbClr val="FFFFFF"/>
              </a:solidFill>
              <a:latin typeface="Calibri"/>
              <a:ea typeface="Calibri"/>
              <a:cs typeface="Calibri"/>
              <a:sym typeface="Calibri"/>
            </a:endParaRPr>
          </a:p>
        </p:txBody>
      </p:sp>
      <p:pic>
        <p:nvPicPr>
          <p:cNvPr id="202" name="Google Shape;202;p27" descr="Decorative blue bar"/>
          <p:cNvPicPr preferRelativeResize="0"/>
          <p:nvPr/>
        </p:nvPicPr>
        <p:blipFill rotWithShape="1">
          <a:blip r:embed="rId3">
            <a:alphaModFix/>
          </a:blip>
          <a:srcRect/>
          <a:stretch/>
        </p:blipFill>
        <p:spPr>
          <a:xfrm>
            <a:off x="0" y="6494854"/>
            <a:ext cx="12192001" cy="368372"/>
          </a:xfrm>
          <a:prstGeom prst="rect">
            <a:avLst/>
          </a:prstGeom>
          <a:noFill/>
          <a:ln>
            <a:noFill/>
          </a:ln>
        </p:spPr>
      </p:pic>
      <p:pic>
        <p:nvPicPr>
          <p:cNvPr id="203" name="Google Shape;203;p27" descr="Oregon Department of Education Logo"/>
          <p:cNvPicPr preferRelativeResize="0"/>
          <p:nvPr/>
        </p:nvPicPr>
        <p:blipFill rotWithShape="1">
          <a:blip r:embed="rId4">
            <a:alphaModFix/>
          </a:blip>
          <a:srcRect/>
          <a:stretch/>
        </p:blipFill>
        <p:spPr>
          <a:xfrm>
            <a:off x="-120815" y="53562"/>
            <a:ext cx="1972448" cy="980912"/>
          </a:xfrm>
          <a:prstGeom prst="rect">
            <a:avLst/>
          </a:prstGeom>
          <a:noFill/>
          <a:ln>
            <a:noFill/>
          </a:ln>
        </p:spPr>
      </p:pic>
      <p:sp>
        <p:nvSpPr>
          <p:cNvPr id="204" name="Google Shape;204;p27"/>
          <p:cNvSpPr txBox="1">
            <a:spLocks noGrp="1"/>
          </p:cNvSpPr>
          <p:nvPr>
            <p:ph type="sldNum" idx="12"/>
          </p:nvPr>
        </p:nvSpPr>
        <p:spPr>
          <a:xfrm>
            <a:off x="8610600" y="6492537"/>
            <a:ext cx="2743200" cy="365100"/>
          </a:xfrm>
          <a:prstGeom prst="rect">
            <a:avLst/>
          </a:prstGeom>
          <a:noFill/>
          <a:ln>
            <a:noFill/>
          </a:ln>
        </p:spPr>
        <p:txBody>
          <a:bodyPr spcFirstLastPara="1" wrap="square" lIns="121900" tIns="60925" rIns="121900" bIns="60925" anchor="ctr" anchorCtr="0">
            <a:noAutofit/>
          </a:bodyPr>
          <a:lstStyle>
            <a:lvl1pPr marL="0" lvl="0" indent="0" algn="r" rtl="0">
              <a:spcBef>
                <a:spcPts val="0"/>
              </a:spcBef>
              <a:buNone/>
              <a:defRPr sz="1600" b="0" i="0" u="none" strike="noStrike" cap="none">
                <a:solidFill>
                  <a:schemeClr val="lt1"/>
                </a:solidFill>
                <a:latin typeface="Calibri"/>
                <a:ea typeface="Calibri"/>
                <a:cs typeface="Calibri"/>
                <a:sym typeface="Calibri"/>
              </a:defRPr>
            </a:lvl1pPr>
            <a:lvl2pPr marL="0" lvl="1" indent="0" algn="r" rtl="0">
              <a:spcBef>
                <a:spcPts val="0"/>
              </a:spcBef>
              <a:buNone/>
              <a:defRPr sz="1600" b="0" i="0" u="none" strike="noStrike" cap="none">
                <a:solidFill>
                  <a:schemeClr val="lt1"/>
                </a:solidFill>
                <a:latin typeface="Calibri"/>
                <a:ea typeface="Calibri"/>
                <a:cs typeface="Calibri"/>
                <a:sym typeface="Calibri"/>
              </a:defRPr>
            </a:lvl2pPr>
            <a:lvl3pPr marL="0" lvl="2" indent="0" algn="r" rtl="0">
              <a:spcBef>
                <a:spcPts val="0"/>
              </a:spcBef>
              <a:buNone/>
              <a:defRPr sz="1600" b="0" i="0" u="none" strike="noStrike" cap="none">
                <a:solidFill>
                  <a:schemeClr val="lt1"/>
                </a:solidFill>
                <a:latin typeface="Calibri"/>
                <a:ea typeface="Calibri"/>
                <a:cs typeface="Calibri"/>
                <a:sym typeface="Calibri"/>
              </a:defRPr>
            </a:lvl3pPr>
            <a:lvl4pPr marL="0" lvl="3" indent="0" algn="r" rtl="0">
              <a:spcBef>
                <a:spcPts val="0"/>
              </a:spcBef>
              <a:buNone/>
              <a:defRPr sz="1600" b="0" i="0" u="none" strike="noStrike" cap="none">
                <a:solidFill>
                  <a:schemeClr val="lt1"/>
                </a:solidFill>
                <a:latin typeface="Calibri"/>
                <a:ea typeface="Calibri"/>
                <a:cs typeface="Calibri"/>
                <a:sym typeface="Calibri"/>
              </a:defRPr>
            </a:lvl4pPr>
            <a:lvl5pPr marL="0" lvl="4" indent="0" algn="r" rtl="0">
              <a:spcBef>
                <a:spcPts val="0"/>
              </a:spcBef>
              <a:buNone/>
              <a:defRPr sz="1600" b="0" i="0" u="none" strike="noStrike" cap="none">
                <a:solidFill>
                  <a:schemeClr val="lt1"/>
                </a:solidFill>
                <a:latin typeface="Calibri"/>
                <a:ea typeface="Calibri"/>
                <a:cs typeface="Calibri"/>
                <a:sym typeface="Calibri"/>
              </a:defRPr>
            </a:lvl5pPr>
            <a:lvl6pPr marL="0" lvl="5" indent="0" algn="r" rtl="0">
              <a:spcBef>
                <a:spcPts val="0"/>
              </a:spcBef>
              <a:buNone/>
              <a:defRPr sz="1600" b="0" i="0" u="none" strike="noStrike" cap="none">
                <a:solidFill>
                  <a:schemeClr val="lt1"/>
                </a:solidFill>
                <a:latin typeface="Calibri"/>
                <a:ea typeface="Calibri"/>
                <a:cs typeface="Calibri"/>
                <a:sym typeface="Calibri"/>
              </a:defRPr>
            </a:lvl6pPr>
            <a:lvl7pPr marL="0" lvl="6" indent="0" algn="r" rtl="0">
              <a:spcBef>
                <a:spcPts val="0"/>
              </a:spcBef>
              <a:buNone/>
              <a:defRPr sz="1600" b="0" i="0" u="none" strike="noStrike" cap="none">
                <a:solidFill>
                  <a:schemeClr val="lt1"/>
                </a:solidFill>
                <a:latin typeface="Calibri"/>
                <a:ea typeface="Calibri"/>
                <a:cs typeface="Calibri"/>
                <a:sym typeface="Calibri"/>
              </a:defRPr>
            </a:lvl7pPr>
            <a:lvl8pPr marL="0" lvl="7" indent="0" algn="r" rtl="0">
              <a:spcBef>
                <a:spcPts val="0"/>
              </a:spcBef>
              <a:buNone/>
              <a:defRPr sz="1600" b="0" i="0" u="none" strike="noStrike" cap="none">
                <a:solidFill>
                  <a:schemeClr val="lt1"/>
                </a:solidFill>
                <a:latin typeface="Calibri"/>
                <a:ea typeface="Calibri"/>
                <a:cs typeface="Calibri"/>
                <a:sym typeface="Calibri"/>
              </a:defRPr>
            </a:lvl8pPr>
            <a:lvl9pPr marL="0" lvl="8" indent="0" algn="r" rtl="0">
              <a:spcBef>
                <a:spcPts val="0"/>
              </a:spcBef>
              <a:buNone/>
              <a:defRPr sz="16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05" name="Google Shape;205;p27"/>
          <p:cNvSpPr txBox="1">
            <a:spLocks noGrp="1"/>
          </p:cNvSpPr>
          <p:nvPr>
            <p:ph type="subTitle" idx="1"/>
          </p:nvPr>
        </p:nvSpPr>
        <p:spPr>
          <a:xfrm>
            <a:off x="1318788" y="2809827"/>
            <a:ext cx="9144000" cy="1655700"/>
          </a:xfrm>
          <a:prstGeom prst="rect">
            <a:avLst/>
          </a:prstGeom>
          <a:noFill/>
          <a:ln>
            <a:noFill/>
          </a:ln>
        </p:spPr>
        <p:txBody>
          <a:bodyPr spcFirstLastPara="1" wrap="square" lIns="121900" tIns="60925" rIns="121900" bIns="60925" anchor="t" anchorCtr="0">
            <a:normAutofit/>
          </a:bodyPr>
          <a:lstStyle>
            <a:lvl1pPr lvl="0" algn="ctr" rtl="0">
              <a:lnSpc>
                <a:spcPct val="90000"/>
              </a:lnSpc>
              <a:spcBef>
                <a:spcPts val="1300"/>
              </a:spcBef>
              <a:spcAft>
                <a:spcPts val="0"/>
              </a:spcAft>
              <a:buClr>
                <a:schemeClr val="dk1"/>
              </a:buClr>
              <a:buSzPts val="3200"/>
              <a:buNone/>
              <a:defRPr sz="3200"/>
            </a:lvl1pPr>
            <a:lvl2pPr lvl="1" algn="ctr" rtl="0">
              <a:lnSpc>
                <a:spcPct val="90000"/>
              </a:lnSpc>
              <a:spcBef>
                <a:spcPts val="700"/>
              </a:spcBef>
              <a:spcAft>
                <a:spcPts val="0"/>
              </a:spcAft>
              <a:buClr>
                <a:schemeClr val="dk1"/>
              </a:buClr>
              <a:buSzPts val="2700"/>
              <a:buNone/>
              <a:defRPr sz="2700"/>
            </a:lvl2pPr>
            <a:lvl3pPr lvl="2" algn="ctr" rtl="0">
              <a:lnSpc>
                <a:spcPct val="90000"/>
              </a:lnSpc>
              <a:spcBef>
                <a:spcPts val="700"/>
              </a:spcBef>
              <a:spcAft>
                <a:spcPts val="0"/>
              </a:spcAft>
              <a:buClr>
                <a:schemeClr val="dk1"/>
              </a:buClr>
              <a:buSzPts val="2400"/>
              <a:buNone/>
              <a:defRPr sz="2400"/>
            </a:lvl3pPr>
            <a:lvl4pPr lvl="3" algn="ctr" rtl="0">
              <a:lnSpc>
                <a:spcPct val="90000"/>
              </a:lnSpc>
              <a:spcBef>
                <a:spcPts val="700"/>
              </a:spcBef>
              <a:spcAft>
                <a:spcPts val="0"/>
              </a:spcAft>
              <a:buClr>
                <a:schemeClr val="dk1"/>
              </a:buClr>
              <a:buSzPts val="2100"/>
              <a:buNone/>
              <a:defRPr sz="2100"/>
            </a:lvl4pPr>
            <a:lvl5pPr lvl="4" algn="ctr" rtl="0">
              <a:lnSpc>
                <a:spcPct val="90000"/>
              </a:lnSpc>
              <a:spcBef>
                <a:spcPts val="700"/>
              </a:spcBef>
              <a:spcAft>
                <a:spcPts val="0"/>
              </a:spcAft>
              <a:buClr>
                <a:schemeClr val="dk1"/>
              </a:buClr>
              <a:buSzPts val="2100"/>
              <a:buNone/>
              <a:defRPr sz="2100"/>
            </a:lvl5pPr>
            <a:lvl6pPr lvl="5" algn="ctr" rtl="0">
              <a:lnSpc>
                <a:spcPct val="90000"/>
              </a:lnSpc>
              <a:spcBef>
                <a:spcPts val="700"/>
              </a:spcBef>
              <a:spcAft>
                <a:spcPts val="0"/>
              </a:spcAft>
              <a:buClr>
                <a:schemeClr val="dk1"/>
              </a:buClr>
              <a:buSzPts val="2100"/>
              <a:buNone/>
              <a:defRPr sz="2100"/>
            </a:lvl6pPr>
            <a:lvl7pPr lvl="6" algn="ctr" rtl="0">
              <a:lnSpc>
                <a:spcPct val="90000"/>
              </a:lnSpc>
              <a:spcBef>
                <a:spcPts val="700"/>
              </a:spcBef>
              <a:spcAft>
                <a:spcPts val="0"/>
              </a:spcAft>
              <a:buClr>
                <a:schemeClr val="dk1"/>
              </a:buClr>
              <a:buSzPts val="2100"/>
              <a:buNone/>
              <a:defRPr sz="2100"/>
            </a:lvl7pPr>
            <a:lvl8pPr lvl="7" algn="ctr" rtl="0">
              <a:lnSpc>
                <a:spcPct val="90000"/>
              </a:lnSpc>
              <a:spcBef>
                <a:spcPts val="700"/>
              </a:spcBef>
              <a:spcAft>
                <a:spcPts val="0"/>
              </a:spcAft>
              <a:buClr>
                <a:schemeClr val="dk1"/>
              </a:buClr>
              <a:buSzPts val="2100"/>
              <a:buNone/>
              <a:defRPr sz="2100"/>
            </a:lvl8pPr>
            <a:lvl9pPr lvl="8" algn="ctr" rtl="0">
              <a:lnSpc>
                <a:spcPct val="90000"/>
              </a:lnSpc>
              <a:spcBef>
                <a:spcPts val="700"/>
              </a:spcBef>
              <a:spcAft>
                <a:spcPts val="0"/>
              </a:spcAft>
              <a:buClr>
                <a:schemeClr val="dk1"/>
              </a:buClr>
              <a:buSzPts val="2100"/>
              <a:buNone/>
              <a:defRPr sz="2100"/>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matchingName="Red_9-Blank">
  <p:cSld name="Red_9-Blank">
    <p:bg>
      <p:bgPr>
        <a:solidFill>
          <a:schemeClr val="accent2"/>
        </a:solidFill>
        <a:effectLst/>
      </p:bgPr>
    </p:bg>
    <p:spTree>
      <p:nvGrpSpPr>
        <p:cNvPr id="1" name="Shape 206"/>
        <p:cNvGrpSpPr/>
        <p:nvPr/>
      </p:nvGrpSpPr>
      <p:grpSpPr>
        <a:xfrm>
          <a:off x="0" y="0"/>
          <a:ext cx="0" cy="0"/>
          <a:chOff x="0" y="0"/>
          <a:chExt cx="0" cy="0"/>
        </a:xfrm>
      </p:grpSpPr>
      <p:sp>
        <p:nvSpPr>
          <p:cNvPr id="207" name="Google Shape;207;p28"/>
          <p:cNvSpPr/>
          <p:nvPr/>
        </p:nvSpPr>
        <p:spPr>
          <a:xfrm>
            <a:off x="206188" y="215153"/>
            <a:ext cx="117747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900">
                <a:solidFill>
                  <a:schemeClr val="lt1"/>
                </a:solidFill>
                <a:latin typeface="Calibri"/>
                <a:ea typeface="Calibri"/>
                <a:cs typeface="Calibri"/>
                <a:sym typeface="Calibri"/>
              </a:rPr>
              <a:t>v</a:t>
            </a:r>
            <a:endParaRPr sz="1500"/>
          </a:p>
        </p:txBody>
      </p:sp>
      <p:sp>
        <p:nvSpPr>
          <p:cNvPr id="208" name="Google Shape;208;p28"/>
          <p:cNvSpPr txBox="1">
            <a:spLocks noGrp="1"/>
          </p:cNvSpPr>
          <p:nvPr>
            <p:ph type="body" idx="1"/>
          </p:nvPr>
        </p:nvSpPr>
        <p:spPr>
          <a:xfrm>
            <a:off x="717176" y="659958"/>
            <a:ext cx="10784400" cy="5398800"/>
          </a:xfrm>
          <a:prstGeom prst="rect">
            <a:avLst/>
          </a:prstGeom>
          <a:noFill/>
          <a:ln>
            <a:noFill/>
          </a:ln>
        </p:spPr>
        <p:txBody>
          <a:bodyPr spcFirstLastPara="1" wrap="square" lIns="91425" tIns="45700" rIns="91425" bIns="45700" anchor="t" anchorCtr="0">
            <a:normAutofit/>
          </a:bodyPr>
          <a:lstStyle>
            <a:lvl1pPr marL="457200" lvl="0" indent="-349250" algn="l" rtl="0">
              <a:lnSpc>
                <a:spcPct val="90000"/>
              </a:lnSpc>
              <a:spcBef>
                <a:spcPts val="1100"/>
              </a:spcBef>
              <a:spcAft>
                <a:spcPts val="0"/>
              </a:spcAft>
              <a:buClr>
                <a:schemeClr val="dk1"/>
              </a:buClr>
              <a:buSzPts val="1900"/>
              <a:buChar char="•"/>
              <a:defRPr/>
            </a:lvl1pPr>
            <a:lvl2pPr marL="914400" lvl="1" indent="-349250" algn="l" rtl="0">
              <a:lnSpc>
                <a:spcPct val="90000"/>
              </a:lnSpc>
              <a:spcBef>
                <a:spcPts val="500"/>
              </a:spcBef>
              <a:spcAft>
                <a:spcPts val="0"/>
              </a:spcAft>
              <a:buClr>
                <a:schemeClr val="dk1"/>
              </a:buClr>
              <a:buSzPts val="1900"/>
              <a:buChar char="•"/>
              <a:defRPr/>
            </a:lvl2pPr>
            <a:lvl3pPr marL="1371600" lvl="2" indent="-349250" algn="l" rtl="0">
              <a:lnSpc>
                <a:spcPct val="90000"/>
              </a:lnSpc>
              <a:spcBef>
                <a:spcPts val="500"/>
              </a:spcBef>
              <a:spcAft>
                <a:spcPts val="0"/>
              </a:spcAft>
              <a:buClr>
                <a:schemeClr val="dk1"/>
              </a:buClr>
              <a:buSzPts val="1900"/>
              <a:buChar char="•"/>
              <a:defRPr/>
            </a:lvl3pPr>
            <a:lvl4pPr marL="1828800" lvl="3" indent="-349250" algn="l" rtl="0">
              <a:lnSpc>
                <a:spcPct val="90000"/>
              </a:lnSpc>
              <a:spcBef>
                <a:spcPts val="500"/>
              </a:spcBef>
              <a:spcAft>
                <a:spcPts val="0"/>
              </a:spcAft>
              <a:buClr>
                <a:schemeClr val="dk1"/>
              </a:buClr>
              <a:buSzPts val="1900"/>
              <a:buChar char="•"/>
              <a:defRPr/>
            </a:lvl4pPr>
            <a:lvl5pPr marL="2286000" lvl="4" indent="-349250" algn="l" rtl="0">
              <a:lnSpc>
                <a:spcPct val="90000"/>
              </a:lnSpc>
              <a:spcBef>
                <a:spcPts val="500"/>
              </a:spcBef>
              <a:spcAft>
                <a:spcPts val="0"/>
              </a:spcAft>
              <a:buClr>
                <a:schemeClr val="dk1"/>
              </a:buClr>
              <a:buSzPts val="1900"/>
              <a:buChar char="•"/>
              <a:defRPr/>
            </a:lvl5pPr>
            <a:lvl6pPr marL="2743200" lvl="5" indent="-349250" algn="l" rtl="0">
              <a:lnSpc>
                <a:spcPct val="90000"/>
              </a:lnSpc>
              <a:spcBef>
                <a:spcPts val="500"/>
              </a:spcBef>
              <a:spcAft>
                <a:spcPts val="0"/>
              </a:spcAft>
              <a:buClr>
                <a:schemeClr val="dk1"/>
              </a:buClr>
              <a:buSzPts val="1900"/>
              <a:buChar char="•"/>
              <a:defRPr/>
            </a:lvl6pPr>
            <a:lvl7pPr marL="3200400" lvl="6" indent="-349250" algn="l" rtl="0">
              <a:lnSpc>
                <a:spcPct val="90000"/>
              </a:lnSpc>
              <a:spcBef>
                <a:spcPts val="500"/>
              </a:spcBef>
              <a:spcAft>
                <a:spcPts val="0"/>
              </a:spcAft>
              <a:buClr>
                <a:schemeClr val="dk1"/>
              </a:buClr>
              <a:buSzPts val="1900"/>
              <a:buChar char="•"/>
              <a:defRPr/>
            </a:lvl7pPr>
            <a:lvl8pPr marL="3657600" lvl="7" indent="-349250" algn="l" rtl="0">
              <a:lnSpc>
                <a:spcPct val="90000"/>
              </a:lnSpc>
              <a:spcBef>
                <a:spcPts val="500"/>
              </a:spcBef>
              <a:spcAft>
                <a:spcPts val="0"/>
              </a:spcAft>
              <a:buClr>
                <a:schemeClr val="dk1"/>
              </a:buClr>
              <a:buSzPts val="1900"/>
              <a:buChar char="•"/>
              <a:defRPr/>
            </a:lvl8pPr>
            <a:lvl9pPr marL="4114800" lvl="8" indent="-349250" algn="l" rtl="0">
              <a:lnSpc>
                <a:spcPct val="90000"/>
              </a:lnSpc>
              <a:spcBef>
                <a:spcPts val="500"/>
              </a:spcBef>
              <a:spcAft>
                <a:spcPts val="0"/>
              </a:spcAft>
              <a:buClr>
                <a:schemeClr val="dk1"/>
              </a:buClr>
              <a:buSzPts val="1900"/>
              <a:buChar char="•"/>
              <a:defRPr/>
            </a:lvl9pPr>
          </a:lstStyle>
          <a:p>
            <a:endParaRPr/>
          </a:p>
        </p:txBody>
      </p:sp>
      <p:sp>
        <p:nvSpPr>
          <p:cNvPr id="209" name="Google Shape;209;p28"/>
          <p:cNvSpPr txBox="1"/>
          <p:nvPr/>
        </p:nvSpPr>
        <p:spPr>
          <a:xfrm>
            <a:off x="717176" y="6188049"/>
            <a:ext cx="76473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sz="1500"/>
          </a:p>
        </p:txBody>
      </p:sp>
      <p:sp>
        <p:nvSpPr>
          <p:cNvPr id="210" name="Google Shape;210;p28"/>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matchingName="Red_8-Title Only">
  <p:cSld name="Red_8-Title Only">
    <p:bg>
      <p:bgPr>
        <a:solidFill>
          <a:schemeClr val="accent2"/>
        </a:solidFill>
        <a:effectLst/>
      </p:bgPr>
    </p:bg>
    <p:spTree>
      <p:nvGrpSpPr>
        <p:cNvPr id="1" name="Shape 211"/>
        <p:cNvGrpSpPr/>
        <p:nvPr/>
      </p:nvGrpSpPr>
      <p:grpSpPr>
        <a:xfrm>
          <a:off x="0" y="0"/>
          <a:ext cx="0" cy="0"/>
          <a:chOff x="0" y="0"/>
          <a:chExt cx="0" cy="0"/>
        </a:xfrm>
      </p:grpSpPr>
      <p:sp>
        <p:nvSpPr>
          <p:cNvPr id="212" name="Google Shape;212;p29"/>
          <p:cNvSpPr/>
          <p:nvPr/>
        </p:nvSpPr>
        <p:spPr>
          <a:xfrm>
            <a:off x="206188" y="215153"/>
            <a:ext cx="117747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Calibri"/>
              <a:ea typeface="Calibri"/>
              <a:cs typeface="Calibri"/>
              <a:sym typeface="Calibri"/>
            </a:endParaRPr>
          </a:p>
        </p:txBody>
      </p:sp>
      <p:sp>
        <p:nvSpPr>
          <p:cNvPr id="213" name="Google Shape;213;p29"/>
          <p:cNvSpPr txBox="1">
            <a:spLocks noGrp="1"/>
          </p:cNvSpPr>
          <p:nvPr>
            <p:ph type="title"/>
          </p:nvPr>
        </p:nvSpPr>
        <p:spPr>
          <a:xfrm>
            <a:off x="717176" y="457200"/>
            <a:ext cx="10784400" cy="10269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2"/>
              </a:buClr>
              <a:buSzPts val="4400"/>
              <a:buFont typeface="Calibri"/>
              <a:buNone/>
              <a:defRPr>
                <a:solidFill>
                  <a:schemeClr val="accent2"/>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14" name="Google Shape;214;p29"/>
          <p:cNvSpPr txBox="1"/>
          <p:nvPr/>
        </p:nvSpPr>
        <p:spPr>
          <a:xfrm>
            <a:off x="717176" y="6188049"/>
            <a:ext cx="76473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sz="1500"/>
          </a:p>
        </p:txBody>
      </p:sp>
      <p:sp>
        <p:nvSpPr>
          <p:cNvPr id="215" name="Google Shape;215;p29"/>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Blue_9-Blank">
  <p:cSld name="Blue_9-Blank">
    <p:spTree>
      <p:nvGrpSpPr>
        <p:cNvPr id="1" name="Shape 216"/>
        <p:cNvGrpSpPr/>
        <p:nvPr/>
      </p:nvGrpSpPr>
      <p:grpSpPr>
        <a:xfrm>
          <a:off x="0" y="0"/>
          <a:ext cx="0" cy="0"/>
          <a:chOff x="0" y="0"/>
          <a:chExt cx="0" cy="0"/>
        </a:xfrm>
      </p:grpSpPr>
      <p:sp>
        <p:nvSpPr>
          <p:cNvPr id="217" name="Google Shape;217;p30"/>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a:p>
        </p:txBody>
      </p:sp>
      <p:sp>
        <p:nvSpPr>
          <p:cNvPr id="218" name="Google Shape;218;p30"/>
          <p:cNvSpPr txBox="1">
            <a:spLocks noGrp="1"/>
          </p:cNvSpPr>
          <p:nvPr>
            <p:ph type="body" idx="1"/>
          </p:nvPr>
        </p:nvSpPr>
        <p:spPr>
          <a:xfrm>
            <a:off x="717176" y="659958"/>
            <a:ext cx="10784400" cy="53988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219" name="Google Shape;219;p30"/>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220" name="Google Shape;220;p30"/>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4"/>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4"/>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matchingName="Green_8-Title Only">
  <p:cSld name="Green_8-Title Only">
    <p:bg>
      <p:bgPr>
        <a:solidFill>
          <a:schemeClr val="accent5"/>
        </a:solidFill>
        <a:effectLst/>
      </p:bgPr>
    </p:bg>
    <p:spTree>
      <p:nvGrpSpPr>
        <p:cNvPr id="1" name="Shape 221"/>
        <p:cNvGrpSpPr/>
        <p:nvPr/>
      </p:nvGrpSpPr>
      <p:grpSpPr>
        <a:xfrm>
          <a:off x="0" y="0"/>
          <a:ext cx="0" cy="0"/>
          <a:chOff x="0" y="0"/>
          <a:chExt cx="0" cy="0"/>
        </a:xfrm>
      </p:grpSpPr>
      <p:sp>
        <p:nvSpPr>
          <p:cNvPr id="222" name="Google Shape;222;p31"/>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3" name="Google Shape;223;p31"/>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5"/>
              </a:buClr>
              <a:buSzPts val="4400"/>
              <a:buFont typeface="Calibri"/>
              <a:buNone/>
              <a:defRPr>
                <a:solidFill>
                  <a:schemeClr val="accent5"/>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24" name="Google Shape;224;p31"/>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225" name="Google Shape;225;p31"/>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matchingName="Red_1-Title Slide">
  <p:cSld name="Red_1-Title Slide">
    <p:bg>
      <p:bgPr>
        <a:solidFill>
          <a:schemeClr val="accent2"/>
        </a:solidFill>
        <a:effectLst/>
      </p:bgPr>
    </p:bg>
    <p:spTree>
      <p:nvGrpSpPr>
        <p:cNvPr id="1" name="Shape 226"/>
        <p:cNvGrpSpPr/>
        <p:nvPr/>
      </p:nvGrpSpPr>
      <p:grpSpPr>
        <a:xfrm>
          <a:off x="0" y="0"/>
          <a:ext cx="0" cy="0"/>
          <a:chOff x="0" y="0"/>
          <a:chExt cx="0" cy="0"/>
        </a:xfrm>
      </p:grpSpPr>
      <p:sp>
        <p:nvSpPr>
          <p:cNvPr id="227" name="Google Shape;227;p32"/>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8" name="Google Shape;228;p32"/>
          <p:cNvSpPr/>
          <p:nvPr/>
        </p:nvSpPr>
        <p:spPr>
          <a:xfrm>
            <a:off x="206188" y="5948082"/>
            <a:ext cx="11775000" cy="699300"/>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29" name="Google Shape;229;p32"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230" name="Google Shape;230;p32"/>
          <p:cNvSpPr txBox="1">
            <a:spLocks noGrp="1"/>
          </p:cNvSpPr>
          <p:nvPr>
            <p:ph type="ctrTitle"/>
          </p:nvPr>
        </p:nvSpPr>
        <p:spPr>
          <a:xfrm>
            <a:off x="1524000" y="2486701"/>
            <a:ext cx="9144000" cy="1023300"/>
          </a:xfrm>
          <a:prstGeom prst="rect">
            <a:avLst/>
          </a:prstGeom>
          <a:noFill/>
          <a:ln>
            <a:noFill/>
          </a:ln>
        </p:spPr>
        <p:txBody>
          <a:bodyPr spcFirstLastPara="1" wrap="square" lIns="91425" tIns="45700" rIns="91425" bIns="45700" anchor="b" anchorCtr="0">
            <a:normAutofit/>
          </a:bodyPr>
          <a:lstStyle>
            <a:lvl1pPr lvl="0" algn="ctr" rtl="0">
              <a:lnSpc>
                <a:spcPct val="90000"/>
              </a:lnSpc>
              <a:spcBef>
                <a:spcPts val="0"/>
              </a:spcBef>
              <a:spcAft>
                <a:spcPts val="0"/>
              </a:spcAft>
              <a:buClr>
                <a:schemeClr val="accent2"/>
              </a:buClr>
              <a:buSzPts val="5400"/>
              <a:buFont typeface="Calibri"/>
              <a:buNone/>
              <a:defRPr sz="5400">
                <a:solidFill>
                  <a:schemeClr val="accent2"/>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31" name="Google Shape;231;p32"/>
          <p:cNvSpPr txBox="1">
            <a:spLocks noGrp="1"/>
          </p:cNvSpPr>
          <p:nvPr>
            <p:ph type="subTitle" idx="1"/>
          </p:nvPr>
        </p:nvSpPr>
        <p:spPr>
          <a:xfrm>
            <a:off x="1524000" y="3602038"/>
            <a:ext cx="9144000" cy="1655700"/>
          </a:xfrm>
          <a:prstGeom prst="rect">
            <a:avLst/>
          </a:prstGeom>
          <a:noFill/>
          <a:ln>
            <a:noFill/>
          </a:ln>
        </p:spPr>
        <p:txBody>
          <a:bodyPr spcFirstLastPara="1" wrap="square" lIns="91425" tIns="45700" rIns="91425" bIns="45700" anchor="t" anchorCtr="0">
            <a:normAutofit/>
          </a:bodyPr>
          <a:lstStyle>
            <a:lvl1pPr lvl="0" algn="ctr" rtl="0">
              <a:lnSpc>
                <a:spcPct val="90000"/>
              </a:lnSpc>
              <a:spcBef>
                <a:spcPts val="1000"/>
              </a:spcBef>
              <a:spcAft>
                <a:spcPts val="0"/>
              </a:spcAft>
              <a:buClr>
                <a:schemeClr val="accent2"/>
              </a:buClr>
              <a:buSzPts val="2400"/>
              <a:buNone/>
              <a:defRPr sz="2400">
                <a:solidFill>
                  <a:schemeClr val="accent2"/>
                </a:solidFill>
              </a:defRPr>
            </a:lvl1pPr>
            <a:lvl2pPr lvl="1" algn="ctr" rtl="0">
              <a:lnSpc>
                <a:spcPct val="90000"/>
              </a:lnSpc>
              <a:spcBef>
                <a:spcPts val="500"/>
              </a:spcBef>
              <a:spcAft>
                <a:spcPts val="0"/>
              </a:spcAft>
              <a:buClr>
                <a:schemeClr val="dk1"/>
              </a:buClr>
              <a:buSzPts val="2000"/>
              <a:buNone/>
              <a:defRPr sz="2000"/>
            </a:lvl2pPr>
            <a:lvl3pPr lvl="2" algn="ctr" rtl="0">
              <a:lnSpc>
                <a:spcPct val="90000"/>
              </a:lnSpc>
              <a:spcBef>
                <a:spcPts val="500"/>
              </a:spcBef>
              <a:spcAft>
                <a:spcPts val="0"/>
              </a:spcAft>
              <a:buClr>
                <a:schemeClr val="dk1"/>
              </a:buClr>
              <a:buSzPts val="1800"/>
              <a:buNone/>
              <a:defRPr sz="1800"/>
            </a:lvl3pPr>
            <a:lvl4pPr lvl="3" algn="ctr" rtl="0">
              <a:lnSpc>
                <a:spcPct val="90000"/>
              </a:lnSpc>
              <a:spcBef>
                <a:spcPts val="500"/>
              </a:spcBef>
              <a:spcAft>
                <a:spcPts val="0"/>
              </a:spcAft>
              <a:buClr>
                <a:schemeClr val="dk1"/>
              </a:buClr>
              <a:buSzPts val="1600"/>
              <a:buNone/>
              <a:defRPr sz="1600"/>
            </a:lvl4pPr>
            <a:lvl5pPr lvl="4" algn="ctr" rtl="0">
              <a:lnSpc>
                <a:spcPct val="90000"/>
              </a:lnSpc>
              <a:spcBef>
                <a:spcPts val="500"/>
              </a:spcBef>
              <a:spcAft>
                <a:spcPts val="0"/>
              </a:spcAft>
              <a:buClr>
                <a:schemeClr val="dk1"/>
              </a:buClr>
              <a:buSzPts val="1600"/>
              <a:buNone/>
              <a:defRPr sz="1600"/>
            </a:lvl5pPr>
            <a:lvl6pPr lvl="5" algn="ctr" rtl="0">
              <a:lnSpc>
                <a:spcPct val="90000"/>
              </a:lnSpc>
              <a:spcBef>
                <a:spcPts val="500"/>
              </a:spcBef>
              <a:spcAft>
                <a:spcPts val="0"/>
              </a:spcAft>
              <a:buClr>
                <a:schemeClr val="dk1"/>
              </a:buClr>
              <a:buSzPts val="1600"/>
              <a:buNone/>
              <a:defRPr sz="1600"/>
            </a:lvl6pPr>
            <a:lvl7pPr lvl="6" algn="ctr" rtl="0">
              <a:lnSpc>
                <a:spcPct val="90000"/>
              </a:lnSpc>
              <a:spcBef>
                <a:spcPts val="500"/>
              </a:spcBef>
              <a:spcAft>
                <a:spcPts val="0"/>
              </a:spcAft>
              <a:buClr>
                <a:schemeClr val="dk1"/>
              </a:buClr>
              <a:buSzPts val="1600"/>
              <a:buNone/>
              <a:defRPr sz="1600"/>
            </a:lvl7pPr>
            <a:lvl8pPr lvl="7" algn="ctr" rtl="0">
              <a:lnSpc>
                <a:spcPct val="90000"/>
              </a:lnSpc>
              <a:spcBef>
                <a:spcPts val="500"/>
              </a:spcBef>
              <a:spcAft>
                <a:spcPts val="0"/>
              </a:spcAft>
              <a:buClr>
                <a:schemeClr val="dk1"/>
              </a:buClr>
              <a:buSzPts val="1600"/>
              <a:buNone/>
              <a:defRPr sz="1600"/>
            </a:lvl8pPr>
            <a:lvl9pPr lvl="8" algn="ctr" rtl="0">
              <a:lnSpc>
                <a:spcPct val="90000"/>
              </a:lnSpc>
              <a:spcBef>
                <a:spcPts val="500"/>
              </a:spcBef>
              <a:spcAft>
                <a:spcPts val="0"/>
              </a:spcAft>
              <a:buClr>
                <a:schemeClr val="dk1"/>
              </a:buClr>
              <a:buSzPts val="1600"/>
              <a:buNone/>
              <a:defRPr sz="1600"/>
            </a:lvl9pPr>
          </a:lstStyle>
          <a:p>
            <a:endParaRPr/>
          </a:p>
        </p:txBody>
      </p:sp>
      <p:pic>
        <p:nvPicPr>
          <p:cNvPr id="232" name="Google Shape;232;p32" descr="Oregon Department of Education Logo"/>
          <p:cNvPicPr preferRelativeResize="0"/>
          <p:nvPr/>
        </p:nvPicPr>
        <p:blipFill rotWithShape="1">
          <a:blip r:embed="rId3">
            <a:alphaModFix/>
          </a:blip>
          <a:srcRect/>
          <a:stretch/>
        </p:blipFill>
        <p:spPr>
          <a:xfrm>
            <a:off x="5033770" y="214049"/>
            <a:ext cx="2124459" cy="2167132"/>
          </a:xfrm>
          <a:prstGeom prst="rect">
            <a:avLst/>
          </a:prstGeom>
          <a:noFill/>
          <a:ln>
            <a:noFill/>
          </a:ln>
        </p:spPr>
      </p:pic>
      <p:sp>
        <p:nvSpPr>
          <p:cNvPr id="233" name="Google Shape;233;p32"/>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234" name="Google Shape;234;p32"/>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Gold_7-Comparison">
  <p:cSld name="Gold_7-Comparison">
    <p:bg>
      <p:bgPr>
        <a:solidFill>
          <a:schemeClr val="accent4"/>
        </a:solidFill>
        <a:effectLst/>
      </p:bgPr>
    </p:bg>
    <p:spTree>
      <p:nvGrpSpPr>
        <p:cNvPr id="1" name="Shape 235"/>
        <p:cNvGrpSpPr/>
        <p:nvPr/>
      </p:nvGrpSpPr>
      <p:grpSpPr>
        <a:xfrm>
          <a:off x="0" y="0"/>
          <a:ext cx="0" cy="0"/>
          <a:chOff x="0" y="0"/>
          <a:chExt cx="0" cy="0"/>
        </a:xfrm>
      </p:grpSpPr>
      <p:sp>
        <p:nvSpPr>
          <p:cNvPr id="236" name="Google Shape;236;p33"/>
          <p:cNvSpPr txBox="1">
            <a:spLocks noGrp="1"/>
          </p:cNvSpPr>
          <p:nvPr>
            <p:ph type="body" idx="1"/>
          </p:nvPr>
        </p:nvSpPr>
        <p:spPr>
          <a:xfrm>
            <a:off x="717176" y="1681163"/>
            <a:ext cx="5280300" cy="8238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1000"/>
              </a:spcBef>
              <a:spcAft>
                <a:spcPts val="0"/>
              </a:spcAft>
              <a:buClr>
                <a:schemeClr val="accent4"/>
              </a:buClr>
              <a:buSzPts val="3200"/>
              <a:buNone/>
              <a:defRPr sz="3200" b="0">
                <a:solidFill>
                  <a:schemeClr val="accent4"/>
                </a:solidFill>
              </a:defRPr>
            </a:lvl1pPr>
            <a:lvl2pPr marL="914400" lvl="1" indent="-228600" algn="l" rtl="0">
              <a:lnSpc>
                <a:spcPct val="90000"/>
              </a:lnSpc>
              <a:spcBef>
                <a:spcPts val="500"/>
              </a:spcBef>
              <a:spcAft>
                <a:spcPts val="0"/>
              </a:spcAft>
              <a:buClr>
                <a:schemeClr val="dk1"/>
              </a:buClr>
              <a:buSzPts val="2000"/>
              <a:buNone/>
              <a:defRPr sz="2000" b="1"/>
            </a:lvl2pPr>
            <a:lvl3pPr marL="1371600" lvl="2" indent="-228600" algn="l" rtl="0">
              <a:lnSpc>
                <a:spcPct val="90000"/>
              </a:lnSpc>
              <a:spcBef>
                <a:spcPts val="500"/>
              </a:spcBef>
              <a:spcAft>
                <a:spcPts val="0"/>
              </a:spcAft>
              <a:buClr>
                <a:schemeClr val="dk1"/>
              </a:buClr>
              <a:buSzPts val="1800"/>
              <a:buNone/>
              <a:defRPr sz="1800" b="1"/>
            </a:lvl3pPr>
            <a:lvl4pPr marL="1828800" lvl="3" indent="-228600" algn="l" rtl="0">
              <a:lnSpc>
                <a:spcPct val="90000"/>
              </a:lnSpc>
              <a:spcBef>
                <a:spcPts val="500"/>
              </a:spcBef>
              <a:spcAft>
                <a:spcPts val="0"/>
              </a:spcAft>
              <a:buClr>
                <a:schemeClr val="dk1"/>
              </a:buClr>
              <a:buSzPts val="1600"/>
              <a:buNone/>
              <a:defRPr sz="1600" b="1"/>
            </a:lvl4pPr>
            <a:lvl5pPr marL="2286000" lvl="4" indent="-228600" algn="l" rtl="0">
              <a:lnSpc>
                <a:spcPct val="90000"/>
              </a:lnSpc>
              <a:spcBef>
                <a:spcPts val="500"/>
              </a:spcBef>
              <a:spcAft>
                <a:spcPts val="0"/>
              </a:spcAft>
              <a:buClr>
                <a:schemeClr val="dk1"/>
              </a:buClr>
              <a:buSzPts val="1600"/>
              <a:buNone/>
              <a:defRPr sz="1600" b="1"/>
            </a:lvl5pPr>
            <a:lvl6pPr marL="2743200" lvl="5" indent="-228600" algn="l" rtl="0">
              <a:lnSpc>
                <a:spcPct val="90000"/>
              </a:lnSpc>
              <a:spcBef>
                <a:spcPts val="500"/>
              </a:spcBef>
              <a:spcAft>
                <a:spcPts val="0"/>
              </a:spcAft>
              <a:buClr>
                <a:schemeClr val="dk1"/>
              </a:buClr>
              <a:buSzPts val="1600"/>
              <a:buNone/>
              <a:defRPr sz="1600" b="1"/>
            </a:lvl6pPr>
            <a:lvl7pPr marL="3200400" lvl="6" indent="-228600" algn="l" rtl="0">
              <a:lnSpc>
                <a:spcPct val="90000"/>
              </a:lnSpc>
              <a:spcBef>
                <a:spcPts val="500"/>
              </a:spcBef>
              <a:spcAft>
                <a:spcPts val="0"/>
              </a:spcAft>
              <a:buClr>
                <a:schemeClr val="dk1"/>
              </a:buClr>
              <a:buSzPts val="1600"/>
              <a:buNone/>
              <a:defRPr sz="1600" b="1"/>
            </a:lvl7pPr>
            <a:lvl8pPr marL="3657600" lvl="7" indent="-228600" algn="l" rtl="0">
              <a:lnSpc>
                <a:spcPct val="90000"/>
              </a:lnSpc>
              <a:spcBef>
                <a:spcPts val="500"/>
              </a:spcBef>
              <a:spcAft>
                <a:spcPts val="0"/>
              </a:spcAft>
              <a:buClr>
                <a:schemeClr val="dk1"/>
              </a:buClr>
              <a:buSzPts val="1600"/>
              <a:buNone/>
              <a:defRPr sz="1600" b="1"/>
            </a:lvl8pPr>
            <a:lvl9pPr marL="4114800" lvl="8" indent="-228600" algn="l" rtl="0">
              <a:lnSpc>
                <a:spcPct val="90000"/>
              </a:lnSpc>
              <a:spcBef>
                <a:spcPts val="500"/>
              </a:spcBef>
              <a:spcAft>
                <a:spcPts val="0"/>
              </a:spcAft>
              <a:buClr>
                <a:schemeClr val="dk1"/>
              </a:buClr>
              <a:buSzPts val="1600"/>
              <a:buNone/>
              <a:defRPr sz="1600" b="1"/>
            </a:lvl9pPr>
          </a:lstStyle>
          <a:p>
            <a:endParaRPr/>
          </a:p>
        </p:txBody>
      </p:sp>
      <p:sp>
        <p:nvSpPr>
          <p:cNvPr id="237" name="Google Shape;237;p33"/>
          <p:cNvSpPr txBox="1">
            <a:spLocks noGrp="1"/>
          </p:cNvSpPr>
          <p:nvPr>
            <p:ph type="body" idx="2"/>
          </p:nvPr>
        </p:nvSpPr>
        <p:spPr>
          <a:xfrm>
            <a:off x="717176" y="2505075"/>
            <a:ext cx="5280300" cy="34344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238" name="Google Shape;238;p33"/>
          <p:cNvSpPr txBox="1">
            <a:spLocks noGrp="1"/>
          </p:cNvSpPr>
          <p:nvPr>
            <p:ph type="body" idx="3"/>
          </p:nvPr>
        </p:nvSpPr>
        <p:spPr>
          <a:xfrm>
            <a:off x="6172200" y="1681163"/>
            <a:ext cx="5329500" cy="8238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1000"/>
              </a:spcBef>
              <a:spcAft>
                <a:spcPts val="0"/>
              </a:spcAft>
              <a:buClr>
                <a:schemeClr val="accent4"/>
              </a:buClr>
              <a:buSzPts val="3200"/>
              <a:buNone/>
              <a:defRPr sz="3200" b="0">
                <a:solidFill>
                  <a:schemeClr val="accent4"/>
                </a:solidFill>
              </a:defRPr>
            </a:lvl1pPr>
            <a:lvl2pPr marL="914400" lvl="1" indent="-228600" algn="l" rtl="0">
              <a:lnSpc>
                <a:spcPct val="90000"/>
              </a:lnSpc>
              <a:spcBef>
                <a:spcPts val="500"/>
              </a:spcBef>
              <a:spcAft>
                <a:spcPts val="0"/>
              </a:spcAft>
              <a:buClr>
                <a:schemeClr val="dk1"/>
              </a:buClr>
              <a:buSzPts val="2000"/>
              <a:buNone/>
              <a:defRPr sz="2000" b="1"/>
            </a:lvl2pPr>
            <a:lvl3pPr marL="1371600" lvl="2" indent="-228600" algn="l" rtl="0">
              <a:lnSpc>
                <a:spcPct val="90000"/>
              </a:lnSpc>
              <a:spcBef>
                <a:spcPts val="500"/>
              </a:spcBef>
              <a:spcAft>
                <a:spcPts val="0"/>
              </a:spcAft>
              <a:buClr>
                <a:schemeClr val="dk1"/>
              </a:buClr>
              <a:buSzPts val="1800"/>
              <a:buNone/>
              <a:defRPr sz="1800" b="1"/>
            </a:lvl3pPr>
            <a:lvl4pPr marL="1828800" lvl="3" indent="-228600" algn="l" rtl="0">
              <a:lnSpc>
                <a:spcPct val="90000"/>
              </a:lnSpc>
              <a:spcBef>
                <a:spcPts val="500"/>
              </a:spcBef>
              <a:spcAft>
                <a:spcPts val="0"/>
              </a:spcAft>
              <a:buClr>
                <a:schemeClr val="dk1"/>
              </a:buClr>
              <a:buSzPts val="1600"/>
              <a:buNone/>
              <a:defRPr sz="1600" b="1"/>
            </a:lvl4pPr>
            <a:lvl5pPr marL="2286000" lvl="4" indent="-228600" algn="l" rtl="0">
              <a:lnSpc>
                <a:spcPct val="90000"/>
              </a:lnSpc>
              <a:spcBef>
                <a:spcPts val="500"/>
              </a:spcBef>
              <a:spcAft>
                <a:spcPts val="0"/>
              </a:spcAft>
              <a:buClr>
                <a:schemeClr val="dk1"/>
              </a:buClr>
              <a:buSzPts val="1600"/>
              <a:buNone/>
              <a:defRPr sz="1600" b="1"/>
            </a:lvl5pPr>
            <a:lvl6pPr marL="2743200" lvl="5" indent="-228600" algn="l" rtl="0">
              <a:lnSpc>
                <a:spcPct val="90000"/>
              </a:lnSpc>
              <a:spcBef>
                <a:spcPts val="500"/>
              </a:spcBef>
              <a:spcAft>
                <a:spcPts val="0"/>
              </a:spcAft>
              <a:buClr>
                <a:schemeClr val="dk1"/>
              </a:buClr>
              <a:buSzPts val="1600"/>
              <a:buNone/>
              <a:defRPr sz="1600" b="1"/>
            </a:lvl6pPr>
            <a:lvl7pPr marL="3200400" lvl="6" indent="-228600" algn="l" rtl="0">
              <a:lnSpc>
                <a:spcPct val="90000"/>
              </a:lnSpc>
              <a:spcBef>
                <a:spcPts val="500"/>
              </a:spcBef>
              <a:spcAft>
                <a:spcPts val="0"/>
              </a:spcAft>
              <a:buClr>
                <a:schemeClr val="dk1"/>
              </a:buClr>
              <a:buSzPts val="1600"/>
              <a:buNone/>
              <a:defRPr sz="1600" b="1"/>
            </a:lvl7pPr>
            <a:lvl8pPr marL="3657600" lvl="7" indent="-228600" algn="l" rtl="0">
              <a:lnSpc>
                <a:spcPct val="90000"/>
              </a:lnSpc>
              <a:spcBef>
                <a:spcPts val="500"/>
              </a:spcBef>
              <a:spcAft>
                <a:spcPts val="0"/>
              </a:spcAft>
              <a:buClr>
                <a:schemeClr val="dk1"/>
              </a:buClr>
              <a:buSzPts val="1600"/>
              <a:buNone/>
              <a:defRPr sz="1600" b="1"/>
            </a:lvl8pPr>
            <a:lvl9pPr marL="4114800" lvl="8" indent="-228600" algn="l" rtl="0">
              <a:lnSpc>
                <a:spcPct val="90000"/>
              </a:lnSpc>
              <a:spcBef>
                <a:spcPts val="500"/>
              </a:spcBef>
              <a:spcAft>
                <a:spcPts val="0"/>
              </a:spcAft>
              <a:buClr>
                <a:schemeClr val="dk1"/>
              </a:buClr>
              <a:buSzPts val="1600"/>
              <a:buNone/>
              <a:defRPr sz="1600" b="1"/>
            </a:lvl9pPr>
          </a:lstStyle>
          <a:p>
            <a:endParaRPr/>
          </a:p>
        </p:txBody>
      </p:sp>
      <p:sp>
        <p:nvSpPr>
          <p:cNvPr id="239" name="Google Shape;239;p33"/>
          <p:cNvSpPr txBox="1">
            <a:spLocks noGrp="1"/>
          </p:cNvSpPr>
          <p:nvPr>
            <p:ph type="body" idx="4"/>
          </p:nvPr>
        </p:nvSpPr>
        <p:spPr>
          <a:xfrm>
            <a:off x="6172200" y="2505075"/>
            <a:ext cx="5329500" cy="34344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240" name="Google Shape;240;p33"/>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4"/>
              </a:buClr>
              <a:buSzPts val="3200"/>
              <a:buFont typeface="Calibri"/>
              <a:buNone/>
              <a:defRPr sz="3200">
                <a:solidFill>
                  <a:schemeClr val="accent4"/>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41" name="Google Shape;241;p33"/>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242" name="Google Shape;242;p33"/>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Gold_6-Two Content">
  <p:cSld name="Gold_6-Two Content">
    <p:bg>
      <p:bgPr>
        <a:solidFill>
          <a:schemeClr val="accent4"/>
        </a:solidFill>
        <a:effectLst/>
      </p:bgPr>
    </p:bg>
    <p:spTree>
      <p:nvGrpSpPr>
        <p:cNvPr id="1" name="Shape 243"/>
        <p:cNvGrpSpPr/>
        <p:nvPr/>
      </p:nvGrpSpPr>
      <p:grpSpPr>
        <a:xfrm>
          <a:off x="0" y="0"/>
          <a:ext cx="0" cy="0"/>
          <a:chOff x="0" y="0"/>
          <a:chExt cx="0" cy="0"/>
        </a:xfrm>
      </p:grpSpPr>
      <p:sp>
        <p:nvSpPr>
          <p:cNvPr id="244" name="Google Shape;244;p34"/>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accent4"/>
              </a:buClr>
              <a:buSzPts val="4400"/>
              <a:buFont typeface="Calibri"/>
              <a:buNone/>
              <a:defRPr>
                <a:solidFill>
                  <a:schemeClr val="accent4"/>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45" name="Google Shape;245;p34"/>
          <p:cNvSpPr txBox="1">
            <a:spLocks noGrp="1"/>
          </p:cNvSpPr>
          <p:nvPr>
            <p:ph type="body" idx="1"/>
          </p:nvPr>
        </p:nvSpPr>
        <p:spPr>
          <a:xfrm>
            <a:off x="717176" y="1825625"/>
            <a:ext cx="5302500" cy="4106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246" name="Google Shape;246;p34"/>
          <p:cNvSpPr txBox="1">
            <a:spLocks noGrp="1"/>
          </p:cNvSpPr>
          <p:nvPr>
            <p:ph type="body" idx="2"/>
          </p:nvPr>
        </p:nvSpPr>
        <p:spPr>
          <a:xfrm>
            <a:off x="6172200" y="1825625"/>
            <a:ext cx="5329500" cy="4106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247" name="Google Shape;247;p34"/>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248" name="Google Shape;248;p34"/>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matchingName="Green_9-Blank">
  <p:cSld name="Green_9-Blank">
    <p:bg>
      <p:bgPr>
        <a:solidFill>
          <a:schemeClr val="accent5"/>
        </a:solidFill>
        <a:effectLst/>
      </p:bgPr>
    </p:bg>
    <p:spTree>
      <p:nvGrpSpPr>
        <p:cNvPr id="1" name="Shape 249"/>
        <p:cNvGrpSpPr/>
        <p:nvPr/>
      </p:nvGrpSpPr>
      <p:grpSpPr>
        <a:xfrm>
          <a:off x="0" y="0"/>
          <a:ext cx="0" cy="0"/>
          <a:chOff x="0" y="0"/>
          <a:chExt cx="0" cy="0"/>
        </a:xfrm>
      </p:grpSpPr>
      <p:sp>
        <p:nvSpPr>
          <p:cNvPr id="250" name="Google Shape;250;p35"/>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a:p>
        </p:txBody>
      </p:sp>
      <p:sp>
        <p:nvSpPr>
          <p:cNvPr id="251" name="Google Shape;251;p35"/>
          <p:cNvSpPr txBox="1">
            <a:spLocks noGrp="1"/>
          </p:cNvSpPr>
          <p:nvPr>
            <p:ph type="body" idx="1"/>
          </p:nvPr>
        </p:nvSpPr>
        <p:spPr>
          <a:xfrm>
            <a:off x="717176" y="659958"/>
            <a:ext cx="10784400" cy="53988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252" name="Google Shape;252;p35"/>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253" name="Google Shape;253;p35"/>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matchingName="Blue_4-Content with Caption">
  <p:cSld name="Blue_4-Content with Caption">
    <p:bg>
      <p:bgPr>
        <a:solidFill>
          <a:schemeClr val="accent1"/>
        </a:solidFill>
        <a:effectLst/>
      </p:bgPr>
    </p:bg>
    <p:spTree>
      <p:nvGrpSpPr>
        <p:cNvPr id="1" name="Shape 254"/>
        <p:cNvGrpSpPr/>
        <p:nvPr/>
      </p:nvGrpSpPr>
      <p:grpSpPr>
        <a:xfrm>
          <a:off x="0" y="0"/>
          <a:ext cx="0" cy="0"/>
          <a:chOff x="0" y="0"/>
          <a:chExt cx="0" cy="0"/>
        </a:xfrm>
      </p:grpSpPr>
      <p:sp>
        <p:nvSpPr>
          <p:cNvPr id="255" name="Google Shape;255;p36"/>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6" name="Google Shape;256;p36"/>
          <p:cNvSpPr/>
          <p:nvPr/>
        </p:nvSpPr>
        <p:spPr>
          <a:xfrm>
            <a:off x="206189" y="215153"/>
            <a:ext cx="4730400" cy="64323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7" name="Google Shape;257;p36"/>
          <p:cNvSpPr txBox="1">
            <a:spLocks noGrp="1"/>
          </p:cNvSpPr>
          <p:nvPr>
            <p:ph type="title"/>
          </p:nvPr>
        </p:nvSpPr>
        <p:spPr>
          <a:xfrm>
            <a:off x="717177" y="779645"/>
            <a:ext cx="3931800" cy="2525700"/>
          </a:xfrm>
          <a:prstGeom prst="rect">
            <a:avLst/>
          </a:prstGeom>
          <a:noFill/>
          <a:ln>
            <a:noFill/>
          </a:ln>
        </p:spPr>
        <p:txBody>
          <a:bodyPr spcFirstLastPara="1" wrap="square" lIns="91425" tIns="45700" rIns="91425" bIns="45700" anchor="t" anchorCtr="0">
            <a:normAutofit/>
          </a:bodyPr>
          <a:lstStyle>
            <a:lvl1pPr lvl="0" algn="l" rtl="0">
              <a:lnSpc>
                <a:spcPct val="90000"/>
              </a:lnSpc>
              <a:spcBef>
                <a:spcPts val="0"/>
              </a:spcBef>
              <a:spcAft>
                <a:spcPts val="0"/>
              </a:spcAft>
              <a:buClr>
                <a:schemeClr val="accent1"/>
              </a:buClr>
              <a:buSzPts val="4400"/>
              <a:buFont typeface="Calibri"/>
              <a:buNone/>
              <a:defRPr sz="44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58" name="Google Shape;258;p36"/>
          <p:cNvSpPr txBox="1">
            <a:spLocks noGrp="1"/>
          </p:cNvSpPr>
          <p:nvPr>
            <p:ph type="body" idx="1"/>
          </p:nvPr>
        </p:nvSpPr>
        <p:spPr>
          <a:xfrm>
            <a:off x="5183188" y="779647"/>
            <a:ext cx="6172200" cy="5081400"/>
          </a:xfrm>
          <a:prstGeom prst="rect">
            <a:avLst/>
          </a:prstGeom>
          <a:noFill/>
          <a:ln>
            <a:noFill/>
          </a:ln>
        </p:spPr>
        <p:txBody>
          <a:bodyPr spcFirstLastPara="1" wrap="square" lIns="91425" tIns="45700" rIns="91425" bIns="45700" anchor="t" anchorCtr="0">
            <a:normAutofit/>
          </a:bodyPr>
          <a:lstStyle>
            <a:lvl1pPr marL="457200" lvl="0" indent="-381000" algn="l" rtl="0">
              <a:lnSpc>
                <a:spcPct val="90000"/>
              </a:lnSpc>
              <a:spcBef>
                <a:spcPts val="1000"/>
              </a:spcBef>
              <a:spcAft>
                <a:spcPts val="0"/>
              </a:spcAft>
              <a:buClr>
                <a:schemeClr val="dk1"/>
              </a:buClr>
              <a:buSzPts val="2400"/>
              <a:buChar char="•"/>
              <a:defRPr sz="2400"/>
            </a:lvl1pPr>
            <a:lvl2pPr marL="914400" lvl="1" indent="-381000" algn="l" rtl="0">
              <a:lnSpc>
                <a:spcPct val="90000"/>
              </a:lnSpc>
              <a:spcBef>
                <a:spcPts val="500"/>
              </a:spcBef>
              <a:spcAft>
                <a:spcPts val="0"/>
              </a:spcAft>
              <a:buClr>
                <a:schemeClr val="dk1"/>
              </a:buClr>
              <a:buSzPts val="2400"/>
              <a:buChar char="•"/>
              <a:defRPr sz="2400"/>
            </a:lvl2pPr>
            <a:lvl3pPr marL="1371600" lvl="2" indent="-381000" algn="l" rtl="0">
              <a:lnSpc>
                <a:spcPct val="90000"/>
              </a:lnSpc>
              <a:spcBef>
                <a:spcPts val="500"/>
              </a:spcBef>
              <a:spcAft>
                <a:spcPts val="0"/>
              </a:spcAft>
              <a:buClr>
                <a:schemeClr val="dk1"/>
              </a:buClr>
              <a:buSzPts val="2400"/>
              <a:buChar char="•"/>
              <a:defRPr sz="2400"/>
            </a:lvl3pPr>
            <a:lvl4pPr marL="1828800" lvl="3" indent="-381000" algn="l" rtl="0">
              <a:lnSpc>
                <a:spcPct val="90000"/>
              </a:lnSpc>
              <a:spcBef>
                <a:spcPts val="500"/>
              </a:spcBef>
              <a:spcAft>
                <a:spcPts val="0"/>
              </a:spcAft>
              <a:buClr>
                <a:schemeClr val="dk1"/>
              </a:buClr>
              <a:buSzPts val="2400"/>
              <a:buChar char="•"/>
              <a:defRPr sz="2400"/>
            </a:lvl4pPr>
            <a:lvl5pPr marL="2286000" lvl="4" indent="-381000" algn="l" rtl="0">
              <a:lnSpc>
                <a:spcPct val="90000"/>
              </a:lnSpc>
              <a:spcBef>
                <a:spcPts val="500"/>
              </a:spcBef>
              <a:spcAft>
                <a:spcPts val="0"/>
              </a:spcAft>
              <a:buClr>
                <a:schemeClr val="dk1"/>
              </a:buClr>
              <a:buSzPts val="2400"/>
              <a:buChar char="•"/>
              <a:defRPr sz="2400"/>
            </a:lvl5pPr>
            <a:lvl6pPr marL="2743200" lvl="5" indent="-355600" algn="l" rtl="0">
              <a:lnSpc>
                <a:spcPct val="90000"/>
              </a:lnSpc>
              <a:spcBef>
                <a:spcPts val="500"/>
              </a:spcBef>
              <a:spcAft>
                <a:spcPts val="0"/>
              </a:spcAft>
              <a:buClr>
                <a:schemeClr val="dk1"/>
              </a:buClr>
              <a:buSzPts val="2000"/>
              <a:buChar char="•"/>
              <a:defRPr sz="2000"/>
            </a:lvl6pPr>
            <a:lvl7pPr marL="3200400" lvl="6" indent="-355600" algn="l" rtl="0">
              <a:lnSpc>
                <a:spcPct val="90000"/>
              </a:lnSpc>
              <a:spcBef>
                <a:spcPts val="500"/>
              </a:spcBef>
              <a:spcAft>
                <a:spcPts val="0"/>
              </a:spcAft>
              <a:buClr>
                <a:schemeClr val="dk1"/>
              </a:buClr>
              <a:buSzPts val="2000"/>
              <a:buChar char="•"/>
              <a:defRPr sz="2000"/>
            </a:lvl7pPr>
            <a:lvl8pPr marL="3657600" lvl="7" indent="-355600" algn="l" rtl="0">
              <a:lnSpc>
                <a:spcPct val="90000"/>
              </a:lnSpc>
              <a:spcBef>
                <a:spcPts val="500"/>
              </a:spcBef>
              <a:spcAft>
                <a:spcPts val="0"/>
              </a:spcAft>
              <a:buClr>
                <a:schemeClr val="dk1"/>
              </a:buClr>
              <a:buSzPts val="2000"/>
              <a:buChar char="•"/>
              <a:defRPr sz="2000"/>
            </a:lvl8pPr>
            <a:lvl9pPr marL="4114800" lvl="8" indent="-355600" algn="l" rtl="0">
              <a:lnSpc>
                <a:spcPct val="90000"/>
              </a:lnSpc>
              <a:spcBef>
                <a:spcPts val="500"/>
              </a:spcBef>
              <a:spcAft>
                <a:spcPts val="0"/>
              </a:spcAft>
              <a:buClr>
                <a:schemeClr val="dk1"/>
              </a:buClr>
              <a:buSzPts val="2000"/>
              <a:buChar char="•"/>
              <a:defRPr sz="2000"/>
            </a:lvl9pPr>
          </a:lstStyle>
          <a:p>
            <a:endParaRPr/>
          </a:p>
        </p:txBody>
      </p:sp>
      <p:sp>
        <p:nvSpPr>
          <p:cNvPr id="259" name="Google Shape;259;p36"/>
          <p:cNvSpPr>
            <a:spLocks noGrp="1"/>
          </p:cNvSpPr>
          <p:nvPr>
            <p:ph type="pic" idx="2"/>
          </p:nvPr>
        </p:nvSpPr>
        <p:spPr>
          <a:xfrm>
            <a:off x="717177" y="3540125"/>
            <a:ext cx="3931800" cy="2320800"/>
          </a:xfrm>
          <a:prstGeom prst="rect">
            <a:avLst/>
          </a:prstGeom>
          <a:noFill/>
          <a:ln>
            <a:noFill/>
          </a:ln>
        </p:spPr>
      </p:sp>
      <p:sp>
        <p:nvSpPr>
          <p:cNvPr id="260" name="Google Shape;260;p36"/>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261" name="Google Shape;261;p36"/>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matchingName="Teal_2-Section Header">
  <p:cSld name="Teal_2-Section Header">
    <p:bg>
      <p:bgPr>
        <a:solidFill>
          <a:schemeClr val="dk2"/>
        </a:solidFill>
        <a:effectLst/>
      </p:bgPr>
    </p:bg>
    <p:spTree>
      <p:nvGrpSpPr>
        <p:cNvPr id="1" name="Shape 262"/>
        <p:cNvGrpSpPr/>
        <p:nvPr/>
      </p:nvGrpSpPr>
      <p:grpSpPr>
        <a:xfrm>
          <a:off x="0" y="0"/>
          <a:ext cx="0" cy="0"/>
          <a:chOff x="0" y="0"/>
          <a:chExt cx="0" cy="0"/>
        </a:xfrm>
      </p:grpSpPr>
      <p:sp>
        <p:nvSpPr>
          <p:cNvPr id="263" name="Google Shape;263;p37"/>
          <p:cNvSpPr/>
          <p:nvPr/>
        </p:nvSpPr>
        <p:spPr>
          <a:xfrm>
            <a:off x="206188" y="215153"/>
            <a:ext cx="11775000" cy="6432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4" name="Google Shape;264;p37"/>
          <p:cNvSpPr/>
          <p:nvPr/>
        </p:nvSpPr>
        <p:spPr>
          <a:xfrm>
            <a:off x="206187" y="2488757"/>
            <a:ext cx="11775000" cy="1900500"/>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265" name="Google Shape;265;p37"/>
          <p:cNvSpPr txBox="1">
            <a:spLocks noGrp="1"/>
          </p:cNvSpPr>
          <p:nvPr>
            <p:ph type="ctrTitle"/>
          </p:nvPr>
        </p:nvSpPr>
        <p:spPr>
          <a:xfrm>
            <a:off x="717177" y="2488757"/>
            <a:ext cx="10784400" cy="1900500"/>
          </a:xfrm>
          <a:prstGeom prst="rect">
            <a:avLst/>
          </a:prstGeom>
          <a:noFill/>
          <a:ln>
            <a:noFill/>
          </a:ln>
        </p:spPr>
        <p:txBody>
          <a:bodyPr spcFirstLastPara="1" wrap="square" lIns="91425" tIns="45700" rIns="91425" bIns="45700" anchor="ctr" anchorCtr="0">
            <a:noAutofit/>
          </a:bodyPr>
          <a:lstStyle>
            <a:lvl1pPr lvl="0" algn="ctr" rtl="0">
              <a:lnSpc>
                <a:spcPct val="90000"/>
              </a:lnSpc>
              <a:spcBef>
                <a:spcPts val="0"/>
              </a:spcBef>
              <a:spcAft>
                <a:spcPts val="0"/>
              </a:spcAft>
              <a:buClr>
                <a:schemeClr val="dk2"/>
              </a:buClr>
              <a:buSzPts val="6800"/>
              <a:buFont typeface="Calibri"/>
              <a:buNone/>
              <a:defRPr sz="6800">
                <a:solidFill>
                  <a:schemeClr val="dk2"/>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pic>
        <p:nvPicPr>
          <p:cNvPr id="266" name="Google Shape;266;p37" descr="Oregon Department of Education Logo"/>
          <p:cNvPicPr preferRelativeResize="0"/>
          <p:nvPr/>
        </p:nvPicPr>
        <p:blipFill rotWithShape="1">
          <a:blip r:embed="rId2">
            <a:alphaModFix/>
          </a:blip>
          <a:srcRect/>
          <a:stretch/>
        </p:blipFill>
        <p:spPr>
          <a:xfrm>
            <a:off x="5033770" y="214049"/>
            <a:ext cx="2124459" cy="2167132"/>
          </a:xfrm>
          <a:prstGeom prst="rect">
            <a:avLst/>
          </a:prstGeom>
          <a:noFill/>
          <a:ln>
            <a:noFill/>
          </a:ln>
        </p:spPr>
      </p:pic>
      <p:sp>
        <p:nvSpPr>
          <p:cNvPr id="267" name="Google Shape;267;p37"/>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268" name="Google Shape;268;p37"/>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eal_5-Title and Content">
  <p:cSld name="Teal_5-Title and Content">
    <p:bg>
      <p:bgPr>
        <a:solidFill>
          <a:schemeClr val="dk2"/>
        </a:solidFill>
        <a:effectLst/>
      </p:bgPr>
    </p:bg>
    <p:spTree>
      <p:nvGrpSpPr>
        <p:cNvPr id="1" name="Shape 269"/>
        <p:cNvGrpSpPr/>
        <p:nvPr/>
      </p:nvGrpSpPr>
      <p:grpSpPr>
        <a:xfrm>
          <a:off x="0" y="0"/>
          <a:ext cx="0" cy="0"/>
          <a:chOff x="0" y="0"/>
          <a:chExt cx="0" cy="0"/>
        </a:xfrm>
      </p:grpSpPr>
      <p:sp>
        <p:nvSpPr>
          <p:cNvPr id="270" name="Google Shape;270;p38"/>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dk2"/>
              </a:buClr>
              <a:buSzPts val="4400"/>
              <a:buFont typeface="Calibri"/>
              <a:buNone/>
              <a:defRPr>
                <a:solidFill>
                  <a:schemeClr val="dk2"/>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71" name="Google Shape;271;p38"/>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272" name="Google Shape;272;p38"/>
          <p:cNvSpPr txBox="1"/>
          <p:nvPr/>
        </p:nvSpPr>
        <p:spPr>
          <a:xfrm>
            <a:off x="717176" y="6188049"/>
            <a:ext cx="76470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rgbClr val="595959"/>
                </a:solidFill>
                <a:latin typeface="Calibri"/>
                <a:ea typeface="Calibri"/>
                <a:cs typeface="Calibri"/>
                <a:sym typeface="Calibri"/>
              </a:rPr>
              <a:t>Oregon Department of Education</a:t>
            </a:r>
            <a:endParaRPr/>
          </a:p>
        </p:txBody>
      </p:sp>
      <p:sp>
        <p:nvSpPr>
          <p:cNvPr id="273" name="Google Shape;273;p38"/>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1"/>
        </a:solidFill>
        <a:effectLst/>
      </p:bgPr>
    </p:bg>
    <p:spTree>
      <p:nvGrpSpPr>
        <p:cNvPr id="1" name="Shape 40"/>
        <p:cNvGrpSpPr/>
        <p:nvPr/>
      </p:nvGrpSpPr>
      <p:grpSpPr>
        <a:xfrm>
          <a:off x="0" y="0"/>
          <a:ext cx="0" cy="0"/>
          <a:chOff x="0" y="0"/>
          <a:chExt cx="0" cy="0"/>
        </a:xfrm>
      </p:grpSpPr>
      <p:sp>
        <p:nvSpPr>
          <p:cNvPr id="41" name="Google Shape;41;p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2" name="Google Shape;42;p5"/>
          <p:cNvSpPr/>
          <p:nvPr/>
        </p:nvSpPr>
        <p:spPr>
          <a:xfrm>
            <a:off x="206188" y="5948082"/>
            <a:ext cx="11775141" cy="699247"/>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3" name="Google Shape;43;p5"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44" name="Google Shape;44;p5"/>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1"/>
              </a:buClr>
              <a:buSzPts val="5400"/>
              <a:buFont typeface="Calibri"/>
              <a:buNone/>
              <a:defRPr sz="54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46" name="Google Shape;46;p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9" name="Google Shape;49;p5"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1"/>
        </a:solidFill>
        <a:effectLst/>
      </p:bgPr>
    </p:bg>
    <p:spTree>
      <p:nvGrpSpPr>
        <p:cNvPr id="1" name="Shape 50"/>
        <p:cNvGrpSpPr/>
        <p:nvPr/>
      </p:nvGrpSpPr>
      <p:grpSpPr>
        <a:xfrm>
          <a:off x="0" y="0"/>
          <a:ext cx="0" cy="0"/>
          <a:chOff x="0" y="0"/>
          <a:chExt cx="0" cy="0"/>
        </a:xfrm>
      </p:grpSpPr>
      <p:sp>
        <p:nvSpPr>
          <p:cNvPr id="51" name="Google Shape;51;p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 name="Google Shape;52;p6"/>
          <p:cNvSpPr/>
          <p:nvPr/>
        </p:nvSpPr>
        <p:spPr>
          <a:xfrm>
            <a:off x="206187" y="2488757"/>
            <a:ext cx="11775141" cy="1900363"/>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0" i="0" u="none" strike="noStrike" cap="none">
              <a:solidFill>
                <a:schemeClr val="lt1"/>
              </a:solidFill>
              <a:latin typeface="Calibri"/>
              <a:ea typeface="Calibri"/>
              <a:cs typeface="Calibri"/>
              <a:sym typeface="Calibri"/>
            </a:endParaRPr>
          </a:p>
        </p:txBody>
      </p:sp>
      <p:sp>
        <p:nvSpPr>
          <p:cNvPr id="53" name="Google Shape;53;p6"/>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1"/>
              </a:buClr>
              <a:buSzPts val="6800"/>
              <a:buFont typeface="Calibri"/>
              <a:buNone/>
              <a:defRPr sz="68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57" name="Google Shape;57;p6"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1"/>
        </a:solidFill>
        <a:effectLst/>
      </p:bgPr>
    </p:bg>
    <p:spTree>
      <p:nvGrpSpPr>
        <p:cNvPr id="1" name="Shape 58"/>
        <p:cNvGrpSpPr/>
        <p:nvPr/>
      </p:nvGrpSpPr>
      <p:grpSpPr>
        <a:xfrm>
          <a:off x="0" y="0"/>
          <a:ext cx="0" cy="0"/>
          <a:chOff x="0" y="0"/>
          <a:chExt cx="0" cy="0"/>
        </a:xfrm>
      </p:grpSpPr>
      <p:sp>
        <p:nvSpPr>
          <p:cNvPr id="59" name="Google Shape;59;p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0" name="Google Shape;60;p7"/>
          <p:cNvSpPr/>
          <p:nvPr/>
        </p:nvSpPr>
        <p:spPr>
          <a:xfrm>
            <a:off x="206188" y="215153"/>
            <a:ext cx="11775141" cy="1397364"/>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1" name="Google Shape;61;p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65" name="Google Shape;65;p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1"/>
        </a:solidFill>
        <a:effectLst/>
      </p:bgPr>
    </p:bg>
    <p:spTree>
      <p:nvGrpSpPr>
        <p:cNvPr id="1" name="Shape 66"/>
        <p:cNvGrpSpPr/>
        <p:nvPr/>
      </p:nvGrpSpPr>
      <p:grpSpPr>
        <a:xfrm>
          <a:off x="0" y="0"/>
          <a:ext cx="0" cy="0"/>
          <a:chOff x="0" y="0"/>
          <a:chExt cx="0" cy="0"/>
        </a:xfrm>
      </p:grpSpPr>
      <p:sp>
        <p:nvSpPr>
          <p:cNvPr id="67" name="Google Shape;67;p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8" name="Google Shape;68;p8"/>
          <p:cNvSpPr/>
          <p:nvPr/>
        </p:nvSpPr>
        <p:spPr>
          <a:xfrm>
            <a:off x="206189" y="215153"/>
            <a:ext cx="4730470" cy="6432176"/>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9" name="Google Shape;69;p8"/>
          <p:cNvSpPr txBox="1">
            <a:spLocks noGrp="1"/>
          </p:cNvSpPr>
          <p:nvPr>
            <p:ph type="title"/>
          </p:nvPr>
        </p:nvSpPr>
        <p:spPr>
          <a:xfrm>
            <a:off x="717177" y="779645"/>
            <a:ext cx="3931826" cy="252561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8"/>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71" name="Google Shape;71;p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4" name="Google Shape;74;p8"/>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75"/>
        <p:cNvGrpSpPr/>
        <p:nvPr/>
      </p:nvGrpSpPr>
      <p:grpSpPr>
        <a:xfrm>
          <a:off x="0" y="0"/>
          <a:ext cx="0" cy="0"/>
          <a:chOff x="0" y="0"/>
          <a:chExt cx="0" cy="0"/>
        </a:xfrm>
      </p:grpSpPr>
      <p:sp>
        <p:nvSpPr>
          <p:cNvPr id="76" name="Google Shape;76;p9"/>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7" name="Google Shape;77;p9"/>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9"/>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9" name="Google Shape;79;p9"/>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83" name="Google Shape;83;p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Title Only">
  <p:cSld name="Title Only">
    <p:spTree>
      <p:nvGrpSpPr>
        <p:cNvPr id="1" name="Shape 84"/>
        <p:cNvGrpSpPr/>
        <p:nvPr/>
      </p:nvGrpSpPr>
      <p:grpSpPr>
        <a:xfrm>
          <a:off x="0" y="0"/>
          <a:ext cx="0" cy="0"/>
          <a:chOff x="0" y="0"/>
          <a:chExt cx="0" cy="0"/>
        </a:xfrm>
      </p:grpSpPr>
      <p:sp>
        <p:nvSpPr>
          <p:cNvPr id="85" name="Google Shape;85;p1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6" name="Google Shape;86;p1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89" name="Google Shape;89;p1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pn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9"/>
        <p:cNvGrpSpPr/>
        <p:nvPr/>
      </p:nvGrpSpPr>
      <p:grpSpPr>
        <a:xfrm>
          <a:off x="0" y="0"/>
          <a:ext cx="0" cy="0"/>
          <a:chOff x="0" y="0"/>
          <a:chExt cx="0" cy="0"/>
        </a:xfrm>
      </p:grpSpPr>
      <p:sp>
        <p:nvSpPr>
          <p:cNvPr id="10" name="Google Shape;10;p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595959"/>
              </a:solidFill>
              <a:latin typeface="Calibri"/>
              <a:ea typeface="Calibri"/>
              <a:cs typeface="Calibri"/>
              <a:sym typeface="Calibri"/>
            </a:endParaRPr>
          </a:p>
        </p:txBody>
      </p:sp>
      <p:sp>
        <p:nvSpPr>
          <p:cNvPr id="11" name="Google Shape;11;p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1"/>
              </a:buClr>
              <a:buSzPts val="4400"/>
              <a:buFont typeface="Calibri"/>
              <a:buNone/>
              <a:defRPr sz="4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6" name="Google Shape;16;p1" descr="Decorative line break"/>
          <p:cNvPicPr preferRelativeResize="0"/>
          <p:nvPr/>
        </p:nvPicPr>
        <p:blipFill rotWithShape="1">
          <a:blip r:embed="rId39">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39"/>
          <p:cNvSpPr txBox="1">
            <a:spLocks noGrp="1"/>
          </p:cNvSpPr>
          <p:nvPr>
            <p:ph type="title"/>
          </p:nvPr>
        </p:nvSpPr>
        <p:spPr>
          <a:xfrm>
            <a:off x="703800" y="2691116"/>
            <a:ext cx="10784400" cy="10266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accent1"/>
              </a:buClr>
              <a:buSzPct val="122727"/>
              <a:buFont typeface="Calibri"/>
              <a:buNone/>
            </a:pPr>
            <a:r>
              <a:rPr lang="en-US" dirty="0"/>
              <a:t>24-25 Integrated Programs</a:t>
            </a:r>
            <a:endParaRPr dirty="0"/>
          </a:p>
          <a:p>
            <a:pPr marL="0" lvl="0" indent="0" algn="ctr" rtl="0">
              <a:lnSpc>
                <a:spcPct val="90000"/>
              </a:lnSpc>
              <a:spcBef>
                <a:spcPts val="0"/>
              </a:spcBef>
              <a:spcAft>
                <a:spcPts val="0"/>
              </a:spcAft>
              <a:buClr>
                <a:schemeClr val="accent1"/>
              </a:buClr>
              <a:buSzPct val="122727"/>
              <a:buFont typeface="Calibri"/>
              <a:buNone/>
            </a:pPr>
            <a:r>
              <a:rPr lang="en-US" dirty="0"/>
              <a:t> Annual Report Presentation </a:t>
            </a:r>
            <a:endParaRPr dirty="0"/>
          </a:p>
        </p:txBody>
      </p:sp>
      <p:sp>
        <p:nvSpPr>
          <p:cNvPr id="279" name="Google Shape;279;p39"/>
          <p:cNvSpPr txBox="1">
            <a:spLocks noGrp="1"/>
          </p:cNvSpPr>
          <p:nvPr>
            <p:ph type="body" idx="1"/>
          </p:nvPr>
        </p:nvSpPr>
        <p:spPr>
          <a:xfrm>
            <a:off x="717175" y="4122750"/>
            <a:ext cx="10784400" cy="18120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accent1"/>
              </a:buClr>
              <a:buSzPts val="2400"/>
              <a:buNone/>
            </a:pPr>
            <a:r>
              <a:rPr lang="en-US" sz="4400" dirty="0"/>
              <a:t>Jefferson School District</a:t>
            </a:r>
            <a:endParaRPr sz="4400" dirty="0"/>
          </a:p>
        </p:txBody>
      </p:sp>
      <p:sp>
        <p:nvSpPr>
          <p:cNvPr id="280" name="Google Shape;280;p39"/>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pic>
        <p:nvPicPr>
          <p:cNvPr id="3" name="Picture 2">
            <a:extLst>
              <a:ext uri="{FF2B5EF4-FFF2-40B4-BE49-F238E27FC236}">
                <a16:creationId xmlns:a16="http://schemas.microsoft.com/office/drawing/2014/main" id="{CF0C5C40-F53A-677B-CA39-C29C986874C4}"/>
              </a:ext>
            </a:extLst>
          </p:cNvPr>
          <p:cNvPicPr>
            <a:picLocks noChangeAspect="1"/>
          </p:cNvPicPr>
          <p:nvPr/>
        </p:nvPicPr>
        <p:blipFill>
          <a:blip r:embed="rId3"/>
          <a:stretch>
            <a:fillRect/>
          </a:stretch>
        </p:blipFill>
        <p:spPr>
          <a:xfrm>
            <a:off x="5097351" y="365677"/>
            <a:ext cx="2024047" cy="192040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44"/>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Annual Report Narrative #2</a:t>
            </a:r>
            <a:endParaRPr dirty="0"/>
          </a:p>
        </p:txBody>
      </p:sp>
      <p:sp>
        <p:nvSpPr>
          <p:cNvPr id="322" name="Google Shape;322;p44"/>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
        <p:nvSpPr>
          <p:cNvPr id="323" name="Google Shape;323;p44"/>
          <p:cNvSpPr txBox="1">
            <a:spLocks noGrp="1"/>
          </p:cNvSpPr>
          <p:nvPr>
            <p:ph type="body" idx="1"/>
          </p:nvPr>
        </p:nvSpPr>
        <p:spPr>
          <a:xfrm>
            <a:off x="471000" y="1655025"/>
            <a:ext cx="11241900" cy="1215300"/>
          </a:xfrm>
          <a:prstGeom prst="rect">
            <a:avLst/>
          </a:prstGeom>
          <a:solidFill>
            <a:srgbClr val="006CAD">
              <a:alpha val="44650"/>
            </a:srgbClr>
          </a:solidFill>
        </p:spPr>
        <p:txBody>
          <a:bodyPr spcFirstLastPara="1" wrap="square" lIns="91425" tIns="45700" rIns="91425" bIns="45700" anchor="t" anchorCtr="0">
            <a:normAutofit fontScale="92500" lnSpcReduction="10000"/>
          </a:bodyPr>
          <a:lstStyle/>
          <a:p>
            <a:pPr marL="0" lvl="0" indent="0" algn="l" rtl="0">
              <a:spcBef>
                <a:spcPts val="1000"/>
              </a:spcBef>
              <a:spcAft>
                <a:spcPts val="0"/>
              </a:spcAft>
              <a:buClr>
                <a:schemeClr val="dk1"/>
              </a:buClr>
              <a:buSzPct val="45833"/>
              <a:buFont typeface="Arial"/>
              <a:buNone/>
            </a:pPr>
            <a:r>
              <a:rPr lang="en-US" b="1" i="1"/>
              <a:t>Where have you experienced barriers, challenges, or impediments to progress toward your Outcomes and Strategies in your plan that you could use support with?</a:t>
            </a:r>
            <a:endParaRPr b="1" i="1"/>
          </a:p>
          <a:p>
            <a:pPr marL="0" lvl="0" indent="0" algn="l" rtl="0">
              <a:spcBef>
                <a:spcPts val="1000"/>
              </a:spcBef>
              <a:spcAft>
                <a:spcPts val="0"/>
              </a:spcAft>
              <a:buNone/>
            </a:pPr>
            <a:r>
              <a:rPr lang="en-US" b="1" i="1"/>
              <a:t>Discuss at least one Outcome where you have seen challenges or barriers to implementation.</a:t>
            </a:r>
            <a:endParaRPr b="1" i="1"/>
          </a:p>
        </p:txBody>
      </p:sp>
      <p:sp>
        <p:nvSpPr>
          <p:cNvPr id="324" name="Google Shape;324;p44"/>
          <p:cNvSpPr txBox="1">
            <a:spLocks noGrp="1"/>
          </p:cNvSpPr>
          <p:nvPr>
            <p:ph type="body" idx="1"/>
          </p:nvPr>
        </p:nvSpPr>
        <p:spPr>
          <a:xfrm>
            <a:off x="479075" y="3041700"/>
            <a:ext cx="11241900" cy="3098100"/>
          </a:xfrm>
          <a:prstGeom prst="rect">
            <a:avLst/>
          </a:prstGeom>
          <a:solidFill>
            <a:schemeClr val="lt1"/>
          </a:solidFill>
        </p:spPr>
        <p:txBody>
          <a:bodyPr spcFirstLastPara="1" wrap="square" lIns="91425" tIns="45700" rIns="91425" bIns="45700" anchor="t" anchorCtr="0">
            <a:normAutofit fontScale="40000" lnSpcReduction="20000"/>
          </a:bodyPr>
          <a:lstStyle/>
          <a:p>
            <a:pPr marL="114300" indent="0">
              <a:buNone/>
            </a:pPr>
            <a:r>
              <a:rPr lang="en-US" sz="4500" dirty="0"/>
              <a:t>Although JSD does have some successes toward progress of our identified outcomes, there are a couple of areas in which we have experienced challenges.</a:t>
            </a:r>
          </a:p>
          <a:p>
            <a:pPr marL="114300" indent="0">
              <a:buNone/>
            </a:pPr>
            <a:r>
              <a:rPr lang="en-US" sz="4500" i="1" dirty="0"/>
              <a:t>Outcome A - Engage and inspire students by increasing their sense of belonging, safety, and well-being.</a:t>
            </a:r>
          </a:p>
          <a:p>
            <a:pPr marL="114300" indent="0">
              <a:buNone/>
            </a:pPr>
            <a:r>
              <a:rPr lang="en-US" sz="4500" b="1" dirty="0"/>
              <a:t>Strategy A4: Support social and emotional dysregulation and attendance.</a:t>
            </a:r>
          </a:p>
          <a:p>
            <a:r>
              <a:rPr lang="en-US" sz="4500" dirty="0"/>
              <a:t>Continues to be an area of concern at all levels</a:t>
            </a:r>
          </a:p>
          <a:p>
            <a:r>
              <a:rPr lang="en-US" sz="4500" dirty="0"/>
              <a:t>Continued focus on SEL</a:t>
            </a:r>
          </a:p>
          <a:p>
            <a:r>
              <a:rPr lang="en-US" sz="4500" dirty="0"/>
              <a:t>Continued focus on attendance at high school</a:t>
            </a:r>
          </a:p>
          <a:p>
            <a:pPr lvl="1"/>
            <a:r>
              <a:rPr lang="en-US" sz="4500" dirty="0"/>
              <a:t>9GOT and WESD partnership</a:t>
            </a:r>
          </a:p>
          <a:p>
            <a:pPr lvl="1"/>
            <a:endParaRPr lang="en-US" dirty="0"/>
          </a:p>
          <a:p>
            <a:pPr marL="114300" indent="0">
              <a:buNone/>
            </a:pPr>
            <a:br>
              <a:rPr lang="en-US" dirty="0"/>
            </a:b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20">
          <a:extLst>
            <a:ext uri="{FF2B5EF4-FFF2-40B4-BE49-F238E27FC236}">
              <a16:creationId xmlns:a16="http://schemas.microsoft.com/office/drawing/2014/main" id="{D43DA47E-0835-DD52-5A16-5FE9E37C8F97}"/>
            </a:ext>
          </a:extLst>
        </p:cNvPr>
        <p:cNvGrpSpPr/>
        <p:nvPr/>
      </p:nvGrpSpPr>
      <p:grpSpPr>
        <a:xfrm>
          <a:off x="0" y="0"/>
          <a:ext cx="0" cy="0"/>
          <a:chOff x="0" y="0"/>
          <a:chExt cx="0" cy="0"/>
        </a:xfrm>
      </p:grpSpPr>
      <p:sp>
        <p:nvSpPr>
          <p:cNvPr id="321" name="Google Shape;321;p44">
            <a:extLst>
              <a:ext uri="{FF2B5EF4-FFF2-40B4-BE49-F238E27FC236}">
                <a16:creationId xmlns:a16="http://schemas.microsoft.com/office/drawing/2014/main" id="{11E817B0-F5E2-B45B-7259-D9C710BD8D58}"/>
              </a:ext>
            </a:extLst>
          </p:cNvPr>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Annual Report Narrative #2 (</a:t>
            </a:r>
            <a:r>
              <a:rPr lang="en-US" dirty="0" err="1"/>
              <a:t>con’t</a:t>
            </a:r>
            <a:r>
              <a:rPr lang="en-US" dirty="0"/>
              <a:t>)</a:t>
            </a:r>
            <a:endParaRPr dirty="0"/>
          </a:p>
        </p:txBody>
      </p:sp>
      <p:sp>
        <p:nvSpPr>
          <p:cNvPr id="322" name="Google Shape;322;p44">
            <a:extLst>
              <a:ext uri="{FF2B5EF4-FFF2-40B4-BE49-F238E27FC236}">
                <a16:creationId xmlns:a16="http://schemas.microsoft.com/office/drawing/2014/main" id="{A7E0B40E-7FA8-6BF3-D43D-6F672D55CB17}"/>
              </a:ext>
            </a:extLst>
          </p:cNvPr>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
        <p:nvSpPr>
          <p:cNvPr id="323" name="Google Shape;323;p44">
            <a:extLst>
              <a:ext uri="{FF2B5EF4-FFF2-40B4-BE49-F238E27FC236}">
                <a16:creationId xmlns:a16="http://schemas.microsoft.com/office/drawing/2014/main" id="{4C9B801E-18AB-2190-94A0-742EE80593B4}"/>
              </a:ext>
            </a:extLst>
          </p:cNvPr>
          <p:cNvSpPr txBox="1">
            <a:spLocks noGrp="1"/>
          </p:cNvSpPr>
          <p:nvPr>
            <p:ph type="body" idx="1"/>
          </p:nvPr>
        </p:nvSpPr>
        <p:spPr>
          <a:xfrm>
            <a:off x="471000" y="1655025"/>
            <a:ext cx="11241900" cy="1215300"/>
          </a:xfrm>
          <a:prstGeom prst="rect">
            <a:avLst/>
          </a:prstGeom>
          <a:solidFill>
            <a:srgbClr val="006CAD">
              <a:alpha val="44650"/>
            </a:srgbClr>
          </a:solidFill>
        </p:spPr>
        <p:txBody>
          <a:bodyPr spcFirstLastPara="1" wrap="square" lIns="91425" tIns="45700" rIns="91425" bIns="45700" anchor="t" anchorCtr="0">
            <a:normAutofit fontScale="92500" lnSpcReduction="10000"/>
          </a:bodyPr>
          <a:lstStyle/>
          <a:p>
            <a:pPr marL="0" lvl="0" indent="0" algn="l" rtl="0">
              <a:spcBef>
                <a:spcPts val="1000"/>
              </a:spcBef>
              <a:spcAft>
                <a:spcPts val="0"/>
              </a:spcAft>
              <a:buClr>
                <a:schemeClr val="dk1"/>
              </a:buClr>
              <a:buSzPct val="45833"/>
              <a:buFont typeface="Arial"/>
              <a:buNone/>
            </a:pPr>
            <a:r>
              <a:rPr lang="en-US" b="1" i="1"/>
              <a:t>Where have you experienced barriers, challenges, or impediments to progress toward your Outcomes and Strategies in your plan that you could use support with?</a:t>
            </a:r>
            <a:endParaRPr b="1" i="1"/>
          </a:p>
          <a:p>
            <a:pPr marL="0" lvl="0" indent="0" algn="l" rtl="0">
              <a:spcBef>
                <a:spcPts val="1000"/>
              </a:spcBef>
              <a:spcAft>
                <a:spcPts val="0"/>
              </a:spcAft>
              <a:buNone/>
            </a:pPr>
            <a:r>
              <a:rPr lang="en-US" b="1" i="1"/>
              <a:t>Discuss at least one Outcome where you have seen challenges or barriers to implementation.</a:t>
            </a:r>
            <a:endParaRPr b="1" i="1"/>
          </a:p>
        </p:txBody>
      </p:sp>
      <p:sp>
        <p:nvSpPr>
          <p:cNvPr id="3" name="Text Placeholder 2">
            <a:extLst>
              <a:ext uri="{FF2B5EF4-FFF2-40B4-BE49-F238E27FC236}">
                <a16:creationId xmlns:a16="http://schemas.microsoft.com/office/drawing/2014/main" id="{16EC6298-944F-F9E6-6CF4-F285199EBD1B}"/>
              </a:ext>
            </a:extLst>
          </p:cNvPr>
          <p:cNvSpPr>
            <a:spLocks noGrp="1"/>
          </p:cNvSpPr>
          <p:nvPr>
            <p:ph type="body" idx="1"/>
          </p:nvPr>
        </p:nvSpPr>
        <p:spPr>
          <a:xfrm>
            <a:off x="471000" y="3041549"/>
            <a:ext cx="11241900" cy="2893085"/>
          </a:xfrm>
        </p:spPr>
        <p:txBody>
          <a:bodyPr>
            <a:normAutofit lnSpcReduction="10000"/>
          </a:bodyPr>
          <a:lstStyle/>
          <a:p>
            <a:pPr marL="114300" indent="0">
              <a:buNone/>
            </a:pPr>
            <a:r>
              <a:rPr lang="en-US" dirty="0"/>
              <a:t>Another challenge toward implementation:</a:t>
            </a:r>
          </a:p>
          <a:p>
            <a:pPr marL="114300" indent="0">
              <a:buNone/>
            </a:pPr>
            <a:r>
              <a:rPr lang="en-US" i="1" dirty="0"/>
              <a:t>Outcome C: Increase 4-year graduation, 5-year completion, and 9th grade on-track rates, and improving third grade ELA scores.</a:t>
            </a:r>
            <a:endParaRPr lang="en-US" dirty="0"/>
          </a:p>
          <a:p>
            <a:pPr marL="114300" indent="0">
              <a:buNone/>
            </a:pPr>
            <a:r>
              <a:rPr lang="en-US" b="1" dirty="0"/>
              <a:t>Strategy C1 - Continue to utilize AVID strategies to help students focus on important academic tasks</a:t>
            </a:r>
          </a:p>
          <a:p>
            <a:r>
              <a:rPr lang="en-US" dirty="0"/>
              <a:t>AVID discontinued due to lack of funding</a:t>
            </a:r>
            <a:br>
              <a:rPr lang="en-US" dirty="0"/>
            </a:br>
            <a:endParaRPr lang="en-US" dirty="0"/>
          </a:p>
        </p:txBody>
      </p:sp>
    </p:spTree>
    <p:extLst>
      <p:ext uri="{BB962C8B-B14F-4D97-AF65-F5344CB8AC3E}">
        <p14:creationId xmlns:p14="http://schemas.microsoft.com/office/powerpoint/2010/main" val="1698411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p45"/>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Annual Report Narrative #3</a:t>
            </a:r>
            <a:endParaRPr/>
          </a:p>
        </p:txBody>
      </p:sp>
      <p:sp>
        <p:nvSpPr>
          <p:cNvPr id="331" name="Google Shape;331;p45"/>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p:sp>
        <p:nvSpPr>
          <p:cNvPr id="332" name="Google Shape;332;p45"/>
          <p:cNvSpPr txBox="1">
            <a:spLocks noGrp="1"/>
          </p:cNvSpPr>
          <p:nvPr>
            <p:ph type="body" idx="1"/>
          </p:nvPr>
        </p:nvSpPr>
        <p:spPr>
          <a:xfrm>
            <a:off x="471000" y="1655025"/>
            <a:ext cx="11241900" cy="1215300"/>
          </a:xfrm>
          <a:prstGeom prst="rect">
            <a:avLst/>
          </a:prstGeom>
          <a:solidFill>
            <a:srgbClr val="006CAD">
              <a:alpha val="44650"/>
            </a:srgbClr>
          </a:solidFill>
        </p:spPr>
        <p:txBody>
          <a:bodyPr spcFirstLastPara="1" wrap="square" lIns="91425" tIns="45700" rIns="91425" bIns="45700" anchor="t" anchorCtr="0">
            <a:normAutofit fontScale="92500" lnSpcReduction="20000"/>
          </a:bodyPr>
          <a:lstStyle/>
          <a:p>
            <a:pPr marL="0" lvl="0" indent="0" algn="l" rtl="0">
              <a:spcBef>
                <a:spcPts val="1000"/>
              </a:spcBef>
              <a:spcAft>
                <a:spcPts val="0"/>
              </a:spcAft>
              <a:buNone/>
            </a:pPr>
            <a:r>
              <a:rPr lang="en-US" b="1" i="1"/>
              <a:t>2024-25 Only: Review actual metric rates compared to previously created LPGT and LOM and share reflection on progress. Describe how activities are supporting progress towards targets and if any shifts in strategy implementation are planned for the future based upon that current progress. Include specific metrics and target types in your reflection.</a:t>
            </a:r>
            <a:endParaRPr b="1" i="1"/>
          </a:p>
        </p:txBody>
      </p:sp>
      <p:graphicFrame>
        <p:nvGraphicFramePr>
          <p:cNvPr id="4" name="Table 3">
            <a:extLst>
              <a:ext uri="{FF2B5EF4-FFF2-40B4-BE49-F238E27FC236}">
                <a16:creationId xmlns:a16="http://schemas.microsoft.com/office/drawing/2014/main" id="{2A60FE71-0C46-76DB-E811-9665F0ECD9BD}"/>
              </a:ext>
            </a:extLst>
          </p:cNvPr>
          <p:cNvGraphicFramePr>
            <a:graphicFrameLocks noGrp="1"/>
          </p:cNvGraphicFramePr>
          <p:nvPr>
            <p:extLst>
              <p:ext uri="{D42A27DB-BD31-4B8C-83A1-F6EECF244321}">
                <p14:modId xmlns:p14="http://schemas.microsoft.com/office/powerpoint/2010/main" val="3591740088"/>
              </p:ext>
            </p:extLst>
          </p:nvPr>
        </p:nvGraphicFramePr>
        <p:xfrm>
          <a:off x="1721104" y="3058160"/>
          <a:ext cx="8128000" cy="34747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138635702"/>
                    </a:ext>
                  </a:extLst>
                </a:gridCol>
                <a:gridCol w="4064000">
                  <a:extLst>
                    <a:ext uri="{9D8B030D-6E8A-4147-A177-3AD203B41FA5}">
                      <a16:colId xmlns:a16="http://schemas.microsoft.com/office/drawing/2014/main" val="1205914895"/>
                    </a:ext>
                  </a:extLst>
                </a:gridCol>
              </a:tblGrid>
              <a:tr h="370840">
                <a:tc>
                  <a:txBody>
                    <a:bodyPr/>
                    <a:lstStyle/>
                    <a:p>
                      <a:pPr rtl="0"/>
                      <a:r>
                        <a:rPr lang="en-US" sz="1400" b="1" i="0" u="sng" strike="noStrike" cap="none" dirty="0">
                          <a:solidFill>
                            <a:schemeClr val="tx1"/>
                          </a:solidFill>
                          <a:effectLst/>
                          <a:latin typeface="+mn-lt"/>
                          <a:ea typeface="+mn-ea"/>
                          <a:cs typeface="+mn-cs"/>
                          <a:sym typeface="Arial"/>
                        </a:rPr>
                        <a:t>3rd Grade ELA proficiency</a:t>
                      </a:r>
                      <a:endParaRPr lang="en-US" b="0" dirty="0">
                        <a:solidFill>
                          <a:schemeClr val="tx1"/>
                        </a:solidFill>
                        <a:effectLst/>
                      </a:endParaRPr>
                    </a:p>
                    <a:p>
                      <a:pPr marL="285750" indent="-285750" rtl="0" fontAlgn="base">
                        <a:buFont typeface="Arial" panose="020B0604020202020204" pitchFamily="34" charset="0"/>
                        <a:buChar char="•"/>
                      </a:pPr>
                      <a:r>
                        <a:rPr lang="en-US" sz="1400" b="0" i="0" u="none" strike="noStrike" cap="none" dirty="0">
                          <a:solidFill>
                            <a:schemeClr val="tx1"/>
                          </a:solidFill>
                          <a:effectLst/>
                          <a:latin typeface="+mn-lt"/>
                          <a:ea typeface="+mn-ea"/>
                          <a:cs typeface="+mn-cs"/>
                          <a:sym typeface="Arial"/>
                        </a:rPr>
                        <a:t>Baseline Target for All Students: 24%</a:t>
                      </a:r>
                    </a:p>
                    <a:p>
                      <a:pPr marL="285750" indent="-285750" rtl="0" fontAlgn="base">
                        <a:buFont typeface="Arial" panose="020B0604020202020204" pitchFamily="34" charset="0"/>
                        <a:buChar char="•"/>
                      </a:pPr>
                      <a:r>
                        <a:rPr lang="en-US" sz="1400" b="0" i="0" u="none" strike="noStrike" cap="none" dirty="0">
                          <a:solidFill>
                            <a:schemeClr val="tx1"/>
                          </a:solidFill>
                          <a:effectLst/>
                          <a:latin typeface="+mn-lt"/>
                          <a:ea typeface="+mn-ea"/>
                          <a:cs typeface="+mn-cs"/>
                          <a:sym typeface="Arial"/>
                        </a:rPr>
                        <a:t>2024-25 All Students: 7% (Decreased 25% from 2023-24)</a:t>
                      </a:r>
                    </a:p>
                  </a:txBody>
                  <a:tcPr>
                    <a:noFill/>
                  </a:tcPr>
                </a:tc>
                <a:tc>
                  <a:txBody>
                    <a:bodyPr/>
                    <a:lstStyle/>
                    <a:p>
                      <a:pPr rtl="0"/>
                      <a:r>
                        <a:rPr lang="en-US" sz="1400" b="1" i="0" u="sng" strike="noStrike" cap="none" dirty="0">
                          <a:solidFill>
                            <a:schemeClr val="tx1"/>
                          </a:solidFill>
                          <a:effectLst/>
                          <a:latin typeface="+mn-lt"/>
                          <a:ea typeface="+mn-ea"/>
                          <a:cs typeface="+mn-cs"/>
                          <a:sym typeface="Arial"/>
                        </a:rPr>
                        <a:t>Regular Attenders</a:t>
                      </a:r>
                      <a:endParaRPr lang="en-US" b="0" dirty="0">
                        <a:solidFill>
                          <a:schemeClr val="tx1"/>
                        </a:solidFill>
                        <a:effectLst/>
                      </a:endParaRPr>
                    </a:p>
                    <a:p>
                      <a:pPr marL="285750" indent="-285750" rtl="0" fontAlgn="base">
                        <a:buFont typeface="Arial" panose="020B0604020202020204" pitchFamily="34" charset="0"/>
                        <a:buChar char="•"/>
                      </a:pPr>
                      <a:r>
                        <a:rPr lang="en-US" sz="1400" b="0" i="0" u="none" strike="noStrike" cap="none" dirty="0">
                          <a:solidFill>
                            <a:schemeClr val="tx1"/>
                          </a:solidFill>
                          <a:effectLst/>
                          <a:latin typeface="+mn-lt"/>
                          <a:ea typeface="+mn-ea"/>
                          <a:cs typeface="+mn-cs"/>
                          <a:sym typeface="Arial"/>
                        </a:rPr>
                        <a:t>Baseline target for All students: 60%</a:t>
                      </a:r>
                    </a:p>
                    <a:p>
                      <a:pPr marL="285750" indent="-285750" rtl="0" fontAlgn="base">
                        <a:buFont typeface="Arial" panose="020B0604020202020204" pitchFamily="34" charset="0"/>
                        <a:buChar char="•"/>
                      </a:pPr>
                      <a:r>
                        <a:rPr lang="en-US" sz="1400" b="0" i="0" u="none" strike="noStrike" cap="none" dirty="0">
                          <a:solidFill>
                            <a:schemeClr val="tx1"/>
                          </a:solidFill>
                          <a:effectLst/>
                          <a:latin typeface="+mn-lt"/>
                          <a:ea typeface="+mn-ea"/>
                          <a:cs typeface="+mn-cs"/>
                          <a:sym typeface="Arial"/>
                        </a:rPr>
                        <a:t>2024-25 All Students 58%</a:t>
                      </a:r>
                    </a:p>
                    <a:p>
                      <a:endParaRPr lang="en-US" dirty="0">
                        <a:solidFill>
                          <a:schemeClr val="tx1"/>
                        </a:solidFill>
                      </a:endParaRPr>
                    </a:p>
                  </a:txBody>
                  <a:tcPr>
                    <a:noFill/>
                  </a:tcPr>
                </a:tc>
                <a:extLst>
                  <a:ext uri="{0D108BD9-81ED-4DB2-BD59-A6C34878D82A}">
                    <a16:rowId xmlns:a16="http://schemas.microsoft.com/office/drawing/2014/main" val="3965876305"/>
                  </a:ext>
                </a:extLst>
              </a:tr>
              <a:tr h="370840">
                <a:tc>
                  <a:txBody>
                    <a:bodyPr/>
                    <a:lstStyle/>
                    <a:p>
                      <a:pPr marL="0" indent="0" rtl="0" fontAlgn="base">
                        <a:buFont typeface="Arial" panose="020B0604020202020204" pitchFamily="34" charset="0"/>
                        <a:buNone/>
                      </a:pPr>
                      <a:endParaRPr lang="en-US" sz="1400" b="0" i="0" u="none" strike="noStrike" cap="none" dirty="0">
                        <a:solidFill>
                          <a:schemeClr val="tx1"/>
                        </a:solidFill>
                        <a:effectLst/>
                        <a:latin typeface="+mn-lt"/>
                        <a:ea typeface="+mn-ea"/>
                        <a:cs typeface="+mn-cs"/>
                        <a:sym typeface="Arial"/>
                      </a:endParaRPr>
                    </a:p>
                    <a:p>
                      <a:pPr rtl="0"/>
                      <a:r>
                        <a:rPr lang="en-US" sz="1400" b="1" i="0" u="sng" strike="noStrike" cap="none" dirty="0">
                          <a:solidFill>
                            <a:schemeClr val="dk1"/>
                          </a:solidFill>
                          <a:effectLst/>
                          <a:latin typeface="+mn-lt"/>
                          <a:ea typeface="+mn-ea"/>
                          <a:cs typeface="+mn-cs"/>
                          <a:sym typeface="Arial"/>
                        </a:rPr>
                        <a:t>Four Year Cohort Graduation</a:t>
                      </a:r>
                      <a:endParaRPr lang="en-US" b="0" dirty="0">
                        <a:effectLst/>
                      </a:endParaRPr>
                    </a:p>
                    <a:p>
                      <a:pPr marL="285750" indent="-285750" rtl="0" fontAlgn="base">
                        <a:buFont typeface="Arial" panose="020B0604020202020204" pitchFamily="34" charset="0"/>
                        <a:buChar char="•"/>
                      </a:pPr>
                      <a:r>
                        <a:rPr lang="en-US" sz="1400" b="0" i="0" u="none" strike="noStrike" cap="none" dirty="0">
                          <a:solidFill>
                            <a:schemeClr val="dk1"/>
                          </a:solidFill>
                          <a:effectLst/>
                          <a:latin typeface="+mn-lt"/>
                          <a:ea typeface="+mn-ea"/>
                          <a:cs typeface="+mn-cs"/>
                          <a:sym typeface="Arial"/>
                        </a:rPr>
                        <a:t>Baseline Target for All Students: 77%</a:t>
                      </a:r>
                    </a:p>
                    <a:p>
                      <a:pPr marL="285750" indent="-285750" rtl="0" fontAlgn="base">
                        <a:buFont typeface="Arial" panose="020B0604020202020204" pitchFamily="34" charset="0"/>
                        <a:buChar char="•"/>
                      </a:pPr>
                      <a:r>
                        <a:rPr lang="en-US" sz="1400" b="0" i="0" u="none" strike="noStrike" cap="none" dirty="0">
                          <a:solidFill>
                            <a:schemeClr val="dk1"/>
                          </a:solidFill>
                          <a:effectLst/>
                          <a:latin typeface="+mn-lt"/>
                          <a:ea typeface="+mn-ea"/>
                          <a:cs typeface="+mn-cs"/>
                          <a:sym typeface="Arial"/>
                        </a:rPr>
                        <a:t>2024-25 All Students: 78% (Increased 12% from 2023-24)</a:t>
                      </a:r>
                    </a:p>
                  </a:txBody>
                  <a:tcPr>
                    <a:noFill/>
                  </a:tcPr>
                </a:tc>
                <a:tc>
                  <a:txBody>
                    <a:bodyPr/>
                    <a:lstStyle/>
                    <a:p>
                      <a:endParaRPr lang="en-US" dirty="0">
                        <a:solidFill>
                          <a:schemeClr val="tx1"/>
                        </a:solidFill>
                      </a:endParaRPr>
                    </a:p>
                    <a:p>
                      <a:pPr rtl="0"/>
                      <a:r>
                        <a:rPr lang="en-US" sz="1400" b="1" i="0" u="sng" strike="noStrike" cap="none" dirty="0">
                          <a:solidFill>
                            <a:schemeClr val="dk1"/>
                          </a:solidFill>
                          <a:effectLst/>
                          <a:latin typeface="+mn-lt"/>
                          <a:ea typeface="+mn-ea"/>
                          <a:cs typeface="+mn-cs"/>
                          <a:sym typeface="Arial"/>
                        </a:rPr>
                        <a:t>Five Year Cohort Completion</a:t>
                      </a:r>
                      <a:endParaRPr lang="en-US" b="0" dirty="0">
                        <a:effectLst/>
                      </a:endParaRPr>
                    </a:p>
                    <a:p>
                      <a:pPr marL="285750" indent="-285750" rtl="0" fontAlgn="base">
                        <a:buFont typeface="Arial" panose="020B0604020202020204" pitchFamily="34" charset="0"/>
                        <a:buChar char="•"/>
                      </a:pPr>
                      <a:r>
                        <a:rPr lang="en-US" sz="1400" b="0" i="0" u="none" strike="noStrike" cap="none" dirty="0">
                          <a:solidFill>
                            <a:schemeClr val="dk1"/>
                          </a:solidFill>
                          <a:effectLst/>
                          <a:latin typeface="+mn-lt"/>
                          <a:ea typeface="+mn-ea"/>
                          <a:cs typeface="+mn-cs"/>
                          <a:sym typeface="Arial"/>
                        </a:rPr>
                        <a:t>Baseline Target for All Students: &gt;95%</a:t>
                      </a:r>
                    </a:p>
                    <a:p>
                      <a:pPr marL="285750" indent="-285750" rtl="0" fontAlgn="base">
                        <a:buFont typeface="Arial" panose="020B0604020202020204" pitchFamily="34" charset="0"/>
                        <a:buChar char="•"/>
                      </a:pPr>
                      <a:r>
                        <a:rPr lang="en-US" sz="1400" b="0" i="0" u="none" strike="noStrike" cap="none" dirty="0">
                          <a:solidFill>
                            <a:schemeClr val="dk1"/>
                          </a:solidFill>
                          <a:effectLst/>
                          <a:latin typeface="+mn-lt"/>
                          <a:ea typeface="+mn-ea"/>
                          <a:cs typeface="+mn-cs"/>
                          <a:sym typeface="Arial"/>
                        </a:rPr>
                        <a:t>2024-25 All Students: 69% (Decreased 12% from 2023-24)</a:t>
                      </a:r>
                    </a:p>
                    <a:p>
                      <a:endParaRPr lang="en-US" dirty="0">
                        <a:solidFill>
                          <a:schemeClr val="tx1"/>
                        </a:solidFill>
                      </a:endParaRPr>
                    </a:p>
                  </a:txBody>
                  <a:tcPr>
                    <a:noFill/>
                  </a:tcPr>
                </a:tc>
                <a:extLst>
                  <a:ext uri="{0D108BD9-81ED-4DB2-BD59-A6C34878D82A}">
                    <a16:rowId xmlns:a16="http://schemas.microsoft.com/office/drawing/2014/main" val="2641972226"/>
                  </a:ext>
                </a:extLst>
              </a:tr>
              <a:tr h="370840">
                <a:tc>
                  <a:txBody>
                    <a:bodyPr/>
                    <a:lstStyle/>
                    <a:p>
                      <a:pPr marL="0" indent="0" rtl="0" fontAlgn="base">
                        <a:buFont typeface="Arial" panose="020B0604020202020204" pitchFamily="34" charset="0"/>
                        <a:buNone/>
                      </a:pPr>
                      <a:endParaRPr lang="en-US" sz="1400" b="0" i="0" u="none" strike="noStrike" cap="none" dirty="0">
                        <a:solidFill>
                          <a:schemeClr val="tx1"/>
                        </a:solidFill>
                        <a:effectLst/>
                        <a:latin typeface="+mn-lt"/>
                        <a:ea typeface="+mn-ea"/>
                        <a:cs typeface="+mn-cs"/>
                        <a:sym typeface="Arial"/>
                      </a:endParaRPr>
                    </a:p>
                  </a:txBody>
                  <a:tcPr>
                    <a:noFill/>
                  </a:tcPr>
                </a:tc>
                <a:tc>
                  <a:txBody>
                    <a:bodyPr/>
                    <a:lstStyle/>
                    <a:p>
                      <a:pPr rtl="0"/>
                      <a:r>
                        <a:rPr lang="en-US" sz="1400" b="1" i="0" u="sng" strike="noStrike" cap="none" dirty="0">
                          <a:solidFill>
                            <a:schemeClr val="dk1"/>
                          </a:solidFill>
                          <a:effectLst/>
                          <a:latin typeface="+mn-lt"/>
                          <a:ea typeface="+mn-ea"/>
                          <a:cs typeface="+mn-cs"/>
                          <a:sym typeface="Arial"/>
                        </a:rPr>
                        <a:t>9th Grade On Track</a:t>
                      </a:r>
                      <a:endParaRPr lang="en-US" b="0" dirty="0">
                        <a:effectLst/>
                      </a:endParaRPr>
                    </a:p>
                    <a:p>
                      <a:pPr marL="285750" indent="-285750" rtl="0" fontAlgn="base">
                        <a:buFont typeface="Arial" panose="020B0604020202020204" pitchFamily="34" charset="0"/>
                        <a:buChar char="•"/>
                      </a:pPr>
                      <a:r>
                        <a:rPr lang="en-US" sz="1400" b="0" i="0" u="none" strike="noStrike" cap="none" dirty="0">
                          <a:solidFill>
                            <a:schemeClr val="dk1"/>
                          </a:solidFill>
                          <a:effectLst/>
                          <a:latin typeface="+mn-lt"/>
                          <a:ea typeface="+mn-ea"/>
                          <a:cs typeface="+mn-cs"/>
                          <a:sym typeface="Arial"/>
                        </a:rPr>
                        <a:t>Baseline Target for All Students: 90.9%</a:t>
                      </a:r>
                    </a:p>
                    <a:p>
                      <a:pPr marL="285750" indent="-285750" rtl="0" fontAlgn="base">
                        <a:buFont typeface="Arial" panose="020B0604020202020204" pitchFamily="34" charset="0"/>
                        <a:buChar char="•"/>
                      </a:pPr>
                      <a:r>
                        <a:rPr lang="en-US" sz="1400" b="0" i="0" u="none" strike="noStrike" cap="none" dirty="0">
                          <a:solidFill>
                            <a:schemeClr val="dk1"/>
                          </a:solidFill>
                          <a:effectLst/>
                          <a:latin typeface="+mn-lt"/>
                          <a:ea typeface="+mn-ea"/>
                          <a:cs typeface="+mn-cs"/>
                          <a:sym typeface="Arial"/>
                        </a:rPr>
                        <a:t>2024-25 All Students: 88% (Increased 12% from 2023-24)</a:t>
                      </a:r>
                    </a:p>
                    <a:p>
                      <a:endParaRPr lang="en-US" dirty="0">
                        <a:solidFill>
                          <a:schemeClr val="tx1"/>
                        </a:solidFill>
                      </a:endParaRPr>
                    </a:p>
                  </a:txBody>
                  <a:tcPr>
                    <a:noFill/>
                  </a:tcPr>
                </a:tc>
                <a:extLst>
                  <a:ext uri="{0D108BD9-81ED-4DB2-BD59-A6C34878D82A}">
                    <a16:rowId xmlns:a16="http://schemas.microsoft.com/office/drawing/2014/main" val="2318615999"/>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29">
          <a:extLst>
            <a:ext uri="{FF2B5EF4-FFF2-40B4-BE49-F238E27FC236}">
              <a16:creationId xmlns:a16="http://schemas.microsoft.com/office/drawing/2014/main" id="{DCD71F93-0123-8A1B-1F4B-A9DD44A9808D}"/>
            </a:ext>
          </a:extLst>
        </p:cNvPr>
        <p:cNvGrpSpPr/>
        <p:nvPr/>
      </p:nvGrpSpPr>
      <p:grpSpPr>
        <a:xfrm>
          <a:off x="0" y="0"/>
          <a:ext cx="0" cy="0"/>
          <a:chOff x="0" y="0"/>
          <a:chExt cx="0" cy="0"/>
        </a:xfrm>
      </p:grpSpPr>
      <p:sp>
        <p:nvSpPr>
          <p:cNvPr id="330" name="Google Shape;330;p45">
            <a:extLst>
              <a:ext uri="{FF2B5EF4-FFF2-40B4-BE49-F238E27FC236}">
                <a16:creationId xmlns:a16="http://schemas.microsoft.com/office/drawing/2014/main" id="{305AAE36-B6E2-B469-5A08-5A24342AAEB8}"/>
              </a:ext>
            </a:extLst>
          </p:cNvPr>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Annual Report Narrative #3 (</a:t>
            </a:r>
            <a:r>
              <a:rPr lang="en-US" dirty="0" err="1"/>
              <a:t>con’t</a:t>
            </a:r>
            <a:r>
              <a:rPr lang="en-US" dirty="0"/>
              <a:t>)</a:t>
            </a:r>
            <a:endParaRPr dirty="0"/>
          </a:p>
        </p:txBody>
      </p:sp>
      <p:sp>
        <p:nvSpPr>
          <p:cNvPr id="331" name="Google Shape;331;p45">
            <a:extLst>
              <a:ext uri="{FF2B5EF4-FFF2-40B4-BE49-F238E27FC236}">
                <a16:creationId xmlns:a16="http://schemas.microsoft.com/office/drawing/2014/main" id="{5E934960-02A0-398E-1259-DF473BEEA728}"/>
              </a:ext>
            </a:extLst>
          </p:cNvPr>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sp>
        <p:nvSpPr>
          <p:cNvPr id="332" name="Google Shape;332;p45">
            <a:extLst>
              <a:ext uri="{FF2B5EF4-FFF2-40B4-BE49-F238E27FC236}">
                <a16:creationId xmlns:a16="http://schemas.microsoft.com/office/drawing/2014/main" id="{1A162D4F-0D96-EE86-2991-C956CD4D284B}"/>
              </a:ext>
            </a:extLst>
          </p:cNvPr>
          <p:cNvSpPr txBox="1">
            <a:spLocks noGrp="1"/>
          </p:cNvSpPr>
          <p:nvPr>
            <p:ph type="body" idx="1"/>
          </p:nvPr>
        </p:nvSpPr>
        <p:spPr>
          <a:xfrm>
            <a:off x="471000" y="1655025"/>
            <a:ext cx="11241900" cy="1215300"/>
          </a:xfrm>
          <a:prstGeom prst="rect">
            <a:avLst/>
          </a:prstGeom>
          <a:solidFill>
            <a:srgbClr val="006CAD">
              <a:alpha val="44650"/>
            </a:srgbClr>
          </a:solidFill>
        </p:spPr>
        <p:txBody>
          <a:bodyPr spcFirstLastPara="1" wrap="square" lIns="91425" tIns="45700" rIns="91425" bIns="45700" anchor="t" anchorCtr="0">
            <a:normAutofit fontScale="92500" lnSpcReduction="20000"/>
          </a:bodyPr>
          <a:lstStyle/>
          <a:p>
            <a:pPr marL="0" lvl="0" indent="0" algn="l" rtl="0">
              <a:spcBef>
                <a:spcPts val="1000"/>
              </a:spcBef>
              <a:spcAft>
                <a:spcPts val="0"/>
              </a:spcAft>
              <a:buNone/>
            </a:pPr>
            <a:r>
              <a:rPr lang="en-US" b="1" i="1" dirty="0"/>
              <a:t>2024-25 Only: Review actual metric rates compared to previously created LPGT and LOM and share reflection on progress. Describe how activities are supporting progress towards targets and if any shifts in strategy implementation are planned for the future based upon that current progress. Include specific metrics and target types in your reflection.</a:t>
            </a:r>
            <a:endParaRPr b="1" i="1" dirty="0"/>
          </a:p>
        </p:txBody>
      </p:sp>
      <p:sp>
        <p:nvSpPr>
          <p:cNvPr id="3" name="TextBox 2">
            <a:extLst>
              <a:ext uri="{FF2B5EF4-FFF2-40B4-BE49-F238E27FC236}">
                <a16:creationId xmlns:a16="http://schemas.microsoft.com/office/drawing/2014/main" id="{EC0EC713-D533-AD12-DAFE-92E9096D95E1}"/>
              </a:ext>
            </a:extLst>
          </p:cNvPr>
          <p:cNvSpPr txBox="1"/>
          <p:nvPr/>
        </p:nvSpPr>
        <p:spPr>
          <a:xfrm>
            <a:off x="471000" y="3167390"/>
            <a:ext cx="11241900" cy="3262432"/>
          </a:xfrm>
          <a:prstGeom prst="rect">
            <a:avLst/>
          </a:prstGeom>
          <a:noFill/>
        </p:spPr>
        <p:txBody>
          <a:bodyPr wrap="square">
            <a:spAutoFit/>
          </a:bodyPr>
          <a:lstStyle/>
          <a:p>
            <a:r>
              <a:rPr lang="en-US" sz="1600" b="1" i="0" u="sng" strike="noStrike" dirty="0">
                <a:solidFill>
                  <a:srgbClr val="000000"/>
                </a:solidFill>
                <a:effectLst/>
                <a:latin typeface="+mj-lt"/>
              </a:rPr>
              <a:t>Areas of Concern Identified:</a:t>
            </a:r>
          </a:p>
          <a:p>
            <a:pPr marL="285750" indent="-285750">
              <a:buFont typeface="Arial" panose="020B0604020202020204" pitchFamily="34" charset="0"/>
              <a:buChar char="•"/>
            </a:pPr>
            <a:r>
              <a:rPr lang="en-US" sz="1600" b="1" i="0" u="none" strike="noStrike" dirty="0">
                <a:solidFill>
                  <a:srgbClr val="000000"/>
                </a:solidFill>
                <a:effectLst/>
                <a:latin typeface="+mj-lt"/>
              </a:rPr>
              <a:t>Third-grade ELA proficiency</a:t>
            </a:r>
            <a:r>
              <a:rPr lang="en-US" sz="1600" b="0" i="0" u="none" strike="noStrike" dirty="0">
                <a:solidFill>
                  <a:srgbClr val="000000"/>
                </a:solidFill>
                <a:effectLst/>
                <a:latin typeface="+mj-lt"/>
              </a:rPr>
              <a:t> is a major concern, with only 7% of students meeting the standard, far below the 24% baseline target.</a:t>
            </a:r>
          </a:p>
          <a:p>
            <a:pPr marL="285750" indent="-285750">
              <a:buFont typeface="Arial" panose="020B0604020202020204" pitchFamily="34" charset="0"/>
              <a:buChar char="•"/>
            </a:pPr>
            <a:r>
              <a:rPr lang="en-US" sz="1600" b="1" dirty="0">
                <a:latin typeface="+mj-lt"/>
              </a:rPr>
              <a:t>Five-year cohort completion rate</a:t>
            </a:r>
            <a:r>
              <a:rPr lang="en-US" sz="1600" dirty="0">
                <a:latin typeface="+mj-lt"/>
              </a:rPr>
              <a:t> is also a major red flag, with a sharp 12% decrease to 69%, falling well short of the &gt;95% baseline target.</a:t>
            </a:r>
          </a:p>
          <a:p>
            <a:pPr marL="285750" indent="-285750">
              <a:buFont typeface="Arial" panose="020B0604020202020204" pitchFamily="34" charset="0"/>
              <a:buChar char="•"/>
            </a:pPr>
            <a:endParaRPr lang="en-US" sz="1600" dirty="0">
              <a:latin typeface="+mj-lt"/>
            </a:endParaRPr>
          </a:p>
          <a:p>
            <a:r>
              <a:rPr lang="en-US" sz="1600" b="1" u="sng" dirty="0">
                <a:latin typeface="+mj-lt"/>
              </a:rPr>
              <a:t>Areas of Strength </a:t>
            </a:r>
            <a:r>
              <a:rPr lang="en-US" sz="1600" b="1" u="sng" dirty="0" err="1">
                <a:latin typeface="+mj-lt"/>
              </a:rPr>
              <a:t>Idenfified</a:t>
            </a:r>
            <a:r>
              <a:rPr lang="en-US" sz="1600" b="1" u="sng" dirty="0">
                <a:latin typeface="+mj-lt"/>
              </a:rPr>
              <a:t>:</a:t>
            </a:r>
          </a:p>
          <a:p>
            <a:pPr marL="285750" indent="-285750">
              <a:buFont typeface="Arial" panose="020B0604020202020204" pitchFamily="34" charset="0"/>
              <a:buChar char="•"/>
            </a:pPr>
            <a:r>
              <a:rPr lang="en-US" sz="1600" dirty="0"/>
              <a:t>The </a:t>
            </a:r>
            <a:r>
              <a:rPr lang="en-US" sz="1600" b="1" dirty="0"/>
              <a:t>four-year cohort graduation rate</a:t>
            </a:r>
            <a:r>
              <a:rPr lang="en-US" sz="1600" dirty="0"/>
              <a:t> not only met its 77% baseline target but exceeded it, reaching 78%.</a:t>
            </a:r>
          </a:p>
          <a:p>
            <a:pPr marL="285750" indent="-285750">
              <a:buFont typeface="Arial" panose="020B0604020202020204" pitchFamily="34" charset="0"/>
              <a:buChar char="•"/>
            </a:pPr>
            <a:r>
              <a:rPr lang="en-US" sz="1600" b="1" dirty="0"/>
              <a:t>9th-grade on-track rate</a:t>
            </a:r>
            <a:r>
              <a:rPr lang="en-US" sz="1600" dirty="0"/>
              <a:t> is performing well at 88%, which is a 12% increase from the prior year and very close to the 90.9% baseline target. </a:t>
            </a:r>
          </a:p>
          <a:p>
            <a:pPr marL="285750" indent="-285750">
              <a:buFont typeface="Arial" panose="020B0604020202020204" pitchFamily="34" charset="0"/>
              <a:buChar char="•"/>
            </a:pPr>
            <a:r>
              <a:rPr lang="en-US" sz="1600" dirty="0"/>
              <a:t>The </a:t>
            </a:r>
            <a:r>
              <a:rPr lang="en-US" sz="1600" b="1" dirty="0"/>
              <a:t>regular attenders</a:t>
            </a:r>
            <a:r>
              <a:rPr lang="en-US" sz="1600" dirty="0"/>
              <a:t> metric is also stable, with 58% of students meeting the attendance target, which is just slightly below the 60% baseline.</a:t>
            </a:r>
          </a:p>
          <a:p>
            <a:endParaRPr lang="en-US" dirty="0"/>
          </a:p>
        </p:txBody>
      </p:sp>
    </p:spTree>
    <p:extLst>
      <p:ext uri="{BB962C8B-B14F-4D97-AF65-F5344CB8AC3E}">
        <p14:creationId xmlns:p14="http://schemas.microsoft.com/office/powerpoint/2010/main" val="606139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9">
          <a:extLst>
            <a:ext uri="{FF2B5EF4-FFF2-40B4-BE49-F238E27FC236}">
              <a16:creationId xmlns:a16="http://schemas.microsoft.com/office/drawing/2014/main" id="{970C8158-88D5-D02C-E683-C9B83F5B6B05}"/>
            </a:ext>
          </a:extLst>
        </p:cNvPr>
        <p:cNvGrpSpPr/>
        <p:nvPr/>
      </p:nvGrpSpPr>
      <p:grpSpPr>
        <a:xfrm>
          <a:off x="0" y="0"/>
          <a:ext cx="0" cy="0"/>
          <a:chOff x="0" y="0"/>
          <a:chExt cx="0" cy="0"/>
        </a:xfrm>
      </p:grpSpPr>
      <p:sp>
        <p:nvSpPr>
          <p:cNvPr id="330" name="Google Shape;330;p45">
            <a:extLst>
              <a:ext uri="{FF2B5EF4-FFF2-40B4-BE49-F238E27FC236}">
                <a16:creationId xmlns:a16="http://schemas.microsoft.com/office/drawing/2014/main" id="{089A13FA-4E87-332F-6B7D-8C29F6DD7952}"/>
              </a:ext>
            </a:extLst>
          </p:cNvPr>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Annual Report Narrative #3 (</a:t>
            </a:r>
            <a:r>
              <a:rPr lang="en-US" dirty="0" err="1"/>
              <a:t>con’t</a:t>
            </a:r>
            <a:r>
              <a:rPr lang="en-US" dirty="0"/>
              <a:t>)</a:t>
            </a:r>
            <a:endParaRPr dirty="0"/>
          </a:p>
        </p:txBody>
      </p:sp>
      <p:sp>
        <p:nvSpPr>
          <p:cNvPr id="331" name="Google Shape;331;p45">
            <a:extLst>
              <a:ext uri="{FF2B5EF4-FFF2-40B4-BE49-F238E27FC236}">
                <a16:creationId xmlns:a16="http://schemas.microsoft.com/office/drawing/2014/main" id="{7E118145-986C-CC88-8BDC-16ADEFFE9B26}"/>
              </a:ext>
            </a:extLst>
          </p:cNvPr>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
        <p:nvSpPr>
          <p:cNvPr id="332" name="Google Shape;332;p45">
            <a:extLst>
              <a:ext uri="{FF2B5EF4-FFF2-40B4-BE49-F238E27FC236}">
                <a16:creationId xmlns:a16="http://schemas.microsoft.com/office/drawing/2014/main" id="{F60FD2DD-0B35-4296-3C75-8C3905E72869}"/>
              </a:ext>
            </a:extLst>
          </p:cNvPr>
          <p:cNvSpPr txBox="1">
            <a:spLocks noGrp="1"/>
          </p:cNvSpPr>
          <p:nvPr>
            <p:ph type="body" idx="1"/>
          </p:nvPr>
        </p:nvSpPr>
        <p:spPr>
          <a:xfrm>
            <a:off x="471000" y="1655025"/>
            <a:ext cx="11241900" cy="1215300"/>
          </a:xfrm>
          <a:prstGeom prst="rect">
            <a:avLst/>
          </a:prstGeom>
          <a:solidFill>
            <a:srgbClr val="006CAD">
              <a:alpha val="44650"/>
            </a:srgbClr>
          </a:solidFill>
        </p:spPr>
        <p:txBody>
          <a:bodyPr spcFirstLastPara="1" wrap="square" lIns="91425" tIns="45700" rIns="91425" bIns="45700" anchor="t" anchorCtr="0">
            <a:normAutofit fontScale="92500" lnSpcReduction="20000"/>
          </a:bodyPr>
          <a:lstStyle/>
          <a:p>
            <a:pPr marL="0" lvl="0" indent="0" algn="l" rtl="0">
              <a:spcBef>
                <a:spcPts val="1000"/>
              </a:spcBef>
              <a:spcAft>
                <a:spcPts val="0"/>
              </a:spcAft>
              <a:buNone/>
            </a:pPr>
            <a:r>
              <a:rPr lang="en-US" b="1" i="1" dirty="0"/>
              <a:t>2024-25 Only: Review actual metric rates compared to previously created LPGT and LOM and share reflection on progress. Describe how activities are supporting progress towards targets and if any shifts in strategy implementation are planned for the future based upon that current progress. Include specific metrics and target types in your reflection.</a:t>
            </a:r>
            <a:endParaRPr b="1" i="1" dirty="0"/>
          </a:p>
        </p:txBody>
      </p:sp>
      <p:sp>
        <p:nvSpPr>
          <p:cNvPr id="3" name="TextBox 2">
            <a:extLst>
              <a:ext uri="{FF2B5EF4-FFF2-40B4-BE49-F238E27FC236}">
                <a16:creationId xmlns:a16="http://schemas.microsoft.com/office/drawing/2014/main" id="{2FA6DA5B-677D-5D08-6FCB-A728B1AD23FE}"/>
              </a:ext>
            </a:extLst>
          </p:cNvPr>
          <p:cNvSpPr txBox="1"/>
          <p:nvPr/>
        </p:nvSpPr>
        <p:spPr>
          <a:xfrm>
            <a:off x="471000" y="3121223"/>
            <a:ext cx="11241900" cy="1815882"/>
          </a:xfrm>
          <a:prstGeom prst="rect">
            <a:avLst/>
          </a:prstGeom>
          <a:noFill/>
        </p:spPr>
        <p:txBody>
          <a:bodyPr wrap="square">
            <a:spAutoFit/>
          </a:bodyPr>
          <a:lstStyle/>
          <a:p>
            <a:r>
              <a:rPr lang="en-US" sz="2800" b="1" u="sng" dirty="0"/>
              <a:t>Initiatives and Focused Work:</a:t>
            </a:r>
          </a:p>
          <a:p>
            <a:pPr marL="285750" indent="-285750">
              <a:buFont typeface="Arial" panose="020B0604020202020204" pitchFamily="34" charset="0"/>
              <a:buChar char="•"/>
            </a:pPr>
            <a:r>
              <a:rPr lang="en-US" sz="2800" dirty="0"/>
              <a:t>LETRS training for K-5 teachers 2023-2025 school years</a:t>
            </a:r>
          </a:p>
          <a:p>
            <a:pPr marL="285750" indent="-285750">
              <a:buFont typeface="Arial" panose="020B0604020202020204" pitchFamily="34" charset="0"/>
              <a:buChar char="•"/>
            </a:pPr>
            <a:r>
              <a:rPr lang="en-US" sz="2800" dirty="0"/>
              <a:t>K-12 Curriculum Alignment to state standards 2025-27 school years</a:t>
            </a:r>
          </a:p>
          <a:p>
            <a:pPr marL="285750" indent="-285750">
              <a:buFont typeface="Arial" panose="020B0604020202020204" pitchFamily="34" charset="0"/>
              <a:buChar char="•"/>
            </a:pPr>
            <a:r>
              <a:rPr lang="en-US" sz="2800" dirty="0"/>
              <a:t>Improving Student Attendance 2025-27 school years</a:t>
            </a:r>
          </a:p>
        </p:txBody>
      </p:sp>
    </p:spTree>
    <p:extLst>
      <p:ext uri="{BB962C8B-B14F-4D97-AF65-F5344CB8AC3E}">
        <p14:creationId xmlns:p14="http://schemas.microsoft.com/office/powerpoint/2010/main" val="2741413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Shape 338"/>
        <p:cNvGrpSpPr/>
        <p:nvPr/>
      </p:nvGrpSpPr>
      <p:grpSpPr>
        <a:xfrm>
          <a:off x="0" y="0"/>
          <a:ext cx="0" cy="0"/>
          <a:chOff x="0" y="0"/>
          <a:chExt cx="0" cy="0"/>
        </a:xfrm>
      </p:grpSpPr>
      <p:sp>
        <p:nvSpPr>
          <p:cNvPr id="339" name="Google Shape;339;p46"/>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Progress Markers (Optional to Share)</a:t>
            </a:r>
            <a:endParaRPr/>
          </a:p>
        </p:txBody>
      </p:sp>
      <p:sp>
        <p:nvSpPr>
          <p:cNvPr id="340" name="Google Shape;340;p46"/>
          <p:cNvSpPr txBox="1">
            <a:spLocks noGrp="1"/>
          </p:cNvSpPr>
          <p:nvPr>
            <p:ph type="body" idx="1"/>
          </p:nvPr>
        </p:nvSpPr>
        <p:spPr>
          <a:xfrm>
            <a:off x="717175" y="1825625"/>
            <a:ext cx="10784400" cy="1851900"/>
          </a:xfrm>
          <a:prstGeom prst="rect">
            <a:avLst/>
          </a:prstGeom>
        </p:spPr>
        <p:txBody>
          <a:bodyPr spcFirstLastPara="1" wrap="square" lIns="91425" tIns="45700" rIns="91425" bIns="45700" anchor="t" anchorCtr="0">
            <a:normAutofit/>
          </a:bodyPr>
          <a:lstStyle/>
          <a:p>
            <a:pPr marL="457200" lvl="0" indent="-342900" algn="l" rtl="0">
              <a:spcBef>
                <a:spcPts val="1000"/>
              </a:spcBef>
              <a:spcAft>
                <a:spcPts val="0"/>
              </a:spcAft>
              <a:buSzPts val="1800"/>
              <a:buChar char="•"/>
            </a:pPr>
            <a:r>
              <a:rPr lang="en-US"/>
              <a:t>If you would like to share your progress markers with your Board then we suggest you add slides with screenshots that show progress/tracking from all four quarters of reporting.</a:t>
            </a:r>
            <a:endParaRPr/>
          </a:p>
          <a:p>
            <a:pPr marL="457200" lvl="0" indent="-342900" algn="l" rtl="0">
              <a:spcBef>
                <a:spcPts val="0"/>
              </a:spcBef>
              <a:spcAft>
                <a:spcPts val="0"/>
              </a:spcAft>
              <a:buSzPts val="1800"/>
              <a:buChar char="•"/>
            </a:pPr>
            <a:r>
              <a:rPr lang="en-US" b="1"/>
              <a:t>Example:</a:t>
            </a:r>
            <a:endParaRPr b="1"/>
          </a:p>
          <a:p>
            <a:pPr marL="0" lvl="0" indent="0" algn="l" rtl="0">
              <a:spcBef>
                <a:spcPts val="1000"/>
              </a:spcBef>
              <a:spcAft>
                <a:spcPts val="0"/>
              </a:spcAft>
              <a:buNone/>
            </a:pPr>
            <a:endParaRPr/>
          </a:p>
        </p:txBody>
      </p:sp>
      <p:sp>
        <p:nvSpPr>
          <p:cNvPr id="341" name="Google Shape;341;p46"/>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pic>
        <p:nvPicPr>
          <p:cNvPr id="342" name="Google Shape;342;p46"/>
          <p:cNvPicPr preferRelativeResize="0"/>
          <p:nvPr/>
        </p:nvPicPr>
        <p:blipFill>
          <a:blip r:embed="rId3">
            <a:alphaModFix/>
          </a:blip>
          <a:stretch>
            <a:fillRect/>
          </a:stretch>
        </p:blipFill>
        <p:spPr>
          <a:xfrm>
            <a:off x="327825" y="3050350"/>
            <a:ext cx="11536348" cy="31547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8D9FC66-3E13-AC2D-868F-82585B45270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16</a:t>
            </a:fld>
            <a:endParaRPr lang="en-US"/>
          </a:p>
        </p:txBody>
      </p:sp>
      <p:sp>
        <p:nvSpPr>
          <p:cNvPr id="2" name="Title 1">
            <a:extLst>
              <a:ext uri="{FF2B5EF4-FFF2-40B4-BE49-F238E27FC236}">
                <a16:creationId xmlns:a16="http://schemas.microsoft.com/office/drawing/2014/main" id="{3AD38ED5-62AF-B5B3-4A93-243E5242DBDB}"/>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239300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40"/>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Annual Reporting Requirements</a:t>
            </a:r>
            <a:endParaRPr/>
          </a:p>
        </p:txBody>
      </p:sp>
      <p:sp>
        <p:nvSpPr>
          <p:cNvPr id="288" name="Google Shape;288;p40"/>
          <p:cNvSpPr txBox="1">
            <a:spLocks noGrp="1"/>
          </p:cNvSpPr>
          <p:nvPr>
            <p:ph type="body" idx="1"/>
          </p:nvPr>
        </p:nvSpPr>
        <p:spPr>
          <a:xfrm>
            <a:off x="717176" y="1825625"/>
            <a:ext cx="10784400" cy="4109100"/>
          </a:xfrm>
          <a:prstGeom prst="rect">
            <a:avLst/>
          </a:prstGeom>
        </p:spPr>
        <p:txBody>
          <a:bodyPr spcFirstLastPara="1" wrap="square" lIns="91425" tIns="45700" rIns="91425" bIns="45700" anchor="t" anchorCtr="0">
            <a:normAutofit/>
          </a:bodyPr>
          <a:lstStyle/>
          <a:p>
            <a:pPr marL="457200" lvl="0" indent="-342900" algn="l" rtl="0">
              <a:spcBef>
                <a:spcPts val="1000"/>
              </a:spcBef>
              <a:spcAft>
                <a:spcPts val="0"/>
              </a:spcAft>
              <a:buSzPts val="1800"/>
              <a:buChar char="•"/>
            </a:pPr>
            <a:r>
              <a:rPr lang="en-US" dirty="0"/>
              <a:t>ODE’s annual report consists of two narrative questions</a:t>
            </a:r>
            <a:endParaRPr dirty="0"/>
          </a:p>
          <a:p>
            <a:pPr marL="457200" lvl="0" indent="-342900" algn="l" rtl="0">
              <a:spcBef>
                <a:spcPts val="1000"/>
              </a:spcBef>
              <a:spcAft>
                <a:spcPts val="0"/>
              </a:spcAft>
              <a:buSzPts val="1800"/>
              <a:buChar char="•"/>
            </a:pPr>
            <a:r>
              <a:rPr lang="en-US" dirty="0"/>
              <a:t>Throughout the year, grant recipients have been asked to report expenditures, three overall reflection narrative questions, and report on progress markers which will help inform overall progress and annual report. </a:t>
            </a:r>
            <a:endParaRPr dirty="0"/>
          </a:p>
          <a:p>
            <a:pPr marL="0" lvl="0" indent="0" algn="l" rtl="0">
              <a:spcBef>
                <a:spcPts val="1000"/>
              </a:spcBef>
              <a:spcAft>
                <a:spcPts val="0"/>
              </a:spcAft>
              <a:buNone/>
            </a:pPr>
            <a:endParaRPr dirty="0"/>
          </a:p>
        </p:txBody>
      </p:sp>
      <p:sp>
        <p:nvSpPr>
          <p:cNvPr id="289" name="Google Shape;289;p40"/>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41"/>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SzPts val="990"/>
              <a:buNone/>
            </a:pPr>
            <a:r>
              <a:rPr lang="en-US" sz="3559"/>
              <a:t>Summary of Integrated Programs Performance Measures  </a:t>
            </a:r>
            <a:endParaRPr sz="3559"/>
          </a:p>
        </p:txBody>
      </p:sp>
      <p:sp>
        <p:nvSpPr>
          <p:cNvPr id="296" name="Google Shape;296;p41"/>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a:p>
        </p:txBody>
      </p:sp>
      <p:pic>
        <p:nvPicPr>
          <p:cNvPr id="297" name="Google Shape;297;p41"/>
          <p:cNvPicPr preferRelativeResize="0"/>
          <p:nvPr/>
        </p:nvPicPr>
        <p:blipFill>
          <a:blip r:embed="rId3">
            <a:alphaModFix/>
          </a:blip>
          <a:stretch>
            <a:fillRect/>
          </a:stretch>
        </p:blipFill>
        <p:spPr>
          <a:xfrm>
            <a:off x="2075600" y="1826825"/>
            <a:ext cx="7841175" cy="45449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42"/>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SIA Annual Report Requirements </a:t>
            </a:r>
            <a:endParaRPr/>
          </a:p>
        </p:txBody>
      </p:sp>
      <p:sp>
        <p:nvSpPr>
          <p:cNvPr id="304" name="Google Shape;304;p42"/>
          <p:cNvSpPr txBox="1">
            <a:spLocks noGrp="1"/>
          </p:cNvSpPr>
          <p:nvPr>
            <p:ph type="body" idx="1"/>
          </p:nvPr>
        </p:nvSpPr>
        <p:spPr>
          <a:xfrm>
            <a:off x="717175" y="1673225"/>
            <a:ext cx="10784400" cy="2386200"/>
          </a:xfrm>
          <a:prstGeom prst="rect">
            <a:avLst/>
          </a:prstGeom>
        </p:spPr>
        <p:txBody>
          <a:bodyPr spcFirstLastPara="1" wrap="square" lIns="91425" tIns="45700" rIns="91425" bIns="45700" anchor="t" anchorCtr="0">
            <a:normAutofit/>
          </a:bodyPr>
          <a:lstStyle/>
          <a:p>
            <a:pPr marL="457200" lvl="0" indent="-342900" algn="l" rtl="0">
              <a:spcBef>
                <a:spcPts val="1000"/>
              </a:spcBef>
              <a:spcAft>
                <a:spcPts val="0"/>
              </a:spcAft>
              <a:buSzPts val="1800"/>
              <a:buChar char="•"/>
            </a:pPr>
            <a:r>
              <a:rPr lang="en-US"/>
              <a:t>SIA recipients are required by statute to:</a:t>
            </a:r>
            <a:endParaRPr/>
          </a:p>
          <a:p>
            <a:pPr marL="914400" lvl="1" indent="-342900" algn="l" rtl="0">
              <a:lnSpc>
                <a:spcPct val="100000"/>
              </a:lnSpc>
              <a:spcBef>
                <a:spcPts val="0"/>
              </a:spcBef>
              <a:spcAft>
                <a:spcPts val="0"/>
              </a:spcAft>
              <a:buSzPts val="1800"/>
              <a:buChar char="•"/>
            </a:pPr>
            <a:r>
              <a:rPr lang="en-US"/>
              <a:t>review their own progress on an annual basis through an annual progress report and financial audit</a:t>
            </a:r>
            <a:endParaRPr/>
          </a:p>
          <a:p>
            <a:pPr marL="914400" lvl="1" indent="-342900" algn="l" rtl="0">
              <a:lnSpc>
                <a:spcPct val="100000"/>
              </a:lnSpc>
              <a:spcBef>
                <a:spcPts val="0"/>
              </a:spcBef>
              <a:spcAft>
                <a:spcPts val="0"/>
              </a:spcAft>
              <a:buSzPts val="1800"/>
              <a:buChar char="•"/>
            </a:pPr>
            <a:r>
              <a:rPr lang="en-US"/>
              <a:t>present their annual report to their governing board at an open meeting with opportunity for public comment (cannot be consent agenda item),</a:t>
            </a:r>
            <a:endParaRPr/>
          </a:p>
          <a:p>
            <a:pPr marL="914400" lvl="1" indent="-342900" algn="l" rtl="0">
              <a:lnSpc>
                <a:spcPct val="100000"/>
              </a:lnSpc>
              <a:spcBef>
                <a:spcPts val="0"/>
              </a:spcBef>
              <a:spcAft>
                <a:spcPts val="0"/>
              </a:spcAft>
              <a:buSzPts val="1800"/>
              <a:buChar char="•"/>
            </a:pPr>
            <a:r>
              <a:rPr lang="en-US"/>
              <a:t>and post the report to the district or charter school website.</a:t>
            </a:r>
            <a:endParaRPr/>
          </a:p>
        </p:txBody>
      </p:sp>
      <p:sp>
        <p:nvSpPr>
          <p:cNvPr id="305" name="Google Shape;305;p42"/>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
        <p:nvSpPr>
          <p:cNvPr id="306" name="Google Shape;306;p42"/>
          <p:cNvSpPr txBox="1">
            <a:spLocks noGrp="1"/>
          </p:cNvSpPr>
          <p:nvPr>
            <p:ph type="body" idx="1"/>
          </p:nvPr>
        </p:nvSpPr>
        <p:spPr>
          <a:xfrm>
            <a:off x="624775" y="3998325"/>
            <a:ext cx="10784400" cy="2386200"/>
          </a:xfrm>
          <a:prstGeom prst="rect">
            <a:avLst/>
          </a:prstGeom>
        </p:spPr>
        <p:txBody>
          <a:bodyPr spcFirstLastPara="1" wrap="square" lIns="91425" tIns="45700" rIns="91425" bIns="45700" anchor="t" anchorCtr="0">
            <a:normAutofit/>
          </a:bodyPr>
          <a:lstStyle/>
          <a:p>
            <a:pPr marL="457200" lvl="0" indent="-342900" algn="l" rtl="0">
              <a:lnSpc>
                <a:spcPct val="100000"/>
              </a:lnSpc>
              <a:spcBef>
                <a:spcPts val="0"/>
              </a:spcBef>
              <a:spcAft>
                <a:spcPts val="0"/>
              </a:spcAft>
              <a:buSzPts val="1800"/>
              <a:buChar char="•"/>
            </a:pPr>
            <a:r>
              <a:rPr lang="en-US" dirty="0"/>
              <a:t>If grantee set LPGTs and LOM:</a:t>
            </a:r>
            <a:endParaRPr dirty="0"/>
          </a:p>
          <a:p>
            <a:pPr marL="914400" lvl="1" indent="-342900" algn="l" rtl="0">
              <a:lnSpc>
                <a:spcPct val="100000"/>
              </a:lnSpc>
              <a:spcBef>
                <a:spcPts val="0"/>
              </a:spcBef>
              <a:spcAft>
                <a:spcPts val="0"/>
              </a:spcAft>
              <a:buSzPts val="1800"/>
              <a:buChar char="•"/>
            </a:pPr>
            <a:r>
              <a:rPr lang="en-US" dirty="0"/>
              <a:t>In Year 1 of biennium: Affirm progress has been reviewed towards meeting the LPGTs in the grant agreement (Assurance)</a:t>
            </a:r>
            <a:endParaRPr dirty="0"/>
          </a:p>
          <a:p>
            <a:pPr marL="914400" lvl="1" indent="-342900" algn="l" rtl="0">
              <a:lnSpc>
                <a:spcPct val="100000"/>
              </a:lnSpc>
              <a:spcBef>
                <a:spcPts val="0"/>
              </a:spcBef>
              <a:spcAft>
                <a:spcPts val="0"/>
              </a:spcAft>
              <a:buSzPts val="1800"/>
              <a:buChar char="•"/>
            </a:pPr>
            <a:r>
              <a:rPr lang="en-US" dirty="0"/>
              <a:t>In Year 2 of biennium: Review actual metric rates compared to previously created LPGT and LOM and share reflection on progress. (Narrative Question)</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43"/>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Annual Report Narrative #1</a:t>
            </a:r>
            <a:endParaRPr/>
          </a:p>
        </p:txBody>
      </p:sp>
      <p:sp>
        <p:nvSpPr>
          <p:cNvPr id="313" name="Google Shape;313;p43"/>
          <p:cNvSpPr txBox="1">
            <a:spLocks noGrp="1"/>
          </p:cNvSpPr>
          <p:nvPr>
            <p:ph type="body" idx="1"/>
          </p:nvPr>
        </p:nvSpPr>
        <p:spPr>
          <a:xfrm>
            <a:off x="480350" y="1655175"/>
            <a:ext cx="11241900" cy="1215300"/>
          </a:xfrm>
          <a:prstGeom prst="rect">
            <a:avLst/>
          </a:prstGeom>
          <a:solidFill>
            <a:srgbClr val="006CAD">
              <a:alpha val="44650"/>
            </a:srgbClr>
          </a:solidFill>
        </p:spPr>
        <p:txBody>
          <a:bodyPr spcFirstLastPara="1" wrap="square" lIns="91425" tIns="45700" rIns="91425" bIns="45700" anchor="t" anchorCtr="0">
            <a:normAutofit fontScale="85000" lnSpcReduction="20000"/>
          </a:bodyPr>
          <a:lstStyle/>
          <a:p>
            <a:pPr marL="0" lvl="0" indent="0" algn="l" rtl="0">
              <a:spcBef>
                <a:spcPts val="1000"/>
              </a:spcBef>
              <a:spcAft>
                <a:spcPts val="0"/>
              </a:spcAft>
              <a:buClr>
                <a:schemeClr val="dk1"/>
              </a:buClr>
              <a:buSzPct val="45833"/>
              <a:buFont typeface="Arial"/>
              <a:buNone/>
            </a:pPr>
            <a:r>
              <a:rPr lang="en-US" b="1" i="1"/>
              <a:t>As you review your progress markers/overall reflection responses and reflect on plan implementation, how do you see your progress contributing to the Outcomes and Strategies in your plan and your Longitudinal Performance Growth Targets (LPGT)/Local Optional Metrics (LOM)?</a:t>
            </a:r>
            <a:endParaRPr b="1" i="1"/>
          </a:p>
          <a:p>
            <a:pPr marL="0" lvl="0" indent="0" algn="l" rtl="0">
              <a:spcBef>
                <a:spcPts val="1000"/>
              </a:spcBef>
              <a:spcAft>
                <a:spcPts val="0"/>
              </a:spcAft>
              <a:buNone/>
            </a:pPr>
            <a:r>
              <a:rPr lang="en-US" b="1" i="1"/>
              <a:t>Discuss at least one Outcome where you have seen progress in implementation.</a:t>
            </a:r>
            <a:endParaRPr b="1" i="1"/>
          </a:p>
        </p:txBody>
      </p:sp>
      <p:sp>
        <p:nvSpPr>
          <p:cNvPr id="314" name="Google Shape;314;p43"/>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5</a:t>
            </a:fld>
            <a:endParaRPr/>
          </a:p>
        </p:txBody>
      </p:sp>
      <p:sp>
        <p:nvSpPr>
          <p:cNvPr id="315" name="Google Shape;315;p43"/>
          <p:cNvSpPr txBox="1">
            <a:spLocks noGrp="1"/>
          </p:cNvSpPr>
          <p:nvPr>
            <p:ph type="body" idx="1"/>
          </p:nvPr>
        </p:nvSpPr>
        <p:spPr>
          <a:xfrm>
            <a:off x="488425" y="3041850"/>
            <a:ext cx="11241900" cy="3098100"/>
          </a:xfrm>
          <a:prstGeom prst="rect">
            <a:avLst/>
          </a:prstGeom>
          <a:solidFill>
            <a:schemeClr val="lt1"/>
          </a:solidFill>
        </p:spPr>
        <p:txBody>
          <a:bodyPr spcFirstLastPara="1" wrap="square" lIns="91425" tIns="45700" rIns="91425" bIns="45700" anchor="t" anchorCtr="0">
            <a:normAutofit fontScale="92500" lnSpcReduction="10000"/>
          </a:bodyPr>
          <a:lstStyle/>
          <a:p>
            <a:pPr marL="114300" indent="0">
              <a:buNone/>
            </a:pPr>
            <a:r>
              <a:rPr lang="en-US" dirty="0"/>
              <a:t>In our Integrated Guidance Program, Jefferson School District identified three outcomes for our students:</a:t>
            </a:r>
          </a:p>
          <a:p>
            <a:r>
              <a:rPr lang="en-US" b="1" i="1" dirty="0"/>
              <a:t>Outcome A</a:t>
            </a:r>
            <a:r>
              <a:rPr lang="en-US" dirty="0"/>
              <a:t> - Engage and inspire students by increasing their sense of belonging, safety, and well-being.</a:t>
            </a:r>
          </a:p>
          <a:p>
            <a:r>
              <a:rPr lang="en-US" b="1" i="1" dirty="0"/>
              <a:t>Outcome B -</a:t>
            </a:r>
            <a:r>
              <a:rPr lang="en-US" dirty="0"/>
              <a:t> Implement a rigorous and engaging array of academic opportunities for all students that include CTE courses, fine arts courses, accelerated and dual credit courses, and college credit courses at the secondary level.</a:t>
            </a:r>
          </a:p>
          <a:p>
            <a:r>
              <a:rPr lang="en-US" b="1" i="1" dirty="0"/>
              <a:t>Outcome C -</a:t>
            </a:r>
            <a:r>
              <a:rPr lang="en-US" dirty="0"/>
              <a:t> Increase 4-year graduation, 5-year completion, and 9th grade on-track rates, and improving third grade ELA scores.</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1">
          <a:extLst>
            <a:ext uri="{FF2B5EF4-FFF2-40B4-BE49-F238E27FC236}">
              <a16:creationId xmlns:a16="http://schemas.microsoft.com/office/drawing/2014/main" id="{837AD8C7-DB9B-0999-ADB4-55B78FF6CA8D}"/>
            </a:ext>
          </a:extLst>
        </p:cNvPr>
        <p:cNvGrpSpPr/>
        <p:nvPr/>
      </p:nvGrpSpPr>
      <p:grpSpPr>
        <a:xfrm>
          <a:off x="0" y="0"/>
          <a:ext cx="0" cy="0"/>
          <a:chOff x="0" y="0"/>
          <a:chExt cx="0" cy="0"/>
        </a:xfrm>
      </p:grpSpPr>
      <p:sp>
        <p:nvSpPr>
          <p:cNvPr id="312" name="Google Shape;312;p43">
            <a:extLst>
              <a:ext uri="{FF2B5EF4-FFF2-40B4-BE49-F238E27FC236}">
                <a16:creationId xmlns:a16="http://schemas.microsoft.com/office/drawing/2014/main" id="{4A98DD19-8E43-3FE7-4085-4C4DD1E3AB9C}"/>
              </a:ext>
            </a:extLst>
          </p:cNvPr>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Annual Report Narrative #1 (</a:t>
            </a:r>
            <a:r>
              <a:rPr lang="en-US" dirty="0" err="1"/>
              <a:t>con’t</a:t>
            </a:r>
            <a:r>
              <a:rPr lang="en-US" dirty="0"/>
              <a:t>)</a:t>
            </a:r>
            <a:endParaRPr dirty="0"/>
          </a:p>
        </p:txBody>
      </p:sp>
      <p:sp>
        <p:nvSpPr>
          <p:cNvPr id="314" name="Google Shape;314;p43">
            <a:extLst>
              <a:ext uri="{FF2B5EF4-FFF2-40B4-BE49-F238E27FC236}">
                <a16:creationId xmlns:a16="http://schemas.microsoft.com/office/drawing/2014/main" id="{21A2C068-7623-7F88-6640-4D844D27DCE5}"/>
              </a:ext>
            </a:extLst>
          </p:cNvPr>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a:p>
        </p:txBody>
      </p:sp>
      <p:sp>
        <p:nvSpPr>
          <p:cNvPr id="315" name="Google Shape;315;p43">
            <a:extLst>
              <a:ext uri="{FF2B5EF4-FFF2-40B4-BE49-F238E27FC236}">
                <a16:creationId xmlns:a16="http://schemas.microsoft.com/office/drawing/2014/main" id="{454B2CB2-F01A-483E-6CB3-F35F889CA885}"/>
              </a:ext>
            </a:extLst>
          </p:cNvPr>
          <p:cNvSpPr txBox="1">
            <a:spLocks noGrp="1"/>
          </p:cNvSpPr>
          <p:nvPr>
            <p:ph type="body" idx="1"/>
          </p:nvPr>
        </p:nvSpPr>
        <p:spPr>
          <a:xfrm>
            <a:off x="488425" y="1719072"/>
            <a:ext cx="11241900" cy="4420878"/>
          </a:xfrm>
          <a:prstGeom prst="rect">
            <a:avLst/>
          </a:prstGeom>
          <a:solidFill>
            <a:schemeClr val="lt1"/>
          </a:solidFill>
        </p:spPr>
        <p:txBody>
          <a:bodyPr spcFirstLastPara="1" wrap="square" lIns="91425" tIns="45700" rIns="91425" bIns="45700" anchor="t" anchorCtr="0">
            <a:normAutofit fontScale="55000" lnSpcReduction="20000"/>
          </a:bodyPr>
          <a:lstStyle/>
          <a:p>
            <a:pPr marL="114300" indent="0">
              <a:buNone/>
            </a:pPr>
            <a:r>
              <a:rPr lang="en-US" b="1" u="sng" dirty="0"/>
              <a:t>Outcome A</a:t>
            </a:r>
            <a:endParaRPr lang="en-US" dirty="0"/>
          </a:p>
          <a:p>
            <a:pPr marL="114300" indent="0">
              <a:buNone/>
            </a:pPr>
            <a:r>
              <a:rPr lang="en-US" i="1" dirty="0"/>
              <a:t>Strategy A-1: Develop and implement a 6-12 alternative school where students can choose an alternative method of receiving their education.</a:t>
            </a:r>
            <a:endParaRPr lang="en-US" dirty="0"/>
          </a:p>
          <a:p>
            <a:r>
              <a:rPr lang="en-US" dirty="0"/>
              <a:t>Alt Pathways Program at the high school: 2 options</a:t>
            </a:r>
          </a:p>
          <a:p>
            <a:pPr lvl="1"/>
            <a:r>
              <a:rPr lang="en-US" dirty="0"/>
              <a:t>All classes online </a:t>
            </a:r>
          </a:p>
          <a:p>
            <a:pPr lvl="1"/>
            <a:r>
              <a:rPr lang="en-US" dirty="0"/>
              <a:t>Hybrid model</a:t>
            </a:r>
          </a:p>
          <a:p>
            <a:r>
              <a:rPr lang="en-US" dirty="0"/>
              <a:t>Second year of implementation</a:t>
            </a:r>
          </a:p>
          <a:p>
            <a:pPr lvl="1"/>
            <a:r>
              <a:rPr lang="en-US" dirty="0"/>
              <a:t>Added additional support</a:t>
            </a:r>
          </a:p>
          <a:p>
            <a:pPr lvl="1"/>
            <a:r>
              <a:rPr lang="en-US" dirty="0"/>
              <a:t>Google Meets and Parent meetings</a:t>
            </a:r>
          </a:p>
          <a:p>
            <a:r>
              <a:rPr lang="en-US" dirty="0"/>
              <a:t>Graduated students</a:t>
            </a:r>
          </a:p>
          <a:p>
            <a:pPr lvl="1"/>
            <a:r>
              <a:rPr lang="en-US" dirty="0"/>
              <a:t>5</a:t>
            </a:r>
            <a:r>
              <a:rPr lang="en-US" baseline="30000" dirty="0"/>
              <a:t>th</a:t>
            </a:r>
            <a:r>
              <a:rPr lang="en-US" dirty="0"/>
              <a:t> year students</a:t>
            </a:r>
          </a:p>
          <a:p>
            <a:pPr lvl="1"/>
            <a:r>
              <a:rPr lang="en-US" dirty="0"/>
              <a:t>Others completed in four years</a:t>
            </a:r>
          </a:p>
          <a:p>
            <a:pPr lvl="1"/>
            <a:r>
              <a:rPr lang="en-US" dirty="0"/>
              <a:t>40 students during 24-25</a:t>
            </a:r>
          </a:p>
          <a:p>
            <a:pPr lvl="1"/>
            <a:r>
              <a:rPr lang="en-US" dirty="0"/>
              <a:t>9 finished graduation requirements</a:t>
            </a:r>
          </a:p>
          <a:p>
            <a:r>
              <a:rPr lang="en-US" dirty="0"/>
              <a:t>2025-26</a:t>
            </a:r>
          </a:p>
          <a:p>
            <a:pPr lvl="1"/>
            <a:r>
              <a:rPr lang="en-US" dirty="0"/>
              <a:t>21 enrolled</a:t>
            </a:r>
          </a:p>
          <a:p>
            <a:r>
              <a:rPr lang="en-US" dirty="0"/>
              <a:t>Middle School</a:t>
            </a:r>
          </a:p>
          <a:p>
            <a:pPr lvl="1"/>
            <a:r>
              <a:rPr lang="en-US" dirty="0"/>
              <a:t>Currently continue to support students in grades 6-8 with an online program</a:t>
            </a:r>
            <a:br>
              <a:rPr lang="en-US" dirty="0"/>
            </a:br>
            <a:endParaRPr dirty="0"/>
          </a:p>
        </p:txBody>
      </p:sp>
    </p:spTree>
    <p:extLst>
      <p:ext uri="{BB962C8B-B14F-4D97-AF65-F5344CB8AC3E}">
        <p14:creationId xmlns:p14="http://schemas.microsoft.com/office/powerpoint/2010/main" val="1337154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1">
          <a:extLst>
            <a:ext uri="{FF2B5EF4-FFF2-40B4-BE49-F238E27FC236}">
              <a16:creationId xmlns:a16="http://schemas.microsoft.com/office/drawing/2014/main" id="{5EF536FD-A72E-0C7D-E5A5-4F94D0C679C7}"/>
            </a:ext>
          </a:extLst>
        </p:cNvPr>
        <p:cNvGrpSpPr/>
        <p:nvPr/>
      </p:nvGrpSpPr>
      <p:grpSpPr>
        <a:xfrm>
          <a:off x="0" y="0"/>
          <a:ext cx="0" cy="0"/>
          <a:chOff x="0" y="0"/>
          <a:chExt cx="0" cy="0"/>
        </a:xfrm>
      </p:grpSpPr>
      <p:sp>
        <p:nvSpPr>
          <p:cNvPr id="312" name="Google Shape;312;p43">
            <a:extLst>
              <a:ext uri="{FF2B5EF4-FFF2-40B4-BE49-F238E27FC236}">
                <a16:creationId xmlns:a16="http://schemas.microsoft.com/office/drawing/2014/main" id="{FBAB531C-6895-F42A-846C-0495C941CAE0}"/>
              </a:ext>
            </a:extLst>
          </p:cNvPr>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Annual Report Narrative #1 (</a:t>
            </a:r>
            <a:r>
              <a:rPr lang="en-US" dirty="0" err="1"/>
              <a:t>con’t</a:t>
            </a:r>
            <a:r>
              <a:rPr lang="en-US" dirty="0"/>
              <a:t>)</a:t>
            </a:r>
            <a:endParaRPr dirty="0"/>
          </a:p>
        </p:txBody>
      </p:sp>
      <p:sp>
        <p:nvSpPr>
          <p:cNvPr id="314" name="Google Shape;314;p43">
            <a:extLst>
              <a:ext uri="{FF2B5EF4-FFF2-40B4-BE49-F238E27FC236}">
                <a16:creationId xmlns:a16="http://schemas.microsoft.com/office/drawing/2014/main" id="{1B9A6137-F332-47DF-B3E4-4E897FE4F3F1}"/>
              </a:ext>
            </a:extLst>
          </p:cNvPr>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
        <p:nvSpPr>
          <p:cNvPr id="315" name="Google Shape;315;p43">
            <a:extLst>
              <a:ext uri="{FF2B5EF4-FFF2-40B4-BE49-F238E27FC236}">
                <a16:creationId xmlns:a16="http://schemas.microsoft.com/office/drawing/2014/main" id="{70BFBB80-9AF1-5C82-6C7D-A5F6B2EEDFB3}"/>
              </a:ext>
            </a:extLst>
          </p:cNvPr>
          <p:cNvSpPr txBox="1">
            <a:spLocks noGrp="1"/>
          </p:cNvSpPr>
          <p:nvPr>
            <p:ph type="body" idx="1"/>
          </p:nvPr>
        </p:nvSpPr>
        <p:spPr>
          <a:xfrm>
            <a:off x="488425" y="1719072"/>
            <a:ext cx="11241900" cy="4420878"/>
          </a:xfrm>
          <a:prstGeom prst="rect">
            <a:avLst/>
          </a:prstGeom>
          <a:solidFill>
            <a:schemeClr val="lt1"/>
          </a:solidFill>
        </p:spPr>
        <p:txBody>
          <a:bodyPr spcFirstLastPara="1" wrap="square" lIns="91425" tIns="45700" rIns="91425" bIns="45700" anchor="t" anchorCtr="0">
            <a:normAutofit/>
          </a:bodyPr>
          <a:lstStyle/>
          <a:p>
            <a:pPr marL="114300" indent="0">
              <a:buNone/>
            </a:pPr>
            <a:r>
              <a:rPr lang="en-US" b="1" u="sng" dirty="0"/>
              <a:t>Outcome A</a:t>
            </a:r>
            <a:endParaRPr lang="en-US" dirty="0"/>
          </a:p>
          <a:p>
            <a:pPr marL="114300" indent="0">
              <a:buNone/>
            </a:pPr>
            <a:r>
              <a:rPr lang="en-US" i="1" dirty="0"/>
              <a:t>Strategy A-2: Develop and implement an elementary and secondary Emotional Growth Center.</a:t>
            </a:r>
            <a:endParaRPr lang="en-US" dirty="0"/>
          </a:p>
          <a:p>
            <a:r>
              <a:rPr lang="en-US" dirty="0"/>
              <a:t>Middle School EGC</a:t>
            </a:r>
          </a:p>
          <a:p>
            <a:r>
              <a:rPr lang="en-US" dirty="0"/>
              <a:t>Elementary School EGC</a:t>
            </a:r>
          </a:p>
          <a:p>
            <a:r>
              <a:rPr lang="en-US" dirty="0"/>
              <a:t>RULER and Second Step</a:t>
            </a:r>
            <a:br>
              <a:rPr lang="en-US" dirty="0"/>
            </a:br>
            <a:endParaRPr dirty="0"/>
          </a:p>
        </p:txBody>
      </p:sp>
    </p:spTree>
    <p:extLst>
      <p:ext uri="{BB962C8B-B14F-4D97-AF65-F5344CB8AC3E}">
        <p14:creationId xmlns:p14="http://schemas.microsoft.com/office/powerpoint/2010/main" val="2332329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11">
          <a:extLst>
            <a:ext uri="{FF2B5EF4-FFF2-40B4-BE49-F238E27FC236}">
              <a16:creationId xmlns:a16="http://schemas.microsoft.com/office/drawing/2014/main" id="{B5B1CAAB-D441-7221-8556-E61DB1094B5A}"/>
            </a:ext>
          </a:extLst>
        </p:cNvPr>
        <p:cNvGrpSpPr/>
        <p:nvPr/>
      </p:nvGrpSpPr>
      <p:grpSpPr>
        <a:xfrm>
          <a:off x="0" y="0"/>
          <a:ext cx="0" cy="0"/>
          <a:chOff x="0" y="0"/>
          <a:chExt cx="0" cy="0"/>
        </a:xfrm>
      </p:grpSpPr>
      <p:sp>
        <p:nvSpPr>
          <p:cNvPr id="312" name="Google Shape;312;p43">
            <a:extLst>
              <a:ext uri="{FF2B5EF4-FFF2-40B4-BE49-F238E27FC236}">
                <a16:creationId xmlns:a16="http://schemas.microsoft.com/office/drawing/2014/main" id="{7E999551-18B4-6D32-DCAE-574AC1266A36}"/>
              </a:ext>
            </a:extLst>
          </p:cNvPr>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Annual Report Narrative #1 (</a:t>
            </a:r>
            <a:r>
              <a:rPr lang="en-US" dirty="0" err="1"/>
              <a:t>con’t</a:t>
            </a:r>
            <a:r>
              <a:rPr lang="en-US" dirty="0"/>
              <a:t>)</a:t>
            </a:r>
            <a:endParaRPr dirty="0"/>
          </a:p>
        </p:txBody>
      </p:sp>
      <p:sp>
        <p:nvSpPr>
          <p:cNvPr id="314" name="Google Shape;314;p43">
            <a:extLst>
              <a:ext uri="{FF2B5EF4-FFF2-40B4-BE49-F238E27FC236}">
                <a16:creationId xmlns:a16="http://schemas.microsoft.com/office/drawing/2014/main" id="{F79F3FE2-C092-988E-FF19-9DE99A40E53C}"/>
              </a:ext>
            </a:extLst>
          </p:cNvPr>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
        <p:nvSpPr>
          <p:cNvPr id="315" name="Google Shape;315;p43">
            <a:extLst>
              <a:ext uri="{FF2B5EF4-FFF2-40B4-BE49-F238E27FC236}">
                <a16:creationId xmlns:a16="http://schemas.microsoft.com/office/drawing/2014/main" id="{F6281B6F-3F53-D3F8-7A59-07975A2A256D}"/>
              </a:ext>
            </a:extLst>
          </p:cNvPr>
          <p:cNvSpPr txBox="1">
            <a:spLocks noGrp="1"/>
          </p:cNvSpPr>
          <p:nvPr>
            <p:ph type="body" idx="1"/>
          </p:nvPr>
        </p:nvSpPr>
        <p:spPr>
          <a:xfrm>
            <a:off x="488425" y="1719072"/>
            <a:ext cx="11241900" cy="4420878"/>
          </a:xfrm>
          <a:prstGeom prst="rect">
            <a:avLst/>
          </a:prstGeom>
          <a:solidFill>
            <a:schemeClr val="lt1"/>
          </a:solidFill>
        </p:spPr>
        <p:txBody>
          <a:bodyPr spcFirstLastPara="1" wrap="square" lIns="91425" tIns="45700" rIns="91425" bIns="45700" anchor="t" anchorCtr="0">
            <a:normAutofit/>
          </a:bodyPr>
          <a:lstStyle/>
          <a:p>
            <a:pPr marL="114300" indent="0">
              <a:buNone/>
            </a:pPr>
            <a:r>
              <a:rPr lang="en-US" b="1" u="sng" dirty="0"/>
              <a:t>Outcome B</a:t>
            </a:r>
            <a:endParaRPr lang="en-US" dirty="0"/>
          </a:p>
          <a:p>
            <a:pPr marL="114300" indent="0">
              <a:buNone/>
            </a:pPr>
            <a:r>
              <a:rPr lang="en-US" i="1" dirty="0"/>
              <a:t>Strategy B-2: Continue to partner with The Willamette Career Academy (WCA) as a way to support and broaden our CTE offerings</a:t>
            </a:r>
          </a:p>
          <a:p>
            <a:r>
              <a:rPr lang="en-US" dirty="0"/>
              <a:t>Juniors and seniors continue to participate in WCA</a:t>
            </a:r>
          </a:p>
          <a:p>
            <a:r>
              <a:rPr lang="en-US" dirty="0"/>
              <a:t>Freshmen tour the WCA during Career Day </a:t>
            </a:r>
            <a:br>
              <a:rPr lang="en-US" dirty="0"/>
            </a:br>
            <a:endParaRPr dirty="0"/>
          </a:p>
        </p:txBody>
      </p:sp>
    </p:spTree>
    <p:extLst>
      <p:ext uri="{BB962C8B-B14F-4D97-AF65-F5344CB8AC3E}">
        <p14:creationId xmlns:p14="http://schemas.microsoft.com/office/powerpoint/2010/main" val="3437393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11">
          <a:extLst>
            <a:ext uri="{FF2B5EF4-FFF2-40B4-BE49-F238E27FC236}">
              <a16:creationId xmlns:a16="http://schemas.microsoft.com/office/drawing/2014/main" id="{9D5CB895-9FE3-1260-B4AC-92EFF4D51546}"/>
            </a:ext>
          </a:extLst>
        </p:cNvPr>
        <p:cNvGrpSpPr/>
        <p:nvPr/>
      </p:nvGrpSpPr>
      <p:grpSpPr>
        <a:xfrm>
          <a:off x="0" y="0"/>
          <a:ext cx="0" cy="0"/>
          <a:chOff x="0" y="0"/>
          <a:chExt cx="0" cy="0"/>
        </a:xfrm>
      </p:grpSpPr>
      <p:sp>
        <p:nvSpPr>
          <p:cNvPr id="312" name="Google Shape;312;p43">
            <a:extLst>
              <a:ext uri="{FF2B5EF4-FFF2-40B4-BE49-F238E27FC236}">
                <a16:creationId xmlns:a16="http://schemas.microsoft.com/office/drawing/2014/main" id="{180F4F6C-0454-8654-36BB-DD990F5A1FF7}"/>
              </a:ext>
            </a:extLst>
          </p:cNvPr>
          <p:cNvSpPr txBox="1">
            <a:spLocks noGrp="1"/>
          </p:cNvSpPr>
          <p:nvPr>
            <p:ph type="title"/>
          </p:nvPr>
        </p:nvSpPr>
        <p:spPr>
          <a:xfrm>
            <a:off x="717176" y="457200"/>
            <a:ext cx="10784400" cy="10266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dirty="0"/>
              <a:t>Annual Report Narrative #1 (</a:t>
            </a:r>
            <a:r>
              <a:rPr lang="en-US" dirty="0" err="1"/>
              <a:t>con’t</a:t>
            </a:r>
            <a:r>
              <a:rPr lang="en-US" dirty="0"/>
              <a:t>)</a:t>
            </a:r>
            <a:endParaRPr dirty="0"/>
          </a:p>
        </p:txBody>
      </p:sp>
      <p:sp>
        <p:nvSpPr>
          <p:cNvPr id="314" name="Google Shape;314;p43">
            <a:extLst>
              <a:ext uri="{FF2B5EF4-FFF2-40B4-BE49-F238E27FC236}">
                <a16:creationId xmlns:a16="http://schemas.microsoft.com/office/drawing/2014/main" id="{5774EB6F-8C7B-2F30-7004-A88002B0549F}"/>
              </a:ext>
            </a:extLst>
          </p:cNvPr>
          <p:cNvSpPr txBox="1">
            <a:spLocks noGrp="1"/>
          </p:cNvSpPr>
          <p:nvPr>
            <p:ph type="sldNum" idx="12"/>
          </p:nvPr>
        </p:nvSpPr>
        <p:spPr>
          <a:xfrm>
            <a:off x="8610600" y="6139793"/>
            <a:ext cx="28911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9</a:t>
            </a:fld>
            <a:endParaRPr/>
          </a:p>
        </p:txBody>
      </p:sp>
      <p:sp>
        <p:nvSpPr>
          <p:cNvPr id="315" name="Google Shape;315;p43">
            <a:extLst>
              <a:ext uri="{FF2B5EF4-FFF2-40B4-BE49-F238E27FC236}">
                <a16:creationId xmlns:a16="http://schemas.microsoft.com/office/drawing/2014/main" id="{0A3CCD6E-4AF5-F27C-5E96-2C233AC8AD2E}"/>
              </a:ext>
            </a:extLst>
          </p:cNvPr>
          <p:cNvSpPr txBox="1">
            <a:spLocks noGrp="1"/>
          </p:cNvSpPr>
          <p:nvPr>
            <p:ph type="body" idx="1"/>
          </p:nvPr>
        </p:nvSpPr>
        <p:spPr>
          <a:xfrm>
            <a:off x="488425" y="1719072"/>
            <a:ext cx="11241900" cy="4420878"/>
          </a:xfrm>
          <a:prstGeom prst="rect">
            <a:avLst/>
          </a:prstGeom>
          <a:solidFill>
            <a:schemeClr val="lt1"/>
          </a:solidFill>
        </p:spPr>
        <p:txBody>
          <a:bodyPr spcFirstLastPara="1" wrap="square" lIns="91425" tIns="45700" rIns="91425" bIns="45700" anchor="t" anchorCtr="0">
            <a:normAutofit fontScale="77500" lnSpcReduction="20000"/>
          </a:bodyPr>
          <a:lstStyle/>
          <a:p>
            <a:pPr marL="114300" indent="0">
              <a:buNone/>
            </a:pPr>
            <a:r>
              <a:rPr lang="en-US" b="1" u="sng" dirty="0"/>
              <a:t>Outcome C</a:t>
            </a:r>
          </a:p>
          <a:p>
            <a:pPr marL="114300" indent="0">
              <a:buNone/>
            </a:pPr>
            <a:r>
              <a:rPr lang="en-US" i="1" dirty="0"/>
              <a:t>Strategy C2: Continue to engage the community in authentic and meaningful ways</a:t>
            </a:r>
          </a:p>
          <a:p>
            <a:r>
              <a:rPr lang="en-US" dirty="0"/>
              <a:t>Variety of options at JHS</a:t>
            </a:r>
          </a:p>
          <a:p>
            <a:pPr lvl="1"/>
            <a:r>
              <a:rPr lang="en-US" dirty="0"/>
              <a:t>Seniors </a:t>
            </a:r>
          </a:p>
          <a:p>
            <a:pPr lvl="2"/>
            <a:r>
              <a:rPr lang="en-US" dirty="0"/>
              <a:t>Attended a City Council meeting</a:t>
            </a:r>
          </a:p>
          <a:p>
            <a:pPr lvl="2"/>
            <a:r>
              <a:rPr lang="en-US" dirty="0"/>
              <a:t>Mock Interviews</a:t>
            </a:r>
          </a:p>
          <a:p>
            <a:r>
              <a:rPr lang="en-US" dirty="0"/>
              <a:t>Information nights for 11</a:t>
            </a:r>
            <a:r>
              <a:rPr lang="en-US" baseline="30000" dirty="0"/>
              <a:t>th</a:t>
            </a:r>
            <a:r>
              <a:rPr lang="en-US" dirty="0"/>
              <a:t> and 12</a:t>
            </a:r>
            <a:r>
              <a:rPr lang="en-US" baseline="30000" dirty="0"/>
              <a:t>th</a:t>
            </a:r>
            <a:r>
              <a:rPr lang="en-US" dirty="0"/>
              <a:t> graders and their families</a:t>
            </a:r>
          </a:p>
          <a:p>
            <a:r>
              <a:rPr lang="en-US" dirty="0"/>
              <a:t>Booster Club</a:t>
            </a:r>
          </a:p>
          <a:p>
            <a:r>
              <a:rPr lang="en-US" dirty="0"/>
              <a:t>Surveys and Informal discussions</a:t>
            </a:r>
          </a:p>
          <a:p>
            <a:r>
              <a:rPr lang="en-US" dirty="0"/>
              <a:t>Elementary</a:t>
            </a:r>
          </a:p>
          <a:p>
            <a:pPr lvl="1"/>
            <a:r>
              <a:rPr lang="en-US" dirty="0"/>
              <a:t>Parent Club</a:t>
            </a:r>
          </a:p>
          <a:p>
            <a:pPr lvl="1"/>
            <a:r>
              <a:rPr lang="en-US" dirty="0" err="1"/>
              <a:t>LatinX</a:t>
            </a:r>
            <a:r>
              <a:rPr lang="en-US" dirty="0"/>
              <a:t> Group</a:t>
            </a:r>
          </a:p>
          <a:p>
            <a:r>
              <a:rPr lang="en-US" dirty="0"/>
              <a:t>Multiple Other Events</a:t>
            </a:r>
          </a:p>
          <a:p>
            <a:pPr lvl="1"/>
            <a:r>
              <a:rPr lang="en-US" dirty="0"/>
              <a:t>Surveys and informal discussions</a:t>
            </a:r>
          </a:p>
          <a:p>
            <a:endParaRPr lang="en-US" dirty="0"/>
          </a:p>
        </p:txBody>
      </p:sp>
    </p:spTree>
    <p:extLst>
      <p:ext uri="{BB962C8B-B14F-4D97-AF65-F5344CB8AC3E}">
        <p14:creationId xmlns:p14="http://schemas.microsoft.com/office/powerpoint/2010/main" val="957016059"/>
      </p:ext>
    </p:extLst>
  </p:cSld>
  <p:clrMapOvr>
    <a:masterClrMapping/>
  </p:clrMapOvr>
</p:sld>
</file>

<file path=ppt/theme/theme1.xml><?xml version="1.0" encoding="utf-8"?>
<a:theme xmlns:a="http://schemas.openxmlformats.org/drawingml/2006/main" name="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2573</Words>
  <Application>Microsoft Office PowerPoint</Application>
  <PresentationFormat>Widescreen</PresentationFormat>
  <Paragraphs>203</Paragraphs>
  <Slides>16</Slides>
  <Notes>15</Notes>
  <HiddenSlides>1</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2021ODE</vt:lpstr>
      <vt:lpstr>24-25 Integrated Programs  Annual Report Presentation </vt:lpstr>
      <vt:lpstr>Annual Reporting Requirements</vt:lpstr>
      <vt:lpstr>Summary of Integrated Programs Performance Measures  </vt:lpstr>
      <vt:lpstr>SIA Annual Report Requirements </vt:lpstr>
      <vt:lpstr>Annual Report Narrative #1</vt:lpstr>
      <vt:lpstr>Annual Report Narrative #1 (con’t)</vt:lpstr>
      <vt:lpstr>Annual Report Narrative #1 (con’t)</vt:lpstr>
      <vt:lpstr>Annual Report Narrative #1 (con’t)</vt:lpstr>
      <vt:lpstr>Annual Report Narrative #1 (con’t)</vt:lpstr>
      <vt:lpstr>Annual Report Narrative #2</vt:lpstr>
      <vt:lpstr>Annual Report Narrative #2 (con’t)</vt:lpstr>
      <vt:lpstr>Annual Report Narrative #3</vt:lpstr>
      <vt:lpstr>Annual Report Narrative #3 (con’t)</vt:lpstr>
      <vt:lpstr>Annual Report Narrative #3 (con’t)</vt:lpstr>
      <vt:lpstr>Progress Markers (Optional to Share)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Dawn Moorefield</dc:creator>
  <cp:lastModifiedBy>Dawn Moorefield</cp:lastModifiedBy>
  <cp:revision>4</cp:revision>
  <dcterms:modified xsi:type="dcterms:W3CDTF">2025-09-04T20:38:16Z</dcterms:modified>
</cp:coreProperties>
</file>