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58" r:id="rId7"/>
    <p:sldId id="261" r:id="rId8"/>
    <p:sldId id="259" r:id="rId9"/>
    <p:sldId id="262" r:id="rId10"/>
    <p:sldId id="263" r:id="rId11"/>
    <p:sldId id="265" r:id="rId12"/>
    <p:sldId id="264" r:id="rId13"/>
    <p:sldId id="260"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0" d="100"/>
          <a:sy n="60" d="100"/>
        </p:scale>
        <p:origin x="1142"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C1FF6DA9-008F-8B48-92A6-B652298478BF}" type="slidenum">
              <a:rPr lang="en-US" smtClean="0"/>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1350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5347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2733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954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497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456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BCAD085-E8A6-8845-BD4E-CB4CCA059FC4}"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8127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1369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6091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8405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128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4170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9659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737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2449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34820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42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3393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5BCAD085-E8A6-8845-BD4E-CB4CCA059FC4}" type="datetimeFigureOut">
              <a:rPr lang="en-US" smtClean="0"/>
              <a:t>5/6/2025</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65187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cboe.org/Page/81442"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orms.office.com/Pages/ResponsePage.aspx?id=QC2yMGJzF0-DqSUwkntvZXlA_5oEdX9PlLaw6iuZDvpUNEhVUUhONFhFMEcySEwzS05LOEZPMVRLRi4u"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a:t>Hephzibah High School</a:t>
            </a:r>
          </a:p>
        </p:txBody>
      </p:sp>
      <p:sp>
        <p:nvSpPr>
          <p:cNvPr id="3" name="Subtitle 2"/>
          <p:cNvSpPr>
            <a:spLocks noGrp="1"/>
          </p:cNvSpPr>
          <p:nvPr>
            <p:ph type="subTitle" idx="1"/>
          </p:nvPr>
        </p:nvSpPr>
        <p:spPr/>
        <p:txBody>
          <a:bodyPr/>
          <a:lstStyle/>
          <a:p>
            <a:r>
              <a:rPr dirty="0"/>
              <a:t>Class of 2025 Graduation Info</a:t>
            </a:r>
            <a:endParaRPr lang="en-US" dirty="0"/>
          </a:p>
          <a:p>
            <a:r>
              <a:rPr lang="en-US" dirty="0"/>
              <a:t>April 21, 2025 6:00 pm</a:t>
            </a:r>
            <a:endParaRPr dirty="0"/>
          </a:p>
        </p:txBody>
      </p:sp>
      <p:pic>
        <p:nvPicPr>
          <p:cNvPr id="5" name="Picture 4">
            <a:extLst>
              <a:ext uri="{FF2B5EF4-FFF2-40B4-BE49-F238E27FC236}">
                <a16:creationId xmlns:a16="http://schemas.microsoft.com/office/drawing/2014/main" id="{62DEEA4C-1715-4732-8BDF-A7D8EA5C4078}"/>
              </a:ext>
            </a:extLst>
          </p:cNvPr>
          <p:cNvPicPr>
            <a:picLocks noChangeAspect="1"/>
          </p:cNvPicPr>
          <p:nvPr/>
        </p:nvPicPr>
        <p:blipFill>
          <a:blip r:embed="rId2"/>
          <a:stretch>
            <a:fillRect/>
          </a:stretch>
        </p:blipFill>
        <p:spPr>
          <a:xfrm rot="21412073">
            <a:off x="158596" y="2425295"/>
            <a:ext cx="2055706" cy="21907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Important </a:t>
            </a:r>
            <a:r>
              <a:rPr lang="en-US" dirty="0"/>
              <a:t>Reminders</a:t>
            </a:r>
            <a:endParaRPr dirty="0"/>
          </a:p>
        </p:txBody>
      </p:sp>
      <p:sp>
        <p:nvSpPr>
          <p:cNvPr id="3" name="Content Placeholder 2"/>
          <p:cNvSpPr>
            <a:spLocks noGrp="1"/>
          </p:cNvSpPr>
          <p:nvPr>
            <p:ph idx="1"/>
          </p:nvPr>
        </p:nvSpPr>
        <p:spPr>
          <a:xfrm>
            <a:off x="223934" y="1567543"/>
            <a:ext cx="8304245" cy="3807043"/>
          </a:xfrm>
        </p:spPr>
        <p:txBody>
          <a:bodyPr>
            <a:normAutofit/>
          </a:bodyPr>
          <a:lstStyle/>
          <a:p>
            <a:r>
              <a:rPr lang="en-US" dirty="0"/>
              <a:t>Scholarship info: </a:t>
            </a:r>
            <a:r>
              <a:rPr lang="en-US" dirty="0">
                <a:hlinkClick r:id="rId2"/>
              </a:rPr>
              <a:t>HHS Counseling Dept (Scholarship Info)</a:t>
            </a:r>
            <a:endParaRPr lang="en-US" dirty="0"/>
          </a:p>
          <a:p>
            <a:r>
              <a:rPr lang="en-US" dirty="0"/>
              <a:t>Jostens Cap and Gown distribution will be April 30</a:t>
            </a:r>
            <a:r>
              <a:rPr lang="en-US" baseline="30000" dirty="0"/>
              <a:t>th</a:t>
            </a:r>
            <a:r>
              <a:rPr lang="en-US" dirty="0"/>
              <a:t> at 8:00 am in Black Box Theater. Jostens balance must be paid in full.</a:t>
            </a:r>
          </a:p>
          <a:p>
            <a:r>
              <a:rPr lang="en-US" dirty="0"/>
              <a:t>Honors Day: May 6</a:t>
            </a:r>
            <a:r>
              <a:rPr lang="en-US" baseline="30000" dirty="0"/>
              <a:t>th</a:t>
            </a:r>
            <a:r>
              <a:rPr lang="en-US" dirty="0"/>
              <a:t> at 8:30 am in the New Gym.</a:t>
            </a:r>
          </a:p>
          <a:p>
            <a:r>
              <a:rPr lang="en-US" dirty="0"/>
              <a:t>Senior Walkthrough (new tradition): immediately follow honors day.</a:t>
            </a:r>
          </a:p>
          <a:p>
            <a:r>
              <a:rPr lang="en-US" dirty="0"/>
              <a:t>Class of 2025 to cheer out HES during dismissal on May 23rd</a:t>
            </a:r>
          </a:p>
          <a:p>
            <a:r>
              <a:rPr lang="en-US" dirty="0"/>
              <a:t>Graduation rehearsals: may 23</a:t>
            </a:r>
            <a:r>
              <a:rPr lang="en-US" baseline="30000" dirty="0"/>
              <a:t>rd</a:t>
            </a:r>
            <a:r>
              <a:rPr lang="en-US" dirty="0"/>
              <a:t> 2:00 pm-4:00 PM &amp; May 27</a:t>
            </a:r>
            <a:r>
              <a:rPr lang="en-US" baseline="30000" dirty="0"/>
              <a:t>th</a:t>
            </a:r>
            <a:r>
              <a:rPr lang="en-US" dirty="0"/>
              <a:t> 1:00 Pm-3:00 PM. Monday May 26</a:t>
            </a:r>
            <a:r>
              <a:rPr lang="en-US" baseline="30000" dirty="0"/>
              <a:t>th</a:t>
            </a:r>
            <a:r>
              <a:rPr lang="en-US" dirty="0"/>
              <a:t> is memorial day holiday.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concerns</a:t>
            </a:r>
            <a:br>
              <a:rPr lang="en-US" dirty="0"/>
            </a:br>
            <a:endParaRPr dirty="0"/>
          </a:p>
        </p:txBody>
      </p:sp>
      <p:sp>
        <p:nvSpPr>
          <p:cNvPr id="3" name="Content Placeholder 2"/>
          <p:cNvSpPr>
            <a:spLocks noGrp="1"/>
          </p:cNvSpPr>
          <p:nvPr>
            <p:ph idx="1"/>
          </p:nvPr>
        </p:nvSpPr>
        <p:spPr>
          <a:xfrm>
            <a:off x="223934" y="1567543"/>
            <a:ext cx="8304245" cy="3807043"/>
          </a:xfrm>
        </p:spPr>
        <p:txBody>
          <a:bodyPr>
            <a:normAutofit/>
          </a:bodyPr>
          <a:lstStyle/>
          <a:p>
            <a:r>
              <a:rPr lang="en-US" dirty="0"/>
              <a:t>Please raise your hand or place question in chat box.</a:t>
            </a:r>
          </a:p>
          <a:p>
            <a:r>
              <a:rPr lang="en-US" dirty="0"/>
              <a:t>This meeting is being recorded to be shared or replayed.</a:t>
            </a:r>
          </a:p>
          <a:p>
            <a:endParaRPr dirty="0"/>
          </a:p>
        </p:txBody>
      </p:sp>
    </p:spTree>
    <p:extLst>
      <p:ext uri="{BB962C8B-B14F-4D97-AF65-F5344CB8AC3E}">
        <p14:creationId xmlns:p14="http://schemas.microsoft.com/office/powerpoint/2010/main" val="1608130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Graduation Date and Time</a:t>
            </a:r>
          </a:p>
        </p:txBody>
      </p:sp>
      <p:sp>
        <p:nvSpPr>
          <p:cNvPr id="3" name="Content Placeholder 2"/>
          <p:cNvSpPr>
            <a:spLocks noGrp="1"/>
          </p:cNvSpPr>
          <p:nvPr>
            <p:ph idx="1"/>
          </p:nvPr>
        </p:nvSpPr>
        <p:spPr/>
        <p:txBody>
          <a:bodyPr>
            <a:normAutofit lnSpcReduction="10000"/>
          </a:bodyPr>
          <a:lstStyle/>
          <a:p>
            <a:r>
              <a:rPr dirty="0"/>
              <a:t>Date: </a:t>
            </a:r>
            <a:r>
              <a:rPr lang="en-US" dirty="0"/>
              <a:t>May 28, 2025 </a:t>
            </a:r>
            <a:endParaRPr dirty="0"/>
          </a:p>
          <a:p>
            <a:r>
              <a:rPr dirty="0"/>
              <a:t>Time:</a:t>
            </a:r>
            <a:r>
              <a:rPr lang="en-US" dirty="0"/>
              <a:t> 2:30 PM ( keep train in mind at 2:00pm)</a:t>
            </a:r>
          </a:p>
          <a:p>
            <a:r>
              <a:rPr lang="en-US" dirty="0"/>
              <a:t>*Wednesday, May 28th 2025</a:t>
            </a:r>
          </a:p>
          <a:p>
            <a:pPr lvl="1"/>
            <a:r>
              <a:rPr lang="en-US" dirty="0"/>
              <a:t> 	ARC – 8:00 A.M.</a:t>
            </a:r>
          </a:p>
          <a:p>
            <a:pPr lvl="1"/>
            <a:r>
              <a:rPr lang="en-US" dirty="0"/>
              <a:t> 	Davidson – 11:00 A.M.</a:t>
            </a:r>
          </a:p>
          <a:p>
            <a:pPr lvl="1"/>
            <a:r>
              <a:rPr lang="en-US" dirty="0"/>
              <a:t>	</a:t>
            </a:r>
            <a:r>
              <a:rPr lang="en-US" dirty="0">
                <a:highlight>
                  <a:srgbClr val="FFFF00"/>
                </a:highlight>
              </a:rPr>
              <a:t>Hephzibah – 2:30 P.M.</a:t>
            </a:r>
          </a:p>
          <a:p>
            <a:pPr lvl="1"/>
            <a:r>
              <a:rPr lang="en-US" dirty="0"/>
              <a:t> 	A.R. Johnson – 5:30 P.M.</a:t>
            </a:r>
          </a:p>
          <a:p>
            <a:r>
              <a:rPr lang="en-US" dirty="0"/>
              <a:t>Graduates Report at 1:30 PM.</a:t>
            </a:r>
          </a:p>
          <a:p>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Venue</a:t>
            </a:r>
          </a:p>
        </p:txBody>
      </p:sp>
      <p:sp>
        <p:nvSpPr>
          <p:cNvPr id="3" name="Content Placeholder 2"/>
          <p:cNvSpPr>
            <a:spLocks noGrp="1"/>
          </p:cNvSpPr>
          <p:nvPr>
            <p:ph idx="1"/>
          </p:nvPr>
        </p:nvSpPr>
        <p:spPr>
          <a:xfrm>
            <a:off x="149290" y="2063396"/>
            <a:ext cx="3616441" cy="3311189"/>
          </a:xfrm>
        </p:spPr>
        <p:txBody>
          <a:bodyPr/>
          <a:lstStyle/>
          <a:p>
            <a:r>
              <a:rPr dirty="0"/>
              <a:t>Location: </a:t>
            </a:r>
            <a:r>
              <a:rPr lang="en-US" dirty="0"/>
              <a:t>Bell Auditorium</a:t>
            </a:r>
            <a:endParaRPr dirty="0"/>
          </a:p>
          <a:p>
            <a:r>
              <a:rPr dirty="0"/>
              <a:t>Address:</a:t>
            </a:r>
            <a:r>
              <a:rPr lang="en-US" dirty="0"/>
              <a:t> 712 Telfair Street, Augusta, </a:t>
            </a:r>
            <a:r>
              <a:rPr lang="en-US" dirty="0" err="1"/>
              <a:t>ga</a:t>
            </a:r>
            <a:r>
              <a:rPr lang="en-US" dirty="0"/>
              <a:t> 30904</a:t>
            </a:r>
            <a:endParaRPr dirty="0"/>
          </a:p>
        </p:txBody>
      </p:sp>
      <p:pic>
        <p:nvPicPr>
          <p:cNvPr id="5" name="Picture 4">
            <a:extLst>
              <a:ext uri="{FF2B5EF4-FFF2-40B4-BE49-F238E27FC236}">
                <a16:creationId xmlns:a16="http://schemas.microsoft.com/office/drawing/2014/main" id="{7E7C1E3B-4D57-4F26-A626-50CF691C8400}"/>
              </a:ext>
            </a:extLst>
          </p:cNvPr>
          <p:cNvPicPr>
            <a:picLocks noChangeAspect="1"/>
          </p:cNvPicPr>
          <p:nvPr/>
        </p:nvPicPr>
        <p:blipFill>
          <a:blip r:embed="rId2"/>
          <a:stretch>
            <a:fillRect/>
          </a:stretch>
        </p:blipFill>
        <p:spPr>
          <a:xfrm>
            <a:off x="3765731" y="1556415"/>
            <a:ext cx="4863918" cy="37451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Venue</a:t>
            </a:r>
          </a:p>
        </p:txBody>
      </p:sp>
      <p:pic>
        <p:nvPicPr>
          <p:cNvPr id="6" name="Content Placeholder 5">
            <a:extLst>
              <a:ext uri="{FF2B5EF4-FFF2-40B4-BE49-F238E27FC236}">
                <a16:creationId xmlns:a16="http://schemas.microsoft.com/office/drawing/2014/main" id="{DA79305F-9E1F-4775-978F-526806428319}"/>
              </a:ext>
            </a:extLst>
          </p:cNvPr>
          <p:cNvPicPr>
            <a:picLocks noGrp="1" noChangeAspect="1"/>
          </p:cNvPicPr>
          <p:nvPr>
            <p:ph idx="1"/>
          </p:nvPr>
        </p:nvPicPr>
        <p:blipFill>
          <a:blip r:embed="rId2"/>
          <a:stretch>
            <a:fillRect/>
          </a:stretch>
        </p:blipFill>
        <p:spPr>
          <a:xfrm>
            <a:off x="2369977" y="49016"/>
            <a:ext cx="5731808" cy="6297735"/>
          </a:xfrm>
        </p:spPr>
      </p:pic>
    </p:spTree>
    <p:extLst>
      <p:ext uri="{BB962C8B-B14F-4D97-AF65-F5344CB8AC3E}">
        <p14:creationId xmlns:p14="http://schemas.microsoft.com/office/powerpoint/2010/main" val="166469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Tickets</a:t>
            </a:r>
            <a:endParaRPr dirty="0"/>
          </a:p>
        </p:txBody>
      </p:sp>
      <p:sp>
        <p:nvSpPr>
          <p:cNvPr id="3" name="Content Placeholder 2"/>
          <p:cNvSpPr>
            <a:spLocks noGrp="1"/>
          </p:cNvSpPr>
          <p:nvPr>
            <p:ph idx="1"/>
          </p:nvPr>
        </p:nvSpPr>
        <p:spPr>
          <a:xfrm>
            <a:off x="514351" y="1688842"/>
            <a:ext cx="5609633" cy="3685744"/>
          </a:xfrm>
        </p:spPr>
        <p:txBody>
          <a:bodyPr>
            <a:normAutofit fontScale="92500" lnSpcReduction="10000"/>
          </a:bodyPr>
          <a:lstStyle/>
          <a:p>
            <a:r>
              <a:rPr lang="en-US" dirty="0"/>
              <a:t>Each graduate will receive 8 tickets for family members and friends: (The ticket count does NOT include the student) The graduate does not need a ticket to enter.</a:t>
            </a:r>
          </a:p>
          <a:p>
            <a:r>
              <a:rPr lang="en-US" dirty="0">
                <a:hlinkClick r:id="rId2"/>
              </a:rPr>
              <a:t>Click here to request additional Tickets</a:t>
            </a:r>
            <a:r>
              <a:rPr lang="en-US" dirty="0"/>
              <a:t> or scan  </a:t>
            </a:r>
            <a:r>
              <a:rPr lang="en-US" dirty="0" err="1"/>
              <a:t>qr</a:t>
            </a:r>
            <a:r>
              <a:rPr lang="en-US" dirty="0"/>
              <a:t> code--</a:t>
            </a:r>
            <a:r>
              <a:rPr lang="en-US" dirty="0">
                <a:sym typeface="Wingdings" panose="05000000000000000000" pitchFamily="2" charset="2"/>
              </a:rPr>
              <a:t></a:t>
            </a:r>
            <a:endParaRPr lang="en-US" dirty="0"/>
          </a:p>
          <a:p>
            <a:r>
              <a:rPr lang="en-US" dirty="0"/>
              <a:t>This is an official ticketed event. If tickets are lost…sorry.</a:t>
            </a:r>
          </a:p>
          <a:p>
            <a:r>
              <a:rPr lang="en-US" dirty="0"/>
              <a:t>Tickets given out at mandatory rehearsal on may 27</a:t>
            </a:r>
            <a:r>
              <a:rPr lang="en-US" baseline="30000" dirty="0"/>
              <a:t>th</a:t>
            </a:r>
            <a:r>
              <a:rPr lang="en-US" dirty="0"/>
              <a:t>.</a:t>
            </a:r>
            <a:endParaRPr dirty="0"/>
          </a:p>
        </p:txBody>
      </p:sp>
      <p:pic>
        <p:nvPicPr>
          <p:cNvPr id="5" name="Picture 4">
            <a:extLst>
              <a:ext uri="{FF2B5EF4-FFF2-40B4-BE49-F238E27FC236}">
                <a16:creationId xmlns:a16="http://schemas.microsoft.com/office/drawing/2014/main" id="{3E834813-361B-4058-9699-883AC72C4C9F}"/>
              </a:ext>
            </a:extLst>
          </p:cNvPr>
          <p:cNvPicPr>
            <a:picLocks noChangeAspect="1"/>
          </p:cNvPicPr>
          <p:nvPr/>
        </p:nvPicPr>
        <p:blipFill>
          <a:blip r:embed="rId3"/>
          <a:stretch>
            <a:fillRect/>
          </a:stretch>
        </p:blipFill>
        <p:spPr>
          <a:xfrm>
            <a:off x="6123984" y="2379673"/>
            <a:ext cx="2609469" cy="260946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Dress Code</a:t>
            </a:r>
          </a:p>
        </p:txBody>
      </p:sp>
      <p:sp>
        <p:nvSpPr>
          <p:cNvPr id="3" name="Content Placeholder 2"/>
          <p:cNvSpPr>
            <a:spLocks noGrp="1"/>
          </p:cNvSpPr>
          <p:nvPr>
            <p:ph idx="1"/>
          </p:nvPr>
        </p:nvSpPr>
        <p:spPr>
          <a:xfrm>
            <a:off x="214604" y="1166327"/>
            <a:ext cx="8415045" cy="4879909"/>
          </a:xfrm>
        </p:spPr>
        <p:txBody>
          <a:bodyPr>
            <a:normAutofit/>
          </a:bodyPr>
          <a:lstStyle/>
          <a:p>
            <a:r>
              <a:rPr lang="en-US" dirty="0"/>
              <a:t>Students should follow the RCSS dress code when planning to dress for graduation. Each student will be expected to be dressed in the school designated cap and gown (there should be no additions or embellishments to the cap or gown). </a:t>
            </a:r>
          </a:p>
          <a:p>
            <a:r>
              <a:rPr lang="en-US" dirty="0"/>
              <a:t>We recommend that dresses not been seen hanging longer than the gown. </a:t>
            </a:r>
          </a:p>
          <a:p>
            <a:r>
              <a:rPr lang="en-US" dirty="0"/>
              <a:t>Other recommended dress attire: white collared dress shirt, black/dark tie, black pants, and black shoes. </a:t>
            </a:r>
          </a:p>
          <a:p>
            <a:r>
              <a:rPr lang="en-US" dirty="0"/>
              <a:t>Balloons will not be allowed in the bleachers as they may block the view of other guests.</a:t>
            </a:r>
            <a:endParaRPr dirty="0"/>
          </a:p>
        </p:txBody>
      </p:sp>
    </p:spTree>
    <p:extLst>
      <p:ext uri="{BB962C8B-B14F-4D97-AF65-F5344CB8AC3E}">
        <p14:creationId xmlns:p14="http://schemas.microsoft.com/office/powerpoint/2010/main" val="137949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grades</a:t>
            </a:r>
            <a:endParaRPr dirty="0"/>
          </a:p>
        </p:txBody>
      </p:sp>
      <p:sp>
        <p:nvSpPr>
          <p:cNvPr id="3" name="Content Placeholder 2"/>
          <p:cNvSpPr>
            <a:spLocks noGrp="1"/>
          </p:cNvSpPr>
          <p:nvPr>
            <p:ph idx="1"/>
          </p:nvPr>
        </p:nvSpPr>
        <p:spPr/>
        <p:txBody>
          <a:bodyPr/>
          <a:lstStyle/>
          <a:p>
            <a:r>
              <a:rPr lang="en-US" dirty="0"/>
              <a:t>All graduates must meet </a:t>
            </a:r>
            <a:r>
              <a:rPr lang="en-US" dirty="0" err="1"/>
              <a:t>rcss</a:t>
            </a:r>
            <a:r>
              <a:rPr lang="en-US" dirty="0"/>
              <a:t> graduation expectations.</a:t>
            </a:r>
          </a:p>
          <a:p>
            <a:r>
              <a:rPr lang="en-US" dirty="0"/>
              <a:t>Meetings with parents of seniors that are in jeopardy of not graduating will be held by April 23</a:t>
            </a:r>
            <a:r>
              <a:rPr lang="en-US" baseline="30000" dirty="0"/>
              <a:t>rd</a:t>
            </a:r>
            <a:r>
              <a:rPr lang="en-US" dirty="0"/>
              <a:t> and may 16</a:t>
            </a:r>
            <a:r>
              <a:rPr lang="en-US" baseline="30000" dirty="0"/>
              <a:t>th</a:t>
            </a:r>
            <a:r>
              <a:rPr lang="en-US" dirty="0"/>
              <a:t>.</a:t>
            </a:r>
          </a:p>
          <a:p>
            <a:r>
              <a:rPr lang="en-US" dirty="0"/>
              <a:t>Submit all missing work and complete assignments. Do not wait until the last minute.</a:t>
            </a:r>
          </a:p>
          <a:p>
            <a:r>
              <a:rPr lang="en-US" dirty="0"/>
              <a:t>Last day to be at 100% complete with Edgenuity courses is may 23</a:t>
            </a:r>
            <a:r>
              <a:rPr lang="en-US" baseline="30000" dirty="0"/>
              <a:t>rd</a:t>
            </a:r>
            <a:r>
              <a:rPr lang="en-US" dirty="0"/>
              <a:t>.</a:t>
            </a:r>
          </a:p>
          <a:p>
            <a:endParaRPr dirty="0"/>
          </a:p>
        </p:txBody>
      </p:sp>
    </p:spTree>
    <p:extLst>
      <p:ext uri="{BB962C8B-B14F-4D97-AF65-F5344CB8AC3E}">
        <p14:creationId xmlns:p14="http://schemas.microsoft.com/office/powerpoint/2010/main" val="8499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Exam expectations</a:t>
            </a:r>
            <a:endParaRPr dirty="0"/>
          </a:p>
        </p:txBody>
      </p:sp>
      <p:sp>
        <p:nvSpPr>
          <p:cNvPr id="3" name="Content Placeholder 2"/>
          <p:cNvSpPr>
            <a:spLocks noGrp="1"/>
          </p:cNvSpPr>
          <p:nvPr>
            <p:ph idx="1"/>
          </p:nvPr>
        </p:nvSpPr>
        <p:spPr/>
        <p:txBody>
          <a:bodyPr/>
          <a:lstStyle/>
          <a:p>
            <a:r>
              <a:rPr lang="en-US" dirty="0"/>
              <a:t>students to complete all missing work by Wednesday, May 7, 2025.</a:t>
            </a:r>
          </a:p>
          <a:p>
            <a:r>
              <a:rPr lang="en-US" dirty="0"/>
              <a:t>All grade books should be updated by Monday, May 12, 2025.</a:t>
            </a:r>
          </a:p>
          <a:p>
            <a:r>
              <a:rPr lang="en-US" dirty="0"/>
              <a:t>print out exemption letters on Tuesday, May 13 2025 (exemption earned with a grade of 90 or better and/or NWEA Map Growth from Winter to Spring + Passing Grade).</a:t>
            </a:r>
          </a:p>
          <a:p>
            <a:r>
              <a:rPr lang="en-US" dirty="0"/>
              <a:t>Exemption letters will be sent home Wednesday May 14, 2025.</a:t>
            </a:r>
            <a:endParaRPr dirty="0"/>
          </a:p>
        </p:txBody>
      </p:sp>
    </p:spTree>
    <p:extLst>
      <p:ext uri="{BB962C8B-B14F-4D97-AF65-F5344CB8AC3E}">
        <p14:creationId xmlns:p14="http://schemas.microsoft.com/office/powerpoint/2010/main" val="2188108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Exam Schedule</a:t>
            </a:r>
            <a:endParaRPr dirty="0"/>
          </a:p>
        </p:txBody>
      </p:sp>
      <p:pic>
        <p:nvPicPr>
          <p:cNvPr id="5" name="Content Placeholder 4">
            <a:extLst>
              <a:ext uri="{FF2B5EF4-FFF2-40B4-BE49-F238E27FC236}">
                <a16:creationId xmlns:a16="http://schemas.microsoft.com/office/drawing/2014/main" id="{CEBEC37F-B474-4E8F-9EE2-FBBF614C1C2A}"/>
              </a:ext>
            </a:extLst>
          </p:cNvPr>
          <p:cNvPicPr>
            <a:picLocks noGrp="1" noChangeAspect="1"/>
          </p:cNvPicPr>
          <p:nvPr>
            <p:ph idx="1"/>
          </p:nvPr>
        </p:nvPicPr>
        <p:blipFill>
          <a:blip r:embed="rId2"/>
          <a:stretch>
            <a:fillRect/>
          </a:stretch>
        </p:blipFill>
        <p:spPr>
          <a:xfrm>
            <a:off x="83977" y="1573230"/>
            <a:ext cx="4627982" cy="5154746"/>
          </a:xfrm>
        </p:spPr>
      </p:pic>
      <p:pic>
        <p:nvPicPr>
          <p:cNvPr id="7" name="Picture 6">
            <a:extLst>
              <a:ext uri="{FF2B5EF4-FFF2-40B4-BE49-F238E27FC236}">
                <a16:creationId xmlns:a16="http://schemas.microsoft.com/office/drawing/2014/main" id="{2512FF3F-34C9-4887-B08D-89703F529F83}"/>
              </a:ext>
            </a:extLst>
          </p:cNvPr>
          <p:cNvPicPr>
            <a:picLocks noChangeAspect="1"/>
          </p:cNvPicPr>
          <p:nvPr/>
        </p:nvPicPr>
        <p:blipFill>
          <a:blip r:embed="rId3"/>
          <a:stretch>
            <a:fillRect/>
          </a:stretch>
        </p:blipFill>
        <p:spPr>
          <a:xfrm>
            <a:off x="4786603" y="1568046"/>
            <a:ext cx="4273420" cy="5322584"/>
          </a:xfrm>
          <a:prstGeom prst="rect">
            <a:avLst/>
          </a:prstGeom>
        </p:spPr>
      </p:pic>
    </p:spTree>
    <p:extLst>
      <p:ext uri="{BB962C8B-B14F-4D97-AF65-F5344CB8AC3E}">
        <p14:creationId xmlns:p14="http://schemas.microsoft.com/office/powerpoint/2010/main" val="2135961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fa6df1ac-d2d0-4c23-b922-f0e303939317" xsi:nil="true"/>
    <IsNotebookLocked xmlns="fa6df1ac-d2d0-4c23-b922-f0e303939317" xsi:nil="true"/>
    <LMS_Mappings xmlns="fa6df1ac-d2d0-4c23-b922-f0e303939317" xsi:nil="true"/>
    <Math_Settings xmlns="fa6df1ac-d2d0-4c23-b922-f0e303939317" xsi:nil="true"/>
    <Distribution_Groups xmlns="fa6df1ac-d2d0-4c23-b922-f0e303939317" xsi:nil="true"/>
    <Invited_Leaders xmlns="fa6df1ac-d2d0-4c23-b922-f0e303939317" xsi:nil="true"/>
    <TeamsChannelId xmlns="fa6df1ac-d2d0-4c23-b922-f0e303939317" xsi:nil="true"/>
    <_activity xmlns="fa6df1ac-d2d0-4c23-b922-f0e303939317" xsi:nil="true"/>
    <Owner xmlns="fa6df1ac-d2d0-4c23-b922-f0e303939317">
      <UserInfo>
        <DisplayName/>
        <AccountId xsi:nil="true"/>
        <AccountType/>
      </UserInfo>
    </Owner>
    <Is_Collaboration_Space_Locked xmlns="fa6df1ac-d2d0-4c23-b922-f0e303939317" xsi:nil="true"/>
    <Templates xmlns="fa6df1ac-d2d0-4c23-b922-f0e303939317" xsi:nil="true"/>
    <Has_Leaders_Only_SectionGroup xmlns="fa6df1ac-d2d0-4c23-b922-f0e303939317" xsi:nil="true"/>
    <NotebookType xmlns="fa6df1ac-d2d0-4c23-b922-f0e303939317" xsi:nil="true"/>
    <Leaders xmlns="fa6df1ac-d2d0-4c23-b922-f0e303939317">
      <UserInfo>
        <DisplayName/>
        <AccountId xsi:nil="true"/>
        <AccountType/>
      </UserInfo>
    </Leaders>
    <Invited_Members xmlns="fa6df1ac-d2d0-4c23-b922-f0e303939317" xsi:nil="true"/>
    <Member_Groups xmlns="fa6df1ac-d2d0-4c23-b922-f0e303939317">
      <UserInfo>
        <DisplayName/>
        <AccountId xsi:nil="true"/>
        <AccountType/>
      </UserInfo>
    </Member_Groups>
    <Self_Registration_Enabled xmlns="fa6df1ac-d2d0-4c23-b922-f0e303939317" xsi:nil="true"/>
    <CultureName xmlns="fa6df1ac-d2d0-4c23-b922-f0e303939317" xsi:nil="true"/>
    <DefaultSectionNames xmlns="fa6df1ac-d2d0-4c23-b922-f0e303939317" xsi:nil="true"/>
    <Members xmlns="fa6df1ac-d2d0-4c23-b922-f0e303939317">
      <UserInfo>
        <DisplayName/>
        <AccountId xsi:nil="true"/>
        <AccountType/>
      </UserInfo>
    </Members>
    <FolderType xmlns="fa6df1ac-d2d0-4c23-b922-f0e30393931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3A8A1AD16E7478E675C2F585A3C97" ma:contentTypeVersion="40" ma:contentTypeDescription="Create a new document." ma:contentTypeScope="" ma:versionID="3dbcf932f4ee37e8e37134f59376cf59">
  <xsd:schema xmlns:xsd="http://www.w3.org/2001/XMLSchema" xmlns:xs="http://www.w3.org/2001/XMLSchema" xmlns:p="http://schemas.microsoft.com/office/2006/metadata/properties" xmlns:ns3="1bfd6668-44c9-4f5c-b9e8-c09419d913a8" xmlns:ns4="fa6df1ac-d2d0-4c23-b922-f0e303939317" targetNamespace="http://schemas.microsoft.com/office/2006/metadata/properties" ma:root="true" ma:fieldsID="a758fba2adc3cb1af3f5899d92d9d5f7" ns3:_="" ns4:_="">
    <xsd:import namespace="1bfd6668-44c9-4f5c-b9e8-c09419d913a8"/>
    <xsd:import namespace="fa6df1ac-d2d0-4c23-b922-f0e303939317"/>
    <xsd:element name="properties">
      <xsd:complexType>
        <xsd:sequence>
          <xsd:element name="documentManagement">
            <xsd:complexType>
              <xsd:all>
                <xsd:element ref="ns3:SharedWithDetails" minOccurs="0"/>
                <xsd:element ref="ns3:SharedWithUser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TeamsChannelId" minOccurs="0"/>
                <xsd:element ref="ns4:IsNotebookLocked"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ath_Settings" minOccurs="0"/>
                <xsd:element ref="ns4:Distribution_Groups" minOccurs="0"/>
                <xsd:element ref="ns4:LMS_Mapping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6668-44c9-4f5c-b9e8-c09419d913a8"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a6df1ac-d2d0-4c23-b922-f0e303939317"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Leaders" ma:index="20"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1"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2"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23" nillable="true" ma:displayName="Invited Leaders" ma:internalName="Invited_Leaders">
      <xsd:simpleType>
        <xsd:restriction base="dms:Note">
          <xsd:maxLength value="255"/>
        </xsd:restriction>
      </xsd:simpleType>
    </xsd:element>
    <xsd:element name="Invited_Members" ma:index="24" nillable="true" ma:displayName="Invited Members" ma:internalName="Invited_Member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Leaders_Only_SectionGroup" ma:index="26" nillable="true" ma:displayName="Has Leaders Only SectionGroup" ma:internalName="Has_Leaders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TeamsChannelId" ma:index="33" nillable="true" ma:displayName="Teams Channel Id" ma:internalName="TeamsChannelId">
      <xsd:simpleType>
        <xsd:restriction base="dms:Text"/>
      </xsd:simpleType>
    </xsd:element>
    <xsd:element name="IsNotebookLocked" ma:index="34" nillable="true" ma:displayName="Is Notebook Locked" ma:internalName="IsNotebookLocked">
      <xsd:simpleType>
        <xsd:restriction base="dms:Boolean"/>
      </xsd:simpleType>
    </xsd:element>
    <xsd:element name="MediaServiceLocation" ma:index="35" nillable="true" ma:displayName="Location" ma:internalName="MediaServiceLocation" ma:readOnly="true">
      <xsd:simpleType>
        <xsd:restriction base="dms:Text"/>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ath_Settings" ma:index="40" nillable="true" ma:displayName="Math Settings" ma:internalName="Math_Settings">
      <xsd:simpleType>
        <xsd:restriction base="dms:Text"/>
      </xsd:simpleType>
    </xsd:element>
    <xsd:element name="Distribution_Groups" ma:index="41" nillable="true" ma:displayName="Distribution Groups" ma:internalName="Distribution_Groups">
      <xsd:simpleType>
        <xsd:restriction base="dms:Note">
          <xsd:maxLength value="255"/>
        </xsd:restriction>
      </xsd:simpleType>
    </xsd:element>
    <xsd:element name="LMS_Mappings" ma:index="42" nillable="true" ma:displayName="LMS Mappings" ma:internalName="LMS_Mappings">
      <xsd:simpleType>
        <xsd:restriction base="dms:Note">
          <xsd:maxLength value="255"/>
        </xsd:restriction>
      </xsd:simpleType>
    </xsd:element>
    <xsd:element name="MediaLengthInSeconds" ma:index="43" nillable="true" ma:displayName="Length (seconds)" ma:internalName="MediaLengthInSeconds" ma:readOnly="true">
      <xsd:simpleType>
        <xsd:restriction base="dms:Unknown"/>
      </xsd:simpleType>
    </xsd:element>
    <xsd:element name="_activity" ma:index="44" nillable="true" ma:displayName="_activity" ma:hidden="true" ma:internalName="_activity">
      <xsd:simpleType>
        <xsd:restriction base="dms:Note"/>
      </xsd:simple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ystemTags" ma:index="46" nillable="true" ma:displayName="MediaServiceSystemTags" ma:hidden="true" ma:internalName="MediaServiceSystemTags" ma:readOnly="true">
      <xsd:simpleType>
        <xsd:restriction base="dms:Note"/>
      </xsd:simpleType>
    </xsd:element>
    <xsd:element name="MediaServiceSearchProperties" ma:index="4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F175DF-0D25-43B4-A846-BCB2ACB96037}">
  <ds:schemaRefs>
    <ds:schemaRef ds:uri="http://purl.org/dc/dcmitype/"/>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fa6df1ac-d2d0-4c23-b922-f0e303939317"/>
    <ds:schemaRef ds:uri="1bfd6668-44c9-4f5c-b9e8-c09419d913a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B019C30-E996-4673-9909-1DFF0D61D627}">
  <ds:schemaRefs>
    <ds:schemaRef ds:uri="http://schemas.microsoft.com/sharepoint/v3/contenttype/forms"/>
  </ds:schemaRefs>
</ds:datastoreItem>
</file>

<file path=customXml/itemProps3.xml><?xml version="1.0" encoding="utf-8"?>
<ds:datastoreItem xmlns:ds="http://schemas.openxmlformats.org/officeDocument/2006/customXml" ds:itemID="{352B0474-3BA5-4716-8F9E-00635D147C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d6668-44c9-4f5c-b9e8-c09419d913a8"/>
    <ds:schemaRef ds:uri="fa6df1ac-d2d0-4c23-b922-f0e303939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847</TotalTime>
  <Words>535</Words>
  <Application>Microsoft Office PowerPoint</Application>
  <PresentationFormat>On-screen Show (4:3)</PresentationFormat>
  <Paragraphs>47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Impact</vt:lpstr>
      <vt:lpstr>Wingdings</vt:lpstr>
      <vt:lpstr>Main Event</vt:lpstr>
      <vt:lpstr>Hephzibah High School</vt:lpstr>
      <vt:lpstr>Graduation Date and Time</vt:lpstr>
      <vt:lpstr>Venue</vt:lpstr>
      <vt:lpstr>Venue</vt:lpstr>
      <vt:lpstr>Tickets</vt:lpstr>
      <vt:lpstr>Dress Code</vt:lpstr>
      <vt:lpstr>Senior grades</vt:lpstr>
      <vt:lpstr>Senior Exam expectations</vt:lpstr>
      <vt:lpstr>Senior Exam Schedule</vt:lpstr>
      <vt:lpstr>Important Reminders</vt:lpstr>
      <vt:lpstr>Questions &amp; concerns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Hephzibah High School</dc:title>
  <dc:subject/>
  <dc:creator>Nabahe, Christopher</dc:creator>
  <cp:keywords/>
  <dc:description>generated using python-pptx</dc:description>
  <cp:lastModifiedBy>Swearingen, Amie</cp:lastModifiedBy>
  <cp:revision>12</cp:revision>
  <dcterms:created xsi:type="dcterms:W3CDTF">2013-01-27T09:14:16Z</dcterms:created>
  <dcterms:modified xsi:type="dcterms:W3CDTF">2025-05-06T17:55:13Z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0x010100D783A8A1AD16E7478E675C2F585A3C97</vt:lpwstr>
  </property>
</Properties>
</file>