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144000" cy="6858000" type="letter"/>
  <p:notesSz cx="6858000" cy="9144000"/>
  <p:embeddedFontLst>
    <p:embeddedFont>
      <p:font typeface="AGCouchPotato" panose="020B060402020202020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omic Sans MS" panose="030F0702030302020204" pitchFamily="66" charset="0"/>
      <p:regular r:id="rId10"/>
      <p:bold r:id="rId11"/>
      <p:italic r:id="rId12"/>
      <p:boldItalic r:id="rId13"/>
    </p:embeddedFont>
    <p:embeddedFont>
      <p:font typeface="AGThatsANoFromMe" panose="020B0604020202020204" charset="0"/>
      <p:regular r:id="rId14"/>
    </p:embeddedFont>
    <p:embeddedFont>
      <p:font typeface="CCMyButterHalf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A78F"/>
    <a:srgbClr val="C2C26F"/>
    <a:srgbClr val="513D22"/>
    <a:srgbClr val="E4BE4F"/>
    <a:srgbClr val="AEAD40"/>
    <a:srgbClr val="EC6342"/>
    <a:srgbClr val="801A18"/>
    <a:srgbClr val="2F959A"/>
    <a:srgbClr val="3F3F3F"/>
    <a:srgbClr val="C74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9" d="100"/>
          <a:sy n="99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2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8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6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4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1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5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1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0E844-EC58-4971-8F76-8B4C9EE4B41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80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0E844-EC58-4971-8F76-8B4C9EE4B415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B511-93E0-42CE-AD3C-7BD8959F3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6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danq.me/2013/04/03/monopol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86999"/>
              </p:ext>
            </p:extLst>
          </p:nvPr>
        </p:nvGraphicFramePr>
        <p:xfrm>
          <a:off x="192022" y="1565199"/>
          <a:ext cx="8759950" cy="5180364"/>
        </p:xfrm>
        <a:graphic>
          <a:graphicData uri="http://schemas.openxmlformats.org/drawingml/2006/table">
            <a:tbl>
              <a:tblPr/>
              <a:tblGrid>
                <a:gridCol w="1253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3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32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85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3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4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CMyButterHalf" panose="02000603000000000000" pitchFamily="2" charset="0"/>
                          <a:ea typeface="CCMyButterHalf" panose="02000603000000000000" pitchFamily="2" charset="0"/>
                        </a:rPr>
                        <a:t>Sunday</a:t>
                      </a:r>
                      <a:endParaRPr lang="en-US" sz="1400" b="1" kern="14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CMyButterHalf" panose="02000603000000000000" pitchFamily="2" charset="0"/>
                        <a:ea typeface="CCMyButterHalf" panose="02000603000000000000" pitchFamily="2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4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CMyButterHalf" panose="02000603000000000000" pitchFamily="2" charset="0"/>
                          <a:ea typeface="CCMyButterHalf" panose="02000603000000000000" pitchFamily="2" charset="0"/>
                        </a:rPr>
                        <a:t>Monday</a:t>
                      </a:r>
                      <a:endParaRPr lang="en-US" sz="1400" b="1" kern="14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CMyButterHalf" panose="02000603000000000000" pitchFamily="2" charset="0"/>
                        <a:ea typeface="CCMyButterHalf" panose="02000603000000000000" pitchFamily="2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4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CMyButterHalf" panose="02000603000000000000" pitchFamily="2" charset="0"/>
                          <a:ea typeface="CCMyButterHalf" panose="02000603000000000000" pitchFamily="2" charset="0"/>
                        </a:rPr>
                        <a:t>Tuesday</a:t>
                      </a:r>
                      <a:endParaRPr lang="en-US" sz="1400" b="1" kern="14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CMyButterHalf" panose="02000603000000000000" pitchFamily="2" charset="0"/>
                        <a:ea typeface="CCMyButterHalf" panose="02000603000000000000" pitchFamily="2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400" spc="-15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CMyButterHalf" panose="02000603000000000000" pitchFamily="2" charset="0"/>
                          <a:ea typeface="CCMyButterHalf" panose="02000603000000000000" pitchFamily="2" charset="0"/>
                        </a:rPr>
                        <a:t>Wednesday</a:t>
                      </a:r>
                      <a:endParaRPr lang="en-US" sz="1400" b="1" kern="1400" spc="-15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CMyButterHalf" panose="02000603000000000000" pitchFamily="2" charset="0"/>
                        <a:ea typeface="CCMyButterHalf" panose="02000603000000000000" pitchFamily="2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4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CMyButterHalf" panose="02000603000000000000" pitchFamily="2" charset="0"/>
                          <a:ea typeface="CCMyButterHalf" panose="02000603000000000000" pitchFamily="2" charset="0"/>
                        </a:rPr>
                        <a:t>Thursday</a:t>
                      </a:r>
                      <a:endParaRPr lang="en-US" sz="1400" b="1" kern="14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CMyButterHalf" panose="02000603000000000000" pitchFamily="2" charset="0"/>
                        <a:ea typeface="CCMyButterHalf" panose="02000603000000000000" pitchFamily="2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4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CMyButterHalf" panose="02000603000000000000" pitchFamily="2" charset="0"/>
                          <a:ea typeface="CCMyButterHalf" panose="02000603000000000000" pitchFamily="2" charset="0"/>
                        </a:rPr>
                        <a:t>Friday</a:t>
                      </a:r>
                      <a:endParaRPr lang="en-US" sz="1400" b="1" kern="14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CMyButterHalf" panose="02000603000000000000" pitchFamily="2" charset="0"/>
                        <a:ea typeface="CCMyButterHalf" panose="02000603000000000000" pitchFamily="2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1400" spc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CMyButterHalf" panose="02000603000000000000" pitchFamily="2" charset="0"/>
                          <a:ea typeface="CCMyButterHalf" panose="02000603000000000000" pitchFamily="2" charset="0"/>
                        </a:rPr>
                        <a:t>Saturday</a:t>
                      </a:r>
                      <a:endParaRPr lang="en-US" sz="1400" b="1" kern="1400" spc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CMyButterHalf" panose="02000603000000000000" pitchFamily="2" charset="0"/>
                        <a:ea typeface="CCMyButterHalf" panose="02000603000000000000" pitchFamily="2" charset="0"/>
                      </a:endParaRPr>
                    </a:p>
                  </a:txBody>
                  <a:tcPr marL="28049" marR="28049" marT="28049" marB="2804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88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1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Have your child practice counting by 5’s.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2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Make up trivia questions about your family. Quiz one another at the dinner table.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3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Hug your child for no reason other than loving him or her!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4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Talk about what is happening to the leaves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on the trees as they begin to change colors.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5 </a:t>
                      </a:r>
                      <a:r>
                        <a:rPr lang="en-US" sz="75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Learn a new word each day. Challenge family members to use it three times during the day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6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Go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on a short walk with your child today.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9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7 </a:t>
                      </a:r>
                      <a:r>
                        <a:rPr lang="en-US" sz="700" dirty="0">
                          <a:latin typeface="Comic Sans MS" panose="030F0702030302020204" pitchFamily="66" charset="0"/>
                        </a:rPr>
                        <a:t>Set aside time every day for reading aloud. Sometimes, let your child read to you.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8 </a:t>
                      </a:r>
                      <a:r>
                        <a:rPr lang="en-US" sz="750" dirty="0">
                          <a:latin typeface="Comic Sans MS" panose="030F0702030302020204" pitchFamily="66" charset="0"/>
                        </a:rPr>
                        <a:t>Make a special effort to reinforce manners today. Remind your child to say please and thank you.</a:t>
                      </a:r>
                      <a:endParaRPr lang="en-US" sz="75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9 </a:t>
                      </a:r>
                      <a:r>
                        <a:rPr lang="en-US" sz="700" b="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AGCouchPotato" panose="02000603000000000000" pitchFamily="2" charset="0"/>
                        </a:rPr>
                        <a:t>Young Readers Day. </a:t>
                      </a:r>
                      <a:r>
                        <a:rPr lang="en-US" sz="7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AGCouchPotato" panose="02000603000000000000" pitchFamily="2" charset="0"/>
                        </a:rPr>
                        <a:t>Reading opens up a lifetime of knowledge, information, success, and happiness.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10 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11 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AGCouchPotato" panose="02000603000000000000" pitchFamily="2" charset="0"/>
                        </a:rPr>
                        <a:t>Holiday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12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Holiday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13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Play board game as a family this evening.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32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14 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Make a habit of using Sunday nights as</a:t>
                      </a:r>
                      <a:r>
                        <a:rPr lang="en-US" sz="7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a time to talk with your child about the week ahead.</a:t>
                      </a:r>
                      <a:endParaRPr lang="en-US" sz="7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15 </a:t>
                      </a: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Practice naming the months of the year with your child.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16 </a:t>
                      </a:r>
                      <a:r>
                        <a:rPr lang="en-US" sz="55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National Fast Food Day.</a:t>
                      </a:r>
                      <a:r>
                        <a:rPr lang="en-US" sz="55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These type of American restaurants begin in the early 1950’s. Eat or drink from a Fast Food today</a:t>
                      </a:r>
                      <a:endParaRPr lang="en-US" sz="55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17 </a:t>
                      </a:r>
                      <a:r>
                        <a:rPr lang="en-US" sz="550" b="0" i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AGCouchPotato" panose="02000603000000000000" pitchFamily="2" charset="0"/>
                        </a:rPr>
                        <a:t>World Peace Day encourages us to be kind to others, and teach others to be peaceful.</a:t>
                      </a:r>
                      <a:endParaRPr lang="en-US" sz="55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18 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Great American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Smokeout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Day! Let’s finally kick the habit.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19 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AGCouchPotato" panose="02000603000000000000" pitchFamily="2" charset="0"/>
                        </a:rPr>
                        <a:t>Play Monopoly Day.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20 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Make a list before you go to the grocery store. Then have your child help you read the list.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9886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21</a:t>
                      </a: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22 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23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24</a:t>
                      </a: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25 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26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27</a:t>
                      </a: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98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28 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Make sure you and your child know school rules. Ask for a list of rules and post them on your</a:t>
                      </a:r>
                      <a:r>
                        <a:rPr lang="en-US" sz="500" b="0" baseline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refrigerator.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29 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Have a 20-minute DEAR time (Drop Everything and Read)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GCouchPotato" panose="02000603000000000000" pitchFamily="2" charset="0"/>
                          <a:ea typeface="AGCouchPotato" panose="02000603000000000000" pitchFamily="2" charset="0"/>
                        </a:rPr>
                        <a:t>30 </a:t>
                      </a: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Encourage your child to clean out his or her backpack everyday weekend.  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GCouchPotato" panose="02000603000000000000" pitchFamily="2" charset="0"/>
                        <a:ea typeface="AGCouchPotato" panose="02000603000000000000" pitchFamily="2" charset="0"/>
                      </a:endParaRPr>
                    </a:p>
                  </a:txBody>
                  <a:tcPr marL="56591" marR="28049" marT="28049" marB="2804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-2" y="396125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pc="-150" dirty="0">
                <a:ln w="19050">
                  <a:solidFill>
                    <a:schemeClr val="bg1"/>
                  </a:solidFill>
                </a:ln>
                <a:solidFill>
                  <a:srgbClr val="3F3F3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GThatsANoFromMe" panose="02000603000000000000" pitchFamily="2" charset="0"/>
                <a:ea typeface="AGThatsANoFromMe" panose="02000603000000000000" pitchFamily="2" charset="0"/>
              </a:rPr>
              <a:t>November 2021</a:t>
            </a:r>
          </a:p>
        </p:txBody>
      </p:sp>
      <p:pic>
        <p:nvPicPr>
          <p:cNvPr id="5" name="Picture 3" descr="&lt;strong&gt;Progress&lt;/strong&gt; &lt;strong&gt;Report&lt;/strong&gt; – | The Prodigal Scribe">
            <a:extLst>
              <a:ext uri="{FF2B5EF4-FFF2-40B4-BE49-F238E27FC236}">
                <a16:creationId xmlns:a16="http://schemas.microsoft.com/office/drawing/2014/main" id="{512272C5-1B33-4144-9094-5B8CD4A824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60" y="2884629"/>
            <a:ext cx="9302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&lt;strong&gt;Veterans&lt;/strong&gt; &lt;strong&gt;Day&lt;/strong&gt; Flag Free Stock Photo - Public Domain Pictures">
            <a:extLst>
              <a:ext uri="{FF2B5EF4-FFF2-40B4-BE49-F238E27FC236}">
                <a16:creationId xmlns:a16="http://schemas.microsoft.com/office/drawing/2014/main" id="{7A3B88AE-512A-45DF-A9FF-359CD5C2C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096" y="2884629"/>
            <a:ext cx="661034" cy="42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777A1BC-8BC4-4A4D-A20D-03A0A2624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65" y="2884629"/>
            <a:ext cx="838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4B4548-F354-4DC6-8418-E672067CF9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6708965" y="3803897"/>
            <a:ext cx="713065" cy="5347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F1B07D-5D38-4E3B-9BF3-6E79269ACE60}"/>
              </a:ext>
            </a:extLst>
          </p:cNvPr>
          <p:cNvSpPr txBox="1"/>
          <p:nvPr/>
        </p:nvSpPr>
        <p:spPr>
          <a:xfrm>
            <a:off x="6666765" y="11035737"/>
            <a:ext cx="65426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7" tooltip="https://danq.me/2013/04/03/monopoly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8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4" name="Picture 9" descr="&lt;strong&gt;Thanksgiving&lt;/strong&gt; | Do You Know Your (HIV) Status?">
            <a:extLst>
              <a:ext uri="{FF2B5EF4-FFF2-40B4-BE49-F238E27FC236}">
                <a16:creationId xmlns:a16="http://schemas.microsoft.com/office/drawing/2014/main" id="{13DA0CA0-44E5-45B6-98A5-657C406ECF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97" y="5150105"/>
            <a:ext cx="51593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Barbara's Meanderings: Thoughts on the Day After &lt;strong&gt;Thanksgiving&lt;/strong&gt;">
            <a:extLst>
              <a:ext uri="{FF2B5EF4-FFF2-40B4-BE49-F238E27FC236}">
                <a16:creationId xmlns:a16="http://schemas.microsoft.com/office/drawing/2014/main" id="{23BA5F5B-8BA2-40EB-9514-829FA66209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96" y="5138437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58FE55-A3CC-448C-A307-F68B178220B7}"/>
              </a:ext>
            </a:extLst>
          </p:cNvPr>
          <p:cNvSpPr txBox="1"/>
          <p:nvPr/>
        </p:nvSpPr>
        <p:spPr>
          <a:xfrm>
            <a:off x="2583809" y="5150105"/>
            <a:ext cx="397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</a:t>
            </a:r>
            <a:r>
              <a:rPr lang="en-US" dirty="0">
                <a:latin typeface="Comic Sans MS" panose="030F0702030302020204" pitchFamily="66" charset="0"/>
              </a:rPr>
              <a:t>Happy Thanksgiving</a:t>
            </a:r>
          </a:p>
        </p:txBody>
      </p:sp>
    </p:spTree>
    <p:extLst>
      <p:ext uri="{BB962C8B-B14F-4D97-AF65-F5344CB8AC3E}">
        <p14:creationId xmlns:p14="http://schemas.microsoft.com/office/powerpoint/2010/main" val="3936084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2550</TotalTime>
  <Words>358</Words>
  <Application>Microsoft Office PowerPoint</Application>
  <PresentationFormat>Letter Paper (8.5x11 in)</PresentationFormat>
  <Paragraphs>46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AGCouchPotato</vt:lpstr>
      <vt:lpstr>Calibri Light</vt:lpstr>
      <vt:lpstr>Calibri</vt:lpstr>
      <vt:lpstr>Comic Sans MS</vt:lpstr>
      <vt:lpstr>AGThatsANoFromMe</vt:lpstr>
      <vt:lpstr>CCMyButterHalf</vt:lpstr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Abbey Bonham</dc:creator>
  <cp:lastModifiedBy>Franks, Kimberly</cp:lastModifiedBy>
  <cp:revision>40</cp:revision>
  <dcterms:created xsi:type="dcterms:W3CDTF">2016-06-04T01:40:04Z</dcterms:created>
  <dcterms:modified xsi:type="dcterms:W3CDTF">2021-11-08T15:42:52Z</dcterms:modified>
</cp:coreProperties>
</file>