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  <p:sldId id="256" r:id="rId5"/>
    <p:sldId id="260" r:id="rId6"/>
    <p:sldId id="261" r:id="rId7"/>
    <p:sldId id="262" r:id="rId8"/>
  </p:sldIdLst>
  <p:sldSz cx="7772400" cy="10088563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4673"/>
  </p:normalViewPr>
  <p:slideViewPr>
    <p:cSldViewPr snapToGrid="0" snapToObjects="1">
      <p:cViewPr varScale="1">
        <p:scale>
          <a:sx n="74" d="100"/>
          <a:sy n="74" d="100"/>
        </p:scale>
        <p:origin x="27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51069"/>
            <a:ext cx="6606540" cy="3512315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98832"/>
            <a:ext cx="5829300" cy="2435733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0A78-6B91-6C45-8A6E-261A8F4327C5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0663-EA41-5C42-B3A1-C4E27C82D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403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0A78-6B91-6C45-8A6E-261A8F4327C5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0663-EA41-5C42-B3A1-C4E27C82D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768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7122"/>
            <a:ext cx="1675924" cy="854959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7122"/>
            <a:ext cx="4930616" cy="854959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0A78-6B91-6C45-8A6E-261A8F4327C5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0663-EA41-5C42-B3A1-C4E27C82D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462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0A78-6B91-6C45-8A6E-261A8F4327C5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0663-EA41-5C42-B3A1-C4E27C82D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80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15138"/>
            <a:ext cx="6703695" cy="4196561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51400"/>
            <a:ext cx="6703695" cy="2206872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0A78-6B91-6C45-8A6E-261A8F4327C5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0663-EA41-5C42-B3A1-C4E27C82D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654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85613"/>
            <a:ext cx="3303270" cy="64011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85613"/>
            <a:ext cx="3303270" cy="64011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0A78-6B91-6C45-8A6E-261A8F4327C5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0663-EA41-5C42-B3A1-C4E27C82D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52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7125"/>
            <a:ext cx="6703695" cy="19499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73100"/>
            <a:ext cx="3288089" cy="1212028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85128"/>
            <a:ext cx="3288089" cy="54202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73100"/>
            <a:ext cx="3304282" cy="1212028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85128"/>
            <a:ext cx="3304282" cy="54202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0A78-6B91-6C45-8A6E-261A8F4327C5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0663-EA41-5C42-B3A1-C4E27C82D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21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0A78-6B91-6C45-8A6E-261A8F4327C5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0663-EA41-5C42-B3A1-C4E27C82D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14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0A78-6B91-6C45-8A6E-261A8F4327C5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0663-EA41-5C42-B3A1-C4E27C82D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607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2571"/>
            <a:ext cx="2506801" cy="2353998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52568"/>
            <a:ext cx="3934778" cy="7169419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26569"/>
            <a:ext cx="2506801" cy="5607093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0A78-6B91-6C45-8A6E-261A8F4327C5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0663-EA41-5C42-B3A1-C4E27C82D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481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2571"/>
            <a:ext cx="2506801" cy="2353998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52568"/>
            <a:ext cx="3934778" cy="7169419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26569"/>
            <a:ext cx="2506801" cy="5607093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0A78-6B91-6C45-8A6E-261A8F4327C5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0663-EA41-5C42-B3A1-C4E27C82D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38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7125"/>
            <a:ext cx="6703695" cy="19499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85613"/>
            <a:ext cx="6703695" cy="6401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50605"/>
            <a:ext cx="1748790" cy="5371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00A78-6B91-6C45-8A6E-261A8F4327C5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50605"/>
            <a:ext cx="2623185" cy="5371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50605"/>
            <a:ext cx="1748790" cy="5371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D0663-EA41-5C42-B3A1-C4E27C82D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75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thestorytellingsub.blogspot.com/2010/04/kindergarten-day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nicubunu.deviantart.com/art/First-grade-rockstar-258199227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elsegundodelalgazara.blogspot.com/2014/09/welcome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blogdemajeperez.blogspot.com/2016/09/welcome-to-3rd-grade.htm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rhowd.com/lessons/fourth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915B05B4-C861-7B44-8E5D-C1694008DF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5616" y="8660904"/>
            <a:ext cx="1987061" cy="119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850AE272-4D95-AF4E-A7F4-6B2671C191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2268416" y="180853"/>
            <a:ext cx="3181373" cy="126108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C6A67E2-A7AA-3F42-850F-57502A9C2B29}"/>
              </a:ext>
            </a:extLst>
          </p:cNvPr>
          <p:cNvSpPr/>
          <p:nvPr/>
        </p:nvSpPr>
        <p:spPr>
          <a:xfrm>
            <a:off x="316523" y="1617785"/>
            <a:ext cx="6330462" cy="6683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rgbClr val="000000"/>
              </a:solidFill>
              <a:latin typeface="-webkit-standard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webkit-standard"/>
              </a:rPr>
              <a:t>Bookbag/backpack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webkit-standard"/>
              </a:rPr>
              <a:t>Headphones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webkit-standard"/>
              </a:rPr>
              <a:t>1-12 ct.  colored pencils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webkit-standard"/>
              </a:rPr>
              <a:t>1- wide ruled composition book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webkit-standard"/>
              </a:rPr>
              <a:t>2-24 t. crayons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webkit-standard"/>
              </a:rPr>
              <a:t>3-big pink Pearl erasers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webkit-standard"/>
              </a:rPr>
              <a:t>1 -4 count dry easer makers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webkit-standard"/>
              </a:rPr>
              <a:t>1- pack of pencil top erasers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webkit-standard"/>
              </a:rPr>
              <a:t>3 or 4 -large glue sticks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webkit-standard"/>
              </a:rPr>
              <a:t>1-8 oz. bottle glue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webkit-standard"/>
              </a:rPr>
              <a:t>1- Kindergarten handwriting practice tablet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webkit-standard"/>
              </a:rPr>
              <a:t>4 -assorted colors highlighters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webkit-standard"/>
              </a:rPr>
              <a:t>2 -packs 3x5 index cards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webkit-standard"/>
              </a:rPr>
              <a:t>1 -pack classic colors washable markers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webkit-standard"/>
              </a:rPr>
              <a:t>1 -Pencil box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webkit-standard"/>
              </a:rPr>
              <a:t>2 -48 ct. packs #2 pencils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webkit-standard"/>
              </a:rPr>
              <a:t>1-1/2 inch ruler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webkit-standard"/>
              </a:rPr>
              <a:t>2 -single subject spiral notebooks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webkit-standard"/>
              </a:rPr>
              <a:t>1 -pair blunt tip/safety scissors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webkit-standard"/>
              </a:rPr>
              <a:t> 2 -3-prong plastic folders with pockets</a:t>
            </a:r>
            <a:endParaRPr lang="en-US" sz="2000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</p:txBody>
      </p:sp>
    </p:spTree>
    <p:extLst>
      <p:ext uri="{BB962C8B-B14F-4D97-AF65-F5344CB8AC3E}">
        <p14:creationId xmlns:p14="http://schemas.microsoft.com/office/powerpoint/2010/main" val="602037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915B05B4-C861-7B44-8E5D-C1694008DF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238" y="8507800"/>
            <a:ext cx="2127738" cy="1276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picture containing whiteboard&#10;&#10;Description automatically generated">
            <a:extLst>
              <a:ext uri="{FF2B5EF4-FFF2-40B4-BE49-F238E27FC236}">
                <a16:creationId xmlns:a16="http://schemas.microsoft.com/office/drawing/2014/main" id="{E4B96563-277A-534D-ACA1-BD0BE1CC79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181638" y="171640"/>
            <a:ext cx="1409123" cy="140912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5D6E584-CCB1-4AF0-A437-FBE4841D78E0}"/>
              </a:ext>
            </a:extLst>
          </p:cNvPr>
          <p:cNvSpPr/>
          <p:nvPr/>
        </p:nvSpPr>
        <p:spPr>
          <a:xfrm>
            <a:off x="309093" y="1257837"/>
            <a:ext cx="7122017" cy="8648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 Book bag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3 Boxes of #2 Pencils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 12-inch ruler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 manual or hand-held pencil sharpener with lid and receptacle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 Box of Coloring Pencils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3 Box of Crayons (24 count)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 pencil case or pencil box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 Pair of Headphones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 Packs of Glue Sticks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 Packs of Wide Ruled Paper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 packs of index cards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 Pair Safety Scissors (rounded tips)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3 -Three-Prong Folders with Pockets (Plastic, if possible)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 Pink Pearl Erasers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8 Composition Books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 Packs Dry Erase Markers</a:t>
            </a:r>
          </a:p>
          <a:p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   </a:t>
            </a:r>
            <a:r>
              <a:rPr 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Classroom Wish List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1 Large Box Facial Tissue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2 Large Bottles of Hand Sanitizer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2 Large Bottles of Hand soap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1 Pack White Copy/Printer Paper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Ziploc Bags (Sandwich)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Ziploc Bags (Gallon)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Disinfectant Wipes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Baby Wipes</a:t>
            </a:r>
            <a:endParaRPr lang="en-US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7387F3A9-F064-44FA-8BF3-0C8F4213B815}"/>
              </a:ext>
            </a:extLst>
          </p:cNvPr>
          <p:cNvSpPr txBox="1"/>
          <p:nvPr/>
        </p:nvSpPr>
        <p:spPr>
          <a:xfrm>
            <a:off x="3763107" y="7586078"/>
            <a:ext cx="3906323" cy="93345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 send in all supplies by the end of the first week of school! Thanks!! First Grade Teachers: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Ms. Coard, Ms. Smith, Ms. Harriott, Ms. Robins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015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915B05B4-C861-7B44-8E5D-C1694008DF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238" y="8507800"/>
            <a:ext cx="2127738" cy="1276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879C1C09-E852-2446-B6DF-176E8200B3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2536581" y="539053"/>
            <a:ext cx="2699238" cy="97172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544094C-C2F6-4943-A00F-2A1674C6660F}"/>
              </a:ext>
            </a:extLst>
          </p:cNvPr>
          <p:cNvSpPr/>
          <p:nvPr/>
        </p:nvSpPr>
        <p:spPr>
          <a:xfrm>
            <a:off x="316523" y="1863969"/>
            <a:ext cx="713935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5 Composition Notebooks 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6 Glue Sticks 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3 Boxes 24 Count Crayons 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3 Packs 10 Colored Pencils 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4 Packs Wide Ruled Notebook Paper 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5 Packs of Plain #2 Pencils 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2 Packages Cap Erasers 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2 pair of headphones/ear buds for use with computers 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2 black expo markers 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2 Packs White Index Cards 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1 large bottle of Hand Sanitizer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Ziploc Bags (all sizes)</a:t>
            </a:r>
          </a:p>
          <a:p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1 box of mask</a:t>
            </a:r>
          </a:p>
        </p:txBody>
      </p:sp>
    </p:spTree>
    <p:extLst>
      <p:ext uri="{BB962C8B-B14F-4D97-AF65-F5344CB8AC3E}">
        <p14:creationId xmlns:p14="http://schemas.microsoft.com/office/powerpoint/2010/main" val="983967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4052FBE3-14D7-074F-B103-36A1CBAF22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688980" y="232935"/>
            <a:ext cx="2394439" cy="160707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C9A52D6-35B9-504A-811E-4E38F92A9058}"/>
              </a:ext>
            </a:extLst>
          </p:cNvPr>
          <p:cNvSpPr/>
          <p:nvPr/>
        </p:nvSpPr>
        <p:spPr>
          <a:xfrm>
            <a:off x="439616" y="1574460"/>
            <a:ext cx="7332784" cy="830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1. Face Mask 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2. Personal hand sanitizer 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3. 4 packs of loose-leaf notebook paper (wide-ruled) 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4. (1) 1 ½ inch binder 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5. 6 packs of mechanical pencils 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6. 1 pair of child’s scissors 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7. Erasers 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8. Highlighter(s) 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9. 8 Marble composition notebooks: (2) for each subject 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10. One box colored pencils 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11. One zippered pencil bag (no pencil box) 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12. 2 pairs of ear phones (one pair for 1st semester and one pair for 2nd semester) </a:t>
            </a:r>
          </a:p>
          <a:p>
            <a:r>
              <a:rPr lang="en-US" sz="2400" dirty="0">
                <a:solidFill>
                  <a:srgbClr val="000000"/>
                </a:solidFill>
                <a:latin typeface="-webkit-standard"/>
              </a:rPr>
              <a:t>13. 2 glue sticks </a:t>
            </a:r>
          </a:p>
          <a:p>
            <a:endParaRPr lang="en-US" dirty="0">
              <a:solidFill>
                <a:srgbClr val="000000"/>
              </a:solidFill>
              <a:latin typeface="-webkit-standard"/>
            </a:endParaRPr>
          </a:p>
          <a:p>
            <a:r>
              <a:rPr lang="en-US" dirty="0">
                <a:solidFill>
                  <a:srgbClr val="000000"/>
                </a:solidFill>
                <a:latin typeface="-webkit-standard"/>
              </a:rPr>
              <a:t>*Wish List </a:t>
            </a:r>
          </a:p>
          <a:p>
            <a:r>
              <a:rPr lang="en-US" dirty="0">
                <a:solidFill>
                  <a:srgbClr val="000000"/>
                </a:solidFill>
                <a:latin typeface="-webkit-standard"/>
              </a:rPr>
              <a:t>· Bottled water (8 oz. or 16.9 oz.) </a:t>
            </a:r>
          </a:p>
          <a:p>
            <a:r>
              <a:rPr lang="en-US" dirty="0">
                <a:solidFill>
                  <a:srgbClr val="000000"/>
                </a:solidFill>
                <a:latin typeface="-webkit-standard"/>
              </a:rPr>
              <a:t>· (1) 2 liter bottle of hand sanitizer </a:t>
            </a:r>
          </a:p>
          <a:p>
            <a:r>
              <a:rPr lang="en-US" dirty="0">
                <a:solidFill>
                  <a:srgbClr val="000000"/>
                </a:solidFill>
                <a:latin typeface="-webkit-standard"/>
              </a:rPr>
              <a:t>· Clorox wipes </a:t>
            </a:r>
          </a:p>
          <a:p>
            <a:r>
              <a:rPr lang="en-US" dirty="0">
                <a:solidFill>
                  <a:srgbClr val="000000"/>
                </a:solidFill>
                <a:latin typeface="-webkit-standard"/>
              </a:rPr>
              <a:t>· Paper towels </a:t>
            </a:r>
          </a:p>
          <a:p>
            <a:r>
              <a:rPr lang="en-US" dirty="0">
                <a:solidFill>
                  <a:srgbClr val="000000"/>
                </a:solidFill>
                <a:latin typeface="-webkit-standard"/>
              </a:rPr>
              <a:t>· 1 box of gallon size Ziploc bags </a:t>
            </a:r>
          </a:p>
          <a:p>
            <a:r>
              <a:rPr lang="en-US" dirty="0">
                <a:solidFill>
                  <a:srgbClr val="000000"/>
                </a:solidFill>
                <a:latin typeface="-webkit-standard"/>
              </a:rPr>
              <a:t>· Face shield (for your child) </a:t>
            </a:r>
          </a:p>
          <a:p>
            <a:r>
              <a:rPr lang="en-US" dirty="0">
                <a:solidFill>
                  <a:srgbClr val="000000"/>
                </a:solidFill>
                <a:latin typeface="-webkit-standard"/>
              </a:rPr>
              <a:t>· Lightweight jacket (no hood) </a:t>
            </a:r>
          </a:p>
          <a:p>
            <a:endParaRPr lang="en-US" dirty="0">
              <a:solidFill>
                <a:srgbClr val="000000"/>
              </a:solidFill>
              <a:latin typeface="-webkit-standard"/>
            </a:endParaRPr>
          </a:p>
          <a:p>
            <a:pPr algn="ctr"/>
            <a:r>
              <a:rPr lang="en-US" dirty="0">
                <a:solidFill>
                  <a:srgbClr val="000000"/>
                </a:solidFill>
                <a:latin typeface="-webkit-standard"/>
              </a:rPr>
              <a:t>*NO Pencil Sharpeners</a:t>
            </a:r>
            <a:endParaRPr lang="en-US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</p:txBody>
      </p:sp>
    </p:spTree>
    <p:extLst>
      <p:ext uri="{BB962C8B-B14F-4D97-AF65-F5344CB8AC3E}">
        <p14:creationId xmlns:p14="http://schemas.microsoft.com/office/powerpoint/2010/main" val="1114313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xplosion: 8 Points 6">
            <a:extLst>
              <a:ext uri="{FF2B5EF4-FFF2-40B4-BE49-F238E27FC236}">
                <a16:creationId xmlns:a16="http://schemas.microsoft.com/office/drawing/2014/main" id="{C54975D9-B4DA-47BD-BD44-34ACC5A03C5A}"/>
              </a:ext>
            </a:extLst>
          </p:cNvPr>
          <p:cNvSpPr/>
          <p:nvPr/>
        </p:nvSpPr>
        <p:spPr>
          <a:xfrm>
            <a:off x="3277672" y="6883276"/>
            <a:ext cx="4340182" cy="3066002"/>
          </a:xfrm>
          <a:prstGeom prst="irregularSeal1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BFCF4B43-E0BE-2F4F-A792-90215B4B8C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431073" y="177922"/>
            <a:ext cx="2910254" cy="575988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6C5320D4-E106-1344-8F4A-97F8C2B395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3007" y="753910"/>
            <a:ext cx="2127738" cy="1276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CDCE790-5739-46C8-84F9-12BA156DEFF7}"/>
              </a:ext>
            </a:extLst>
          </p:cNvPr>
          <p:cNvSpPr/>
          <p:nvPr/>
        </p:nvSpPr>
        <p:spPr>
          <a:xfrm>
            <a:off x="590819" y="2030727"/>
            <a:ext cx="38862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32323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12-Pack Pencils          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32323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 pink erasers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32323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Pencil Sharpeners with covers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32323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 Wide rule notebook paper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32323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Packs of Pens (black, red, blue)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32323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Packs Colored pencils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32323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 Glue sticks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32323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Pack Scissors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32323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Pack Dry Erase Markers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32323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Pack of highlighters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32323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Packs of Regular Markers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4 Sticky Notes (different colors)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32323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 journal composition notebooks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32323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Paper Towel Rolls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32323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boxes of Kleenex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Gallon Size Ziploc Bags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A20181D-026B-4582-90E7-8DB7E0728B27}"/>
              </a:ext>
            </a:extLst>
          </p:cNvPr>
          <p:cNvSpPr/>
          <p:nvPr/>
        </p:nvSpPr>
        <p:spPr>
          <a:xfrm>
            <a:off x="590818" y="6410212"/>
            <a:ext cx="421139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32323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Ear buds/headphones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32323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3-subject spiral notebooks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32323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packs of index cards (color and white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32323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pack Graphing paper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 packs of dividers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1 2inch ring binders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 packs Sheet Protectors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1 pack of construction paper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5 colored folders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32323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Flash Drive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694DE8-41FB-4008-A3D3-CDB9E26224D7}"/>
              </a:ext>
            </a:extLst>
          </p:cNvPr>
          <p:cNvSpPr/>
          <p:nvPr/>
        </p:nvSpPr>
        <p:spPr>
          <a:xfrm>
            <a:off x="4026876" y="7782313"/>
            <a:ext cx="35223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32323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**NO pencil boxes or mechanical pencils please!!**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75875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:a16="http://schemas.microsoft.com/office/drawing/2014/main" id="{6C5320D4-E106-1344-8F4A-97F8C2B395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401" y="924050"/>
            <a:ext cx="1245598" cy="747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>
            <a:extLst>
              <a:ext uri="{FF2B5EF4-FFF2-40B4-BE49-F238E27FC236}">
                <a16:creationId xmlns:a16="http://schemas.microsoft.com/office/drawing/2014/main" id="{B2631E8D-565C-0745-BCD5-860451265D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972" y="316530"/>
            <a:ext cx="1752455" cy="595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5F4E9EA-4D20-3746-8A5A-8EB39BEE62A3}"/>
              </a:ext>
            </a:extLst>
          </p:cNvPr>
          <p:cNvSpPr/>
          <p:nvPr/>
        </p:nvSpPr>
        <p:spPr>
          <a:xfrm>
            <a:off x="171449" y="1517482"/>
            <a:ext cx="74295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-webkit-standard"/>
              </a:rPr>
              <a:t>Ms. Griffin – All Subjects </a:t>
            </a:r>
          </a:p>
          <a:p>
            <a:r>
              <a:rPr lang="en-US" dirty="0">
                <a:solidFill>
                  <a:srgbClr val="000000"/>
                </a:solidFill>
                <a:latin typeface="-webkit-standard"/>
              </a:rPr>
              <a:t>1 – “2 inch” 3-ring binder (Math and ELA) </a:t>
            </a:r>
          </a:p>
          <a:p>
            <a:r>
              <a:rPr lang="en-US" dirty="0">
                <a:solidFill>
                  <a:srgbClr val="000000"/>
                </a:solidFill>
                <a:latin typeface="-webkit-standard"/>
              </a:rPr>
              <a:t>1 – “1 ½ inch” 3-ring binder (Science and Social Studies) </a:t>
            </a:r>
          </a:p>
          <a:p>
            <a:r>
              <a:rPr lang="en-US" dirty="0">
                <a:solidFill>
                  <a:srgbClr val="000000"/>
                </a:solidFill>
                <a:latin typeface="-webkit-standard"/>
              </a:rPr>
              <a:t>4 composition notebooks (any color) </a:t>
            </a:r>
          </a:p>
          <a:p>
            <a:r>
              <a:rPr lang="en-US" dirty="0">
                <a:solidFill>
                  <a:srgbClr val="000000"/>
                </a:solidFill>
                <a:latin typeface="-webkit-standard"/>
              </a:rPr>
              <a:t>Dividers </a:t>
            </a:r>
          </a:p>
          <a:p>
            <a:r>
              <a:rPr lang="en-US" dirty="0">
                <a:solidFill>
                  <a:srgbClr val="000000"/>
                </a:solidFill>
                <a:latin typeface="-webkit-standard"/>
              </a:rPr>
              <a:t>Notebook Paper </a:t>
            </a:r>
          </a:p>
          <a:p>
            <a:r>
              <a:rPr lang="en-US" dirty="0">
                <a:solidFill>
                  <a:srgbClr val="000000"/>
                </a:solidFill>
                <a:latin typeface="-webkit-standard"/>
              </a:rPr>
              <a:t>Pencils </a:t>
            </a:r>
          </a:p>
          <a:p>
            <a:r>
              <a:rPr lang="en-US" dirty="0">
                <a:solidFill>
                  <a:srgbClr val="000000"/>
                </a:solidFill>
                <a:latin typeface="-webkit-standard"/>
              </a:rPr>
              <a:t>Highlighters </a:t>
            </a:r>
          </a:p>
          <a:p>
            <a:r>
              <a:rPr lang="en-US" dirty="0">
                <a:solidFill>
                  <a:srgbClr val="000000"/>
                </a:solidFill>
                <a:latin typeface="-webkit-standard"/>
              </a:rPr>
              <a:t>Colored pencils </a:t>
            </a:r>
          </a:p>
          <a:p>
            <a:r>
              <a:rPr lang="en-US" dirty="0">
                <a:solidFill>
                  <a:srgbClr val="000000"/>
                </a:solidFill>
                <a:latin typeface="-webkit-standard"/>
              </a:rPr>
              <a:t>Earbuds</a:t>
            </a:r>
            <a:endParaRPr lang="en-US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A2A86D6-E216-4457-8FDB-61EDBD779C63}"/>
              </a:ext>
            </a:extLst>
          </p:cNvPr>
          <p:cNvSpPr/>
          <p:nvPr/>
        </p:nvSpPr>
        <p:spPr>
          <a:xfrm>
            <a:off x="3963473" y="2702613"/>
            <a:ext cx="686443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Ms. Scott (ELA &amp; Soc. Studies)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2 – “2 inch” binders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3-subject spiral notebooks (2)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Composition notebooks (4)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3-prong folders (5)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Notebook paper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12 pack of pencils (2)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Large pink erasers (3)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Pencil sharpener with cover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3 packs of pens (black, red, and blue)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Colored pencils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Dry erase markers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Highlighters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Regular markers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Paint brushes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Glue sticks (3)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Scissors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4 packs of index cards (color and white)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4 sticky notes (different colors)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Dividers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Sheet protectors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Construction paper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Earbuds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1 -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Flashdrive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   </a:t>
            </a:r>
            <a:endParaRPr lang="en-US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46D529-D74A-4271-8010-331C70D834D5}"/>
              </a:ext>
            </a:extLst>
          </p:cNvPr>
          <p:cNvSpPr/>
          <p:nvPr/>
        </p:nvSpPr>
        <p:spPr>
          <a:xfrm>
            <a:off x="171449" y="4384495"/>
            <a:ext cx="3886200" cy="538609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Mrs. Bailey (Math &amp; Science)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1 – “2 inch” 3-ring binder (Math &amp; Science)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4 Composition Notebooks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2 spiral notebook (1-Blue and 1 Green)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Dividers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Paper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Highlighters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2- 3 prong folders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Pencils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Paper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Headphones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Color pencils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Handheld Pencil Sharper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Scissors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Glue Sticks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Dry Erase Markers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Ruler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Index Cards</a:t>
            </a:r>
          </a:p>
        </p:txBody>
      </p:sp>
    </p:spTree>
    <p:extLst>
      <p:ext uri="{BB962C8B-B14F-4D97-AF65-F5344CB8AC3E}">
        <p14:creationId xmlns:p14="http://schemas.microsoft.com/office/powerpoint/2010/main" val="3316377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>
            <a:extLst>
              <a:ext uri="{FF2B5EF4-FFF2-40B4-BE49-F238E27FC236}">
                <a16:creationId xmlns:a16="http://schemas.microsoft.com/office/drawing/2014/main" id="{A54E0115-2E94-7741-93C1-1863A4DA5B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5945" y="-369285"/>
            <a:ext cx="3451470" cy="223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6C5320D4-E106-1344-8F4A-97F8C2B395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3007" y="1175942"/>
            <a:ext cx="2127738" cy="1276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D73AF05-008A-8644-9975-73C9A6597FF0}"/>
              </a:ext>
            </a:extLst>
          </p:cNvPr>
          <p:cNvSpPr/>
          <p:nvPr/>
        </p:nvSpPr>
        <p:spPr>
          <a:xfrm>
            <a:off x="448407" y="2597271"/>
            <a:ext cx="7323993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-webkit-standard"/>
              </a:rPr>
              <a:t>Crayons </a:t>
            </a:r>
          </a:p>
          <a:p>
            <a:r>
              <a:rPr lang="en-US" sz="2800" dirty="0">
                <a:solidFill>
                  <a:srgbClr val="000000"/>
                </a:solidFill>
                <a:latin typeface="-webkit-standard"/>
              </a:rPr>
              <a:t>Wipes </a:t>
            </a:r>
          </a:p>
          <a:p>
            <a:r>
              <a:rPr lang="en-US" sz="2800" dirty="0">
                <a:solidFill>
                  <a:srgbClr val="000000"/>
                </a:solidFill>
                <a:latin typeface="-webkit-standard"/>
              </a:rPr>
              <a:t>1in. Binder </a:t>
            </a:r>
          </a:p>
          <a:p>
            <a:r>
              <a:rPr lang="en-US" sz="2800" dirty="0">
                <a:solidFill>
                  <a:srgbClr val="000000"/>
                </a:solidFill>
                <a:latin typeface="-webkit-standard"/>
              </a:rPr>
              <a:t>Scissors </a:t>
            </a:r>
          </a:p>
          <a:p>
            <a:r>
              <a:rPr lang="en-US" sz="2800" dirty="0">
                <a:solidFill>
                  <a:srgbClr val="000000"/>
                </a:solidFill>
                <a:latin typeface="-webkit-standard"/>
              </a:rPr>
              <a:t>Change of clothes (shirt, pants, underwear, and socks) </a:t>
            </a:r>
          </a:p>
          <a:p>
            <a:r>
              <a:rPr lang="en-US" sz="2800" dirty="0">
                <a:solidFill>
                  <a:srgbClr val="000000"/>
                </a:solidFill>
                <a:latin typeface="-webkit-standard"/>
              </a:rPr>
              <a:t>Kleenex </a:t>
            </a:r>
          </a:p>
          <a:p>
            <a:r>
              <a:rPr lang="en-US" sz="2800" dirty="0">
                <a:solidFill>
                  <a:srgbClr val="000000"/>
                </a:solidFill>
                <a:latin typeface="-webkit-standard"/>
              </a:rPr>
              <a:t>Hand Sanitizer </a:t>
            </a:r>
          </a:p>
          <a:p>
            <a:r>
              <a:rPr lang="en-US" sz="2800" dirty="0">
                <a:solidFill>
                  <a:srgbClr val="000000"/>
                </a:solidFill>
                <a:latin typeface="-webkit-standard"/>
              </a:rPr>
              <a:t>Liquid Soap </a:t>
            </a:r>
          </a:p>
          <a:p>
            <a:r>
              <a:rPr lang="en-US" sz="2800" dirty="0">
                <a:solidFill>
                  <a:srgbClr val="000000"/>
                </a:solidFill>
                <a:latin typeface="-webkit-standard"/>
              </a:rPr>
              <a:t>Dry Erase Markers </a:t>
            </a:r>
          </a:p>
          <a:p>
            <a:r>
              <a:rPr lang="en-US" sz="2800" dirty="0">
                <a:solidFill>
                  <a:srgbClr val="000000"/>
                </a:solidFill>
                <a:latin typeface="-webkit-standard"/>
              </a:rPr>
              <a:t>Headphones </a:t>
            </a:r>
          </a:p>
          <a:p>
            <a:r>
              <a:rPr lang="en-US" sz="2800" dirty="0">
                <a:solidFill>
                  <a:srgbClr val="000000"/>
                </a:solidFill>
                <a:latin typeface="-webkit-standard"/>
              </a:rPr>
              <a:t>#2 pencils </a:t>
            </a:r>
          </a:p>
          <a:p>
            <a:r>
              <a:rPr lang="en-US" sz="2800" dirty="0">
                <a:solidFill>
                  <a:srgbClr val="000000"/>
                </a:solidFill>
                <a:latin typeface="-webkit-standard"/>
              </a:rPr>
              <a:t>Wide Rule Paper / Primary Tablet </a:t>
            </a:r>
          </a:p>
          <a:p>
            <a:r>
              <a:rPr lang="en-US" sz="2800" dirty="0">
                <a:solidFill>
                  <a:srgbClr val="000000"/>
                </a:solidFill>
                <a:latin typeface="-webkit-standard"/>
              </a:rPr>
              <a:t>2 Pocket Folder</a:t>
            </a:r>
            <a:endParaRPr lang="en-US" sz="2800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</p:txBody>
      </p:sp>
    </p:spTree>
    <p:extLst>
      <p:ext uri="{BB962C8B-B14F-4D97-AF65-F5344CB8AC3E}">
        <p14:creationId xmlns:p14="http://schemas.microsoft.com/office/powerpoint/2010/main" val="1248546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516</TotalTime>
  <Words>944</Words>
  <Application>Microsoft Office PowerPoint</Application>
  <PresentationFormat>Custom</PresentationFormat>
  <Paragraphs>180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-webkit-standard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Stacey King</dc:creator>
  <cp:lastModifiedBy>King, Stacey</cp:lastModifiedBy>
  <cp:revision>12</cp:revision>
  <cp:lastPrinted>2021-06-23T13:51:38Z</cp:lastPrinted>
  <dcterms:created xsi:type="dcterms:W3CDTF">2021-06-21T22:31:54Z</dcterms:created>
  <dcterms:modified xsi:type="dcterms:W3CDTF">2021-06-23T14:13:00Z</dcterms:modified>
</cp:coreProperties>
</file>