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  <p:sldMasterId id="2147483703" r:id="rId3"/>
    <p:sldMasterId id="2147483718" r:id="rId4"/>
  </p:sldMasterIdLst>
  <p:notesMasterIdLst>
    <p:notesMasterId r:id="rId26"/>
  </p:notesMasterIdLst>
  <p:sldIdLst>
    <p:sldId id="269" r:id="rId5"/>
    <p:sldId id="259" r:id="rId6"/>
    <p:sldId id="263" r:id="rId7"/>
    <p:sldId id="261" r:id="rId8"/>
    <p:sldId id="264" r:id="rId9"/>
    <p:sldId id="265" r:id="rId10"/>
    <p:sldId id="268" r:id="rId11"/>
    <p:sldId id="272" r:id="rId12"/>
    <p:sldId id="270" r:id="rId13"/>
    <p:sldId id="266" r:id="rId14"/>
    <p:sldId id="267" r:id="rId15"/>
    <p:sldId id="283" r:id="rId16"/>
    <p:sldId id="281" r:id="rId17"/>
    <p:sldId id="282" r:id="rId18"/>
    <p:sldId id="280" r:id="rId19"/>
    <p:sldId id="273" r:id="rId20"/>
    <p:sldId id="274" r:id="rId21"/>
    <p:sldId id="275" r:id="rId22"/>
    <p:sldId id="276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0EFE"/>
    <a:srgbClr val="F23C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D4BB9-0FD9-44A2-9844-F99AE5755FE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04771-F89D-4B9B-9AA2-4319F27ED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39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CF60BE-6F96-4691-9FD0-A426299650E2}" type="slidenum">
              <a:rPr lang="en-US"/>
              <a:pPr/>
              <a:t>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83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97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1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81CCE-5205-4EF7-B3C1-DD7BAA78E07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45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E22F8-6514-49FA-B739-049149A3D3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755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70839-A580-4347-BC77-39E0A0AB5A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26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59831-C173-48E2-80B9-9B2B9512D9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095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BF8E6-142A-49C3-9BF5-A03F44C980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111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D4D1F-6371-4E21-A020-0D7B050CCCC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66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6CA4F-3633-4D96-9B74-60C6ED6669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861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EB193-1699-40F8-832A-DB4CF84014F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303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93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4E4B6-0BB3-4F08-9FD0-DB51F45DF6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79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67D97-7B6C-4E42-8F6D-8ACE504FCE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79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DD542-AE60-4CA9-B528-866D1B6325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579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B20235-FF25-4423-8DF0-2DD9A475ED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90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fontAlgn="base">
              <a:spcBef>
                <a:spcPts val="2000"/>
              </a:spcBef>
              <a:spcAft>
                <a:spcPct val="0"/>
              </a:spcAft>
              <a:buClr>
                <a:srgbClr val="6FB7D7"/>
              </a:buClr>
              <a:buSzPct val="110000"/>
              <a:buFont typeface="Wingdings 2" pitchFamily="-108" charset="2"/>
              <a:buNone/>
            </a:pPr>
            <a:endParaRPr lang="en-US" sz="3200">
              <a:solidFill>
                <a:srgbClr val="595959"/>
              </a:solidFill>
              <a:ea typeface="ＭＳ Ｐゴシック" pitchFamily="-10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00297C-736E-4EAA-ACB1-43B518E4BC66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22A13-C82D-4C41-9BBE-3EA49F7BCF6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54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34941-F249-4E8B-9993-91516CB4D2C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31C77-8123-4D2A-8816-4F862590DCC6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593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F1A1CEF-F627-4AB1-B281-E94D61968D84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EAF9E6E-C3BF-48F0-B364-D86C5A0F21E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762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6BDFF0-81B4-4F02-A103-59B26C398147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1DEA6-56B5-452D-ADF2-9AD8543B0E7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40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52F393-B9C5-4B2A-9552-FB393275716D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87CA9-3AE7-471D-B7A4-CB75B95800F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14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3F21DA-BC09-4253-9D58-5CB7D9FE7DD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2093D-5767-401E-930B-8A371BBFA15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679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5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8FF566-89D1-428B-B9D5-FB6C10BCF848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7CA53-4314-4433-BB26-57DE21392ADE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516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B617EC-ABB7-4605-B5B2-4FD906EBFAF7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C5CA8-7E0D-4EC9-AD7D-C1E71291273B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453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48EE31-7163-4C22-8A16-078F60D66D7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7A6D7-C092-4761-8A2C-94BC859145A2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61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A2E220-AC61-4C29-8955-E1246E02250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354FB-9E75-4368-841F-C825BFFCAF21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47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76FE80-FFD9-4394-8714-E4F143F66A28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2BAE9-9904-465A-88CC-048CE929526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844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68D66-F4D7-44C9-A922-69B91C00DDAF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5E5DD-98AA-4721-B368-91DB4BA1AECD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71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B0C9F8-CAC0-4990-B4B7-16BE98C5628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10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3B2187-114F-4B4F-9DEE-27DBEB3659E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48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fontAlgn="base">
              <a:spcBef>
                <a:spcPts val="2000"/>
              </a:spcBef>
              <a:spcAft>
                <a:spcPct val="0"/>
              </a:spcAft>
              <a:buClr>
                <a:srgbClr val="6FB7D7"/>
              </a:buClr>
              <a:buSzPct val="110000"/>
              <a:buFont typeface="Wingdings 2" pitchFamily="-108" charset="2"/>
              <a:buNone/>
            </a:pPr>
            <a:endParaRPr lang="en-US" sz="3200">
              <a:solidFill>
                <a:srgbClr val="595959"/>
              </a:solidFill>
              <a:ea typeface="ＭＳ Ｐゴシック" pitchFamily="-10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00297C-736E-4EAA-ACB1-43B518E4BC66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22A13-C82D-4C41-9BBE-3EA49F7BCF6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4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34941-F249-4E8B-9993-91516CB4D2C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31C77-8123-4D2A-8816-4F862590DCC6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271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2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F1A1CEF-F627-4AB1-B281-E94D61968D84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EAF9E6E-C3BF-48F0-B364-D86C5A0F21E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180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6BDFF0-81B4-4F02-A103-59B26C398147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1DEA6-56B5-452D-ADF2-9AD8543B0E7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17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52F393-B9C5-4B2A-9552-FB393275716D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87CA9-3AE7-471D-B7A4-CB75B95800F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4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3F21DA-BC09-4253-9D58-5CB7D9FE7DD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2093D-5767-401E-930B-8A371BBFA15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93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8FF566-89D1-428B-B9D5-FB6C10BCF848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7CA53-4314-4433-BB26-57DE21392ADE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18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B617EC-ABB7-4605-B5B2-4FD906EBFAF7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C5CA8-7E0D-4EC9-AD7D-C1E71291273B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90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48EE31-7163-4C22-8A16-078F60D66D7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7A6D7-C092-4761-8A2C-94BC859145A2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068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A2E220-AC61-4C29-8955-E1246E02250C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354FB-9E75-4368-841F-C825BFFCAF21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26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76FE80-FFD9-4394-8714-E4F143F66A28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2BAE9-9904-465A-88CC-048CE929526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00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68D66-F4D7-44C9-A922-69B91C00DDAF}" type="datetime1">
              <a:rPr lang="en-US">
                <a:solidFill>
                  <a:prstClr val="white"/>
                </a:solidFill>
              </a:rPr>
              <a:pPr/>
              <a:t>9/2/2016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5E5DD-98AA-4721-B368-91DB4BA1AECD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675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9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B0C9F8-CAC0-4990-B4B7-16BE98C5628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02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3B2187-114F-4B4F-9DEE-27DBEB3659E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0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7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9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9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73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audio" Target="../media/audio1.wav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DFEA0-EDBC-4581-9A46-E483326C2A4A}" type="datetimeFigureOut">
              <a:rPr lang="en-US" smtClean="0"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9A291-22DB-436A-B571-681C04F45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5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3" name="hammer.wav"/>
          </p:stSnd>
        </p:sndAc>
      </p:transition>
    </mc:Choice>
    <mc:Fallback>
      <p:transition spd="slow">
        <p:fade/>
        <p:sndAc>
          <p:stSnd>
            <p:snd r:embed="rId13" name="hammer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AA0087-8DEF-401D-A1BC-E8BA357E987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86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4" name="hammer.wav"/>
          </p:stSnd>
        </p:sndAc>
      </p:transition>
    </mc:Choice>
    <mc:Fallback>
      <p:transition spd="slow">
        <p:fade/>
        <p:sndAc>
          <p:stSnd>
            <p:snd r:embed="rId14" name="hammer.wav"/>
          </p:stSnd>
        </p:sndAc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D5E3E6A-ED90-4497-B454-17210CF7260E}" type="datetime1">
              <a:rPr lang="en-US">
                <a:solidFill>
                  <a:prstClr val="white"/>
                </a:solidFill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9/2/2016</a:t>
            </a:fld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6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B0CDA3C8-D351-405D-9B58-063193E87016}" type="slidenum">
              <a:rPr lang="en-US">
                <a:solidFill>
                  <a:prstClr val="white"/>
                </a:solidFill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03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6" name="hammer.wav"/>
          </p:stSnd>
        </p:sndAc>
      </p:transition>
    </mc:Choice>
    <mc:Fallback>
      <p:transition spd="slow">
        <p:fade/>
        <p:sndAc>
          <p:stSnd>
            <p:snd r:embed="rId16" name="hammer.wav"/>
          </p:stSnd>
        </p:sndAc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9250" indent="-349250" algn="l" rtl="0" eaLnBrk="0" fontAlgn="base" hangingPunct="0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400" kern="1200">
          <a:solidFill>
            <a:srgbClr val="595959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-108" charset="2"/>
        <a:buChar char=""/>
        <a:defRPr sz="22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2pPr>
      <a:lvl3pPr marL="96837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3pPr>
      <a:lvl4pPr marL="1263650" indent="-295275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4pPr>
      <a:lvl5pPr marL="154622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D5E3E6A-ED90-4497-B454-17210CF7260E}" type="datetime1">
              <a:rPr lang="en-US">
                <a:solidFill>
                  <a:prstClr val="white"/>
                </a:solidFill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9/2/2016</a:t>
            </a:fld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600">
                <a:solidFill>
                  <a:schemeClr val="bg1"/>
                </a:solidFill>
                <a:latin typeface="News Gothic MT" pitchFamily="-108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B0CDA3C8-D351-405D-9B58-063193E87016}" type="slidenum">
              <a:rPr lang="en-US">
                <a:solidFill>
                  <a:prstClr val="white"/>
                </a:solidFill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white"/>
              </a:solidFill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447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16" name="hammer.wav"/>
          </p:stSnd>
        </p:sndAc>
      </p:transition>
    </mc:Choice>
    <mc:Fallback>
      <p:transition spd="slow">
        <p:fade/>
        <p:sndAc>
          <p:stSnd>
            <p:snd r:embed="rId16" name="hammer.wav"/>
          </p:stSnd>
        </p:sndAc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9250" indent="-349250" algn="l" rtl="0" eaLnBrk="0" fontAlgn="base" hangingPunct="0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400" kern="1200">
          <a:solidFill>
            <a:srgbClr val="595959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-108" charset="2"/>
        <a:buChar char=""/>
        <a:defRPr sz="22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2pPr>
      <a:lvl3pPr marL="96837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3pPr>
      <a:lvl4pPr marL="1263650" indent="-295275" algn="l" rtl="0" eaLnBrk="0" fontAlgn="base" hangingPunct="0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4pPr>
      <a:lvl5pPr marL="1546225" indent="-282575" algn="l" rtl="0" eaLnBrk="0" fontAlgn="base" hangingPunct="0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-108" charset="2"/>
        <a:buChar char=""/>
        <a:defRPr sz="2000" kern="1200">
          <a:solidFill>
            <a:srgbClr val="595959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9.xml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50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50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50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5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Describing Motions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8686800" cy="5105400"/>
          </a:xfrm>
        </p:spPr>
        <p:txBody>
          <a:bodyPr>
            <a:normAutofit lnSpcReduction="10000"/>
          </a:bodyPr>
          <a:lstStyle/>
          <a:p>
            <a:r>
              <a:rPr lang="en-US" sz="3400" b="1" dirty="0" smtClean="0">
                <a:solidFill>
                  <a:srgbClr val="FF0000"/>
                </a:solidFill>
              </a:rPr>
              <a:t>Kinematics</a:t>
            </a:r>
            <a:r>
              <a:rPr lang="en-US" sz="3400" dirty="0" smtClean="0">
                <a:solidFill>
                  <a:srgbClr val="0000CC"/>
                </a:solidFill>
              </a:rPr>
              <a:t>: A branch </a:t>
            </a:r>
            <a:r>
              <a:rPr lang="en-US" sz="3400" dirty="0">
                <a:solidFill>
                  <a:srgbClr val="0000CC"/>
                </a:solidFill>
              </a:rPr>
              <a:t>of </a:t>
            </a:r>
            <a:r>
              <a:rPr lang="en-US" sz="3400" dirty="0" smtClean="0">
                <a:solidFill>
                  <a:srgbClr val="0000CC"/>
                </a:solidFill>
              </a:rPr>
              <a:t>physics that study </a:t>
            </a:r>
            <a:r>
              <a:rPr lang="en-US" sz="3400" dirty="0">
                <a:solidFill>
                  <a:srgbClr val="0000CC"/>
                </a:solidFill>
              </a:rPr>
              <a:t>of motion</a:t>
            </a:r>
          </a:p>
          <a:p>
            <a:pPr>
              <a:lnSpc>
                <a:spcPct val="125000"/>
              </a:lnSpc>
            </a:pPr>
            <a:r>
              <a:rPr lang="en-US" sz="3400" b="1" dirty="0">
                <a:solidFill>
                  <a:srgbClr val="FF0000"/>
                </a:solidFill>
              </a:rPr>
              <a:t>Position</a:t>
            </a:r>
            <a:r>
              <a:rPr lang="en-US" sz="3400" dirty="0"/>
              <a:t> (</a:t>
            </a:r>
            <a:r>
              <a:rPr lang="en-US" sz="3400" b="1" i="1" dirty="0"/>
              <a:t>x</a:t>
            </a:r>
            <a:r>
              <a:rPr lang="en-US" sz="3400" dirty="0"/>
              <a:t>) – where you are located</a:t>
            </a:r>
          </a:p>
          <a:p>
            <a:r>
              <a:rPr lang="en-US" sz="3400" b="1" dirty="0">
                <a:solidFill>
                  <a:srgbClr val="FF0000"/>
                </a:solidFill>
              </a:rPr>
              <a:t>Distance</a:t>
            </a:r>
            <a:r>
              <a:rPr lang="en-US" sz="3400" dirty="0">
                <a:solidFill>
                  <a:srgbClr val="0000CC"/>
                </a:solidFill>
              </a:rPr>
              <a:t> (</a:t>
            </a:r>
            <a:r>
              <a:rPr lang="en-US" sz="3400" i="1" dirty="0">
                <a:solidFill>
                  <a:srgbClr val="0000CC"/>
                </a:solidFill>
              </a:rPr>
              <a:t>d</a:t>
            </a:r>
            <a:r>
              <a:rPr lang="en-US" sz="1800" i="1" dirty="0">
                <a:solidFill>
                  <a:srgbClr val="0000CC"/>
                </a:solidFill>
              </a:rPr>
              <a:t> </a:t>
            </a:r>
            <a:r>
              <a:rPr lang="en-US" sz="3400" dirty="0">
                <a:solidFill>
                  <a:srgbClr val="0000CC"/>
                </a:solidFill>
              </a:rPr>
              <a:t>) – how far you have traveled, regardless of </a:t>
            </a:r>
            <a:r>
              <a:rPr lang="en-US" sz="3400" dirty="0">
                <a:solidFill>
                  <a:srgbClr val="0000CC"/>
                </a:solidFill>
              </a:rPr>
              <a:t>direction; </a:t>
            </a:r>
            <a:r>
              <a:rPr lang="en-US" sz="3400" b="1" dirty="0">
                <a:solidFill>
                  <a:srgbClr val="FF0000"/>
                </a:solidFill>
              </a:rPr>
              <a:t>it has </a:t>
            </a:r>
            <a:r>
              <a:rPr lang="en-US" sz="3400" b="1" dirty="0" smtClean="0">
                <a:solidFill>
                  <a:srgbClr val="FF0000"/>
                </a:solidFill>
              </a:rPr>
              <a:t>a </a:t>
            </a:r>
            <a:r>
              <a:rPr lang="en-US" sz="3400" b="1" u="sng" dirty="0">
                <a:solidFill>
                  <a:srgbClr val="FF0000"/>
                </a:solidFill>
              </a:rPr>
              <a:t>scalar </a:t>
            </a:r>
            <a:r>
              <a:rPr lang="en-US" sz="3400" b="1" u="sng" dirty="0" smtClean="0">
                <a:solidFill>
                  <a:srgbClr val="FF0000"/>
                </a:solidFill>
              </a:rPr>
              <a:t>quantity</a:t>
            </a:r>
            <a:r>
              <a:rPr lang="en-US" sz="3400" b="1" dirty="0" smtClean="0">
                <a:solidFill>
                  <a:srgbClr val="FF0000"/>
                </a:solidFill>
              </a:rPr>
              <a:t> description</a:t>
            </a:r>
            <a:r>
              <a:rPr lang="en-US" sz="3400" dirty="0" smtClean="0">
                <a:solidFill>
                  <a:srgbClr val="0000CC"/>
                </a:solidFill>
              </a:rPr>
              <a:t>. </a:t>
            </a:r>
            <a:r>
              <a:rPr lang="en-US" sz="3400" dirty="0" smtClean="0"/>
              <a:t>   </a:t>
            </a:r>
            <a:endParaRPr lang="en-US" sz="3400" dirty="0"/>
          </a:p>
          <a:p>
            <a:r>
              <a:rPr lang="en-US" sz="3400" b="1" dirty="0">
                <a:solidFill>
                  <a:srgbClr val="FF0000"/>
                </a:solidFill>
              </a:rPr>
              <a:t>Displacement</a:t>
            </a:r>
            <a:r>
              <a:rPr lang="en-US" sz="3400" dirty="0"/>
              <a:t> (</a:t>
            </a:r>
            <a:r>
              <a:rPr lang="en-US" sz="3400" dirty="0">
                <a:sym typeface="Symbol" pitchFamily="-108" charset="2"/>
              </a:rPr>
              <a:t></a:t>
            </a:r>
            <a:r>
              <a:rPr lang="en-US" sz="3400" b="1" i="1" dirty="0">
                <a:sym typeface="Symbol" pitchFamily="-108" charset="2"/>
              </a:rPr>
              <a:t>x</a:t>
            </a:r>
            <a:r>
              <a:rPr lang="en-US" sz="3400" dirty="0">
                <a:sym typeface="Symbol" pitchFamily="-108" charset="2"/>
              </a:rPr>
              <a:t>) </a:t>
            </a:r>
            <a:r>
              <a:rPr lang="en-US" sz="3400" dirty="0"/>
              <a:t>– where you are in relation to where you </a:t>
            </a:r>
            <a:r>
              <a:rPr lang="en-US" sz="3400" dirty="0" smtClean="0"/>
              <a:t>started; it has direction with its </a:t>
            </a:r>
            <a:r>
              <a:rPr lang="en-US" sz="3400" u="sng" dirty="0" smtClean="0"/>
              <a:t>scalar quantity</a:t>
            </a:r>
            <a:r>
              <a:rPr lang="en-US" sz="3400" dirty="0" smtClean="0"/>
              <a:t>.</a:t>
            </a:r>
            <a:endParaRPr lang="en-US" sz="3400" dirty="0"/>
          </a:p>
          <a:p>
            <a:pPr>
              <a:lnSpc>
                <a:spcPct val="125000"/>
              </a:lnSpc>
              <a:buFontTx/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83101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Displacement Works  Vectors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22438"/>
            <a:ext cx="4033838" cy="4525962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b="1" u="sng" dirty="0" smtClean="0">
                <a:solidFill>
                  <a:srgbClr val="1D0EFE"/>
                </a:solidFill>
              </a:rPr>
              <a:t>The </a:t>
            </a:r>
            <a:r>
              <a:rPr lang="en-US" sz="2400" b="1" u="sng" dirty="0">
                <a:solidFill>
                  <a:srgbClr val="1D0EFE"/>
                </a:solidFill>
              </a:rPr>
              <a:t>length of the arrow represents the magnitude </a:t>
            </a:r>
            <a:r>
              <a:rPr lang="en-US" sz="2400" b="1" dirty="0"/>
              <a:t>(how far, how fast, how strong, </a:t>
            </a:r>
            <a:r>
              <a:rPr lang="en-US" sz="2400" b="1" dirty="0" err="1" smtClean="0"/>
              <a:t>etc</a:t>
            </a:r>
            <a:r>
              <a:rPr lang="en-US" sz="2400" b="1" dirty="0" smtClean="0"/>
              <a:t> , </a:t>
            </a:r>
            <a:r>
              <a:rPr lang="en-US" sz="2400" b="1" dirty="0"/>
              <a:t>depending on the type of vector).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722438"/>
            <a:ext cx="4033837" cy="4525962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The </a:t>
            </a:r>
            <a:r>
              <a:rPr lang="en-US" sz="2400" b="1" u="sng" dirty="0">
                <a:solidFill>
                  <a:srgbClr val="FF0000"/>
                </a:solidFill>
              </a:rPr>
              <a:t>arrow points in the directions of the </a:t>
            </a:r>
            <a:r>
              <a:rPr lang="en-US" sz="2400" b="1" u="sng" dirty="0" smtClean="0">
                <a:solidFill>
                  <a:srgbClr val="FF0000"/>
                </a:solidFill>
              </a:rPr>
              <a:t>displacement, ,  the motion, forces, </a:t>
            </a:r>
            <a:r>
              <a:rPr lang="en-US" sz="2400" b="1" u="sng" dirty="0">
                <a:solidFill>
                  <a:srgbClr val="FF0000"/>
                </a:solidFill>
              </a:rPr>
              <a:t>etc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smtClean="0">
                <a:solidFill>
                  <a:srgbClr val="1D0EFE"/>
                </a:solidFill>
              </a:rPr>
              <a:t> </a:t>
            </a:r>
            <a:r>
              <a:rPr lang="en-US" b="1" dirty="0">
                <a:solidFill>
                  <a:srgbClr val="1D0EFE"/>
                </a:solidFill>
              </a:rPr>
              <a:t>It is often specified by an angle</a:t>
            </a:r>
            <a:r>
              <a:rPr lang="en-US" dirty="0" smtClean="0"/>
              <a:t>.</a:t>
            </a:r>
          </a:p>
          <a:p>
            <a:r>
              <a:rPr lang="en-US" sz="2800" b="1" dirty="0" smtClean="0"/>
              <a:t>You can add Vectors  or subtract vectors. </a:t>
            </a:r>
            <a:endParaRPr lang="en-US" sz="2800" b="1" dirty="0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1371600" y="4783065"/>
            <a:ext cx="198120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09600" y="1066800"/>
            <a:ext cx="792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CC"/>
                </a:solidFill>
              </a:rPr>
              <a:t>Vectors </a:t>
            </a:r>
            <a:r>
              <a:rPr lang="en-US" sz="2800" dirty="0">
                <a:solidFill>
                  <a:srgbClr val="0000CC"/>
                </a:solidFill>
              </a:rPr>
              <a:t>are </a:t>
            </a:r>
            <a:r>
              <a:rPr lang="en-US" sz="2800" dirty="0" smtClean="0">
                <a:solidFill>
                  <a:srgbClr val="0000CC"/>
                </a:solidFill>
              </a:rPr>
              <a:t>often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</a:rPr>
              <a:t>used to show Displacement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371600" y="64770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09800" y="5791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42°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371600" y="51054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5 m/s</a:t>
            </a:r>
          </a:p>
        </p:txBody>
      </p:sp>
    </p:spTree>
    <p:extLst>
      <p:ext uri="{BB962C8B-B14F-4D97-AF65-F5344CB8AC3E}">
        <p14:creationId xmlns:p14="http://schemas.microsoft.com/office/powerpoint/2010/main" val="1833690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VECTOR APPLICATION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304800" y="1600200"/>
            <a:ext cx="8836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latin typeface="News Gothic MT" pitchFamily="-108" charset="0"/>
              </a:rPr>
              <a:t>SUBTRACTION</a:t>
            </a:r>
            <a:r>
              <a:rPr lang="en-US" dirty="0">
                <a:latin typeface="News Gothic MT" pitchFamily="-108" charset="0"/>
              </a:rPr>
              <a:t>:  When two (2) vectors point in the </a:t>
            </a:r>
            <a:r>
              <a:rPr lang="en-US" b="1" dirty="0" smtClean="0">
                <a:solidFill>
                  <a:srgbClr val="0000FF"/>
                </a:solidFill>
                <a:latin typeface="News Gothic MT" pitchFamily="-108" charset="0"/>
              </a:rPr>
              <a:t>OPPOSITE</a:t>
            </a:r>
          </a:p>
          <a:p>
            <a:pPr eaLnBrk="1" hangingPunct="1"/>
            <a:r>
              <a:rPr lang="en-US" b="1" dirty="0" smtClean="0">
                <a:solidFill>
                  <a:srgbClr val="0000FF"/>
                </a:solidFill>
                <a:latin typeface="News Gothic MT" pitchFamily="-108" charset="0"/>
              </a:rPr>
              <a:t> </a:t>
            </a:r>
            <a:r>
              <a:rPr lang="en-US" dirty="0">
                <a:latin typeface="News Gothic MT" pitchFamily="-108" charset="0"/>
              </a:rPr>
              <a:t>direction, </a:t>
            </a:r>
            <a:r>
              <a:rPr lang="en-US" dirty="0" smtClean="0">
                <a:latin typeface="News Gothic MT" pitchFamily="-108" charset="0"/>
              </a:rPr>
              <a:t>simply </a:t>
            </a:r>
            <a:r>
              <a:rPr lang="en-US" dirty="0">
                <a:latin typeface="News Gothic MT" pitchFamily="-108" charset="0"/>
              </a:rPr>
              <a:t>subtract them</a:t>
            </a:r>
            <a:r>
              <a:rPr lang="en-US" sz="1800" dirty="0">
                <a:latin typeface="News Gothic MT" pitchFamily="-108" charset="0"/>
              </a:rPr>
              <a:t>.</a:t>
            </a: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914400" y="2343150"/>
            <a:ext cx="768524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endParaRPr lang="en-US" sz="1800" b="1" dirty="0" smtClean="0">
              <a:latin typeface="News Gothic MT" pitchFamily="-108" charset="0"/>
            </a:endParaRPr>
          </a:p>
          <a:p>
            <a:pPr eaLnBrk="1" hangingPunct="1"/>
            <a:r>
              <a:rPr lang="en-US" sz="1800" b="1" dirty="0" smtClean="0">
                <a:latin typeface="News Gothic MT" pitchFamily="-108" charset="0"/>
              </a:rPr>
              <a:t>EXAMPLE</a:t>
            </a:r>
            <a:r>
              <a:rPr lang="en-US" sz="1800" dirty="0">
                <a:latin typeface="News Gothic MT" pitchFamily="-108" charset="0"/>
              </a:rPr>
              <a:t>:  </a:t>
            </a:r>
            <a:r>
              <a:rPr lang="en-US" sz="2000" b="1" dirty="0">
                <a:latin typeface="News Gothic MT" pitchFamily="-108" charset="0"/>
              </a:rPr>
              <a:t>A man walks 46.5 m east, then another 20 m west.  </a:t>
            </a:r>
          </a:p>
          <a:p>
            <a:pPr eaLnBrk="1" hangingPunct="1"/>
            <a:r>
              <a:rPr lang="en-US" sz="2000" b="1" dirty="0">
                <a:latin typeface="News Gothic MT" pitchFamily="-108" charset="0"/>
              </a:rPr>
              <a:t>Calculate his displacement relative to where he started</a:t>
            </a:r>
            <a:r>
              <a:rPr lang="en-US" sz="1800" dirty="0">
                <a:latin typeface="News Gothic MT" pitchFamily="-108" charset="0"/>
              </a:rPr>
              <a:t>.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1518" y="3962400"/>
            <a:ext cx="1868632" cy="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1160895" y="4114800"/>
            <a:ext cx="1219200" cy="1588"/>
          </a:xfrm>
          <a:prstGeom prst="straightConnector1">
            <a:avLst/>
          </a:prstGeom>
          <a:ln w="28575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49275" y="5040313"/>
            <a:ext cx="593725" cy="1587"/>
          </a:xfrm>
          <a:prstGeom prst="straightConnector1">
            <a:avLst/>
          </a:prstGeom>
          <a:ln w="28575" cmpd="sng">
            <a:solidFill>
              <a:srgbClr val="FF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36675" y="4887913"/>
            <a:ext cx="1234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1400" dirty="0">
                <a:latin typeface="News Gothic MT" pitchFamily="-108" charset="0"/>
              </a:rPr>
              <a:t> </a:t>
            </a:r>
            <a:r>
              <a:rPr lang="en-US" sz="1800" b="1" dirty="0">
                <a:latin typeface="News Gothic MT" pitchFamily="-108" charset="0"/>
              </a:rPr>
              <a:t>26.5 m, 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4400" y="3198813"/>
            <a:ext cx="118494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endParaRPr lang="en-US" sz="1400" dirty="0" smtClean="0">
              <a:latin typeface="News Gothic MT" pitchFamily="-108" charset="0"/>
            </a:endParaRPr>
          </a:p>
          <a:p>
            <a:pPr eaLnBrk="1" hangingPunct="1"/>
            <a:endParaRPr lang="en-US" sz="1400" dirty="0" smtClean="0">
              <a:latin typeface="News Gothic MT" pitchFamily="-108" charset="0"/>
            </a:endParaRPr>
          </a:p>
          <a:p>
            <a:pPr eaLnBrk="1" hangingPunct="1"/>
            <a:r>
              <a:rPr lang="en-US" sz="1800" b="1" dirty="0" smtClean="0">
                <a:latin typeface="News Gothic MT" pitchFamily="-108" charset="0"/>
              </a:rPr>
              <a:t>46.5 </a:t>
            </a:r>
            <a:r>
              <a:rPr lang="en-US" sz="1800" b="1" dirty="0">
                <a:latin typeface="News Gothic MT" pitchFamily="-108" charset="0"/>
              </a:rPr>
              <a:t>m, 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70150" y="3440113"/>
            <a:ext cx="322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-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36675" y="3962400"/>
            <a:ext cx="115127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endParaRPr lang="en-US" sz="1400" dirty="0" smtClean="0">
              <a:latin typeface="News Gothic MT" pitchFamily="-108" charset="0"/>
            </a:endParaRPr>
          </a:p>
          <a:p>
            <a:pPr eaLnBrk="1" hangingPunct="1"/>
            <a:r>
              <a:rPr lang="en-US" sz="2000" b="1" dirty="0" smtClean="0">
                <a:latin typeface="News Gothic MT" pitchFamily="-108" charset="0"/>
              </a:rPr>
              <a:t>20 </a:t>
            </a:r>
            <a:r>
              <a:rPr lang="en-US" sz="2000" b="1" dirty="0">
                <a:latin typeface="News Gothic MT" pitchFamily="-108" charset="0"/>
              </a:rPr>
              <a:t>m, W</a:t>
            </a:r>
          </a:p>
        </p:txBody>
      </p:sp>
    </p:spTree>
    <p:extLst>
      <p:ext uri="{BB962C8B-B14F-4D97-AF65-F5344CB8AC3E}">
        <p14:creationId xmlns:p14="http://schemas.microsoft.com/office/powerpoint/2010/main" val="365243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326" name="Rectangle 38"/>
          <p:cNvSpPr>
            <a:spLocks noChangeArrowheads="1"/>
          </p:cNvSpPr>
          <p:nvPr/>
        </p:nvSpPr>
        <p:spPr bwMode="auto">
          <a:xfrm>
            <a:off x="152400" y="2819400"/>
            <a:ext cx="4876800" cy="3962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315200" cy="457200"/>
          </a:xfrm>
        </p:spPr>
        <p:txBody>
          <a:bodyPr/>
          <a:lstStyle/>
          <a:p>
            <a:pPr algn="ctr"/>
            <a:r>
              <a:rPr lang="en-US" dirty="0"/>
              <a:t>Distance and Displacement</a:t>
            </a:r>
          </a:p>
        </p:txBody>
      </p:sp>
      <p:sp>
        <p:nvSpPr>
          <p:cNvPr id="396319" name="Text Box 31"/>
          <p:cNvSpPr txBox="1">
            <a:spLocks noChangeArrowheads="1"/>
          </p:cNvSpPr>
          <p:nvPr/>
        </p:nvSpPr>
        <p:spPr bwMode="auto">
          <a:xfrm>
            <a:off x="5334000" y="3200400"/>
            <a:ext cx="35052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kumimoji="0"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Net displacement</a:t>
            </a:r>
            <a:r>
              <a:rPr kumimoji="0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lvl="0"/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4m E- 6 W,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kumimoji="0"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endParaRPr kumimoji="0" lang="en-US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6307" name="Line 19"/>
          <p:cNvSpPr>
            <a:spLocks noChangeShapeType="1"/>
          </p:cNvSpPr>
          <p:nvPr/>
        </p:nvSpPr>
        <p:spPr bwMode="auto">
          <a:xfrm>
            <a:off x="1143000" y="4495800"/>
            <a:ext cx="4038600" cy="0"/>
          </a:xfrm>
          <a:prstGeom prst="line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6327" name="Group 39"/>
          <p:cNvGrpSpPr>
            <a:grpSpLocks/>
          </p:cNvGrpSpPr>
          <p:nvPr/>
        </p:nvGrpSpPr>
        <p:grpSpPr bwMode="auto">
          <a:xfrm>
            <a:off x="2514600" y="3733800"/>
            <a:ext cx="1905000" cy="609600"/>
            <a:chOff x="1584" y="2352"/>
            <a:chExt cx="1200" cy="384"/>
          </a:xfrm>
        </p:grpSpPr>
        <p:sp>
          <p:nvSpPr>
            <p:cNvPr id="396309" name="Line 21"/>
            <p:cNvSpPr>
              <a:spLocks noChangeShapeType="1"/>
            </p:cNvSpPr>
            <p:nvPr/>
          </p:nvSpPr>
          <p:spPr bwMode="auto">
            <a:xfrm>
              <a:off x="1584" y="2736"/>
              <a:ext cx="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13" name="Text Box 25"/>
            <p:cNvSpPr txBox="1">
              <a:spLocks noChangeArrowheads="1"/>
            </p:cNvSpPr>
            <p:nvPr/>
          </p:nvSpPr>
          <p:spPr bwMode="auto">
            <a:xfrm>
              <a:off x="1824" y="2352"/>
              <a:ext cx="81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kumimoji="0" lang="en-US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 m,E</a:t>
              </a:r>
            </a:p>
          </p:txBody>
        </p:sp>
      </p:grpSp>
      <p:grpSp>
        <p:nvGrpSpPr>
          <p:cNvPr id="396329" name="Group 41"/>
          <p:cNvGrpSpPr>
            <a:grpSpLocks/>
          </p:cNvGrpSpPr>
          <p:nvPr/>
        </p:nvGrpSpPr>
        <p:grpSpPr bwMode="auto">
          <a:xfrm>
            <a:off x="1371600" y="4648202"/>
            <a:ext cx="2971800" cy="1223963"/>
            <a:chOff x="864" y="2928"/>
            <a:chExt cx="1872" cy="771"/>
          </a:xfrm>
        </p:grpSpPr>
        <p:sp>
          <p:nvSpPr>
            <p:cNvPr id="396310" name="Line 22"/>
            <p:cNvSpPr>
              <a:spLocks noChangeShapeType="1"/>
            </p:cNvSpPr>
            <p:nvPr/>
          </p:nvSpPr>
          <p:spPr bwMode="auto">
            <a:xfrm flipH="1">
              <a:off x="864" y="2928"/>
              <a:ext cx="18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6314" name="Text Box 26"/>
            <p:cNvSpPr txBox="1">
              <a:spLocks noChangeArrowheads="1"/>
            </p:cNvSpPr>
            <p:nvPr/>
          </p:nvSpPr>
          <p:spPr bwMode="auto">
            <a:xfrm>
              <a:off x="1392" y="3408"/>
              <a:ext cx="8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kumimoji="0" lang="en-US" sz="24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6 m,W</a:t>
              </a:r>
            </a:p>
          </p:txBody>
        </p:sp>
        <p:sp>
          <p:nvSpPr>
            <p:cNvPr id="396315" name="Line 27"/>
            <p:cNvSpPr>
              <a:spLocks noChangeShapeType="1"/>
            </p:cNvSpPr>
            <p:nvPr/>
          </p:nvSpPr>
          <p:spPr bwMode="auto">
            <a:xfrm flipH="1" flipV="1">
              <a:off x="1488" y="3024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396328" name="Group 40"/>
          <p:cNvGrpSpPr>
            <a:grpSpLocks/>
          </p:cNvGrpSpPr>
          <p:nvPr/>
        </p:nvGrpSpPr>
        <p:grpSpPr bwMode="auto">
          <a:xfrm>
            <a:off x="1524000" y="3657600"/>
            <a:ext cx="990600" cy="685800"/>
            <a:chOff x="864" y="2256"/>
            <a:chExt cx="624" cy="432"/>
          </a:xfrm>
        </p:grpSpPr>
        <p:sp>
          <p:nvSpPr>
            <p:cNvPr id="396321" name="Line 33"/>
            <p:cNvSpPr>
              <a:spLocks noChangeShapeType="1"/>
            </p:cNvSpPr>
            <p:nvPr/>
          </p:nvSpPr>
          <p:spPr bwMode="auto">
            <a:xfrm flipH="1">
              <a:off x="864" y="2688"/>
              <a:ext cx="624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322" name="Text Box 34"/>
            <p:cNvSpPr txBox="1">
              <a:spLocks noChangeArrowheads="1"/>
            </p:cNvSpPr>
            <p:nvPr/>
          </p:nvSpPr>
          <p:spPr bwMode="auto">
            <a:xfrm>
              <a:off x="1008" y="2256"/>
              <a:ext cx="28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kumimoji="0" lang="en-US" b="1" i="1">
                  <a:effectLst/>
                </a:rPr>
                <a:t>D</a:t>
              </a:r>
            </a:p>
          </p:txBody>
        </p:sp>
      </p:grpSp>
      <p:sp>
        <p:nvSpPr>
          <p:cNvPr id="396323" name="Text Box 35"/>
          <p:cNvSpPr txBox="1">
            <a:spLocks noChangeArrowheads="1"/>
          </p:cNvSpPr>
          <p:nvPr/>
        </p:nvSpPr>
        <p:spPr bwMode="auto">
          <a:xfrm>
            <a:off x="5295900" y="4545568"/>
            <a:ext cx="3733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kumimoji="0" lang="en-US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/>
            <a:r>
              <a:rPr kumimoji="0"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kumimoji="0"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hat </a:t>
            </a:r>
            <a:r>
              <a:rPr kumimoji="0"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the distance traveled</a:t>
            </a:r>
            <a:r>
              <a:rPr kumimoji="0"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 </a:t>
            </a:r>
            <a:r>
              <a:rPr kumimoji="0"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4m +6m =</a:t>
            </a:r>
            <a:endParaRPr kumimoji="0"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6325" name="Text Box 37"/>
          <p:cNvSpPr txBox="1">
            <a:spLocks noChangeArrowheads="1"/>
          </p:cNvSpPr>
          <p:nvPr/>
        </p:nvSpPr>
        <p:spPr bwMode="auto">
          <a:xfrm rot="10800000" flipV="1">
            <a:off x="6553200" y="5912080"/>
            <a:ext cx="205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kumimoji="0" lang="en-US" sz="3200" b="1" dirty="0">
                <a:solidFill>
                  <a:srgbClr val="FF0000"/>
                </a:solidFill>
                <a:effectLst/>
              </a:rPr>
              <a:t>10 m !!</a:t>
            </a:r>
          </a:p>
        </p:txBody>
      </p:sp>
      <p:sp>
        <p:nvSpPr>
          <p:cNvPr id="396330" name="Line 42"/>
          <p:cNvSpPr>
            <a:spLocks noChangeShapeType="1"/>
          </p:cNvSpPr>
          <p:nvPr/>
        </p:nvSpPr>
        <p:spPr bwMode="auto">
          <a:xfrm>
            <a:off x="2514600" y="3352800"/>
            <a:ext cx="0" cy="1143000"/>
          </a:xfrm>
          <a:prstGeom prst="line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332" name="Text Box 44"/>
          <p:cNvSpPr txBox="1">
            <a:spLocks noChangeArrowheads="1"/>
          </p:cNvSpPr>
          <p:nvPr/>
        </p:nvSpPr>
        <p:spPr bwMode="auto">
          <a:xfrm>
            <a:off x="5334000" y="3810000"/>
            <a:ext cx="3276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kumimoji="0" lang="en-US" sz="2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kumimoji="0"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 </a:t>
            </a:r>
            <a:r>
              <a:rPr kumimoji="0"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2 m, W</a:t>
            </a:r>
          </a:p>
        </p:txBody>
      </p:sp>
      <p:sp>
        <p:nvSpPr>
          <p:cNvPr id="396333" name="Text Box 45"/>
          <p:cNvSpPr txBox="1">
            <a:spLocks noChangeArrowheads="1"/>
          </p:cNvSpPr>
          <p:nvPr/>
        </p:nvSpPr>
        <p:spPr bwMode="auto">
          <a:xfrm>
            <a:off x="533400" y="990600"/>
            <a:ext cx="7848600" cy="156966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 marL="338138" indent="-338138" algn="l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Tx/>
              <a:buChar char="•"/>
            </a:pPr>
            <a:r>
              <a:rPr kumimoji="0"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Displacement</a:t>
            </a:r>
            <a:r>
              <a:rPr kumimoji="0"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0"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is also </a:t>
            </a:r>
            <a:r>
              <a:rPr kumimoji="0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</a:t>
            </a:r>
            <a:r>
              <a:rPr kumimoji="0"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x </a:t>
            </a:r>
            <a:r>
              <a:rPr kumimoji="0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or </a:t>
            </a:r>
            <a:r>
              <a:rPr kumimoji="0"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y</a:t>
            </a:r>
            <a:r>
              <a:rPr kumimoji="0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coordinate of position</a:t>
            </a:r>
            <a:r>
              <a:rPr kumimoji="0"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 Consider a car that travels 4 m, E then 6 m, W.</a:t>
            </a:r>
            <a:endParaRPr lang="en-US" sz="3200" b="1" dirty="0"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396335" name="Text Box 47"/>
          <p:cNvSpPr txBox="1">
            <a:spLocks noChangeArrowheads="1"/>
          </p:cNvSpPr>
          <p:nvPr/>
        </p:nvSpPr>
        <p:spPr bwMode="auto">
          <a:xfrm>
            <a:off x="3733800" y="4876800"/>
            <a:ext cx="1676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kumimoji="0"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kumimoji="0" lang="en-US">
                <a:effectLst/>
              </a:rPr>
              <a:t> </a:t>
            </a:r>
            <a:r>
              <a:rPr kumimoji="0"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= +4</a:t>
            </a:r>
          </a:p>
        </p:txBody>
      </p:sp>
      <p:sp>
        <p:nvSpPr>
          <p:cNvPr id="396336" name="Text Box 48"/>
          <p:cNvSpPr txBox="1">
            <a:spLocks noChangeArrowheads="1"/>
          </p:cNvSpPr>
          <p:nvPr/>
        </p:nvSpPr>
        <p:spPr bwMode="auto">
          <a:xfrm>
            <a:off x="762000" y="4876800"/>
            <a:ext cx="1371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kumimoji="0"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kumimoji="0" lang="en-US">
                <a:effectLst/>
              </a:rPr>
              <a:t> </a:t>
            </a:r>
            <a:r>
              <a:rPr kumimoji="0"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= -2</a:t>
            </a:r>
          </a:p>
        </p:txBody>
      </p:sp>
    </p:spTree>
    <p:extLst>
      <p:ext uri="{BB962C8B-B14F-4D97-AF65-F5344CB8AC3E}">
        <p14:creationId xmlns:p14="http://schemas.microsoft.com/office/powerpoint/2010/main" val="3853013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6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6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6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6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ungle Menu Comma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9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9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6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ungle Menu Comma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96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ungle Menu Comma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396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396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9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ungle Menu Comma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9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ungle Menu Comma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326" grpId="0" animBg="1"/>
      <p:bldP spid="396290" grpId="0" build="p" autoUpdateAnimBg="0" advAuto="0"/>
      <p:bldP spid="396319" grpId="0" build="p" autoUpdateAnimBg="0"/>
      <p:bldP spid="396307" grpId="0" animBg="1"/>
      <p:bldP spid="396323" grpId="0" autoUpdateAnimBg="0"/>
      <p:bldP spid="396325" grpId="0" autoUpdateAnimBg="0"/>
      <p:bldP spid="396330" grpId="0" animBg="1"/>
      <p:bldP spid="396332" grpId="0" autoUpdateAnimBg="0"/>
      <p:bldP spid="396333" grpId="0" animBg="1" autoUpdateAnimBg="0"/>
      <p:bldP spid="396335" grpId="0" autoUpdateAnimBg="0"/>
      <p:bldP spid="39633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Determine the displacement for A and B below.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			</a:t>
            </a:r>
            <a:r>
              <a:rPr lang="en-US" b="1" dirty="0" smtClean="0">
                <a:solidFill>
                  <a:srgbClr val="E80000"/>
                </a:solidFill>
              </a:rPr>
              <a:t>			</a:t>
            </a:r>
          </a:p>
        </p:txBody>
      </p:sp>
      <p:pic>
        <p:nvPicPr>
          <p:cNvPr id="7172" name="Picture 4" descr="Displacement, cars 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00" r="4630"/>
          <a:stretch>
            <a:fillRect/>
          </a:stretch>
        </p:blipFill>
        <p:spPr>
          <a:xfrm>
            <a:off x="0" y="2362200"/>
            <a:ext cx="9144000" cy="2486025"/>
          </a:xfrm>
          <a:noFill/>
        </p:spPr>
      </p:pic>
    </p:spTree>
    <p:extLst>
      <p:ext uri="{BB962C8B-B14F-4D97-AF65-F5344CB8AC3E}">
        <p14:creationId xmlns:p14="http://schemas.microsoft.com/office/powerpoint/2010/main" val="125854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Determine the displacement for A and B below.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		</a:t>
            </a:r>
            <a:r>
              <a:rPr lang="en-US" b="1" smtClean="0">
                <a:solidFill>
                  <a:srgbClr val="E80000"/>
                </a:solidFill>
              </a:rPr>
              <a:t>12 km				6 km</a:t>
            </a:r>
          </a:p>
        </p:txBody>
      </p:sp>
      <p:pic>
        <p:nvPicPr>
          <p:cNvPr id="7172" name="Picture 4" descr="Displacement, cars 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00" r="4630"/>
          <a:stretch>
            <a:fillRect/>
          </a:stretch>
        </p:blipFill>
        <p:spPr>
          <a:xfrm>
            <a:off x="0" y="2390775"/>
            <a:ext cx="9144000" cy="2486025"/>
          </a:xfrm>
          <a:noFill/>
        </p:spPr>
      </p:pic>
    </p:spTree>
    <p:extLst>
      <p:ext uri="{BB962C8B-B14F-4D97-AF65-F5344CB8AC3E}">
        <p14:creationId xmlns:p14="http://schemas.microsoft.com/office/powerpoint/2010/main" val="125854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990600"/>
            <a:ext cx="81534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600" b="1" smtClean="0"/>
              <a:t>A bear, searching for food wanders 35 meters east then 20 meters north. Frustrated, he wanders another 12 meters west then 6 meters south. Calculate the bear's displacement.</a:t>
            </a:r>
            <a:endParaRPr lang="en-US" sz="1600" smtClean="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279525" y="44561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35 m, E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2667000" y="3200400"/>
            <a:ext cx="0" cy="1066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651125" y="3541713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20 m, N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057400" y="3200400"/>
            <a:ext cx="609600" cy="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117725" y="2703513"/>
            <a:ext cx="103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12 m, W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057400" y="3200400"/>
            <a:ext cx="0" cy="30480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143000" y="320040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6 m, S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914400" y="4343400"/>
            <a:ext cx="1828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3429000" y="2286000"/>
            <a:ext cx="1828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241925" y="1865313"/>
            <a:ext cx="260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-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4572000" y="2438400"/>
            <a:ext cx="609600" cy="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5622925" y="1941513"/>
            <a:ext cx="31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=</a:t>
            </a: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6096000" y="22098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6308725" y="17129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23 m, E</a:t>
            </a:r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V="1">
            <a:off x="4343400" y="2819400"/>
            <a:ext cx="0" cy="1066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4419600" y="2819400"/>
            <a:ext cx="0" cy="30480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4495800" y="28194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-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4800600" y="28194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=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V="1">
            <a:off x="5257800" y="30480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5318125" y="3008313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14 m, N</a:t>
            </a:r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3276600" y="51816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V="1">
            <a:off x="4419600" y="42672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3352800" y="5334000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23 m, E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4495800" y="4419600"/>
            <a:ext cx="984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14 m, N</a:t>
            </a:r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 flipV="1">
            <a:off x="3276600" y="4267200"/>
            <a:ext cx="1066800" cy="8382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53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5715000" y="3756025"/>
          <a:ext cx="2971800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4" imgW="7315200" imgH="4178300" progId="Equation.3">
                  <p:embed/>
                </p:oleObj>
              </mc:Choice>
              <mc:Fallback>
                <p:oleObj name="Equation" r:id="rId4" imgW="7315200" imgH="417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756025"/>
                        <a:ext cx="2971800" cy="16986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822325" y="5751513"/>
            <a:ext cx="6343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The Final Answer:  </a:t>
            </a:r>
            <a:r>
              <a:rPr lang="en-US" sz="1800" b="1">
                <a:solidFill>
                  <a:srgbClr val="FF0000"/>
                </a:solidFill>
                <a:latin typeface="News Gothic MT" pitchFamily="-108" charset="0"/>
              </a:rPr>
              <a:t>26.93 m, 31.3 degrees NORTH or EAST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3260725" y="44561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R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3429000" y="4876800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Symbol" pitchFamily="18" charset="2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716515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0" presetClass="path" presetSubtype="0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12214 " pathEditMode="relative" ptsTypes="AA">
                                      <p:cBhvr>
                                        <p:cTn id="145" dur="2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12214 " pathEditMode="relative" ptsTypes="AA">
                                      <p:cBhvr>
                                        <p:cTn id="147" dur="20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0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12214 " pathEditMode="relative" ptsTypes="AA">
                                      <p:cBhvr>
                                        <p:cTn id="149" dur="2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12214 " pathEditMode="relative" ptsTypes="AA">
                                      <p:cBhvr>
                                        <p:cTn id="151" dur="2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-0.12214 " pathEditMode="relative" ptsTypes="AA">
                                      <p:cBhvr>
                                        <p:cTn id="153" dur="2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0" grpId="0" animBg="1"/>
      <p:bldP spid="21511" grpId="0"/>
      <p:bldP spid="21512" grpId="0" animBg="1"/>
      <p:bldP spid="21513" grpId="0"/>
      <p:bldP spid="21514" grpId="0" animBg="1"/>
      <p:bldP spid="21515" grpId="0"/>
      <p:bldP spid="21516" grpId="0" animBg="1"/>
      <p:bldP spid="21517" grpId="0" animBg="1"/>
      <p:bldP spid="21518" grpId="0"/>
      <p:bldP spid="21519" grpId="0" animBg="1"/>
      <p:bldP spid="21520" grpId="0"/>
      <p:bldP spid="21521" grpId="0" animBg="1"/>
      <p:bldP spid="21522" grpId="0"/>
      <p:bldP spid="21523" grpId="0" animBg="1"/>
      <p:bldP spid="21524" grpId="0" animBg="1"/>
      <p:bldP spid="21525" grpId="0"/>
      <p:bldP spid="21526" grpId="0"/>
      <p:bldP spid="21527" grpId="0" animBg="1"/>
      <p:bldP spid="21528" grpId="0"/>
      <p:bldP spid="21529" grpId="0" animBg="1"/>
      <p:bldP spid="21529" grpId="1" animBg="1"/>
      <p:bldP spid="21530" grpId="0" animBg="1"/>
      <p:bldP spid="21530" grpId="1" animBg="1"/>
      <p:bldP spid="21531" grpId="0"/>
      <p:bldP spid="21531" grpId="1"/>
      <p:bldP spid="21532" grpId="0"/>
      <p:bldP spid="21532" grpId="1"/>
      <p:bldP spid="21533" grpId="0" animBg="1"/>
      <p:bldP spid="21533" grpId="1" animBg="1"/>
      <p:bldP spid="21538" grpId="0"/>
      <p:bldP spid="215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30250"/>
          </a:xfrm>
        </p:spPr>
        <p:txBody>
          <a:bodyPr/>
          <a:lstStyle/>
          <a:p>
            <a:pPr eaLnBrk="1" hangingPunct="1"/>
            <a:r>
              <a:rPr lang="en-US" dirty="0" smtClean="0"/>
              <a:t> Vectors At a Right Angle</a:t>
            </a:r>
            <a:endParaRPr lang="en-US" dirty="0" smtClean="0"/>
          </a:p>
        </p:txBody>
      </p:sp>
      <p:sp>
        <p:nvSpPr>
          <p:cNvPr id="22532" name="TextBox 2"/>
          <p:cNvSpPr txBox="1">
            <a:spLocks noChangeArrowheads="1"/>
          </p:cNvSpPr>
          <p:nvPr/>
        </p:nvSpPr>
        <p:spPr bwMode="auto">
          <a:xfrm>
            <a:off x="152400" y="914400"/>
            <a:ext cx="86915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2800" b="1" dirty="0">
                <a:latin typeface="News Gothic MT" pitchFamily="-108" charset="0"/>
              </a:rPr>
              <a:t>When two (2) vectors are </a:t>
            </a:r>
            <a:r>
              <a:rPr lang="en-US" sz="2800" b="1" dirty="0">
                <a:solidFill>
                  <a:srgbClr val="0000FF"/>
                </a:solidFill>
                <a:latin typeface="News Gothic MT" pitchFamily="-108" charset="0"/>
              </a:rPr>
              <a:t>PERPENDICULAR </a:t>
            </a:r>
            <a:r>
              <a:rPr lang="en-US" sz="2800" b="1" dirty="0">
                <a:latin typeface="News Gothic MT" pitchFamily="-108" charset="0"/>
              </a:rPr>
              <a:t>to each other</a:t>
            </a:r>
            <a:r>
              <a:rPr lang="en-US" sz="2800" b="1" dirty="0" smtClean="0">
                <a:latin typeface="News Gothic MT" pitchFamily="-108" charset="0"/>
              </a:rPr>
              <a:t>,</a:t>
            </a:r>
          </a:p>
          <a:p>
            <a:pPr eaLnBrk="1" hangingPunct="1"/>
            <a:r>
              <a:rPr lang="en-US" sz="2800" b="1" dirty="0" smtClean="0">
                <a:latin typeface="News Gothic MT" pitchFamily="-108" charset="0"/>
              </a:rPr>
              <a:t> </a:t>
            </a:r>
            <a:r>
              <a:rPr lang="en-US" sz="2800" b="1" dirty="0">
                <a:latin typeface="News Gothic MT" pitchFamily="-108" charset="0"/>
              </a:rPr>
              <a:t>you </a:t>
            </a:r>
            <a:r>
              <a:rPr lang="en-US" sz="2800" b="1" dirty="0" smtClean="0">
                <a:latin typeface="News Gothic MT" pitchFamily="-108" charset="0"/>
              </a:rPr>
              <a:t>must use </a:t>
            </a:r>
            <a:r>
              <a:rPr lang="en-US" sz="2800" b="1" dirty="0">
                <a:latin typeface="News Gothic MT" pitchFamily="-108" charset="0"/>
              </a:rPr>
              <a:t>the </a:t>
            </a:r>
            <a:r>
              <a:rPr lang="en-US" sz="2800" b="1" dirty="0">
                <a:solidFill>
                  <a:srgbClr val="0000FF"/>
                </a:solidFill>
                <a:latin typeface="News Gothic MT" pitchFamily="-108" charset="0"/>
              </a:rPr>
              <a:t>PYTHAGOREAN THEOREM </a:t>
            </a:r>
          </a:p>
        </p:txBody>
      </p:sp>
      <p:sp>
        <p:nvSpPr>
          <p:cNvPr id="22533" name="TextBox 3"/>
          <p:cNvSpPr txBox="1">
            <a:spLocks noChangeArrowheads="1"/>
          </p:cNvSpPr>
          <p:nvPr/>
        </p:nvSpPr>
        <p:spPr bwMode="auto">
          <a:xfrm>
            <a:off x="152400" y="2590800"/>
            <a:ext cx="44356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Example:  A man travels 120 km east</a:t>
            </a:r>
          </a:p>
          <a:p>
            <a:pPr eaLnBrk="1" hangingPunct="1"/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then 160 km north.  Calculate his </a:t>
            </a:r>
          </a:p>
          <a:p>
            <a:pPr eaLnBrk="1" hangingPunct="1"/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resultant displacement.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260975" y="5486400"/>
            <a:ext cx="2362200" cy="1588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6174582" y="4039394"/>
            <a:ext cx="2895600" cy="1587"/>
          </a:xfrm>
          <a:prstGeom prst="straightConnector1">
            <a:avLst/>
          </a:prstGeom>
          <a:ln w="28575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4993482" y="2858293"/>
            <a:ext cx="2895600" cy="2360613"/>
          </a:xfrm>
          <a:prstGeom prst="straightConnector1">
            <a:avLst/>
          </a:prstGeom>
          <a:ln w="28575" cmpd="sng">
            <a:solidFill>
              <a:srgbClr val="FF00FF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07100" y="5178425"/>
            <a:ext cx="1069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>
                <a:latin typeface="News Gothic MT" pitchFamily="-108" charset="0"/>
              </a:rPr>
              <a:t>120 km, 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3175" y="3575050"/>
            <a:ext cx="1092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>
                <a:latin typeface="News Gothic MT" pitchFamily="-108" charset="0"/>
              </a:rPr>
              <a:t>160 km, 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949825" y="2774950"/>
            <a:ext cx="220759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dirty="0">
                <a:latin typeface="News Gothic MT" pitchFamily="-108" charset="0"/>
              </a:rPr>
              <a:t>the hypotenuse is</a:t>
            </a:r>
          </a:p>
          <a:p>
            <a:pPr eaLnBrk="1" hangingPunct="1"/>
            <a:r>
              <a:rPr lang="en-US" sz="1400" dirty="0">
                <a:latin typeface="News Gothic MT" pitchFamily="-108" charset="0"/>
              </a:rPr>
              <a:t>called the </a:t>
            </a:r>
            <a:r>
              <a:rPr lang="en-US" sz="1600" b="1" dirty="0">
                <a:solidFill>
                  <a:srgbClr val="FF0000"/>
                </a:solidFill>
                <a:latin typeface="News Gothic MT" pitchFamily="-108" charset="0"/>
              </a:rPr>
              <a:t>RESULTANT</a:t>
            </a:r>
          </a:p>
        </p:txBody>
      </p:sp>
      <p:cxnSp>
        <p:nvCxnSpPr>
          <p:cNvPr id="16" name="Elbow Connector 15"/>
          <p:cNvCxnSpPr/>
          <p:nvPr/>
        </p:nvCxnSpPr>
        <p:spPr>
          <a:xfrm rot="16200000" flipH="1">
            <a:off x="6215062" y="3325813"/>
            <a:ext cx="434975" cy="3810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26063" y="5943600"/>
            <a:ext cx="32411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HORIZONTAL COMPONENT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6469857" y="5791994"/>
            <a:ext cx="304800" cy="158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23175" y="3929063"/>
            <a:ext cx="1370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 dirty="0">
                <a:solidFill>
                  <a:srgbClr val="FF0000"/>
                </a:solidFill>
                <a:latin typeface="News Gothic MT" pitchFamily="-108" charset="0"/>
              </a:rPr>
              <a:t>VERTICAL</a:t>
            </a:r>
          </a:p>
          <a:p>
            <a:pPr eaLnBrk="1" hangingPunct="1"/>
            <a:r>
              <a:rPr lang="en-US" sz="1400" b="1" dirty="0">
                <a:solidFill>
                  <a:srgbClr val="FF0000"/>
                </a:solidFill>
                <a:latin typeface="News Gothic MT" pitchFamily="-108" charset="0"/>
              </a:rPr>
              <a:t>COMPONENT</a:t>
            </a:r>
          </a:p>
        </p:txBody>
      </p:sp>
      <p:sp>
        <p:nvSpPr>
          <p:cNvPr id="24" name="Left Arrow Callout 23"/>
          <p:cNvSpPr>
            <a:spLocks noChangeArrowheads="1"/>
          </p:cNvSpPr>
          <p:nvPr/>
        </p:nvSpPr>
        <p:spPr bwMode="auto">
          <a:xfrm>
            <a:off x="7623175" y="2401888"/>
            <a:ext cx="1220788" cy="493712"/>
          </a:xfrm>
          <a:prstGeom prst="leftArrowCallout">
            <a:avLst>
              <a:gd name="adj1" fmla="val 25000"/>
              <a:gd name="adj2" fmla="val 25000"/>
              <a:gd name="adj3" fmla="val 25001"/>
              <a:gd name="adj4" fmla="val 64977"/>
            </a:avLst>
          </a:prstGeom>
          <a:solidFill>
            <a:srgbClr val="FF8000"/>
          </a:solidFill>
          <a:ln w="12700">
            <a:solidFill>
              <a:srgbClr val="FF8000"/>
            </a:solidFill>
            <a:miter lim="800000"/>
            <a:headEnd/>
            <a:tailEnd/>
          </a:ln>
          <a:effectLst>
            <a:outerShdw dist="25400" dir="5400000" sx="100999" sy="100999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News Gothic MT" pitchFamily="-108" charset="0"/>
              </a:rPr>
              <a:t>FINISH</a:t>
            </a: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81000" y="3733800"/>
          <a:ext cx="347662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4" imgW="2108200" imgH="876300" progId="Equation.3">
                  <p:embed/>
                </p:oleObj>
              </mc:Choice>
              <mc:Fallback>
                <p:oleObj name="Equation" r:id="rId4" imgW="2108200" imgH="876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733800"/>
                        <a:ext cx="3476625" cy="175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Elbow Connector 26"/>
          <p:cNvCxnSpPr>
            <a:stCxn id="22" idx="2"/>
          </p:cNvCxnSpPr>
          <p:nvPr/>
        </p:nvCxnSpPr>
        <p:spPr>
          <a:xfrm rot="5400000">
            <a:off x="7866857" y="4358481"/>
            <a:ext cx="347662" cy="53657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971800" y="5061007"/>
            <a:ext cx="20444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800" b="1" dirty="0" smtClean="0">
                <a:solidFill>
                  <a:srgbClr val="FFC000"/>
                </a:solidFill>
              </a:rPr>
              <a:t>Start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014890" y="5129445"/>
            <a:ext cx="1146318" cy="7317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188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9" grpId="0"/>
      <p:bldP spid="22" grpId="0"/>
      <p:bldP spid="24" grpId="0" animBg="1"/>
      <p:bldP spid="2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577850"/>
          </a:xfrm>
        </p:spPr>
        <p:txBody>
          <a:bodyPr/>
          <a:lstStyle/>
          <a:p>
            <a:pPr eaLnBrk="1" hangingPunct="1"/>
            <a:r>
              <a:rPr lang="en-US" dirty="0" smtClean="0"/>
              <a:t>WHAT ABOUT DIRECTION?</a:t>
            </a:r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152400" y="685800"/>
            <a:ext cx="899160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1D0EFE"/>
                </a:solidFill>
                <a:latin typeface="News Gothic MT" pitchFamily="-108" charset="0"/>
              </a:rPr>
              <a:t>In the </a:t>
            </a:r>
            <a:r>
              <a:rPr lang="en-US" sz="2800" b="1" dirty="0" smtClean="0">
                <a:solidFill>
                  <a:srgbClr val="1D0EFE"/>
                </a:solidFill>
                <a:latin typeface="News Gothic MT" pitchFamily="-108" charset="0"/>
              </a:rPr>
              <a:t>example on the previous slide, is DISPLACEMENT </a:t>
            </a:r>
            <a:r>
              <a:rPr lang="en-US" sz="2800" b="1" dirty="0">
                <a:solidFill>
                  <a:srgbClr val="1D0EFE"/>
                </a:solidFill>
                <a:latin typeface="News Gothic MT" pitchFamily="-108" charset="0"/>
              </a:rPr>
              <a:t>asked </a:t>
            </a:r>
            <a:r>
              <a:rPr lang="en-US" sz="2800" b="1" dirty="0" smtClean="0">
                <a:solidFill>
                  <a:srgbClr val="1D0EFE"/>
                </a:solidFill>
                <a:latin typeface="News Gothic MT" pitchFamily="-108" charset="0"/>
              </a:rPr>
              <a:t>for .</a:t>
            </a:r>
          </a:p>
          <a:p>
            <a:pPr eaLnBrk="1" hangingPunct="1"/>
            <a:r>
              <a:rPr lang="en-US" sz="2800" b="1" dirty="0" smtClean="0">
                <a:solidFill>
                  <a:srgbClr val="1D0EFE"/>
                </a:solidFill>
                <a:latin typeface="News Gothic MT" pitchFamily="-108" charset="0"/>
              </a:rPr>
              <a:t>Since </a:t>
            </a:r>
            <a:r>
              <a:rPr lang="en-US" sz="2800" b="1" dirty="0">
                <a:solidFill>
                  <a:srgbClr val="1D0EFE"/>
                </a:solidFill>
                <a:latin typeface="News Gothic MT" pitchFamily="-108" charset="0"/>
              </a:rPr>
              <a:t>it is a VECTOR </a:t>
            </a:r>
            <a:r>
              <a:rPr lang="en-US" sz="2800" b="1" dirty="0" smtClean="0">
                <a:solidFill>
                  <a:srgbClr val="1D0EFE"/>
                </a:solidFill>
                <a:latin typeface="News Gothic MT" pitchFamily="-108" charset="0"/>
              </a:rPr>
              <a:t>quantity, we </a:t>
            </a:r>
            <a:r>
              <a:rPr lang="en-US" sz="2800" b="1" dirty="0">
                <a:solidFill>
                  <a:srgbClr val="1D0EFE"/>
                </a:solidFill>
                <a:latin typeface="News Gothic MT" pitchFamily="-108" charset="0"/>
              </a:rPr>
              <a:t>need to report its direction.</a:t>
            </a:r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6629400" y="3124200"/>
            <a:ext cx="0" cy="2590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5181600" y="4419600"/>
            <a:ext cx="2971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6461125" y="27035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N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6477000" y="57150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S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8137525" y="4227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E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648200" y="4267200"/>
            <a:ext cx="40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W</a:t>
            </a:r>
          </a:p>
        </p:txBody>
      </p:sp>
      <p:sp>
        <p:nvSpPr>
          <p:cNvPr id="10" name="Line 22"/>
          <p:cNvSpPr>
            <a:spLocks noChangeShapeType="1"/>
          </p:cNvSpPr>
          <p:nvPr/>
        </p:nvSpPr>
        <p:spPr bwMode="auto">
          <a:xfrm flipV="1">
            <a:off x="6705600" y="32766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rc 24"/>
          <p:cNvSpPr>
            <a:spLocks/>
          </p:cNvSpPr>
          <p:nvPr/>
        </p:nvSpPr>
        <p:spPr bwMode="auto">
          <a:xfrm>
            <a:off x="7162800" y="3962400"/>
            <a:ext cx="76200" cy="381000"/>
          </a:xfrm>
          <a:custGeom>
            <a:avLst/>
            <a:gdLst>
              <a:gd name="T0" fmla="*/ 0 w 21600"/>
              <a:gd name="T1" fmla="*/ 0 h 21600"/>
              <a:gd name="T2" fmla="*/ 268817 w 21600"/>
              <a:gd name="T3" fmla="*/ 6720417 h 21600"/>
              <a:gd name="T4" fmla="*/ 0 w 21600"/>
              <a:gd name="T5" fmla="*/ 672041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News Gothic MT" pitchFamily="-108" charset="0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7375525" y="3694113"/>
            <a:ext cx="81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N of E</a:t>
            </a: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6613525" y="3313113"/>
            <a:ext cx="81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E of N</a:t>
            </a:r>
          </a:p>
        </p:txBody>
      </p:sp>
      <p:sp>
        <p:nvSpPr>
          <p:cNvPr id="14" name="Line 27"/>
          <p:cNvSpPr>
            <a:spLocks noChangeShapeType="1"/>
          </p:cNvSpPr>
          <p:nvPr/>
        </p:nvSpPr>
        <p:spPr bwMode="auto">
          <a:xfrm flipH="1">
            <a:off x="5410200" y="4495800"/>
            <a:ext cx="114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5394325" y="4532313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S of W</a:t>
            </a:r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5699125" y="5294313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W of S</a:t>
            </a:r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5105400" y="33528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5241925" y="3922713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N of W</a:t>
            </a:r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5546725" y="3236913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W of N</a:t>
            </a:r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6705600" y="44958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7299325" y="45323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S of E</a:t>
            </a: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6689725" y="52943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E of S</a:t>
            </a:r>
          </a:p>
        </p:txBody>
      </p:sp>
      <p:sp>
        <p:nvSpPr>
          <p:cNvPr id="23575" name="Line 4"/>
          <p:cNvSpPr>
            <a:spLocks noChangeShapeType="1"/>
          </p:cNvSpPr>
          <p:nvPr/>
        </p:nvSpPr>
        <p:spPr bwMode="auto">
          <a:xfrm>
            <a:off x="457200" y="4441825"/>
            <a:ext cx="2819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6"/>
          <p:cNvSpPr>
            <a:spLocks noChangeShapeType="1"/>
          </p:cNvSpPr>
          <p:nvPr/>
        </p:nvSpPr>
        <p:spPr bwMode="auto">
          <a:xfrm flipV="1">
            <a:off x="3276600" y="2841625"/>
            <a:ext cx="0" cy="1524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8"/>
          <p:cNvSpPr>
            <a:spLocks noChangeShapeType="1"/>
          </p:cNvSpPr>
          <p:nvPr/>
        </p:nvSpPr>
        <p:spPr bwMode="auto">
          <a:xfrm flipV="1">
            <a:off x="457200" y="2895237"/>
            <a:ext cx="2819400" cy="15323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Text Box 13"/>
          <p:cNvSpPr txBox="1">
            <a:spLocks noChangeArrowheads="1"/>
          </p:cNvSpPr>
          <p:nvPr/>
        </p:nvSpPr>
        <p:spPr bwMode="auto">
          <a:xfrm>
            <a:off x="307975" y="4875213"/>
            <a:ext cx="47402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  <a:latin typeface="News Gothic MT" pitchFamily="-108" charset="0"/>
              </a:rPr>
              <a:t>NOTE: When drawing a right triangle that conveys some type of motion, you MUST draw your components HEAD TO TOE</a:t>
            </a:r>
            <a:r>
              <a:rPr lang="en-US" sz="1800" dirty="0">
                <a:latin typeface="News Gothic MT" pitchFamily="-108" charset="0"/>
              </a:rPr>
              <a:t>.</a:t>
            </a: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2819400" y="3984625"/>
            <a:ext cx="838200" cy="685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News Gothic MT" pitchFamily="-108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1066800" y="4060825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N of E</a:t>
            </a:r>
          </a:p>
        </p:txBody>
      </p:sp>
      <p:cxnSp>
        <p:nvCxnSpPr>
          <p:cNvPr id="30" name="Shape 29"/>
          <p:cNvCxnSpPr/>
          <p:nvPr/>
        </p:nvCxnSpPr>
        <p:spPr>
          <a:xfrm rot="16200000" flipV="1">
            <a:off x="3321844" y="4831556"/>
            <a:ext cx="2195512" cy="1524001"/>
          </a:xfrm>
          <a:prstGeom prst="bentConnector3">
            <a:avLst>
              <a:gd name="adj1" fmla="val 81552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>
            <a:off x="1219200" y="6691313"/>
            <a:ext cx="3962400" cy="47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09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7" grpId="0" animBg="1"/>
      <p:bldP spid="27" grpId="1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228601" y="381000"/>
            <a:ext cx="8362950" cy="6096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An  ANGLE Is Needed To Be Exact !</a:t>
            </a:r>
            <a:endParaRPr lang="en-US" sz="4000" dirty="0" smtClean="0"/>
          </a:p>
        </p:txBody>
      </p:sp>
      <p:sp>
        <p:nvSpPr>
          <p:cNvPr id="24580" name="TextBox 2"/>
          <p:cNvSpPr txBox="1">
            <a:spLocks noChangeArrowheads="1"/>
          </p:cNvSpPr>
          <p:nvPr/>
        </p:nvSpPr>
        <p:spPr bwMode="auto">
          <a:xfrm>
            <a:off x="152400" y="1066800"/>
            <a:ext cx="876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  <a:latin typeface="News Gothic MT" pitchFamily="-108" charset="0"/>
              </a:rPr>
              <a:t>Just putting N of E is not good enough (how far north of east ?).  </a:t>
            </a:r>
            <a:r>
              <a:rPr lang="en-US" b="1" dirty="0" smtClean="0">
                <a:solidFill>
                  <a:srgbClr val="FF0000"/>
                </a:solidFill>
                <a:latin typeface="News Gothic MT" pitchFamily="-108" charset="0"/>
              </a:rPr>
              <a:t>We </a:t>
            </a:r>
            <a:r>
              <a:rPr lang="en-US" b="1" dirty="0">
                <a:solidFill>
                  <a:srgbClr val="FF0000"/>
                </a:solidFill>
                <a:latin typeface="News Gothic MT" pitchFamily="-108" charset="0"/>
              </a:rPr>
              <a:t>need to find a numeric value for the direction.</a:t>
            </a: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838200" y="4800600"/>
            <a:ext cx="2819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5"/>
          <p:cNvSpPr>
            <a:spLocks noChangeShapeType="1"/>
          </p:cNvSpPr>
          <p:nvPr/>
        </p:nvSpPr>
        <p:spPr bwMode="auto">
          <a:xfrm flipV="1">
            <a:off x="3657600" y="3200400"/>
            <a:ext cx="0" cy="1524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 flipV="1">
            <a:off x="838200" y="3200400"/>
            <a:ext cx="2743200" cy="15240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447800" y="44196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N of E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794125" y="3617913"/>
            <a:ext cx="1350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160 km, N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676400" y="4876800"/>
            <a:ext cx="1319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120 km, E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8100" y="2069306"/>
            <a:ext cx="7940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b="1" dirty="0">
                <a:solidFill>
                  <a:srgbClr val="1D0EFE"/>
                </a:solidFill>
                <a:latin typeface="News Gothic MT" pitchFamily="-108" charset="0"/>
              </a:rPr>
              <a:t>To find the value of the angle we use </a:t>
            </a:r>
            <a:r>
              <a:rPr lang="en-US" b="1" dirty="0" smtClean="0">
                <a:solidFill>
                  <a:srgbClr val="1D0EFE"/>
                </a:solidFill>
                <a:latin typeface="News Gothic MT" pitchFamily="-108" charset="0"/>
              </a:rPr>
              <a:t>the </a:t>
            </a:r>
            <a:r>
              <a:rPr lang="en-US" b="1" dirty="0">
                <a:solidFill>
                  <a:srgbClr val="1D0EFE"/>
                </a:solidFill>
                <a:latin typeface="News Gothic MT" pitchFamily="-108" charset="0"/>
              </a:rPr>
              <a:t>Trig function called </a:t>
            </a:r>
            <a:r>
              <a:rPr lang="en-US" b="1" u="sng" dirty="0">
                <a:solidFill>
                  <a:srgbClr val="FF0000"/>
                </a:solidFill>
                <a:latin typeface="News Gothic MT" pitchFamily="-108" charset="0"/>
              </a:rPr>
              <a:t>TANGENT</a:t>
            </a:r>
            <a:r>
              <a:rPr lang="en-US" sz="1800" b="1" dirty="0">
                <a:solidFill>
                  <a:srgbClr val="1D0EFE"/>
                </a:solidFill>
                <a:latin typeface="News Gothic MT" pitchFamily="-108" charset="0"/>
              </a:rPr>
              <a:t>.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148734"/>
              </p:ext>
            </p:extLst>
          </p:nvPr>
        </p:nvGraphicFramePr>
        <p:xfrm>
          <a:off x="5145088" y="4113213"/>
          <a:ext cx="3846512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2209800" imgH="635000" progId="Equation.3">
                  <p:embed/>
                </p:oleObj>
              </mc:Choice>
              <mc:Fallback>
                <p:oleObj name="Equation" r:id="rId4" imgW="2209800" imgH="63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4113213"/>
                        <a:ext cx="3846512" cy="1133475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143000" y="4419600"/>
            <a:ext cx="303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Symbol" pitchFamily="18" charset="2"/>
              </a:rPr>
              <a:t>q</a:t>
            </a:r>
          </a:p>
        </p:txBody>
      </p:sp>
      <p:sp>
        <p:nvSpPr>
          <p:cNvPr id="24589" name="Text Box 15"/>
          <p:cNvSpPr txBox="1">
            <a:spLocks noChangeArrowheads="1"/>
          </p:cNvSpPr>
          <p:nvPr/>
        </p:nvSpPr>
        <p:spPr bwMode="auto">
          <a:xfrm>
            <a:off x="1508125" y="3389313"/>
            <a:ext cx="1031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200 km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41325" y="5675313"/>
            <a:ext cx="8242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So the COMPLETE final answer is :   </a:t>
            </a:r>
            <a:r>
              <a:rPr lang="en-US" sz="1800" b="1">
                <a:solidFill>
                  <a:srgbClr val="FF0000"/>
                </a:solidFill>
                <a:latin typeface="News Gothic MT" pitchFamily="-108" charset="0"/>
              </a:rPr>
              <a:t>200 km, 53.1 degrees North of East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667000" y="2590800"/>
            <a:ext cx="3657600" cy="1212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564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506538"/>
          </a:xfrm>
        </p:spPr>
        <p:txBody>
          <a:bodyPr/>
          <a:lstStyle/>
          <a:p>
            <a:pPr eaLnBrk="1" hangingPunct="1"/>
            <a:r>
              <a:rPr lang="en-US" sz="4400" smtClean="0"/>
              <a:t>What are your missing components?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54138"/>
            <a:ext cx="8305800" cy="83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200" smtClean="0"/>
              <a:t>Suppose a person walked 65 m, 25 degrees East of North. What were his horizontal and vertical components?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219200" y="2767013"/>
            <a:ext cx="0" cy="2514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381000" y="4062413"/>
            <a:ext cx="2057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1219200" y="2767013"/>
            <a:ext cx="9144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676400" y="3400425"/>
            <a:ext cx="647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600" b="1">
                <a:latin typeface="News Gothic MT" pitchFamily="-108" charset="0"/>
              </a:rPr>
              <a:t>65 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143000" y="3324225"/>
            <a:ext cx="409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600">
                <a:latin typeface="News Gothic MT" pitchFamily="-108" charset="0"/>
              </a:rPr>
              <a:t>25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1219200" y="2767013"/>
            <a:ext cx="838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143000" y="2386013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H.C. = ?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1219200" y="2767013"/>
            <a:ext cx="0" cy="1295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81000" y="3071813"/>
            <a:ext cx="790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V.C = ?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3810000" y="2192338"/>
            <a:ext cx="458787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The goal: </a:t>
            </a:r>
            <a:r>
              <a:rPr lang="en-US" sz="1800" b="1">
                <a:solidFill>
                  <a:srgbClr val="FF0000"/>
                </a:solidFill>
                <a:latin typeface="News Gothic MT" pitchFamily="-108" charset="0"/>
              </a:rPr>
              <a:t>ALWAYS MAKE A RIGHT TRIANGLE!</a:t>
            </a:r>
          </a:p>
          <a:p>
            <a:pPr eaLnBrk="1" hangingPunct="1"/>
            <a:endParaRPr lang="en-US" sz="1800" b="1">
              <a:solidFill>
                <a:srgbClr val="FF0000"/>
              </a:solidFill>
              <a:latin typeface="News Gothic MT" pitchFamily="-108" charset="0"/>
            </a:endParaRPr>
          </a:p>
          <a:p>
            <a:pPr eaLnBrk="1" hangingPunct="1"/>
            <a:r>
              <a:rPr lang="en-US" sz="1800" b="1">
                <a:latin typeface="News Gothic MT" pitchFamily="-108" charset="0"/>
              </a:rPr>
              <a:t>To solve for components, we often use the trig functions since and cosine.</a:t>
            </a:r>
          </a:p>
        </p:txBody>
      </p:sp>
      <p:graphicFrame>
        <p:nvGraphicFramePr>
          <p:cNvPr id="19470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3124200" y="3657600"/>
          <a:ext cx="5486400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4" imgW="7315200" imgH="3263900" progId="Equation.3">
                  <p:embed/>
                </p:oleObj>
              </mc:Choice>
              <mc:Fallback>
                <p:oleObj name="Equation" r:id="rId4" imgW="7315200" imgH="326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57600"/>
                        <a:ext cx="5486400" cy="24526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8592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1" grpId="0" animBg="1"/>
      <p:bldP spid="19462" grpId="0" animBg="1"/>
      <p:bldP spid="19463" grpId="0"/>
      <p:bldP spid="19464" grpId="0"/>
      <p:bldP spid="19465" grpId="0" animBg="1"/>
      <p:bldP spid="19466" grpId="0"/>
      <p:bldP spid="19467" grpId="0" animBg="1"/>
      <p:bldP spid="194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Types of Quantities in Physics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1.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Scalar quantities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:</a:t>
            </a:r>
          </a:p>
          <a:p>
            <a:r>
              <a:rPr lang="en-US" sz="4400" b="1" kern="0" dirty="0" smtClean="0">
                <a:solidFill>
                  <a:srgbClr val="FF0000"/>
                </a:solidFill>
                <a:latin typeface="Times New Roman"/>
                <a:ea typeface="+mj-ea"/>
                <a:cs typeface="Times New Roman"/>
              </a:rPr>
              <a:t>2.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Vector quantities</a:t>
            </a:r>
          </a:p>
          <a:p>
            <a:pPr marL="0" indent="0">
              <a:buNone/>
            </a:pPr>
            <a:r>
              <a:rPr lang="en-US" sz="4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/>
              </a:rPr>
              <a:t>Remember</a:t>
            </a:r>
            <a:r>
              <a:rPr lang="en-US" sz="4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/>
              </a:rPr>
              <a:t>: </a:t>
            </a:r>
            <a:r>
              <a:rPr lang="en-US" sz="4400" b="1" kern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a</a:t>
            </a:r>
            <a:r>
              <a:rPr lang="en-US" sz="4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/>
              </a:rPr>
              <a:t> </a:t>
            </a:r>
            <a:r>
              <a:rPr lang="en-US" sz="4400" b="1" u="sng" kern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quantity</a:t>
            </a:r>
            <a:r>
              <a:rPr lang="en-US" sz="4400" b="1" kern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 in the first place is an </a:t>
            </a:r>
            <a:r>
              <a:rPr lang="en-US" sz="4400" b="1" u="sng" kern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amount or number of something</a:t>
            </a:r>
            <a:endParaRPr lang="en-US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400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2788"/>
          </a:xfrm>
        </p:spPr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79248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600" b="1" smtClean="0"/>
              <a:t>A plane moves with a velocity of 63.5 m/s at 32 degrees South of East. Calculate the plane's horizontal and vertical velocity components.</a:t>
            </a:r>
            <a:endParaRPr lang="en-US" sz="1600" smtClean="0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1143000" y="2057400"/>
            <a:ext cx="0" cy="2514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381000" y="3276600"/>
            <a:ext cx="2514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1143000" y="3276600"/>
            <a:ext cx="14478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295400" y="3810000"/>
            <a:ext cx="8842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63.5 m/s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676400" y="3276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32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1143000" y="3276600"/>
            <a:ext cx="1447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508125" y="2830513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H.C. =?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2590800" y="32766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651125" y="3440113"/>
            <a:ext cx="839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V.C. = ?</a:t>
            </a:r>
          </a:p>
        </p:txBody>
      </p:sp>
      <p:graphicFrame>
        <p:nvGraphicFramePr>
          <p:cNvPr id="25613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3429000" y="2438400"/>
          <a:ext cx="5105400" cy="228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7315200" imgH="3263900" progId="Equation.3">
                  <p:embed/>
                </p:oleObj>
              </mc:Choice>
              <mc:Fallback>
                <p:oleObj name="Equation" r:id="rId4" imgW="7315200" imgH="326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8400"/>
                        <a:ext cx="5105400" cy="22812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6096000" y="3886200"/>
            <a:ext cx="16764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News Gothic MT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323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/>
      <p:bldP spid="25608" grpId="0"/>
      <p:bldP spid="25609" grpId="0" animBg="1"/>
      <p:bldP spid="25610" grpId="0"/>
      <p:bldP spid="25611" grpId="0" animBg="1"/>
      <p:bldP spid="25612" grpId="0"/>
      <p:bldP spid="256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14400"/>
            <a:ext cx="81534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A storm system moves 5000 km due east, then shifts course at 40 degrees North of East for 1500 km. Calculate the storm's resultant displacement.</a:t>
            </a:r>
            <a:endParaRPr lang="en-US" sz="2000" smtClean="0"/>
          </a:p>
        </p:txBody>
      </p:sp>
      <p:graphicFrame>
        <p:nvGraphicFramePr>
          <p:cNvPr id="27663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4953000" y="1752600"/>
          <a:ext cx="40386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7315200" imgH="3263900" progId="Equation.3">
                  <p:embed/>
                </p:oleObj>
              </mc:Choice>
              <mc:Fallback>
                <p:oleObj name="Equation" r:id="rId4" imgW="7315200" imgH="326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752600"/>
                        <a:ext cx="4038600" cy="18034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81000" y="2819400"/>
            <a:ext cx="2819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74725" y="2830513"/>
            <a:ext cx="1101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5000 km, E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200400" y="2057400"/>
            <a:ext cx="0" cy="1447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743200" y="2819400"/>
            <a:ext cx="1143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3200400" y="1981200"/>
            <a:ext cx="1295400" cy="838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581400" y="2514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40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352800" y="1981200"/>
            <a:ext cx="8842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1500 km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3200400" y="2819400"/>
            <a:ext cx="1295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489325" y="2830513"/>
            <a:ext cx="539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H.C.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V="1">
            <a:off x="4495800" y="19812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4495800" y="2209800"/>
            <a:ext cx="530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News Gothic MT" pitchFamily="-108" charset="0"/>
              </a:rPr>
              <a:t>V.C.</a:t>
            </a:r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381000" y="4495800"/>
            <a:ext cx="2819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3200400" y="4495800"/>
            <a:ext cx="1295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609600" y="4038600"/>
            <a:ext cx="418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5000 km + 1149.1 km = 6149.1 km</a:t>
            </a: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457200" y="5638800"/>
            <a:ext cx="4038600" cy="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2041525" y="5599113"/>
            <a:ext cx="1392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6149.1 km</a:t>
            </a:r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4495800" y="4724400"/>
            <a:ext cx="0" cy="91440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3352800" y="50292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964.2 km</a:t>
            </a:r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V="1">
            <a:off x="457200" y="4800600"/>
            <a:ext cx="3962400" cy="838200"/>
          </a:xfrm>
          <a:prstGeom prst="line">
            <a:avLst/>
          </a:prstGeom>
          <a:noFill/>
          <a:ln w="25400">
            <a:solidFill>
              <a:srgbClr val="008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1660525" y="48371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R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1295400" y="5410200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400" b="1">
                <a:latin typeface="Symbol" pitchFamily="18" charset="2"/>
              </a:rPr>
              <a:t>q</a:t>
            </a:r>
          </a:p>
        </p:txBody>
      </p:sp>
      <p:graphicFrame>
        <p:nvGraphicFramePr>
          <p:cNvPr id="27675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4953000" y="3908425"/>
          <a:ext cx="3657600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6" imgW="2171700" imgH="876300" progId="Equation.3">
                  <p:embed/>
                </p:oleObj>
              </mc:Choice>
              <mc:Fallback>
                <p:oleObj name="Equation" r:id="rId6" imgW="2171700" imgH="876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08425"/>
                        <a:ext cx="3657600" cy="1476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4648200" y="5486400"/>
            <a:ext cx="4283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>
                <a:latin typeface="News Gothic MT" pitchFamily="-108" charset="0"/>
              </a:rPr>
              <a:t>The Final Answer: </a:t>
            </a:r>
            <a:r>
              <a:rPr lang="en-US" sz="1800" b="1">
                <a:solidFill>
                  <a:srgbClr val="FF0000"/>
                </a:solidFill>
                <a:latin typeface="News Gothic MT" pitchFamily="-108" charset="0"/>
              </a:rPr>
              <a:t>6224.2 km @ 8.92 degrees, North of East</a:t>
            </a:r>
          </a:p>
        </p:txBody>
      </p:sp>
    </p:spTree>
    <p:extLst>
      <p:ext uri="{BB962C8B-B14F-4D97-AF65-F5344CB8AC3E}">
        <p14:creationId xmlns:p14="http://schemas.microsoft.com/office/powerpoint/2010/main" val="48977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7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7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7653" grpId="0"/>
      <p:bldP spid="27654" grpId="0" animBg="1"/>
      <p:bldP spid="27654" grpId="1" animBg="1"/>
      <p:bldP spid="27655" grpId="0" animBg="1"/>
      <p:bldP spid="27655" grpId="1" animBg="1"/>
      <p:bldP spid="27656" grpId="0" animBg="1"/>
      <p:bldP spid="27657" grpId="0"/>
      <p:bldP spid="27658" grpId="0"/>
      <p:bldP spid="27659" grpId="0" animBg="1"/>
      <p:bldP spid="27660" grpId="0"/>
      <p:bldP spid="27661" grpId="0" animBg="1"/>
      <p:bldP spid="27662" grpId="0"/>
      <p:bldP spid="27665" grpId="0" animBg="1"/>
      <p:bldP spid="27666" grpId="0" animBg="1"/>
      <p:bldP spid="27667" grpId="0"/>
      <p:bldP spid="27668" grpId="0" animBg="1"/>
      <p:bldP spid="27669" grpId="0"/>
      <p:bldP spid="27670" grpId="0" animBg="1"/>
      <p:bldP spid="27671" grpId="0"/>
      <p:bldP spid="27672" grpId="0" animBg="1"/>
      <p:bldP spid="27673" grpId="0"/>
      <p:bldP spid="276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SCALAR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549275" y="1676400"/>
            <a:ext cx="22891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A </a:t>
            </a:r>
            <a:r>
              <a:rPr lang="en-US" sz="1800" b="1">
                <a:solidFill>
                  <a:srgbClr val="0000FF"/>
                </a:solidFill>
                <a:latin typeface="News Gothic MT" pitchFamily="-108" charset="0"/>
              </a:rPr>
              <a:t>SCALAR </a:t>
            </a: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quantity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is any quantity in 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physics that has 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b="1">
                <a:solidFill>
                  <a:srgbClr val="0000FF"/>
                </a:solidFill>
                <a:latin typeface="News Gothic MT" pitchFamily="-108" charset="0"/>
              </a:rPr>
              <a:t>MAGNITUDE ONLY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96963" y="3228975"/>
            <a:ext cx="70326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590550" y="3625850"/>
            <a:ext cx="1712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Number value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>
                <a:solidFill>
                  <a:prstClr val="black"/>
                </a:solidFill>
                <a:latin typeface="News Gothic MT" pitchFamily="-108" charset="0"/>
              </a:rPr>
              <a:t>with units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1676400"/>
          <a:ext cx="3657600" cy="2825752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Scalar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Magnitude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35 m/s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Distance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25 meters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16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140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sz="5400" b="1" dirty="0" smtClean="0"/>
              <a:t>Scalar Quantities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6000" dirty="0" smtClean="0">
                <a:solidFill>
                  <a:srgbClr val="FF0000"/>
                </a:solidFill>
              </a:rPr>
              <a:t>Have a size with a unit  called a </a:t>
            </a:r>
            <a:r>
              <a:rPr lang="en-US" sz="5400" b="1" u="sng" dirty="0" smtClean="0">
                <a:solidFill>
                  <a:srgbClr val="FF0000"/>
                </a:solidFill>
              </a:rPr>
              <a:t>Magnitude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smtClean="0"/>
              <a:t>but</a:t>
            </a:r>
            <a:r>
              <a:rPr lang="en-US" sz="5400" b="1" dirty="0" smtClean="0">
                <a:solidFill>
                  <a:srgbClr val="FF0000"/>
                </a:solidFill>
              </a:rPr>
              <a:t> NO DIRECTION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Examples:  </a:t>
            </a:r>
            <a:r>
              <a:rPr lang="en-US" sz="2800" dirty="0" smtClean="0"/>
              <a:t>a </a:t>
            </a:r>
            <a:r>
              <a:rPr lang="en-US" sz="3600" b="1" dirty="0" smtClean="0"/>
              <a:t>distance of:  </a:t>
            </a:r>
            <a:r>
              <a:rPr lang="en-US" sz="3600" b="1" dirty="0"/>
              <a:t>(</a:t>
            </a:r>
            <a:r>
              <a:rPr lang="en-US" sz="3600" b="1" dirty="0">
                <a:solidFill>
                  <a:srgbClr val="FF0000"/>
                </a:solidFill>
              </a:rPr>
              <a:t>10m</a:t>
            </a:r>
            <a:r>
              <a:rPr lang="en-US" sz="3600" b="1" dirty="0"/>
              <a:t>)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                      </a:t>
            </a:r>
            <a:r>
              <a:rPr lang="en-US" sz="3600" b="1" dirty="0" smtClean="0"/>
              <a:t>a time of :  (</a:t>
            </a:r>
            <a:r>
              <a:rPr lang="en-US" sz="3600" b="1" dirty="0" smtClean="0">
                <a:solidFill>
                  <a:srgbClr val="FF0000"/>
                </a:solidFill>
              </a:rPr>
              <a:t>6 </a:t>
            </a:r>
            <a:r>
              <a:rPr lang="en-US" sz="3600" b="1" dirty="0">
                <a:solidFill>
                  <a:srgbClr val="FF0000"/>
                </a:solidFill>
              </a:rPr>
              <a:t>s</a:t>
            </a:r>
            <a:r>
              <a:rPr lang="en-US" sz="3600" b="1" dirty="0"/>
              <a:t>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/>
              <a:t>                      </a:t>
            </a:r>
            <a:r>
              <a:rPr lang="en-US" sz="3600" b="1" dirty="0" smtClean="0"/>
              <a:t>a speed of :  (</a:t>
            </a:r>
            <a:r>
              <a:rPr lang="en-US" sz="3600" b="1" dirty="0">
                <a:solidFill>
                  <a:srgbClr val="FF0000"/>
                </a:solidFill>
              </a:rPr>
              <a:t>12.3 km/h</a:t>
            </a:r>
            <a:r>
              <a:rPr lang="en-US" sz="3600" b="1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1346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577850"/>
          </a:xfrm>
        </p:spPr>
        <p:txBody>
          <a:bodyPr/>
          <a:lstStyle/>
          <a:p>
            <a:pPr eaLnBrk="1" hangingPunct="1"/>
            <a:r>
              <a:rPr lang="en-US" b="1" dirty="0" smtClean="0"/>
              <a:t>Vector Quantities</a:t>
            </a:r>
            <a:endParaRPr lang="en-US" b="1" dirty="0" smtClean="0"/>
          </a:p>
        </p:txBody>
      </p:sp>
      <p:sp>
        <p:nvSpPr>
          <p:cNvPr id="19460" name="TextBox 2"/>
          <p:cNvSpPr txBox="1">
            <a:spLocks noChangeArrowheads="1"/>
          </p:cNvSpPr>
          <p:nvPr/>
        </p:nvSpPr>
        <p:spPr bwMode="auto">
          <a:xfrm>
            <a:off x="519545" y="1260764"/>
            <a:ext cx="800100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ews Gothic MT" pitchFamily="-108" charset="0"/>
              </a:rPr>
              <a:t>A vector quantity is any </a:t>
            </a:r>
            <a:r>
              <a:rPr lang="en-US" sz="2800" b="1" u="sng" dirty="0" smtClean="0">
                <a:solidFill>
                  <a:schemeClr val="tx2"/>
                </a:solidFill>
                <a:latin typeface="News Gothic MT" pitchFamily="-108" charset="0"/>
              </a:rPr>
              <a:t>quantity in physics that HAS BOTH MAGNITUDE AND DIRECTION</a:t>
            </a:r>
          </a:p>
          <a:p>
            <a:pPr algn="just" defTabSz="4572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black"/>
              </a:solidFill>
              <a:latin typeface="News Gothic MT" pitchFamily="-10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298939"/>
              </p:ext>
            </p:extLst>
          </p:nvPr>
        </p:nvGraphicFramePr>
        <p:xfrm>
          <a:off x="4038600" y="2522220"/>
          <a:ext cx="3810000" cy="253746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Vector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Magnitude 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Direction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Velocity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35 m/s, North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Acceleration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10 m/s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, South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Force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s Gothic MT" pitchFamily="-108" charset="0"/>
                          <a:ea typeface="ＭＳ Ｐゴシック" pitchFamily="-108" charset="-128"/>
                        </a:rPr>
                        <a:t>20 N, East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49275" y="4724400"/>
          <a:ext cx="2727325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4" imgW="571500" imgH="203200" progId="Equation.3">
                  <p:embed/>
                </p:oleObj>
              </mc:Choice>
              <mc:Fallback>
                <p:oleObj name="Equation" r:id="rId4" imgW="571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4724400"/>
                        <a:ext cx="2727325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476874"/>
            <a:ext cx="4800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800" b="1" dirty="0" smtClean="0">
                <a:solidFill>
                  <a:srgbClr val="FF0000"/>
                </a:solidFill>
                <a:latin typeface="News Gothic MT" pitchFamily="-108" charset="0"/>
              </a:rPr>
              <a:t>AN ARROW above </a:t>
            </a:r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the </a:t>
            </a:r>
            <a:r>
              <a:rPr lang="en-US" sz="1800" b="1" dirty="0" smtClean="0">
                <a:solidFill>
                  <a:srgbClr val="FF0000"/>
                </a:solidFill>
                <a:latin typeface="News Gothic MT" pitchFamily="-108" charset="0"/>
              </a:rPr>
              <a:t>symbol illustrates </a:t>
            </a:r>
            <a:r>
              <a:rPr lang="en-US" sz="1800" b="1" dirty="0">
                <a:solidFill>
                  <a:srgbClr val="FF0000"/>
                </a:solidFill>
                <a:latin typeface="News Gothic MT" pitchFamily="-108" charset="0"/>
              </a:rPr>
              <a:t>a vector </a:t>
            </a:r>
            <a:r>
              <a:rPr lang="en-US" sz="1800" b="1" dirty="0" smtClean="0">
                <a:solidFill>
                  <a:srgbClr val="FF0000"/>
                </a:solidFill>
                <a:latin typeface="News Gothic MT" pitchFamily="-108" charset="0"/>
              </a:rPr>
              <a:t>quantity. It </a:t>
            </a:r>
            <a:r>
              <a:rPr lang="en-US" sz="1800" b="1" u="sng" dirty="0">
                <a:solidFill>
                  <a:srgbClr val="FF0000"/>
                </a:solidFill>
                <a:latin typeface="News Gothic MT" pitchFamily="-108" charset="0"/>
              </a:rPr>
              <a:t>indicates MAGNITUDE </a:t>
            </a:r>
            <a:r>
              <a:rPr lang="en-US" sz="1800" b="1" u="sng" dirty="0" smtClean="0">
                <a:solidFill>
                  <a:srgbClr val="FF0000"/>
                </a:solidFill>
                <a:latin typeface="News Gothic MT" pitchFamily="-108" charset="0"/>
              </a:rPr>
              <a:t>and DIRECTION </a:t>
            </a:r>
            <a:endParaRPr lang="en-US" sz="1800" b="1" u="sng" dirty="0">
              <a:solidFill>
                <a:srgbClr val="FF0000"/>
              </a:solidFill>
              <a:latin typeface="News Gothic MT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060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01000" cy="762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Some Physics Quantities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8600" y="1146175"/>
            <a:ext cx="8832850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700">
                <a:solidFill>
                  <a:srgbClr val="0000CC"/>
                </a:solidFill>
              </a:rPr>
              <a:t>Vector - quantity with both magnitude (size) and direction</a:t>
            </a:r>
          </a:p>
          <a:p>
            <a:pPr>
              <a:lnSpc>
                <a:spcPct val="125000"/>
              </a:lnSpc>
            </a:pPr>
            <a:r>
              <a:rPr lang="en-US" sz="2700">
                <a:solidFill>
                  <a:srgbClr val="0000CC"/>
                </a:solidFill>
              </a:rPr>
              <a:t> Scalar - quantity with magnitude only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838200" y="2743200"/>
            <a:ext cx="32766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3200" u="sng"/>
              <a:t>Vectors</a:t>
            </a:r>
            <a:r>
              <a:rPr lang="en-US" sz="3200"/>
              <a:t>: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Displacement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Velocity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Acceleration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Momentum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Force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181600" y="2743200"/>
            <a:ext cx="31242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3200" u="sng"/>
              <a:t>Scalars: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Distance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Speed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Time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Mass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US" sz="3200"/>
              <a:t> Energy</a:t>
            </a:r>
          </a:p>
        </p:txBody>
      </p:sp>
    </p:spTree>
    <p:extLst>
      <p:ext uri="{BB962C8B-B14F-4D97-AF65-F5344CB8AC3E}">
        <p14:creationId xmlns:p14="http://schemas.microsoft.com/office/powerpoint/2010/main" val="2886936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/>
              <a:t>Units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447800"/>
            <a:ext cx="7696200" cy="5029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200" u="sng" dirty="0"/>
              <a:t>Quantity . . . </a:t>
            </a:r>
            <a:r>
              <a:rPr lang="en-US" sz="3200" b="1" u="sng" dirty="0">
                <a:solidFill>
                  <a:srgbClr val="FF0000"/>
                </a:solidFill>
              </a:rPr>
              <a:t>Unit (symbol) 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en-US" sz="3200" dirty="0"/>
              <a:t>Distance . . . </a:t>
            </a:r>
            <a:r>
              <a:rPr lang="en-US" sz="3200" b="1" dirty="0">
                <a:solidFill>
                  <a:srgbClr val="FF0000"/>
                </a:solidFill>
              </a:rPr>
              <a:t>meter (m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3900" dirty="0" smtClean="0"/>
              <a:t>Displacement……</a:t>
            </a:r>
            <a:r>
              <a:rPr lang="en-US" sz="3100" b="1" dirty="0">
                <a:solidFill>
                  <a:srgbClr val="FF0000"/>
                </a:solidFill>
              </a:rPr>
              <a:t> meter (m)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/>
              <a:t>Time . . </a:t>
            </a:r>
            <a:r>
              <a:rPr lang="en-US" sz="3200" b="1" dirty="0">
                <a:solidFill>
                  <a:srgbClr val="FF0000"/>
                </a:solidFill>
              </a:rPr>
              <a:t>. second (s)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en-US" sz="3200" dirty="0"/>
              <a:t>Speed . . . </a:t>
            </a:r>
            <a:r>
              <a:rPr lang="en-US" sz="3200" b="1" dirty="0">
                <a:solidFill>
                  <a:srgbClr val="FF0000"/>
                </a:solidFill>
              </a:rPr>
              <a:t>(m/s</a:t>
            </a:r>
            <a:r>
              <a:rPr lang="en-US" sz="3200" b="1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90000"/>
              </a:lnSpc>
            </a:pPr>
            <a:r>
              <a:rPr lang="en-US" sz="3200" b="1" dirty="0" smtClean="0">
                <a:solidFill>
                  <a:schemeClr val="tx1"/>
                </a:solidFill>
              </a:rPr>
              <a:t>Velocity</a:t>
            </a:r>
            <a:r>
              <a:rPr lang="en-US" sz="3200" b="1" dirty="0" smtClean="0">
                <a:solidFill>
                  <a:srgbClr val="FF0000"/>
                </a:solidFill>
              </a:rPr>
              <a:t>    (m/s) with direction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/>
              <a:t>Acceleration . . . </a:t>
            </a:r>
            <a:r>
              <a:rPr lang="en-US" sz="3200" b="1" dirty="0">
                <a:solidFill>
                  <a:srgbClr val="FF0000"/>
                </a:solidFill>
              </a:rPr>
              <a:t>(m/s</a:t>
            </a:r>
            <a:r>
              <a:rPr lang="en-US" sz="3200" b="1" baseline="30000" dirty="0">
                <a:solidFill>
                  <a:srgbClr val="FF0000"/>
                </a:solidFill>
              </a:rPr>
              <a:t>2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Mass . . . </a:t>
            </a:r>
            <a:r>
              <a:rPr lang="en-US" sz="3200" b="1" dirty="0">
                <a:solidFill>
                  <a:srgbClr val="FF0000"/>
                </a:solidFill>
              </a:rPr>
              <a:t>kilogram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(kg)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Momentum . . . </a:t>
            </a:r>
            <a:r>
              <a:rPr lang="en-US" sz="3200" b="1" dirty="0">
                <a:solidFill>
                  <a:srgbClr val="FF0000"/>
                </a:solidFill>
              </a:rPr>
              <a:t>(kg</a:t>
            </a:r>
            <a:r>
              <a:rPr lang="en-US" sz="5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·</a:t>
            </a:r>
            <a:r>
              <a:rPr lang="en-US" sz="5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m/s)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Force . . .</a:t>
            </a:r>
            <a:r>
              <a:rPr lang="en-US" sz="3200" b="1" dirty="0">
                <a:solidFill>
                  <a:srgbClr val="FF0000"/>
                </a:solidFill>
              </a:rPr>
              <a:t>Newton (N)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Energy . . . </a:t>
            </a:r>
            <a:r>
              <a:rPr lang="en-US" sz="3200" b="1" dirty="0">
                <a:solidFill>
                  <a:srgbClr val="FF0000"/>
                </a:solidFill>
              </a:rPr>
              <a:t>Joule (J)</a:t>
            </a:r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  <a:buFontTx/>
              <a:buNone/>
            </a:pPr>
            <a:endParaRPr lang="en-US" sz="32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5800" y="762000"/>
            <a:ext cx="800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Units are not the same as quantities!</a:t>
            </a:r>
          </a:p>
        </p:txBody>
      </p:sp>
    </p:spTree>
    <p:extLst>
      <p:ext uri="{BB962C8B-B14F-4D97-AF65-F5344CB8AC3E}">
        <p14:creationId xmlns:p14="http://schemas.microsoft.com/office/powerpoint/2010/main" val="1029143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Distance. </a:t>
            </a:r>
            <a:r>
              <a:rPr lang="en-US" b="1" dirty="0" smtClean="0">
                <a:solidFill>
                  <a:srgbClr val="FF0000"/>
                </a:solidFill>
              </a:rPr>
              <a:t>Vs. </a:t>
            </a:r>
            <a:r>
              <a:rPr lang="en-US" b="1" dirty="0" smtClean="0">
                <a:solidFill>
                  <a:srgbClr val="FF0000"/>
                </a:solidFill>
              </a:rPr>
              <a:t>Displacement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b="1" dirty="0" smtClean="0"/>
              <a:t>Distance</a:t>
            </a:r>
          </a:p>
          <a:p>
            <a:pPr lvl="1" eaLnBrk="1" hangingPunct="1"/>
            <a:r>
              <a:rPr lang="en-US" sz="2400" b="1" dirty="0" smtClean="0"/>
              <a:t>Actual path that an object takes</a:t>
            </a:r>
          </a:p>
          <a:p>
            <a:pPr lvl="1" eaLnBrk="1" hangingPunct="1"/>
            <a:r>
              <a:rPr lang="en-US" sz="2400" b="1" dirty="0" smtClean="0"/>
              <a:t>Cannot be negative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</a:rPr>
              <a:t>Displacement</a:t>
            </a:r>
          </a:p>
          <a:p>
            <a:pPr lvl="1" eaLnBrk="1" hangingPunct="1"/>
            <a:r>
              <a:rPr lang="en-US" sz="2800" b="1" dirty="0" smtClean="0">
                <a:solidFill>
                  <a:srgbClr val="FF0000"/>
                </a:solidFill>
              </a:rPr>
              <a:t>Straight line from start to finish</a:t>
            </a:r>
          </a:p>
          <a:p>
            <a:pPr lvl="1" eaLnBrk="1" hangingPunct="1"/>
            <a:r>
              <a:rPr lang="en-US" sz="2800" b="1" dirty="0" smtClean="0">
                <a:solidFill>
                  <a:srgbClr val="FF0000"/>
                </a:solidFill>
              </a:rPr>
              <a:t>Can be negative or zero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0" y="5364163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</a:rPr>
              <a:t>Explain how an object can have a zero or negative displacement</a:t>
            </a:r>
            <a:r>
              <a:rPr lang="en-US" sz="2200" b="1" dirty="0">
                <a:solidFill>
                  <a:srgbClr val="0000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341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Distance vs. Displacement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990600"/>
            <a:ext cx="8839200" cy="2286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tx1"/>
                </a:solidFill>
              </a:rPr>
              <a:t>You drive the path, and your odometer goes up </a:t>
            </a:r>
            <a:r>
              <a:rPr lang="en-US" sz="2400" b="1" dirty="0" smtClean="0">
                <a:solidFill>
                  <a:schemeClr val="tx1"/>
                </a:solidFill>
              </a:rPr>
              <a:t>by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8 miles </a:t>
            </a:r>
            <a:r>
              <a:rPr lang="en-US" sz="2400" b="1" dirty="0" smtClean="0">
                <a:solidFill>
                  <a:schemeClr val="tx1"/>
                </a:solidFill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That’s your </a:t>
            </a:r>
            <a:r>
              <a:rPr lang="en-US" sz="2400" b="1" dirty="0">
                <a:solidFill>
                  <a:srgbClr val="FF0000"/>
                </a:solidFill>
              </a:rPr>
              <a:t>distance</a:t>
            </a:r>
            <a:r>
              <a:rPr lang="en-US" sz="2400" b="1" dirty="0">
                <a:solidFill>
                  <a:schemeClr val="tx1"/>
                </a:solidFill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Your displacement </a:t>
            </a:r>
            <a:r>
              <a:rPr lang="en-US" sz="2400" b="1" dirty="0">
                <a:solidFill>
                  <a:schemeClr val="tx1"/>
                </a:solidFill>
              </a:rPr>
              <a:t>is </a:t>
            </a:r>
            <a:r>
              <a:rPr lang="en-US" sz="24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the shorter directed distance from start to stop (green arrow).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tx1"/>
                </a:solidFill>
              </a:rPr>
              <a:t>What if you drove in a circle?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 rot="3060165">
            <a:off x="1143000" y="48768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 rot="-10350066">
            <a:off x="5791200" y="40386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 rot="20403662">
            <a:off x="4495800" y="60198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990600" y="3962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ES" sz="2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7848600" y="6248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ES" sz="2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219200" y="3733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start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7467600" y="5791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stop</a:t>
            </a:r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143000" y="4114800"/>
            <a:ext cx="6705600" cy="2552700"/>
          </a:xfrm>
          <a:custGeom>
            <a:avLst/>
            <a:gdLst>
              <a:gd name="T0" fmla="*/ 0 w 4224"/>
              <a:gd name="T1" fmla="*/ 0 h 1608"/>
              <a:gd name="T2" fmla="*/ 1824 w 4224"/>
              <a:gd name="T3" fmla="*/ 1536 h 1608"/>
              <a:gd name="T4" fmla="*/ 3888 w 4224"/>
              <a:gd name="T5" fmla="*/ 432 h 1608"/>
              <a:gd name="T6" fmla="*/ 2112 w 4224"/>
              <a:gd name="T7" fmla="*/ 144 h 1608"/>
              <a:gd name="T8" fmla="*/ 1536 w 4224"/>
              <a:gd name="T9" fmla="*/ 528 h 1608"/>
              <a:gd name="T10" fmla="*/ 4224 w 4224"/>
              <a:gd name="T11" fmla="*/ 1392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224" h="1608">
                <a:moveTo>
                  <a:pt x="0" y="0"/>
                </a:moveTo>
                <a:cubicBezTo>
                  <a:pt x="588" y="732"/>
                  <a:pt x="1176" y="1464"/>
                  <a:pt x="1824" y="1536"/>
                </a:cubicBezTo>
                <a:cubicBezTo>
                  <a:pt x="2472" y="1608"/>
                  <a:pt x="3840" y="664"/>
                  <a:pt x="3888" y="432"/>
                </a:cubicBezTo>
                <a:cubicBezTo>
                  <a:pt x="3936" y="200"/>
                  <a:pt x="2504" y="128"/>
                  <a:pt x="2112" y="144"/>
                </a:cubicBezTo>
                <a:cubicBezTo>
                  <a:pt x="1720" y="160"/>
                  <a:pt x="1184" y="320"/>
                  <a:pt x="1536" y="528"/>
                </a:cubicBezTo>
                <a:cubicBezTo>
                  <a:pt x="1888" y="736"/>
                  <a:pt x="3776" y="1248"/>
                  <a:pt x="4224" y="139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rot="1342235">
            <a:off x="3352800" y="5105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1066800" y="4038600"/>
            <a:ext cx="6781800" cy="2286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04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0" grpId="0" animBg="1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1143</Words>
  <Application>Microsoft Office PowerPoint</Application>
  <PresentationFormat>On-screen Show (4:3)</PresentationFormat>
  <Paragraphs>228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Office Theme</vt:lpstr>
      <vt:lpstr>2_Default Design</vt:lpstr>
      <vt:lpstr>Breeze</vt:lpstr>
      <vt:lpstr>1_Breeze</vt:lpstr>
      <vt:lpstr>Equation</vt:lpstr>
      <vt:lpstr>Describing Motions</vt:lpstr>
      <vt:lpstr>Two Types of Quantities in Physics </vt:lpstr>
      <vt:lpstr>SCALAR</vt:lpstr>
      <vt:lpstr>Scalar Quantities:</vt:lpstr>
      <vt:lpstr>Vector Quantities</vt:lpstr>
      <vt:lpstr>Some Physics Quantities</vt:lpstr>
      <vt:lpstr>Units</vt:lpstr>
      <vt:lpstr>Distance. Vs. Displacement.</vt:lpstr>
      <vt:lpstr>Distance vs. Displacement</vt:lpstr>
      <vt:lpstr>Displacement Works  Vectors</vt:lpstr>
      <vt:lpstr>VECTOR APPLICATION</vt:lpstr>
      <vt:lpstr>Distance and Displacement</vt:lpstr>
      <vt:lpstr>PowerPoint Presentation</vt:lpstr>
      <vt:lpstr>PowerPoint Presentation</vt:lpstr>
      <vt:lpstr>Example</vt:lpstr>
      <vt:lpstr> Vectors At a Right Angle</vt:lpstr>
      <vt:lpstr>WHAT ABOUT DIRECTION?</vt:lpstr>
      <vt:lpstr>An  ANGLE Is Needed To Be Exact !</vt:lpstr>
      <vt:lpstr>What are your missing components?</vt:lpstr>
      <vt:lpstr>Example</vt:lpstr>
      <vt:lpstr>Example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HHS student</dc:creator>
  <cp:lastModifiedBy>HHS student</cp:lastModifiedBy>
  <cp:revision>37</cp:revision>
  <dcterms:created xsi:type="dcterms:W3CDTF">2016-09-02T08:19:01Z</dcterms:created>
  <dcterms:modified xsi:type="dcterms:W3CDTF">2016-09-02T21:29:19Z</dcterms:modified>
</cp:coreProperties>
</file>