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4" r:id="rId1"/>
  </p:sldMasterIdLst>
  <p:notesMasterIdLst>
    <p:notesMasterId r:id="rId22"/>
  </p:notesMasterIdLst>
  <p:handoutMasterIdLst>
    <p:handoutMasterId r:id="rId23"/>
  </p:handoutMasterIdLst>
  <p:sldIdLst>
    <p:sldId id="388" r:id="rId2"/>
    <p:sldId id="389" r:id="rId3"/>
    <p:sldId id="390" r:id="rId4"/>
    <p:sldId id="391" r:id="rId5"/>
    <p:sldId id="392" r:id="rId6"/>
    <p:sldId id="393" r:id="rId7"/>
    <p:sldId id="373" r:id="rId8"/>
    <p:sldId id="372" r:id="rId9"/>
    <p:sldId id="375" r:id="rId10"/>
    <p:sldId id="376" r:id="rId11"/>
    <p:sldId id="377" r:id="rId12"/>
    <p:sldId id="378" r:id="rId13"/>
    <p:sldId id="379" r:id="rId14"/>
    <p:sldId id="380" r:id="rId15"/>
    <p:sldId id="382" r:id="rId16"/>
    <p:sldId id="383" r:id="rId17"/>
    <p:sldId id="385" r:id="rId18"/>
    <p:sldId id="384" r:id="rId19"/>
    <p:sldId id="386" r:id="rId20"/>
    <p:sldId id="387" r:id="rId21"/>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009999"/>
    <a:srgbClr val="B709A2"/>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74" autoAdjust="0"/>
    <p:restoredTop sz="85387" autoAdjust="0"/>
  </p:normalViewPr>
  <p:slideViewPr>
    <p:cSldViewPr>
      <p:cViewPr varScale="1">
        <p:scale>
          <a:sx n="132" d="100"/>
          <a:sy n="132" d="100"/>
        </p:scale>
        <p:origin x="906" y="1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pPr>
              <a:defRPr/>
            </a:pPr>
            <a:fld id="{A2251319-979C-4C4B-8751-2736BD81822A}" type="datetimeFigureOut">
              <a:rPr lang="en-US"/>
              <a:pPr>
                <a:defRPr/>
              </a:pPr>
              <a:t>3/8/2016</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pPr>
              <a:defRPr/>
            </a:pPr>
            <a:fld id="{CC71E1F1-25C7-4FF9-AB55-16B743BB7367}" type="slidenum">
              <a:rPr lang="en-US"/>
              <a:pPr>
                <a:defRPr/>
              </a:pPr>
              <a:t>‹#›</a:t>
            </a:fld>
            <a:endParaRPr lang="en-US"/>
          </a:p>
        </p:txBody>
      </p:sp>
    </p:spTree>
    <p:extLst>
      <p:ext uri="{BB962C8B-B14F-4D97-AF65-F5344CB8AC3E}">
        <p14:creationId xmlns:p14="http://schemas.microsoft.com/office/powerpoint/2010/main" val="2476729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A5EB39B-9CBB-42CA-92E7-E1F651412C2B}" type="datetimeFigureOut">
              <a:rPr lang="en-US"/>
              <a:pPr>
                <a:defRPr/>
              </a:pPr>
              <a:t>3/8/2016</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FA9D316-2609-4469-BFCB-E2E42C097CFA}" type="slidenum">
              <a:rPr lang="en-US"/>
              <a:pPr>
                <a:defRPr/>
              </a:pPr>
              <a:t>‹#›</a:t>
            </a:fld>
            <a:endParaRPr lang="en-US"/>
          </a:p>
        </p:txBody>
      </p:sp>
    </p:spTree>
    <p:extLst>
      <p:ext uri="{BB962C8B-B14F-4D97-AF65-F5344CB8AC3E}">
        <p14:creationId xmlns:p14="http://schemas.microsoft.com/office/powerpoint/2010/main" val="41337254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FA9D316-2609-4469-BFCB-E2E42C097CFA}" type="slidenum">
              <a:rPr lang="en-US" smtClean="0"/>
              <a:pPr>
                <a:defRPr/>
              </a:pPr>
              <a:t>10</a:t>
            </a:fld>
            <a:endParaRPr lang="en-US"/>
          </a:p>
        </p:txBody>
      </p:sp>
    </p:spTree>
    <p:extLst>
      <p:ext uri="{BB962C8B-B14F-4D97-AF65-F5344CB8AC3E}">
        <p14:creationId xmlns:p14="http://schemas.microsoft.com/office/powerpoint/2010/main" val="1208326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647F63CF-D3EC-4F00-98EC-C3FE38F462BE}" type="datetimeFigureOut">
              <a:rPr lang="en-US"/>
              <a:pPr>
                <a:defRPr/>
              </a:pPr>
              <a:t>3/8/2016</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extLst/>
          </a:lstStyle>
          <a:p>
            <a:pPr>
              <a:defRPr/>
            </a:pPr>
            <a:fld id="{622B1983-3B17-4D4D-A087-24644EE0486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9FBA44E-F257-4C19-9A50-B9361C4DB585}" type="datetimeFigureOut">
              <a:rPr lang="en-US"/>
              <a:pPr>
                <a:defRPr/>
              </a:pPr>
              <a:t>3/8/2016</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8ACBAB3E-21FC-40F5-A0D2-8F660536393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BCA8C153-576E-48AC-8070-2B1A03296179}" type="datetimeFigureOut">
              <a:rPr lang="en-US"/>
              <a:pPr>
                <a:defRPr/>
              </a:pPr>
              <a:t>3/8/2016</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00B31C3E-60A5-427A-8819-7B8FD3660F6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657B97B0-8543-4727-B437-E6A44A14D6A4}" type="datetimeFigureOut">
              <a:rPr lang="en-US"/>
              <a:pPr>
                <a:defRPr/>
              </a:pPr>
              <a:t>3/8/2016</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F8520EC4-B18F-4677-910E-136F34AF183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B8ED724A-FE85-4C22-A326-162847519A43}" type="datetimeFigureOut">
              <a:rPr lang="en-US"/>
              <a:pPr>
                <a:defRPr/>
              </a:pPr>
              <a:t>3/8/2016</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7B07C549-B0DA-40C0-BCC6-BBA750D6227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BC9875AA-E960-4679-A5C6-93777A239CB6}" type="datetimeFigureOut">
              <a:rPr lang="en-US"/>
              <a:pPr>
                <a:defRPr/>
              </a:pPr>
              <a:t>3/8/2016</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871E1EFE-1407-4AC0-B611-C4FF2295530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3"/>
          <p:cNvSpPr>
            <a:spLocks noGrp="1"/>
          </p:cNvSpPr>
          <p:nvPr>
            <p:ph type="dt" sz="half" idx="10"/>
          </p:nvPr>
        </p:nvSpPr>
        <p:spPr/>
        <p:txBody>
          <a:bodyPr/>
          <a:lstStyle>
            <a:lvl1pPr>
              <a:defRPr/>
            </a:lvl1pPr>
          </a:lstStyle>
          <a:p>
            <a:pPr>
              <a:defRPr/>
            </a:pPr>
            <a:fld id="{55681E01-D3D6-43A1-AD55-D146AD702B6D}" type="datetimeFigureOut">
              <a:rPr lang="en-US"/>
              <a:pPr>
                <a:defRPr/>
              </a:pPr>
              <a:t>3/8/2016</a:t>
            </a:fld>
            <a:endParaRPr lang="en-US"/>
          </a:p>
        </p:txBody>
      </p:sp>
      <p:sp>
        <p:nvSpPr>
          <p:cNvPr id="8" name="Footer Placeholder 9"/>
          <p:cNvSpPr>
            <a:spLocks noGrp="1"/>
          </p:cNvSpPr>
          <p:nvPr>
            <p:ph type="ftr" sz="quarter" idx="11"/>
          </p:nvPr>
        </p:nvSpPr>
        <p:spPr/>
        <p:txBody>
          <a:bodyPr/>
          <a:lstStyle>
            <a:lvl1pPr>
              <a:defRPr/>
            </a:lvl1pPr>
          </a:lstStyle>
          <a:p>
            <a:pPr>
              <a:defRPr/>
            </a:pPr>
            <a:endParaRPr lang="en-US"/>
          </a:p>
        </p:txBody>
      </p:sp>
      <p:sp>
        <p:nvSpPr>
          <p:cNvPr id="9" name="Slide Number Placeholder 21"/>
          <p:cNvSpPr>
            <a:spLocks noGrp="1"/>
          </p:cNvSpPr>
          <p:nvPr>
            <p:ph type="sldNum" sz="quarter" idx="12"/>
          </p:nvPr>
        </p:nvSpPr>
        <p:spPr/>
        <p:txBody>
          <a:bodyPr/>
          <a:lstStyle>
            <a:lvl1pPr>
              <a:defRPr/>
            </a:lvl1pPr>
          </a:lstStyle>
          <a:p>
            <a:pPr>
              <a:defRPr/>
            </a:pPr>
            <a:fld id="{ABF568F4-4ED4-48CD-802E-7746ED15F4D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1BB7D313-340C-4BE5-9091-81B777CD754E}" type="datetimeFigureOut">
              <a:rPr lang="en-US"/>
              <a:pPr>
                <a:defRPr/>
              </a:pPr>
              <a:t>3/8/2016</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03AB7534-8A66-4BD4-A769-C74E2A43FD8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4" name="Date Placeholder 1"/>
          <p:cNvSpPr>
            <a:spLocks noGrp="1"/>
          </p:cNvSpPr>
          <p:nvPr>
            <p:ph type="dt" sz="half" idx="10"/>
          </p:nvPr>
        </p:nvSpPr>
        <p:spPr/>
        <p:txBody>
          <a:bodyPr/>
          <a:lstStyle>
            <a:lvl1pPr>
              <a:defRPr/>
            </a:lvl1pPr>
            <a:extLst/>
          </a:lstStyle>
          <a:p>
            <a:pPr>
              <a:defRPr/>
            </a:pPr>
            <a:fld id="{FE3F43A9-4274-4113-A658-F7DFDC87E7C3}" type="datetimeFigureOut">
              <a:rPr lang="en-US"/>
              <a:pPr>
                <a:defRPr/>
              </a:pPr>
              <a:t>3/8/2016</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CEFDE068-2B66-47AD-8381-95491E7AB56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C7FD45A2-8CAF-4940-AAFB-08371148F344}" type="datetimeFigureOut">
              <a:rPr lang="en-US"/>
              <a:pPr>
                <a:defRPr/>
              </a:pPr>
              <a:t>3/8/2016</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58DBF111-DDF1-48E5-9FEB-21DC947A4B5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015D6B87-C2C5-4970-A1C9-DE7F8AE02940}" type="datetimeFigureOut">
              <a:rPr lang="en-US"/>
              <a:pPr>
                <a:defRPr/>
              </a:pPr>
              <a:t>3/8/2016</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9B9DD84D-C040-4123-9D61-6B749A24070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7DB852A5-EBC2-4D5F-B05B-C98A809AE753}" type="datetimeFigureOut">
              <a:rPr lang="en-US"/>
              <a:pPr>
                <a:defRPr/>
              </a:pPr>
              <a:t>3/8/2016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3FA3BA30-0BF5-466C-BCDA-6933FC12EF5D}" type="slidenum">
              <a:rPr lang="en-US"/>
              <a:pPr>
                <a:defRPr/>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4044" r:id="rId1"/>
    <p:sldLayoutId id="2147484037" r:id="rId2"/>
    <p:sldLayoutId id="2147484045" r:id="rId3"/>
    <p:sldLayoutId id="2147484038" r:id="rId4"/>
    <p:sldLayoutId id="2147484039" r:id="rId5"/>
    <p:sldLayoutId id="2147484040" r:id="rId6"/>
    <p:sldLayoutId id="2147484046" r:id="rId7"/>
    <p:sldLayoutId id="2147484041" r:id="rId8"/>
    <p:sldLayoutId id="2147484047" r:id="rId9"/>
    <p:sldLayoutId id="2147484042" r:id="rId10"/>
    <p:sldLayoutId id="2147484043"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990600" y="2438400"/>
            <a:ext cx="8153400" cy="1600200"/>
          </a:xfrm>
          <a:solidFill>
            <a:schemeClr val="accent1">
              <a:lumMod val="40000"/>
              <a:lumOff val="60000"/>
            </a:schemeClr>
          </a:solidFill>
          <a:ln w="38100"/>
        </p:spPr>
        <p:txBody>
          <a:bodyPr/>
          <a:lstStyle/>
          <a:p>
            <a:pPr algn="ctr">
              <a:buNone/>
            </a:pPr>
            <a:endParaRPr lang="en-US" dirty="0" smtClean="0"/>
          </a:p>
          <a:p>
            <a:pPr algn="ctr">
              <a:buNone/>
            </a:pPr>
            <a:r>
              <a:rPr lang="en-US" sz="3600" dirty="0" smtClean="0">
                <a:latin typeface="Gill Sans MT" pitchFamily="34" charset="0"/>
              </a:rPr>
              <a:t>Maintaining Student Records</a:t>
            </a:r>
            <a:endParaRPr lang="en-US" sz="3600" dirty="0">
              <a:latin typeface="Gill Sans MT" pitchFamily="34" charset="0"/>
            </a:endParaRPr>
          </a:p>
        </p:txBody>
      </p:sp>
    </p:spTree>
    <p:extLst>
      <p:ext uri="{BB962C8B-B14F-4D97-AF65-F5344CB8AC3E}">
        <p14:creationId xmlns:p14="http://schemas.microsoft.com/office/powerpoint/2010/main" val="148896032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Text Box 8"/>
          <p:cNvSpPr txBox="1">
            <a:spLocks noChangeArrowheads="1"/>
          </p:cNvSpPr>
          <p:nvPr/>
        </p:nvSpPr>
        <p:spPr bwMode="auto">
          <a:xfrm>
            <a:off x="152400" y="7510609"/>
            <a:ext cx="9902825" cy="1312678"/>
          </a:xfrm>
          <a:prstGeom prst="rect">
            <a:avLst/>
          </a:prstGeom>
          <a:noFill/>
          <a:ln w="9525" algn="in">
            <a:noFill/>
            <a:miter lim="800000"/>
            <a:headEnd/>
            <a:tailEnd/>
          </a:ln>
        </p:spPr>
        <p:txBody>
          <a:bodyPr lIns="36576" tIns="36576" rIns="36576" bIns="36576"/>
          <a:lstStyle/>
          <a:p>
            <a:pPr>
              <a:spcAft>
                <a:spcPts val="1000"/>
              </a:spcAft>
            </a:pPr>
            <a:endParaRPr lang="en-US" sz="1400" b="1">
              <a:solidFill>
                <a:srgbClr val="00B0F0"/>
              </a:solidFill>
              <a:latin typeface="Times New Roman" pitchFamily="18" charset="0"/>
            </a:endParaRPr>
          </a:p>
          <a:p>
            <a:pPr>
              <a:spcAft>
                <a:spcPts val="1000"/>
              </a:spcAft>
            </a:pPr>
            <a:endParaRPr lang="en-US" sz="1400" b="1">
              <a:solidFill>
                <a:srgbClr val="00B0F0"/>
              </a:solidFill>
              <a:latin typeface="Times New Roman" pitchFamily="18" charset="0"/>
            </a:endParaRPr>
          </a:p>
          <a:p>
            <a:pPr>
              <a:spcAft>
                <a:spcPts val="1000"/>
              </a:spcAft>
            </a:pPr>
            <a:r>
              <a:rPr lang="en-US" sz="1400" b="1">
                <a:solidFill>
                  <a:srgbClr val="00B0F0"/>
                </a:solidFill>
                <a:latin typeface="Calibri" pitchFamily="34" charset="0"/>
              </a:rPr>
              <a:t>.</a:t>
            </a:r>
          </a:p>
          <a:p>
            <a:endParaRPr lang="en-US"/>
          </a:p>
        </p:txBody>
      </p:sp>
      <p:sp>
        <p:nvSpPr>
          <p:cNvPr id="2" name="TextBox 1"/>
          <p:cNvSpPr txBox="1"/>
          <p:nvPr/>
        </p:nvSpPr>
        <p:spPr>
          <a:xfrm>
            <a:off x="1584036" y="2514600"/>
            <a:ext cx="7315200" cy="646331"/>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
        <p:nvSpPr>
          <p:cNvPr id="10" name="Text Box 7"/>
          <p:cNvSpPr txBox="1">
            <a:spLocks noChangeArrowheads="1"/>
          </p:cNvSpPr>
          <p:nvPr/>
        </p:nvSpPr>
        <p:spPr bwMode="auto">
          <a:xfrm>
            <a:off x="1584036" y="152400"/>
            <a:ext cx="6934200" cy="1143000"/>
          </a:xfrm>
          <a:prstGeom prst="rect">
            <a:avLst/>
          </a:prstGeom>
          <a:solidFill>
            <a:schemeClr val="accent1"/>
          </a:solidFill>
          <a:ln w="9525" algn="in">
            <a:solidFill>
              <a:srgbClr val="0070C0"/>
            </a:solidFill>
            <a:miter lim="800000"/>
            <a:headEnd/>
            <a:tailEnd/>
          </a:ln>
          <a:effectLst/>
        </p:spPr>
        <p:txBody>
          <a:bodyPr lIns="36576" tIns="36576" rIns="36576" bIns="36576"/>
          <a:lstStyle/>
          <a:p>
            <a:pPr algn="ctr">
              <a:spcAft>
                <a:spcPts val="0"/>
              </a:spcAft>
              <a:defRPr/>
            </a:pPr>
            <a:endParaRPr lang="en-US" sz="200" b="1" dirty="0">
              <a:solidFill>
                <a:schemeClr val="bg1"/>
              </a:solidFill>
              <a:effectLst>
                <a:outerShdw blurRad="38100" dist="38100" dir="2700000" algn="tl">
                  <a:srgbClr val="C0C0C0"/>
                </a:outerShdw>
              </a:effectLst>
              <a:latin typeface="+mj-lt"/>
              <a:cs typeface="Arial" pitchFamily="34" charset="0"/>
            </a:endParaRPr>
          </a:p>
          <a:p>
            <a:pPr algn="ctr">
              <a:spcAft>
                <a:spcPts val="0"/>
              </a:spcAft>
              <a:defRPr/>
            </a:pPr>
            <a:r>
              <a:rPr lang="en-US" sz="2400" b="1" dirty="0">
                <a:solidFill>
                  <a:schemeClr val="bg1"/>
                </a:solidFill>
                <a:cs typeface="Arial" pitchFamily="34" charset="0"/>
              </a:rPr>
              <a:t>Maintenance of Student Records</a:t>
            </a:r>
            <a:r>
              <a:rPr lang="en-US" sz="3200" b="1" dirty="0">
                <a:solidFill>
                  <a:schemeClr val="bg1"/>
                </a:solidFill>
                <a:cs typeface="Arial" pitchFamily="34" charset="0"/>
              </a:rPr>
              <a:t>:</a:t>
            </a:r>
          </a:p>
          <a:p>
            <a:pPr algn="ctr">
              <a:spcAft>
                <a:spcPts val="0"/>
              </a:spcAft>
              <a:defRPr/>
            </a:pPr>
            <a:r>
              <a:rPr lang="en-US" sz="3200" b="1" dirty="0" smtClean="0">
                <a:solidFill>
                  <a:schemeClr val="bg1"/>
                </a:solidFill>
                <a:cs typeface="Arial" pitchFamily="34" charset="0"/>
              </a:rPr>
              <a:t>Requesting &amp; Receiving Records</a:t>
            </a:r>
            <a:endParaRPr lang="en-US" sz="3200" b="1" dirty="0">
              <a:solidFill>
                <a:schemeClr val="bg1"/>
              </a:solidFill>
              <a:cs typeface="Arial" pitchFamily="34" charset="0"/>
            </a:endParaRPr>
          </a:p>
          <a:p>
            <a:pPr algn="ctr">
              <a:spcAft>
                <a:spcPts val="1000"/>
              </a:spcAft>
              <a:defRPr/>
            </a:pPr>
            <a:endParaRPr lang="en-US" sz="2400" b="1" dirty="0" smtClean="0">
              <a:solidFill>
                <a:schemeClr val="bg1"/>
              </a:solidFill>
              <a:latin typeface="+mj-lt"/>
              <a:cs typeface="Arial" pitchFamily="34" charset="0"/>
            </a:endParaRPr>
          </a:p>
          <a:p>
            <a:pPr>
              <a:spcAft>
                <a:spcPts val="1000"/>
              </a:spcAft>
              <a:defRPr/>
            </a:pPr>
            <a:endParaRPr lang="en-US" sz="2400" b="1" dirty="0" smtClean="0">
              <a:solidFill>
                <a:schemeClr val="bg1"/>
              </a:solidFill>
              <a:latin typeface="+mj-lt"/>
              <a:cs typeface="Arial" pitchFamily="34" charset="0"/>
            </a:endParaRPr>
          </a:p>
          <a:p>
            <a:pPr algn="ctr">
              <a:spcAft>
                <a:spcPts val="1000"/>
              </a:spcAft>
              <a:defRPr/>
            </a:pPr>
            <a:endParaRPr lang="en-US" sz="2400" b="1" dirty="0">
              <a:solidFill>
                <a:schemeClr val="bg1"/>
              </a:solidFill>
              <a:latin typeface="+mj-lt"/>
              <a:cs typeface="Arial" pitchFamily="34" charset="0"/>
            </a:endParaRPr>
          </a:p>
        </p:txBody>
      </p:sp>
      <p:sp>
        <p:nvSpPr>
          <p:cNvPr id="4" name="TextBox 3"/>
          <p:cNvSpPr txBox="1"/>
          <p:nvPr/>
        </p:nvSpPr>
        <p:spPr>
          <a:xfrm>
            <a:off x="1570084" y="1396749"/>
            <a:ext cx="7010399" cy="4985980"/>
          </a:xfrm>
          <a:prstGeom prst="rect">
            <a:avLst/>
          </a:prstGeom>
          <a:noFill/>
        </p:spPr>
        <p:txBody>
          <a:bodyPr wrap="square" rtlCol="0">
            <a:spAutoFit/>
          </a:bodyPr>
          <a:lstStyle/>
          <a:p>
            <a:endParaRPr lang="en-US" sz="200" dirty="0" smtClean="0">
              <a:latin typeface="+mn-lt"/>
            </a:endParaRPr>
          </a:p>
          <a:p>
            <a:pPr marL="285750" indent="-285750">
              <a:buFont typeface="Arial" panose="020B0604020202020204" pitchFamily="34" charset="0"/>
              <a:buChar char="•"/>
            </a:pPr>
            <a:r>
              <a:rPr lang="en-US" sz="2000" dirty="0" smtClean="0"/>
              <a:t>High transfer rate in RCSS – must still create record</a:t>
            </a:r>
            <a:endParaRPr lang="en-US" sz="2000" dirty="0"/>
          </a:p>
          <a:p>
            <a:pPr marL="285750" indent="-285750">
              <a:buFont typeface="Arial" panose="020B0604020202020204" pitchFamily="34" charset="0"/>
              <a:buChar char="•"/>
            </a:pPr>
            <a:endParaRPr lang="en-US" sz="2000" dirty="0" smtClean="0"/>
          </a:p>
          <a:p>
            <a:pPr marL="285750" indent="-285750">
              <a:buFont typeface="Arial" panose="020B0604020202020204" pitchFamily="34" charset="0"/>
              <a:buChar char="•"/>
            </a:pPr>
            <a:r>
              <a:rPr lang="en-US" sz="2000" dirty="0" smtClean="0"/>
              <a:t>Utilize records request form</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smtClean="0"/>
              <a:t>10-day limit to honor request</a:t>
            </a:r>
          </a:p>
          <a:p>
            <a:pPr marL="742950" lvl="1" indent="-285750">
              <a:buFont typeface="Arial" panose="020B0604020202020204" pitchFamily="34" charset="0"/>
              <a:buChar char="•"/>
            </a:pPr>
            <a:r>
              <a:rPr lang="en-US" sz="2000" dirty="0" smtClean="0">
                <a:solidFill>
                  <a:srgbClr val="FF0000"/>
                </a:solidFill>
              </a:rPr>
              <a:t>If numerous requests are not honored, notify your Principal and Student Services.  If no response – contact will be made to Area Superintendent.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smtClean="0"/>
              <a:t>Receiving:</a:t>
            </a:r>
          </a:p>
          <a:p>
            <a:pPr marL="742950" lvl="1" indent="-285750">
              <a:buFont typeface="Arial" panose="020B0604020202020204" pitchFamily="34" charset="0"/>
              <a:buChar char="•"/>
            </a:pPr>
            <a:r>
              <a:rPr lang="en-US" sz="2000" dirty="0" smtClean="0"/>
              <a:t>Within-County – update existing record</a:t>
            </a:r>
          </a:p>
          <a:p>
            <a:pPr marL="742950" lvl="1" indent="-285750">
              <a:buFont typeface="Arial" panose="020B0604020202020204" pitchFamily="34" charset="0"/>
              <a:buChar char="•"/>
            </a:pPr>
            <a:r>
              <a:rPr lang="en-US" sz="2000" dirty="0" smtClean="0"/>
              <a:t>Out-of-County</a:t>
            </a:r>
          </a:p>
          <a:p>
            <a:pPr marL="1200150" lvl="2" indent="-285750">
              <a:buFont typeface="Arial" panose="020B0604020202020204" pitchFamily="34" charset="0"/>
              <a:buChar char="•"/>
            </a:pPr>
            <a:r>
              <a:rPr lang="en-US" sz="2000" dirty="0" smtClean="0"/>
              <a:t>Verify that student has not attended RCSS </a:t>
            </a:r>
          </a:p>
          <a:p>
            <a:pPr marL="1200150" lvl="2" indent="-285750">
              <a:buFont typeface="Arial" panose="020B0604020202020204" pitchFamily="34" charset="0"/>
              <a:buChar char="•"/>
            </a:pPr>
            <a:r>
              <a:rPr lang="en-US" sz="2000" dirty="0" smtClean="0"/>
              <a:t>Create a new card if needed</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292222306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0" y="304800"/>
            <a:ext cx="9902825" cy="8188325"/>
            <a:chOff x="105098850" y="105810953"/>
            <a:chExt cx="10131552" cy="7931802"/>
          </a:xfrm>
        </p:grpSpPr>
        <p:sp>
          <p:nvSpPr>
            <p:cNvPr id="2055" name="Text Box 7"/>
            <p:cNvSpPr txBox="1">
              <a:spLocks noChangeArrowheads="1"/>
            </p:cNvSpPr>
            <p:nvPr/>
          </p:nvSpPr>
          <p:spPr bwMode="auto">
            <a:xfrm>
              <a:off x="106580090" y="105810953"/>
              <a:ext cx="7484160" cy="750123"/>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r>
                <a:rPr lang="en-US" sz="2400" b="1" dirty="0" smtClean="0">
                  <a:solidFill>
                    <a:schemeClr val="bg1"/>
                  </a:solidFill>
                  <a:latin typeface="+mj-lt"/>
                  <a:cs typeface="Arial" pitchFamily="34" charset="0"/>
                </a:rPr>
                <a:t>Withdrawals and Transfer of Student Records</a:t>
              </a:r>
            </a:p>
            <a:p>
              <a:pPr algn="ctr">
                <a:spcAft>
                  <a:spcPts val="1000"/>
                </a:spcAft>
                <a:defRPr/>
              </a:pPr>
              <a:endParaRPr lang="en-US" sz="2000" b="1" dirty="0" smtClean="0">
                <a:solidFill>
                  <a:schemeClr val="bg1"/>
                </a:solidFill>
                <a:latin typeface="+mj-lt"/>
                <a:cs typeface="Arial" pitchFamily="34" charset="0"/>
              </a:endParaRPr>
            </a:p>
            <a:p>
              <a:pPr algn="ctr">
                <a:spcAft>
                  <a:spcPts val="1000"/>
                </a:spcAft>
                <a:defRPr/>
              </a:pPr>
              <a:endParaRPr lang="en-US" sz="2400" b="1" dirty="0" smtClean="0">
                <a:solidFill>
                  <a:schemeClr val="bg1"/>
                </a:solidFill>
                <a:latin typeface="+mj-lt"/>
                <a:cs typeface="Arial" pitchFamily="34" charset="0"/>
              </a:endParaRPr>
            </a:p>
            <a:p>
              <a:pPr algn="ctr">
                <a:spcAft>
                  <a:spcPts val="1000"/>
                </a:spcAft>
                <a:defRPr/>
              </a:pPr>
              <a:r>
                <a:rPr lang="en-US" sz="2400" b="1" dirty="0">
                  <a:solidFill>
                    <a:schemeClr val="bg1"/>
                  </a:solidFill>
                  <a:latin typeface="+mj-lt"/>
                  <a:cs typeface="Arial" pitchFamily="34" charset="0"/>
                </a:rPr>
                <a:t>(</a:t>
              </a:r>
            </a:p>
          </p:txBody>
        </p:sp>
        <p:sp>
          <p:nvSpPr>
            <p:cNvPr id="6152" name="Text Box 8"/>
            <p:cNvSpPr txBox="1">
              <a:spLocks noChangeArrowheads="1"/>
            </p:cNvSpPr>
            <p:nvPr/>
          </p:nvSpPr>
          <p:spPr bwMode="auto">
            <a:xfrm>
              <a:off x="105098850" y="112471200"/>
              <a:ext cx="10131552" cy="1271555"/>
            </a:xfrm>
            <a:prstGeom prst="rect">
              <a:avLst/>
            </a:prstGeom>
            <a:noFill/>
            <a:ln w="9525" algn="in">
              <a:noFill/>
              <a:miter lim="800000"/>
              <a:headEnd/>
              <a:tailEnd/>
            </a:ln>
          </p:spPr>
          <p:txBody>
            <a:bodyPr lIns="36576" tIns="36576" rIns="36576" bIns="36576"/>
            <a:lstStyle/>
            <a:p>
              <a:pPr>
                <a:spcAft>
                  <a:spcPts val="1000"/>
                </a:spcAft>
              </a:pPr>
              <a:endParaRPr lang="en-US" sz="1400" b="1">
                <a:solidFill>
                  <a:srgbClr val="00B0F0"/>
                </a:solidFill>
                <a:latin typeface="Times New Roman" pitchFamily="18" charset="0"/>
              </a:endParaRPr>
            </a:p>
            <a:p>
              <a:pPr>
                <a:spcAft>
                  <a:spcPts val="1000"/>
                </a:spcAft>
              </a:pPr>
              <a:endParaRPr lang="en-US" sz="1400" b="1">
                <a:solidFill>
                  <a:srgbClr val="00B0F0"/>
                </a:solidFill>
                <a:latin typeface="Times New Roman" pitchFamily="18" charset="0"/>
              </a:endParaRPr>
            </a:p>
            <a:p>
              <a:pPr>
                <a:spcAft>
                  <a:spcPts val="1000"/>
                </a:spcAft>
              </a:pPr>
              <a:r>
                <a:rPr lang="en-US" sz="1400" b="1">
                  <a:solidFill>
                    <a:srgbClr val="00B0F0"/>
                  </a:solidFill>
                  <a:latin typeface="Calibri" pitchFamily="34" charset="0"/>
                </a:rPr>
                <a:t>.</a:t>
              </a:r>
            </a:p>
            <a:p>
              <a:endParaRPr lang="en-US"/>
            </a:p>
          </p:txBody>
        </p:sp>
      </p:grpSp>
      <p:sp>
        <p:nvSpPr>
          <p:cNvPr id="2" name="TextBox 1"/>
          <p:cNvSpPr txBox="1"/>
          <p:nvPr/>
        </p:nvSpPr>
        <p:spPr>
          <a:xfrm>
            <a:off x="1600200" y="1371600"/>
            <a:ext cx="7315200" cy="646331"/>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
        <p:nvSpPr>
          <p:cNvPr id="4" name="Rectangle 3"/>
          <p:cNvSpPr/>
          <p:nvPr/>
        </p:nvSpPr>
        <p:spPr>
          <a:xfrm>
            <a:off x="1466045" y="1316213"/>
            <a:ext cx="7315200" cy="5909310"/>
          </a:xfrm>
          <a:prstGeom prst="rect">
            <a:avLst/>
          </a:prstGeom>
        </p:spPr>
        <p:txBody>
          <a:bodyPr wrap="square">
            <a:spAutoFit/>
          </a:bodyPr>
          <a:lstStyle/>
          <a:p>
            <a:pPr marL="285750" indent="-285750">
              <a:buFont typeface="Arial" panose="020B0604020202020204" pitchFamily="34" charset="0"/>
              <a:buChar char="•"/>
            </a:pPr>
            <a:r>
              <a:rPr lang="en-US" sz="2400" b="1" dirty="0" smtClean="0">
                <a:latin typeface="+mn-lt"/>
              </a:rPr>
              <a:t>Who can withdraw students?</a:t>
            </a:r>
          </a:p>
          <a:p>
            <a:pPr marL="742950" lvl="1" indent="-285750">
              <a:buFont typeface="Arial" panose="020B0604020202020204" pitchFamily="34" charset="0"/>
              <a:buChar char="•"/>
            </a:pPr>
            <a:r>
              <a:rPr lang="en-US" sz="2400" dirty="0" smtClean="0">
                <a:latin typeface="+mn-lt"/>
              </a:rPr>
              <a:t>Parent, guardian, grandparent or other person having control or charge of a child</a:t>
            </a:r>
          </a:p>
          <a:p>
            <a:pPr lvl="1"/>
            <a:endParaRPr lang="en-US" sz="2400" dirty="0" smtClean="0">
              <a:latin typeface="+mn-lt"/>
            </a:endParaRPr>
          </a:p>
          <a:p>
            <a:pPr marL="285750" indent="-285750">
              <a:buFont typeface="Arial" panose="020B0604020202020204" pitchFamily="34" charset="0"/>
              <a:buChar char="•"/>
            </a:pPr>
            <a:r>
              <a:rPr lang="en-US" sz="2400" dirty="0" smtClean="0">
                <a:latin typeface="+mn-lt"/>
              </a:rPr>
              <a:t>Schools must document reason for withdrawal</a:t>
            </a:r>
          </a:p>
          <a:p>
            <a:endParaRPr lang="en-US" sz="2400" dirty="0" smtClean="0">
              <a:latin typeface="+mn-lt"/>
            </a:endParaRPr>
          </a:p>
          <a:p>
            <a:pPr marL="285750" indent="-285750">
              <a:buFont typeface="Arial" panose="020B0604020202020204" pitchFamily="34" charset="0"/>
              <a:buChar char="•"/>
            </a:pPr>
            <a:r>
              <a:rPr lang="en-US" sz="2400" dirty="0" smtClean="0">
                <a:latin typeface="+mn-lt"/>
              </a:rPr>
              <a:t>High Schools – Cohort Withdrawal Process</a:t>
            </a:r>
          </a:p>
          <a:p>
            <a:pPr marL="285750" indent="-285750">
              <a:buFont typeface="Arial" panose="020B0604020202020204" pitchFamily="34" charset="0"/>
              <a:buChar char="•"/>
            </a:pPr>
            <a:endParaRPr lang="en-US" sz="2400" dirty="0" smtClean="0">
              <a:latin typeface="+mn-lt"/>
            </a:endParaRPr>
          </a:p>
          <a:p>
            <a:pPr marL="285750" indent="-285750">
              <a:buFont typeface="Arial" panose="020B0604020202020204" pitchFamily="34" charset="0"/>
              <a:buChar char="•"/>
            </a:pPr>
            <a:r>
              <a:rPr lang="en-US" sz="2400" dirty="0" smtClean="0">
                <a:latin typeface="+mn-lt"/>
              </a:rPr>
              <a:t>Ensure that withdrawal forms have correct reason for leaving so that correct code can be entered into Infinite Campus</a:t>
            </a:r>
          </a:p>
          <a:p>
            <a:pPr marL="285750" indent="-285750">
              <a:buFont typeface="Arial" panose="020B0604020202020204" pitchFamily="34" charset="0"/>
              <a:buChar char="•"/>
            </a:pPr>
            <a:r>
              <a:rPr lang="en-US" sz="2400" dirty="0" smtClean="0">
                <a:latin typeface="+mn-lt"/>
              </a:rPr>
              <a:t>During the summer, the 12-month secretary should be responsible (high schools).  Elementary &amp; Middle processed in the Fall</a:t>
            </a:r>
          </a:p>
          <a:p>
            <a:pPr marL="285750" indent="-285750">
              <a:buFont typeface="Arial" panose="020B0604020202020204" pitchFamily="34" charset="0"/>
              <a:buChar char="•"/>
            </a:pPr>
            <a:endParaRPr lang="en-US" sz="2400" dirty="0" smtClean="0">
              <a:latin typeface="+mn-lt"/>
            </a:endParaRPr>
          </a:p>
          <a:p>
            <a:pPr marL="285750" indent="-285750">
              <a:buFont typeface="Arial" panose="020B0604020202020204" pitchFamily="34" charset="0"/>
              <a:buChar char="•"/>
            </a:pPr>
            <a:endParaRPr lang="en-US" dirty="0">
              <a:latin typeface="+mn-lt"/>
            </a:endParaRPr>
          </a:p>
        </p:txBody>
      </p:sp>
    </p:spTree>
    <p:extLst>
      <p:ext uri="{BB962C8B-B14F-4D97-AF65-F5344CB8AC3E}">
        <p14:creationId xmlns:p14="http://schemas.microsoft.com/office/powerpoint/2010/main" val="1804425790"/>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263789" y="152400"/>
            <a:ext cx="9338733" cy="8366143"/>
            <a:chOff x="105098850" y="105712513"/>
            <a:chExt cx="10131552" cy="8030242"/>
          </a:xfrm>
        </p:grpSpPr>
        <p:sp>
          <p:nvSpPr>
            <p:cNvPr id="2055" name="Text Box 7"/>
            <p:cNvSpPr txBox="1">
              <a:spLocks noChangeArrowheads="1"/>
            </p:cNvSpPr>
            <p:nvPr/>
          </p:nvSpPr>
          <p:spPr bwMode="auto">
            <a:xfrm>
              <a:off x="106580090" y="105712513"/>
              <a:ext cx="7406200" cy="885759"/>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endParaRPr lang="en-US" sz="300" b="1" dirty="0" smtClean="0">
                <a:effectLst>
                  <a:outerShdw blurRad="38100" dist="38100" dir="2700000" algn="tl">
                    <a:srgbClr val="C0C0C0"/>
                  </a:outerShdw>
                </a:effectLst>
                <a:latin typeface="+mj-lt"/>
                <a:cs typeface="Arial" pitchFamily="34" charset="0"/>
              </a:endParaRPr>
            </a:p>
            <a:p>
              <a:pPr algn="ctr">
                <a:spcAft>
                  <a:spcPts val="1000"/>
                </a:spcAft>
                <a:defRPr/>
              </a:pPr>
              <a:r>
                <a:rPr lang="en-US" sz="2400" b="1" dirty="0">
                  <a:solidFill>
                    <a:schemeClr val="bg1"/>
                  </a:solidFill>
                  <a:cs typeface="Arial" pitchFamily="34" charset="0"/>
                </a:rPr>
                <a:t>Withdrawals and Transfer of Student Records</a:t>
              </a:r>
            </a:p>
            <a:p>
              <a:pPr algn="ctr">
                <a:spcAft>
                  <a:spcPts val="1000"/>
                </a:spcAft>
                <a:defRPr/>
              </a:pPr>
              <a:endParaRPr lang="en-US" sz="2000" b="1" dirty="0">
                <a:solidFill>
                  <a:schemeClr val="bg1"/>
                </a:solidFill>
                <a:cs typeface="Arial" pitchFamily="34" charset="0"/>
              </a:endParaRPr>
            </a:p>
          </p:txBody>
        </p:sp>
        <p:sp>
          <p:nvSpPr>
            <p:cNvPr id="6152" name="Text Box 8"/>
            <p:cNvSpPr txBox="1">
              <a:spLocks noChangeArrowheads="1"/>
            </p:cNvSpPr>
            <p:nvPr/>
          </p:nvSpPr>
          <p:spPr bwMode="auto">
            <a:xfrm>
              <a:off x="105098850" y="112471200"/>
              <a:ext cx="10131552" cy="1271555"/>
            </a:xfrm>
            <a:prstGeom prst="rect">
              <a:avLst/>
            </a:prstGeom>
            <a:noFill/>
            <a:ln w="9525" algn="in">
              <a:noFill/>
              <a:miter lim="800000"/>
              <a:headEnd/>
              <a:tailEnd/>
            </a:ln>
          </p:spPr>
          <p:txBody>
            <a:bodyPr lIns="36576" tIns="36576" rIns="36576" bIns="36576"/>
            <a:lstStyle/>
            <a:p>
              <a:pPr>
                <a:spcAft>
                  <a:spcPts val="1000"/>
                </a:spcAft>
              </a:pPr>
              <a:endParaRPr lang="en-US" sz="1400" b="1">
                <a:solidFill>
                  <a:srgbClr val="00B0F0"/>
                </a:solidFill>
                <a:latin typeface="Times New Roman" pitchFamily="18" charset="0"/>
              </a:endParaRPr>
            </a:p>
            <a:p>
              <a:pPr>
                <a:spcAft>
                  <a:spcPts val="1000"/>
                </a:spcAft>
              </a:pPr>
              <a:endParaRPr lang="en-US" sz="1400" b="1">
                <a:solidFill>
                  <a:srgbClr val="00B0F0"/>
                </a:solidFill>
                <a:latin typeface="Times New Roman" pitchFamily="18" charset="0"/>
              </a:endParaRPr>
            </a:p>
            <a:p>
              <a:pPr>
                <a:spcAft>
                  <a:spcPts val="1000"/>
                </a:spcAft>
              </a:pPr>
              <a:r>
                <a:rPr lang="en-US" sz="1400" b="1">
                  <a:solidFill>
                    <a:srgbClr val="00B0F0"/>
                  </a:solidFill>
                  <a:latin typeface="Calibri" pitchFamily="34" charset="0"/>
                </a:rPr>
                <a:t>.</a:t>
              </a:r>
            </a:p>
            <a:p>
              <a:endParaRPr lang="en-US"/>
            </a:p>
          </p:txBody>
        </p:sp>
      </p:grpSp>
      <p:sp>
        <p:nvSpPr>
          <p:cNvPr id="2" name="TextBox 1"/>
          <p:cNvSpPr txBox="1"/>
          <p:nvPr/>
        </p:nvSpPr>
        <p:spPr>
          <a:xfrm>
            <a:off x="1308641" y="1226016"/>
            <a:ext cx="7467600" cy="5816977"/>
          </a:xfrm>
          <a:prstGeom prst="rect">
            <a:avLst/>
          </a:prstGeom>
          <a:noFill/>
        </p:spPr>
        <p:txBody>
          <a:bodyPr wrap="square" rtlCol="0">
            <a:spAutoFit/>
          </a:bodyPr>
          <a:lstStyle/>
          <a:p>
            <a:r>
              <a:rPr lang="en-US" b="1" dirty="0" smtClean="0"/>
              <a:t>When a student withdraws:</a:t>
            </a:r>
          </a:p>
          <a:p>
            <a:pPr marL="285750" indent="-285750">
              <a:buFont typeface="Arial" panose="020B0604020202020204" pitchFamily="34" charset="0"/>
              <a:buChar char="•"/>
            </a:pPr>
            <a:endParaRPr lang="en-US" b="1" dirty="0"/>
          </a:p>
          <a:p>
            <a:pPr marL="285750" lvl="0" indent="-285750">
              <a:buFont typeface="Arial" panose="020B0604020202020204" pitchFamily="34" charset="0"/>
              <a:buChar char="•"/>
            </a:pPr>
            <a:r>
              <a:rPr lang="en-US" sz="2000" b="1" dirty="0"/>
              <a:t>Complete a withdrawal </a:t>
            </a:r>
            <a:r>
              <a:rPr lang="en-US" sz="2000" b="1" dirty="0" smtClean="0"/>
              <a:t>form</a:t>
            </a:r>
            <a:r>
              <a:rPr lang="en-US" sz="1600" b="1" i="1" dirty="0" smtClean="0"/>
              <a:t> (even if you use IC withdrawal report</a:t>
            </a:r>
            <a:r>
              <a:rPr lang="en-US" sz="1600" i="1" dirty="0" smtClean="0"/>
              <a:t>.)  </a:t>
            </a:r>
            <a:endParaRPr lang="en-US" sz="1600" i="1" dirty="0"/>
          </a:p>
          <a:p>
            <a:pPr marL="285750" lvl="0" indent="-285750">
              <a:buFont typeface="Arial" panose="020B0604020202020204" pitchFamily="34" charset="0"/>
              <a:buChar char="•"/>
            </a:pPr>
            <a:endParaRPr lang="en-US" sz="2000" b="1" dirty="0" smtClean="0"/>
          </a:p>
          <a:p>
            <a:pPr marL="285750" lvl="0" indent="-285750">
              <a:buFont typeface="Arial" panose="020B0604020202020204" pitchFamily="34" charset="0"/>
              <a:buChar char="•"/>
            </a:pPr>
            <a:r>
              <a:rPr lang="en-US" sz="2000" b="1" dirty="0" smtClean="0"/>
              <a:t>Update </a:t>
            </a:r>
            <a:r>
              <a:rPr lang="en-US" sz="2000" b="1" dirty="0"/>
              <a:t>the Student Cumulative Record Card</a:t>
            </a:r>
            <a:endParaRPr lang="en-US" sz="2000" dirty="0"/>
          </a:p>
          <a:p>
            <a:pPr marL="285750" lvl="0" indent="-285750">
              <a:buFont typeface="Arial" panose="020B0604020202020204" pitchFamily="34" charset="0"/>
              <a:buChar char="•"/>
            </a:pPr>
            <a:endParaRPr lang="en-US" sz="2000" b="1" dirty="0" smtClean="0"/>
          </a:p>
          <a:p>
            <a:pPr marL="285750" lvl="0" indent="-285750">
              <a:buFont typeface="Arial" panose="020B0604020202020204" pitchFamily="34" charset="0"/>
              <a:buChar char="•"/>
            </a:pPr>
            <a:r>
              <a:rPr lang="en-US" sz="2000" b="1" dirty="0" smtClean="0"/>
              <a:t>Secure </a:t>
            </a:r>
            <a:r>
              <a:rPr lang="en-US" sz="2000" b="1" dirty="0"/>
              <a:t>the record until it is requested and send promptly (10 days maximum</a:t>
            </a:r>
            <a:r>
              <a:rPr lang="en-US" sz="2000" b="1" dirty="0" smtClean="0"/>
              <a:t>)</a:t>
            </a:r>
          </a:p>
          <a:p>
            <a:pPr marL="285750" lvl="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b="1" dirty="0" smtClean="0"/>
              <a:t>File </a:t>
            </a:r>
            <a:r>
              <a:rPr lang="en-US" sz="2000" b="1" dirty="0"/>
              <a:t>the record request </a:t>
            </a:r>
            <a:r>
              <a:rPr lang="en-US" sz="2000" b="1" dirty="0" smtClean="0"/>
              <a:t>forms</a:t>
            </a:r>
          </a:p>
          <a:p>
            <a:pPr marL="285750" indent="-285750">
              <a:buFont typeface="Arial" panose="020B0604020202020204" pitchFamily="34" charset="0"/>
              <a:buChar char="•"/>
            </a:pPr>
            <a:endParaRPr lang="en-US" sz="2000" b="1" dirty="0"/>
          </a:p>
          <a:p>
            <a:pPr marL="285750" indent="-285750">
              <a:buFont typeface="Arial" panose="020B0604020202020204" pitchFamily="34" charset="0"/>
              <a:buChar char="•"/>
            </a:pPr>
            <a:r>
              <a:rPr lang="en-US" sz="2000" b="1" dirty="0" smtClean="0"/>
              <a:t>Records not requested = inactive </a:t>
            </a:r>
            <a:endParaRPr lang="en-US" sz="2000" b="1" dirty="0"/>
          </a:p>
          <a:p>
            <a:pPr lvl="1"/>
            <a:endParaRPr lang="en-US" dirty="0" smtClean="0"/>
          </a:p>
          <a:p>
            <a:pPr lvl="1"/>
            <a:r>
              <a:rPr lang="en-US" sz="2400" b="1" dirty="0" smtClean="0">
                <a:solidFill>
                  <a:srgbClr val="FF0000"/>
                </a:solidFill>
              </a:rPr>
              <a:t>Records </a:t>
            </a:r>
            <a:r>
              <a:rPr lang="en-US" sz="2400" b="1" dirty="0">
                <a:solidFill>
                  <a:srgbClr val="FF0000"/>
                </a:solidFill>
              </a:rPr>
              <a:t>cannot legally be withheld for outstanding student fines.  </a:t>
            </a:r>
            <a:r>
              <a:rPr lang="en-US" b="1" i="1" dirty="0"/>
              <a:t>(Due diligence should be made to recoup the fines, however.)</a:t>
            </a:r>
            <a:endParaRPr lang="en-US" sz="1600" b="1" dirty="0"/>
          </a:p>
          <a:p>
            <a:pPr marL="285750" indent="-285750">
              <a:buFont typeface="Arial" panose="020B0604020202020204" pitchFamily="34" charset="0"/>
              <a:buChar char="•"/>
            </a:pPr>
            <a:endParaRPr lang="en-US" b="1" dirty="0"/>
          </a:p>
          <a:p>
            <a:endParaRPr lang="en-US" dirty="0" smtClean="0">
              <a:latin typeface="+mn-lt"/>
            </a:endParaRPr>
          </a:p>
        </p:txBody>
      </p:sp>
    </p:spTree>
    <p:extLst>
      <p:ext uri="{BB962C8B-B14F-4D97-AF65-F5344CB8AC3E}">
        <p14:creationId xmlns:p14="http://schemas.microsoft.com/office/powerpoint/2010/main" val="225231676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54200" y="1447800"/>
            <a:ext cx="6680200" cy="4800600"/>
          </a:xfrm>
        </p:spPr>
        <p:txBody>
          <a:bodyPr/>
          <a:lstStyle/>
          <a:p>
            <a:pPr marL="82550" indent="0">
              <a:buNone/>
            </a:pPr>
            <a:endParaRPr lang="en-US" sz="1600" dirty="0"/>
          </a:p>
          <a:p>
            <a:r>
              <a:rPr lang="en-US" sz="2000" dirty="0" smtClean="0"/>
              <a:t>Do not send record without a records request</a:t>
            </a:r>
          </a:p>
          <a:p>
            <a:pPr>
              <a:lnSpc>
                <a:spcPct val="150000"/>
              </a:lnSpc>
            </a:pPr>
            <a:r>
              <a:rPr lang="en-US" sz="2000" dirty="0" smtClean="0"/>
              <a:t>Ensure that all parts of the record are complete</a:t>
            </a:r>
          </a:p>
          <a:p>
            <a:pPr lvl="1">
              <a:lnSpc>
                <a:spcPct val="150000"/>
              </a:lnSpc>
            </a:pPr>
            <a:r>
              <a:rPr lang="en-US" sz="2000" b="1" dirty="0" smtClean="0">
                <a:solidFill>
                  <a:srgbClr val="FF0000"/>
                </a:solidFill>
              </a:rPr>
              <a:t>Incomplete records should be returned to the sending school for correction.</a:t>
            </a:r>
          </a:p>
          <a:p>
            <a:pPr>
              <a:lnSpc>
                <a:spcPct val="150000"/>
              </a:lnSpc>
            </a:pPr>
            <a:r>
              <a:rPr lang="en-US" sz="2000" b="1" dirty="0" smtClean="0"/>
              <a:t>If student leaves before end of the year, grades and attendance should be written in </a:t>
            </a:r>
            <a:r>
              <a:rPr lang="en-US" sz="2000" b="1" dirty="0" smtClean="0">
                <a:solidFill>
                  <a:srgbClr val="FF0000"/>
                </a:solidFill>
              </a:rPr>
              <a:t>pencil</a:t>
            </a:r>
            <a:r>
              <a:rPr lang="en-US" sz="2000" b="1" dirty="0" smtClean="0"/>
              <a:t>.  </a:t>
            </a:r>
            <a:r>
              <a:rPr lang="en-US" sz="2000" dirty="0" smtClean="0"/>
              <a:t>Otherwise, use black in and labels.</a:t>
            </a:r>
          </a:p>
          <a:p>
            <a:pPr>
              <a:lnSpc>
                <a:spcPct val="150000"/>
              </a:lnSpc>
            </a:pPr>
            <a:endParaRPr lang="en-US" sz="2000" b="1" dirty="0" smtClean="0"/>
          </a:p>
          <a:p>
            <a:endParaRPr lang="en-US" sz="2000" dirty="0" smtClean="0"/>
          </a:p>
          <a:p>
            <a:pPr lvl="1"/>
            <a:endParaRPr lang="en-US" sz="2000" dirty="0" smtClean="0"/>
          </a:p>
          <a:p>
            <a:pPr lvl="1"/>
            <a:endParaRPr lang="en-US" sz="2000" dirty="0" smtClean="0"/>
          </a:p>
          <a:p>
            <a:endParaRPr lang="en-US" sz="2000" dirty="0"/>
          </a:p>
          <a:p>
            <a:pPr marL="82550" indent="0">
              <a:buNone/>
            </a:pPr>
            <a:endParaRPr lang="en-US" sz="2000" dirty="0"/>
          </a:p>
        </p:txBody>
      </p:sp>
      <p:sp>
        <p:nvSpPr>
          <p:cNvPr id="4" name="Text Box 7"/>
          <p:cNvSpPr txBox="1">
            <a:spLocks noChangeArrowheads="1"/>
          </p:cNvSpPr>
          <p:nvPr/>
        </p:nvSpPr>
        <p:spPr bwMode="auto">
          <a:xfrm>
            <a:off x="1854200" y="463062"/>
            <a:ext cx="6553200" cy="984738"/>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endParaRPr lang="en-US" sz="300" dirty="0" smtClean="0">
              <a:solidFill>
                <a:schemeClr val="bg1"/>
              </a:solidFill>
              <a:latin typeface="+mj-lt"/>
            </a:endParaRPr>
          </a:p>
          <a:p>
            <a:pPr algn="ctr">
              <a:spcAft>
                <a:spcPts val="0"/>
              </a:spcAft>
              <a:defRPr/>
            </a:pPr>
            <a:r>
              <a:rPr lang="en-US" sz="2400" b="1" dirty="0" smtClean="0">
                <a:solidFill>
                  <a:schemeClr val="bg1"/>
                </a:solidFill>
                <a:cs typeface="Arial" pitchFamily="34" charset="0"/>
              </a:rPr>
              <a:t>Sending Student Records</a:t>
            </a:r>
            <a:endParaRPr lang="en-US" sz="2400" b="1" dirty="0">
              <a:solidFill>
                <a:schemeClr val="bg1"/>
              </a:solidFill>
              <a:cs typeface="Arial" pitchFamily="34" charset="0"/>
            </a:endParaRPr>
          </a:p>
        </p:txBody>
      </p:sp>
    </p:spTree>
    <p:extLst>
      <p:ext uri="{BB962C8B-B14F-4D97-AF65-F5344CB8AC3E}">
        <p14:creationId xmlns:p14="http://schemas.microsoft.com/office/powerpoint/2010/main" val="404633550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54200" y="1447800"/>
            <a:ext cx="6680200" cy="4800600"/>
          </a:xfrm>
        </p:spPr>
        <p:txBody>
          <a:bodyPr/>
          <a:lstStyle/>
          <a:p>
            <a:pPr marL="82550" indent="0">
              <a:buNone/>
            </a:pPr>
            <a:endParaRPr lang="en-US" sz="1600" dirty="0"/>
          </a:p>
          <a:p>
            <a:pPr>
              <a:lnSpc>
                <a:spcPct val="150000"/>
              </a:lnSpc>
            </a:pPr>
            <a:r>
              <a:rPr lang="en-US" sz="2400" b="1" dirty="0" smtClean="0"/>
              <a:t>Sending Records In-county:  </a:t>
            </a:r>
          </a:p>
          <a:p>
            <a:pPr lvl="1">
              <a:lnSpc>
                <a:spcPct val="150000"/>
              </a:lnSpc>
            </a:pPr>
            <a:r>
              <a:rPr lang="en-US" sz="2000" b="1" dirty="0" smtClean="0"/>
              <a:t>E</a:t>
            </a:r>
            <a:r>
              <a:rPr lang="en-US" sz="2000" b="1" dirty="0" smtClean="0"/>
              <a:t>nter </a:t>
            </a:r>
            <a:r>
              <a:rPr lang="en-US" sz="2000" b="1" dirty="0" smtClean="0"/>
              <a:t>withdrawal info</a:t>
            </a:r>
          </a:p>
          <a:p>
            <a:pPr lvl="1">
              <a:lnSpc>
                <a:spcPct val="150000"/>
              </a:lnSpc>
            </a:pPr>
            <a:r>
              <a:rPr lang="en-US" sz="2000" b="1" dirty="0" smtClean="0"/>
              <a:t>Utilize Student Records Checklist</a:t>
            </a:r>
          </a:p>
          <a:p>
            <a:pPr lvl="1">
              <a:lnSpc>
                <a:spcPct val="150000"/>
              </a:lnSpc>
            </a:pPr>
            <a:r>
              <a:rPr lang="en-US" sz="2000" b="1" dirty="0" smtClean="0"/>
              <a:t>Mail copies of information to out-of-county schools</a:t>
            </a:r>
          </a:p>
          <a:p>
            <a:pPr>
              <a:lnSpc>
                <a:spcPct val="150000"/>
              </a:lnSpc>
            </a:pPr>
            <a:r>
              <a:rPr lang="en-US" sz="2400" b="1" dirty="0" smtClean="0"/>
              <a:t>Sending Records Out of County</a:t>
            </a:r>
          </a:p>
          <a:p>
            <a:pPr marL="611187" lvl="2" indent="-282575">
              <a:lnSpc>
                <a:spcPct val="150000"/>
              </a:lnSpc>
              <a:spcBef>
                <a:spcPts val="600"/>
              </a:spcBef>
              <a:buSzPct val="80000"/>
              <a:buFont typeface="Wingdings 2" pitchFamily="18" charset="2"/>
              <a:buChar char=""/>
            </a:pPr>
            <a:r>
              <a:rPr lang="en-US" sz="2000" b="1" dirty="0"/>
              <a:t>Mail copies of information to out-of-county </a:t>
            </a:r>
            <a:r>
              <a:rPr lang="en-US" sz="2000" b="1" dirty="0" smtClean="0"/>
              <a:t>schools</a:t>
            </a:r>
          </a:p>
          <a:p>
            <a:pPr marL="611187" lvl="2" indent="-282575">
              <a:lnSpc>
                <a:spcPct val="150000"/>
              </a:lnSpc>
              <a:spcBef>
                <a:spcPts val="600"/>
              </a:spcBef>
              <a:buSzPct val="80000"/>
              <a:buFont typeface="Wingdings 2" pitchFamily="18" charset="2"/>
              <a:buChar char=""/>
            </a:pPr>
            <a:r>
              <a:rPr lang="en-US" sz="2000" b="1" dirty="0" smtClean="0"/>
              <a:t>File hard card with inactive records</a:t>
            </a:r>
            <a:endParaRPr lang="en-US" sz="2000" b="1" dirty="0"/>
          </a:p>
          <a:p>
            <a:pPr>
              <a:lnSpc>
                <a:spcPct val="150000"/>
              </a:lnSpc>
            </a:pPr>
            <a:endParaRPr lang="en-US" sz="2000" b="1" dirty="0" smtClean="0"/>
          </a:p>
          <a:p>
            <a:pPr>
              <a:lnSpc>
                <a:spcPct val="150000"/>
              </a:lnSpc>
            </a:pPr>
            <a:endParaRPr lang="en-US" sz="2000" b="1" dirty="0" smtClean="0"/>
          </a:p>
          <a:p>
            <a:endParaRPr lang="en-US" sz="2000" dirty="0" smtClean="0"/>
          </a:p>
          <a:p>
            <a:pPr lvl="1"/>
            <a:endParaRPr lang="en-US" sz="2000" dirty="0" smtClean="0"/>
          </a:p>
          <a:p>
            <a:pPr lvl="1"/>
            <a:endParaRPr lang="en-US" sz="2000" dirty="0" smtClean="0"/>
          </a:p>
          <a:p>
            <a:endParaRPr lang="en-US" sz="2000" dirty="0"/>
          </a:p>
          <a:p>
            <a:pPr marL="82550" indent="0">
              <a:buNone/>
            </a:pPr>
            <a:endParaRPr lang="en-US" sz="2000" dirty="0"/>
          </a:p>
        </p:txBody>
      </p:sp>
      <p:sp>
        <p:nvSpPr>
          <p:cNvPr id="4" name="Text Box 7"/>
          <p:cNvSpPr txBox="1">
            <a:spLocks noChangeArrowheads="1"/>
          </p:cNvSpPr>
          <p:nvPr/>
        </p:nvSpPr>
        <p:spPr bwMode="auto">
          <a:xfrm>
            <a:off x="1854200" y="463062"/>
            <a:ext cx="6553200" cy="984738"/>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endParaRPr lang="en-US" sz="300" dirty="0" smtClean="0">
              <a:solidFill>
                <a:schemeClr val="bg1"/>
              </a:solidFill>
              <a:latin typeface="+mj-lt"/>
            </a:endParaRPr>
          </a:p>
          <a:p>
            <a:pPr algn="ctr">
              <a:spcAft>
                <a:spcPts val="0"/>
              </a:spcAft>
              <a:defRPr/>
            </a:pPr>
            <a:r>
              <a:rPr lang="en-US" sz="2400" b="1" dirty="0" smtClean="0">
                <a:solidFill>
                  <a:schemeClr val="bg1"/>
                </a:solidFill>
                <a:cs typeface="Arial" pitchFamily="34" charset="0"/>
              </a:rPr>
              <a:t>Sending Student Records</a:t>
            </a:r>
            <a:endParaRPr lang="en-US" sz="2400" b="1" dirty="0">
              <a:solidFill>
                <a:schemeClr val="bg1"/>
              </a:solidFill>
              <a:cs typeface="Arial" pitchFamily="34" charset="0"/>
            </a:endParaRPr>
          </a:p>
        </p:txBody>
      </p:sp>
    </p:spTree>
    <p:extLst>
      <p:ext uri="{BB962C8B-B14F-4D97-AF65-F5344CB8AC3E}">
        <p14:creationId xmlns:p14="http://schemas.microsoft.com/office/powerpoint/2010/main" val="126394989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0507" y="1295400"/>
            <a:ext cx="7112000" cy="4495800"/>
          </a:xfrm>
        </p:spPr>
        <p:txBody>
          <a:bodyPr/>
          <a:lstStyle/>
          <a:p>
            <a:pPr>
              <a:lnSpc>
                <a:spcPct val="150000"/>
              </a:lnSpc>
            </a:pPr>
            <a:r>
              <a:rPr lang="en-US" sz="2400" b="1" dirty="0" smtClean="0"/>
              <a:t>Keep records in vault, secured</a:t>
            </a:r>
          </a:p>
          <a:p>
            <a:pPr>
              <a:lnSpc>
                <a:spcPct val="150000"/>
              </a:lnSpc>
            </a:pPr>
            <a:r>
              <a:rPr lang="en-US" sz="2400" b="1" dirty="0" smtClean="0"/>
              <a:t>Sign out records</a:t>
            </a:r>
          </a:p>
          <a:p>
            <a:pPr>
              <a:lnSpc>
                <a:spcPct val="150000"/>
              </a:lnSpc>
            </a:pPr>
            <a:r>
              <a:rPr lang="en-US" sz="2400" b="1" dirty="0" smtClean="0"/>
              <a:t>Teachers should only view records of students in their charge</a:t>
            </a:r>
          </a:p>
          <a:p>
            <a:pPr>
              <a:lnSpc>
                <a:spcPct val="150000"/>
              </a:lnSpc>
            </a:pPr>
            <a:r>
              <a:rPr lang="en-US" sz="2400" b="1" dirty="0" smtClean="0"/>
              <a:t>Records must be returned by end of the day</a:t>
            </a:r>
          </a:p>
          <a:p>
            <a:pPr>
              <a:lnSpc>
                <a:spcPct val="150000"/>
              </a:lnSpc>
            </a:pPr>
            <a:r>
              <a:rPr lang="en-US" sz="2400" b="1" dirty="0" smtClean="0"/>
              <a:t>Child Find – annual process</a:t>
            </a:r>
          </a:p>
          <a:p>
            <a:pPr>
              <a:lnSpc>
                <a:spcPct val="150000"/>
              </a:lnSpc>
            </a:pPr>
            <a:r>
              <a:rPr lang="en-US" sz="2400" b="1" dirty="0" smtClean="0"/>
              <a:t>Use Black ink</a:t>
            </a:r>
          </a:p>
          <a:p>
            <a:pPr>
              <a:lnSpc>
                <a:spcPct val="150000"/>
              </a:lnSpc>
            </a:pPr>
            <a:r>
              <a:rPr lang="en-US" sz="2400" b="1" dirty="0" smtClean="0"/>
              <a:t>No white-out, ditto marks</a:t>
            </a:r>
          </a:p>
          <a:p>
            <a:pPr>
              <a:lnSpc>
                <a:spcPct val="150000"/>
              </a:lnSpc>
            </a:pPr>
            <a:r>
              <a:rPr lang="en-US" sz="2400" b="1" dirty="0" smtClean="0"/>
              <a:t>Items to include/exclude in record folder</a:t>
            </a:r>
            <a:endParaRPr lang="en-US" sz="2000" b="1" dirty="0" smtClean="0"/>
          </a:p>
        </p:txBody>
      </p:sp>
      <p:sp>
        <p:nvSpPr>
          <p:cNvPr id="4" name="Text Box 7"/>
          <p:cNvSpPr txBox="1">
            <a:spLocks noChangeArrowheads="1"/>
          </p:cNvSpPr>
          <p:nvPr/>
        </p:nvSpPr>
        <p:spPr bwMode="auto">
          <a:xfrm>
            <a:off x="1849907" y="158262"/>
            <a:ext cx="6553200" cy="984738"/>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endParaRPr lang="en-US" sz="300" dirty="0" smtClean="0">
              <a:solidFill>
                <a:schemeClr val="bg1"/>
              </a:solidFill>
              <a:latin typeface="+mj-lt"/>
            </a:endParaRPr>
          </a:p>
          <a:p>
            <a:pPr algn="ctr">
              <a:spcAft>
                <a:spcPts val="0"/>
              </a:spcAft>
              <a:defRPr/>
            </a:pPr>
            <a:r>
              <a:rPr lang="en-US" sz="2400" b="1" dirty="0" smtClean="0">
                <a:solidFill>
                  <a:schemeClr val="bg1"/>
                </a:solidFill>
                <a:cs typeface="Arial" pitchFamily="34" charset="0"/>
              </a:rPr>
              <a:t>General Information</a:t>
            </a:r>
            <a:endParaRPr lang="en-US" sz="2400" b="1" dirty="0">
              <a:solidFill>
                <a:schemeClr val="bg1"/>
              </a:solidFill>
              <a:cs typeface="Arial" pitchFamily="34" charset="0"/>
            </a:endParaRPr>
          </a:p>
        </p:txBody>
      </p:sp>
    </p:spTree>
    <p:extLst>
      <p:ext uri="{BB962C8B-B14F-4D97-AF65-F5344CB8AC3E}">
        <p14:creationId xmlns:p14="http://schemas.microsoft.com/office/powerpoint/2010/main" val="32853008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0507" y="1295400"/>
            <a:ext cx="7112000" cy="4495800"/>
          </a:xfrm>
        </p:spPr>
        <p:txBody>
          <a:bodyPr/>
          <a:lstStyle/>
          <a:p>
            <a:pPr>
              <a:lnSpc>
                <a:spcPct val="150000"/>
              </a:lnSpc>
            </a:pPr>
            <a:r>
              <a:rPr lang="en-US" sz="2000" b="1" dirty="0" smtClean="0"/>
              <a:t>Inactive Records = </a:t>
            </a:r>
            <a:r>
              <a:rPr lang="en-US" sz="2000" dirty="0" smtClean="0"/>
              <a:t>records </a:t>
            </a:r>
            <a:r>
              <a:rPr lang="en-US" sz="2000" dirty="0"/>
              <a:t>for students who have withdrawn and gone to an out-of-county school or have been no-shows</a:t>
            </a:r>
            <a:r>
              <a:rPr lang="en-US" sz="2000" i="1" dirty="0"/>
              <a:t>.  </a:t>
            </a:r>
            <a:endParaRPr lang="en-US" sz="2000" i="1" dirty="0" smtClean="0"/>
          </a:p>
          <a:p>
            <a:pPr>
              <a:lnSpc>
                <a:spcPct val="150000"/>
              </a:lnSpc>
            </a:pPr>
            <a:r>
              <a:rPr lang="en-US" sz="2000" dirty="0" smtClean="0"/>
              <a:t>Stored in building for a time and then the cumulative card is turned into Student Records.  </a:t>
            </a:r>
          </a:p>
          <a:p>
            <a:pPr>
              <a:lnSpc>
                <a:spcPct val="150000"/>
              </a:lnSpc>
            </a:pPr>
            <a:r>
              <a:rPr lang="en-US" sz="2000" dirty="0" smtClean="0"/>
              <a:t>Every year, a batch of records should be turned in to Student Records</a:t>
            </a:r>
          </a:p>
          <a:p>
            <a:pPr>
              <a:lnSpc>
                <a:spcPct val="150000"/>
              </a:lnSpc>
            </a:pPr>
            <a:r>
              <a:rPr lang="en-US" sz="2000" b="1" dirty="0" smtClean="0"/>
              <a:t>Elementary &amp; Middle Inactive Records:</a:t>
            </a:r>
          </a:p>
          <a:p>
            <a:pPr lvl="1">
              <a:lnSpc>
                <a:spcPct val="150000"/>
              </a:lnSpc>
            </a:pPr>
            <a:r>
              <a:rPr lang="en-US" sz="1600" b="1" dirty="0" smtClean="0"/>
              <a:t>Inactive records are kept at the school for 3 years</a:t>
            </a:r>
          </a:p>
          <a:p>
            <a:pPr lvl="1">
              <a:lnSpc>
                <a:spcPct val="150000"/>
              </a:lnSpc>
            </a:pPr>
            <a:r>
              <a:rPr lang="en-US" sz="1600" b="1" dirty="0" smtClean="0"/>
              <a:t>After 3 years, the cumulative card is sent to Student Records</a:t>
            </a:r>
            <a:endParaRPr lang="en-US" sz="1600" b="1" dirty="0"/>
          </a:p>
          <a:p>
            <a:pPr lvl="2">
              <a:lnSpc>
                <a:spcPct val="150000"/>
              </a:lnSpc>
            </a:pPr>
            <a:r>
              <a:rPr lang="en-US" sz="1600" b="1" dirty="0" smtClean="0"/>
              <a:t>Due in December</a:t>
            </a:r>
          </a:p>
          <a:p>
            <a:pPr lvl="2">
              <a:lnSpc>
                <a:spcPct val="150000"/>
              </a:lnSpc>
            </a:pPr>
            <a:r>
              <a:rPr lang="en-US" sz="1600" b="1" dirty="0" smtClean="0"/>
              <a:t>Include an alphabetized list (typed)</a:t>
            </a:r>
          </a:p>
          <a:p>
            <a:pPr lvl="2">
              <a:lnSpc>
                <a:spcPct val="150000"/>
              </a:lnSpc>
            </a:pPr>
            <a:r>
              <a:rPr lang="en-US" sz="1600" b="1" dirty="0" smtClean="0"/>
              <a:t>Only the card is sent</a:t>
            </a:r>
          </a:p>
          <a:p>
            <a:pPr lvl="2">
              <a:lnSpc>
                <a:spcPct val="150000"/>
              </a:lnSpc>
            </a:pPr>
            <a:r>
              <a:rPr lang="en-US" sz="1600" b="1" dirty="0" smtClean="0"/>
              <a:t>Other contents = put keep in folder and store in the basement for 7 years</a:t>
            </a:r>
          </a:p>
          <a:p>
            <a:pPr lvl="2">
              <a:lnSpc>
                <a:spcPct val="150000"/>
              </a:lnSpc>
            </a:pPr>
            <a:endParaRPr lang="en-US" sz="1200" b="1" dirty="0"/>
          </a:p>
          <a:p>
            <a:pPr lvl="2">
              <a:lnSpc>
                <a:spcPct val="150000"/>
              </a:lnSpc>
            </a:pPr>
            <a:endParaRPr lang="en-US" sz="1200" b="1" dirty="0" smtClean="0"/>
          </a:p>
        </p:txBody>
      </p:sp>
      <p:sp>
        <p:nvSpPr>
          <p:cNvPr id="4" name="Text Box 7"/>
          <p:cNvSpPr txBox="1">
            <a:spLocks noChangeArrowheads="1"/>
          </p:cNvSpPr>
          <p:nvPr/>
        </p:nvSpPr>
        <p:spPr bwMode="auto">
          <a:xfrm>
            <a:off x="1849907" y="158262"/>
            <a:ext cx="6553200" cy="984738"/>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endParaRPr lang="en-US" sz="300" dirty="0" smtClean="0">
              <a:solidFill>
                <a:schemeClr val="bg1"/>
              </a:solidFill>
              <a:latin typeface="+mj-lt"/>
            </a:endParaRPr>
          </a:p>
          <a:p>
            <a:pPr algn="ctr">
              <a:spcAft>
                <a:spcPts val="0"/>
              </a:spcAft>
              <a:defRPr/>
            </a:pPr>
            <a:r>
              <a:rPr lang="en-US" sz="2400" b="1" dirty="0" smtClean="0">
                <a:solidFill>
                  <a:schemeClr val="bg1"/>
                </a:solidFill>
                <a:cs typeface="Arial" pitchFamily="34" charset="0"/>
              </a:rPr>
              <a:t>Storing Records &amp; Inactive Records</a:t>
            </a:r>
            <a:endParaRPr lang="en-US" sz="2400" b="1" dirty="0">
              <a:solidFill>
                <a:schemeClr val="bg1"/>
              </a:solidFill>
              <a:cs typeface="Arial" pitchFamily="34" charset="0"/>
            </a:endParaRPr>
          </a:p>
        </p:txBody>
      </p:sp>
    </p:spTree>
    <p:extLst>
      <p:ext uri="{BB962C8B-B14F-4D97-AF65-F5344CB8AC3E}">
        <p14:creationId xmlns:p14="http://schemas.microsoft.com/office/powerpoint/2010/main" val="82092272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0507" y="1295400"/>
            <a:ext cx="7112000" cy="4495800"/>
          </a:xfrm>
        </p:spPr>
        <p:txBody>
          <a:bodyPr/>
          <a:lstStyle/>
          <a:p>
            <a:pPr>
              <a:lnSpc>
                <a:spcPct val="150000"/>
              </a:lnSpc>
            </a:pPr>
            <a:r>
              <a:rPr lang="en-US" sz="2000" b="1" dirty="0"/>
              <a:t>Elementary &amp; Middle Inactive Records:</a:t>
            </a:r>
          </a:p>
          <a:p>
            <a:pPr lvl="1">
              <a:lnSpc>
                <a:spcPct val="150000"/>
              </a:lnSpc>
            </a:pPr>
            <a:r>
              <a:rPr lang="en-US" sz="2000" b="1" dirty="0"/>
              <a:t>Inactive records are kept at the school for 3 years</a:t>
            </a:r>
          </a:p>
          <a:p>
            <a:pPr lvl="1">
              <a:lnSpc>
                <a:spcPct val="150000"/>
              </a:lnSpc>
            </a:pPr>
            <a:r>
              <a:rPr lang="en-US" sz="2000" b="1" dirty="0"/>
              <a:t>After 3 years, the cumulative card is sent to Student Records</a:t>
            </a:r>
          </a:p>
          <a:p>
            <a:pPr lvl="2">
              <a:lnSpc>
                <a:spcPct val="150000"/>
              </a:lnSpc>
            </a:pPr>
            <a:r>
              <a:rPr lang="en-US" sz="2000" b="1" dirty="0"/>
              <a:t>Due in December</a:t>
            </a:r>
          </a:p>
          <a:p>
            <a:pPr lvl="2">
              <a:lnSpc>
                <a:spcPct val="150000"/>
              </a:lnSpc>
            </a:pPr>
            <a:r>
              <a:rPr lang="en-US" sz="2000" b="1" dirty="0"/>
              <a:t>Include an alphabetized list (typed)</a:t>
            </a:r>
          </a:p>
          <a:p>
            <a:pPr lvl="2">
              <a:lnSpc>
                <a:spcPct val="150000"/>
              </a:lnSpc>
            </a:pPr>
            <a:r>
              <a:rPr lang="en-US" sz="2000" b="1" dirty="0"/>
              <a:t>Only the card is sent</a:t>
            </a:r>
          </a:p>
          <a:p>
            <a:pPr lvl="2">
              <a:lnSpc>
                <a:spcPct val="150000"/>
              </a:lnSpc>
            </a:pPr>
            <a:endParaRPr lang="en-US" sz="1200" b="1" dirty="0"/>
          </a:p>
          <a:p>
            <a:pPr lvl="2">
              <a:lnSpc>
                <a:spcPct val="150000"/>
              </a:lnSpc>
            </a:pPr>
            <a:endParaRPr lang="en-US" sz="1200" b="1" dirty="0" smtClean="0"/>
          </a:p>
        </p:txBody>
      </p:sp>
      <p:sp>
        <p:nvSpPr>
          <p:cNvPr id="4" name="Text Box 7"/>
          <p:cNvSpPr txBox="1">
            <a:spLocks noChangeArrowheads="1"/>
          </p:cNvSpPr>
          <p:nvPr/>
        </p:nvSpPr>
        <p:spPr bwMode="auto">
          <a:xfrm>
            <a:off x="1849907" y="158262"/>
            <a:ext cx="6553200" cy="984738"/>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endParaRPr lang="en-US" sz="300" dirty="0" smtClean="0">
              <a:solidFill>
                <a:schemeClr val="bg1"/>
              </a:solidFill>
              <a:latin typeface="+mj-lt"/>
            </a:endParaRPr>
          </a:p>
          <a:p>
            <a:pPr algn="ctr">
              <a:spcAft>
                <a:spcPts val="0"/>
              </a:spcAft>
              <a:defRPr/>
            </a:pPr>
            <a:r>
              <a:rPr lang="en-US" sz="2400" b="1" dirty="0" smtClean="0">
                <a:solidFill>
                  <a:schemeClr val="bg1"/>
                </a:solidFill>
                <a:cs typeface="Arial" pitchFamily="34" charset="0"/>
              </a:rPr>
              <a:t>Storing Records &amp; Inactive Records</a:t>
            </a:r>
            <a:endParaRPr lang="en-US" sz="2400" b="1" dirty="0">
              <a:solidFill>
                <a:schemeClr val="bg1"/>
              </a:solidFill>
              <a:cs typeface="Arial" pitchFamily="34" charset="0"/>
            </a:endParaRPr>
          </a:p>
        </p:txBody>
      </p:sp>
    </p:spTree>
    <p:extLst>
      <p:ext uri="{BB962C8B-B14F-4D97-AF65-F5344CB8AC3E}">
        <p14:creationId xmlns:p14="http://schemas.microsoft.com/office/powerpoint/2010/main" val="311182577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0507" y="1295400"/>
            <a:ext cx="7112000" cy="4495800"/>
          </a:xfrm>
        </p:spPr>
        <p:txBody>
          <a:bodyPr/>
          <a:lstStyle/>
          <a:p>
            <a:pPr>
              <a:lnSpc>
                <a:spcPct val="150000"/>
              </a:lnSpc>
            </a:pPr>
            <a:r>
              <a:rPr lang="en-US" sz="2000" b="1" dirty="0" smtClean="0"/>
              <a:t>High School Graduate Records:</a:t>
            </a:r>
          </a:p>
          <a:p>
            <a:pPr lvl="1">
              <a:lnSpc>
                <a:spcPct val="150000"/>
              </a:lnSpc>
            </a:pPr>
            <a:r>
              <a:rPr lang="en-US" sz="1600" b="1" dirty="0" smtClean="0"/>
              <a:t>Graduate records – Due before leaving for the summer; a specific date will be sent</a:t>
            </a:r>
          </a:p>
          <a:p>
            <a:pPr marL="403225" lvl="1" indent="0">
              <a:lnSpc>
                <a:spcPct val="150000"/>
              </a:lnSpc>
              <a:buNone/>
            </a:pPr>
            <a:r>
              <a:rPr lang="en-US" sz="2000" b="1" dirty="0" smtClean="0"/>
              <a:t>High School Inactive records</a:t>
            </a:r>
          </a:p>
          <a:p>
            <a:pPr lvl="1">
              <a:lnSpc>
                <a:spcPct val="150000"/>
              </a:lnSpc>
            </a:pPr>
            <a:r>
              <a:rPr lang="en-US" sz="1800" b="1" dirty="0" smtClean="0"/>
              <a:t>After 1 years, the cumulative card is sent to Student Records</a:t>
            </a:r>
            <a:endParaRPr lang="en-US" sz="1800" b="1" dirty="0"/>
          </a:p>
          <a:p>
            <a:pPr lvl="2">
              <a:lnSpc>
                <a:spcPct val="150000"/>
              </a:lnSpc>
            </a:pPr>
            <a:r>
              <a:rPr lang="en-US" sz="1800" b="1" dirty="0" smtClean="0"/>
              <a:t>Due in May</a:t>
            </a:r>
          </a:p>
          <a:p>
            <a:pPr lvl="2">
              <a:lnSpc>
                <a:spcPct val="150000"/>
              </a:lnSpc>
            </a:pPr>
            <a:r>
              <a:rPr lang="en-US" sz="1800" b="1" dirty="0" smtClean="0"/>
              <a:t>Include an alphabetized list (typed)</a:t>
            </a:r>
          </a:p>
          <a:p>
            <a:pPr lvl="2">
              <a:lnSpc>
                <a:spcPct val="150000"/>
              </a:lnSpc>
            </a:pPr>
            <a:r>
              <a:rPr lang="en-US" sz="1800" b="1" dirty="0" smtClean="0"/>
              <a:t>Only the card is sent</a:t>
            </a:r>
          </a:p>
          <a:p>
            <a:pPr lvl="2">
              <a:lnSpc>
                <a:spcPct val="150000"/>
              </a:lnSpc>
            </a:pPr>
            <a:r>
              <a:rPr lang="en-US" sz="1800" b="1" dirty="0" smtClean="0"/>
              <a:t>Other contents = put keep in folder and store in the basement for 7 years</a:t>
            </a:r>
          </a:p>
          <a:p>
            <a:pPr lvl="2">
              <a:lnSpc>
                <a:spcPct val="150000"/>
              </a:lnSpc>
            </a:pPr>
            <a:endParaRPr lang="en-US" sz="1200" b="1" dirty="0"/>
          </a:p>
          <a:p>
            <a:pPr lvl="2">
              <a:lnSpc>
                <a:spcPct val="150000"/>
              </a:lnSpc>
            </a:pPr>
            <a:endParaRPr lang="en-US" sz="1200" b="1" dirty="0" smtClean="0"/>
          </a:p>
        </p:txBody>
      </p:sp>
      <p:sp>
        <p:nvSpPr>
          <p:cNvPr id="4" name="Text Box 7"/>
          <p:cNvSpPr txBox="1">
            <a:spLocks noChangeArrowheads="1"/>
          </p:cNvSpPr>
          <p:nvPr/>
        </p:nvSpPr>
        <p:spPr bwMode="auto">
          <a:xfrm>
            <a:off x="1849907" y="158262"/>
            <a:ext cx="6553200" cy="984738"/>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endParaRPr lang="en-US" sz="300" dirty="0" smtClean="0">
              <a:solidFill>
                <a:schemeClr val="bg1"/>
              </a:solidFill>
              <a:latin typeface="+mj-lt"/>
            </a:endParaRPr>
          </a:p>
          <a:p>
            <a:pPr algn="ctr">
              <a:spcAft>
                <a:spcPts val="0"/>
              </a:spcAft>
              <a:defRPr/>
            </a:pPr>
            <a:r>
              <a:rPr lang="en-US" sz="2400" b="1" dirty="0" smtClean="0">
                <a:solidFill>
                  <a:schemeClr val="bg1"/>
                </a:solidFill>
                <a:cs typeface="Arial" pitchFamily="34" charset="0"/>
              </a:rPr>
              <a:t>Storing Records &amp; Inactive Records</a:t>
            </a:r>
            <a:endParaRPr lang="en-US" sz="2400" b="1" dirty="0">
              <a:solidFill>
                <a:schemeClr val="bg1"/>
              </a:solidFill>
              <a:cs typeface="Arial" pitchFamily="34" charset="0"/>
            </a:endParaRPr>
          </a:p>
        </p:txBody>
      </p:sp>
    </p:spTree>
    <p:extLst>
      <p:ext uri="{BB962C8B-B14F-4D97-AF65-F5344CB8AC3E}">
        <p14:creationId xmlns:p14="http://schemas.microsoft.com/office/powerpoint/2010/main" val="27631962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2180" y="1219200"/>
            <a:ext cx="7623220" cy="4800600"/>
          </a:xfrm>
        </p:spPr>
        <p:txBody>
          <a:bodyPr/>
          <a:lstStyle/>
          <a:p>
            <a:pPr marL="479425" indent="-342900">
              <a:lnSpc>
                <a:spcPct val="150000"/>
              </a:lnSpc>
            </a:pPr>
            <a:r>
              <a:rPr lang="en-US" sz="2000" b="1" dirty="0" smtClean="0"/>
              <a:t>A record is lost?</a:t>
            </a:r>
          </a:p>
          <a:p>
            <a:pPr marL="754063" lvl="1" indent="-342900">
              <a:lnSpc>
                <a:spcPct val="150000"/>
              </a:lnSpc>
            </a:pPr>
            <a:r>
              <a:rPr lang="en-US" sz="1600" b="1" dirty="0" smtClean="0">
                <a:solidFill>
                  <a:srgbClr val="FF0000"/>
                </a:solidFill>
              </a:rPr>
              <a:t>Check to see if the record was requested</a:t>
            </a:r>
          </a:p>
          <a:p>
            <a:pPr marL="754063" lvl="1" indent="-342900">
              <a:lnSpc>
                <a:spcPct val="150000"/>
              </a:lnSpc>
            </a:pPr>
            <a:r>
              <a:rPr lang="en-US" sz="1600" b="1" dirty="0" smtClean="0">
                <a:solidFill>
                  <a:srgbClr val="FF0000"/>
                </a:solidFill>
              </a:rPr>
              <a:t>Use IC to identify previous school</a:t>
            </a:r>
          </a:p>
          <a:p>
            <a:pPr marL="754063" lvl="1" indent="-342900">
              <a:lnSpc>
                <a:spcPct val="150000"/>
              </a:lnSpc>
            </a:pPr>
            <a:r>
              <a:rPr lang="en-US" sz="1600" b="1" dirty="0">
                <a:solidFill>
                  <a:srgbClr val="FF0000"/>
                </a:solidFill>
              </a:rPr>
              <a:t>R</a:t>
            </a:r>
            <a:r>
              <a:rPr lang="en-US" sz="1600" b="1" dirty="0" smtClean="0">
                <a:solidFill>
                  <a:srgbClr val="FF0000"/>
                </a:solidFill>
              </a:rPr>
              <a:t>e-create </a:t>
            </a:r>
            <a:r>
              <a:rPr lang="en-US" sz="1600" b="1" dirty="0" smtClean="0">
                <a:solidFill>
                  <a:srgbClr val="FF0000"/>
                </a:solidFill>
              </a:rPr>
              <a:t>the record</a:t>
            </a:r>
          </a:p>
          <a:p>
            <a:pPr marL="479425" indent="-342900">
              <a:lnSpc>
                <a:spcPct val="150000"/>
              </a:lnSpc>
            </a:pPr>
            <a:r>
              <a:rPr lang="en-US" sz="2000" b="1" dirty="0" smtClean="0"/>
              <a:t>I can’t print a label? </a:t>
            </a:r>
            <a:r>
              <a:rPr lang="en-US" sz="2000" b="1" dirty="0" smtClean="0">
                <a:solidFill>
                  <a:srgbClr val="FF0000"/>
                </a:solidFill>
              </a:rPr>
              <a:t>Consult with the SDCS at your school If unsuccessful, contact Student Services</a:t>
            </a:r>
          </a:p>
          <a:p>
            <a:pPr marL="479425" indent="-342900">
              <a:lnSpc>
                <a:spcPct val="150000"/>
              </a:lnSpc>
            </a:pPr>
            <a:r>
              <a:rPr lang="en-US" sz="2000" b="1" dirty="0" smtClean="0"/>
              <a:t>I receive an incomplete record? </a:t>
            </a:r>
            <a:r>
              <a:rPr lang="en-US" sz="2000" b="1" dirty="0" smtClean="0">
                <a:solidFill>
                  <a:srgbClr val="FF0000"/>
                </a:solidFill>
              </a:rPr>
              <a:t>= return to sending school for correction</a:t>
            </a:r>
          </a:p>
          <a:p>
            <a:pPr marL="479425" indent="-342900">
              <a:lnSpc>
                <a:spcPct val="150000"/>
              </a:lnSpc>
            </a:pPr>
            <a:r>
              <a:rPr lang="en-US" sz="2000" b="1" dirty="0" smtClean="0"/>
              <a:t>I can’t get records from a school after several requests?</a:t>
            </a:r>
          </a:p>
          <a:p>
            <a:pPr marL="754063" lvl="1" indent="-342900">
              <a:lnSpc>
                <a:spcPct val="150000"/>
              </a:lnSpc>
            </a:pPr>
            <a:r>
              <a:rPr lang="en-US" sz="1600" b="1" dirty="0" smtClean="0">
                <a:solidFill>
                  <a:srgbClr val="FF0000"/>
                </a:solidFill>
              </a:rPr>
              <a:t>Notify Principal and Student Records</a:t>
            </a:r>
          </a:p>
          <a:p>
            <a:pPr marL="754063" lvl="1" indent="-342900">
              <a:lnSpc>
                <a:spcPct val="150000"/>
              </a:lnSpc>
            </a:pPr>
            <a:r>
              <a:rPr lang="en-US" sz="1600" b="1" dirty="0" smtClean="0">
                <a:solidFill>
                  <a:srgbClr val="FF0000"/>
                </a:solidFill>
              </a:rPr>
              <a:t>No response = Area Supt. Will be notified</a:t>
            </a:r>
          </a:p>
          <a:p>
            <a:pPr marL="479425" indent="-342900">
              <a:lnSpc>
                <a:spcPct val="150000"/>
              </a:lnSpc>
            </a:pPr>
            <a:endParaRPr lang="en-US" sz="2000" b="1" dirty="0" smtClean="0">
              <a:solidFill>
                <a:srgbClr val="0099CC"/>
              </a:solidFill>
            </a:endParaRPr>
          </a:p>
          <a:p>
            <a:pPr marL="479425" indent="-342900">
              <a:lnSpc>
                <a:spcPct val="150000"/>
              </a:lnSpc>
            </a:pPr>
            <a:endParaRPr lang="en-US" sz="2000" b="1" dirty="0"/>
          </a:p>
          <a:p>
            <a:pPr marL="657225" lvl="2" indent="0">
              <a:lnSpc>
                <a:spcPct val="150000"/>
              </a:lnSpc>
              <a:buNone/>
            </a:pPr>
            <a:endParaRPr lang="en-US" sz="1200" b="1" dirty="0" smtClean="0"/>
          </a:p>
        </p:txBody>
      </p:sp>
      <p:sp>
        <p:nvSpPr>
          <p:cNvPr id="4" name="Text Box 7"/>
          <p:cNvSpPr txBox="1">
            <a:spLocks noChangeArrowheads="1"/>
          </p:cNvSpPr>
          <p:nvPr/>
        </p:nvSpPr>
        <p:spPr bwMode="auto">
          <a:xfrm>
            <a:off x="1827190" y="28977"/>
            <a:ext cx="6553200" cy="984738"/>
          </a:xfrm>
          <a:prstGeom prst="rect">
            <a:avLst/>
          </a:prstGeom>
          <a:solidFill>
            <a:srgbClr val="0099CC"/>
          </a:solidFill>
          <a:ln w="9525" algn="in">
            <a:solidFill>
              <a:srgbClr val="0070C0"/>
            </a:solidFill>
            <a:miter lim="800000"/>
            <a:headEnd/>
            <a:tailEnd/>
          </a:ln>
          <a:effectLst/>
        </p:spPr>
        <p:txBody>
          <a:bodyPr lIns="36576" tIns="36576" rIns="36576" bIns="36576"/>
          <a:lstStyle/>
          <a:p>
            <a:pPr marL="136525" indent="0">
              <a:lnSpc>
                <a:spcPct val="150000"/>
              </a:lnSpc>
              <a:buNone/>
            </a:pPr>
            <a:r>
              <a:rPr lang="en-US" sz="3600" b="1" dirty="0">
                <a:solidFill>
                  <a:schemeClr val="bg1"/>
                </a:solidFill>
              </a:rPr>
              <a:t>What if….</a:t>
            </a:r>
          </a:p>
        </p:txBody>
      </p:sp>
    </p:spTree>
    <p:extLst>
      <p:ext uri="{BB962C8B-B14F-4D97-AF65-F5344CB8AC3E}">
        <p14:creationId xmlns:p14="http://schemas.microsoft.com/office/powerpoint/2010/main" val="218604410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0" y="1524000"/>
            <a:ext cx="6527800" cy="4800600"/>
          </a:xfrm>
        </p:spPr>
        <p:style>
          <a:lnRef idx="1">
            <a:schemeClr val="accent2"/>
          </a:lnRef>
          <a:fillRef idx="2">
            <a:schemeClr val="accent2"/>
          </a:fillRef>
          <a:effectRef idx="1">
            <a:schemeClr val="accent2"/>
          </a:effectRef>
          <a:fontRef idx="minor">
            <a:schemeClr val="dk1"/>
          </a:fontRef>
        </p:style>
        <p:txBody>
          <a:bodyPr/>
          <a:lstStyle/>
          <a:p>
            <a:pPr marL="82550" indent="0">
              <a:buNone/>
            </a:pPr>
            <a:endParaRPr lang="en-US" sz="1000" dirty="0"/>
          </a:p>
          <a:p>
            <a:pPr>
              <a:buNone/>
            </a:pPr>
            <a:r>
              <a:rPr lang="en-US" sz="2400" dirty="0" smtClean="0"/>
              <a:t>	 As an employee of the Richmond County School System who works with student records, you will have access to confidential information in the normal course of the work day.  Confidential information includes students’ academic records, test scores, referrals to outside agencies, discipline, attendance, legal issues, homelessness, etc.  More specifically, confidential records include </a:t>
            </a:r>
            <a:r>
              <a:rPr lang="en-US" sz="2400" i="1" u="sng" dirty="0" smtClean="0"/>
              <a:t>any</a:t>
            </a:r>
            <a:r>
              <a:rPr lang="en-US" sz="2400" dirty="0" smtClean="0"/>
              <a:t> and </a:t>
            </a:r>
            <a:r>
              <a:rPr lang="en-US" sz="2400" i="1" u="sng" dirty="0" smtClean="0"/>
              <a:t>all</a:t>
            </a:r>
            <a:r>
              <a:rPr lang="en-US" sz="2400" dirty="0" smtClean="0"/>
              <a:t> records that are directly related to a student that contain personally identifiable information. </a:t>
            </a:r>
          </a:p>
          <a:p>
            <a:pPr>
              <a:buNone/>
            </a:pPr>
            <a:endParaRPr lang="en-US" dirty="0"/>
          </a:p>
        </p:txBody>
      </p:sp>
      <p:sp>
        <p:nvSpPr>
          <p:cNvPr id="4" name="Text Box 7"/>
          <p:cNvSpPr txBox="1">
            <a:spLocks noChangeArrowheads="1"/>
          </p:cNvSpPr>
          <p:nvPr/>
        </p:nvSpPr>
        <p:spPr bwMode="auto">
          <a:xfrm>
            <a:off x="1600200" y="457200"/>
            <a:ext cx="6553200" cy="1137138"/>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r>
              <a:rPr lang="en-US" sz="300" dirty="0" err="1" smtClean="0">
                <a:solidFill>
                  <a:schemeClr val="bg1"/>
                </a:solidFill>
                <a:latin typeface="+mj-lt"/>
              </a:rPr>
              <a:t>Statsss</a:t>
            </a:r>
            <a:endParaRPr lang="en-US" sz="300" dirty="0" smtClean="0">
              <a:solidFill>
                <a:schemeClr val="bg1"/>
              </a:solidFill>
              <a:latin typeface="+mj-lt"/>
            </a:endParaRPr>
          </a:p>
        </p:txBody>
      </p:sp>
      <p:sp>
        <p:nvSpPr>
          <p:cNvPr id="5" name="TextBox 4"/>
          <p:cNvSpPr txBox="1"/>
          <p:nvPr/>
        </p:nvSpPr>
        <p:spPr>
          <a:xfrm>
            <a:off x="2057400" y="533400"/>
            <a:ext cx="6248400" cy="1015663"/>
          </a:xfrm>
          <a:prstGeom prst="rect">
            <a:avLst/>
          </a:prstGeom>
          <a:noFill/>
        </p:spPr>
        <p:txBody>
          <a:bodyPr wrap="square" rtlCol="0">
            <a:spAutoFit/>
          </a:bodyPr>
          <a:lstStyle/>
          <a:p>
            <a:pPr algn="ctr"/>
            <a:endParaRPr lang="en-US" dirty="0" smtClean="0">
              <a:solidFill>
                <a:schemeClr val="bg1"/>
              </a:solidFill>
            </a:endParaRPr>
          </a:p>
          <a:p>
            <a:pPr algn="ctr"/>
            <a:r>
              <a:rPr lang="en-US" sz="2400" dirty="0" smtClean="0">
                <a:solidFill>
                  <a:schemeClr val="bg1"/>
                </a:solidFill>
                <a:latin typeface="+mn-lt"/>
              </a:rPr>
              <a:t>Student Records and Confidentiality</a:t>
            </a:r>
          </a:p>
          <a:p>
            <a:pPr algn="ctr"/>
            <a:endParaRPr lang="en-US" dirty="0">
              <a:solidFill>
                <a:schemeClr val="bg1"/>
              </a:solidFill>
            </a:endParaRPr>
          </a:p>
        </p:txBody>
      </p:sp>
    </p:spTree>
    <p:extLst>
      <p:ext uri="{BB962C8B-B14F-4D97-AF65-F5344CB8AC3E}">
        <p14:creationId xmlns:p14="http://schemas.microsoft.com/office/powerpoint/2010/main" val="81051226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2180" y="1600200"/>
            <a:ext cx="7112000" cy="4495800"/>
          </a:xfrm>
        </p:spPr>
        <p:txBody>
          <a:bodyPr/>
          <a:lstStyle/>
          <a:p>
            <a:pPr marL="479425" indent="-342900">
              <a:lnSpc>
                <a:spcPct val="150000"/>
              </a:lnSpc>
            </a:pPr>
            <a:endParaRPr lang="en-US" sz="2000" b="1" dirty="0"/>
          </a:p>
          <a:p>
            <a:pPr lvl="1">
              <a:lnSpc>
                <a:spcPct val="150000"/>
              </a:lnSpc>
            </a:pPr>
            <a:r>
              <a:rPr lang="en-US" sz="3200" b="1" dirty="0" smtClean="0"/>
              <a:t>Cohort Withdrawal Upload</a:t>
            </a:r>
          </a:p>
          <a:p>
            <a:pPr lvl="1">
              <a:lnSpc>
                <a:spcPct val="150000"/>
              </a:lnSpc>
            </a:pPr>
            <a:r>
              <a:rPr lang="en-US" sz="3200" b="1" dirty="0" smtClean="0"/>
              <a:t>Closing out Senior Records</a:t>
            </a:r>
          </a:p>
        </p:txBody>
      </p:sp>
      <p:sp>
        <p:nvSpPr>
          <p:cNvPr id="4" name="Text Box 7"/>
          <p:cNvSpPr txBox="1">
            <a:spLocks noChangeArrowheads="1"/>
          </p:cNvSpPr>
          <p:nvPr/>
        </p:nvSpPr>
        <p:spPr bwMode="auto">
          <a:xfrm>
            <a:off x="1447800" y="304800"/>
            <a:ext cx="6553200" cy="984738"/>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r>
              <a:rPr lang="en-US" sz="2800" dirty="0" smtClean="0">
                <a:solidFill>
                  <a:schemeClr val="bg1"/>
                </a:solidFill>
                <a:latin typeface="+mj-lt"/>
              </a:rPr>
              <a:t>High School Session</a:t>
            </a:r>
            <a:endParaRPr lang="en-US" sz="2800" b="1" dirty="0">
              <a:solidFill>
                <a:schemeClr val="bg1"/>
              </a:solidFill>
              <a:cs typeface="Arial" pitchFamily="34" charset="0"/>
            </a:endParaRPr>
          </a:p>
        </p:txBody>
      </p:sp>
    </p:spTree>
    <p:extLst>
      <p:ext uri="{BB962C8B-B14F-4D97-AF65-F5344CB8AC3E}">
        <p14:creationId xmlns:p14="http://schemas.microsoft.com/office/powerpoint/2010/main" val="91380990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304800"/>
            <a:ext cx="6858000" cy="944562"/>
          </a:xfrm>
          <a:ln w="28575"/>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en-US" sz="3200" b="1" dirty="0" smtClean="0">
                <a:effectLst/>
              </a:rPr>
              <a:t>State Laws </a:t>
            </a:r>
            <a:br>
              <a:rPr lang="en-US" sz="3200" b="1" dirty="0" smtClean="0">
                <a:effectLst/>
              </a:rPr>
            </a:br>
            <a:r>
              <a:rPr lang="en-US" sz="3200" b="1" dirty="0" smtClean="0">
                <a:effectLst/>
              </a:rPr>
              <a:t>Regarding Attendance</a:t>
            </a:r>
            <a:endParaRPr lang="en-US" sz="3200" b="1" dirty="0">
              <a:effectLst/>
            </a:endParaRPr>
          </a:p>
        </p:txBody>
      </p:sp>
      <p:sp>
        <p:nvSpPr>
          <p:cNvPr id="3" name="Content Placeholder 2"/>
          <p:cNvSpPr>
            <a:spLocks noGrp="1"/>
          </p:cNvSpPr>
          <p:nvPr>
            <p:ph idx="1"/>
          </p:nvPr>
        </p:nvSpPr>
        <p:spPr>
          <a:xfrm>
            <a:off x="1600200" y="1447800"/>
            <a:ext cx="6858000" cy="4800600"/>
          </a:xfrm>
        </p:spPr>
        <p:style>
          <a:lnRef idx="1">
            <a:schemeClr val="accent1"/>
          </a:lnRef>
          <a:fillRef idx="2">
            <a:schemeClr val="accent1"/>
          </a:fillRef>
          <a:effectRef idx="1">
            <a:schemeClr val="accent1"/>
          </a:effectRef>
          <a:fontRef idx="minor">
            <a:schemeClr val="dk1"/>
          </a:fontRef>
        </p:style>
        <p:txBody>
          <a:bodyPr/>
          <a:lstStyle/>
          <a:p>
            <a:pPr>
              <a:spcBef>
                <a:spcPts val="0"/>
              </a:spcBef>
              <a:buNone/>
            </a:pPr>
            <a:r>
              <a:rPr lang="en-US" sz="1800" dirty="0" smtClean="0"/>
              <a:t>    </a:t>
            </a:r>
          </a:p>
          <a:p>
            <a:pPr>
              <a:spcBef>
                <a:spcPts val="0"/>
              </a:spcBef>
              <a:buNone/>
            </a:pPr>
            <a:r>
              <a:rPr lang="en-US" sz="1800" dirty="0" smtClean="0">
                <a:solidFill>
                  <a:schemeClr val="tx1"/>
                </a:solidFill>
              </a:rPr>
              <a:t>    Georgia law requires that children must be </a:t>
            </a:r>
            <a:r>
              <a:rPr lang="en-US" sz="1800" b="1" dirty="0" smtClean="0">
                <a:solidFill>
                  <a:schemeClr val="tx1"/>
                </a:solidFill>
              </a:rPr>
              <a:t>five years old on or before September 1 </a:t>
            </a:r>
            <a:r>
              <a:rPr lang="en-US" sz="1800" dirty="0" smtClean="0">
                <a:solidFill>
                  <a:schemeClr val="tx1"/>
                </a:solidFill>
              </a:rPr>
              <a:t>to enroll in kindergarten and </a:t>
            </a:r>
            <a:r>
              <a:rPr lang="en-US" sz="1800" b="1" dirty="0" smtClean="0">
                <a:solidFill>
                  <a:schemeClr val="tx1"/>
                </a:solidFill>
              </a:rPr>
              <a:t>six years old on or before September 1 </a:t>
            </a:r>
            <a:r>
              <a:rPr lang="en-US" sz="1800" dirty="0" smtClean="0">
                <a:solidFill>
                  <a:schemeClr val="tx1"/>
                </a:solidFill>
              </a:rPr>
              <a:t>to enroll in first grade in the public schools.  A child who has lived in another state for at least two years before moving to Georgia and who was legally enrolled in a public kindergarten or first grade in that state may enroll in a Georgia public school kindergarten or first grade, provided the child will be five for kindergarten and six for first grade by December 31.  Pre-kindergarten programs are available for preschoolers at 30 elementary schools and 3 community centers. To qualify for Pre-K, children must be four (4) years old by September 1.</a:t>
            </a:r>
          </a:p>
          <a:p>
            <a:pPr>
              <a:spcBef>
                <a:spcPts val="0"/>
              </a:spcBef>
              <a:buNone/>
            </a:pPr>
            <a:endParaRPr lang="en-US" sz="1800" dirty="0" smtClean="0">
              <a:solidFill>
                <a:schemeClr val="tx1"/>
              </a:solidFill>
            </a:endParaRPr>
          </a:p>
          <a:p>
            <a:pPr marL="82550" indent="0">
              <a:spcBef>
                <a:spcPts val="0"/>
              </a:spcBef>
              <a:buNone/>
            </a:pPr>
            <a:r>
              <a:rPr lang="en-US" sz="1800" dirty="0" smtClean="0">
                <a:solidFill>
                  <a:schemeClr val="tx1"/>
                </a:solidFill>
              </a:rPr>
              <a:t>     Georgia law requires that students attend a public or private school   </a:t>
            </a:r>
          </a:p>
          <a:p>
            <a:pPr marL="82550" indent="0">
              <a:spcBef>
                <a:spcPts val="0"/>
              </a:spcBef>
              <a:buNone/>
            </a:pPr>
            <a:r>
              <a:rPr lang="en-US" sz="1800" dirty="0" smtClean="0">
                <a:solidFill>
                  <a:schemeClr val="tx1"/>
                </a:solidFill>
              </a:rPr>
              <a:t>     or a home study program from their sixth to their 16th birthdays.   </a:t>
            </a:r>
          </a:p>
          <a:p>
            <a:pPr marL="82550" indent="0">
              <a:spcBef>
                <a:spcPts val="0"/>
              </a:spcBef>
              <a:buNone/>
            </a:pPr>
            <a:r>
              <a:rPr lang="en-US" sz="1800" dirty="0" smtClean="0">
                <a:solidFill>
                  <a:schemeClr val="tx1"/>
                </a:solidFill>
              </a:rPr>
              <a:t>     Public kindergarten is available in every school system, but it is not </a:t>
            </a:r>
          </a:p>
          <a:p>
            <a:pPr marL="82550" indent="0">
              <a:spcBef>
                <a:spcPts val="0"/>
              </a:spcBef>
              <a:buNone/>
            </a:pPr>
            <a:r>
              <a:rPr lang="en-US" sz="1800" dirty="0" smtClean="0">
                <a:solidFill>
                  <a:schemeClr val="tx1"/>
                </a:solidFill>
              </a:rPr>
              <a:t>     mandatory.</a:t>
            </a:r>
            <a:endParaRPr lang="en-US" sz="1800" dirty="0">
              <a:solidFill>
                <a:schemeClr val="tx1"/>
              </a:solidFill>
            </a:endParaRPr>
          </a:p>
        </p:txBody>
      </p:sp>
    </p:spTree>
    <p:extLst>
      <p:ext uri="{BB962C8B-B14F-4D97-AF65-F5344CB8AC3E}">
        <p14:creationId xmlns:p14="http://schemas.microsoft.com/office/powerpoint/2010/main" val="293796283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304800"/>
            <a:ext cx="7162800" cy="1676400"/>
          </a:xfrm>
          <a:solidFill>
            <a:schemeClr val="accent1">
              <a:lumMod val="60000"/>
              <a:lumOff val="40000"/>
            </a:schemeClr>
          </a:solidFill>
          <a:ln w="76200">
            <a:solidFill>
              <a:srgbClr val="0070C0"/>
            </a:solidFill>
          </a:ln>
        </p:spPr>
        <p:txBody>
          <a:bodyPr>
            <a:normAutofit fontScale="90000"/>
          </a:bodyPr>
          <a:lstStyle/>
          <a:p>
            <a:pPr algn="ctr"/>
            <a:r>
              <a:rPr lang="en-US" sz="3200" dirty="0" smtClean="0"/>
              <a:t/>
            </a:r>
            <a:br>
              <a:rPr lang="en-US" sz="3200" dirty="0" smtClean="0"/>
            </a:br>
            <a:r>
              <a:rPr lang="en-US" sz="3200" dirty="0" smtClean="0">
                <a:solidFill>
                  <a:schemeClr val="tx1"/>
                </a:solidFill>
              </a:rPr>
              <a:t>RICHMOND COUNTY SCHOOLS</a:t>
            </a:r>
            <a:br>
              <a:rPr lang="en-US" sz="3200" dirty="0" smtClean="0">
                <a:solidFill>
                  <a:schemeClr val="tx1"/>
                </a:solidFill>
              </a:rPr>
            </a:br>
            <a:r>
              <a:rPr lang="en-US" sz="3200" dirty="0" smtClean="0">
                <a:solidFill>
                  <a:schemeClr val="tx1"/>
                </a:solidFill>
              </a:rPr>
              <a:t>Registering New Students</a:t>
            </a:r>
            <a:r>
              <a:rPr lang="en-US" sz="3600" dirty="0" smtClean="0">
                <a:solidFill>
                  <a:schemeClr val="bg1"/>
                </a:solidFill>
              </a:rPr>
              <a:t/>
            </a:r>
            <a:br>
              <a:rPr lang="en-US" sz="3600" dirty="0" smtClean="0">
                <a:solidFill>
                  <a:schemeClr val="bg1"/>
                </a:solidFill>
              </a:rPr>
            </a:br>
            <a:r>
              <a:rPr lang="en-US" sz="2400" dirty="0" smtClean="0">
                <a:solidFill>
                  <a:schemeClr val="bg1"/>
                </a:solidFill>
              </a:rPr>
              <a:t/>
            </a:r>
            <a:br>
              <a:rPr lang="en-US" sz="2400" dirty="0" smtClean="0">
                <a:solidFill>
                  <a:schemeClr val="bg1"/>
                </a:solidFill>
              </a:rPr>
            </a:br>
            <a:endParaRPr lang="en-US" sz="2400" dirty="0">
              <a:solidFill>
                <a:schemeClr val="bg1"/>
              </a:solidFill>
            </a:endParaRPr>
          </a:p>
        </p:txBody>
      </p:sp>
      <p:sp>
        <p:nvSpPr>
          <p:cNvPr id="5" name="Rectangle 4"/>
          <p:cNvSpPr/>
          <p:nvPr/>
        </p:nvSpPr>
        <p:spPr>
          <a:xfrm>
            <a:off x="3200400" y="5867400"/>
            <a:ext cx="3087384" cy="369332"/>
          </a:xfrm>
          <a:prstGeom prst="rect">
            <a:avLst/>
          </a:prstGeom>
        </p:spPr>
        <p:txBody>
          <a:bodyPr wrap="none">
            <a:spAutoFit/>
          </a:bodyPr>
          <a:lstStyle/>
          <a:p>
            <a:pPr algn="ctr"/>
            <a:r>
              <a:rPr lang="en-US" i="1" dirty="0" smtClean="0"/>
              <a:t>Putting The Pieces Together</a:t>
            </a:r>
            <a:endParaRPr lang="en-US" b="1" dirty="0" smtClean="0"/>
          </a:p>
        </p:txBody>
      </p:sp>
      <p:sp>
        <p:nvSpPr>
          <p:cNvPr id="9" name="Rounded Rectangle 8"/>
          <p:cNvSpPr/>
          <p:nvPr/>
        </p:nvSpPr>
        <p:spPr>
          <a:xfrm>
            <a:off x="1371600" y="2209800"/>
            <a:ext cx="7315200" cy="4233333"/>
          </a:xfrm>
          <a:prstGeom prst="roundRect">
            <a:avLst/>
          </a:prstGeom>
          <a:solidFill>
            <a:schemeClr val="accent1">
              <a:lumMod val="60000"/>
              <a:lumOff val="40000"/>
            </a:schemeClr>
          </a:solid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sz="2000" u="sng" dirty="0" smtClean="0">
                <a:solidFill>
                  <a:schemeClr val="tx1"/>
                </a:solidFill>
              </a:rPr>
              <a:t>Students should be registered by:</a:t>
            </a:r>
          </a:p>
          <a:p>
            <a:pPr>
              <a:buNone/>
            </a:pPr>
            <a:endParaRPr lang="en-US" sz="800" dirty="0" smtClean="0">
              <a:solidFill>
                <a:schemeClr val="tx1"/>
              </a:solidFill>
            </a:endParaRPr>
          </a:p>
          <a:p>
            <a:pPr>
              <a:buFont typeface="Arial" pitchFamily="34" charset="0"/>
              <a:buChar char="•"/>
            </a:pPr>
            <a:r>
              <a:rPr lang="en-US" sz="2000" dirty="0" smtClean="0">
                <a:solidFill>
                  <a:schemeClr val="tx1"/>
                </a:solidFill>
              </a:rPr>
              <a:t> Parents</a:t>
            </a:r>
          </a:p>
          <a:p>
            <a:pPr>
              <a:buFont typeface="Arial" pitchFamily="34" charset="0"/>
              <a:buChar char="•"/>
            </a:pPr>
            <a:r>
              <a:rPr lang="en-US" sz="2000" dirty="0" smtClean="0">
                <a:solidFill>
                  <a:schemeClr val="tx1"/>
                </a:solidFill>
              </a:rPr>
              <a:t> Legal Guardian</a:t>
            </a:r>
          </a:p>
          <a:p>
            <a:pPr>
              <a:buFont typeface="Arial" pitchFamily="34" charset="0"/>
              <a:buChar char="•"/>
            </a:pPr>
            <a:r>
              <a:rPr lang="en-US" sz="2000" dirty="0" smtClean="0">
                <a:solidFill>
                  <a:schemeClr val="tx1"/>
                </a:solidFill>
              </a:rPr>
              <a:t> Grandparents (Georgia Grandparents Power of Attorney Form)</a:t>
            </a:r>
          </a:p>
          <a:p>
            <a:pPr>
              <a:buNone/>
            </a:pPr>
            <a:endParaRPr lang="en-US" sz="2000" dirty="0" smtClean="0">
              <a:solidFill>
                <a:schemeClr val="tx1"/>
              </a:solidFill>
            </a:endParaRPr>
          </a:p>
          <a:p>
            <a:pPr>
              <a:buNone/>
            </a:pPr>
            <a:r>
              <a:rPr lang="en-US" sz="2000" u="sng" dirty="0" smtClean="0">
                <a:solidFill>
                  <a:schemeClr val="tx1"/>
                </a:solidFill>
              </a:rPr>
              <a:t>Extenuating Circumstances </a:t>
            </a:r>
            <a:r>
              <a:rPr lang="en-US" sz="2000" dirty="0" smtClean="0">
                <a:solidFill>
                  <a:schemeClr val="tx1"/>
                </a:solidFill>
              </a:rPr>
              <a:t> -  </a:t>
            </a:r>
            <a:r>
              <a:rPr lang="en-US" sz="2000" u="sng" dirty="0" smtClean="0">
                <a:solidFill>
                  <a:schemeClr val="tx1"/>
                </a:solidFill>
              </a:rPr>
              <a:t>Seek Assistance when necessary</a:t>
            </a:r>
          </a:p>
          <a:p>
            <a:pPr>
              <a:buNone/>
            </a:pPr>
            <a:endParaRPr lang="en-US" sz="800" u="sng" dirty="0" smtClean="0">
              <a:solidFill>
                <a:schemeClr val="tx1"/>
              </a:solidFill>
            </a:endParaRPr>
          </a:p>
          <a:p>
            <a:pPr>
              <a:buFont typeface="Arial" pitchFamily="34" charset="0"/>
              <a:buChar char="•"/>
            </a:pPr>
            <a:r>
              <a:rPr lang="en-US" sz="2000" dirty="0" smtClean="0">
                <a:solidFill>
                  <a:schemeClr val="tx1"/>
                </a:solidFill>
              </a:rPr>
              <a:t> Relatives</a:t>
            </a:r>
          </a:p>
          <a:p>
            <a:pPr>
              <a:buFont typeface="Arial" pitchFamily="34" charset="0"/>
              <a:buChar char="•"/>
            </a:pPr>
            <a:r>
              <a:rPr lang="en-US" sz="2000" dirty="0" smtClean="0">
                <a:solidFill>
                  <a:schemeClr val="tx1"/>
                </a:solidFill>
              </a:rPr>
              <a:t> Friends</a:t>
            </a:r>
          </a:p>
          <a:p>
            <a:pPr>
              <a:buFont typeface="Arial" pitchFamily="34" charset="0"/>
              <a:buChar char="•"/>
            </a:pPr>
            <a:r>
              <a:rPr lang="en-US" sz="2000" dirty="0" smtClean="0">
                <a:solidFill>
                  <a:schemeClr val="tx1"/>
                </a:solidFill>
              </a:rPr>
              <a:t> Other</a:t>
            </a:r>
            <a:endParaRPr lang="en-US" sz="2000" dirty="0">
              <a:solidFill>
                <a:schemeClr val="tx1"/>
              </a:solidFill>
            </a:endParaRPr>
          </a:p>
        </p:txBody>
      </p:sp>
    </p:spTree>
    <p:extLst>
      <p:ext uri="{BB962C8B-B14F-4D97-AF65-F5344CB8AC3E}">
        <p14:creationId xmlns:p14="http://schemas.microsoft.com/office/powerpoint/2010/main" val="149881710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457200"/>
            <a:ext cx="6781800" cy="792162"/>
          </a:xfrm>
          <a:ln w="38100">
            <a:solidFill>
              <a:srgbClr val="00B0F0"/>
            </a:solidFill>
          </a:ln>
        </p:spPr>
        <p:style>
          <a:lnRef idx="1">
            <a:schemeClr val="accent2"/>
          </a:lnRef>
          <a:fillRef idx="2">
            <a:schemeClr val="accent2"/>
          </a:fillRef>
          <a:effectRef idx="1">
            <a:schemeClr val="accent2"/>
          </a:effectRef>
          <a:fontRef idx="minor">
            <a:schemeClr val="dk1"/>
          </a:fontRef>
        </p:style>
        <p:txBody>
          <a:bodyPr>
            <a:normAutofit/>
          </a:bodyPr>
          <a:lstStyle/>
          <a:p>
            <a:pPr algn="ctr"/>
            <a:r>
              <a:rPr lang="en-US" sz="3200" b="1" dirty="0" smtClean="0"/>
              <a:t>Registration Documents</a:t>
            </a:r>
            <a:endParaRPr lang="en-US" sz="3200" b="1" dirty="0"/>
          </a:p>
        </p:txBody>
      </p:sp>
      <p:sp>
        <p:nvSpPr>
          <p:cNvPr id="3" name="Content Placeholder 2"/>
          <p:cNvSpPr>
            <a:spLocks noGrp="1"/>
          </p:cNvSpPr>
          <p:nvPr>
            <p:ph idx="1"/>
          </p:nvPr>
        </p:nvSpPr>
        <p:spPr>
          <a:xfrm>
            <a:off x="1752600" y="1371600"/>
            <a:ext cx="6781800" cy="5181600"/>
          </a:xfrm>
          <a:ln w="57150"/>
        </p:spPr>
        <p:style>
          <a:lnRef idx="1">
            <a:schemeClr val="accent1"/>
          </a:lnRef>
          <a:fillRef idx="2">
            <a:schemeClr val="accent1"/>
          </a:fillRef>
          <a:effectRef idx="1">
            <a:schemeClr val="accent1"/>
          </a:effectRef>
          <a:fontRef idx="minor">
            <a:schemeClr val="dk1"/>
          </a:fontRef>
        </p:style>
        <p:txBody>
          <a:bodyPr/>
          <a:lstStyle/>
          <a:p>
            <a:pPr lvl="0">
              <a:buNone/>
            </a:pPr>
            <a:endParaRPr lang="en-US" sz="1800" dirty="0" smtClean="0"/>
          </a:p>
          <a:p>
            <a:pPr lvl="0"/>
            <a:r>
              <a:rPr lang="en-US" sz="1800" dirty="0" smtClean="0"/>
              <a:t>Proof of residency (utility bill, lease agreement,  current vehicle registration form, etc.)</a:t>
            </a:r>
          </a:p>
          <a:p>
            <a:pPr lvl="0"/>
            <a:r>
              <a:rPr lang="en-US" sz="1800" dirty="0" smtClean="0"/>
              <a:t>Copy of withdrawal papers from previous school</a:t>
            </a:r>
          </a:p>
          <a:p>
            <a:pPr lvl="0"/>
            <a:r>
              <a:rPr lang="en-US" sz="1800" dirty="0" smtClean="0"/>
              <a:t>Report Card</a:t>
            </a:r>
          </a:p>
          <a:p>
            <a:pPr lvl="0"/>
            <a:r>
              <a:rPr lang="en-US" sz="1800" dirty="0" smtClean="0"/>
              <a:t>Birth Certificate (Pre k, Kindergarten) *</a:t>
            </a:r>
          </a:p>
          <a:p>
            <a:pPr lvl="0"/>
            <a:r>
              <a:rPr lang="en-US" sz="1800" dirty="0" smtClean="0"/>
              <a:t>Immunization Record *</a:t>
            </a:r>
          </a:p>
          <a:p>
            <a:pPr lvl="0"/>
            <a:r>
              <a:rPr lang="en-US" sz="1800" dirty="0" smtClean="0"/>
              <a:t>Eye, Ear, Dental Form *</a:t>
            </a:r>
          </a:p>
          <a:p>
            <a:pPr lvl="0"/>
            <a:r>
              <a:rPr lang="en-US" sz="1800" dirty="0" smtClean="0"/>
              <a:t>Copy of Social Security Card (or sign waiver)</a:t>
            </a:r>
          </a:p>
          <a:p>
            <a:pPr lvl="0"/>
            <a:endParaRPr lang="en-US" sz="900" dirty="0" smtClean="0"/>
          </a:p>
          <a:p>
            <a:pPr lvl="0"/>
            <a:r>
              <a:rPr lang="en-US" sz="1600" b="1" u="sng" dirty="0" smtClean="0"/>
              <a:t>Have parents/guardians complete the following forms</a:t>
            </a:r>
            <a:r>
              <a:rPr lang="en-US" sz="1600" b="1" dirty="0" smtClean="0"/>
              <a:t>:</a:t>
            </a:r>
            <a:endParaRPr lang="en-US" sz="1600" dirty="0" smtClean="0"/>
          </a:p>
          <a:p>
            <a:pPr lvl="0"/>
            <a:r>
              <a:rPr lang="en-US" sz="1600" dirty="0" smtClean="0"/>
              <a:t>Registration form</a:t>
            </a:r>
          </a:p>
          <a:p>
            <a:pPr lvl="0"/>
            <a:r>
              <a:rPr lang="en-US" sz="1600" dirty="0" smtClean="0"/>
              <a:t>Health card</a:t>
            </a:r>
          </a:p>
          <a:p>
            <a:pPr lvl="0"/>
            <a:r>
              <a:rPr lang="en-US" sz="1600" dirty="0" smtClean="0"/>
              <a:t>Home Language Survey</a:t>
            </a:r>
          </a:p>
          <a:p>
            <a:pPr lvl="0"/>
            <a:r>
              <a:rPr lang="en-US" sz="1600" dirty="0" smtClean="0"/>
              <a:t>Immunization letter (for students who do not provide it) – available from the school nurse</a:t>
            </a:r>
          </a:p>
          <a:p>
            <a:pPr lvl="0"/>
            <a:endParaRPr lang="en-US" sz="1800" dirty="0" smtClean="0"/>
          </a:p>
          <a:p>
            <a:pPr>
              <a:spcBef>
                <a:spcPts val="0"/>
              </a:spcBef>
              <a:buNone/>
            </a:pPr>
            <a:r>
              <a:rPr lang="en-US" sz="1800" dirty="0" smtClean="0"/>
              <a:t> </a:t>
            </a:r>
            <a:endParaRPr lang="en-US" sz="1800" dirty="0">
              <a:solidFill>
                <a:schemeClr val="tx1"/>
              </a:solidFill>
            </a:endParaRPr>
          </a:p>
        </p:txBody>
      </p:sp>
    </p:spTree>
    <p:extLst>
      <p:ext uri="{BB962C8B-B14F-4D97-AF65-F5344CB8AC3E}">
        <p14:creationId xmlns:p14="http://schemas.microsoft.com/office/powerpoint/2010/main" val="419757124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152400"/>
            <a:ext cx="6781800" cy="6553200"/>
          </a:xfrm>
          <a:ln w="57150"/>
        </p:spPr>
        <p:style>
          <a:lnRef idx="1">
            <a:schemeClr val="accent1"/>
          </a:lnRef>
          <a:fillRef idx="2">
            <a:schemeClr val="accent1"/>
          </a:fillRef>
          <a:effectRef idx="1">
            <a:schemeClr val="accent1"/>
          </a:effectRef>
          <a:fontRef idx="minor">
            <a:schemeClr val="dk1"/>
          </a:fontRef>
        </p:style>
        <p:txBody>
          <a:bodyPr/>
          <a:lstStyle/>
          <a:p>
            <a:pPr>
              <a:buNone/>
            </a:pPr>
            <a:r>
              <a:rPr lang="en-US" sz="1400" b="1" dirty="0" smtClean="0"/>
              <a:t>Registration (continued)</a:t>
            </a:r>
            <a:endParaRPr lang="en-US" sz="300" b="1" dirty="0" smtClean="0"/>
          </a:p>
          <a:p>
            <a:pPr>
              <a:buNone/>
            </a:pPr>
            <a:r>
              <a:rPr lang="en-US" sz="1300" b="1" u="sng" dirty="0" smtClean="0"/>
              <a:t>Georgia Transfers</a:t>
            </a:r>
            <a:endParaRPr lang="en-US" sz="1300" dirty="0" smtClean="0"/>
          </a:p>
          <a:p>
            <a:r>
              <a:rPr lang="en-US" sz="1300" dirty="0" smtClean="0"/>
              <a:t> Withdrawal papers from previous Georgia school</a:t>
            </a:r>
          </a:p>
          <a:p>
            <a:r>
              <a:rPr lang="en-US" sz="1300" dirty="0" smtClean="0"/>
              <a:t> Latest copy of student's report card</a:t>
            </a:r>
          </a:p>
          <a:p>
            <a:r>
              <a:rPr lang="en-US" sz="1300" dirty="0" smtClean="0"/>
              <a:t> Social Security Number (optional)</a:t>
            </a:r>
          </a:p>
          <a:p>
            <a:r>
              <a:rPr lang="en-US" sz="1300" dirty="0" smtClean="0"/>
              <a:t> Completed Eye, Ear, and Dental form</a:t>
            </a:r>
          </a:p>
          <a:p>
            <a:r>
              <a:rPr lang="en-US" sz="1300" dirty="0" smtClean="0"/>
              <a:t> Completed Immunization form</a:t>
            </a:r>
          </a:p>
          <a:p>
            <a:r>
              <a:rPr lang="en-US" sz="1300" dirty="0" smtClean="0"/>
              <a:t> Proof of residency</a:t>
            </a:r>
          </a:p>
          <a:p>
            <a:r>
              <a:rPr lang="en-US" sz="1300" dirty="0" smtClean="0"/>
              <a:t>IEP </a:t>
            </a:r>
            <a:r>
              <a:rPr lang="en-US" sz="1300" i="1" dirty="0" smtClean="0"/>
              <a:t>(if applicable and available)</a:t>
            </a:r>
            <a:endParaRPr lang="en-US" sz="1300" dirty="0" smtClean="0"/>
          </a:p>
          <a:p>
            <a:pPr>
              <a:buNone/>
            </a:pPr>
            <a:r>
              <a:rPr lang="en-US" sz="1300" b="1" dirty="0" smtClean="0"/>
              <a:t>	</a:t>
            </a:r>
            <a:r>
              <a:rPr lang="en-US" sz="1300" b="1" u="sng" dirty="0" smtClean="0"/>
              <a:t>Transferring from another Richmond County School</a:t>
            </a:r>
            <a:endParaRPr lang="en-US" sz="1300" dirty="0" smtClean="0"/>
          </a:p>
          <a:p>
            <a:r>
              <a:rPr lang="en-US" sz="1300" dirty="0" smtClean="0"/>
              <a:t>Report card from previous school</a:t>
            </a:r>
          </a:p>
          <a:p>
            <a:r>
              <a:rPr lang="en-US" sz="1300" dirty="0" smtClean="0"/>
              <a:t>Withdrawal papers</a:t>
            </a:r>
          </a:p>
          <a:p>
            <a:r>
              <a:rPr lang="en-US" sz="1300" dirty="0" smtClean="0"/>
              <a:t>Proof of residency</a:t>
            </a:r>
          </a:p>
          <a:p>
            <a:r>
              <a:rPr lang="en-US" sz="1300" dirty="0" smtClean="0"/>
              <a:t>IEP </a:t>
            </a:r>
            <a:r>
              <a:rPr lang="en-US" sz="1300" i="1" dirty="0" smtClean="0"/>
              <a:t>(if applicable and available)</a:t>
            </a:r>
            <a:endParaRPr lang="en-US" sz="1300" dirty="0" smtClean="0"/>
          </a:p>
          <a:p>
            <a:r>
              <a:rPr lang="en-US" sz="1300" dirty="0" smtClean="0"/>
              <a:t> </a:t>
            </a:r>
            <a:r>
              <a:rPr lang="en-US" sz="1300" b="1" u="sng" dirty="0" smtClean="0"/>
              <a:t>Out of state transfers</a:t>
            </a:r>
            <a:endParaRPr lang="en-US" sz="1300" dirty="0" smtClean="0"/>
          </a:p>
          <a:p>
            <a:r>
              <a:rPr lang="en-US" sz="1300" dirty="0" smtClean="0"/>
              <a:t> Withdrawal paper from other school</a:t>
            </a:r>
          </a:p>
          <a:p>
            <a:r>
              <a:rPr lang="en-US" sz="1300" dirty="0" smtClean="0"/>
              <a:t> Latest copy of student's report card</a:t>
            </a:r>
          </a:p>
          <a:p>
            <a:r>
              <a:rPr lang="en-US" sz="1300" dirty="0" smtClean="0"/>
              <a:t>Social Security Card (optional)</a:t>
            </a:r>
          </a:p>
          <a:p>
            <a:r>
              <a:rPr lang="en-US" sz="1300" dirty="0" smtClean="0"/>
              <a:t>Certified copy of birth certificate</a:t>
            </a:r>
          </a:p>
          <a:p>
            <a:r>
              <a:rPr lang="en-US" sz="1300" dirty="0" smtClean="0"/>
              <a:t>Immunization information transferred to Georgia form*</a:t>
            </a:r>
          </a:p>
          <a:p>
            <a:r>
              <a:rPr lang="en-US" sz="1300" dirty="0" smtClean="0"/>
              <a:t>Eye, Ear, and Dental form*</a:t>
            </a:r>
          </a:p>
          <a:p>
            <a:pPr lvl="0"/>
            <a:r>
              <a:rPr lang="en-US" sz="1300" dirty="0" smtClean="0"/>
              <a:t>IEP </a:t>
            </a:r>
            <a:r>
              <a:rPr lang="en-US" sz="1300" i="1" dirty="0" smtClean="0"/>
              <a:t>(if applicable and available)</a:t>
            </a:r>
            <a:endParaRPr lang="en-US" sz="1300" dirty="0" smtClean="0"/>
          </a:p>
          <a:p>
            <a:pPr lvl="0"/>
            <a:r>
              <a:rPr lang="en-US" sz="1300" dirty="0" smtClean="0"/>
              <a:t>Proof of residency</a:t>
            </a:r>
          </a:p>
          <a:p>
            <a:pPr>
              <a:buNone/>
            </a:pPr>
            <a:endParaRPr lang="en-US" sz="1400" dirty="0" smtClean="0"/>
          </a:p>
          <a:p>
            <a:pPr lvl="0">
              <a:buNone/>
            </a:pPr>
            <a:endParaRPr lang="en-US" sz="1800" dirty="0" smtClean="0"/>
          </a:p>
          <a:p>
            <a:pPr lvl="0"/>
            <a:endParaRPr lang="en-US" sz="1600" dirty="0" smtClean="0"/>
          </a:p>
          <a:p>
            <a:pPr lvl="0"/>
            <a:endParaRPr lang="en-US" sz="1800" dirty="0" smtClean="0"/>
          </a:p>
          <a:p>
            <a:pPr>
              <a:spcBef>
                <a:spcPts val="0"/>
              </a:spcBef>
              <a:buNone/>
            </a:pPr>
            <a:r>
              <a:rPr lang="en-US" sz="1800" dirty="0" smtClean="0"/>
              <a:t> </a:t>
            </a:r>
            <a:endParaRPr lang="en-US" sz="1800" dirty="0">
              <a:solidFill>
                <a:schemeClr val="tx1"/>
              </a:solidFill>
            </a:endParaRPr>
          </a:p>
        </p:txBody>
      </p:sp>
    </p:spTree>
    <p:extLst>
      <p:ext uri="{BB962C8B-B14F-4D97-AF65-F5344CB8AC3E}">
        <p14:creationId xmlns:p14="http://schemas.microsoft.com/office/powerpoint/2010/main" val="284261253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0" y="304800"/>
            <a:ext cx="9902825" cy="8188325"/>
            <a:chOff x="105098850" y="105810953"/>
            <a:chExt cx="10131552" cy="7931802"/>
          </a:xfrm>
        </p:grpSpPr>
        <p:sp>
          <p:nvSpPr>
            <p:cNvPr id="2055" name="Text Box 7"/>
            <p:cNvSpPr txBox="1">
              <a:spLocks noChangeArrowheads="1"/>
            </p:cNvSpPr>
            <p:nvPr/>
          </p:nvSpPr>
          <p:spPr bwMode="auto">
            <a:xfrm>
              <a:off x="106580090" y="105810953"/>
              <a:ext cx="7484160" cy="1033379"/>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endParaRPr lang="en-US" sz="800" b="1" dirty="0" smtClean="0">
                <a:effectLst>
                  <a:outerShdw blurRad="38100" dist="38100" dir="2700000" algn="tl">
                    <a:srgbClr val="C0C0C0"/>
                  </a:outerShdw>
                </a:effectLst>
                <a:latin typeface="+mj-lt"/>
                <a:cs typeface="Arial" pitchFamily="34" charset="0"/>
              </a:endParaRPr>
            </a:p>
            <a:p>
              <a:pPr algn="ctr">
                <a:spcAft>
                  <a:spcPts val="1000"/>
                </a:spcAft>
                <a:defRPr/>
              </a:pPr>
              <a:r>
                <a:rPr lang="en-US" sz="2000" b="1" dirty="0" smtClean="0">
                  <a:solidFill>
                    <a:schemeClr val="bg1"/>
                  </a:solidFill>
                  <a:latin typeface="+mj-lt"/>
                  <a:cs typeface="Arial" pitchFamily="34" charset="0"/>
                </a:rPr>
                <a:t>Maintenance of Records:</a:t>
              </a:r>
            </a:p>
            <a:p>
              <a:pPr algn="ctr">
                <a:spcAft>
                  <a:spcPts val="1000"/>
                </a:spcAft>
                <a:defRPr/>
              </a:pPr>
              <a:r>
                <a:rPr lang="en-US" sz="2000" b="1" dirty="0" smtClean="0">
                  <a:solidFill>
                    <a:schemeClr val="bg1"/>
                  </a:solidFill>
                  <a:latin typeface="+mj-lt"/>
                  <a:cs typeface="Arial" pitchFamily="34" charset="0"/>
                </a:rPr>
                <a:t>Access to Student Records</a:t>
              </a:r>
            </a:p>
            <a:p>
              <a:pPr algn="ctr">
                <a:spcAft>
                  <a:spcPts val="1000"/>
                </a:spcAft>
                <a:defRPr/>
              </a:pPr>
              <a:endParaRPr lang="en-US" sz="2000" b="1" dirty="0" smtClean="0">
                <a:solidFill>
                  <a:schemeClr val="bg1"/>
                </a:solidFill>
                <a:latin typeface="+mj-lt"/>
                <a:cs typeface="Arial" pitchFamily="34" charset="0"/>
              </a:endParaRPr>
            </a:p>
            <a:p>
              <a:pPr algn="ctr">
                <a:spcAft>
                  <a:spcPts val="1000"/>
                </a:spcAft>
                <a:defRPr/>
              </a:pPr>
              <a:endParaRPr lang="en-US" sz="2400" b="1" dirty="0" smtClean="0">
                <a:solidFill>
                  <a:schemeClr val="bg1"/>
                </a:solidFill>
                <a:latin typeface="+mj-lt"/>
                <a:cs typeface="Arial" pitchFamily="34" charset="0"/>
              </a:endParaRPr>
            </a:p>
            <a:p>
              <a:pPr algn="ctr">
                <a:spcAft>
                  <a:spcPts val="1000"/>
                </a:spcAft>
                <a:defRPr/>
              </a:pPr>
              <a:r>
                <a:rPr lang="en-US" sz="2400" b="1" dirty="0">
                  <a:solidFill>
                    <a:schemeClr val="bg1"/>
                  </a:solidFill>
                  <a:latin typeface="+mj-lt"/>
                  <a:cs typeface="Arial" pitchFamily="34" charset="0"/>
                </a:rPr>
                <a:t>(</a:t>
              </a:r>
            </a:p>
          </p:txBody>
        </p:sp>
        <p:sp>
          <p:nvSpPr>
            <p:cNvPr id="6152" name="Text Box 8"/>
            <p:cNvSpPr txBox="1">
              <a:spLocks noChangeArrowheads="1"/>
            </p:cNvSpPr>
            <p:nvPr/>
          </p:nvSpPr>
          <p:spPr bwMode="auto">
            <a:xfrm>
              <a:off x="105098850" y="112471200"/>
              <a:ext cx="10131552" cy="1271555"/>
            </a:xfrm>
            <a:prstGeom prst="rect">
              <a:avLst/>
            </a:prstGeom>
            <a:noFill/>
            <a:ln w="9525" algn="in">
              <a:noFill/>
              <a:miter lim="800000"/>
              <a:headEnd/>
              <a:tailEnd/>
            </a:ln>
          </p:spPr>
          <p:txBody>
            <a:bodyPr lIns="36576" tIns="36576" rIns="36576" bIns="36576"/>
            <a:lstStyle/>
            <a:p>
              <a:pPr>
                <a:spcAft>
                  <a:spcPts val="1000"/>
                </a:spcAft>
              </a:pPr>
              <a:endParaRPr lang="en-US" sz="1400" b="1">
                <a:solidFill>
                  <a:srgbClr val="00B0F0"/>
                </a:solidFill>
                <a:latin typeface="Times New Roman" pitchFamily="18" charset="0"/>
              </a:endParaRPr>
            </a:p>
            <a:p>
              <a:pPr>
                <a:spcAft>
                  <a:spcPts val="1000"/>
                </a:spcAft>
              </a:pPr>
              <a:endParaRPr lang="en-US" sz="1400" b="1">
                <a:solidFill>
                  <a:srgbClr val="00B0F0"/>
                </a:solidFill>
                <a:latin typeface="Times New Roman" pitchFamily="18" charset="0"/>
              </a:endParaRPr>
            </a:p>
            <a:p>
              <a:pPr>
                <a:spcAft>
                  <a:spcPts val="1000"/>
                </a:spcAft>
              </a:pPr>
              <a:r>
                <a:rPr lang="en-US" sz="1400" b="1">
                  <a:solidFill>
                    <a:srgbClr val="00B0F0"/>
                  </a:solidFill>
                  <a:latin typeface="Calibri" pitchFamily="34" charset="0"/>
                </a:rPr>
                <a:t>.</a:t>
              </a:r>
            </a:p>
            <a:p>
              <a:endParaRPr lang="en-US"/>
            </a:p>
          </p:txBody>
        </p:sp>
      </p:grpSp>
      <p:sp>
        <p:nvSpPr>
          <p:cNvPr id="6149" name="Rectangle 8"/>
          <p:cNvSpPr>
            <a:spLocks noChangeArrowheads="1"/>
          </p:cNvSpPr>
          <p:nvPr/>
        </p:nvSpPr>
        <p:spPr bwMode="auto">
          <a:xfrm>
            <a:off x="3276600" y="6172200"/>
            <a:ext cx="3313113" cy="276225"/>
          </a:xfrm>
          <a:prstGeom prst="rect">
            <a:avLst/>
          </a:prstGeom>
          <a:noFill/>
          <a:ln w="9525">
            <a:noFill/>
            <a:miter lim="800000"/>
            <a:headEnd/>
            <a:tailEnd/>
          </a:ln>
        </p:spPr>
        <p:txBody>
          <a:bodyPr>
            <a:spAutoFit/>
          </a:bodyPr>
          <a:lstStyle/>
          <a:p>
            <a:pPr algn="ctr"/>
            <a:r>
              <a:rPr lang="en-US" sz="1200"/>
              <a:t>Learning Today…Leading Tomorrow</a:t>
            </a:r>
          </a:p>
        </p:txBody>
      </p:sp>
      <p:sp>
        <p:nvSpPr>
          <p:cNvPr id="2" name="TextBox 1"/>
          <p:cNvSpPr txBox="1"/>
          <p:nvPr/>
        </p:nvSpPr>
        <p:spPr>
          <a:xfrm>
            <a:off x="1600200" y="1371600"/>
            <a:ext cx="7315200" cy="646331"/>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
        <p:nvSpPr>
          <p:cNvPr id="4" name="Rectangle 3"/>
          <p:cNvSpPr/>
          <p:nvPr/>
        </p:nvSpPr>
        <p:spPr>
          <a:xfrm>
            <a:off x="1447800" y="1447800"/>
            <a:ext cx="7315200" cy="4431983"/>
          </a:xfrm>
          <a:prstGeom prst="rect">
            <a:avLst/>
          </a:prstGeom>
        </p:spPr>
        <p:txBody>
          <a:bodyPr wrap="square">
            <a:spAutoFit/>
          </a:bodyPr>
          <a:lstStyle/>
          <a:p>
            <a:pPr marL="285750" indent="-285750">
              <a:buFont typeface="Arial" panose="020B0604020202020204" pitchFamily="34" charset="0"/>
              <a:buChar char="•"/>
            </a:pPr>
            <a:r>
              <a:rPr lang="en-US" sz="2400" b="1" dirty="0" smtClean="0">
                <a:latin typeface="+mn-lt"/>
              </a:rPr>
              <a:t>FERPA – federal guidelines</a:t>
            </a:r>
          </a:p>
          <a:p>
            <a:endParaRPr lang="en-US" sz="2400" b="1" dirty="0" smtClean="0">
              <a:latin typeface="+mn-lt"/>
            </a:endParaRPr>
          </a:p>
          <a:p>
            <a:pPr marL="285750" indent="-285750">
              <a:buFont typeface="Arial" panose="020B0604020202020204" pitchFamily="34" charset="0"/>
              <a:buChar char="•"/>
            </a:pPr>
            <a:r>
              <a:rPr lang="en-US" sz="2400" b="1" dirty="0" smtClean="0">
                <a:latin typeface="+mn-lt"/>
              </a:rPr>
              <a:t>Who can access records?</a:t>
            </a:r>
          </a:p>
          <a:p>
            <a:pPr marL="742950" lvl="1" indent="-285750">
              <a:buFont typeface="Arial" panose="020B0604020202020204" pitchFamily="34" charset="0"/>
              <a:buChar char="•"/>
            </a:pPr>
            <a:r>
              <a:rPr lang="en-US" sz="2400" dirty="0" smtClean="0">
                <a:latin typeface="+mn-lt"/>
              </a:rPr>
              <a:t>Parents/legal guardians</a:t>
            </a:r>
          </a:p>
          <a:p>
            <a:pPr marL="742950" lvl="1" indent="-285750">
              <a:buFont typeface="Arial" panose="020B0604020202020204" pitchFamily="34" charset="0"/>
              <a:buChar char="•"/>
            </a:pPr>
            <a:r>
              <a:rPr lang="en-US" sz="2400" dirty="0" smtClean="0">
                <a:latin typeface="+mn-lt"/>
              </a:rPr>
              <a:t>Eligible students (age 18 or attending school beyond high school)</a:t>
            </a:r>
          </a:p>
          <a:p>
            <a:pPr marL="742950" lvl="1" indent="-285750">
              <a:buFont typeface="Arial" panose="020B0604020202020204" pitchFamily="34" charset="0"/>
              <a:buChar char="•"/>
            </a:pPr>
            <a:r>
              <a:rPr lang="en-US" sz="2400" dirty="0" smtClean="0">
                <a:latin typeface="+mn-lt"/>
              </a:rPr>
              <a:t>School officials with legitimate educational interest</a:t>
            </a:r>
          </a:p>
          <a:p>
            <a:pPr marL="742950" lvl="1" indent="-285750">
              <a:buFont typeface="Arial" panose="020B0604020202020204" pitchFamily="34" charset="0"/>
              <a:buChar char="•"/>
            </a:pPr>
            <a:r>
              <a:rPr lang="en-US" sz="2400" dirty="0" smtClean="0">
                <a:latin typeface="+mn-lt"/>
              </a:rPr>
              <a:t>State/Local authorities</a:t>
            </a:r>
          </a:p>
          <a:p>
            <a:pPr marL="742950" lvl="1" indent="-285750">
              <a:buFont typeface="Arial" panose="020B0604020202020204" pitchFamily="34" charset="0"/>
              <a:buChar char="•"/>
            </a:pPr>
            <a:r>
              <a:rPr lang="en-US" sz="2400" dirty="0" smtClean="0">
                <a:latin typeface="+mn-lt"/>
              </a:rPr>
              <a:t>Noncustodial parent (unless court order prohibits)</a:t>
            </a:r>
          </a:p>
          <a:p>
            <a:pPr lvl="1"/>
            <a:endParaRPr lang="en-US" sz="2400" dirty="0" smtClean="0">
              <a:latin typeface="+mn-lt"/>
            </a:endParaRPr>
          </a:p>
          <a:p>
            <a:pPr marL="285750" indent="-285750">
              <a:buFont typeface="Arial" panose="020B0604020202020204" pitchFamily="34" charset="0"/>
              <a:buChar char="•"/>
            </a:pPr>
            <a:r>
              <a:rPr lang="en-US" sz="2400" dirty="0" smtClean="0">
                <a:latin typeface="+mn-lt"/>
              </a:rPr>
              <a:t>Directory information does not require consent</a:t>
            </a:r>
          </a:p>
          <a:p>
            <a:pPr marL="285750" indent="-285750">
              <a:buFont typeface="Arial" panose="020B0604020202020204" pitchFamily="34" charset="0"/>
              <a:buChar char="•"/>
            </a:pPr>
            <a:endParaRPr lang="en-US" dirty="0">
              <a:latin typeface="+mn-lt"/>
            </a:endParaRPr>
          </a:p>
        </p:txBody>
      </p:sp>
    </p:spTree>
    <p:extLst>
      <p:ext uri="{BB962C8B-B14F-4D97-AF65-F5344CB8AC3E}">
        <p14:creationId xmlns:p14="http://schemas.microsoft.com/office/powerpoint/2010/main" val="342781870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5"/>
          <p:cNvGrpSpPr>
            <a:grpSpLocks/>
          </p:cNvGrpSpPr>
          <p:nvPr/>
        </p:nvGrpSpPr>
        <p:grpSpPr bwMode="auto">
          <a:xfrm>
            <a:off x="263789" y="152400"/>
            <a:ext cx="9338733" cy="8366143"/>
            <a:chOff x="105098850" y="105712513"/>
            <a:chExt cx="10131552" cy="8030242"/>
          </a:xfrm>
        </p:grpSpPr>
        <p:sp>
          <p:nvSpPr>
            <p:cNvPr id="2055" name="Text Box 7"/>
            <p:cNvSpPr txBox="1">
              <a:spLocks noChangeArrowheads="1"/>
            </p:cNvSpPr>
            <p:nvPr/>
          </p:nvSpPr>
          <p:spPr bwMode="auto">
            <a:xfrm>
              <a:off x="106580090" y="105712513"/>
              <a:ext cx="7406200" cy="885759"/>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endParaRPr lang="en-US" sz="300" b="1" dirty="0" smtClean="0">
                <a:effectLst>
                  <a:outerShdw blurRad="38100" dist="38100" dir="2700000" algn="tl">
                    <a:srgbClr val="C0C0C0"/>
                  </a:outerShdw>
                </a:effectLst>
                <a:latin typeface="+mj-lt"/>
                <a:cs typeface="Arial" pitchFamily="34" charset="0"/>
              </a:endParaRPr>
            </a:p>
            <a:p>
              <a:pPr algn="ctr">
                <a:spcAft>
                  <a:spcPts val="0"/>
                </a:spcAft>
                <a:defRPr/>
              </a:pPr>
              <a:r>
                <a:rPr lang="en-US" sz="2000" b="1" dirty="0" smtClean="0">
                  <a:solidFill>
                    <a:schemeClr val="bg1"/>
                  </a:solidFill>
                  <a:latin typeface="+mj-lt"/>
                  <a:cs typeface="Arial" pitchFamily="34" charset="0"/>
                </a:rPr>
                <a:t>Maintenance of Student Records:</a:t>
              </a:r>
            </a:p>
            <a:p>
              <a:pPr algn="ctr">
                <a:spcAft>
                  <a:spcPts val="0"/>
                </a:spcAft>
                <a:defRPr/>
              </a:pPr>
              <a:r>
                <a:rPr lang="en-US" sz="2000" b="1" dirty="0" smtClean="0">
                  <a:solidFill>
                    <a:schemeClr val="bg1"/>
                  </a:solidFill>
                  <a:latin typeface="+mj-lt"/>
                  <a:cs typeface="Arial" pitchFamily="34" charset="0"/>
                </a:rPr>
                <a:t>Creating Student Records</a:t>
              </a:r>
            </a:p>
          </p:txBody>
        </p:sp>
        <p:sp>
          <p:nvSpPr>
            <p:cNvPr id="6152" name="Text Box 8"/>
            <p:cNvSpPr txBox="1">
              <a:spLocks noChangeArrowheads="1"/>
            </p:cNvSpPr>
            <p:nvPr/>
          </p:nvSpPr>
          <p:spPr bwMode="auto">
            <a:xfrm>
              <a:off x="105098850" y="112471200"/>
              <a:ext cx="10131552" cy="1271555"/>
            </a:xfrm>
            <a:prstGeom prst="rect">
              <a:avLst/>
            </a:prstGeom>
            <a:noFill/>
            <a:ln w="9525" algn="in">
              <a:noFill/>
              <a:miter lim="800000"/>
              <a:headEnd/>
              <a:tailEnd/>
            </a:ln>
          </p:spPr>
          <p:txBody>
            <a:bodyPr lIns="36576" tIns="36576" rIns="36576" bIns="36576"/>
            <a:lstStyle/>
            <a:p>
              <a:pPr>
                <a:spcAft>
                  <a:spcPts val="1000"/>
                </a:spcAft>
              </a:pPr>
              <a:endParaRPr lang="en-US" sz="1400" b="1">
                <a:solidFill>
                  <a:srgbClr val="00B0F0"/>
                </a:solidFill>
                <a:latin typeface="Times New Roman" pitchFamily="18" charset="0"/>
              </a:endParaRPr>
            </a:p>
            <a:p>
              <a:pPr>
                <a:spcAft>
                  <a:spcPts val="1000"/>
                </a:spcAft>
              </a:pPr>
              <a:endParaRPr lang="en-US" sz="1400" b="1">
                <a:solidFill>
                  <a:srgbClr val="00B0F0"/>
                </a:solidFill>
                <a:latin typeface="Times New Roman" pitchFamily="18" charset="0"/>
              </a:endParaRPr>
            </a:p>
            <a:p>
              <a:pPr>
                <a:spcAft>
                  <a:spcPts val="1000"/>
                </a:spcAft>
              </a:pPr>
              <a:r>
                <a:rPr lang="en-US" sz="1400" b="1">
                  <a:solidFill>
                    <a:srgbClr val="00B0F0"/>
                  </a:solidFill>
                  <a:latin typeface="Calibri" pitchFamily="34" charset="0"/>
                </a:rPr>
                <a:t>.</a:t>
              </a:r>
            </a:p>
            <a:p>
              <a:endParaRPr lang="en-US"/>
            </a:p>
          </p:txBody>
        </p:sp>
      </p:grpSp>
      <p:sp>
        <p:nvSpPr>
          <p:cNvPr id="6149" name="Rectangle 8"/>
          <p:cNvSpPr>
            <a:spLocks noChangeArrowheads="1"/>
          </p:cNvSpPr>
          <p:nvPr/>
        </p:nvSpPr>
        <p:spPr bwMode="auto">
          <a:xfrm>
            <a:off x="3276600" y="6172200"/>
            <a:ext cx="3313113" cy="276225"/>
          </a:xfrm>
          <a:prstGeom prst="rect">
            <a:avLst/>
          </a:prstGeom>
          <a:noFill/>
          <a:ln w="9525">
            <a:noFill/>
            <a:miter lim="800000"/>
            <a:headEnd/>
            <a:tailEnd/>
          </a:ln>
        </p:spPr>
        <p:txBody>
          <a:bodyPr>
            <a:spAutoFit/>
          </a:bodyPr>
          <a:lstStyle/>
          <a:p>
            <a:pPr algn="ctr"/>
            <a:r>
              <a:rPr lang="en-US" sz="1200"/>
              <a:t>Learning Today…Leading Tomorrow</a:t>
            </a:r>
          </a:p>
        </p:txBody>
      </p:sp>
      <p:sp>
        <p:nvSpPr>
          <p:cNvPr id="2" name="TextBox 1"/>
          <p:cNvSpPr txBox="1"/>
          <p:nvPr/>
        </p:nvSpPr>
        <p:spPr>
          <a:xfrm>
            <a:off x="1576754" y="1201608"/>
            <a:ext cx="7186246" cy="5078313"/>
          </a:xfrm>
          <a:prstGeom prst="rect">
            <a:avLst/>
          </a:prstGeom>
          <a:noFill/>
        </p:spPr>
        <p:txBody>
          <a:bodyPr wrap="square" rtlCol="0">
            <a:spAutoFit/>
          </a:bodyPr>
          <a:lstStyle/>
          <a:p>
            <a:pPr marL="285750" indent="-285750">
              <a:buFont typeface="Arial" panose="020B0604020202020204" pitchFamily="34" charset="0"/>
              <a:buChar char="•"/>
            </a:pPr>
            <a:r>
              <a:rPr lang="en-US" b="1" dirty="0"/>
              <a:t>A cumulative record must be on file for every student in the school.   </a:t>
            </a:r>
            <a:endParaRPr lang="en-US" b="1" dirty="0" smtClean="0"/>
          </a:p>
          <a:p>
            <a:r>
              <a:rPr lang="en-US" b="1" dirty="0" smtClean="0"/>
              <a:t> </a:t>
            </a:r>
            <a:endParaRPr lang="en-US" dirty="0"/>
          </a:p>
          <a:p>
            <a:pPr marL="285750" lvl="0" indent="-285750">
              <a:buFont typeface="Arial" panose="020B0604020202020204" pitchFamily="34" charset="0"/>
              <a:buChar char="•"/>
            </a:pPr>
            <a:r>
              <a:rPr lang="en-US" dirty="0"/>
              <a:t>As soon as a new students enters your school from outside of Richmond County, a new record must be created for that student. </a:t>
            </a:r>
            <a:endParaRPr lang="en-US" dirty="0" smtClean="0"/>
          </a:p>
          <a:p>
            <a:pPr lvl="0"/>
            <a:endParaRPr lang="en-US" dirty="0"/>
          </a:p>
          <a:p>
            <a:pPr marL="285750" lvl="0" indent="-285750">
              <a:buFont typeface="Arial" panose="020B0604020202020204" pitchFamily="34" charset="0"/>
              <a:buChar char="•"/>
            </a:pPr>
            <a:r>
              <a:rPr lang="en-US" dirty="0"/>
              <a:t>Retain the record card from the student’s previous school, but all information should be put onto a new Richmond County record card</a:t>
            </a:r>
            <a:r>
              <a:rPr lang="en-US" dirty="0" smtClean="0"/>
              <a:t>.</a:t>
            </a:r>
          </a:p>
          <a:p>
            <a:pPr lvl="0"/>
            <a:endParaRPr lang="en-US" dirty="0"/>
          </a:p>
          <a:p>
            <a:pPr marL="285750" lvl="0" indent="-285750">
              <a:buFont typeface="Arial" panose="020B0604020202020204" pitchFamily="34" charset="0"/>
              <a:buChar char="•"/>
            </a:pPr>
            <a:r>
              <a:rPr lang="en-US" dirty="0"/>
              <a:t>New records should be created for all students entering grades 6 and 9. </a:t>
            </a:r>
            <a:endParaRPr lang="en-US" dirty="0" smtClean="0"/>
          </a:p>
          <a:p>
            <a:pPr lvl="0"/>
            <a:endParaRPr lang="en-US" dirty="0"/>
          </a:p>
          <a:p>
            <a:pPr marL="285750" lvl="0" indent="-285750">
              <a:buFont typeface="Arial" panose="020B0604020202020204" pitchFamily="34" charset="0"/>
              <a:buChar char="•"/>
            </a:pPr>
            <a:r>
              <a:rPr lang="en-US" b="1" dirty="0"/>
              <a:t>If a student enters your school from another Richmond County School, request a record from the previous school immediately. Do not make a new record card. </a:t>
            </a:r>
            <a:endParaRPr lang="en-US" dirty="0"/>
          </a:p>
          <a:p>
            <a:r>
              <a:rPr lang="en-US" dirty="0"/>
              <a:t> </a:t>
            </a:r>
          </a:p>
          <a:p>
            <a:endParaRPr lang="en-US" dirty="0" smtClean="0">
              <a:latin typeface="+mn-lt"/>
            </a:endParaRPr>
          </a:p>
        </p:txBody>
      </p:sp>
    </p:spTree>
    <p:extLst>
      <p:ext uri="{BB962C8B-B14F-4D97-AF65-F5344CB8AC3E}">
        <p14:creationId xmlns:p14="http://schemas.microsoft.com/office/powerpoint/2010/main" val="342781870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54200" y="1447800"/>
            <a:ext cx="6680200" cy="4800600"/>
          </a:xfrm>
        </p:spPr>
        <p:txBody>
          <a:bodyPr/>
          <a:lstStyle/>
          <a:p>
            <a:pPr marL="82550" indent="0">
              <a:buNone/>
            </a:pPr>
            <a:endParaRPr lang="en-US" sz="1600" dirty="0"/>
          </a:p>
          <a:p>
            <a:r>
              <a:rPr lang="en-US" sz="2000" dirty="0" smtClean="0"/>
              <a:t>Use legal names (not nicknames)</a:t>
            </a:r>
          </a:p>
          <a:p>
            <a:r>
              <a:rPr lang="en-US" sz="2000" dirty="0" smtClean="0"/>
              <a:t>Transfer records from other counties/states to RCSS record</a:t>
            </a:r>
          </a:p>
          <a:p>
            <a:r>
              <a:rPr lang="en-US" sz="2000" dirty="0" smtClean="0"/>
              <a:t>Use labels when possible</a:t>
            </a:r>
          </a:p>
          <a:p>
            <a:r>
              <a:rPr lang="en-US" sz="2000" dirty="0" smtClean="0"/>
              <a:t>Categories of Information on Record Card</a:t>
            </a:r>
          </a:p>
          <a:p>
            <a:pPr lvl="1"/>
            <a:r>
              <a:rPr lang="en-US" sz="2000" dirty="0" smtClean="0"/>
              <a:t>Personal Information (demographic info)</a:t>
            </a:r>
          </a:p>
          <a:p>
            <a:pPr lvl="1"/>
            <a:r>
              <a:rPr lang="en-US" sz="2000" dirty="0" smtClean="0"/>
              <a:t>Entrance &amp; Withdrawal Record (Elementary &amp; Middle School)</a:t>
            </a:r>
          </a:p>
          <a:p>
            <a:pPr lvl="1"/>
            <a:r>
              <a:rPr lang="en-US" sz="2000" dirty="0" smtClean="0"/>
              <a:t>Scholastic Record </a:t>
            </a:r>
          </a:p>
          <a:p>
            <a:pPr lvl="1"/>
            <a:r>
              <a:rPr lang="en-US" sz="2000" dirty="0" smtClean="0"/>
              <a:t>Assessment/Test Data</a:t>
            </a:r>
          </a:p>
          <a:p>
            <a:pPr lvl="1"/>
            <a:r>
              <a:rPr lang="en-US" sz="2000" dirty="0" smtClean="0"/>
              <a:t>Home Language Survey</a:t>
            </a:r>
          </a:p>
          <a:p>
            <a:pPr lvl="1"/>
            <a:r>
              <a:rPr lang="en-US" sz="2000" dirty="0" smtClean="0"/>
              <a:t>Reading Information</a:t>
            </a:r>
          </a:p>
          <a:p>
            <a:pPr lvl="1"/>
            <a:endParaRPr lang="en-US" sz="2000" dirty="0" smtClean="0"/>
          </a:p>
          <a:p>
            <a:pPr lvl="1"/>
            <a:endParaRPr lang="en-US" sz="2000" dirty="0" smtClean="0"/>
          </a:p>
          <a:p>
            <a:endParaRPr lang="en-US" sz="2000" dirty="0"/>
          </a:p>
          <a:p>
            <a:pPr marL="82550" indent="0">
              <a:buNone/>
            </a:pPr>
            <a:endParaRPr lang="en-US" sz="2000" dirty="0"/>
          </a:p>
        </p:txBody>
      </p:sp>
      <p:sp>
        <p:nvSpPr>
          <p:cNvPr id="4" name="Text Box 7"/>
          <p:cNvSpPr txBox="1">
            <a:spLocks noChangeArrowheads="1"/>
          </p:cNvSpPr>
          <p:nvPr/>
        </p:nvSpPr>
        <p:spPr bwMode="auto">
          <a:xfrm>
            <a:off x="1854200" y="463062"/>
            <a:ext cx="6553200" cy="984738"/>
          </a:xfrm>
          <a:prstGeom prst="rect">
            <a:avLst/>
          </a:prstGeom>
          <a:solidFill>
            <a:schemeClr val="accent1">
              <a:lumMod val="75000"/>
            </a:schemeClr>
          </a:solidFill>
          <a:ln w="9525" algn="in">
            <a:solidFill>
              <a:srgbClr val="0070C0"/>
            </a:solidFill>
            <a:miter lim="800000"/>
            <a:headEnd/>
            <a:tailEnd/>
          </a:ln>
          <a:effectLst/>
        </p:spPr>
        <p:txBody>
          <a:bodyPr lIns="36576" tIns="36576" rIns="36576" bIns="36576"/>
          <a:lstStyle/>
          <a:p>
            <a:pPr algn="ctr">
              <a:spcAft>
                <a:spcPts val="1000"/>
              </a:spcAft>
              <a:defRPr/>
            </a:pPr>
            <a:endParaRPr lang="en-US" sz="300" dirty="0" smtClean="0">
              <a:solidFill>
                <a:schemeClr val="bg1"/>
              </a:solidFill>
              <a:latin typeface="+mj-lt"/>
            </a:endParaRPr>
          </a:p>
          <a:p>
            <a:pPr algn="ctr">
              <a:spcAft>
                <a:spcPts val="0"/>
              </a:spcAft>
              <a:defRPr/>
            </a:pPr>
            <a:r>
              <a:rPr lang="en-US" sz="2400" b="1" dirty="0">
                <a:solidFill>
                  <a:schemeClr val="bg1"/>
                </a:solidFill>
                <a:cs typeface="Arial" pitchFamily="34" charset="0"/>
              </a:rPr>
              <a:t>Maintenance of Student Records:</a:t>
            </a:r>
          </a:p>
          <a:p>
            <a:pPr algn="ctr">
              <a:spcAft>
                <a:spcPts val="0"/>
              </a:spcAft>
              <a:defRPr/>
            </a:pPr>
            <a:r>
              <a:rPr lang="en-US" sz="2400" b="1" dirty="0">
                <a:solidFill>
                  <a:schemeClr val="bg1"/>
                </a:solidFill>
                <a:cs typeface="Arial" pitchFamily="34" charset="0"/>
              </a:rPr>
              <a:t>Creating Student Records</a:t>
            </a:r>
          </a:p>
        </p:txBody>
      </p:sp>
    </p:spTree>
    <p:extLst>
      <p:ext uri="{BB962C8B-B14F-4D97-AF65-F5344CB8AC3E}">
        <p14:creationId xmlns:p14="http://schemas.microsoft.com/office/powerpoint/2010/main" val="347785717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1537</TotalTime>
  <Words>1171</Words>
  <Application>Microsoft Office PowerPoint</Application>
  <PresentationFormat>On-screen Show (4:3)</PresentationFormat>
  <Paragraphs>262</Paragraphs>
  <Slides>20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Gill Sans MT</vt:lpstr>
      <vt:lpstr>Times New Roman</vt:lpstr>
      <vt:lpstr>Verdana</vt:lpstr>
      <vt:lpstr>Wingdings 2</vt:lpstr>
      <vt:lpstr>Solstice</vt:lpstr>
      <vt:lpstr>PowerPoint Presentation</vt:lpstr>
      <vt:lpstr>PowerPoint Presentation</vt:lpstr>
      <vt:lpstr>State Laws  Regarding Attendance</vt:lpstr>
      <vt:lpstr> RICHMOND COUNTY SCHOOLS Registering New Students  </vt:lpstr>
      <vt:lpstr>Registration Documents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MariaMazyck</dc:creator>
  <cp:lastModifiedBy>Mayes, Courtney</cp:lastModifiedBy>
  <cp:revision>157</cp:revision>
  <cp:lastPrinted>2016-03-08T17:36:15Z</cp:lastPrinted>
  <dcterms:created xsi:type="dcterms:W3CDTF">2008-02-19T02:07:36Z</dcterms:created>
  <dcterms:modified xsi:type="dcterms:W3CDTF">2016-03-08T17:37:17Z</dcterms:modified>
</cp:coreProperties>
</file>