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275" r:id="rId4"/>
    <p:sldId id="285" r:id="rId5"/>
    <p:sldId id="277" r:id="rId6"/>
    <p:sldId id="278" r:id="rId7"/>
    <p:sldId id="279" r:id="rId8"/>
    <p:sldId id="282" r:id="rId9"/>
    <p:sldId id="283" r:id="rId10"/>
    <p:sldId id="280" r:id="rId11"/>
    <p:sldId id="264" r:id="rId12"/>
    <p:sldId id="267" r:id="rId13"/>
    <p:sldId id="266" r:id="rId14"/>
    <p:sldId id="268" r:id="rId15"/>
    <p:sldId id="287" r:id="rId16"/>
    <p:sldId id="288" r:id="rId17"/>
    <p:sldId id="289" r:id="rId18"/>
    <p:sldId id="269" r:id="rId19"/>
    <p:sldId id="295" r:id="rId20"/>
    <p:sldId id="294" r:id="rId21"/>
    <p:sldId id="271" r:id="rId22"/>
    <p:sldId id="272" r:id="rId23"/>
    <p:sldId id="273" r:id="rId24"/>
    <p:sldId id="274" r:id="rId25"/>
    <p:sldId id="297" r:id="rId26"/>
    <p:sldId id="298" r:id="rId27"/>
    <p:sldId id="299" r:id="rId28"/>
    <p:sldId id="300" r:id="rId29"/>
    <p:sldId id="301" r:id="rId30"/>
    <p:sldId id="302" r:id="rId31"/>
    <p:sldId id="303" r:id="rId32"/>
    <p:sldId id="270" r:id="rId33"/>
    <p:sldId id="304" r:id="rId34"/>
    <p:sldId id="307" r:id="rId35"/>
    <p:sldId id="308"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110" d="100"/>
          <a:sy n="110" d="100"/>
        </p:scale>
        <p:origin x="1662" y="108"/>
      </p:cViewPr>
      <p:guideLst>
        <p:guide orient="horz" pos="2160"/>
        <p:guide pos="2880"/>
      </p:guideLst>
    </p:cSldViewPr>
  </p:slideViewPr>
  <p:notesTextViewPr>
    <p:cViewPr>
      <p:scale>
        <a:sx n="1" d="1"/>
        <a:sy n="1" d="1"/>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2DCBC-3DC9-4585-AF30-40196D5EC826}" type="datetimeFigureOut">
              <a:rPr lang="en-US" smtClean="0"/>
              <a:t>9/11/2015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9AF4A0-CA4C-4732-BF36-1DA1B80AE65F}" type="slidenum">
              <a:rPr lang="en-US" smtClean="0"/>
              <a:t>‹#›</a:t>
            </a:fld>
            <a:endParaRPr lang="en-US"/>
          </a:p>
        </p:txBody>
      </p:sp>
    </p:spTree>
    <p:extLst>
      <p:ext uri="{BB962C8B-B14F-4D97-AF65-F5344CB8AC3E}">
        <p14:creationId xmlns:p14="http://schemas.microsoft.com/office/powerpoint/2010/main" val="2333798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exile.com/tools/lexile-analyzer/step-1-what-texts-can-be-measured/" TargetMode="External"/><Relationship Id="rId7" Type="http://schemas.openxmlformats.org/officeDocument/2006/relationships/hyperlink" Target="https://www.lexile.com/tools/lexile-analyzer/step-5-analyze-text-and-get-result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lexile.com/tools/lexile-analyzer/step-4-convert-your-text-into-a-plain-text-file/" TargetMode="External"/><Relationship Id="rId5" Type="http://schemas.openxmlformats.org/officeDocument/2006/relationships/hyperlink" Target="https://www.lexile.com/tools/lexile-analyzer/step-3-type-or-scan-your-text/" TargetMode="External"/><Relationship Id="rId4" Type="http://schemas.openxmlformats.org/officeDocument/2006/relationships/hyperlink" Target="https://www.lexile.com/tools/lexile-analyzer/step-2-prepare-your-text-for-measuremen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Export the Excel spreadsheet</a:t>
            </a:r>
            <a:r>
              <a:rPr lang="en-US" baseline="0" dirty="0" smtClean="0"/>
              <a:t> and have the participants sort the scores from highest to lowest. Then have the participants divide the groups equally into thirds, the top third will be the top group, the middle third will be the middle group, and the bottom third will be the bottom group.</a:t>
            </a:r>
            <a:endParaRPr lang="en-US" dirty="0"/>
          </a:p>
        </p:txBody>
      </p:sp>
      <p:sp>
        <p:nvSpPr>
          <p:cNvPr id="4" name="Slide Number Placeholder 3"/>
          <p:cNvSpPr>
            <a:spLocks noGrp="1"/>
          </p:cNvSpPr>
          <p:nvPr>
            <p:ph type="sldNum" sz="quarter" idx="10"/>
          </p:nvPr>
        </p:nvSpPr>
        <p:spPr/>
        <p:txBody>
          <a:bodyPr/>
          <a:lstStyle/>
          <a:p>
            <a:fld id="{BF9AF4A0-CA4C-4732-BF36-1DA1B80AE65F}" type="slidenum">
              <a:rPr lang="en-US" smtClean="0"/>
              <a:t>17</a:t>
            </a:fld>
            <a:endParaRPr lang="en-US"/>
          </a:p>
        </p:txBody>
      </p:sp>
    </p:spTree>
    <p:extLst>
      <p:ext uri="{BB962C8B-B14F-4D97-AF65-F5344CB8AC3E}">
        <p14:creationId xmlns:p14="http://schemas.microsoft.com/office/powerpoint/2010/main" val="243198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Key: 1. </a:t>
            </a:r>
            <a:r>
              <a:rPr lang="en-US" sz="1200" b="0" i="0" kern="1200" dirty="0" smtClean="0">
                <a:solidFill>
                  <a:schemeClr val="tx1"/>
                </a:solidFill>
                <a:effectLst/>
                <a:latin typeface="+mn-lt"/>
                <a:ea typeface="+mn-ea"/>
                <a:cs typeface="+mn-cs"/>
              </a:rPr>
              <a:t>Chronicle of a Death Foretold 1270L,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Hunchback of Notre Dame 1340L,</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Walden 1340L  2. The Hunger Games</a:t>
            </a:r>
            <a:r>
              <a:rPr lang="en-US" sz="1200" b="0" i="0" kern="1200" baseline="0" dirty="0" smtClean="0">
                <a:solidFill>
                  <a:schemeClr val="tx1"/>
                </a:solidFill>
                <a:effectLst/>
                <a:latin typeface="+mn-lt"/>
                <a:ea typeface="+mn-ea"/>
                <a:cs typeface="+mn-cs"/>
              </a:rPr>
              <a:t>  3. 910 to 1060 The Turtle Watch, 4. By your grade  5. Any answer that makes sense 6. </a:t>
            </a:r>
            <a:r>
              <a:rPr lang="en-US" sz="1200" b="0" i="0" u="sng" kern="1200" dirty="0" smtClean="0">
                <a:solidFill>
                  <a:schemeClr val="tx1"/>
                </a:solidFill>
                <a:effectLst/>
                <a:latin typeface="+mn-lt"/>
                <a:ea typeface="+mn-ea"/>
                <a:cs typeface="+mn-cs"/>
                <a:hlinkClick r:id="rId3"/>
              </a:rPr>
              <a:t>Step 1: What kinds of texts can be measured</a:t>
            </a:r>
            <a:r>
              <a:rPr lang="en-US" sz="1200" b="0" i="0" u="none" kern="1200" dirty="0" smtClean="0">
                <a:solidFill>
                  <a:schemeClr val="tx1"/>
                </a:solidFill>
                <a:effectLst/>
                <a:latin typeface="+mn-lt"/>
                <a:ea typeface="+mn-ea"/>
                <a:cs typeface="+mn-cs"/>
              </a:rPr>
              <a:t>,</a:t>
            </a:r>
            <a:r>
              <a:rPr lang="en-US" sz="1200" b="0" i="0" u="non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Step 2: Prepare your text for measurement</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a:rPr>
              <a:t>Step 3: Type or scan your text</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6"/>
              </a:rPr>
              <a:t>Step 4: Convert your text into a plain text file</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a:rPr>
              <a:t>Step 5: Analyze your text and get results</a:t>
            </a:r>
            <a:endParaRPr lang="en-US" sz="1200" b="0" i="0" kern="1200" dirty="0" smtClean="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9AF4A0-CA4C-4732-BF36-1DA1B80AE65F}" type="slidenum">
              <a:rPr lang="en-US" smtClean="0"/>
              <a:t>20</a:t>
            </a:fld>
            <a:endParaRPr lang="en-US"/>
          </a:p>
        </p:txBody>
      </p:sp>
    </p:spTree>
    <p:extLst>
      <p:ext uri="{BB962C8B-B14F-4D97-AF65-F5344CB8AC3E}">
        <p14:creationId xmlns:p14="http://schemas.microsoft.com/office/powerpoint/2010/main" val="4225447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Print slides 24 – 34 to give to participants</a:t>
            </a:r>
            <a:r>
              <a:rPr lang="en-US" baseline="0" dirty="0" smtClean="0"/>
              <a:t> when they are looking for books or articles on the student’s Lexile level. You can print the slides 3 to a page.</a:t>
            </a:r>
            <a:endParaRPr lang="en-US" dirty="0"/>
          </a:p>
        </p:txBody>
      </p:sp>
      <p:sp>
        <p:nvSpPr>
          <p:cNvPr id="4" name="Slide Number Placeholder 3"/>
          <p:cNvSpPr>
            <a:spLocks noGrp="1"/>
          </p:cNvSpPr>
          <p:nvPr>
            <p:ph type="sldNum" sz="quarter" idx="10"/>
          </p:nvPr>
        </p:nvSpPr>
        <p:spPr/>
        <p:txBody>
          <a:bodyPr/>
          <a:lstStyle/>
          <a:p>
            <a:fld id="{BF9AF4A0-CA4C-4732-BF36-1DA1B80AE65F}" type="slidenum">
              <a:rPr lang="en-US" smtClean="0"/>
              <a:t>21</a:t>
            </a:fld>
            <a:endParaRPr lang="en-US"/>
          </a:p>
        </p:txBody>
      </p:sp>
    </p:spTree>
    <p:extLst>
      <p:ext uri="{BB962C8B-B14F-4D97-AF65-F5344CB8AC3E}">
        <p14:creationId xmlns:p14="http://schemas.microsoft.com/office/powerpoint/2010/main" val="1475174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250061037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1127724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466882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286572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E5303-C2EB-42DC-A6E9-700862D71BB8}" type="datetimeFigureOut">
              <a:rPr lang="en-US" smtClean="0"/>
              <a:t>9/11/2015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367351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E5303-C2EB-42DC-A6E9-700862D71BB8}" type="datetimeFigureOut">
              <a:rPr lang="en-US" smtClean="0"/>
              <a:t>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1675236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E5303-C2EB-42DC-A6E9-700862D71BB8}" type="datetimeFigureOut">
              <a:rPr lang="en-US" smtClean="0"/>
              <a:t>9/11/2015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4209109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E5303-C2EB-42DC-A6E9-700862D71BB8}" type="datetimeFigureOut">
              <a:rPr lang="en-US" smtClean="0"/>
              <a:t>9/11/2015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4128513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t>9/11/2015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300059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t>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31630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t>9/11/2015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1137240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E5303-C2EB-42DC-A6E9-700862D71BB8}" type="datetimeFigureOut">
              <a:rPr lang="en-US" smtClean="0"/>
              <a:t>9/11/2015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t>‹#›</a:t>
            </a:fld>
            <a:endParaRPr lang="en-US"/>
          </a:p>
        </p:txBody>
      </p:sp>
    </p:spTree>
    <p:extLst>
      <p:ext uri="{BB962C8B-B14F-4D97-AF65-F5344CB8AC3E}">
        <p14:creationId xmlns:p14="http://schemas.microsoft.com/office/powerpoint/2010/main" val="1267775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http://padlet.com/livintr/Lexile"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lexile.com/about-lexile/lexile-codes/#NonProse" TargetMode="External"/><Relationship Id="rId3" Type="http://schemas.openxmlformats.org/officeDocument/2006/relationships/hyperlink" Target="https://lexile.com/about-lexile/lexile-codes/#NonConforming" TargetMode="External"/><Relationship Id="rId7" Type="http://schemas.openxmlformats.org/officeDocument/2006/relationships/hyperlink" Target="https://lexile.com/about-lexile/lexile-codes/#BeginnerReader" TargetMode="External"/><Relationship Id="rId2" Type="http://schemas.openxmlformats.org/officeDocument/2006/relationships/hyperlink" Target="https://lexile.com/about-lexile/lexile-codes/#Adult Directed" TargetMode="External"/><Relationship Id="rId1" Type="http://schemas.openxmlformats.org/officeDocument/2006/relationships/slideLayout" Target="../slideLayouts/slideLayout6.xml"/><Relationship Id="rId6" Type="http://schemas.openxmlformats.org/officeDocument/2006/relationships/hyperlink" Target="https://lexile.com/about-lexile/lexile-codes/#GraphicNovel" TargetMode="External"/><Relationship Id="rId5" Type="http://schemas.openxmlformats.org/officeDocument/2006/relationships/hyperlink" Target="https://lexile.com/about-lexile/lexile-codes/#IllustratedGlossary" TargetMode="External"/><Relationship Id="rId10" Type="http://schemas.openxmlformats.org/officeDocument/2006/relationships/image" Target="../media/image11.gif"/><Relationship Id="rId4" Type="http://schemas.openxmlformats.org/officeDocument/2006/relationships/hyperlink" Target="https://lexile.com/about-lexile/lexile-codes/#HighLow" TargetMode="External"/><Relationship Id="rId9" Type="http://schemas.openxmlformats.org/officeDocument/2006/relationships/hyperlink" Target="http://cdn.lexile.com/cms_page_media/135/11x17%20Lexile%20Map%202015.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datadirector.com/richmond"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cdn.lexile.com/cms_page_media/135/11x17%20Lexile%20Map%202015.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newsela.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galileo.us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hyperlink" Target="https://lexile.com/findabook/" TargetMode="Externa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destiny.richmond.k12.ga.us/" TargetMode="External"/><Relationship Id="rId4" Type="http://schemas.openxmlformats.org/officeDocument/2006/relationships/hyperlink" Target="https://lexile.com/about-lexile/grade-equivalent/grade-equivalent-chart/"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https://www.surveymonkey.com/r/9VNCK7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gadoe.org/CCRPI/Pages/default.aspx"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257800"/>
            <a:ext cx="7772400" cy="936625"/>
          </a:xfrm>
        </p:spPr>
        <p:txBody>
          <a:bodyPr>
            <a:normAutofit/>
          </a:bodyPr>
          <a:lstStyle/>
          <a:p>
            <a:pPr algn="r"/>
            <a:r>
              <a:rPr lang="en-US" sz="2800" dirty="0" smtClean="0">
                <a:solidFill>
                  <a:schemeClr val="bg1">
                    <a:lumMod val="95000"/>
                  </a:schemeClr>
                </a:solidFill>
              </a:rPr>
              <a:t>Literacy Strategies and </a:t>
            </a:r>
            <a:r>
              <a:rPr lang="en-US" sz="2800" dirty="0" err="1" smtClean="0">
                <a:solidFill>
                  <a:schemeClr val="bg1">
                    <a:lumMod val="95000"/>
                  </a:schemeClr>
                </a:solidFill>
              </a:rPr>
              <a:t>Lexiles</a:t>
            </a:r>
            <a:endParaRPr lang="en-US" sz="2800" dirty="0">
              <a:solidFill>
                <a:schemeClr val="bg1">
                  <a:lumMod val="95000"/>
                </a:schemeClr>
              </a:solidFill>
            </a:endParaRPr>
          </a:p>
        </p:txBody>
      </p:sp>
      <p:sp>
        <p:nvSpPr>
          <p:cNvPr id="3" name="Subtitle 2"/>
          <p:cNvSpPr>
            <a:spLocks noGrp="1"/>
          </p:cNvSpPr>
          <p:nvPr>
            <p:ph type="subTitle" idx="1"/>
          </p:nvPr>
        </p:nvSpPr>
        <p:spPr>
          <a:xfrm>
            <a:off x="2120682" y="5867400"/>
            <a:ext cx="6400800" cy="914400"/>
          </a:xfrm>
        </p:spPr>
        <p:txBody>
          <a:bodyPr>
            <a:normAutofit/>
          </a:bodyPr>
          <a:lstStyle/>
          <a:p>
            <a:pPr algn="r"/>
            <a:r>
              <a:rPr lang="en-US" sz="2800" dirty="0" smtClean="0">
                <a:solidFill>
                  <a:prstClr val="white">
                    <a:lumMod val="95000"/>
                  </a:prstClr>
                </a:solidFill>
                <a:latin typeface="Impact"/>
                <a:ea typeface="+mj-ea"/>
                <a:cs typeface="+mj-cs"/>
              </a:rPr>
              <a:t>to support student learning</a:t>
            </a:r>
            <a:endParaRPr lang="en-US" sz="1800" dirty="0"/>
          </a:p>
        </p:txBody>
      </p:sp>
      <p:pic>
        <p:nvPicPr>
          <p:cNvPr id="6" name="reading_magi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2400"/>
            <a:ext cx="9144000" cy="5143500"/>
          </a:xfrm>
          <a:prstGeom prst="rect">
            <a:avLst/>
          </a:prstGeom>
        </p:spPr>
      </p:pic>
    </p:spTree>
    <p:extLst>
      <p:ext uri="{BB962C8B-B14F-4D97-AF65-F5344CB8AC3E}">
        <p14:creationId xmlns:p14="http://schemas.microsoft.com/office/powerpoint/2010/main" val="388957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normAutofit lnSpcReduction="10000"/>
          </a:bodyPr>
          <a:lstStyle/>
          <a:p>
            <a:r>
              <a:rPr lang="en-US" dirty="0" err="1" smtClean="0"/>
              <a:t>Padlet</a:t>
            </a:r>
            <a:r>
              <a:rPr lang="en-US" dirty="0"/>
              <a:t>- </a:t>
            </a:r>
            <a:r>
              <a:rPr lang="en-US" dirty="0">
                <a:hlinkClick r:id="rId2"/>
              </a:rPr>
              <a:t>http://</a:t>
            </a:r>
            <a:r>
              <a:rPr lang="en-US" dirty="0" smtClean="0">
                <a:hlinkClick r:id="rId2"/>
              </a:rPr>
              <a:t>padlet.com/livintr/Lexile</a:t>
            </a:r>
            <a:r>
              <a:rPr lang="en-US" dirty="0" smtClean="0"/>
              <a:t>   </a:t>
            </a:r>
            <a:endParaRPr lang="en-US" dirty="0" smtClean="0"/>
          </a:p>
          <a:p>
            <a:r>
              <a:rPr lang="en-US" dirty="0" smtClean="0"/>
              <a:t>CCRPI website</a:t>
            </a:r>
          </a:p>
          <a:p>
            <a:pPr lvl="1"/>
            <a:r>
              <a:rPr lang="en-US" dirty="0" smtClean="0"/>
              <a:t>School Name</a:t>
            </a:r>
          </a:p>
          <a:p>
            <a:pPr lvl="1"/>
            <a:r>
              <a:rPr lang="en-US" dirty="0" smtClean="0"/>
              <a:t>Lexile Achievement Score</a:t>
            </a:r>
          </a:p>
          <a:p>
            <a:pPr lvl="2"/>
            <a:r>
              <a:rPr lang="en-US" dirty="0"/>
              <a:t>% of students meeting or exceeding the threshold</a:t>
            </a:r>
          </a:p>
          <a:p>
            <a:pPr lvl="3"/>
            <a:r>
              <a:rPr lang="en-US" dirty="0"/>
              <a:t>3</a:t>
            </a:r>
            <a:r>
              <a:rPr lang="en-US" baseline="30000" dirty="0"/>
              <a:t>rd</a:t>
            </a:r>
            <a:r>
              <a:rPr lang="en-US" dirty="0"/>
              <a:t> grade—650L</a:t>
            </a:r>
          </a:p>
          <a:p>
            <a:pPr lvl="3"/>
            <a:r>
              <a:rPr lang="en-US" dirty="0"/>
              <a:t>5</a:t>
            </a:r>
            <a:r>
              <a:rPr lang="en-US" baseline="30000" dirty="0"/>
              <a:t>th</a:t>
            </a:r>
            <a:r>
              <a:rPr lang="en-US" dirty="0"/>
              <a:t> grade—850L</a:t>
            </a:r>
          </a:p>
          <a:p>
            <a:pPr lvl="3"/>
            <a:r>
              <a:rPr lang="en-US" dirty="0"/>
              <a:t>8</a:t>
            </a:r>
            <a:r>
              <a:rPr lang="en-US" baseline="30000" dirty="0"/>
              <a:t>th</a:t>
            </a:r>
            <a:r>
              <a:rPr lang="en-US" dirty="0"/>
              <a:t> grade—1050L</a:t>
            </a:r>
          </a:p>
          <a:p>
            <a:pPr lvl="3"/>
            <a:r>
              <a:rPr lang="en-US" dirty="0"/>
              <a:t>American Lit (11</a:t>
            </a:r>
            <a:r>
              <a:rPr lang="en-US" baseline="30000" dirty="0"/>
              <a:t>th</a:t>
            </a:r>
            <a:r>
              <a:rPr lang="en-US" dirty="0"/>
              <a:t> grade)—1275L</a:t>
            </a:r>
          </a:p>
          <a:p>
            <a:pPr lvl="1"/>
            <a:r>
              <a:rPr lang="en-US" dirty="0" smtClean="0"/>
              <a:t>Achievement Points Earned</a:t>
            </a:r>
          </a:p>
        </p:txBody>
      </p:sp>
    </p:spTree>
    <p:extLst>
      <p:ext uri="{BB962C8B-B14F-4D97-AF65-F5344CB8AC3E}">
        <p14:creationId xmlns:p14="http://schemas.microsoft.com/office/powerpoint/2010/main" val="19536385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Lexile Framework?</a:t>
            </a:r>
            <a:endParaRPr lang="en-US" dirty="0"/>
          </a:p>
        </p:txBody>
      </p:sp>
      <p:sp>
        <p:nvSpPr>
          <p:cNvPr id="4" name="TextBox 3"/>
          <p:cNvSpPr txBox="1"/>
          <p:nvPr/>
        </p:nvSpPr>
        <p:spPr>
          <a:xfrm>
            <a:off x="5562600" y="2133600"/>
            <a:ext cx="762000" cy="457200"/>
          </a:xfrm>
          <a:prstGeom prst="rect">
            <a:avLst/>
          </a:prstGeom>
          <a:noFill/>
        </p:spPr>
        <p:txBody>
          <a:bodyPr wrap="square" rtlCol="0">
            <a:spAutoFit/>
          </a:bodyPr>
          <a:lstStyle/>
          <a:p>
            <a:endParaRPr lang="en-US" dirty="0"/>
          </a:p>
        </p:txBody>
      </p:sp>
      <p:sp>
        <p:nvSpPr>
          <p:cNvPr id="5" name="TextBox 4"/>
          <p:cNvSpPr txBox="1"/>
          <p:nvPr/>
        </p:nvSpPr>
        <p:spPr>
          <a:xfrm>
            <a:off x="114300" y="5473005"/>
            <a:ext cx="8915400" cy="1384995"/>
          </a:xfrm>
          <a:prstGeom prst="rect">
            <a:avLst/>
          </a:prstGeom>
          <a:noFill/>
        </p:spPr>
        <p:txBody>
          <a:bodyPr wrap="square" rtlCol="0">
            <a:spAutoFit/>
          </a:bodyPr>
          <a:lstStyle/>
          <a:p>
            <a:pPr algn="ctr"/>
            <a:r>
              <a:rPr lang="en-US" sz="2800" dirty="0" smtClean="0"/>
              <a:t>The Lexile Framework is scientific way to match readers with text using the same scale.  (www.lexile.com) </a:t>
            </a:r>
            <a:endParaRPr lang="en-US" sz="2800" dirty="0"/>
          </a:p>
        </p:txBody>
      </p:sp>
      <p:pic>
        <p:nvPicPr>
          <p:cNvPr id="1030" name="Picture 6" descr="https://lexile-website-media-2011091601.s3.amazonaws.com/cms_page_media/2/Lexile%20Scal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76595"/>
            <a:ext cx="5181600" cy="4411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2292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0" y="2133600"/>
            <a:ext cx="762000" cy="381000"/>
          </a:xfrm>
          <a:prstGeom prst="rect">
            <a:avLst/>
          </a:prstGeom>
          <a:noFill/>
        </p:spPr>
        <p:txBody>
          <a:bodyPr wrap="square" rtlCol="0">
            <a:spAutoFit/>
          </a:bodyPr>
          <a:lstStyle/>
          <a:p>
            <a:endParaRPr lang="en-US" dirty="0"/>
          </a:p>
        </p:txBody>
      </p:sp>
      <p:sp>
        <p:nvSpPr>
          <p:cNvPr id="6" name="TextBox 5"/>
          <p:cNvSpPr txBox="1"/>
          <p:nvPr/>
        </p:nvSpPr>
        <p:spPr>
          <a:xfrm>
            <a:off x="4495800" y="1021466"/>
            <a:ext cx="4267200" cy="4247317"/>
          </a:xfrm>
          <a:prstGeom prst="rect">
            <a:avLst/>
          </a:prstGeom>
          <a:noFill/>
        </p:spPr>
        <p:txBody>
          <a:bodyPr wrap="square" rtlCol="0">
            <a:spAutoFit/>
          </a:bodyPr>
          <a:lstStyle/>
          <a:p>
            <a:r>
              <a:rPr lang="en-US" dirty="0" smtClean="0"/>
              <a:t>The Lexile Framework Scale ranges from below 200L to 1700L.  </a:t>
            </a:r>
          </a:p>
          <a:p>
            <a:endParaRPr lang="en-US" dirty="0"/>
          </a:p>
          <a:p>
            <a:r>
              <a:rPr lang="en-US" dirty="0" smtClean="0"/>
              <a:t>In addition to this there are other codes for non-conforming texts.</a:t>
            </a:r>
            <a:r>
              <a:rPr lang="en-US" dirty="0"/>
              <a:t> The Lexile codes are</a:t>
            </a:r>
            <a:r>
              <a:rPr lang="en-US" dirty="0" smtClean="0"/>
              <a:t>:</a:t>
            </a:r>
          </a:p>
          <a:p>
            <a:endParaRPr lang="en-US" dirty="0"/>
          </a:p>
          <a:p>
            <a:pPr lvl="1"/>
            <a:r>
              <a:rPr lang="en-US" dirty="0">
                <a:hlinkClick r:id="rId2"/>
              </a:rPr>
              <a:t>AD: Adult Directed</a:t>
            </a:r>
            <a:r>
              <a:rPr lang="en-US" dirty="0"/>
              <a:t> </a:t>
            </a:r>
          </a:p>
          <a:p>
            <a:pPr lvl="1"/>
            <a:r>
              <a:rPr lang="en-US" dirty="0">
                <a:hlinkClick r:id="rId3"/>
              </a:rPr>
              <a:t>NC: Non-Conforming</a:t>
            </a:r>
            <a:endParaRPr lang="en-US" dirty="0"/>
          </a:p>
          <a:p>
            <a:pPr lvl="1"/>
            <a:r>
              <a:rPr lang="en-US" dirty="0">
                <a:hlinkClick r:id="rId4"/>
              </a:rPr>
              <a:t>HL: High-Low</a:t>
            </a:r>
            <a:endParaRPr lang="en-US" dirty="0"/>
          </a:p>
          <a:p>
            <a:pPr lvl="1"/>
            <a:r>
              <a:rPr lang="en-US" dirty="0">
                <a:hlinkClick r:id="rId5"/>
              </a:rPr>
              <a:t>IG: Illustrated Guide</a:t>
            </a:r>
            <a:endParaRPr lang="en-US" dirty="0"/>
          </a:p>
          <a:p>
            <a:pPr lvl="1"/>
            <a:r>
              <a:rPr lang="en-US" dirty="0">
                <a:hlinkClick r:id="rId6"/>
              </a:rPr>
              <a:t>GN: Graphic Novel</a:t>
            </a:r>
            <a:endParaRPr lang="en-US" dirty="0"/>
          </a:p>
          <a:p>
            <a:pPr lvl="1"/>
            <a:r>
              <a:rPr lang="en-US" dirty="0">
                <a:hlinkClick r:id="rId7"/>
              </a:rPr>
              <a:t>BR: Beginning Reader</a:t>
            </a:r>
            <a:endParaRPr lang="en-US" dirty="0"/>
          </a:p>
          <a:p>
            <a:pPr lvl="1"/>
            <a:r>
              <a:rPr lang="en-US" dirty="0">
                <a:hlinkClick r:id="rId8"/>
              </a:rPr>
              <a:t>NP: Non-Prose</a:t>
            </a:r>
            <a:r>
              <a:rPr lang="en-US" dirty="0"/>
              <a:t> </a:t>
            </a:r>
          </a:p>
          <a:p>
            <a:endParaRPr lang="en-US" dirty="0"/>
          </a:p>
        </p:txBody>
      </p:sp>
      <p:sp>
        <p:nvSpPr>
          <p:cNvPr id="8" name="TextBox 7"/>
          <p:cNvSpPr txBox="1"/>
          <p:nvPr/>
        </p:nvSpPr>
        <p:spPr>
          <a:xfrm>
            <a:off x="1524000" y="5392519"/>
            <a:ext cx="5611586" cy="646331"/>
          </a:xfrm>
          <a:prstGeom prst="rect">
            <a:avLst/>
          </a:prstGeom>
          <a:noFill/>
        </p:spPr>
        <p:txBody>
          <a:bodyPr wrap="square" rtlCol="0">
            <a:spAutoFit/>
          </a:bodyPr>
          <a:lstStyle/>
          <a:p>
            <a:r>
              <a:rPr lang="en-US" dirty="0" smtClean="0"/>
              <a:t>The </a:t>
            </a:r>
            <a:r>
              <a:rPr lang="en-US" dirty="0" smtClean="0">
                <a:hlinkClick r:id="rId9"/>
              </a:rPr>
              <a:t>Lexile Framework Map </a:t>
            </a:r>
            <a:r>
              <a:rPr lang="en-US" dirty="0" smtClean="0"/>
              <a:t>provides sample titles for each Lexile range as well as equivalent grade levels.</a:t>
            </a:r>
            <a:endParaRPr lang="en-US" dirty="0"/>
          </a:p>
        </p:txBody>
      </p:sp>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8200" y="685800"/>
            <a:ext cx="3124200" cy="3905250"/>
          </a:xfrm>
          <a:prstGeom prst="rect">
            <a:avLst/>
          </a:prstGeom>
        </p:spPr>
      </p:pic>
    </p:spTree>
    <p:extLst>
      <p:ext uri="{BB962C8B-B14F-4D97-AF65-F5344CB8AC3E}">
        <p14:creationId xmlns:p14="http://schemas.microsoft.com/office/powerpoint/2010/main" val="18127292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Lexile Measure?</a:t>
            </a:r>
            <a:endParaRPr lang="en-US" dirty="0"/>
          </a:p>
        </p:txBody>
      </p:sp>
      <p:pic>
        <p:nvPicPr>
          <p:cNvPr id="2050" name="Picture 2" descr="https://lexile-website-media-2011091601.s3.amazonaws.com/cms_page_media/131/cc-web-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819400"/>
            <a:ext cx="2554144" cy="17819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52500" y="1422187"/>
            <a:ext cx="7239000" cy="646331"/>
          </a:xfrm>
          <a:prstGeom prst="rect">
            <a:avLst/>
          </a:prstGeom>
          <a:noFill/>
        </p:spPr>
        <p:txBody>
          <a:bodyPr wrap="square" rtlCol="0">
            <a:spAutoFit/>
          </a:bodyPr>
          <a:lstStyle/>
          <a:p>
            <a:pPr algn="ctr"/>
            <a:r>
              <a:rPr lang="en-US" dirty="0" smtClean="0"/>
              <a:t>There are two Lexile measures: </a:t>
            </a:r>
          </a:p>
          <a:p>
            <a:pPr algn="ctr"/>
            <a:r>
              <a:rPr lang="en-US" dirty="0" smtClean="0"/>
              <a:t>Lexile reader measure and the Lexile text measure.</a:t>
            </a:r>
            <a:endParaRPr lang="en-US" dirty="0"/>
          </a:p>
        </p:txBody>
      </p:sp>
      <p:pic>
        <p:nvPicPr>
          <p:cNvPr id="2052" name="Picture 4" descr="http://lanternlanepto.com/wp-content/uploads/2014/08/stude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2274580"/>
            <a:ext cx="1749840" cy="29295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81386" y="5410200"/>
            <a:ext cx="3657600" cy="923330"/>
          </a:xfrm>
          <a:prstGeom prst="rect">
            <a:avLst/>
          </a:prstGeom>
          <a:noFill/>
        </p:spPr>
        <p:txBody>
          <a:bodyPr wrap="square" rtlCol="0">
            <a:spAutoFit/>
          </a:bodyPr>
          <a:lstStyle/>
          <a:p>
            <a:r>
              <a:rPr lang="en-US" dirty="0" smtClean="0"/>
              <a:t>A Lexile text measure represents a text’s difficulty level on the Lexile scale.</a:t>
            </a:r>
            <a:endParaRPr lang="en-US" dirty="0"/>
          </a:p>
        </p:txBody>
      </p:sp>
      <p:sp>
        <p:nvSpPr>
          <p:cNvPr id="7" name="TextBox 6"/>
          <p:cNvSpPr txBox="1"/>
          <p:nvPr/>
        </p:nvSpPr>
        <p:spPr>
          <a:xfrm>
            <a:off x="685800" y="5410200"/>
            <a:ext cx="3657600" cy="923330"/>
          </a:xfrm>
          <a:prstGeom prst="rect">
            <a:avLst/>
          </a:prstGeom>
          <a:noFill/>
        </p:spPr>
        <p:txBody>
          <a:bodyPr wrap="square" rtlCol="0">
            <a:spAutoFit/>
          </a:bodyPr>
          <a:lstStyle/>
          <a:p>
            <a:r>
              <a:rPr lang="en-US" dirty="0" smtClean="0"/>
              <a:t>A Lexile reader measure represents a person’s reading ability on the Lexile scale.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9025" y="3124201"/>
            <a:ext cx="1428750" cy="1295400"/>
          </a:xfrm>
          <a:prstGeom prst="rect">
            <a:avLst/>
          </a:prstGeom>
        </p:spPr>
      </p:pic>
    </p:spTree>
    <p:extLst>
      <p:ext uri="{BB962C8B-B14F-4D97-AF65-F5344CB8AC3E}">
        <p14:creationId xmlns:p14="http://schemas.microsoft.com/office/powerpoint/2010/main" val="16180602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(Reader) Lexile</a:t>
            </a:r>
            <a:endParaRPr lang="en-US" dirty="0"/>
          </a:p>
        </p:txBody>
      </p:sp>
      <p:sp>
        <p:nvSpPr>
          <p:cNvPr id="3" name="Content Placeholder 2"/>
          <p:cNvSpPr>
            <a:spLocks noGrp="1"/>
          </p:cNvSpPr>
          <p:nvPr>
            <p:ph idx="1"/>
          </p:nvPr>
        </p:nvSpPr>
        <p:spPr/>
        <p:txBody>
          <a:bodyPr/>
          <a:lstStyle/>
          <a:p>
            <a:r>
              <a:rPr lang="en-US" dirty="0" smtClean="0"/>
              <a:t>Georgia Milestones</a:t>
            </a:r>
          </a:p>
          <a:p>
            <a:r>
              <a:rPr lang="en-US" dirty="0" err="1" smtClean="0"/>
              <a:t>iReady</a:t>
            </a:r>
            <a:endParaRPr lang="en-US" dirty="0" smtClean="0"/>
          </a:p>
          <a:p>
            <a:r>
              <a:rPr lang="en-US" dirty="0" smtClean="0"/>
              <a:t>Data Director- activity</a:t>
            </a:r>
          </a:p>
          <a:p>
            <a:r>
              <a:rPr lang="en-US" dirty="0" smtClean="0"/>
              <a:t>SLDS</a:t>
            </a:r>
          </a:p>
        </p:txBody>
      </p:sp>
    </p:spTree>
    <p:extLst>
      <p:ext uri="{BB962C8B-B14F-4D97-AF65-F5344CB8AC3E}">
        <p14:creationId xmlns:p14="http://schemas.microsoft.com/office/powerpoint/2010/main" val="1393405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Lexile levels for students using Data Director</a:t>
            </a:r>
            <a:endParaRPr lang="en-US" dirty="0"/>
          </a:p>
        </p:txBody>
      </p:sp>
      <p:sp>
        <p:nvSpPr>
          <p:cNvPr id="3" name="Content Placeholder 2"/>
          <p:cNvSpPr>
            <a:spLocks noGrp="1"/>
          </p:cNvSpPr>
          <p:nvPr>
            <p:ph idx="1"/>
          </p:nvPr>
        </p:nvSpPr>
        <p:spPr/>
        <p:txBody>
          <a:bodyPr/>
          <a:lstStyle/>
          <a:p>
            <a:r>
              <a:rPr lang="en-US" dirty="0" smtClean="0"/>
              <a:t>Log into </a:t>
            </a:r>
            <a:r>
              <a:rPr lang="en-US" dirty="0" smtClean="0">
                <a:hlinkClick r:id="rId2"/>
              </a:rPr>
              <a:t>www.datadirector.com/richmond</a:t>
            </a:r>
            <a:endParaRPr lang="en-US"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479211"/>
            <a:ext cx="17907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033373"/>
            <a:ext cx="641985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rot="19624930">
            <a:off x="685799" y="2542272"/>
            <a:ext cx="4572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3276600" y="3352800"/>
            <a:ext cx="5334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804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Lexile Reports</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752600"/>
            <a:ext cx="7772400" cy="1400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3886200"/>
            <a:ext cx="5408597" cy="646331"/>
          </a:xfrm>
          <a:prstGeom prst="rect">
            <a:avLst/>
          </a:prstGeom>
          <a:noFill/>
        </p:spPr>
        <p:txBody>
          <a:bodyPr wrap="none" rtlCol="0">
            <a:spAutoFit/>
          </a:bodyPr>
          <a:lstStyle/>
          <a:p>
            <a:r>
              <a:rPr lang="en-US" dirty="0" smtClean="0"/>
              <a:t>Your students will come up in a report with Lexile Data</a:t>
            </a:r>
          </a:p>
          <a:p>
            <a:r>
              <a:rPr lang="en-US" dirty="0" smtClean="0"/>
              <a:t>Click on </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408" y="4508368"/>
            <a:ext cx="4049392" cy="1375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2862146" y="4209365"/>
            <a:ext cx="609600" cy="8198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58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Lexile </a:t>
            </a:r>
            <a:r>
              <a:rPr lang="en-US" dirty="0" smtClean="0"/>
              <a:t>Data- Activity</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447800"/>
            <a:ext cx="5257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43000" y="2819400"/>
            <a:ext cx="7030359" cy="584775"/>
          </a:xfrm>
          <a:prstGeom prst="rect">
            <a:avLst/>
          </a:prstGeom>
          <a:noFill/>
        </p:spPr>
        <p:txBody>
          <a:bodyPr wrap="square" rtlCol="0">
            <a:spAutoFit/>
          </a:bodyPr>
          <a:lstStyle/>
          <a:p>
            <a:r>
              <a:rPr lang="en-US" sz="1600" b="1" dirty="0" smtClean="0">
                <a:solidFill>
                  <a:schemeClr val="bg1"/>
                </a:solidFill>
              </a:rPr>
              <a:t>Sort the Excel spreadsheet from largest to smallest and your have your groups for differentiation</a:t>
            </a:r>
            <a:endParaRPr lang="en-US" sz="1600" b="1" dirty="0">
              <a:solidFill>
                <a:schemeClr val="bg1"/>
              </a:solidFill>
            </a:endParaRPr>
          </a:p>
        </p:txBody>
      </p:sp>
      <p:pic>
        <p:nvPicPr>
          <p:cNvPr id="3075" name="Picture 3" descr="C:\Users\Clietka\AppData\Local\Microsoft\Windows\Temporary Internet Files\Content.IE5\V1YOVX1U\fishbowl[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425282"/>
            <a:ext cx="2809875" cy="2371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0600" y="2971800"/>
            <a:ext cx="3037306" cy="3139321"/>
          </a:xfrm>
          <a:prstGeom prst="rect">
            <a:avLst/>
          </a:prstGeom>
          <a:noFill/>
        </p:spPr>
        <p:txBody>
          <a:bodyPr wrap="none" rtlCol="0">
            <a:spAutoFit/>
          </a:bodyPr>
          <a:lstStyle/>
          <a:p>
            <a:r>
              <a:rPr lang="en-US" dirty="0" smtClean="0"/>
              <a:t>Sort the spreadsheet from</a:t>
            </a:r>
          </a:p>
          <a:p>
            <a:r>
              <a:rPr lang="en-US" dirty="0"/>
              <a:t>h</a:t>
            </a:r>
            <a:r>
              <a:rPr lang="en-US" dirty="0" smtClean="0"/>
              <a:t>ighest to lowest</a:t>
            </a:r>
          </a:p>
          <a:p>
            <a:r>
              <a:rPr lang="en-US" dirty="0" smtClean="0"/>
              <a:t>Divide the groups into three</a:t>
            </a:r>
          </a:p>
          <a:p>
            <a:r>
              <a:rPr lang="en-US" dirty="0"/>
              <a:t>e</a:t>
            </a:r>
            <a:r>
              <a:rPr lang="en-US" dirty="0" smtClean="0"/>
              <a:t>qual groups</a:t>
            </a:r>
          </a:p>
          <a:p>
            <a:pPr marL="285750" indent="-285750">
              <a:buFont typeface="Arial" panose="020B0604020202020204" pitchFamily="34" charset="0"/>
              <a:buChar char="•"/>
            </a:pPr>
            <a:r>
              <a:rPr lang="en-US" dirty="0" smtClean="0"/>
              <a:t>Highest</a:t>
            </a:r>
          </a:p>
          <a:p>
            <a:pPr marL="285750" indent="-285750">
              <a:buFont typeface="Arial" panose="020B0604020202020204" pitchFamily="34" charset="0"/>
              <a:buChar char="•"/>
            </a:pPr>
            <a:r>
              <a:rPr lang="en-US" dirty="0" smtClean="0"/>
              <a:t>Middle</a:t>
            </a:r>
          </a:p>
          <a:p>
            <a:pPr marL="285750" indent="-285750">
              <a:buFont typeface="Arial" panose="020B0604020202020204" pitchFamily="34" charset="0"/>
              <a:buChar char="•"/>
            </a:pPr>
            <a:r>
              <a:rPr lang="en-US" dirty="0" smtClean="0"/>
              <a:t>Lowest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r>
              <a:rPr lang="en-US" dirty="0" smtClean="0"/>
              <a:t>Record the </a:t>
            </a:r>
            <a:r>
              <a:rPr lang="en-US" dirty="0"/>
              <a:t>L</a:t>
            </a:r>
            <a:r>
              <a:rPr lang="en-US" dirty="0" smtClean="0"/>
              <a:t>exile score</a:t>
            </a:r>
          </a:p>
          <a:p>
            <a:r>
              <a:rPr lang="en-US" dirty="0"/>
              <a:t>o</a:t>
            </a:r>
            <a:r>
              <a:rPr lang="en-US" dirty="0" smtClean="0"/>
              <a:t>f one student</a:t>
            </a:r>
          </a:p>
        </p:txBody>
      </p:sp>
    </p:spTree>
    <p:extLst>
      <p:ext uri="{BB962C8B-B14F-4D97-AF65-F5344CB8AC3E}">
        <p14:creationId xmlns:p14="http://schemas.microsoft.com/office/powerpoint/2010/main" val="1696761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Lexile</a:t>
            </a:r>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a:hlinkClick r:id="rId2"/>
          </p:cNvPr>
          <p:cNvPicPr>
            <a:picLocks noChangeAspect="1"/>
          </p:cNvPicPr>
          <p:nvPr/>
        </p:nvPicPr>
        <p:blipFill>
          <a:blip r:embed="rId3"/>
          <a:stretch>
            <a:fillRect/>
          </a:stretch>
        </p:blipFill>
        <p:spPr>
          <a:xfrm>
            <a:off x="1219200" y="2510631"/>
            <a:ext cx="7067550" cy="1352550"/>
          </a:xfrm>
          <a:prstGeom prst="rect">
            <a:avLst/>
          </a:prstGeom>
        </p:spPr>
      </p:pic>
    </p:spTree>
    <p:extLst>
      <p:ext uri="{BB962C8B-B14F-4D97-AF65-F5344CB8AC3E}">
        <p14:creationId xmlns:p14="http://schemas.microsoft.com/office/powerpoint/2010/main" val="25387228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516" y="3466531"/>
            <a:ext cx="7624834" cy="2710432"/>
          </a:xfrm>
        </p:spPr>
        <p:txBody>
          <a:bodyPr/>
          <a:lstStyle/>
          <a:p>
            <a:endParaRPr lang="en-US" dirty="0"/>
          </a:p>
        </p:txBody>
      </p:sp>
      <p:pic>
        <p:nvPicPr>
          <p:cNvPr id="5" name="Picture 4"/>
          <p:cNvPicPr>
            <a:picLocks noChangeAspect="1"/>
          </p:cNvPicPr>
          <p:nvPr/>
        </p:nvPicPr>
        <p:blipFill>
          <a:blip r:embed="rId2"/>
          <a:stretch>
            <a:fillRect/>
          </a:stretch>
        </p:blipFill>
        <p:spPr>
          <a:xfrm>
            <a:off x="0" y="1"/>
            <a:ext cx="9144001" cy="6067425"/>
          </a:xfrm>
          <a:prstGeom prst="rect">
            <a:avLst/>
          </a:prstGeom>
        </p:spPr>
      </p:pic>
      <p:sp>
        <p:nvSpPr>
          <p:cNvPr id="2" name="Down Arrow 1"/>
          <p:cNvSpPr/>
          <p:nvPr/>
        </p:nvSpPr>
        <p:spPr>
          <a:xfrm>
            <a:off x="2057400" y="24384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62200" y="2590800"/>
            <a:ext cx="838200" cy="738664"/>
          </a:xfrm>
          <a:prstGeom prst="rect">
            <a:avLst/>
          </a:prstGeom>
          <a:noFill/>
        </p:spPr>
        <p:txBody>
          <a:bodyPr wrap="square" rtlCol="0">
            <a:spAutoFit/>
          </a:bodyPr>
          <a:lstStyle/>
          <a:p>
            <a:r>
              <a:rPr lang="en-US" sz="1050" dirty="0" smtClean="0">
                <a:solidFill>
                  <a:schemeClr val="bg1"/>
                </a:solidFill>
              </a:rPr>
              <a:t>Place a student’s </a:t>
            </a:r>
            <a:r>
              <a:rPr lang="en-US" sz="1050" dirty="0">
                <a:solidFill>
                  <a:schemeClr val="bg1"/>
                </a:solidFill>
              </a:rPr>
              <a:t>L</a:t>
            </a:r>
            <a:r>
              <a:rPr lang="en-US" sz="1050" dirty="0" smtClean="0">
                <a:solidFill>
                  <a:schemeClr val="bg1"/>
                </a:solidFill>
              </a:rPr>
              <a:t>exile level in the box</a:t>
            </a:r>
            <a:endParaRPr lang="en-US" sz="1050" dirty="0">
              <a:solidFill>
                <a:schemeClr val="bg1"/>
              </a:solidFill>
            </a:endParaRPr>
          </a:p>
        </p:txBody>
      </p:sp>
      <p:sp>
        <p:nvSpPr>
          <p:cNvPr id="6" name="Down Arrow 5"/>
          <p:cNvSpPr/>
          <p:nvPr/>
        </p:nvSpPr>
        <p:spPr>
          <a:xfrm>
            <a:off x="914400" y="3581400"/>
            <a:ext cx="228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43000" y="6324600"/>
            <a:ext cx="6172200" cy="584775"/>
          </a:xfrm>
          <a:prstGeom prst="rect">
            <a:avLst/>
          </a:prstGeom>
          <a:noFill/>
        </p:spPr>
        <p:txBody>
          <a:bodyPr wrap="square" rtlCol="0">
            <a:spAutoFit/>
          </a:bodyPr>
          <a:lstStyle/>
          <a:p>
            <a:pPr algn="ctr"/>
            <a:r>
              <a:rPr lang="en-US" sz="3200" dirty="0" smtClean="0"/>
              <a:t>www.lexile.com</a:t>
            </a:r>
            <a:endParaRPr lang="en-US" sz="3200" dirty="0"/>
          </a:p>
        </p:txBody>
      </p:sp>
    </p:spTree>
    <p:extLst>
      <p:ext uri="{BB962C8B-B14F-4D97-AF65-F5344CB8AC3E}">
        <p14:creationId xmlns:p14="http://schemas.microsoft.com/office/powerpoint/2010/main" val="30688027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Targets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05000"/>
            <a:ext cx="4762500" cy="3381375"/>
          </a:xfrm>
          <a:prstGeom prst="rect">
            <a:avLst/>
          </a:prstGeom>
        </p:spPr>
      </p:pic>
      <p:sp>
        <p:nvSpPr>
          <p:cNvPr id="5" name="TextBox 4"/>
          <p:cNvSpPr txBox="1"/>
          <p:nvPr/>
        </p:nvSpPr>
        <p:spPr>
          <a:xfrm>
            <a:off x="4338851" y="1905000"/>
            <a:ext cx="4343400" cy="3477875"/>
          </a:xfrm>
          <a:prstGeom prst="rect">
            <a:avLst/>
          </a:prstGeom>
          <a:noFill/>
        </p:spPr>
        <p:txBody>
          <a:bodyPr wrap="square" rtlCol="0">
            <a:spAutoFit/>
          </a:bodyPr>
          <a:lstStyle/>
          <a:p>
            <a:r>
              <a:rPr lang="en-US" sz="2000" dirty="0" smtClean="0"/>
              <a:t>Participants will </a:t>
            </a:r>
          </a:p>
          <a:p>
            <a:endParaRPr lang="en-US" sz="2000" dirty="0" smtClean="0"/>
          </a:p>
          <a:p>
            <a:pPr marL="342900" indent="-342900">
              <a:buAutoNum type="arabicPeriod"/>
            </a:pPr>
            <a:r>
              <a:rPr lang="en-US" sz="2000" dirty="0"/>
              <a:t>l</a:t>
            </a:r>
            <a:r>
              <a:rPr lang="en-US" sz="2000" dirty="0" smtClean="0"/>
              <a:t>ocate their school’s Lexile Achievement Score.</a:t>
            </a:r>
          </a:p>
          <a:p>
            <a:pPr marL="342900" indent="-342900">
              <a:buAutoNum type="arabicPeriod"/>
            </a:pPr>
            <a:r>
              <a:rPr lang="en-US" sz="2000" dirty="0" smtClean="0"/>
              <a:t>analyze the correlation between the school’s Lexile Achievement Score and the CCRPI thresholds.</a:t>
            </a:r>
          </a:p>
          <a:p>
            <a:pPr marL="342900" indent="-342900">
              <a:buAutoNum type="arabicPeriod"/>
            </a:pPr>
            <a:r>
              <a:rPr lang="en-US" sz="2000" dirty="0"/>
              <a:t>l</a:t>
            </a:r>
            <a:r>
              <a:rPr lang="en-US" sz="2000" dirty="0" smtClean="0"/>
              <a:t>ocate students and text Lexile measures.</a:t>
            </a:r>
          </a:p>
          <a:p>
            <a:pPr marL="342900" indent="-342900">
              <a:buAutoNum type="arabicPeriod"/>
            </a:pPr>
            <a:r>
              <a:rPr lang="en-US" sz="2000" dirty="0"/>
              <a:t>m</a:t>
            </a:r>
            <a:r>
              <a:rPr lang="en-US" sz="2000" dirty="0" smtClean="0"/>
              <a:t>atch content specific texts to students based on Lexile level.</a:t>
            </a:r>
            <a:endParaRPr lang="en-US" dirty="0"/>
          </a:p>
        </p:txBody>
      </p:sp>
    </p:spTree>
    <p:extLst>
      <p:ext uri="{BB962C8B-B14F-4D97-AF65-F5344CB8AC3E}">
        <p14:creationId xmlns:p14="http://schemas.microsoft.com/office/powerpoint/2010/main" val="42796011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Lexile Scavenger Hunt</a:t>
            </a:r>
            <a:endParaRPr lang="en-US" dirty="0"/>
          </a:p>
        </p:txBody>
      </p:sp>
      <p:pic>
        <p:nvPicPr>
          <p:cNvPr id="1028"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219200"/>
            <a:ext cx="5943600" cy="5464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1285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Lexile materials In destiny</a:t>
            </a:r>
            <a:endParaRPr lang="en-US" dirty="0"/>
          </a:p>
        </p:txBody>
      </p:sp>
      <p:sp>
        <p:nvSpPr>
          <p:cNvPr id="3" name="Content Placeholder 2"/>
          <p:cNvSpPr>
            <a:spLocks noGrp="1"/>
          </p:cNvSpPr>
          <p:nvPr>
            <p:ph idx="1"/>
          </p:nvPr>
        </p:nvSpPr>
        <p:spPr>
          <a:xfrm>
            <a:off x="685800" y="1447800"/>
            <a:ext cx="7772400" cy="3886201"/>
          </a:xfrm>
        </p:spPr>
        <p:txBody>
          <a:bodyPr/>
          <a:lstStyle/>
          <a:p>
            <a:r>
              <a:rPr lang="en-US" dirty="0" smtClean="0"/>
              <a:t>Destiny.richmond.k12.ga.us</a:t>
            </a:r>
          </a:p>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981200"/>
            <a:ext cx="641032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1219200" y="3505200"/>
            <a:ext cx="1676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4527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Finding resources in your media center</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3820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1943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Find a book by subject, key  word aligned to </a:t>
            </a:r>
            <a:r>
              <a:rPr lang="en-US" dirty="0"/>
              <a:t>L</a:t>
            </a:r>
            <a:r>
              <a:rPr lang="en-US" dirty="0" smtClean="0"/>
              <a:t>exile</a:t>
            </a:r>
            <a:endParaRPr lang="en-US"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645295"/>
            <a:ext cx="7772400" cy="490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1905000" y="6019800"/>
            <a:ext cx="838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1066800" y="29718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7396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Resources for students by </a:t>
            </a:r>
            <a:r>
              <a:rPr lang="en-US" dirty="0"/>
              <a:t>L</a:t>
            </a:r>
            <a:r>
              <a:rPr lang="en-US" dirty="0" smtClean="0"/>
              <a:t>exile and keyword</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524001"/>
            <a:ext cx="8458200" cy="45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8145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Newsela</a:t>
            </a:r>
            <a:endParaRPr lang="en-US" dirty="0"/>
          </a:p>
        </p:txBody>
      </p:sp>
      <p:sp>
        <p:nvSpPr>
          <p:cNvPr id="3" name="Content Placeholder 2"/>
          <p:cNvSpPr>
            <a:spLocks noGrp="1"/>
          </p:cNvSpPr>
          <p:nvPr>
            <p:ph idx="1"/>
          </p:nvPr>
        </p:nvSpPr>
        <p:spPr>
          <a:xfrm>
            <a:off x="685800" y="1219200"/>
            <a:ext cx="7772400" cy="4114801"/>
          </a:xfrm>
        </p:spPr>
        <p:txBody>
          <a:bodyPr/>
          <a:lstStyle/>
          <a:p>
            <a:r>
              <a:rPr lang="en-US" sz="3600" dirty="0" smtClean="0">
                <a:hlinkClick r:id="rId2"/>
              </a:rPr>
              <a:t>www.newsela.com</a:t>
            </a:r>
            <a:endParaRPr lang="en-US" sz="3600" dirty="0" smtClean="0"/>
          </a:p>
          <a:p>
            <a:endParaRPr lang="en-US" dirty="0" smtClean="0"/>
          </a:p>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74676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9600" y="4114800"/>
            <a:ext cx="8738963" cy="523220"/>
          </a:xfrm>
          <a:prstGeom prst="rect">
            <a:avLst/>
          </a:prstGeom>
          <a:noFill/>
        </p:spPr>
        <p:txBody>
          <a:bodyPr wrap="square" rtlCol="0">
            <a:spAutoFit/>
          </a:bodyPr>
          <a:lstStyle/>
          <a:p>
            <a:r>
              <a:rPr lang="en-US" sz="2800" dirty="0" smtClean="0"/>
              <a:t>Select a subject at the top or search by subject!!!</a:t>
            </a:r>
            <a:endParaRPr lang="en-US" sz="2800" dirty="0"/>
          </a:p>
        </p:txBody>
      </p:sp>
      <p:sp>
        <p:nvSpPr>
          <p:cNvPr id="5" name="Left Arrow 4"/>
          <p:cNvSpPr/>
          <p:nvPr/>
        </p:nvSpPr>
        <p:spPr>
          <a:xfrm>
            <a:off x="7924800" y="3048000"/>
            <a:ext cx="762000" cy="3048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72951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1534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2575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88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Galileo</a:t>
            </a:r>
            <a:endParaRPr lang="en-US" dirty="0"/>
          </a:p>
        </p:txBody>
      </p:sp>
      <p:sp>
        <p:nvSpPr>
          <p:cNvPr id="3" name="Content Placeholder 2"/>
          <p:cNvSpPr>
            <a:spLocks noGrp="1"/>
          </p:cNvSpPr>
          <p:nvPr>
            <p:ph idx="1"/>
          </p:nvPr>
        </p:nvSpPr>
        <p:spPr>
          <a:xfrm>
            <a:off x="474617" y="1143000"/>
            <a:ext cx="8229600" cy="4525963"/>
          </a:xfrm>
        </p:spPr>
        <p:txBody>
          <a:bodyPr/>
          <a:lstStyle/>
          <a:p>
            <a:pPr marL="0" indent="0" algn="ctr">
              <a:buNone/>
            </a:pPr>
            <a:r>
              <a:rPr lang="en-US" dirty="0">
                <a:hlinkClick r:id="rId2"/>
              </a:rPr>
              <a:t>http://</a:t>
            </a:r>
            <a:r>
              <a:rPr lang="en-US" dirty="0" smtClean="0">
                <a:hlinkClick r:id="rId2"/>
              </a:rPr>
              <a:t>www.galileo.usg</a:t>
            </a:r>
            <a:r>
              <a:rPr lang="en-US" dirty="0" smtClean="0"/>
              <a:t> </a:t>
            </a:r>
            <a:endParaRPr lang="en-US" dirty="0"/>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1405" y="1752600"/>
            <a:ext cx="5836024" cy="4458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Up Arrow 5"/>
          <p:cNvSpPr/>
          <p:nvPr/>
        </p:nvSpPr>
        <p:spPr>
          <a:xfrm>
            <a:off x="6096000" y="4495800"/>
            <a:ext cx="190500" cy="4572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6211584"/>
            <a:ext cx="9144000" cy="646331"/>
          </a:xfrm>
          <a:prstGeom prst="rect">
            <a:avLst/>
          </a:prstGeom>
          <a:noFill/>
        </p:spPr>
        <p:txBody>
          <a:bodyPr wrap="square" rtlCol="0">
            <a:spAutoFit/>
          </a:bodyPr>
          <a:lstStyle/>
          <a:p>
            <a:pPr algn="ctr"/>
            <a:r>
              <a:rPr lang="en-US" dirty="0" smtClean="0"/>
              <a:t>Galileo is accessible for free within the RCSS network.  To access it from home you will need the password (see your Media Specialist).</a:t>
            </a:r>
            <a:endParaRPr lang="en-US" dirty="0"/>
          </a:p>
        </p:txBody>
      </p:sp>
    </p:spTree>
    <p:extLst>
      <p:ext uri="{BB962C8B-B14F-4D97-AF65-F5344CB8AC3E}">
        <p14:creationId xmlns:p14="http://schemas.microsoft.com/office/powerpoint/2010/main" val="32436083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83820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791200" y="32766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4267200" y="5029200"/>
            <a:ext cx="1524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150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C</a:t>
            </a:r>
            <a:r>
              <a:rPr lang="en-US" dirty="0" smtClean="0"/>
              <a:t>ollege and </a:t>
            </a:r>
            <a:r>
              <a:rPr lang="en-US" dirty="0" smtClean="0">
                <a:solidFill>
                  <a:srgbClr val="FF0000"/>
                </a:solidFill>
              </a:rPr>
              <a:t>C</a:t>
            </a:r>
            <a:r>
              <a:rPr lang="en-US" dirty="0" smtClean="0"/>
              <a:t>areer </a:t>
            </a:r>
            <a:r>
              <a:rPr lang="en-US" dirty="0" smtClean="0">
                <a:solidFill>
                  <a:srgbClr val="FF0000"/>
                </a:solidFill>
              </a:rPr>
              <a:t>R</a:t>
            </a:r>
            <a:r>
              <a:rPr lang="en-US" dirty="0" smtClean="0"/>
              <a:t>eady </a:t>
            </a:r>
            <a:r>
              <a:rPr lang="en-US" dirty="0" smtClean="0">
                <a:solidFill>
                  <a:srgbClr val="FF0000"/>
                </a:solidFill>
              </a:rPr>
              <a:t>P</a:t>
            </a:r>
            <a:r>
              <a:rPr lang="en-US" dirty="0" smtClean="0"/>
              <a:t>erformance </a:t>
            </a:r>
            <a:r>
              <a:rPr lang="en-US" dirty="0" smtClean="0">
                <a:solidFill>
                  <a:srgbClr val="FF0000"/>
                </a:solidFill>
              </a:rPr>
              <a:t>I</a:t>
            </a:r>
            <a:r>
              <a:rPr lang="en-US" dirty="0" smtClean="0"/>
              <a:t>ndex</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4609" y="1623219"/>
            <a:ext cx="5234781" cy="5234781"/>
          </a:xfrm>
        </p:spPr>
      </p:pic>
    </p:spTree>
    <p:extLst>
      <p:ext uri="{BB962C8B-B14F-4D97-AF65-F5344CB8AC3E}">
        <p14:creationId xmlns:p14="http://schemas.microsoft.com/office/powerpoint/2010/main" val="7601363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SIRS- Galileo Database</a:t>
            </a:r>
            <a:endParaRPr lang="en-US"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0196" y="1600200"/>
            <a:ext cx="7183607"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7620000" y="1295400"/>
            <a:ext cx="3810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7215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304800"/>
            <a:ext cx="7772400"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71561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the Text for Your Students</a:t>
            </a:r>
            <a:endParaRPr lang="en-US" dirty="0"/>
          </a:p>
        </p:txBody>
      </p:sp>
      <p:pic>
        <p:nvPicPr>
          <p:cNvPr id="5" name="Content Placeholder 4">
            <a:hlinkClick r:id="rId2"/>
          </p:cNvPr>
          <p:cNvPicPr>
            <a:picLocks noGrp="1" noChangeAspect="1"/>
          </p:cNvPicPr>
          <p:nvPr>
            <p:ph idx="1"/>
          </p:nvPr>
        </p:nvPicPr>
        <p:blipFill>
          <a:blip r:embed="rId3"/>
          <a:stretch>
            <a:fillRect/>
          </a:stretch>
        </p:blipFill>
        <p:spPr>
          <a:xfrm>
            <a:off x="1595437" y="1642377"/>
            <a:ext cx="1838325" cy="1476375"/>
          </a:xfrm>
          <a:prstGeom prst="rect">
            <a:avLst/>
          </a:prstGeom>
        </p:spPr>
      </p:pic>
      <p:sp>
        <p:nvSpPr>
          <p:cNvPr id="7" name="TextBox 6"/>
          <p:cNvSpPr txBox="1"/>
          <p:nvPr/>
        </p:nvSpPr>
        <p:spPr>
          <a:xfrm>
            <a:off x="4741817" y="2160215"/>
            <a:ext cx="3581400" cy="646331"/>
          </a:xfrm>
          <a:prstGeom prst="rect">
            <a:avLst/>
          </a:prstGeom>
          <a:solidFill>
            <a:srgbClr val="00B050"/>
          </a:solidFill>
        </p:spPr>
        <p:txBody>
          <a:bodyPr wrap="square" rtlCol="0">
            <a:spAutoFit/>
          </a:bodyPr>
          <a:lstStyle/>
          <a:p>
            <a:pPr algn="ctr"/>
            <a:r>
              <a:rPr lang="en-US" sz="2400" b="1" dirty="0" smtClean="0">
                <a:solidFill>
                  <a:schemeClr val="bg1"/>
                </a:solidFill>
                <a:latin typeface="Jokerman" panose="04090605060D06020702" pitchFamily="82" charset="0"/>
              </a:rPr>
              <a:t>Lexile-to-Grade</a:t>
            </a:r>
          </a:p>
          <a:p>
            <a:pPr algn="ctr"/>
            <a:r>
              <a:rPr lang="en-US" sz="1200" b="1" dirty="0" smtClean="0">
                <a:solidFill>
                  <a:schemeClr val="bg1"/>
                </a:solidFill>
                <a:latin typeface="Jokerman" panose="04090605060D06020702" pitchFamily="82" charset="0"/>
                <a:hlinkClick r:id="rId4"/>
              </a:rPr>
              <a:t>Click Here</a:t>
            </a:r>
            <a:endParaRPr lang="en-US" sz="1200" b="1" dirty="0">
              <a:solidFill>
                <a:schemeClr val="bg1"/>
              </a:solidFill>
              <a:latin typeface="Jokerman" panose="04090605060D06020702" pitchFamily="82" charset="0"/>
            </a:endParaRPr>
          </a:p>
        </p:txBody>
      </p:sp>
      <p:pic>
        <p:nvPicPr>
          <p:cNvPr id="1026" name="Picture 2" descr="http://www.crsd.org/cms/lib5/PA01000188/Centricity/Domain/888/destiny.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7" y="3547666"/>
            <a:ext cx="4200525" cy="866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7017" y="5155562"/>
            <a:ext cx="4114800" cy="897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8"/>
          <a:stretch>
            <a:fillRect/>
          </a:stretch>
        </p:blipFill>
        <p:spPr>
          <a:xfrm>
            <a:off x="5715000" y="5244055"/>
            <a:ext cx="2695575" cy="809625"/>
          </a:xfrm>
          <a:prstGeom prst="rect">
            <a:avLst/>
          </a:prstGeom>
        </p:spPr>
      </p:pic>
    </p:spTree>
    <p:extLst>
      <p:ext uri="{BB962C8B-B14F-4D97-AF65-F5344CB8AC3E}">
        <p14:creationId xmlns:p14="http://schemas.microsoft.com/office/powerpoint/2010/main" val="35068081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lstStyle/>
          <a:p>
            <a:r>
              <a:rPr lang="en-US" dirty="0" smtClean="0"/>
              <a:t>Use Destiny, NEWSELA, or SIRS and find an article or book that matches the Lexile level of the student you selected from your data earlier in the session. </a:t>
            </a:r>
            <a:endParaRPr lang="en-US" dirty="0"/>
          </a:p>
        </p:txBody>
      </p:sp>
      <p:pic>
        <p:nvPicPr>
          <p:cNvPr id="2050" name="Picture 2" descr="C:\Users\Clietka\AppData\Local\Microsoft\Windows\Temporary Internet Files\Content.IE5\CO9X90ZI\large-straighten-books-33.3-4600[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399" y="4267200"/>
            <a:ext cx="1677799"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Clietka\AppData\Local\Microsoft\Windows\Temporary Internet Files\Content.IE5\802GJ57Q\1045470-Royalty-Free-RF-Clip-Art-Illustration-Of-A-Cartoon-Desktop-Computer-Teachin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4184622"/>
            <a:ext cx="2247900" cy="16984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lietka\AppData\Local\Microsoft\Windows\Temporary Internet Files\Content.IE5\CO9X90ZI\environmental-science-articl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017193"/>
            <a:ext cx="2295298" cy="189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3858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Targets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905000"/>
            <a:ext cx="4762500" cy="3381375"/>
          </a:xfrm>
          <a:prstGeom prst="rect">
            <a:avLst/>
          </a:prstGeom>
        </p:spPr>
      </p:pic>
      <p:sp>
        <p:nvSpPr>
          <p:cNvPr id="5" name="TextBox 4"/>
          <p:cNvSpPr txBox="1"/>
          <p:nvPr/>
        </p:nvSpPr>
        <p:spPr>
          <a:xfrm>
            <a:off x="4338851" y="1905000"/>
            <a:ext cx="4343400" cy="3477875"/>
          </a:xfrm>
          <a:prstGeom prst="rect">
            <a:avLst/>
          </a:prstGeom>
          <a:noFill/>
        </p:spPr>
        <p:txBody>
          <a:bodyPr wrap="square" rtlCol="0">
            <a:spAutoFit/>
          </a:bodyPr>
          <a:lstStyle/>
          <a:p>
            <a:r>
              <a:rPr lang="en-US" sz="2000" dirty="0" smtClean="0"/>
              <a:t>Participants </a:t>
            </a:r>
            <a:r>
              <a:rPr lang="en-US" sz="2000" dirty="0" smtClean="0"/>
              <a:t>have:</a:t>
            </a:r>
            <a:endParaRPr lang="en-US" sz="2000" dirty="0" smtClean="0"/>
          </a:p>
          <a:p>
            <a:endParaRPr lang="en-US" sz="2000" dirty="0" smtClean="0"/>
          </a:p>
          <a:p>
            <a:pPr marL="342900" indent="-342900">
              <a:buAutoNum type="arabicPeriod"/>
            </a:pPr>
            <a:r>
              <a:rPr lang="en-US" sz="2000" dirty="0"/>
              <a:t>l</a:t>
            </a:r>
            <a:r>
              <a:rPr lang="en-US" sz="2000" dirty="0" smtClean="0"/>
              <a:t>ocate their school’s Lexile Achievement Score.</a:t>
            </a:r>
          </a:p>
          <a:p>
            <a:pPr marL="342900" indent="-342900">
              <a:buAutoNum type="arabicPeriod"/>
            </a:pPr>
            <a:r>
              <a:rPr lang="en-US" sz="2000" dirty="0" smtClean="0"/>
              <a:t>analyze the correlation between the school’s Lexile Achievement Score and the CCRPI thresholds.</a:t>
            </a:r>
          </a:p>
          <a:p>
            <a:pPr marL="342900" indent="-342900">
              <a:buAutoNum type="arabicPeriod"/>
            </a:pPr>
            <a:r>
              <a:rPr lang="en-US" sz="2000" dirty="0"/>
              <a:t>l</a:t>
            </a:r>
            <a:r>
              <a:rPr lang="en-US" sz="2000" dirty="0" smtClean="0"/>
              <a:t>ocate students and text Lexile measures.</a:t>
            </a:r>
          </a:p>
          <a:p>
            <a:pPr marL="342900" indent="-342900">
              <a:buAutoNum type="arabicPeriod"/>
            </a:pPr>
            <a:r>
              <a:rPr lang="en-US" sz="2000" dirty="0"/>
              <a:t>m</a:t>
            </a:r>
            <a:r>
              <a:rPr lang="en-US" sz="2000" dirty="0" smtClean="0"/>
              <a:t>atch content specific texts to students based on Lexile level.</a:t>
            </a:r>
            <a:endParaRPr lang="en-US" dirty="0"/>
          </a:p>
        </p:txBody>
      </p:sp>
    </p:spTree>
    <p:extLst>
      <p:ext uri="{BB962C8B-B14F-4D97-AF65-F5344CB8AC3E}">
        <p14:creationId xmlns:p14="http://schemas.microsoft.com/office/powerpoint/2010/main" val="25199759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a:t>
            </a:r>
            <a:endParaRPr lang="en-US" dirty="0"/>
          </a:p>
        </p:txBody>
      </p:sp>
      <p:sp>
        <p:nvSpPr>
          <p:cNvPr id="3" name="Content Placeholder 2"/>
          <p:cNvSpPr>
            <a:spLocks noGrp="1"/>
          </p:cNvSpPr>
          <p:nvPr>
            <p:ph idx="1"/>
          </p:nvPr>
        </p:nvSpPr>
        <p:spPr/>
        <p:txBody>
          <a:bodyPr/>
          <a:lstStyle/>
          <a:p>
            <a:pPr marL="0" indent="0">
              <a:buNone/>
            </a:pPr>
            <a:r>
              <a:rPr lang="en-US" dirty="0">
                <a:hlinkClick r:id="rId2"/>
              </a:rPr>
              <a:t>https://</a:t>
            </a:r>
            <a:r>
              <a:rPr lang="en-US" dirty="0" smtClean="0">
                <a:hlinkClick r:id="rId2"/>
              </a:rPr>
              <a:t>www.surveymonkey.com/r/9VNCK7K</a:t>
            </a:r>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2498725"/>
            <a:ext cx="4762500" cy="3810000"/>
          </a:xfrm>
          <a:prstGeom prst="rect">
            <a:avLst/>
          </a:prstGeom>
        </p:spPr>
      </p:pic>
    </p:spTree>
    <p:extLst>
      <p:ext uri="{BB962C8B-B14F-4D97-AF65-F5344CB8AC3E}">
        <p14:creationId xmlns:p14="http://schemas.microsoft.com/office/powerpoint/2010/main" val="34467438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9263418" cy="6634955"/>
          </a:xfrm>
          <a:prstGeom prst="rect">
            <a:avLst/>
          </a:prstGeom>
        </p:spPr>
      </p:pic>
    </p:spTree>
    <p:extLst>
      <p:ext uri="{BB962C8B-B14F-4D97-AF65-F5344CB8AC3E}">
        <p14:creationId xmlns:p14="http://schemas.microsoft.com/office/powerpoint/2010/main" val="24269894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 y="199024"/>
            <a:ext cx="8749493" cy="6506576"/>
          </a:xfrm>
          <a:prstGeom prst="rect">
            <a:avLst/>
          </a:prstGeom>
        </p:spPr>
      </p:pic>
      <p:sp>
        <p:nvSpPr>
          <p:cNvPr id="5" name="Oval 4"/>
          <p:cNvSpPr/>
          <p:nvPr/>
        </p:nvSpPr>
        <p:spPr>
          <a:xfrm>
            <a:off x="257033" y="4953000"/>
            <a:ext cx="76200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4060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6200" y="65314"/>
            <a:ext cx="9067800" cy="6784383"/>
          </a:xfrm>
          <a:prstGeom prst="rect">
            <a:avLst/>
          </a:prstGeom>
        </p:spPr>
      </p:pic>
      <p:sp>
        <p:nvSpPr>
          <p:cNvPr id="5" name="Oval 4"/>
          <p:cNvSpPr/>
          <p:nvPr/>
        </p:nvSpPr>
        <p:spPr>
          <a:xfrm>
            <a:off x="228600" y="3962400"/>
            <a:ext cx="8001000" cy="4572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0967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39414"/>
            <a:ext cx="9144000" cy="6936828"/>
          </a:xfrm>
          <a:prstGeom prst="rect">
            <a:avLst/>
          </a:prstGeom>
        </p:spPr>
      </p:pic>
      <p:sp>
        <p:nvSpPr>
          <p:cNvPr id="6" name="Rounded Rectangle 5"/>
          <p:cNvSpPr/>
          <p:nvPr/>
        </p:nvSpPr>
        <p:spPr>
          <a:xfrm>
            <a:off x="228600" y="3873417"/>
            <a:ext cx="7848600" cy="609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70700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Lexile Data in CCRPI</a:t>
            </a:r>
            <a:endParaRPr lang="en-US" dirty="0"/>
          </a:p>
        </p:txBody>
      </p:sp>
      <p:sp>
        <p:nvSpPr>
          <p:cNvPr id="3" name="Content Placeholder 2"/>
          <p:cNvSpPr>
            <a:spLocks noGrp="1"/>
          </p:cNvSpPr>
          <p:nvPr>
            <p:ph idx="1"/>
          </p:nvPr>
        </p:nvSpPr>
        <p:spPr/>
        <p:txBody>
          <a:bodyPr>
            <a:normAutofit/>
          </a:bodyPr>
          <a:lstStyle/>
          <a:p>
            <a:pPr marL="68580" indent="0">
              <a:buNone/>
            </a:pPr>
            <a:r>
              <a:rPr lang="en-US" sz="2800" dirty="0">
                <a:hlinkClick r:id="rId2"/>
              </a:rPr>
              <a:t>http://</a:t>
            </a:r>
            <a:r>
              <a:rPr lang="en-US" sz="2800" dirty="0" smtClean="0">
                <a:hlinkClick r:id="rId2"/>
              </a:rPr>
              <a:t>www.gadoe.org/CCRPI/Pages/default.aspx</a:t>
            </a:r>
            <a:endParaRPr lang="en-US" sz="2800" dirty="0" smtClean="0"/>
          </a:p>
          <a:p>
            <a:pPr marL="68580" indent="0">
              <a:buNone/>
            </a:pPr>
            <a:endParaRPr lang="en-US" sz="2800" dirty="0"/>
          </a:p>
          <a:p>
            <a:pPr marL="68580" indent="0">
              <a:buNone/>
            </a:pPr>
            <a:endParaRPr lang="en-US" sz="2800" dirty="0"/>
          </a:p>
        </p:txBody>
      </p:sp>
      <p:sp>
        <p:nvSpPr>
          <p:cNvPr id="4" name="Left Arrow 3"/>
          <p:cNvSpPr/>
          <p:nvPr/>
        </p:nvSpPr>
        <p:spPr>
          <a:xfrm>
            <a:off x="5486400" y="5105400"/>
            <a:ext cx="16764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390775"/>
            <a:ext cx="7239000"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Left Arrow 4"/>
          <p:cNvSpPr/>
          <p:nvPr/>
        </p:nvSpPr>
        <p:spPr>
          <a:xfrm>
            <a:off x="5334000" y="5105400"/>
            <a:ext cx="16002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60318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Down Arrow 3"/>
          <p:cNvSpPr/>
          <p:nvPr/>
        </p:nvSpPr>
        <p:spPr>
          <a:xfrm>
            <a:off x="3429000" y="1981200"/>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1295400" y="1600200"/>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Down Arrow 4"/>
          <p:cNvSpPr/>
          <p:nvPr/>
        </p:nvSpPr>
        <p:spPr>
          <a:xfrm>
            <a:off x="1447800" y="5334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276600" y="551056"/>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16997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TotalTime>
  <Words>671</Words>
  <Application>Microsoft Office PowerPoint</Application>
  <PresentationFormat>On-screen Show (4:3)</PresentationFormat>
  <Paragraphs>102</Paragraphs>
  <Slides>35</Slides>
  <Notes>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Impact</vt:lpstr>
      <vt:lpstr>Jokerman</vt:lpstr>
      <vt:lpstr>Tahoma</vt:lpstr>
      <vt:lpstr>Office Theme</vt:lpstr>
      <vt:lpstr>Literacy Strategies and Lexiles</vt:lpstr>
      <vt:lpstr>Learning Targets</vt:lpstr>
      <vt:lpstr>College and Career Ready Performance Index</vt:lpstr>
      <vt:lpstr>PowerPoint Presentation</vt:lpstr>
      <vt:lpstr>PowerPoint Presentation</vt:lpstr>
      <vt:lpstr>PowerPoint Presentation</vt:lpstr>
      <vt:lpstr>PowerPoint Presentation</vt:lpstr>
      <vt:lpstr>Lexile Data in CCRPI</vt:lpstr>
      <vt:lpstr>PowerPoint Presentation</vt:lpstr>
      <vt:lpstr>Activity</vt:lpstr>
      <vt:lpstr>What is the Lexile Framework?</vt:lpstr>
      <vt:lpstr>PowerPoint Presentation</vt:lpstr>
      <vt:lpstr>What is a Lexile Measure?</vt:lpstr>
      <vt:lpstr>Student (Reader) Lexile</vt:lpstr>
      <vt:lpstr>Lexile levels for students using Data Director</vt:lpstr>
      <vt:lpstr>Lexile Reports</vt:lpstr>
      <vt:lpstr>Lexile Data- Activity</vt:lpstr>
      <vt:lpstr>Text Lexile</vt:lpstr>
      <vt:lpstr>PowerPoint Presentation</vt:lpstr>
      <vt:lpstr>Lexile Scavenger Hunt</vt:lpstr>
      <vt:lpstr>Lexile materials In destiny</vt:lpstr>
      <vt:lpstr>Finding resources in your media center</vt:lpstr>
      <vt:lpstr>Find a book by subject, key  word aligned to Lexile</vt:lpstr>
      <vt:lpstr>Resources for students by Lexile and keyword</vt:lpstr>
      <vt:lpstr>Newsela</vt:lpstr>
      <vt:lpstr>PowerPoint Presentation</vt:lpstr>
      <vt:lpstr>PowerPoint Presentation</vt:lpstr>
      <vt:lpstr>Galileo</vt:lpstr>
      <vt:lpstr>PowerPoint Presentation</vt:lpstr>
      <vt:lpstr>SIRS- Galileo Database</vt:lpstr>
      <vt:lpstr>PowerPoint Presentation</vt:lpstr>
      <vt:lpstr>Find the Text for Your Students</vt:lpstr>
      <vt:lpstr>Activity</vt:lpstr>
      <vt:lpstr>Learning Targets</vt:lpstr>
      <vt:lpstr>Feedback</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Embedded PowerPoint Video</dc:title>
  <dc:creator>PresenterMedia.com</dc:creator>
  <cp:lastModifiedBy>Livingston, Tracie</cp:lastModifiedBy>
  <cp:revision>51</cp:revision>
  <dcterms:created xsi:type="dcterms:W3CDTF">2011-08-01T21:17:50Z</dcterms:created>
  <dcterms:modified xsi:type="dcterms:W3CDTF">2015-09-11T15:22:47Z</dcterms:modified>
</cp:coreProperties>
</file>