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18"/>
  </p:notesMasterIdLst>
  <p:handoutMasterIdLst>
    <p:handoutMasterId r:id="rId19"/>
  </p:handoutMasterIdLst>
  <p:sldIdLst>
    <p:sldId id="256" r:id="rId6"/>
    <p:sldId id="274" r:id="rId7"/>
    <p:sldId id="363" r:id="rId8"/>
    <p:sldId id="368" r:id="rId9"/>
    <p:sldId id="369" r:id="rId10"/>
    <p:sldId id="365" r:id="rId11"/>
    <p:sldId id="370" r:id="rId12"/>
    <p:sldId id="371" r:id="rId13"/>
    <p:sldId id="367" r:id="rId14"/>
    <p:sldId id="364" r:id="rId15"/>
    <p:sldId id="366" r:id="rId16"/>
    <p:sldId id="372"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B96E6-CCA9-AEC7-1A74-E41AE867F9FF}" v="75" dt="2021-08-30T18:43:06.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1277" autoAdjust="0"/>
  </p:normalViewPr>
  <p:slideViewPr>
    <p:cSldViewPr snapToGrid="0">
      <p:cViewPr varScale="1">
        <p:scale>
          <a:sx n="52" d="100"/>
          <a:sy n="52" d="100"/>
        </p:scale>
        <p:origin x="14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AC6EC4-0267-7941-BE26-775134FDD2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479D102-9E1C-6848-895A-2A6C4F0E6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D80F799-4AB7-324C-8CC5-36A5BFCFA614}" type="datetimeFigureOut">
              <a:rPr lang="en-US"/>
              <a:pPr>
                <a:defRPr/>
              </a:pPr>
              <a:t>11/16/2021</a:t>
            </a:fld>
            <a:endParaRPr lang="en-US"/>
          </a:p>
        </p:txBody>
      </p:sp>
      <p:sp>
        <p:nvSpPr>
          <p:cNvPr id="4" name="Footer Placeholder 3">
            <a:extLst>
              <a:ext uri="{FF2B5EF4-FFF2-40B4-BE49-F238E27FC236}">
                <a16:creationId xmlns:a16="http://schemas.microsoft.com/office/drawing/2014/main" id="{C4A9DCFD-6476-E147-B461-55CD043645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51FA0F5-C700-BE4A-84ED-8CC97B23DB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126EF5A-D3DD-B543-A907-64D9AAA5BC2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9C73DD-B265-8845-9B6A-CC260CCB04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9F76F0A-80EA-7B48-B62F-646BA09F1A3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5A67CC-307B-674B-97B6-5D3895C72D30}" type="datetimeFigureOut">
              <a:rPr lang="en-US"/>
              <a:pPr>
                <a:defRPr/>
              </a:pPr>
              <a:t>11/16/2021</a:t>
            </a:fld>
            <a:endParaRPr lang="en-US"/>
          </a:p>
        </p:txBody>
      </p:sp>
      <p:sp>
        <p:nvSpPr>
          <p:cNvPr id="4" name="Slide Image Placeholder 3">
            <a:extLst>
              <a:ext uri="{FF2B5EF4-FFF2-40B4-BE49-F238E27FC236}">
                <a16:creationId xmlns:a16="http://schemas.microsoft.com/office/drawing/2014/main" id="{80CA7DC7-3F2D-CD44-873C-A566CE8E090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4812C4A-001F-C34C-AA74-FBC8CFD0C5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3AE8D4-B0D5-FA4B-9867-82410C6E40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18F6239-C106-F549-9816-9E9AB032044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C5F0F06-2B4C-CB49-B0F1-D76D865806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DBC7F0E6-C8B5-1B46-85D6-D7F6C27B79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5370EDE1-7B3B-3249-8E26-E67A3148D1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1" name="Slide Number Placeholder 3">
            <a:extLst>
              <a:ext uri="{FF2B5EF4-FFF2-40B4-BE49-F238E27FC236}">
                <a16:creationId xmlns:a16="http://schemas.microsoft.com/office/drawing/2014/main" id="{0623F7F5-8731-D94A-AF16-3F37F143FD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545B80-7367-7043-A1F1-7B66B3954CE0}"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C5F0F06-2B4C-CB49-B0F1-D76D86580679}" type="slidenum">
              <a:rPr lang="en-US" smtClean="0"/>
              <a:pPr>
                <a:defRPr/>
              </a:pPr>
              <a:t>2</a:t>
            </a:fld>
            <a:endParaRPr lang="en-US"/>
          </a:p>
        </p:txBody>
      </p:sp>
    </p:spTree>
    <p:extLst>
      <p:ext uri="{BB962C8B-B14F-4D97-AF65-F5344CB8AC3E}">
        <p14:creationId xmlns:p14="http://schemas.microsoft.com/office/powerpoint/2010/main" val="336706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5F0F06-2B4C-CB49-B0F1-D76D86580679}" type="slidenum">
              <a:rPr lang="en-US" smtClean="0"/>
              <a:pPr>
                <a:defRPr/>
              </a:pPr>
              <a:t>4</a:t>
            </a:fld>
            <a:endParaRPr lang="en-US"/>
          </a:p>
        </p:txBody>
      </p:sp>
    </p:spTree>
    <p:extLst>
      <p:ext uri="{BB962C8B-B14F-4D97-AF65-F5344CB8AC3E}">
        <p14:creationId xmlns:p14="http://schemas.microsoft.com/office/powerpoint/2010/main" val="252011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5F0F06-2B4C-CB49-B0F1-D76D86580679}" type="slidenum">
              <a:rPr lang="en-US" smtClean="0"/>
              <a:pPr>
                <a:defRPr/>
              </a:pPr>
              <a:t>9</a:t>
            </a:fld>
            <a:endParaRPr lang="en-US"/>
          </a:p>
        </p:txBody>
      </p:sp>
    </p:spTree>
    <p:extLst>
      <p:ext uri="{BB962C8B-B14F-4D97-AF65-F5344CB8AC3E}">
        <p14:creationId xmlns:p14="http://schemas.microsoft.com/office/powerpoint/2010/main" val="224237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5F0F06-2B4C-CB49-B0F1-D76D86580679}" type="slidenum">
              <a:rPr lang="en-US" smtClean="0"/>
              <a:pPr>
                <a:defRPr/>
              </a:pPr>
              <a:t>10</a:t>
            </a:fld>
            <a:endParaRPr lang="en-US"/>
          </a:p>
        </p:txBody>
      </p:sp>
    </p:spTree>
    <p:extLst>
      <p:ext uri="{BB962C8B-B14F-4D97-AF65-F5344CB8AC3E}">
        <p14:creationId xmlns:p14="http://schemas.microsoft.com/office/powerpoint/2010/main" val="384376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5F0F06-2B4C-CB49-B0F1-D76D86580679}" type="slidenum">
              <a:rPr lang="en-US" smtClean="0"/>
              <a:pPr>
                <a:defRPr/>
              </a:pPr>
              <a:t>11</a:t>
            </a:fld>
            <a:endParaRPr lang="en-US"/>
          </a:p>
        </p:txBody>
      </p:sp>
    </p:spTree>
    <p:extLst>
      <p:ext uri="{BB962C8B-B14F-4D97-AF65-F5344CB8AC3E}">
        <p14:creationId xmlns:p14="http://schemas.microsoft.com/office/powerpoint/2010/main" val="117597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42C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A5BEFA3-6940-E748-9956-742CC4B29663}"/>
              </a:ext>
            </a:extLst>
          </p:cNvPr>
          <p:cNvSpPr>
            <a:spLocks noGrp="1"/>
          </p:cNvSpPr>
          <p:nvPr>
            <p:ph type="dt" sz="half" idx="10"/>
          </p:nvPr>
        </p:nvSpPr>
        <p:spPr/>
        <p:txBody>
          <a:bodyPr/>
          <a:lstStyle>
            <a:lvl1pPr>
              <a:defRPr>
                <a:latin typeface="Helvetica Neue" panose="02000503000000020004" pitchFamily="2"/>
              </a:defRPr>
            </a:lvl1pPr>
          </a:lstStyle>
          <a:p>
            <a:pPr>
              <a:defRPr/>
            </a:pPr>
            <a:fld id="{1CE61C0B-94A8-1D4E-832A-98CCC2D22D30}" type="datetimeFigureOut">
              <a:rPr lang="en-US"/>
              <a:pPr>
                <a:defRPr/>
              </a:pPr>
              <a:t>11/16/2021</a:t>
            </a:fld>
            <a:endParaRPr lang="en-US" dirty="0"/>
          </a:p>
        </p:txBody>
      </p:sp>
      <p:sp>
        <p:nvSpPr>
          <p:cNvPr id="5" name="Footer Placeholder 4">
            <a:extLst>
              <a:ext uri="{FF2B5EF4-FFF2-40B4-BE49-F238E27FC236}">
                <a16:creationId xmlns:a16="http://schemas.microsoft.com/office/drawing/2014/main" id="{1FEDD5DA-92B5-1A4F-B144-39EF8A78A1C4}"/>
              </a:ext>
            </a:extLst>
          </p:cNvPr>
          <p:cNvSpPr>
            <a:spLocks noGrp="1"/>
          </p:cNvSpPr>
          <p:nvPr>
            <p:ph type="ftr" sz="quarter" idx="11"/>
          </p:nvPr>
        </p:nvSpPr>
        <p:spPr/>
        <p:txBody>
          <a:bodyPr/>
          <a:lstStyle>
            <a:lvl1pPr>
              <a:defRPr>
                <a:latin typeface="Helvetica Neue" panose="02000503000000020004" pitchFamily="2"/>
              </a:defRPr>
            </a:lvl1pPr>
          </a:lstStyle>
          <a:p>
            <a:pPr>
              <a:defRPr/>
            </a:pPr>
            <a:endParaRPr lang="en-US"/>
          </a:p>
        </p:txBody>
      </p:sp>
      <p:sp>
        <p:nvSpPr>
          <p:cNvPr id="6" name="Slide Number Placeholder 5">
            <a:extLst>
              <a:ext uri="{FF2B5EF4-FFF2-40B4-BE49-F238E27FC236}">
                <a16:creationId xmlns:a16="http://schemas.microsoft.com/office/drawing/2014/main" id="{40844848-2558-C24D-91ED-648A812191B5}"/>
              </a:ext>
            </a:extLst>
          </p:cNvPr>
          <p:cNvSpPr>
            <a:spLocks noGrp="1"/>
          </p:cNvSpPr>
          <p:nvPr>
            <p:ph type="sldNum" sz="quarter" idx="12"/>
          </p:nvPr>
        </p:nvSpPr>
        <p:spPr/>
        <p:txBody>
          <a:bodyPr/>
          <a:lstStyle>
            <a:lvl1pPr>
              <a:defRPr>
                <a:latin typeface="Helvetica Neue" panose="02000503000000020004" pitchFamily="2"/>
              </a:defRPr>
            </a:lvl1pPr>
          </a:lstStyle>
          <a:p>
            <a:pPr>
              <a:defRPr/>
            </a:pPr>
            <a:fld id="{BD63D527-F844-4146-ABF5-8C586ACE717A}" type="slidenum">
              <a:rPr lang="en-US"/>
              <a:pPr>
                <a:defRPr/>
              </a:pPr>
              <a:t>‹#›</a:t>
            </a:fld>
            <a:endParaRPr lang="en-US" dirty="0"/>
          </a:p>
        </p:txBody>
      </p:sp>
    </p:spTree>
    <p:extLst>
      <p:ext uri="{BB962C8B-B14F-4D97-AF65-F5344CB8AC3E}">
        <p14:creationId xmlns:p14="http://schemas.microsoft.com/office/powerpoint/2010/main" val="316786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769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143559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87570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016116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27542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83205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4338598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4689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718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F941F66C-C897-404D-9F7E-247FFA6607D1}"/>
              </a:ext>
            </a:extLst>
          </p:cNvPr>
          <p:cNvGrpSpPr>
            <a:grpSpLocks/>
          </p:cNvGrpSpPr>
          <p:nvPr userDrawn="1"/>
        </p:nvGrpSpPr>
        <p:grpSpPr bwMode="auto">
          <a:xfrm>
            <a:off x="0" y="0"/>
            <a:ext cx="12192000" cy="858838"/>
            <a:chOff x="0" y="0"/>
            <a:chExt cx="12192000" cy="858253"/>
          </a:xfrm>
        </p:grpSpPr>
        <p:sp>
          <p:nvSpPr>
            <p:cNvPr id="5" name="Rectangle 4">
              <a:extLst>
                <a:ext uri="{FF2B5EF4-FFF2-40B4-BE49-F238E27FC236}">
                  <a16:creationId xmlns:a16="http://schemas.microsoft.com/office/drawing/2014/main" id="{12946758-11E6-284E-8951-4D94ACC96265}"/>
                </a:ext>
              </a:extLst>
            </p:cNvPr>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F52DDF6E-9B3B-A649-B431-90D03F6FB41C}"/>
                </a:ext>
              </a:extLst>
            </p:cNvPr>
            <p:cNvCxnSpPr/>
            <p:nvPr userDrawn="1"/>
          </p:nvCxnSpPr>
          <p:spPr>
            <a:xfrm>
              <a:off x="10367963" y="180852"/>
              <a:ext cx="0" cy="5330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0">
              <a:extLst>
                <a:ext uri="{FF2B5EF4-FFF2-40B4-BE49-F238E27FC236}">
                  <a16:creationId xmlns:a16="http://schemas.microsoft.com/office/drawing/2014/main" id="{62ADBBD7-F78D-A14B-B8DD-A4D4E3A7FE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4141" y="73671"/>
              <a:ext cx="1429206" cy="7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ln>
            <a:solidFill>
              <a:schemeClr val="bg1"/>
            </a:solidFill>
          </a:ln>
        </p:spPr>
        <p:txBody>
          <a:bodyPr/>
          <a:lstStyle>
            <a:lvl1pPr>
              <a:defRPr>
                <a:solidFill>
                  <a:srgbClr val="003296"/>
                </a:solidFill>
                <a:latin typeface="Arial" panose="020B0604020202020204" pitchFamily="34" charset="0"/>
                <a:cs typeface="Arial" panose="020B0604020202020204" pitchFamily="34" charset="0"/>
              </a:defRPr>
            </a:lvl1pPr>
            <a:lvl2pPr>
              <a:defRPr>
                <a:solidFill>
                  <a:srgbClr val="003296"/>
                </a:solidFill>
                <a:latin typeface="Arial" panose="020B0604020202020204" pitchFamily="34" charset="0"/>
                <a:cs typeface="Arial" panose="020B0604020202020204" pitchFamily="34" charset="0"/>
              </a:defRPr>
            </a:lvl2pPr>
            <a:lvl3pPr>
              <a:defRPr>
                <a:solidFill>
                  <a:srgbClr val="003296"/>
                </a:solidFill>
                <a:latin typeface="Arial" panose="020B0604020202020204" pitchFamily="34" charset="0"/>
                <a:cs typeface="Arial" panose="020B0604020202020204" pitchFamily="34" charset="0"/>
              </a:defRPr>
            </a:lvl3pPr>
            <a:lvl4pPr>
              <a:defRPr>
                <a:solidFill>
                  <a:srgbClr val="003296"/>
                </a:solidFill>
                <a:latin typeface="Arial" panose="020B0604020202020204" pitchFamily="34" charset="0"/>
                <a:cs typeface="Arial" panose="020B0604020202020204" pitchFamily="34" charset="0"/>
              </a:defRPr>
            </a:lvl4pPr>
            <a:lvl5pPr>
              <a:defRPr>
                <a:solidFill>
                  <a:srgbClr val="00329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7252" y="1037640"/>
            <a:ext cx="10515600" cy="653048"/>
          </a:xfrm>
        </p:spPr>
        <p:txBody>
          <a:bodyPr/>
          <a:lstStyle>
            <a:lvl1pPr>
              <a:defRPr>
                <a:solidFill>
                  <a:srgbClr val="00329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Date Placeholder 3">
            <a:extLst>
              <a:ext uri="{FF2B5EF4-FFF2-40B4-BE49-F238E27FC236}">
                <a16:creationId xmlns:a16="http://schemas.microsoft.com/office/drawing/2014/main" id="{11BC16ED-11F2-DC44-A2A1-BE4F4837F88A}"/>
              </a:ext>
            </a:extLst>
          </p:cNvPr>
          <p:cNvSpPr>
            <a:spLocks noGrp="1"/>
          </p:cNvSpPr>
          <p:nvPr>
            <p:ph type="dt" sz="half" idx="10"/>
          </p:nvPr>
        </p:nvSpPr>
        <p:spPr/>
        <p:txBody>
          <a:bodyPr/>
          <a:lstStyle>
            <a:lvl1pPr>
              <a:defRPr/>
            </a:lvl1pPr>
          </a:lstStyle>
          <a:p>
            <a:pPr>
              <a:defRPr/>
            </a:pPr>
            <a:fld id="{435DB134-F0B8-584B-A4A5-9F71917918A1}" type="datetimeFigureOut">
              <a:rPr lang="en-US"/>
              <a:pPr>
                <a:defRPr/>
              </a:pPr>
              <a:t>11/16/2021</a:t>
            </a:fld>
            <a:endParaRPr lang="en-US"/>
          </a:p>
        </p:txBody>
      </p:sp>
      <p:sp>
        <p:nvSpPr>
          <p:cNvPr id="10" name="Footer Placeholder 4">
            <a:extLst>
              <a:ext uri="{FF2B5EF4-FFF2-40B4-BE49-F238E27FC236}">
                <a16:creationId xmlns:a16="http://schemas.microsoft.com/office/drawing/2014/main" id="{D840D05D-F6DC-FF41-8ACA-7551BA9AD19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E9F3ABA1-537E-1C42-A107-61D39AC9DA17}"/>
              </a:ext>
            </a:extLst>
          </p:cNvPr>
          <p:cNvSpPr>
            <a:spLocks noGrp="1"/>
          </p:cNvSpPr>
          <p:nvPr>
            <p:ph type="sldNum" sz="quarter" idx="12"/>
          </p:nvPr>
        </p:nvSpPr>
        <p:spPr/>
        <p:txBody>
          <a:bodyPr/>
          <a:lstStyle>
            <a:lvl1pPr>
              <a:defRPr/>
            </a:lvl1pPr>
          </a:lstStyle>
          <a:p>
            <a:pPr>
              <a:defRPr/>
            </a:pPr>
            <a:fld id="{A103D9C0-4FDF-EC49-8A72-097BCD643B93}" type="slidenum">
              <a:rPr lang="en-US"/>
              <a:pPr>
                <a:defRPr/>
              </a:pPr>
              <a:t>‹#›</a:t>
            </a:fld>
            <a:endParaRPr lang="en-US"/>
          </a:p>
        </p:txBody>
      </p:sp>
    </p:spTree>
    <p:extLst>
      <p:ext uri="{BB962C8B-B14F-4D97-AF65-F5344CB8AC3E}">
        <p14:creationId xmlns:p14="http://schemas.microsoft.com/office/powerpoint/2010/main" val="343111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05922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1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57763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38948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047214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66760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095100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E88C12-788C-CE45-BB77-9F51A0560A0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3A85E6-AC1B-394E-96A9-FB05AC0DDB8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18B07C-C4AB-6A4A-8DD6-DD6A0F1E80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2F5BF9-C469-9644-856A-6A7F27B12353}" type="datetimeFigureOut">
              <a:rPr lang="en-US"/>
              <a:pPr>
                <a:defRPr/>
              </a:pPr>
              <a:t>11/16/2021</a:t>
            </a:fld>
            <a:endParaRPr lang="en-US"/>
          </a:p>
        </p:txBody>
      </p:sp>
      <p:sp>
        <p:nvSpPr>
          <p:cNvPr id="5" name="Footer Placeholder 4">
            <a:extLst>
              <a:ext uri="{FF2B5EF4-FFF2-40B4-BE49-F238E27FC236}">
                <a16:creationId xmlns:a16="http://schemas.microsoft.com/office/drawing/2014/main" id="{565BC575-297A-E64A-A45C-FA07D5A952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5BBC5B7-7151-F74B-897F-AE123F8F7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639A1B5-896D-E64C-B651-5F7A341277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72F5BF9-C469-9644-856A-6A7F27B12353}" type="datetimeFigureOut">
              <a:rPr lang="en-US" smtClean="0"/>
              <a:pPr>
                <a:defRPr/>
              </a:pPr>
              <a:t>11/16/2021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639A1B5-896D-E64C-B651-5F7A34127727}" type="slidenum">
              <a:rPr lang="en-US" smtClean="0"/>
              <a:pPr>
                <a:defRPr/>
              </a:pPr>
              <a:t>‹#›</a:t>
            </a:fld>
            <a:endParaRPr lang="en-US"/>
          </a:p>
        </p:txBody>
      </p:sp>
    </p:spTree>
    <p:extLst>
      <p:ext uri="{BB962C8B-B14F-4D97-AF65-F5344CB8AC3E}">
        <p14:creationId xmlns:p14="http://schemas.microsoft.com/office/powerpoint/2010/main" val="17803355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3F96557-5FE8-BB4B-9CC1-53BB3BE79045}"/>
              </a:ext>
            </a:extLst>
          </p:cNvPr>
          <p:cNvSpPr>
            <a:spLocks noGrp="1" noChangeArrowheads="1"/>
          </p:cNvSpPr>
          <p:nvPr>
            <p:ph type="ctrTitle"/>
          </p:nvPr>
        </p:nvSpPr>
        <p:spPr>
          <a:xfrm>
            <a:off x="300519" y="4383979"/>
            <a:ext cx="12010490" cy="1812925"/>
          </a:xfrm>
        </p:spPr>
        <p:txBody>
          <a:bodyPr/>
          <a:lstStyle/>
          <a:p>
            <a:pPr eaLnBrk="1" hangingPunct="1"/>
            <a:r>
              <a:rPr lang="en-US" altLang="en-US" sz="6600" dirty="0" err="1">
                <a:solidFill>
                  <a:srgbClr val="003296"/>
                </a:solidFill>
              </a:rPr>
              <a:t>PowerUp</a:t>
            </a:r>
            <a:r>
              <a:rPr lang="en-US" altLang="en-US" sz="6600" dirty="0">
                <a:solidFill>
                  <a:srgbClr val="003296"/>
                </a:solidFill>
              </a:rPr>
              <a:t> Parent Orientation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1EF9D5-1A85-4E2C-B12D-58CFB1ACEEF7}"/>
              </a:ext>
            </a:extLst>
          </p:cNvPr>
          <p:cNvSpPr>
            <a:spLocks noGrp="1"/>
          </p:cNvSpPr>
          <p:nvPr>
            <p:ph type="title"/>
          </p:nvPr>
        </p:nvSpPr>
        <p:spPr>
          <a:xfrm>
            <a:off x="595602" y="215836"/>
            <a:ext cx="10515600" cy="810532"/>
          </a:xfrm>
        </p:spPr>
        <p:txBody>
          <a:bodyPr/>
          <a:lstStyle/>
          <a:p>
            <a:r>
              <a:rPr lang="en-US" b="1" u="sng" dirty="0">
                <a:solidFill>
                  <a:srgbClr val="032C86"/>
                </a:solidFill>
              </a:rPr>
              <a:t>Computer Information</a:t>
            </a:r>
          </a:p>
        </p:txBody>
      </p:sp>
      <p:sp>
        <p:nvSpPr>
          <p:cNvPr id="6" name="Text Placeholder 5">
            <a:extLst>
              <a:ext uri="{FF2B5EF4-FFF2-40B4-BE49-F238E27FC236}">
                <a16:creationId xmlns:a16="http://schemas.microsoft.com/office/drawing/2014/main" id="{77F43DC9-300E-4492-B399-99A2E0EDF290}"/>
              </a:ext>
            </a:extLst>
          </p:cNvPr>
          <p:cNvSpPr>
            <a:spLocks noGrp="1"/>
          </p:cNvSpPr>
          <p:nvPr>
            <p:ph idx="1"/>
          </p:nvPr>
        </p:nvSpPr>
        <p:spPr>
          <a:xfrm>
            <a:off x="408989" y="1250303"/>
            <a:ext cx="11422225" cy="5355771"/>
          </a:xfrm>
        </p:spPr>
        <p:txBody>
          <a:bodyPr>
            <a:normAutofit/>
          </a:bodyPr>
          <a:lstStyle/>
          <a:p>
            <a:r>
              <a:rPr lang="en-US" sz="2600" b="1" dirty="0">
                <a:solidFill>
                  <a:srgbClr val="032C86"/>
                </a:solidFill>
              </a:rPr>
              <a:t>Blythe Elementary School students will receive Chromebooks. </a:t>
            </a:r>
            <a:r>
              <a:rPr lang="en-US" sz="2600" b="1" dirty="0">
                <a:solidFill>
                  <a:srgbClr val="032C86"/>
                </a:solidFill>
              </a:rPr>
              <a:t>With the Chromebook, the student will receive a laptop bag (carrying case) and a charger for the device</a:t>
            </a:r>
            <a:r>
              <a:rPr lang="en-US" sz="2600" b="1" dirty="0" smtClean="0">
                <a:solidFill>
                  <a:srgbClr val="032C86"/>
                </a:solidFill>
              </a:rPr>
              <a:t>.</a:t>
            </a:r>
          </a:p>
          <a:p>
            <a:r>
              <a:rPr lang="en-US" sz="2600" b="1" dirty="0" smtClean="0">
                <a:solidFill>
                  <a:srgbClr val="032C86"/>
                </a:solidFill>
              </a:rPr>
              <a:t>Students in Grades 3 -5 have the options of being Day Users Only or being able to take the devices home each day. Take Home Users must bring their device to school every day fully charged.</a:t>
            </a:r>
            <a:endParaRPr lang="en-US" sz="2600" b="1" dirty="0">
              <a:solidFill>
                <a:srgbClr val="032C86"/>
              </a:solidFill>
            </a:endParaRPr>
          </a:p>
          <a:p>
            <a:r>
              <a:rPr lang="en-US" sz="2600" b="1" dirty="0" smtClean="0">
                <a:solidFill>
                  <a:srgbClr val="032C86"/>
                </a:solidFill>
              </a:rPr>
              <a:t>Optional </a:t>
            </a:r>
            <a:r>
              <a:rPr lang="en-US" sz="2600" b="1" dirty="0">
                <a:solidFill>
                  <a:srgbClr val="032C86"/>
                </a:solidFill>
              </a:rPr>
              <a:t>annual insurance will be available to help protect families against theft, loss or damage beyond repair.  </a:t>
            </a:r>
          </a:p>
          <a:p>
            <a:r>
              <a:rPr lang="en-US" sz="2600" b="1" dirty="0">
                <a:solidFill>
                  <a:srgbClr val="032C86"/>
                </a:solidFill>
              </a:rPr>
              <a:t>Insurance cost for </a:t>
            </a:r>
            <a:r>
              <a:rPr lang="en-US" sz="2600" b="1" dirty="0" smtClean="0">
                <a:solidFill>
                  <a:srgbClr val="032C86"/>
                </a:solidFill>
              </a:rPr>
              <a:t>a </a:t>
            </a:r>
            <a:r>
              <a:rPr lang="en-US" sz="2600" b="1" dirty="0">
                <a:solidFill>
                  <a:srgbClr val="032C86"/>
                </a:solidFill>
              </a:rPr>
              <a:t>Chromebook is $</a:t>
            </a:r>
            <a:r>
              <a:rPr lang="en-US" sz="2600" b="1" dirty="0" smtClean="0">
                <a:solidFill>
                  <a:srgbClr val="032C86"/>
                </a:solidFill>
              </a:rPr>
              <a:t>8.82 per year.</a:t>
            </a:r>
            <a:endParaRPr lang="en-US" sz="2600" b="1" dirty="0">
              <a:solidFill>
                <a:srgbClr val="032C86"/>
              </a:solidFill>
            </a:endParaRPr>
          </a:p>
          <a:p>
            <a:r>
              <a:rPr lang="en-US" sz="2600" b="1" dirty="0">
                <a:solidFill>
                  <a:srgbClr val="032C86"/>
                </a:solidFill>
              </a:rPr>
              <a:t>If insurance is not purchased, the replacement cost for the computer will be charged if it is lost or damaged beyond repair.</a:t>
            </a:r>
          </a:p>
        </p:txBody>
      </p:sp>
    </p:spTree>
    <p:extLst>
      <p:ext uri="{BB962C8B-B14F-4D97-AF65-F5344CB8AC3E}">
        <p14:creationId xmlns:p14="http://schemas.microsoft.com/office/powerpoint/2010/main" val="1149358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DA83-A72C-4114-B150-A93EA35E8135}"/>
              </a:ext>
            </a:extLst>
          </p:cNvPr>
          <p:cNvSpPr>
            <a:spLocks noGrp="1"/>
          </p:cNvSpPr>
          <p:nvPr>
            <p:ph type="title"/>
          </p:nvPr>
        </p:nvSpPr>
        <p:spPr>
          <a:xfrm>
            <a:off x="371669" y="365126"/>
            <a:ext cx="10515600" cy="903838"/>
          </a:xfrm>
        </p:spPr>
        <p:txBody>
          <a:bodyPr>
            <a:normAutofit fontScale="90000"/>
          </a:bodyPr>
          <a:lstStyle/>
          <a:p>
            <a:r>
              <a:rPr lang="en-US" sz="4000" b="1" u="sng" dirty="0">
                <a:solidFill>
                  <a:srgbClr val="032C86"/>
                </a:solidFill>
              </a:rPr>
              <a:t>Blythe </a:t>
            </a:r>
            <a:r>
              <a:rPr lang="en-US" sz="4000" b="1" u="sng" dirty="0" err="1">
                <a:solidFill>
                  <a:srgbClr val="032C86"/>
                </a:solidFill>
              </a:rPr>
              <a:t>Elementary’s</a:t>
            </a:r>
            <a:r>
              <a:rPr lang="en-US" sz="4000" b="1" u="sng" dirty="0">
                <a:solidFill>
                  <a:srgbClr val="032C86"/>
                </a:solidFill>
              </a:rPr>
              <a:t> Device Distribution Plan</a:t>
            </a:r>
            <a:endParaRPr lang="en-US" sz="4000" b="1" u="sng" dirty="0">
              <a:solidFill>
                <a:srgbClr val="032C86"/>
              </a:solidFill>
            </a:endParaRPr>
          </a:p>
        </p:txBody>
      </p:sp>
      <p:sp>
        <p:nvSpPr>
          <p:cNvPr id="2" name="TextBox 1"/>
          <p:cNvSpPr txBox="1"/>
          <p:nvPr/>
        </p:nvSpPr>
        <p:spPr>
          <a:xfrm>
            <a:off x="371669" y="1410770"/>
            <a:ext cx="11590176" cy="5293757"/>
          </a:xfrm>
          <a:prstGeom prst="rect">
            <a:avLst/>
          </a:prstGeom>
          <a:noFill/>
        </p:spPr>
        <p:txBody>
          <a:bodyPr wrap="square" rtlCol="0">
            <a:spAutoFit/>
          </a:bodyPr>
          <a:lstStyle/>
          <a:p>
            <a:r>
              <a:rPr lang="en-US" sz="2600" b="1" dirty="0" smtClean="0">
                <a:solidFill>
                  <a:srgbClr val="032C86"/>
                </a:solidFill>
              </a:rPr>
              <a:t>Device Distribution for Blythe Elementary is scheduled for Tuesday, November 30, 2021, from 9:00 a.m. – 2:00 p.m. in the Media Center.</a:t>
            </a:r>
          </a:p>
          <a:p>
            <a:endParaRPr lang="en-US" sz="2600" b="1" dirty="0">
              <a:solidFill>
                <a:srgbClr val="032C86"/>
              </a:solidFill>
            </a:endParaRPr>
          </a:p>
          <a:p>
            <a:r>
              <a:rPr lang="en-US" sz="2600" b="1" dirty="0" smtClean="0">
                <a:solidFill>
                  <a:srgbClr val="032C86"/>
                </a:solidFill>
              </a:rPr>
              <a:t>This is the date and time for parents/guardians to come to the school to sign the RCSS Student Technology Loan Agreement for their 3</a:t>
            </a:r>
            <a:r>
              <a:rPr lang="en-US" sz="2600" b="1" baseline="30000" dirty="0" smtClean="0">
                <a:solidFill>
                  <a:srgbClr val="032C86"/>
                </a:solidFill>
              </a:rPr>
              <a:t>rd</a:t>
            </a:r>
            <a:r>
              <a:rPr lang="en-US" sz="2600" b="1" dirty="0" smtClean="0">
                <a:solidFill>
                  <a:srgbClr val="032C86"/>
                </a:solidFill>
              </a:rPr>
              <a:t>, 4</a:t>
            </a:r>
            <a:r>
              <a:rPr lang="en-US" sz="2600" b="1" baseline="30000" dirty="0" smtClean="0">
                <a:solidFill>
                  <a:srgbClr val="032C86"/>
                </a:solidFill>
              </a:rPr>
              <a:t>th</a:t>
            </a:r>
            <a:r>
              <a:rPr lang="en-US" sz="2600" b="1" dirty="0" smtClean="0">
                <a:solidFill>
                  <a:srgbClr val="032C86"/>
                </a:solidFill>
              </a:rPr>
              <a:t> or 5</a:t>
            </a:r>
            <a:r>
              <a:rPr lang="en-US" sz="2600" b="1" baseline="30000" dirty="0" smtClean="0">
                <a:solidFill>
                  <a:srgbClr val="032C86"/>
                </a:solidFill>
              </a:rPr>
              <a:t>th</a:t>
            </a:r>
            <a:r>
              <a:rPr lang="en-US" sz="2600" b="1" dirty="0" smtClean="0">
                <a:solidFill>
                  <a:srgbClr val="032C86"/>
                </a:solidFill>
              </a:rPr>
              <a:t> Grade student to receive a Chromebook that can be taken back and forth between school and home for at home use. Students without a signed Loan Agreement will be Day Users ONLY and will not be allowed to take their devices home. </a:t>
            </a:r>
          </a:p>
          <a:p>
            <a:endParaRPr lang="en-US" sz="2600" b="1" dirty="0">
              <a:solidFill>
                <a:srgbClr val="032C86"/>
              </a:solidFill>
            </a:endParaRPr>
          </a:p>
          <a:p>
            <a:r>
              <a:rPr lang="en-US" sz="2600" b="1" dirty="0" smtClean="0">
                <a:solidFill>
                  <a:srgbClr val="032C86"/>
                </a:solidFill>
              </a:rPr>
              <a:t>If you are unable to come to school during this time but wish for your 3</a:t>
            </a:r>
            <a:r>
              <a:rPr lang="en-US" sz="2600" b="1" baseline="30000" dirty="0" smtClean="0">
                <a:solidFill>
                  <a:srgbClr val="032C86"/>
                </a:solidFill>
              </a:rPr>
              <a:t>rd</a:t>
            </a:r>
            <a:r>
              <a:rPr lang="en-US" sz="2600" b="1" dirty="0" smtClean="0">
                <a:solidFill>
                  <a:srgbClr val="032C86"/>
                </a:solidFill>
              </a:rPr>
              <a:t>, 4</a:t>
            </a:r>
            <a:r>
              <a:rPr lang="en-US" sz="2600" b="1" baseline="30000" dirty="0" smtClean="0">
                <a:solidFill>
                  <a:srgbClr val="032C86"/>
                </a:solidFill>
              </a:rPr>
              <a:t>th</a:t>
            </a:r>
            <a:r>
              <a:rPr lang="en-US" sz="2600" b="1" dirty="0" smtClean="0">
                <a:solidFill>
                  <a:srgbClr val="032C86"/>
                </a:solidFill>
              </a:rPr>
              <a:t> or 5</a:t>
            </a:r>
            <a:r>
              <a:rPr lang="en-US" sz="2600" b="1" baseline="30000" dirty="0" smtClean="0">
                <a:solidFill>
                  <a:srgbClr val="032C86"/>
                </a:solidFill>
              </a:rPr>
              <a:t>th</a:t>
            </a:r>
            <a:r>
              <a:rPr lang="en-US" sz="2600" b="1" dirty="0" smtClean="0">
                <a:solidFill>
                  <a:srgbClr val="032C86"/>
                </a:solidFill>
              </a:rPr>
              <a:t> Grade child to receive a device that can be taken home, please complete all parts of the Loan Agreement EXCEPT the Device Information portion. Return the completed form to your child’s homeroom teacher.</a:t>
            </a:r>
            <a:endParaRPr lang="en-US" sz="2400" b="1" dirty="0">
              <a:solidFill>
                <a:srgbClr val="032C86"/>
              </a:solidFill>
            </a:endParaRPr>
          </a:p>
        </p:txBody>
      </p:sp>
    </p:spTree>
    <p:extLst>
      <p:ext uri="{BB962C8B-B14F-4D97-AF65-F5344CB8AC3E}">
        <p14:creationId xmlns:p14="http://schemas.microsoft.com/office/powerpoint/2010/main" val="153914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746" y="3103126"/>
            <a:ext cx="7371183" cy="3754874"/>
          </a:xfrm>
          <a:prstGeom prst="rect">
            <a:avLst/>
          </a:prstGeom>
          <a:noFill/>
        </p:spPr>
        <p:txBody>
          <a:bodyPr wrap="square" rtlCol="0">
            <a:spAutoFit/>
          </a:bodyPr>
          <a:lstStyle/>
          <a:p>
            <a:pPr algn="ctr"/>
            <a:r>
              <a:rPr lang="en-US" sz="4400" b="1" dirty="0" smtClean="0">
                <a:solidFill>
                  <a:srgbClr val="032C86"/>
                </a:solidFill>
              </a:rPr>
              <a:t>If you have any questions or concerns, please contact your child’s homeroom teacher, the Media Specialist, or a school administrator.</a:t>
            </a:r>
          </a:p>
          <a:p>
            <a:endParaRPr lang="en-US" dirty="0"/>
          </a:p>
        </p:txBody>
      </p:sp>
      <p:pic>
        <p:nvPicPr>
          <p:cNvPr id="3" name="Picture 4">
            <a:extLst>
              <a:ext uri="{FF2B5EF4-FFF2-40B4-BE49-F238E27FC236}">
                <a16:creationId xmlns:a16="http://schemas.microsoft.com/office/drawing/2014/main" id="{DB010AF2-85D8-4CBD-A7C3-EDC6F46A9E71}"/>
              </a:ext>
            </a:extLst>
          </p:cNvPr>
          <p:cNvPicPr>
            <a:picLocks noChangeAspect="1"/>
          </p:cNvPicPr>
          <p:nvPr/>
        </p:nvPicPr>
        <p:blipFill rotWithShape="1">
          <a:blip r:embed="rId2"/>
          <a:srcRect l="1405" r="2023"/>
          <a:stretch/>
        </p:blipFill>
        <p:spPr>
          <a:xfrm>
            <a:off x="3041780" y="335901"/>
            <a:ext cx="3233114" cy="2937342"/>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spTree>
    <p:extLst>
      <p:ext uri="{BB962C8B-B14F-4D97-AF65-F5344CB8AC3E}">
        <p14:creationId xmlns:p14="http://schemas.microsoft.com/office/powerpoint/2010/main" val="115931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937" y="1970067"/>
            <a:ext cx="5681755" cy="4351338"/>
          </a:xfrm>
        </p:spPr>
        <p:txBody>
          <a:bodyPr/>
          <a:lstStyle/>
          <a:p>
            <a:pPr marL="0" indent="0">
              <a:buNone/>
            </a:pPr>
            <a:r>
              <a:rPr lang="en-US" dirty="0">
                <a:solidFill>
                  <a:schemeClr val="accent2"/>
                </a:solidFill>
              </a:rPr>
              <a:t> </a:t>
            </a:r>
          </a:p>
        </p:txBody>
      </p:sp>
      <p:sp>
        <p:nvSpPr>
          <p:cNvPr id="3" name="Title 2"/>
          <p:cNvSpPr>
            <a:spLocks noGrp="1"/>
          </p:cNvSpPr>
          <p:nvPr>
            <p:ph type="title"/>
          </p:nvPr>
        </p:nvSpPr>
        <p:spPr/>
        <p:txBody>
          <a:bodyPr/>
          <a:lstStyle/>
          <a:p>
            <a:pPr algn="ctr"/>
            <a:r>
              <a:rPr lang="en-US" b="1" dirty="0"/>
              <a:t>RCSS Vision and Mission Statements</a:t>
            </a:r>
          </a:p>
        </p:txBody>
      </p:sp>
      <p:sp>
        <p:nvSpPr>
          <p:cNvPr id="4" name="Rectangle 3"/>
          <p:cNvSpPr/>
          <p:nvPr/>
        </p:nvSpPr>
        <p:spPr>
          <a:xfrm>
            <a:off x="133556" y="1970067"/>
            <a:ext cx="5681756" cy="4205767"/>
          </a:xfrm>
          <a:prstGeom prst="rect">
            <a:avLst/>
          </a:prstGeom>
        </p:spPr>
        <p:txBody>
          <a:bodyPr wrap="square">
            <a:spAutoFit/>
          </a:bodyPr>
          <a:lstStyle/>
          <a:p>
            <a:pPr algn="ctr" fontAlgn="base">
              <a:lnSpc>
                <a:spcPct val="90000"/>
              </a:lnSpc>
            </a:pPr>
            <a:r>
              <a:rPr lang="en-US" sz="36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3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Vision Statement</a:t>
            </a:r>
            <a:endParaRPr lang="en-US" sz="28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fontAlgn="base">
              <a:lnSpc>
                <a:spcPct val="90000"/>
              </a:lnSpc>
            </a:pPr>
            <a:endParaRPr lang="en-US" sz="9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fontAlgn="base">
              <a:lnSpc>
                <a:spcPct val="90000"/>
              </a:lnSpc>
            </a:pPr>
            <a:endParaRPr lang="en-US" sz="9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fontAlgn="base">
              <a:lnSpc>
                <a:spcPct val="90000"/>
              </a:lnSpc>
            </a:pPr>
            <a:endParaRPr lang="en-US" sz="9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fontAlgn="base">
              <a:lnSpc>
                <a:spcPct val="90000"/>
              </a:lnSpc>
            </a:pPr>
            <a:endParaRPr lang="en-US" sz="9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fontAlgn="base">
              <a:lnSpc>
                <a:spcPct val="90000"/>
              </a:lnSpc>
            </a:pPr>
            <a:endParaRPr lang="en-US" sz="9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fontAlgn="base">
              <a:lnSpc>
                <a:spcPct val="90000"/>
              </a:lnSpc>
            </a:pPr>
            <a:r>
              <a:rPr lang="en-US" sz="3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The Richmond County School system will provide an </a:t>
            </a:r>
            <a:r>
              <a:rPr lang="en-US" sz="36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equitable education </a:t>
            </a:r>
            <a:r>
              <a:rPr lang="en-US" sz="3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for all students to prepare them for </a:t>
            </a:r>
            <a:r>
              <a:rPr lang="en-US" sz="36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life beyond the classroom</a:t>
            </a:r>
            <a:r>
              <a:rPr lang="en-US" sz="3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90B57E22-0E24-204F-8406-1E3ED4F6E02C}"/>
              </a:ext>
            </a:extLst>
          </p:cNvPr>
          <p:cNvCxnSpPr>
            <a:cxnSpLocks/>
          </p:cNvCxnSpPr>
          <p:nvPr/>
        </p:nvCxnSpPr>
        <p:spPr>
          <a:xfrm>
            <a:off x="5891002" y="2063469"/>
            <a:ext cx="0" cy="4620552"/>
          </a:xfrm>
          <a:prstGeom prst="line">
            <a:avLst/>
          </a:prstGeom>
          <a:ln>
            <a:solidFill>
              <a:srgbClr val="032C86"/>
            </a:solidFill>
          </a:ln>
        </p:spPr>
        <p:style>
          <a:lnRef idx="3">
            <a:schemeClr val="accent4"/>
          </a:lnRef>
          <a:fillRef idx="0">
            <a:schemeClr val="accent4"/>
          </a:fillRef>
          <a:effectRef idx="2">
            <a:schemeClr val="accent4"/>
          </a:effectRef>
          <a:fontRef idx="minor">
            <a:schemeClr val="tx1"/>
          </a:fontRef>
        </p:style>
      </p:cxnSp>
      <p:sp>
        <p:nvSpPr>
          <p:cNvPr id="6" name="Rectangle 5">
            <a:extLst>
              <a:ext uri="{FF2B5EF4-FFF2-40B4-BE49-F238E27FC236}">
                <a16:creationId xmlns:a16="http://schemas.microsoft.com/office/drawing/2014/main" id="{949ED34C-D6E5-41E0-BC4E-029CD6C79276}"/>
              </a:ext>
            </a:extLst>
          </p:cNvPr>
          <p:cNvSpPr/>
          <p:nvPr/>
        </p:nvSpPr>
        <p:spPr>
          <a:xfrm>
            <a:off x="5998137" y="1970067"/>
            <a:ext cx="5681755" cy="4433081"/>
          </a:xfrm>
          <a:prstGeom prst="rect">
            <a:avLst/>
          </a:prstGeom>
        </p:spPr>
        <p:txBody>
          <a:bodyPr wrap="square">
            <a:spAutoFit/>
          </a:bodyPr>
          <a:lstStyle/>
          <a:p>
            <a:pPr algn="ctr" fontAlgn="base" hangingPunct="0">
              <a:lnSpc>
                <a:spcPct val="90000"/>
              </a:lnSpc>
              <a:spcAft>
                <a:spcPts val="800"/>
              </a:spcAft>
            </a:pPr>
            <a:r>
              <a:rPr lang="en-US" sz="3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Mission Statement</a:t>
            </a:r>
          </a:p>
          <a:p>
            <a:pPr algn="ctr" fontAlgn="base" hangingPunct="0">
              <a:lnSpc>
                <a:spcPct val="90000"/>
              </a:lnSpc>
              <a:spcAft>
                <a:spcPts val="800"/>
              </a:spcAft>
            </a:pPr>
            <a:endParaRPr lang="en-US" sz="3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fontAlgn="base" hangingPunct="0">
              <a:lnSpc>
                <a:spcPct val="90000"/>
              </a:lnSpc>
              <a:spcAft>
                <a:spcPts val="800"/>
              </a:spcAft>
            </a:pPr>
            <a:r>
              <a:rPr lang="en-US" sz="3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Building a globally competitive school system that educates the whole child through teaching, learning, collaboration, and innovation.</a:t>
            </a:r>
            <a:endParaRPr lang="en-US" sz="36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8927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57C0E3-BE21-4C28-B780-9218E55CD09D}"/>
              </a:ext>
            </a:extLst>
          </p:cNvPr>
          <p:cNvSpPr>
            <a:spLocks noGrp="1"/>
          </p:cNvSpPr>
          <p:nvPr>
            <p:ph idx="1"/>
          </p:nvPr>
        </p:nvSpPr>
        <p:spPr>
          <a:xfrm>
            <a:off x="399998" y="2852022"/>
            <a:ext cx="4243589" cy="3320668"/>
          </a:xfrm>
        </p:spPr>
        <p:txBody>
          <a:bodyPr>
            <a:normAutofit lnSpcReduction="10000"/>
          </a:bodyPr>
          <a:lstStyle/>
          <a:p>
            <a:pPr marL="0" indent="0">
              <a:buNone/>
            </a:pPr>
            <a:r>
              <a:rPr lang="en-US" dirty="0" err="1">
                <a:latin typeface="Arial"/>
                <a:cs typeface="Arial"/>
              </a:rPr>
              <a:t>PowerUp</a:t>
            </a:r>
            <a:r>
              <a:rPr lang="en-US" dirty="0">
                <a:latin typeface="Arial"/>
                <a:cs typeface="Arial"/>
              </a:rPr>
              <a:t> is the name of our 1:1 campaign – it means that every student will have a device (computer).  We want to make sure that we answer your questions and to let you know how to find support.</a:t>
            </a:r>
          </a:p>
        </p:txBody>
      </p:sp>
      <p:pic>
        <p:nvPicPr>
          <p:cNvPr id="2" name="Picture 3" descr="Logo&#10;&#10;Description automatically generated">
            <a:extLst>
              <a:ext uri="{FF2B5EF4-FFF2-40B4-BE49-F238E27FC236}">
                <a16:creationId xmlns:a16="http://schemas.microsoft.com/office/drawing/2014/main" id="{D780E33F-5E79-40AF-8CCF-DB74AF69EF3C}"/>
              </a:ext>
            </a:extLst>
          </p:cNvPr>
          <p:cNvPicPr>
            <a:picLocks noChangeAspect="1"/>
          </p:cNvPicPr>
          <p:nvPr/>
        </p:nvPicPr>
        <p:blipFill rotWithShape="1">
          <a:blip r:embed="rId2"/>
          <a:srcRect b="303"/>
          <a:stretch/>
        </p:blipFill>
        <p:spPr>
          <a:xfrm>
            <a:off x="4789785" y="-521908"/>
            <a:ext cx="7400692" cy="737990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5697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4842B0-684D-44CC-B4BC-D13331CFD2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D633C20-FA00-4710-A98F-95F3E8B882D0}"/>
              </a:ext>
            </a:extLst>
          </p:cNvPr>
          <p:cNvSpPr>
            <a:spLocks noGrp="1"/>
          </p:cNvSpPr>
          <p:nvPr>
            <p:ph type="title"/>
          </p:nvPr>
        </p:nvSpPr>
        <p:spPr>
          <a:xfrm>
            <a:off x="640080" y="329184"/>
            <a:ext cx="6894576" cy="1783080"/>
          </a:xfrm>
        </p:spPr>
        <p:txBody>
          <a:bodyPr anchor="b">
            <a:normAutofit/>
          </a:bodyPr>
          <a:lstStyle/>
          <a:p>
            <a:r>
              <a:rPr lang="en-US" sz="6100" dirty="0" err="1"/>
              <a:t>PowerUp</a:t>
            </a:r>
            <a:r>
              <a:rPr lang="en-US" sz="6100" dirty="0"/>
              <a:t> Canvas Course</a:t>
            </a:r>
          </a:p>
        </p:txBody>
      </p:sp>
      <p:sp>
        <p:nvSpPr>
          <p:cNvPr id="13"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C8FBA78-E732-4CCB-933A-11813FEB9706}"/>
              </a:ext>
            </a:extLst>
          </p:cNvPr>
          <p:cNvSpPr>
            <a:spLocks noGrp="1"/>
          </p:cNvSpPr>
          <p:nvPr>
            <p:ph idx="1"/>
          </p:nvPr>
        </p:nvSpPr>
        <p:spPr>
          <a:xfrm>
            <a:off x="640079" y="2706624"/>
            <a:ext cx="7513325" cy="3899449"/>
          </a:xfrm>
        </p:spPr>
        <p:txBody>
          <a:bodyPr>
            <a:normAutofit/>
          </a:bodyPr>
          <a:lstStyle/>
          <a:p>
            <a:r>
              <a:rPr lang="en-US" sz="2400" b="1" dirty="0"/>
              <a:t>Administrators and Teachers have taken a course in Canvas called Power Up to help get ready for 1:1.</a:t>
            </a:r>
          </a:p>
          <a:p>
            <a:r>
              <a:rPr lang="en-US" sz="2400" b="1" dirty="0"/>
              <a:t>We are asking our teachers to teach students about Digital Citizenship.  Digital Citizenship includes instruction on safety and appropriate behavior when using technology.</a:t>
            </a:r>
          </a:p>
          <a:p>
            <a:r>
              <a:rPr lang="en-US" sz="2400" b="1" dirty="0"/>
              <a:t>We are including some Digital Citizenship information in a course for parents so that you can help your children.</a:t>
            </a:r>
          </a:p>
        </p:txBody>
      </p:sp>
      <p:pic>
        <p:nvPicPr>
          <p:cNvPr id="2" name="Picture 4">
            <a:extLst>
              <a:ext uri="{FF2B5EF4-FFF2-40B4-BE49-F238E27FC236}">
                <a16:creationId xmlns:a16="http://schemas.microsoft.com/office/drawing/2014/main" id="{DB010AF2-85D8-4CBD-A7C3-EDC6F46A9E71}"/>
              </a:ext>
            </a:extLst>
          </p:cNvPr>
          <p:cNvPicPr>
            <a:picLocks noChangeAspect="1"/>
          </p:cNvPicPr>
          <p:nvPr/>
        </p:nvPicPr>
        <p:blipFill rotWithShape="1">
          <a:blip r:embed="rId3"/>
          <a:srcRect l="1405" r="2023"/>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4" name="Picture 3">
            <a:extLst>
              <a:ext uri="{FF2B5EF4-FFF2-40B4-BE49-F238E27FC236}">
                <a16:creationId xmlns:a16="http://schemas.microsoft.com/office/drawing/2014/main" id="{2C725D44-40CB-46C9-B6E1-0D1E0824813F}"/>
              </a:ext>
            </a:extLst>
          </p:cNvPr>
          <p:cNvPicPr>
            <a:picLocks noChangeAspect="1"/>
          </p:cNvPicPr>
          <p:nvPr/>
        </p:nvPicPr>
        <p:blipFill rotWithShape="1">
          <a:blip r:embed="rId4"/>
          <a:srcRect l="4905" r="16592" b="3"/>
          <a:stretch/>
        </p:blipFill>
        <p:spPr>
          <a:xfrm>
            <a:off x="8915795" y="4178801"/>
            <a:ext cx="2516864" cy="1891440"/>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3385859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D09F6B4-DB6F-4A06-A4CF-A9928AB469DD}"/>
              </a:ext>
            </a:extLst>
          </p:cNvPr>
          <p:cNvSpPr>
            <a:spLocks noGrp="1"/>
          </p:cNvSpPr>
          <p:nvPr>
            <p:ph type="title"/>
          </p:nvPr>
        </p:nvSpPr>
        <p:spPr>
          <a:xfrm>
            <a:off x="630936" y="639520"/>
            <a:ext cx="3429000" cy="1719072"/>
          </a:xfrm>
        </p:spPr>
        <p:txBody>
          <a:bodyPr vert="horz" lIns="91440" tIns="45720" rIns="91440" bIns="45720" rtlCol="0" anchor="b">
            <a:normAutofit/>
          </a:bodyPr>
          <a:lstStyle/>
          <a:p>
            <a:pPr eaLnBrk="1" hangingPunct="1"/>
            <a:r>
              <a:rPr lang="en-US" sz="5400" b="1" kern="1200" dirty="0">
                <a:solidFill>
                  <a:schemeClr val="tx1"/>
                </a:solidFill>
                <a:latin typeface="+mj-lt"/>
                <a:ea typeface="+mj-ea"/>
                <a:cs typeface="+mj-cs"/>
              </a:rPr>
              <a:t>Digital Citizenship</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E27A44-86EA-416E-A09B-616207D7F7EC}"/>
              </a:ext>
            </a:extLst>
          </p:cNvPr>
          <p:cNvSpPr txBox="1"/>
          <p:nvPr/>
        </p:nvSpPr>
        <p:spPr>
          <a:xfrm>
            <a:off x="410547" y="2807207"/>
            <a:ext cx="3649389" cy="4050793"/>
          </a:xfrm>
          <a:prstGeom prst="rect">
            <a:avLst/>
          </a:prstGeom>
        </p:spPr>
        <p:txBody>
          <a:bodyPr vert="horz" lIns="91440" tIns="45720" rIns="91440" bIns="45720" rtlCol="0" anchor="t">
            <a:normAutofit/>
          </a:bodyPr>
          <a:lstStyle/>
          <a:p>
            <a:pPr marL="57150" eaLnBrk="1" hangingPunct="1">
              <a:lnSpc>
                <a:spcPct val="90000"/>
              </a:lnSpc>
              <a:spcAft>
                <a:spcPts val="600"/>
              </a:spcAft>
            </a:pPr>
            <a:r>
              <a:rPr lang="en-US" sz="2600" b="1" dirty="0">
                <a:latin typeface="+mn-lt"/>
              </a:rPr>
              <a:t>Most of the information on Digital Citizenship comes from a site called Common Sense Media.  This includes lessons on protecting your identity, creating strong passwords, how to be a responsible user of technology.</a:t>
            </a:r>
          </a:p>
          <a:p>
            <a:pPr marL="285750" indent="-228600" eaLnBrk="1" hangingPunct="1">
              <a:lnSpc>
                <a:spcPct val="90000"/>
              </a:lnSpc>
              <a:spcAft>
                <a:spcPts val="600"/>
              </a:spcAft>
              <a:buFont typeface="Arial" panose="020B0604020202020204" pitchFamily="34" charset="0"/>
              <a:buChar char="•"/>
            </a:pPr>
            <a:endParaRPr lang="en-US" sz="2600" dirty="0">
              <a:latin typeface="+mn-lt"/>
            </a:endParaRPr>
          </a:p>
        </p:txBody>
      </p:sp>
      <p:pic>
        <p:nvPicPr>
          <p:cNvPr id="5" name="WhatIsDigitalCitizenship_2017">
            <a:hlinkClick r:id="" action="ppaction://media"/>
            <a:extLst>
              <a:ext uri="{FF2B5EF4-FFF2-40B4-BE49-F238E27FC236}">
                <a16:creationId xmlns:a16="http://schemas.microsoft.com/office/drawing/2014/main" id="{3CFE8A3F-40B6-474F-9104-B9F90056894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23579" y="1370409"/>
            <a:ext cx="7319434" cy="4117181"/>
          </a:xfrm>
          <a:prstGeom prst="rect">
            <a:avLst/>
          </a:prstGeom>
        </p:spPr>
      </p:pic>
    </p:spTree>
    <p:extLst>
      <p:ext uri="{BB962C8B-B14F-4D97-AF65-F5344CB8AC3E}">
        <p14:creationId xmlns:p14="http://schemas.microsoft.com/office/powerpoint/2010/main" val="208697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F43DC9-300E-4492-B399-99A2E0EDF290}"/>
              </a:ext>
            </a:extLst>
          </p:cNvPr>
          <p:cNvSpPr>
            <a:spLocks noGrp="1"/>
          </p:cNvSpPr>
          <p:nvPr>
            <p:ph idx="1"/>
          </p:nvPr>
        </p:nvSpPr>
        <p:spPr>
          <a:xfrm>
            <a:off x="614265" y="3715139"/>
            <a:ext cx="10515600" cy="2747963"/>
          </a:xfrm>
        </p:spPr>
        <p:txBody>
          <a:bodyPr>
            <a:normAutofit/>
          </a:bodyPr>
          <a:lstStyle/>
          <a:p>
            <a:r>
              <a:rPr lang="en-US" sz="2600" dirty="0">
                <a:solidFill>
                  <a:schemeClr val="tx1"/>
                </a:solidFill>
              </a:rPr>
              <a:t>You will need to read the </a:t>
            </a:r>
            <a:r>
              <a:rPr lang="en-US" sz="2600" dirty="0" err="1">
                <a:solidFill>
                  <a:schemeClr val="tx1"/>
                </a:solidFill>
              </a:rPr>
              <a:t>PowerUp</a:t>
            </a:r>
            <a:r>
              <a:rPr lang="en-US" sz="2600" dirty="0">
                <a:solidFill>
                  <a:schemeClr val="tx1"/>
                </a:solidFill>
              </a:rPr>
              <a:t> Handbook with your student.</a:t>
            </a:r>
          </a:p>
          <a:p>
            <a:r>
              <a:rPr lang="en-US" sz="2600" dirty="0">
                <a:solidFill>
                  <a:schemeClr val="tx1"/>
                </a:solidFill>
              </a:rPr>
              <a:t>After reading the handbook, you will need to fill out the permission form.</a:t>
            </a:r>
          </a:p>
          <a:p>
            <a:r>
              <a:rPr lang="en-US" sz="2600" dirty="0">
                <a:solidFill>
                  <a:schemeClr val="tx1"/>
                </a:solidFill>
              </a:rPr>
              <a:t>The device (computer) will then be issued to the student.  </a:t>
            </a:r>
            <a:r>
              <a:rPr lang="en-US" sz="2600" dirty="0" smtClean="0">
                <a:solidFill>
                  <a:schemeClr val="tx1"/>
                </a:solidFill>
              </a:rPr>
              <a:t>Devices will be distributed on Tues., Nov. 30, 2021, between 9:00 a.m. – 2:00 p.m.</a:t>
            </a:r>
          </a:p>
        </p:txBody>
      </p:sp>
      <p:pic>
        <p:nvPicPr>
          <p:cNvPr id="7" name="Picture 6">
            <a:extLst>
              <a:ext uri="{FF2B5EF4-FFF2-40B4-BE49-F238E27FC236}">
                <a16:creationId xmlns:a16="http://schemas.microsoft.com/office/drawing/2014/main" id="{1EC0C139-A1C1-4C5E-A228-07619698AA71}"/>
              </a:ext>
            </a:extLst>
          </p:cNvPr>
          <p:cNvPicPr>
            <a:picLocks noChangeAspect="1"/>
          </p:cNvPicPr>
          <p:nvPr/>
        </p:nvPicPr>
        <p:blipFill>
          <a:blip r:embed="rId2"/>
          <a:stretch>
            <a:fillRect/>
          </a:stretch>
        </p:blipFill>
        <p:spPr>
          <a:xfrm>
            <a:off x="383333" y="150068"/>
            <a:ext cx="8723345" cy="3303814"/>
          </a:xfrm>
          <a:prstGeom prst="rect">
            <a:avLst/>
          </a:prstGeom>
        </p:spPr>
      </p:pic>
    </p:spTree>
    <p:extLst>
      <p:ext uri="{BB962C8B-B14F-4D97-AF65-F5344CB8AC3E}">
        <p14:creationId xmlns:p14="http://schemas.microsoft.com/office/powerpoint/2010/main" val="423079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ACA7AF-2659-4129-9599-A53F5729C145}"/>
              </a:ext>
            </a:extLst>
          </p:cNvPr>
          <p:cNvPicPr>
            <a:picLocks noChangeAspect="1"/>
          </p:cNvPicPr>
          <p:nvPr/>
        </p:nvPicPr>
        <p:blipFill>
          <a:blip r:embed="rId2"/>
          <a:stretch>
            <a:fillRect/>
          </a:stretch>
        </p:blipFill>
        <p:spPr>
          <a:xfrm>
            <a:off x="727788" y="421440"/>
            <a:ext cx="10692880" cy="6052441"/>
          </a:xfrm>
          <a:prstGeom prst="rect">
            <a:avLst/>
          </a:prstGeom>
        </p:spPr>
      </p:pic>
    </p:spTree>
    <p:extLst>
      <p:ext uri="{BB962C8B-B14F-4D97-AF65-F5344CB8AC3E}">
        <p14:creationId xmlns:p14="http://schemas.microsoft.com/office/powerpoint/2010/main" val="374786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E5816-5176-48A9-8F91-CE9445A03940}"/>
              </a:ext>
            </a:extLst>
          </p:cNvPr>
          <p:cNvSpPr txBox="1"/>
          <p:nvPr/>
        </p:nvSpPr>
        <p:spPr>
          <a:xfrm>
            <a:off x="727788" y="451242"/>
            <a:ext cx="9573208" cy="6063198"/>
          </a:xfrm>
          <a:prstGeom prst="rect">
            <a:avLst/>
          </a:prstGeom>
          <a:noFill/>
        </p:spPr>
        <p:txBody>
          <a:bodyPr wrap="square" lIns="91440" tIns="45720" rIns="91440" bIns="45720" rtlCol="0" anchor="t">
            <a:spAutoFit/>
          </a:bodyPr>
          <a:lstStyle/>
          <a:p>
            <a:r>
              <a:rPr lang="en-US" sz="4400" b="1" u="sng" dirty="0">
                <a:solidFill>
                  <a:srgbClr val="032C86"/>
                </a:solidFill>
                <a:latin typeface="Calibri"/>
                <a:cs typeface="Calibri"/>
              </a:rPr>
              <a:t>Computer Use at Home</a:t>
            </a:r>
          </a:p>
          <a:p>
            <a:pPr algn="l"/>
            <a:endParaRPr lang="en-US" sz="2400" b="1" i="0" u="none" strike="noStrike" baseline="0" dirty="0">
              <a:solidFill>
                <a:srgbClr val="032C86"/>
              </a:solidFill>
              <a:latin typeface="Montserrat Medium"/>
            </a:endParaRPr>
          </a:p>
          <a:p>
            <a:r>
              <a:rPr lang="en-US" sz="3200" b="1" i="0" u="none" strike="noStrike" baseline="0" dirty="0">
                <a:solidFill>
                  <a:srgbClr val="032C86"/>
                </a:solidFill>
                <a:latin typeface="Montserrat Medium"/>
              </a:rPr>
              <a:t>All school rules apply for the home use of your device. </a:t>
            </a:r>
          </a:p>
          <a:p>
            <a:endParaRPr lang="en-US" sz="3200" b="1" i="0" u="none" strike="noStrike" baseline="0" dirty="0">
              <a:solidFill>
                <a:srgbClr val="032C86"/>
              </a:solidFill>
              <a:latin typeface="Montserrat Medium"/>
            </a:endParaRPr>
          </a:p>
          <a:p>
            <a:r>
              <a:rPr lang="en-US" sz="3200" b="1" i="0" u="none" strike="noStrike" baseline="0" dirty="0" smtClean="0">
                <a:solidFill>
                  <a:srgbClr val="032C86"/>
                </a:solidFill>
                <a:latin typeface="Montserrat Medium"/>
              </a:rPr>
              <a:t>Keep </a:t>
            </a:r>
            <a:r>
              <a:rPr lang="en-US" sz="3200" b="1" i="0" u="none" strike="noStrike" baseline="0" dirty="0">
                <a:solidFill>
                  <a:srgbClr val="032C86"/>
                </a:solidFill>
                <a:latin typeface="Montserrat Medium"/>
              </a:rPr>
              <a:t>your device and charging cord away from pets, extreme heat or cold, food, drinks and small children. </a:t>
            </a:r>
            <a:endParaRPr lang="en-US" sz="3200" b="1" i="0" u="none" strike="noStrike" baseline="0" dirty="0" smtClean="0">
              <a:solidFill>
                <a:srgbClr val="032C86"/>
              </a:solidFill>
              <a:latin typeface="Montserrat Medium"/>
            </a:endParaRPr>
          </a:p>
          <a:p>
            <a:endParaRPr lang="en-US" sz="3200" b="1" i="0" u="none" strike="noStrike" baseline="0" dirty="0">
              <a:solidFill>
                <a:srgbClr val="032C86"/>
              </a:solidFill>
              <a:latin typeface="Montserrat Medium"/>
            </a:endParaRPr>
          </a:p>
          <a:p>
            <a:r>
              <a:rPr lang="en-US" sz="3200" b="1" i="0" u="none" strike="noStrike" baseline="0" dirty="0" smtClean="0">
                <a:solidFill>
                  <a:srgbClr val="032C86"/>
                </a:solidFill>
                <a:latin typeface="Montserrat Medium"/>
              </a:rPr>
              <a:t>Designate </a:t>
            </a:r>
            <a:r>
              <a:rPr lang="en-US" sz="3200" b="1" i="0" u="none" strike="noStrike" baseline="0" dirty="0">
                <a:solidFill>
                  <a:srgbClr val="032C86"/>
                </a:solidFill>
                <a:latin typeface="Montserrat Medium"/>
              </a:rPr>
              <a:t>a safe location (off of the floor) where your device can be stored and charged each evening.</a:t>
            </a:r>
            <a:r>
              <a:rPr lang="en-US" sz="3200" b="1" dirty="0">
                <a:solidFill>
                  <a:srgbClr val="032C86"/>
                </a:solidFill>
                <a:latin typeface="Montserrat Medium"/>
              </a:rPr>
              <a:t> </a:t>
            </a:r>
            <a:r>
              <a:rPr lang="en-US" sz="3200" dirty="0" smtClean="0">
                <a:solidFill>
                  <a:srgbClr val="032C86"/>
                </a:solidFill>
              </a:rPr>
              <a:t> </a:t>
            </a:r>
            <a:endParaRPr lang="en-US" sz="3200" dirty="0">
              <a:solidFill>
                <a:srgbClr val="032C86"/>
              </a:solidFill>
            </a:endParaRPr>
          </a:p>
        </p:txBody>
      </p:sp>
    </p:spTree>
    <p:extLst>
      <p:ext uri="{BB962C8B-B14F-4D97-AF65-F5344CB8AC3E}">
        <p14:creationId xmlns:p14="http://schemas.microsoft.com/office/powerpoint/2010/main" val="1784435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9284C-4699-4682-B8AC-B3F04F33DB1B}"/>
              </a:ext>
            </a:extLst>
          </p:cNvPr>
          <p:cNvSpPr>
            <a:spLocks noGrp="1"/>
          </p:cNvSpPr>
          <p:nvPr>
            <p:ph type="title"/>
          </p:nvPr>
        </p:nvSpPr>
        <p:spPr>
          <a:xfrm>
            <a:off x="898070" y="309141"/>
            <a:ext cx="7928688" cy="1006475"/>
          </a:xfrm>
        </p:spPr>
        <p:txBody>
          <a:bodyPr/>
          <a:lstStyle/>
          <a:p>
            <a:r>
              <a:rPr lang="en-US" b="1" u="sng" dirty="0" err="1">
                <a:solidFill>
                  <a:srgbClr val="032C86"/>
                </a:solidFill>
              </a:rPr>
              <a:t>PowerUp</a:t>
            </a:r>
            <a:r>
              <a:rPr lang="en-US" b="1" u="sng" dirty="0">
                <a:solidFill>
                  <a:srgbClr val="032C86"/>
                </a:solidFill>
              </a:rPr>
              <a:t> Handbook</a:t>
            </a:r>
          </a:p>
        </p:txBody>
      </p:sp>
      <p:sp>
        <p:nvSpPr>
          <p:cNvPr id="6" name="Text Placeholder 5">
            <a:extLst>
              <a:ext uri="{FF2B5EF4-FFF2-40B4-BE49-F238E27FC236}">
                <a16:creationId xmlns:a16="http://schemas.microsoft.com/office/drawing/2014/main" id="{77F43DC9-300E-4492-B399-99A2E0EDF290}"/>
              </a:ext>
            </a:extLst>
          </p:cNvPr>
          <p:cNvSpPr>
            <a:spLocks noGrp="1"/>
          </p:cNvSpPr>
          <p:nvPr>
            <p:ph idx="1"/>
          </p:nvPr>
        </p:nvSpPr>
        <p:spPr>
          <a:xfrm>
            <a:off x="580830" y="1147665"/>
            <a:ext cx="11030339" cy="5085184"/>
          </a:xfrm>
        </p:spPr>
        <p:txBody>
          <a:bodyPr>
            <a:normAutofit/>
          </a:bodyPr>
          <a:lstStyle/>
          <a:p>
            <a:r>
              <a:rPr lang="en-US" sz="2400" b="1" dirty="0">
                <a:solidFill>
                  <a:srgbClr val="032C86"/>
                </a:solidFill>
              </a:rPr>
              <a:t>Each student will receive a printed copy of the </a:t>
            </a:r>
            <a:r>
              <a:rPr lang="en-US" sz="2400" b="1" dirty="0" err="1">
                <a:solidFill>
                  <a:schemeClr val="tx1"/>
                </a:solidFill>
              </a:rPr>
              <a:t>PowerUP</a:t>
            </a:r>
            <a:r>
              <a:rPr lang="en-US" sz="2400" b="1" dirty="0">
                <a:solidFill>
                  <a:schemeClr val="tx1"/>
                </a:solidFill>
              </a:rPr>
              <a:t> 1:1 Student </a:t>
            </a:r>
            <a:r>
              <a:rPr lang="en-US" sz="2400" b="1" dirty="0" smtClean="0">
                <a:solidFill>
                  <a:schemeClr val="tx1"/>
                </a:solidFill>
              </a:rPr>
              <a:t>Handbook</a:t>
            </a:r>
            <a:r>
              <a:rPr lang="en-US" sz="2400" b="1" dirty="0" smtClean="0">
                <a:solidFill>
                  <a:srgbClr val="032C86"/>
                </a:solidFill>
              </a:rPr>
              <a:t> along with a one page instruction sheet on how to log on and use the device for the first time. </a:t>
            </a:r>
            <a:r>
              <a:rPr lang="en-US" sz="2400" b="1" dirty="0">
                <a:solidFill>
                  <a:srgbClr val="032C86"/>
                </a:solidFill>
              </a:rPr>
              <a:t>This handbook provides information about device care, using the device responsibly, and internet safety.</a:t>
            </a:r>
          </a:p>
          <a:p>
            <a:r>
              <a:rPr lang="en-US" sz="2400" b="1" dirty="0">
                <a:solidFill>
                  <a:srgbClr val="032C86"/>
                </a:solidFill>
              </a:rPr>
              <a:t>Page 11 of the handbook is the </a:t>
            </a:r>
            <a:r>
              <a:rPr lang="en-US" sz="2400" b="1" dirty="0">
                <a:solidFill>
                  <a:schemeClr val="tx1"/>
                </a:solidFill>
              </a:rPr>
              <a:t>RCSS Student Technology Loan Agreement</a:t>
            </a:r>
            <a:r>
              <a:rPr lang="en-US" sz="2400" b="1" dirty="0">
                <a:solidFill>
                  <a:srgbClr val="032C86"/>
                </a:solidFill>
              </a:rPr>
              <a:t>. This agreement must be signed by the parent/guardian of any 3rd, 4th or 5th Grade student who receives a device (Chromebook) for at-home use.</a:t>
            </a:r>
          </a:p>
          <a:p>
            <a:r>
              <a:rPr lang="en-US" sz="2400" b="1" dirty="0">
                <a:solidFill>
                  <a:srgbClr val="032C86"/>
                </a:solidFill>
              </a:rPr>
              <a:t>3rd – 5th Grade students </a:t>
            </a:r>
            <a:r>
              <a:rPr lang="en-US" sz="2400" b="1" dirty="0">
                <a:solidFill>
                  <a:srgbClr val="FF0000"/>
                </a:solidFill>
              </a:rPr>
              <a:t>WITHOUT</a:t>
            </a:r>
            <a:r>
              <a:rPr lang="en-US" sz="2400" b="1" dirty="0">
                <a:solidFill>
                  <a:srgbClr val="032C86"/>
                </a:solidFill>
              </a:rPr>
              <a:t> a signed Loan Agreement will </a:t>
            </a:r>
            <a:r>
              <a:rPr lang="en-US" sz="2400" b="1" dirty="0">
                <a:solidFill>
                  <a:srgbClr val="FF0000"/>
                </a:solidFill>
              </a:rPr>
              <a:t>NOT</a:t>
            </a:r>
            <a:r>
              <a:rPr lang="en-US" sz="2400" b="1" dirty="0">
                <a:solidFill>
                  <a:srgbClr val="032C86"/>
                </a:solidFill>
              </a:rPr>
              <a:t> be allowed to take a device home. They will be Day Users </a:t>
            </a:r>
            <a:r>
              <a:rPr lang="en-US" sz="2400" b="1" dirty="0">
                <a:solidFill>
                  <a:srgbClr val="FF0000"/>
                </a:solidFill>
              </a:rPr>
              <a:t>ONLY</a:t>
            </a:r>
            <a:r>
              <a:rPr lang="en-US" sz="2400" b="1" dirty="0">
                <a:solidFill>
                  <a:srgbClr val="032C86"/>
                </a:solidFill>
              </a:rPr>
              <a:t>.</a:t>
            </a:r>
          </a:p>
          <a:p>
            <a:r>
              <a:rPr lang="en-US" sz="2400" b="1" dirty="0">
                <a:solidFill>
                  <a:srgbClr val="032C86"/>
                </a:solidFill>
              </a:rPr>
              <a:t>This form will not be used for students in </a:t>
            </a:r>
            <a:r>
              <a:rPr lang="en-US" sz="2400" b="1" dirty="0" err="1">
                <a:solidFill>
                  <a:srgbClr val="032C86"/>
                </a:solidFill>
              </a:rPr>
              <a:t>PreK</a:t>
            </a:r>
            <a:r>
              <a:rPr lang="en-US" sz="2400" b="1" dirty="0">
                <a:solidFill>
                  <a:srgbClr val="032C86"/>
                </a:solidFill>
              </a:rPr>
              <a:t> – 2nd Grade as they will </a:t>
            </a:r>
            <a:r>
              <a:rPr lang="en-US" sz="2400" b="1" dirty="0">
                <a:solidFill>
                  <a:srgbClr val="FF0000"/>
                </a:solidFill>
              </a:rPr>
              <a:t>NOT</a:t>
            </a:r>
            <a:r>
              <a:rPr lang="en-US" sz="2400" b="1" dirty="0">
                <a:solidFill>
                  <a:srgbClr val="032C86"/>
                </a:solidFill>
              </a:rPr>
              <a:t> be allowed to take their devices home.</a:t>
            </a:r>
            <a:endParaRPr lang="en-US" sz="2400" b="1" dirty="0">
              <a:solidFill>
                <a:srgbClr val="032C86"/>
              </a:solidFill>
            </a:endParaRPr>
          </a:p>
        </p:txBody>
      </p:sp>
    </p:spTree>
    <p:extLst>
      <p:ext uri="{BB962C8B-B14F-4D97-AF65-F5344CB8AC3E}">
        <p14:creationId xmlns:p14="http://schemas.microsoft.com/office/powerpoint/2010/main" val="858628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77226DFF8F2F41A4C9A1104DFEADB3" ma:contentTypeVersion="39" ma:contentTypeDescription="Create a new document." ma:contentTypeScope="" ma:versionID="86294d36a4f4a065b1f063d3bab05b90">
  <xsd:schema xmlns:xsd="http://www.w3.org/2001/XMLSchema" xmlns:xs="http://www.w3.org/2001/XMLSchema" xmlns:p="http://schemas.microsoft.com/office/2006/metadata/properties" xmlns:ns3="6211e02a-a679-4706-91e5-1e3e856eb80a" xmlns:ns4="9b9891fc-dcb4-45a2-babe-eca6404c5524" targetNamespace="http://schemas.microsoft.com/office/2006/metadata/properties" ma:root="true" ma:fieldsID="df0c95936db236f300bd7008361a8992" ns3:_="" ns4:_="">
    <xsd:import namespace="6211e02a-a679-4706-91e5-1e3e856eb80a"/>
    <xsd:import namespace="9b9891fc-dcb4-45a2-babe-eca6404c5524"/>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CultureName" minOccurs="0"/>
                <xsd:element ref="ns4:Leaders" minOccurs="0"/>
                <xsd:element ref="ns4:Members" minOccurs="0"/>
                <xsd:element ref="ns4:Member_Groups" minOccurs="0"/>
                <xsd:element ref="ns4:Invited_Leaders" minOccurs="0"/>
                <xsd:element ref="ns4:Invited_Members" minOccurs="0"/>
                <xsd:element ref="ns4:Has_Leaders_Only_SectionGroup" minOccurs="0"/>
                <xsd:element ref="ns3:LastSharedByUser" minOccurs="0"/>
                <xsd:element ref="ns3:LastSharedByTime" minOccurs="0"/>
                <xsd:element ref="ns4:MediaServiceMetadata" minOccurs="0"/>
                <xsd:element ref="ns4:MediaServiceFastMetadata" minOccurs="0"/>
                <xsd:element ref="ns4:Templates" minOccurs="0"/>
                <xsd:element ref="ns4:TeamsChannelId" minOccurs="0"/>
                <xsd:element ref="ns4:Self_Registration_Enabled0" minOccurs="0"/>
                <xsd:element ref="ns4:Is_Collaboration_Space_Locked"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1e02a-a679-4706-91e5-1e3e856eb80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30" nillable="true" ma:displayName="Last Shared By User" ma:description="" ma:internalName="LastSharedByUser" ma:readOnly="true">
      <xsd:simpleType>
        <xsd:restriction base="dms:Note">
          <xsd:maxLength value="255"/>
        </xsd:restriction>
      </xsd:simpleType>
    </xsd:element>
    <xsd:element name="LastSharedByTime" ma:index="3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b9891fc-dcb4-45a2-babe-eca6404c5524"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Leaders" ma:index="2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7" nillable="true" ma:displayName="Invited Leaders" ma:internalName="Invited_Leaders">
      <xsd:simpleType>
        <xsd:restriction base="dms:Note">
          <xsd:maxLength value="255"/>
        </xsd:restriction>
      </xsd:simpleType>
    </xsd:element>
    <xsd:element name="Invited_Members" ma:index="28" nillable="true" ma:displayName="Invited Members" ma:internalName="Invited_Members">
      <xsd:simpleType>
        <xsd:restriction base="dms:Note">
          <xsd:maxLength value="255"/>
        </xsd:restriction>
      </xsd:simpleType>
    </xsd:element>
    <xsd:element name="Has_Leaders_Only_SectionGroup" ma:index="29" nillable="true" ma:displayName="Has Leaders Only SectionGroup" ma:internalName="Has_Leaders_Only_SectionGroup">
      <xsd:simpleType>
        <xsd:restriction base="dms:Boolean"/>
      </xsd:simpleType>
    </xsd:element>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Templates" ma:index="34" nillable="true" ma:displayName="Templates" ma:internalName="Templates">
      <xsd:simpleType>
        <xsd:restriction base="dms:Note">
          <xsd:maxLength value="255"/>
        </xsd:restriction>
      </xsd:simpleType>
    </xsd:element>
    <xsd:element name="TeamsChannelId" ma:index="35" nillable="true" ma:displayName="Teams Channel Id" ma:internalName="TeamsChannelId">
      <xsd:simpleType>
        <xsd:restriction base="dms:Text"/>
      </xsd:simpleType>
    </xsd:element>
    <xsd:element name="Self_Registration_Enabled0" ma:index="36" nillable="true" ma:displayName="Self Registration Enabled" ma:internalName="Self_Registration_Enabled0">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MediaServiceAutoTags" ma:internalName="MediaServiceAutoTags" ma:readOnly="true">
      <xsd:simpleType>
        <xsd:restriction base="dms:Text"/>
      </xsd:simpleType>
    </xsd:element>
    <xsd:element name="MediaServiceLocation" ma:index="40" nillable="true" ma:displayName="MediaServiceLocation" ma:internalName="MediaServiceLocation" ma:readOnly="true">
      <xsd:simpleType>
        <xsd:restriction base="dms:Text"/>
      </xsd:simpleType>
    </xsd:element>
    <xsd:element name="MediaServiceOCR" ma:index="41" nillable="true" ma:displayName="MediaServiceOCR" ma:internalName="MediaServiceOCR" ma:readOnly="true">
      <xsd:simpleType>
        <xsd:restriction base="dms:Note">
          <xsd:maxLength value="255"/>
        </xsd:restriction>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EventHashCode" ma:index="45" nillable="true" ma:displayName="MediaServiceEventHashCode" ma:hidden="true" ma:internalName="MediaServiceEventHashCode" ma:readOnly="true">
      <xsd:simpleType>
        <xsd:restriction base="dms:Text"/>
      </xsd:simpleType>
    </xsd:element>
    <xsd:element name="MediaLengthInSeconds" ma:index="4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s xmlns="9b9891fc-dcb4-45a2-babe-eca6404c5524" xsi:nil="true"/>
    <FolderType xmlns="9b9891fc-dcb4-45a2-babe-eca6404c5524" xsi:nil="true"/>
    <Students xmlns="9b9891fc-dcb4-45a2-babe-eca6404c5524">
      <UserInfo>
        <DisplayName/>
        <AccountId xsi:nil="true"/>
        <AccountType/>
      </UserInfo>
    </Students>
    <CultureName xmlns="9b9891fc-dcb4-45a2-babe-eca6404c5524" xsi:nil="true"/>
    <Invited_Students xmlns="9b9891fc-dcb4-45a2-babe-eca6404c5524" xsi:nil="true"/>
    <Invited_Leaders xmlns="9b9891fc-dcb4-45a2-babe-eca6404c5524" xsi:nil="true"/>
    <TeamsChannelId xmlns="9b9891fc-dcb4-45a2-babe-eca6404c5524" xsi:nil="true"/>
    <Invited_Members xmlns="9b9891fc-dcb4-45a2-babe-eca6404c5524" xsi:nil="true"/>
    <Self_Registration_Enabled xmlns="9b9891fc-dcb4-45a2-babe-eca6404c5524" xsi:nil="true"/>
    <Has_Leaders_Only_SectionGroup xmlns="9b9891fc-dcb4-45a2-babe-eca6404c5524" xsi:nil="true"/>
    <Teachers xmlns="9b9891fc-dcb4-45a2-babe-eca6404c5524">
      <UserInfo>
        <DisplayName/>
        <AccountId xsi:nil="true"/>
        <AccountType/>
      </UserInfo>
    </Teachers>
    <Student_Groups xmlns="9b9891fc-dcb4-45a2-babe-eca6404c5524">
      <UserInfo>
        <DisplayName/>
        <AccountId xsi:nil="true"/>
        <AccountType/>
      </UserInfo>
    </Student_Groups>
    <AppVersion xmlns="9b9891fc-dcb4-45a2-babe-eca6404c5524" xsi:nil="true"/>
    <Invited_Teachers xmlns="9b9891fc-dcb4-45a2-babe-eca6404c5524" xsi:nil="true"/>
    <DefaultSectionNames xmlns="9b9891fc-dcb4-45a2-babe-eca6404c5524" xsi:nil="true"/>
    <Is_Collaboration_Space_Locked xmlns="9b9891fc-dcb4-45a2-babe-eca6404c5524" xsi:nil="true"/>
    <Has_Teacher_Only_SectionGroup xmlns="9b9891fc-dcb4-45a2-babe-eca6404c5524" xsi:nil="true"/>
    <Member_Groups xmlns="9b9891fc-dcb4-45a2-babe-eca6404c5524">
      <UserInfo>
        <DisplayName/>
        <AccountId xsi:nil="true"/>
        <AccountType/>
      </UserInfo>
    </Member_Groups>
    <Members xmlns="9b9891fc-dcb4-45a2-babe-eca6404c5524">
      <UserInfo>
        <DisplayName/>
        <AccountId xsi:nil="true"/>
        <AccountType/>
      </UserInfo>
    </Members>
    <NotebookType xmlns="9b9891fc-dcb4-45a2-babe-eca6404c5524" xsi:nil="true"/>
    <Self_Registration_Enabled0 xmlns="9b9891fc-dcb4-45a2-babe-eca6404c5524" xsi:nil="true"/>
    <Owner xmlns="9b9891fc-dcb4-45a2-babe-eca6404c5524">
      <UserInfo>
        <DisplayName/>
        <AccountId xsi:nil="true"/>
        <AccountType/>
      </UserInfo>
    </Owner>
    <Leaders xmlns="9b9891fc-dcb4-45a2-babe-eca6404c5524">
      <UserInfo>
        <DisplayName/>
        <AccountId xsi:nil="true"/>
        <AccountType/>
      </UserInfo>
    </Leaders>
  </documentManagement>
</p:properties>
</file>

<file path=customXml/itemProps1.xml><?xml version="1.0" encoding="utf-8"?>
<ds:datastoreItem xmlns:ds="http://schemas.openxmlformats.org/officeDocument/2006/customXml" ds:itemID="{A5B3D548-DA0D-4EBB-85C7-37330C539263}">
  <ds:schemaRefs>
    <ds:schemaRef ds:uri="http://schemas.microsoft.com/sharepoint/v3/contenttype/forms"/>
  </ds:schemaRefs>
</ds:datastoreItem>
</file>

<file path=customXml/itemProps2.xml><?xml version="1.0" encoding="utf-8"?>
<ds:datastoreItem xmlns:ds="http://schemas.openxmlformats.org/officeDocument/2006/customXml" ds:itemID="{F8333590-28D2-4251-8981-EA20B056A7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11e02a-a679-4706-91e5-1e3e856eb80a"/>
    <ds:schemaRef ds:uri="9b9891fc-dcb4-45a2-babe-eca6404c55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318DFA-69C6-4260-A86E-EE422C6A85DC}">
  <ds:schemaRefs>
    <ds:schemaRef ds:uri="http://purl.org/dc/elements/1.1/"/>
    <ds:schemaRef ds:uri="http://www.w3.org/XML/1998/namespace"/>
    <ds:schemaRef ds:uri="http://schemas.microsoft.com/office/infopath/2007/PartnerControls"/>
    <ds:schemaRef ds:uri="http://schemas.openxmlformats.org/package/2006/metadata/core-properties"/>
    <ds:schemaRef ds:uri="9b9891fc-dcb4-45a2-babe-eca6404c5524"/>
    <ds:schemaRef ds:uri="http://purl.org/dc/terms/"/>
    <ds:schemaRef ds:uri="http://schemas.microsoft.com/office/2006/documentManagement/types"/>
    <ds:schemaRef ds:uri="6211e02a-a679-4706-91e5-1e3e856eb80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18564</TotalTime>
  <Words>795</Words>
  <Application>Microsoft Office PowerPoint</Application>
  <PresentationFormat>Widescreen</PresentationFormat>
  <Paragraphs>54</Paragraphs>
  <Slides>12</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Helvetica Neue</vt:lpstr>
      <vt:lpstr>Montserrat Medium</vt:lpstr>
      <vt:lpstr>Trebuchet MS</vt:lpstr>
      <vt:lpstr>Wingdings 3</vt:lpstr>
      <vt:lpstr>Office Theme</vt:lpstr>
      <vt:lpstr>Facet</vt:lpstr>
      <vt:lpstr>PowerUp Parent Orientation</vt:lpstr>
      <vt:lpstr>RCSS Vision and Mission Statements</vt:lpstr>
      <vt:lpstr>PowerPoint Presentation</vt:lpstr>
      <vt:lpstr>PowerUp Canvas Course</vt:lpstr>
      <vt:lpstr>Digital Citizenship</vt:lpstr>
      <vt:lpstr>PowerPoint Presentation</vt:lpstr>
      <vt:lpstr>PowerPoint Presentation</vt:lpstr>
      <vt:lpstr>PowerPoint Presentation</vt:lpstr>
      <vt:lpstr>PowerUp Handbook</vt:lpstr>
      <vt:lpstr>Computer Information</vt:lpstr>
      <vt:lpstr>Blythe Elementary’s Device Distribution Plan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Kaden</dc:creator>
  <cp:lastModifiedBy>Hendley, Tammy</cp:lastModifiedBy>
  <cp:revision>305</cp:revision>
  <cp:lastPrinted>2020-01-13T20:35:00Z</cp:lastPrinted>
  <dcterms:created xsi:type="dcterms:W3CDTF">2018-02-24T01:28:30Z</dcterms:created>
  <dcterms:modified xsi:type="dcterms:W3CDTF">2021-11-16T19:24:23Z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0x010100C677226DFF8F2F41A4C9A1104DFEADB3</vt:lpwstr>
  </property>
</Properties>
</file>