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5" r:id="rId4"/>
  </p:sldMasterIdLst>
  <p:notesMasterIdLst>
    <p:notesMasterId r:id="rId20"/>
  </p:notesMasterIdLst>
  <p:sldIdLst>
    <p:sldId id="290" r:id="rId5"/>
    <p:sldId id="288" r:id="rId6"/>
    <p:sldId id="289" r:id="rId7"/>
    <p:sldId id="279" r:id="rId8"/>
    <p:sldId id="294" r:id="rId9"/>
    <p:sldId id="295" r:id="rId10"/>
    <p:sldId id="307" r:id="rId11"/>
    <p:sldId id="308" r:id="rId12"/>
    <p:sldId id="309" r:id="rId13"/>
    <p:sldId id="299" r:id="rId14"/>
    <p:sldId id="302" r:id="rId15"/>
    <p:sldId id="306" r:id="rId16"/>
    <p:sldId id="304" r:id="rId17"/>
    <p:sldId id="310" r:id="rId18"/>
    <p:sldId id="28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52A0"/>
    <a:srgbClr val="903888"/>
    <a:srgbClr val="702C6A"/>
    <a:srgbClr val="1A717F"/>
    <a:srgbClr val="2651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9" autoAdjust="0"/>
    <p:restoredTop sz="49078" autoAdjust="0"/>
  </p:normalViewPr>
  <p:slideViewPr>
    <p:cSldViewPr snapToGrid="0" snapToObjects="1">
      <p:cViewPr>
        <p:scale>
          <a:sx n="95" d="100"/>
          <a:sy n="95" d="100"/>
        </p:scale>
        <p:origin x="1536" y="-14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86FA5-C92F-DB43-8185-8BDB39A3D180}" type="datetimeFigureOut">
              <a:rPr lang="en-US" smtClean="0"/>
              <a:t>9/16/20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70C7B6-E862-8D4A-87FF-B58BABB5FFE6}" type="slidenum">
              <a:rPr lang="en-US" smtClean="0"/>
              <a:t>‹#›</a:t>
            </a:fld>
            <a:endParaRPr lang="en-US"/>
          </a:p>
        </p:txBody>
      </p:sp>
    </p:spTree>
    <p:extLst>
      <p:ext uri="{BB962C8B-B14F-4D97-AF65-F5344CB8AC3E}">
        <p14:creationId xmlns:p14="http://schemas.microsoft.com/office/powerpoint/2010/main" val="1859664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Hello, my name </a:t>
            </a:r>
            <a:r>
              <a:rPr lang="en-US" sz="1200" i="1" kern="1200" dirty="0" smtClean="0">
                <a:solidFill>
                  <a:schemeClr val="tx1"/>
                </a:solidFill>
                <a:effectLst/>
                <a:latin typeface="+mn-lt"/>
                <a:ea typeface="+mn-ea"/>
                <a:cs typeface="+mn-cs"/>
              </a:rPr>
              <a:t>is</a:t>
            </a:r>
            <a:r>
              <a:rPr lang="en-US" sz="1200" i="1" kern="1200" baseline="0" dirty="0" smtClean="0">
                <a:solidFill>
                  <a:schemeClr val="tx1"/>
                </a:solidFill>
                <a:effectLst/>
                <a:latin typeface="+mn-lt"/>
                <a:ea typeface="+mn-ea"/>
                <a:cs typeface="+mn-cs"/>
              </a:rPr>
              <a:t> Mrs. Krista Meadows</a:t>
            </a:r>
            <a:r>
              <a:rPr lang="en-US" sz="1200" i="1" kern="1200" dirty="0" smtClean="0">
                <a:solidFill>
                  <a:schemeClr val="tx1"/>
                </a:solidFill>
                <a:effectLst/>
                <a:latin typeface="+mn-lt"/>
                <a:ea typeface="+mn-ea"/>
                <a:cs typeface="+mn-cs"/>
              </a:rPr>
              <a:t>, I’m the new PE Teacher</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I’m glad you are able to join us today. During our time together </a:t>
            </a:r>
            <a:r>
              <a:rPr lang="en-US" sz="1200" i="1" kern="1200" dirty="0" smtClean="0">
                <a:solidFill>
                  <a:schemeClr val="tx1"/>
                </a:solidFill>
                <a:effectLst/>
                <a:latin typeface="+mn-lt"/>
                <a:ea typeface="+mn-ea"/>
                <a:cs typeface="+mn-cs"/>
              </a:rPr>
              <a:t>I </a:t>
            </a:r>
            <a:r>
              <a:rPr lang="en-US" sz="1200" i="1" kern="1200" dirty="0" smtClean="0">
                <a:solidFill>
                  <a:schemeClr val="tx1"/>
                </a:solidFill>
                <a:effectLst/>
                <a:latin typeface="+mn-lt"/>
                <a:ea typeface="+mn-ea"/>
                <a:cs typeface="+mn-cs"/>
              </a:rPr>
              <a:t>will be asking you a few questions. You have the choice not to answer any of them. Your participation is voluntary. All responses are kept confidential and your individual answers and personal information will not be shared with anyone. Thank you for your time!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Welcome to HealthMPowers presentation on go for fruits &amp; vegetables and moving more! How many of you have heard of “Go” foods? “Go” foods are the foods that are good for your body, and give you the energy to move more!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 we are going to talk about how foods can fit into three different groups: Go, Slow, and Whoa!</a:t>
            </a:r>
          </a:p>
          <a:p>
            <a:r>
              <a:rPr lang="en-US" sz="1200" kern="1200" dirty="0" smtClean="0">
                <a:solidFill>
                  <a:schemeClr val="tx1"/>
                </a:solidFill>
                <a:effectLst/>
                <a:latin typeface="+mn-lt"/>
                <a:ea typeface="+mn-ea"/>
                <a:cs typeface="+mn-cs"/>
              </a:rPr>
              <a:t>We are hoping that at the end of this presentation, you will be encouraged to:</a:t>
            </a:r>
          </a:p>
          <a:p>
            <a:pPr lvl="0"/>
            <a:r>
              <a:rPr lang="en-US" sz="1200" kern="1200" dirty="0" smtClean="0">
                <a:solidFill>
                  <a:schemeClr val="tx1"/>
                </a:solidFill>
                <a:effectLst/>
                <a:latin typeface="+mn-lt"/>
                <a:ea typeface="+mn-ea"/>
                <a:cs typeface="+mn-cs"/>
              </a:rPr>
              <a:t>Serve 2-3 vegetables daily to your child.</a:t>
            </a:r>
          </a:p>
          <a:p>
            <a:pPr lvl="0"/>
            <a:r>
              <a:rPr lang="en-US" sz="1200" kern="1200" dirty="0" smtClean="0">
                <a:solidFill>
                  <a:schemeClr val="tx1"/>
                </a:solidFill>
                <a:effectLst/>
                <a:latin typeface="+mn-lt"/>
                <a:ea typeface="+mn-ea"/>
                <a:cs typeface="+mn-cs"/>
              </a:rPr>
              <a:t>Help your child be physically active for at least 1 hour each day.</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school is working with HealthMPowers to improve the nutrition and physical activity behaviors of students and families. HealthMPowers is a non-profit organization.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Centers for Disease Control and Prevention in Atlanta has identified evidence that helps all to understand that education and health for students must go hand-in-hand for students to succeed. This presentation is based upon those documents.</a:t>
            </a:r>
          </a:p>
          <a:p>
            <a:endParaRPr lang="en-US" sz="1200" b="1" kern="1200" dirty="0" smtClean="0">
              <a:solidFill>
                <a:schemeClr val="tx1"/>
              </a:solidFill>
              <a:effectLst/>
              <a:latin typeface="+mn-lt"/>
              <a:ea typeface="+mn-ea"/>
              <a:cs typeface="+mn-cs"/>
            </a:endParaRPr>
          </a:p>
          <a:p>
            <a:endParaRPr lang="en-US" sz="1200" dirty="0">
              <a:solidFill>
                <a:schemeClr val="tx1"/>
              </a:solidFill>
              <a:latin typeface="+mn-lt"/>
            </a:endParaRPr>
          </a:p>
          <a:p>
            <a:endParaRPr lang="en-US" altLang="en-US" sz="1200" dirty="0">
              <a:solidFill>
                <a:schemeClr val="tx1"/>
              </a:solidFill>
              <a:latin typeface="+mn-lt"/>
            </a:endParaRPr>
          </a:p>
          <a:p>
            <a:endParaRPr lang="en-US" sz="1200" dirty="0">
              <a:solidFill>
                <a:schemeClr val="tx1"/>
              </a:solidFill>
              <a:latin typeface="+mn-lt"/>
            </a:endParaRPr>
          </a:p>
        </p:txBody>
      </p:sp>
      <p:sp>
        <p:nvSpPr>
          <p:cNvPr id="4" name="Slide Number Placeholder 3"/>
          <p:cNvSpPr>
            <a:spLocks noGrp="1"/>
          </p:cNvSpPr>
          <p:nvPr>
            <p:ph type="sldNum" sz="quarter" idx="10"/>
          </p:nvPr>
        </p:nvSpPr>
        <p:spPr/>
        <p:txBody>
          <a:bodyPr/>
          <a:lstStyle/>
          <a:p>
            <a:fld id="{C470C7B6-E862-8D4A-87FF-B58BABB5FFE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451013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Keep</a:t>
            </a:r>
            <a:r>
              <a:rPr lang="en-US" b="0" u="none" baseline="0" dirty="0"/>
              <a:t> receiving information and tips by f</a:t>
            </a:r>
            <a:r>
              <a:rPr lang="en-US" b="0" u="none" dirty="0"/>
              <a:t>ollowing HealthMPowers </a:t>
            </a:r>
            <a:r>
              <a:rPr lang="en-US" dirty="0"/>
              <a:t>on Facebook, Twitter, and Instagram.</a:t>
            </a:r>
          </a:p>
        </p:txBody>
      </p:sp>
      <p:sp>
        <p:nvSpPr>
          <p:cNvPr id="4" name="Slide Number Placeholder 3"/>
          <p:cNvSpPr>
            <a:spLocks noGrp="1"/>
          </p:cNvSpPr>
          <p:nvPr>
            <p:ph type="sldNum" sz="quarter" idx="10"/>
          </p:nvPr>
        </p:nvSpPr>
        <p:spPr/>
        <p:txBody>
          <a:bodyPr/>
          <a:lstStyle/>
          <a:p>
            <a:fld id="{E58D015A-BC67-4623-A139-3C905B8DDCF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07382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Have you heard? HealthMPowers offers health-enhancing weekly text messages. To sign up, text your school’s name to 833-369-3547.</a:t>
            </a:r>
            <a:r>
              <a:rPr lang="en-US" altLang="en-US" baseline="0" dirty="0"/>
              <a:t> </a:t>
            </a:r>
            <a:r>
              <a:rPr lang="en-US" altLang="en-US" b="0" u="none" baseline="0" dirty="0"/>
              <a:t>You will receive weekly text messages on cooking tips, healthy eating or physical activity ideas that you can do with your family.</a:t>
            </a:r>
            <a:endParaRPr lang="en-US" altLang="en-US" b="0" u="none" dirty="0"/>
          </a:p>
        </p:txBody>
      </p:sp>
      <p:sp>
        <p:nvSpPr>
          <p:cNvPr id="4" name="Slide Number Placeholder 3"/>
          <p:cNvSpPr>
            <a:spLocks noGrp="1"/>
          </p:cNvSpPr>
          <p:nvPr>
            <p:ph type="sldNum" sz="quarter" idx="10"/>
          </p:nvPr>
        </p:nvSpPr>
        <p:spPr/>
        <p:txBody>
          <a:bodyPr/>
          <a:lstStyle/>
          <a:p>
            <a:fld id="{766405FD-2250-4F85-92E6-CC3D2683C7F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9221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1" u="none" dirty="0">
                <a:ln>
                  <a:solidFill>
                    <a:schemeClr val="bg1"/>
                  </a:solidFill>
                </a:ln>
              </a:rPr>
              <a:t>Thank You </a:t>
            </a:r>
            <a:r>
              <a:rPr lang="en-US" sz="1200" i="1" u="none" dirty="0"/>
              <a:t>for your continued support to improve the health and future of our children! Together you and your child’s school will work in partnership to ensure a healthy and bright academic future for all children!</a:t>
            </a:r>
            <a:endParaRPr lang="en-US" altLang="en-US" sz="1200" dirty="0"/>
          </a:p>
        </p:txBody>
      </p:sp>
      <p:sp>
        <p:nvSpPr>
          <p:cNvPr id="4" name="Slide Number Placeholder 3"/>
          <p:cNvSpPr>
            <a:spLocks noGrp="1"/>
          </p:cNvSpPr>
          <p:nvPr>
            <p:ph type="sldNum" sz="quarter" idx="10"/>
          </p:nvPr>
        </p:nvSpPr>
        <p:spPr/>
        <p:txBody>
          <a:bodyPr/>
          <a:lstStyle/>
          <a:p>
            <a:fld id="{766405FD-2250-4F85-92E6-CC3D2683C7F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2038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noChangeArrowheads="1"/>
          </p:cNvSpPr>
          <p:nvPr>
            <p:ph type="body" idx="1"/>
          </p:nvPr>
        </p:nvSpPr>
        <p:spPr bwMode="auto">
          <a:xfrm>
            <a:off x="686098" y="4343704"/>
            <a:ext cx="5485805" cy="41138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institution is an equal opportunity provider. This material was funded by USDA's SNAP and other HealthMPowers partners.</a:t>
            </a:r>
          </a:p>
        </p:txBody>
      </p:sp>
      <p:sp>
        <p:nvSpPr>
          <p:cNvPr id="1105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02756" indent="-270291">
              <a:defRPr>
                <a:solidFill>
                  <a:schemeClr val="tx1"/>
                </a:solidFill>
                <a:latin typeface="Georgia" pitchFamily="18" charset="0"/>
              </a:defRPr>
            </a:lvl2pPr>
            <a:lvl3pPr marL="1081164" indent="-216233">
              <a:defRPr>
                <a:solidFill>
                  <a:schemeClr val="tx1"/>
                </a:solidFill>
                <a:latin typeface="Georgia" pitchFamily="18" charset="0"/>
              </a:defRPr>
            </a:lvl3pPr>
            <a:lvl4pPr marL="1513629" indent="-216233">
              <a:defRPr>
                <a:solidFill>
                  <a:schemeClr val="tx1"/>
                </a:solidFill>
                <a:latin typeface="Georgia" pitchFamily="18" charset="0"/>
              </a:defRPr>
            </a:lvl4pPr>
            <a:lvl5pPr marL="1946095" indent="-216233">
              <a:defRPr>
                <a:solidFill>
                  <a:schemeClr val="tx1"/>
                </a:solidFill>
                <a:latin typeface="Georgia" pitchFamily="18" charset="0"/>
              </a:defRPr>
            </a:lvl5pPr>
            <a:lvl6pPr marL="2378560" indent="-216233" eaLnBrk="0" fontAlgn="base" hangingPunct="0">
              <a:spcBef>
                <a:spcPct val="0"/>
              </a:spcBef>
              <a:spcAft>
                <a:spcPct val="0"/>
              </a:spcAft>
              <a:defRPr>
                <a:solidFill>
                  <a:schemeClr val="tx1"/>
                </a:solidFill>
                <a:latin typeface="Georgia" pitchFamily="18" charset="0"/>
              </a:defRPr>
            </a:lvl6pPr>
            <a:lvl7pPr marL="2811026" indent="-216233" eaLnBrk="0" fontAlgn="base" hangingPunct="0">
              <a:spcBef>
                <a:spcPct val="0"/>
              </a:spcBef>
              <a:spcAft>
                <a:spcPct val="0"/>
              </a:spcAft>
              <a:defRPr>
                <a:solidFill>
                  <a:schemeClr val="tx1"/>
                </a:solidFill>
                <a:latin typeface="Georgia" pitchFamily="18" charset="0"/>
              </a:defRPr>
            </a:lvl7pPr>
            <a:lvl8pPr marL="3243491" indent="-216233" eaLnBrk="0" fontAlgn="base" hangingPunct="0">
              <a:spcBef>
                <a:spcPct val="0"/>
              </a:spcBef>
              <a:spcAft>
                <a:spcPct val="0"/>
              </a:spcAft>
              <a:defRPr>
                <a:solidFill>
                  <a:schemeClr val="tx1"/>
                </a:solidFill>
                <a:latin typeface="Georgia" pitchFamily="18" charset="0"/>
              </a:defRPr>
            </a:lvl8pPr>
            <a:lvl9pPr marL="3675957" indent="-216233" eaLnBrk="0" fontAlgn="base" hangingPunct="0">
              <a:spcBef>
                <a:spcPct val="0"/>
              </a:spcBef>
              <a:spcAft>
                <a:spcPct val="0"/>
              </a:spcAft>
              <a:defRPr>
                <a:solidFill>
                  <a:schemeClr val="tx1"/>
                </a:solidFill>
                <a:latin typeface="Georgia" pitchFamily="18" charset="0"/>
              </a:defRPr>
            </a:lvl9pPr>
          </a:lstStyle>
          <a:p>
            <a:fld id="{13B504D1-6C6A-43FC-9702-8DD3BAF66A4D}" type="slidenum">
              <a:rPr lang="en-US" altLang="en-US" smtClean="0">
                <a:latin typeface="Calibri" pitchFamily="34" charset="0"/>
              </a:rPr>
              <a:pPr/>
              <a:t>13</a:t>
            </a:fld>
            <a:endParaRPr lang="en-US" altLang="en-US"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NOTE: please have your</a:t>
            </a:r>
            <a:r>
              <a:rPr lang="en-US" altLang="en-US" i="1" baseline="0" dirty="0"/>
              <a:t> </a:t>
            </a:r>
            <a:r>
              <a:rPr lang="en-US" altLang="en-US" i="1" dirty="0"/>
              <a:t>audience complete the survey that corresponds with this presentation to collect the necessary demographic and behavior data, then submit completed surveys to HealthMPowers. Your</a:t>
            </a:r>
            <a:r>
              <a:rPr lang="en-US" altLang="en-US" i="1" baseline="0" dirty="0"/>
              <a:t> audience can complete the survey by completing the survey in the following link:</a:t>
            </a:r>
          </a:p>
          <a:p>
            <a:pPr eaLnBrk="1" hangingPunct="1">
              <a:spcBef>
                <a:spcPct val="0"/>
              </a:spcBef>
            </a:pPr>
            <a:endParaRPr lang="en-US" altLang="en-US" dirty="0"/>
          </a:p>
          <a:p>
            <a:r>
              <a:rPr lang="en-US" baseline="0" dirty="0"/>
              <a:t> https://www.surveymonkey.com/r/V669F77</a:t>
            </a:r>
          </a:p>
          <a:p>
            <a:endParaRPr lang="en-US" dirty="0"/>
          </a:p>
          <a:p>
            <a:r>
              <a:rPr lang="en-US" i="1" dirty="0"/>
              <a:t>Or by scanning</a:t>
            </a:r>
            <a:r>
              <a:rPr lang="en-US" i="1" baseline="0" dirty="0"/>
              <a:t> the QR code in the slide. To open the survey with the QR code, instruct your audience to open their smart phone’s camera and hover it the over the QR code. The smart phone’s camera will scan the code and a prompt will appear to open link to the survey</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EA2429DD-E103-4E71-AB68-32E5DFFFD1A6}" type="slidenum">
              <a:rPr lang="en-US" altLang="en-US" smtClean="0"/>
              <a:pPr>
                <a:defRPr/>
              </a:pPr>
              <a:t>14</a:t>
            </a:fld>
            <a:endParaRPr lang="en-US" altLang="en-US"/>
          </a:p>
        </p:txBody>
      </p:sp>
    </p:spTree>
    <p:extLst>
      <p:ext uri="{BB962C8B-B14F-4D97-AF65-F5344CB8AC3E}">
        <p14:creationId xmlns:p14="http://schemas.microsoft.com/office/powerpoint/2010/main" val="279650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solidFill>
                  <a:schemeClr val="tx1"/>
                </a:solidFill>
              </a:rPr>
              <a:t>Families can help their children eat nutritiously by:</a:t>
            </a:r>
          </a:p>
          <a:p>
            <a:pPr eaLnBrk="1" hangingPunct="1">
              <a:spcBef>
                <a:spcPct val="0"/>
              </a:spcBef>
              <a:buFontTx/>
              <a:buChar char="•"/>
            </a:pPr>
            <a:r>
              <a:rPr lang="en-US" altLang="en-US" dirty="0">
                <a:solidFill>
                  <a:schemeClr val="tx1"/>
                </a:solidFill>
              </a:rPr>
              <a:t>    Ensuring that half their child’s plate each meal are fruits or </a:t>
            </a:r>
            <a:r>
              <a:rPr lang="en-US" altLang="en-US" dirty="0" smtClean="0">
                <a:solidFill>
                  <a:schemeClr val="tx1"/>
                </a:solidFill>
              </a:rPr>
              <a:t>vegetables</a:t>
            </a:r>
            <a:endParaRPr lang="en-US" altLang="en-US" dirty="0">
              <a:solidFill>
                <a:schemeClr val="tx1"/>
              </a:solidFill>
            </a:endParaRPr>
          </a:p>
          <a:p>
            <a:pPr eaLnBrk="1" hangingPunct="1">
              <a:spcBef>
                <a:spcPct val="0"/>
              </a:spcBef>
              <a:buFontTx/>
              <a:buChar char="•"/>
            </a:pPr>
            <a:r>
              <a:rPr lang="en-US" altLang="en-US" dirty="0">
                <a:solidFill>
                  <a:schemeClr val="tx1"/>
                </a:solidFill>
              </a:rPr>
              <a:t>    </a:t>
            </a:r>
            <a:r>
              <a:rPr lang="en-US" altLang="en-US" dirty="0" smtClean="0">
                <a:solidFill>
                  <a:schemeClr val="tx1"/>
                </a:solidFill>
              </a:rPr>
              <a:t>Mak</a:t>
            </a:r>
            <a:r>
              <a:rPr lang="en-US" altLang="en-US" b="0" dirty="0" smtClean="0">
                <a:solidFill>
                  <a:schemeClr val="tx1"/>
                </a:solidFill>
              </a:rPr>
              <a:t>ing</a:t>
            </a:r>
            <a:r>
              <a:rPr lang="en-US" altLang="en-US" b="1" dirty="0" smtClean="0">
                <a:solidFill>
                  <a:schemeClr val="tx1"/>
                </a:solidFill>
              </a:rPr>
              <a:t> </a:t>
            </a:r>
            <a:r>
              <a:rPr lang="en-US" altLang="en-US" dirty="0">
                <a:solidFill>
                  <a:schemeClr val="tx1"/>
                </a:solidFill>
              </a:rPr>
              <a:t>those fruits and vegetables a variety of different colors so that you know that your child is receiving a variety of needed </a:t>
            </a:r>
            <a:r>
              <a:rPr lang="en-US" altLang="en-US" dirty="0" smtClean="0">
                <a:solidFill>
                  <a:schemeClr val="tx1"/>
                </a:solidFill>
              </a:rPr>
              <a:t>nutrients</a:t>
            </a:r>
            <a:endParaRPr lang="en-US" altLang="en-US" dirty="0">
              <a:solidFill>
                <a:schemeClr val="tx1"/>
              </a:solidFill>
            </a:endParaRPr>
          </a:p>
          <a:p>
            <a:pPr eaLnBrk="1" hangingPunct="1">
              <a:spcBef>
                <a:spcPct val="0"/>
              </a:spcBef>
              <a:buFontTx/>
              <a:buChar char="•"/>
            </a:pPr>
            <a:r>
              <a:rPr lang="en-US" altLang="en-US" dirty="0">
                <a:solidFill>
                  <a:schemeClr val="tx1"/>
                </a:solidFill>
              </a:rPr>
              <a:t>    Serving  whole fruit </a:t>
            </a:r>
            <a:r>
              <a:rPr lang="en-US" altLang="en-US" strike="noStrike" baseline="0" dirty="0" smtClean="0">
                <a:solidFill>
                  <a:schemeClr val="tx1"/>
                </a:solidFill>
              </a:rPr>
              <a:t>and </a:t>
            </a:r>
            <a:r>
              <a:rPr lang="en-US" altLang="en-US" sz="1200" u="none" strike="noStrike" baseline="0" dirty="0" smtClean="0">
                <a:solidFill>
                  <a:schemeClr val="tx1"/>
                </a:solidFill>
              </a:rPr>
              <a:t>limiting</a:t>
            </a:r>
            <a:r>
              <a:rPr lang="en-US" altLang="en-US" sz="1200" u="none" baseline="0" dirty="0" smtClean="0">
                <a:solidFill>
                  <a:schemeClr val="tx1"/>
                </a:solidFill>
              </a:rPr>
              <a:t> all </a:t>
            </a:r>
            <a:r>
              <a:rPr lang="en-US" altLang="en-US" sz="1200" u="none" baseline="0" dirty="0">
                <a:solidFill>
                  <a:schemeClr val="tx1"/>
                </a:solidFill>
              </a:rPr>
              <a:t>fruit drinks and fruit punch, </a:t>
            </a:r>
            <a:r>
              <a:rPr lang="en-US" altLang="en-US" sz="1200" b="0" u="none" baseline="0" dirty="0">
                <a:solidFill>
                  <a:schemeClr val="tx1"/>
                </a:solidFill>
              </a:rPr>
              <a:t>as they have </a:t>
            </a:r>
            <a:r>
              <a:rPr lang="en-US" altLang="en-US" sz="1200" b="0" u="none" strike="noStrike" baseline="0" dirty="0" smtClean="0">
                <a:solidFill>
                  <a:schemeClr val="tx1"/>
                </a:solidFill>
              </a:rPr>
              <a:t>a lot of </a:t>
            </a:r>
            <a:r>
              <a:rPr lang="en-US" altLang="en-US" sz="1200" b="0" u="none" baseline="0" dirty="0" smtClean="0">
                <a:solidFill>
                  <a:schemeClr val="tx1"/>
                </a:solidFill>
              </a:rPr>
              <a:t>sugar and</a:t>
            </a:r>
            <a:r>
              <a:rPr lang="en-US" altLang="en-US" sz="1200" b="0" u="none" strike="sngStrike" baseline="0" dirty="0" smtClean="0">
                <a:solidFill>
                  <a:schemeClr val="tx1"/>
                </a:solidFill>
              </a:rPr>
              <a:t> </a:t>
            </a:r>
            <a:r>
              <a:rPr lang="en-US" altLang="en-US" sz="1200" b="0" u="none" baseline="0" dirty="0" smtClean="0">
                <a:solidFill>
                  <a:schemeClr val="tx1"/>
                </a:solidFill>
              </a:rPr>
              <a:t>nutritional value</a:t>
            </a:r>
            <a:endParaRPr lang="en-US" altLang="en-US" sz="1200" u="none" baseline="0" dirty="0" smtClean="0">
              <a:solidFill>
                <a:schemeClr val="tx1"/>
              </a:solidFill>
            </a:endParaRPr>
          </a:p>
          <a:p>
            <a:pPr eaLnBrk="1" hangingPunct="1">
              <a:spcBef>
                <a:spcPct val="0"/>
              </a:spcBef>
              <a:buFontTx/>
              <a:buChar char="•"/>
            </a:pPr>
            <a:r>
              <a:rPr lang="en-US" altLang="en-US" sz="1200" u="none" baseline="0" dirty="0" smtClean="0">
                <a:solidFill>
                  <a:schemeClr val="tx1"/>
                </a:solidFill>
              </a:rPr>
              <a:t>    Serve </a:t>
            </a:r>
            <a:r>
              <a:rPr lang="en-US" altLang="en-US" sz="1200" u="none" baseline="0" dirty="0">
                <a:solidFill>
                  <a:schemeClr val="tx1"/>
                </a:solidFill>
              </a:rPr>
              <a:t>water </a:t>
            </a:r>
            <a:r>
              <a:rPr lang="en-US" altLang="en-US" sz="1200" b="0" u="none" baseline="0" dirty="0">
                <a:solidFill>
                  <a:schemeClr val="tx1"/>
                </a:solidFill>
              </a:rPr>
              <a:t>or </a:t>
            </a:r>
            <a:r>
              <a:rPr lang="en-US" altLang="en-US" sz="1200" b="0" u="none" baseline="0" dirty="0" smtClean="0">
                <a:solidFill>
                  <a:schemeClr val="tx1"/>
                </a:solidFill>
              </a:rPr>
              <a:t>low fat </a:t>
            </a:r>
            <a:r>
              <a:rPr lang="en-US" altLang="en-US" sz="1200" u="none" baseline="0" dirty="0" smtClean="0">
                <a:solidFill>
                  <a:schemeClr val="tx1"/>
                </a:solidFill>
              </a:rPr>
              <a:t>milk </a:t>
            </a:r>
            <a:r>
              <a:rPr lang="en-US" altLang="en-US" sz="1200" u="none" baseline="0" dirty="0">
                <a:solidFill>
                  <a:schemeClr val="tx1"/>
                </a:solidFill>
              </a:rPr>
              <a:t>instead of sugary drinks. Limit serving fruit punch, sweetened tea or sodas – any sugary </a:t>
            </a:r>
            <a:r>
              <a:rPr lang="en-US" altLang="en-US" sz="1200" u="none" baseline="0" dirty="0" smtClean="0">
                <a:solidFill>
                  <a:schemeClr val="tx1"/>
                </a:solidFill>
              </a:rPr>
              <a:t>drinks</a:t>
            </a:r>
            <a:endParaRPr lang="en-US" altLang="en-US" dirty="0">
              <a:solidFill>
                <a:schemeClr val="tx1"/>
              </a:solidFill>
            </a:endParaRPr>
          </a:p>
          <a:p>
            <a:endParaRPr lang="en-US" dirty="0">
              <a:solidFill>
                <a:schemeClr val="tx1"/>
              </a:solidFill>
            </a:endParaRPr>
          </a:p>
          <a:p>
            <a:r>
              <a:rPr lang="en-US" altLang="en-US" dirty="0" smtClean="0">
                <a:solidFill>
                  <a:schemeClr val="tx1"/>
                </a:solidFill>
              </a:rPr>
              <a:t>You can learn more about choosing healthy foods and physical activity by reading your child’s student agenda, </a:t>
            </a:r>
            <a:r>
              <a:rPr lang="en-US" altLang="en-US" i="1" dirty="0" smtClean="0">
                <a:solidFill>
                  <a:schemeClr val="tx1"/>
                </a:solidFill>
              </a:rPr>
              <a:t>Get Ready! Get Set! G0!</a:t>
            </a:r>
            <a:r>
              <a:rPr lang="en-US" altLang="en-US" dirty="0" smtClean="0">
                <a:solidFill>
                  <a:schemeClr val="tx1"/>
                </a:solidFill>
              </a:rPr>
              <a:t> for grades 1-2 or </a:t>
            </a:r>
            <a:r>
              <a:rPr lang="en-US" altLang="en-US" i="1" dirty="0" smtClean="0">
                <a:solidFill>
                  <a:schemeClr val="tx1"/>
                </a:solidFill>
              </a:rPr>
              <a:t>Choosing Healthy Habits </a:t>
            </a:r>
            <a:r>
              <a:rPr lang="en-US" altLang="en-US" dirty="0" smtClean="0">
                <a:solidFill>
                  <a:schemeClr val="tx1"/>
                </a:solidFill>
              </a:rPr>
              <a:t>for 3-5. </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C470C7B6-E862-8D4A-87FF-B58BABB5FFE6}" type="slidenum">
              <a:rPr lang="en-US" smtClean="0"/>
              <a:t>2</a:t>
            </a:fld>
            <a:endParaRPr lang="en-US"/>
          </a:p>
        </p:txBody>
      </p:sp>
    </p:spTree>
    <p:extLst>
      <p:ext uri="{BB962C8B-B14F-4D97-AF65-F5344CB8AC3E}">
        <p14:creationId xmlns:p14="http://schemas.microsoft.com/office/powerpoint/2010/main" val="404923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chemeClr val="tx1"/>
                </a:solidFill>
              </a:rPr>
              <a:t>Think of all food as being in a range from “Go Foods” to “Slow Foods” to “Whoa Foods”. Go Foods are those foods that one can eat </a:t>
            </a:r>
            <a:r>
              <a:rPr lang="en-US" altLang="en-US" u="none" dirty="0">
                <a:solidFill>
                  <a:schemeClr val="tx1"/>
                </a:solidFill>
              </a:rPr>
              <a:t>anytime</a:t>
            </a:r>
            <a:r>
              <a:rPr lang="en-US" altLang="en-US" dirty="0">
                <a:solidFill>
                  <a:schemeClr val="tx1"/>
                </a:solidFill>
              </a:rPr>
              <a:t>. These foods are lowest in fat, added sugar and calories.</a:t>
            </a:r>
            <a:r>
              <a:rPr lang="en-US" altLang="en-US" baseline="0" dirty="0">
                <a:solidFill>
                  <a:schemeClr val="tx1"/>
                </a:solidFill>
              </a:rPr>
              <a:t> </a:t>
            </a:r>
            <a:r>
              <a:rPr lang="en-US" altLang="en-US" dirty="0">
                <a:solidFill>
                  <a:schemeClr val="tx1"/>
                </a:solidFill>
              </a:rPr>
              <a:t>All food groups </a:t>
            </a:r>
            <a:r>
              <a:rPr lang="en-US" altLang="en-US" b="0" dirty="0" smtClean="0">
                <a:solidFill>
                  <a:schemeClr val="tx1"/>
                </a:solidFill>
              </a:rPr>
              <a:t>have</a:t>
            </a:r>
            <a:r>
              <a:rPr lang="en-US" altLang="en-US" b="1" dirty="0" smtClean="0">
                <a:solidFill>
                  <a:schemeClr val="tx1"/>
                </a:solidFill>
              </a:rPr>
              <a:t> </a:t>
            </a:r>
            <a:r>
              <a:rPr lang="en-US" altLang="en-US" dirty="0" smtClean="0">
                <a:solidFill>
                  <a:schemeClr val="tx1"/>
                </a:solidFill>
              </a:rPr>
              <a:t>go </a:t>
            </a:r>
            <a:r>
              <a:rPr lang="en-US" altLang="en-US" dirty="0">
                <a:solidFill>
                  <a:schemeClr val="tx1"/>
                </a:solidFill>
              </a:rPr>
              <a:t>foods: </a:t>
            </a:r>
            <a:endParaRPr lang="en-US" altLang="en-US" dirty="0" smtClean="0">
              <a:solidFill>
                <a:schemeClr val="tx1"/>
              </a:solidFill>
            </a:endParaRPr>
          </a:p>
          <a:p>
            <a:pPr marL="171450" indent="-171450">
              <a:buFont typeface="Arial" panose="020B0604020202020204" pitchFamily="34" charset="0"/>
              <a:buChar char="•"/>
            </a:pPr>
            <a:r>
              <a:rPr lang="en-US" altLang="en-US" dirty="0" smtClean="0">
                <a:solidFill>
                  <a:schemeClr val="tx1"/>
                </a:solidFill>
              </a:rPr>
              <a:t>Two servings </a:t>
            </a:r>
            <a:r>
              <a:rPr lang="en-US" altLang="en-US" dirty="0">
                <a:solidFill>
                  <a:schemeClr val="tx1"/>
                </a:solidFill>
              </a:rPr>
              <a:t>of fresh, frozen or </a:t>
            </a:r>
            <a:r>
              <a:rPr lang="en-US" altLang="en-US" i="0" u="none" dirty="0" smtClean="0">
                <a:solidFill>
                  <a:schemeClr val="tx1"/>
                </a:solidFill>
                <a:effectLst>
                  <a:outerShdw blurRad="38100" dist="38100" dir="2700000" algn="tl">
                    <a:srgbClr val="000000">
                      <a:alpha val="43137"/>
                    </a:srgbClr>
                  </a:outerShdw>
                </a:effectLst>
              </a:rPr>
              <a:t>canned (</a:t>
            </a:r>
            <a:r>
              <a:rPr lang="en-US" altLang="en-US" b="0" i="0" u="none" dirty="0" smtClean="0">
                <a:solidFill>
                  <a:schemeClr val="tx1"/>
                </a:solidFill>
                <a:effectLst>
                  <a:outerShdw blurRad="38100" dist="38100" dir="2700000" algn="tl">
                    <a:srgbClr val="000000">
                      <a:alpha val="43137"/>
                    </a:srgbClr>
                  </a:outerShdw>
                </a:effectLst>
              </a:rPr>
              <a:t>in juice) </a:t>
            </a:r>
            <a:r>
              <a:rPr lang="en-US" altLang="en-US" i="0" u="none" dirty="0" smtClean="0">
                <a:solidFill>
                  <a:schemeClr val="tx1"/>
                </a:solidFill>
                <a:effectLst>
                  <a:outerShdw blurRad="38100" dist="38100" dir="2700000" algn="tl">
                    <a:srgbClr val="000000">
                      <a:alpha val="43137"/>
                    </a:srgbClr>
                  </a:outerShdw>
                </a:effectLst>
              </a:rPr>
              <a:t> fruit  </a:t>
            </a:r>
            <a:r>
              <a:rPr lang="en-US" altLang="en-US" dirty="0" smtClean="0">
                <a:solidFill>
                  <a:schemeClr val="tx1"/>
                </a:solidFill>
              </a:rPr>
              <a:t>are </a:t>
            </a:r>
            <a:r>
              <a:rPr lang="en-US" altLang="en-US" dirty="0">
                <a:solidFill>
                  <a:schemeClr val="tx1"/>
                </a:solidFill>
              </a:rPr>
              <a:t>smart </a:t>
            </a:r>
            <a:r>
              <a:rPr lang="en-US" altLang="en-US" dirty="0" smtClean="0">
                <a:solidFill>
                  <a:schemeClr val="tx1"/>
                </a:solidFill>
              </a:rPr>
              <a:t>choices.</a:t>
            </a:r>
            <a:endParaRPr lang="en-US" altLang="en-US" b="1" dirty="0" smtClean="0">
              <a:solidFill>
                <a:schemeClr val="tx1"/>
              </a:solidFill>
            </a:endParaRPr>
          </a:p>
          <a:p>
            <a:pPr marL="171450" indent="-171450">
              <a:buFont typeface="Arial" panose="020B0604020202020204" pitchFamily="34" charset="0"/>
              <a:buChar char="•"/>
            </a:pPr>
            <a:r>
              <a:rPr lang="en-US" altLang="en-US" b="0" dirty="0" smtClean="0">
                <a:solidFill>
                  <a:schemeClr val="tx1"/>
                </a:solidFill>
              </a:rPr>
              <a:t>Colorful </a:t>
            </a:r>
            <a:r>
              <a:rPr lang="en-US" altLang="en-US" dirty="0" smtClean="0">
                <a:solidFill>
                  <a:schemeClr val="tx1"/>
                </a:solidFill>
              </a:rPr>
              <a:t>vegetables </a:t>
            </a:r>
            <a:r>
              <a:rPr lang="en-US" altLang="en-US" dirty="0">
                <a:solidFill>
                  <a:schemeClr val="tx1"/>
                </a:solidFill>
              </a:rPr>
              <a:t>are smart </a:t>
            </a:r>
            <a:r>
              <a:rPr lang="en-US" altLang="en-US" dirty="0" smtClean="0">
                <a:solidFill>
                  <a:schemeClr val="tx1"/>
                </a:solidFill>
              </a:rPr>
              <a:t>choices</a:t>
            </a:r>
            <a:r>
              <a:rPr lang="en-US" altLang="en-US" baseline="0" dirty="0" smtClean="0">
                <a:solidFill>
                  <a:schemeClr val="tx1"/>
                </a:solidFill>
              </a:rPr>
              <a:t> and a</a:t>
            </a:r>
            <a:r>
              <a:rPr lang="en-US" altLang="en-US" dirty="0" smtClean="0">
                <a:solidFill>
                  <a:schemeClr val="tx1"/>
                </a:solidFill>
              </a:rPr>
              <a:t>im </a:t>
            </a:r>
            <a:r>
              <a:rPr lang="en-US" altLang="en-US" dirty="0">
                <a:solidFill>
                  <a:schemeClr val="tx1"/>
                </a:solidFill>
              </a:rPr>
              <a:t>for three </a:t>
            </a:r>
            <a:r>
              <a:rPr lang="en-US" altLang="en-US" dirty="0" smtClean="0">
                <a:solidFill>
                  <a:schemeClr val="tx1"/>
                </a:solidFill>
              </a:rPr>
              <a:t>servings </a:t>
            </a:r>
            <a:r>
              <a:rPr lang="en-US" altLang="en-US" dirty="0">
                <a:solidFill>
                  <a:schemeClr val="tx1"/>
                </a:solidFill>
              </a:rPr>
              <a:t>a </a:t>
            </a:r>
            <a:r>
              <a:rPr lang="en-US" altLang="en-US" dirty="0" smtClean="0">
                <a:solidFill>
                  <a:schemeClr val="tx1"/>
                </a:solidFill>
              </a:rPr>
              <a:t>day. </a:t>
            </a:r>
          </a:p>
          <a:p>
            <a:pPr marL="171450" indent="-171450">
              <a:buFont typeface="Arial" panose="020B0604020202020204" pitchFamily="34" charset="0"/>
              <a:buChar char="•"/>
            </a:pPr>
            <a:r>
              <a:rPr lang="en-US" altLang="en-US" b="0" strike="noStrike" baseline="0" dirty="0" smtClean="0">
                <a:solidFill>
                  <a:schemeClr val="tx1"/>
                </a:solidFill>
              </a:rPr>
              <a:t>When choosing </a:t>
            </a:r>
            <a:r>
              <a:rPr lang="en-US" altLang="en-US" strike="noStrike" dirty="0" smtClean="0">
                <a:solidFill>
                  <a:schemeClr val="tx1"/>
                </a:solidFill>
              </a:rPr>
              <a:t>milk</a:t>
            </a:r>
            <a:r>
              <a:rPr lang="en-US" altLang="en-US" dirty="0" smtClean="0">
                <a:solidFill>
                  <a:schemeClr val="tx1"/>
                </a:solidFill>
              </a:rPr>
              <a:t> products,</a:t>
            </a:r>
            <a:r>
              <a:rPr lang="en-US" altLang="en-US" baseline="0" dirty="0" smtClean="0">
                <a:solidFill>
                  <a:schemeClr val="tx1"/>
                </a:solidFill>
              </a:rPr>
              <a:t> </a:t>
            </a:r>
            <a:r>
              <a:rPr lang="en-US" altLang="en-US" dirty="0" smtClean="0">
                <a:solidFill>
                  <a:schemeClr val="tx1"/>
                </a:solidFill>
              </a:rPr>
              <a:t>fat-free </a:t>
            </a:r>
            <a:r>
              <a:rPr lang="en-US" altLang="en-US" dirty="0">
                <a:solidFill>
                  <a:schemeClr val="tx1"/>
                </a:solidFill>
              </a:rPr>
              <a:t>and low fat milk, yogurt are smart </a:t>
            </a:r>
            <a:r>
              <a:rPr lang="en-US" altLang="en-US" dirty="0" smtClean="0">
                <a:solidFill>
                  <a:schemeClr val="tx1"/>
                </a:solidFill>
              </a:rPr>
              <a:t>choices</a:t>
            </a:r>
            <a:r>
              <a:rPr lang="en-US" altLang="en-US" baseline="0" dirty="0" smtClean="0">
                <a:solidFill>
                  <a:schemeClr val="tx1"/>
                </a:solidFill>
              </a:rPr>
              <a:t>.</a:t>
            </a:r>
          </a:p>
          <a:p>
            <a:pPr marL="171450" indent="-171450">
              <a:buFont typeface="Arial" panose="020B0604020202020204" pitchFamily="34" charset="0"/>
              <a:buChar char="•"/>
            </a:pPr>
            <a:r>
              <a:rPr lang="en-US" altLang="en-US" baseline="0" dirty="0" smtClean="0">
                <a:solidFill>
                  <a:schemeClr val="tx1"/>
                </a:solidFill>
              </a:rPr>
              <a:t>G</a:t>
            </a:r>
            <a:r>
              <a:rPr lang="en-US" altLang="en-US" dirty="0" smtClean="0">
                <a:solidFill>
                  <a:schemeClr val="tx1"/>
                </a:solidFill>
              </a:rPr>
              <a:t>rains</a:t>
            </a:r>
            <a:r>
              <a:rPr lang="en-US" altLang="en-US" strike="sngStrike" dirty="0" smtClean="0">
                <a:solidFill>
                  <a:schemeClr val="tx1"/>
                </a:solidFill>
              </a:rPr>
              <a:t> </a:t>
            </a:r>
            <a:r>
              <a:rPr lang="en-US" altLang="en-US" strike="sngStrike" baseline="0" dirty="0">
                <a:solidFill>
                  <a:schemeClr val="tx1"/>
                </a:solidFill>
              </a:rPr>
              <a:t> </a:t>
            </a:r>
            <a:r>
              <a:rPr lang="en-US" altLang="en-US" dirty="0" smtClean="0">
                <a:solidFill>
                  <a:schemeClr val="tx1"/>
                </a:solidFill>
              </a:rPr>
              <a:t>particularly</a:t>
            </a:r>
            <a:r>
              <a:rPr lang="en-US" altLang="en-US" dirty="0">
                <a:solidFill>
                  <a:schemeClr val="tx1"/>
                </a:solidFill>
              </a:rPr>
              <a:t>, whole grains are recommended for your child to receive critical </a:t>
            </a:r>
            <a:r>
              <a:rPr lang="en-US" altLang="en-US" dirty="0" smtClean="0">
                <a:solidFill>
                  <a:schemeClr val="tx1"/>
                </a:solidFill>
              </a:rPr>
              <a:t>nutrients.</a:t>
            </a:r>
          </a:p>
          <a:p>
            <a:pPr marL="171450" indent="-171450">
              <a:buFont typeface="Arial" panose="020B0604020202020204" pitchFamily="34" charset="0"/>
              <a:buChar char="•"/>
            </a:pPr>
            <a:r>
              <a:rPr lang="en-US" altLang="en-US" dirty="0" smtClean="0">
                <a:solidFill>
                  <a:schemeClr val="tx1"/>
                </a:solidFill>
              </a:rPr>
              <a:t>Smart </a:t>
            </a:r>
            <a:r>
              <a:rPr lang="en-US" altLang="en-US" dirty="0">
                <a:solidFill>
                  <a:schemeClr val="tx1"/>
                </a:solidFill>
              </a:rPr>
              <a:t>choices for protein include beans, nuts and lean </a:t>
            </a:r>
            <a:r>
              <a:rPr lang="en-US" altLang="en-US" dirty="0" smtClean="0">
                <a:solidFill>
                  <a:schemeClr val="tx1"/>
                </a:solidFill>
              </a:rPr>
              <a:t>meat</a:t>
            </a:r>
            <a:r>
              <a:rPr lang="en-US" altLang="en-US" b="0" dirty="0" smtClean="0">
                <a:solidFill>
                  <a:schemeClr val="tx1"/>
                </a:solidFill>
              </a:rPr>
              <a:t>, fish </a:t>
            </a:r>
            <a:r>
              <a:rPr lang="en-US" altLang="en-US" b="0" dirty="0">
                <a:solidFill>
                  <a:schemeClr val="tx1"/>
                </a:solidFill>
              </a:rPr>
              <a:t>that </a:t>
            </a:r>
            <a:r>
              <a:rPr lang="en-US" altLang="en-US" dirty="0">
                <a:solidFill>
                  <a:schemeClr val="tx1"/>
                </a:solidFill>
              </a:rPr>
              <a:t>is baked or broiled.</a:t>
            </a:r>
          </a:p>
          <a:p>
            <a:endParaRPr lang="en-US" altLang="en-US" dirty="0">
              <a:solidFill>
                <a:schemeClr val="tx1"/>
              </a:solidFill>
            </a:endParaRPr>
          </a:p>
          <a:p>
            <a:r>
              <a:rPr lang="en-US" altLang="en-US" dirty="0">
                <a:solidFill>
                  <a:schemeClr val="tx1"/>
                </a:solidFill>
              </a:rPr>
              <a:t>Slow foods are higher in fat added sugar and/or calories and only should be </a:t>
            </a:r>
            <a:r>
              <a:rPr lang="en-US" altLang="en-US" b="0" u="none" dirty="0">
                <a:solidFill>
                  <a:schemeClr val="tx1"/>
                </a:solidFill>
              </a:rPr>
              <a:t>eaten </a:t>
            </a:r>
            <a:r>
              <a:rPr lang="en-US" altLang="en-US" b="0" u="none" strike="noStrike" dirty="0" smtClean="0">
                <a:solidFill>
                  <a:schemeClr val="tx1"/>
                </a:solidFill>
              </a:rPr>
              <a:t>sometimes</a:t>
            </a:r>
            <a:r>
              <a:rPr lang="en-US" altLang="en-US" dirty="0" smtClean="0">
                <a:solidFill>
                  <a:schemeClr val="tx1"/>
                </a:solidFill>
              </a:rPr>
              <a:t>. </a:t>
            </a:r>
            <a:r>
              <a:rPr lang="en-US" altLang="en-US" dirty="0">
                <a:solidFill>
                  <a:schemeClr val="tx1"/>
                </a:solidFill>
              </a:rPr>
              <a:t>All food groups have “Slow Foods.” Dried fruit and fruit juice have more sugar.</a:t>
            </a:r>
            <a:r>
              <a:rPr lang="en-US" altLang="en-US" baseline="0" dirty="0">
                <a:solidFill>
                  <a:schemeClr val="tx1"/>
                </a:solidFill>
              </a:rPr>
              <a:t> V</a:t>
            </a:r>
            <a:r>
              <a:rPr lang="en-US" altLang="en-US" dirty="0">
                <a:solidFill>
                  <a:schemeClr val="tx1"/>
                </a:solidFill>
              </a:rPr>
              <a:t>egetables with added butter, oils and sauces should be eaten less often.</a:t>
            </a:r>
            <a:r>
              <a:rPr lang="en-US" altLang="en-US" baseline="0" dirty="0">
                <a:solidFill>
                  <a:schemeClr val="tx1"/>
                </a:solidFill>
              </a:rPr>
              <a:t> </a:t>
            </a:r>
            <a:r>
              <a:rPr lang="en-US" altLang="en-US" dirty="0">
                <a:solidFill>
                  <a:schemeClr val="tx1"/>
                </a:solidFill>
              </a:rPr>
              <a:t>Milk products like 2% milk and cheese spreads are “Slow Foods.” In the grains category, “Slow Foods” would include:</a:t>
            </a:r>
            <a:r>
              <a:rPr lang="en-US" altLang="en-US" baseline="0" dirty="0">
                <a:solidFill>
                  <a:schemeClr val="tx1"/>
                </a:solidFill>
              </a:rPr>
              <a:t> </a:t>
            </a:r>
            <a:r>
              <a:rPr lang="en-US" altLang="en-US" dirty="0">
                <a:solidFill>
                  <a:schemeClr val="tx1"/>
                </a:solidFill>
              </a:rPr>
              <a:t>muffins, baked chips, popcorn. Peanut butter and eggs are “Slow Foods” in the meat and bean category.</a:t>
            </a:r>
          </a:p>
          <a:p>
            <a:endParaRPr lang="en-US" altLang="en-US" dirty="0">
              <a:solidFill>
                <a:schemeClr val="tx1"/>
              </a:solidFill>
            </a:endParaRPr>
          </a:p>
          <a:p>
            <a:r>
              <a:rPr lang="en-US" altLang="en-US" dirty="0">
                <a:solidFill>
                  <a:schemeClr val="tx1"/>
                </a:solidFill>
              </a:rPr>
              <a:t>Whoa Foods are those foods that we should </a:t>
            </a:r>
            <a:r>
              <a:rPr lang="en-US" altLang="en-US" u="none" dirty="0">
                <a:solidFill>
                  <a:schemeClr val="tx1"/>
                </a:solidFill>
              </a:rPr>
              <a:t>eat only once in awhile</a:t>
            </a:r>
            <a:r>
              <a:rPr lang="en-US" altLang="en-US" dirty="0">
                <a:solidFill>
                  <a:schemeClr val="tx1"/>
                </a:solidFill>
              </a:rPr>
              <a:t>. These foods are very high in sugar, fat and calories. These include cookies, cake, chips, soda, processed meats (like hot dogs, sausage), </a:t>
            </a:r>
            <a:r>
              <a:rPr lang="en-US" altLang="en-US" b="0" dirty="0" smtClean="0">
                <a:solidFill>
                  <a:schemeClr val="tx1"/>
                </a:solidFill>
              </a:rPr>
              <a:t>fried chicken/hamburgers,</a:t>
            </a:r>
            <a:r>
              <a:rPr lang="en-US" altLang="en-US" b="0" baseline="0" dirty="0" smtClean="0">
                <a:solidFill>
                  <a:schemeClr val="tx1"/>
                </a:solidFill>
              </a:rPr>
              <a:t> </a:t>
            </a:r>
            <a:r>
              <a:rPr lang="en-US" altLang="en-US" dirty="0" smtClean="0">
                <a:solidFill>
                  <a:schemeClr val="tx1"/>
                </a:solidFill>
              </a:rPr>
              <a:t>whole </a:t>
            </a:r>
            <a:r>
              <a:rPr lang="en-US" altLang="en-US" dirty="0">
                <a:solidFill>
                  <a:schemeClr val="tx1"/>
                </a:solidFill>
              </a:rPr>
              <a:t>milk and ice cream. </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C470C7B6-E862-8D4A-87FF-B58BABB5FFE6}" type="slidenum">
              <a:rPr lang="en-US" smtClean="0"/>
              <a:t>3</a:t>
            </a:fld>
            <a:endParaRPr lang="en-US"/>
          </a:p>
        </p:txBody>
      </p:sp>
    </p:spTree>
    <p:extLst>
      <p:ext uri="{BB962C8B-B14F-4D97-AF65-F5344CB8AC3E}">
        <p14:creationId xmlns:p14="http://schemas.microsoft.com/office/powerpoint/2010/main" val="1386750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chemeClr val="tx1"/>
                </a:solidFill>
              </a:rPr>
              <a:t>Students’ success in school is more than just academics.</a:t>
            </a:r>
            <a:r>
              <a:rPr lang="en-US" altLang="en-US" baseline="0" dirty="0">
                <a:solidFill>
                  <a:schemeClr val="tx1"/>
                </a:solidFill>
              </a:rPr>
              <a:t> </a:t>
            </a:r>
            <a:r>
              <a:rPr lang="en-US" altLang="en-US" dirty="0">
                <a:solidFill>
                  <a:schemeClr val="tx1"/>
                </a:solidFill>
              </a:rPr>
              <a:t>Eating healthy food is important to your child’s success in school. </a:t>
            </a:r>
            <a:r>
              <a:rPr lang="en-US" altLang="en-US" dirty="0" smtClean="0">
                <a:solidFill>
                  <a:schemeClr val="tx1"/>
                </a:solidFill>
              </a:rPr>
              <a:t>For </a:t>
            </a:r>
            <a:r>
              <a:rPr lang="en-US" altLang="en-US" dirty="0">
                <a:solidFill>
                  <a:schemeClr val="tx1"/>
                </a:solidFill>
              </a:rPr>
              <a:t>students to do their best in school, (and for their parents, caretakers and teacher to be healthy and avoid disease) they must eat a healthy diet.</a:t>
            </a:r>
            <a:r>
              <a:rPr lang="en-US" altLang="en-US" baseline="0" dirty="0">
                <a:solidFill>
                  <a:schemeClr val="tx1"/>
                </a:solidFill>
              </a:rPr>
              <a:t> </a:t>
            </a:r>
            <a:r>
              <a:rPr lang="en-US" altLang="en-US" u="none" baseline="0" dirty="0">
                <a:solidFill>
                  <a:schemeClr val="tx1"/>
                </a:solidFill>
              </a:rPr>
              <a:t>A healthy diet includes eating each day two fruits and three </a:t>
            </a:r>
            <a:r>
              <a:rPr lang="en-US" altLang="en-US" u="none" baseline="0" dirty="0" smtClean="0">
                <a:solidFill>
                  <a:schemeClr val="tx1"/>
                </a:solidFill>
              </a:rPr>
              <a:t>vegetables. Particularly </a:t>
            </a:r>
            <a:r>
              <a:rPr lang="en-US" altLang="en-US" u="none" baseline="0" dirty="0">
                <a:solidFill>
                  <a:schemeClr val="tx1"/>
                </a:solidFill>
              </a:rPr>
              <a:t>important is ensuring that your child learns to like a variety of fruits and vegetables because different colors of fruit and vegetables contain different needed nutrients. </a:t>
            </a:r>
            <a:r>
              <a:rPr lang="en-US" altLang="en-US" dirty="0">
                <a:solidFill>
                  <a:schemeClr val="tx1"/>
                </a:solidFill>
              </a:rPr>
              <a:t>Not only does a healthy diet make your child more healthy and less likely to get sick but look at the academic benefits:</a:t>
            </a:r>
            <a:r>
              <a:rPr lang="en-US" altLang="en-US" baseline="0" dirty="0">
                <a:solidFill>
                  <a:schemeClr val="tx1"/>
                </a:solidFill>
              </a:rPr>
              <a:t> </a:t>
            </a:r>
            <a:r>
              <a:rPr lang="en-US" altLang="en-US" dirty="0">
                <a:solidFill>
                  <a:schemeClr val="tx1"/>
                </a:solidFill>
              </a:rPr>
              <a:t>improved learning: improved memory, improved learning, increased grades, increased scores on state and national tests, and  less absenteeism.</a:t>
            </a:r>
            <a:endParaRPr lang="en-US" altLang="en-US" baseline="30000" dirty="0">
              <a:solidFill>
                <a:schemeClr val="tx1"/>
              </a:solidFill>
            </a:endParaRPr>
          </a:p>
          <a:p>
            <a:endParaRPr lang="en-US" altLang="en-US" dirty="0">
              <a:solidFill>
                <a:schemeClr val="tx1"/>
              </a:solidFill>
            </a:endParaRPr>
          </a:p>
          <a:p>
            <a:r>
              <a:rPr lang="en-US" altLang="en-US" dirty="0">
                <a:solidFill>
                  <a:schemeClr val="tx1"/>
                </a:solidFill>
              </a:rPr>
              <a:t>Decreasing absenteeism is really a very important factor in the education of your child.</a:t>
            </a:r>
            <a:r>
              <a:rPr lang="en-US" altLang="en-US" baseline="0" dirty="0">
                <a:solidFill>
                  <a:schemeClr val="tx1"/>
                </a:solidFill>
              </a:rPr>
              <a:t> </a:t>
            </a:r>
            <a:r>
              <a:rPr lang="en-US" altLang="en-US" dirty="0">
                <a:solidFill>
                  <a:schemeClr val="tx1"/>
                </a:solidFill>
              </a:rPr>
              <a:t>While missing one day here and there does not seem </a:t>
            </a:r>
            <a:r>
              <a:rPr lang="en-US" altLang="en-US" b="0" dirty="0">
                <a:solidFill>
                  <a:schemeClr val="tx1"/>
                </a:solidFill>
              </a:rPr>
              <a:t>like much, </a:t>
            </a:r>
            <a:r>
              <a:rPr lang="en-US" altLang="en-US" b="0" dirty="0" smtClean="0">
                <a:solidFill>
                  <a:schemeClr val="tx1"/>
                </a:solidFill>
              </a:rPr>
              <a:t>it can definitely</a:t>
            </a:r>
            <a:r>
              <a:rPr lang="en-US" altLang="en-US" b="0" baseline="0" dirty="0" smtClean="0">
                <a:solidFill>
                  <a:schemeClr val="tx1"/>
                </a:solidFill>
              </a:rPr>
              <a:t> have an </a:t>
            </a:r>
            <a:r>
              <a:rPr lang="en-US" altLang="en-US" b="0" dirty="0" smtClean="0">
                <a:solidFill>
                  <a:schemeClr val="tx1"/>
                </a:solidFill>
              </a:rPr>
              <a:t>impact.</a:t>
            </a:r>
            <a:endParaRPr lang="en-US" altLang="en-US" b="1" dirty="0">
              <a:solidFill>
                <a:schemeClr val="tx1"/>
              </a:solidFill>
            </a:endParaRPr>
          </a:p>
          <a:p>
            <a:endParaRPr lang="en-US" altLang="en-US" dirty="0">
              <a:solidFill>
                <a:schemeClr val="tx1"/>
              </a:solidFill>
            </a:endParaRPr>
          </a:p>
        </p:txBody>
      </p:sp>
      <p:sp>
        <p:nvSpPr>
          <p:cNvPr id="4" name="Slide Number Placeholder 3"/>
          <p:cNvSpPr>
            <a:spLocks noGrp="1"/>
          </p:cNvSpPr>
          <p:nvPr>
            <p:ph type="sldNum" sz="quarter" idx="10"/>
          </p:nvPr>
        </p:nvSpPr>
        <p:spPr/>
        <p:txBody>
          <a:bodyPr/>
          <a:lstStyle/>
          <a:p>
            <a:fld id="{58DB5A18-7708-4D4D-8493-00CE3801CB78}"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24206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r>
              <a:rPr lang="en-US" altLang="en-US" sz="1200" dirty="0" smtClean="0">
                <a:solidFill>
                  <a:schemeClr val="tx1"/>
                </a:solidFill>
              </a:rPr>
              <a:t>Children</a:t>
            </a:r>
            <a:r>
              <a:rPr lang="en-US" altLang="en-US" sz="1200" baseline="0" dirty="0" smtClean="0">
                <a:solidFill>
                  <a:schemeClr val="tx1"/>
                </a:solidFill>
              </a:rPr>
              <a:t> need to be physically active for at least 60 minutes a day! So it is important to e</a:t>
            </a:r>
            <a:r>
              <a:rPr lang="en-US" sz="1200" dirty="0" smtClean="0">
                <a:solidFill>
                  <a:schemeClr val="tx1"/>
                </a:solidFill>
              </a:rPr>
              <a:t>ncourage </a:t>
            </a:r>
            <a:r>
              <a:rPr lang="en-US" altLang="en-US" sz="1200" dirty="0" smtClean="0">
                <a:solidFill>
                  <a:schemeClr val="tx1"/>
                </a:solidFill>
              </a:rPr>
              <a:t>physical </a:t>
            </a:r>
            <a:r>
              <a:rPr lang="en-US" altLang="en-US" sz="1200" dirty="0">
                <a:solidFill>
                  <a:schemeClr val="tx1"/>
                </a:solidFill>
              </a:rPr>
              <a:t>activity </a:t>
            </a:r>
            <a:r>
              <a:rPr lang="en-US" altLang="en-US" sz="1200" dirty="0" smtClean="0">
                <a:solidFill>
                  <a:schemeClr val="tx1"/>
                </a:solidFill>
              </a:rPr>
              <a:t>at home</a:t>
            </a:r>
            <a:r>
              <a:rPr lang="en-US" altLang="en-US" sz="1200" dirty="0">
                <a:solidFill>
                  <a:schemeClr val="tx1"/>
                </a:solidFill>
              </a:rPr>
              <a:t>. You can help your child to improve </a:t>
            </a:r>
            <a:r>
              <a:rPr lang="en-US" altLang="en-US" sz="1200" b="0" dirty="0" smtClean="0">
                <a:solidFill>
                  <a:schemeClr val="tx1"/>
                </a:solidFill>
              </a:rPr>
              <a:t>their </a:t>
            </a:r>
            <a:r>
              <a:rPr lang="en-US" altLang="en-US" sz="1200" dirty="0" smtClean="0">
                <a:solidFill>
                  <a:schemeClr val="tx1"/>
                </a:solidFill>
              </a:rPr>
              <a:t>health </a:t>
            </a:r>
            <a:r>
              <a:rPr lang="en-US" altLang="en-US" sz="1200" dirty="0">
                <a:solidFill>
                  <a:schemeClr val="tx1"/>
                </a:solidFill>
              </a:rPr>
              <a:t>as well as academic achievement by becoming an active family. Prolonged sitting is bad for </a:t>
            </a:r>
            <a:r>
              <a:rPr lang="en-US" altLang="en-US" sz="1200" dirty="0" smtClean="0">
                <a:solidFill>
                  <a:schemeClr val="tx1"/>
                </a:solidFill>
              </a:rPr>
              <a:t>both students </a:t>
            </a:r>
            <a:r>
              <a:rPr lang="en-US" altLang="en-US" sz="1200" dirty="0">
                <a:solidFill>
                  <a:schemeClr val="tx1"/>
                </a:solidFill>
              </a:rPr>
              <a:t>and adults</a:t>
            </a:r>
            <a:r>
              <a:rPr lang="en-US" altLang="en-US" sz="1200" dirty="0" smtClean="0">
                <a:solidFill>
                  <a:schemeClr val="tx1"/>
                </a:solidFill>
              </a:rPr>
              <a:t>!!!!</a:t>
            </a:r>
            <a:r>
              <a:rPr lang="en-US" altLang="en-US" sz="1200" baseline="0" dirty="0" smtClean="0">
                <a:solidFill>
                  <a:schemeClr val="tx1"/>
                </a:solidFill>
              </a:rPr>
              <a:t> </a:t>
            </a:r>
            <a:r>
              <a:rPr lang="en-US" altLang="en-US" sz="1200" dirty="0" smtClean="0">
                <a:solidFill>
                  <a:schemeClr val="tx1"/>
                </a:solidFill>
              </a:rPr>
              <a:t>Stand </a:t>
            </a:r>
            <a:r>
              <a:rPr lang="en-US" altLang="en-US" sz="1200" dirty="0">
                <a:solidFill>
                  <a:schemeClr val="tx1"/>
                </a:solidFill>
              </a:rPr>
              <a:t>more often; take the stairs instead of an elevator or escalator; park far from the store and walk more.</a:t>
            </a:r>
          </a:p>
          <a:p>
            <a:pPr defTabSz="914400">
              <a:buFontTx/>
              <a:buChar char="•"/>
            </a:pPr>
            <a:r>
              <a:rPr lang="en-US" altLang="en-US" sz="1200" dirty="0">
                <a:solidFill>
                  <a:schemeClr val="tx1"/>
                </a:solidFill>
              </a:rPr>
              <a:t>Encourage your child to actively play after school with and without you joining in the activity.</a:t>
            </a:r>
          </a:p>
          <a:p>
            <a:pPr defTabSz="914400">
              <a:buFontTx/>
              <a:buChar char="•"/>
            </a:pPr>
            <a:r>
              <a:rPr lang="en-US" altLang="en-US" sz="1200" dirty="0">
                <a:solidFill>
                  <a:schemeClr val="tx1"/>
                </a:solidFill>
              </a:rPr>
              <a:t>Encourage your child to take </a:t>
            </a:r>
            <a:r>
              <a:rPr lang="en-US" altLang="en-US" sz="1200" b="0" dirty="0" smtClean="0">
                <a:solidFill>
                  <a:schemeClr val="tx1"/>
                </a:solidFill>
              </a:rPr>
              <a:t>a</a:t>
            </a:r>
            <a:r>
              <a:rPr lang="en-US" altLang="en-US" sz="1200" b="1" dirty="0" smtClean="0">
                <a:solidFill>
                  <a:schemeClr val="tx1"/>
                </a:solidFill>
              </a:rPr>
              <a:t> </a:t>
            </a:r>
            <a:r>
              <a:rPr lang="en-US" altLang="en-US" sz="1200" dirty="0" smtClean="0">
                <a:solidFill>
                  <a:schemeClr val="tx1"/>
                </a:solidFill>
              </a:rPr>
              <a:t>physical </a:t>
            </a:r>
            <a:r>
              <a:rPr lang="en-US" altLang="en-US" sz="1200" dirty="0">
                <a:solidFill>
                  <a:schemeClr val="tx1"/>
                </a:solidFill>
              </a:rPr>
              <a:t>activity breaks every </a:t>
            </a:r>
            <a:r>
              <a:rPr lang="en-US" altLang="en-US" sz="1200" dirty="0" smtClean="0">
                <a:solidFill>
                  <a:schemeClr val="tx1"/>
                </a:solidFill>
              </a:rPr>
              <a:t>minutes </a:t>
            </a:r>
            <a:r>
              <a:rPr lang="en-US" altLang="en-US" sz="1200" dirty="0">
                <a:solidFill>
                  <a:schemeClr val="tx1"/>
                </a:solidFill>
              </a:rPr>
              <a:t>when they are working to complete their homework.  </a:t>
            </a:r>
          </a:p>
          <a:p>
            <a:pPr defTabSz="914400">
              <a:buFontTx/>
              <a:buChar char="•"/>
            </a:pPr>
            <a:r>
              <a:rPr lang="en-US" altLang="en-US" sz="1200" b="0" dirty="0">
                <a:solidFill>
                  <a:schemeClr val="tx1"/>
                </a:solidFill>
              </a:rPr>
              <a:t>Discourage your child from playing computer </a:t>
            </a:r>
            <a:r>
              <a:rPr lang="en-US" altLang="en-US" sz="1200" b="0" dirty="0" smtClean="0">
                <a:solidFill>
                  <a:schemeClr val="tx1"/>
                </a:solidFill>
              </a:rPr>
              <a:t>games, being</a:t>
            </a:r>
            <a:r>
              <a:rPr lang="en-US" altLang="en-US" sz="1200" b="0" baseline="0" dirty="0" smtClean="0">
                <a:solidFill>
                  <a:schemeClr val="tx1"/>
                </a:solidFill>
              </a:rPr>
              <a:t> on their phone</a:t>
            </a:r>
            <a:r>
              <a:rPr lang="en-US" altLang="en-US" sz="1200" b="0" dirty="0" smtClean="0">
                <a:solidFill>
                  <a:schemeClr val="tx1"/>
                </a:solidFill>
              </a:rPr>
              <a:t> </a:t>
            </a:r>
            <a:r>
              <a:rPr lang="en-US" altLang="en-US" sz="1200" b="0" dirty="0">
                <a:solidFill>
                  <a:schemeClr val="tx1"/>
                </a:solidFill>
              </a:rPr>
              <a:t>or watching TV </a:t>
            </a:r>
            <a:r>
              <a:rPr lang="en-US" altLang="en-US" sz="1200" b="0" dirty="0" smtClean="0">
                <a:solidFill>
                  <a:schemeClr val="tx1"/>
                </a:solidFill>
              </a:rPr>
              <a:t>for</a:t>
            </a:r>
            <a:r>
              <a:rPr lang="en-US" altLang="en-US" sz="1200" b="0" baseline="0" dirty="0" smtClean="0">
                <a:solidFill>
                  <a:schemeClr val="tx1"/>
                </a:solidFill>
              </a:rPr>
              <a:t> a total of </a:t>
            </a:r>
            <a:r>
              <a:rPr lang="en-US" altLang="en-US" sz="1200" b="0" dirty="0" smtClean="0">
                <a:solidFill>
                  <a:schemeClr val="tx1"/>
                </a:solidFill>
              </a:rPr>
              <a:t>more </a:t>
            </a:r>
            <a:r>
              <a:rPr lang="en-US" altLang="en-US" sz="1200" b="0" dirty="0">
                <a:solidFill>
                  <a:schemeClr val="tx1"/>
                </a:solidFill>
              </a:rPr>
              <a:t>than 2 hours each </a:t>
            </a:r>
            <a:r>
              <a:rPr lang="en-US" altLang="en-US" sz="1200" b="0" dirty="0" smtClean="0">
                <a:solidFill>
                  <a:schemeClr val="tx1"/>
                </a:solidFill>
              </a:rPr>
              <a:t>day.</a:t>
            </a:r>
            <a:endParaRPr lang="en-US" altLang="en-US" sz="1200" b="0" dirty="0">
              <a:solidFill>
                <a:schemeClr val="tx1"/>
              </a:solidFill>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ea typeface="MS PGothic" pitchFamily="34" charset="-128"/>
              </a:defRPr>
            </a:lvl1pPr>
            <a:lvl2pPr marL="742950" indent="-285750">
              <a:defRPr>
                <a:solidFill>
                  <a:schemeClr val="tx1"/>
                </a:solidFill>
                <a:latin typeface="Georgia" pitchFamily="18" charset="0"/>
                <a:ea typeface="MS PGothic" pitchFamily="34" charset="-128"/>
              </a:defRPr>
            </a:lvl2pPr>
            <a:lvl3pPr marL="1143000" indent="-228600">
              <a:defRPr>
                <a:solidFill>
                  <a:schemeClr val="tx1"/>
                </a:solidFill>
                <a:latin typeface="Georgia" pitchFamily="18" charset="0"/>
                <a:ea typeface="MS PGothic" pitchFamily="34" charset="-128"/>
              </a:defRPr>
            </a:lvl3pPr>
            <a:lvl4pPr marL="1600200" indent="-228600">
              <a:defRPr>
                <a:solidFill>
                  <a:schemeClr val="tx1"/>
                </a:solidFill>
                <a:latin typeface="Georgia" pitchFamily="18" charset="0"/>
                <a:ea typeface="MS PGothic" pitchFamily="34" charset="-128"/>
              </a:defRPr>
            </a:lvl4pPr>
            <a:lvl5pPr marL="2057400" indent="-228600">
              <a:defRPr>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Georgia" pitchFamily="18" charset="0"/>
                <a:ea typeface="MS PGothic" pitchFamily="34" charset="-128"/>
              </a:defRPr>
            </a:lvl9pPr>
          </a:lstStyle>
          <a:p>
            <a:fld id="{5E909618-1D64-4BCC-B82B-4065A1D70E31}" type="slidenum">
              <a:rPr lang="en-US" altLang="en-US" smtClean="0">
                <a:latin typeface="Calibri" pitchFamily="34" charset="0"/>
              </a:rPr>
              <a:pPr/>
              <a:t>5</a:t>
            </a:fld>
            <a:endParaRPr lang="en-US" altLang="en-US">
              <a:latin typeface="Calibri" pitchFamily="34" charset="0"/>
            </a:endParaRPr>
          </a:p>
        </p:txBody>
      </p:sp>
    </p:spTree>
    <p:extLst>
      <p:ext uri="{BB962C8B-B14F-4D97-AF65-F5344CB8AC3E}">
        <p14:creationId xmlns:p14="http://schemas.microsoft.com/office/powerpoint/2010/main" val="225895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For more information check out the </a:t>
            </a:r>
            <a:r>
              <a:rPr lang="en-US" sz="1200" b="1" i="0" u="none" kern="1200" dirty="0">
                <a:solidFill>
                  <a:schemeClr val="tx1"/>
                </a:solidFill>
                <a:effectLst/>
                <a:latin typeface="+mn-lt"/>
                <a:ea typeface="+mn-ea"/>
                <a:cs typeface="+mn-cs"/>
              </a:rPr>
              <a:t>September</a:t>
            </a:r>
            <a:r>
              <a:rPr lang="en-US" sz="1200" b="1"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section of your child’s student planner and read the information on healthy eating and physically activity!</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As a family, complete all of the activities for the month of </a:t>
            </a:r>
            <a:r>
              <a:rPr lang="en-US" sz="1200" b="1" i="0" kern="1200" dirty="0">
                <a:solidFill>
                  <a:schemeClr val="tx1"/>
                </a:solidFill>
                <a:effectLst/>
                <a:latin typeface="+mn-lt"/>
                <a:ea typeface="+mn-ea"/>
                <a:cs typeface="+mn-cs"/>
              </a:rPr>
              <a:t>September</a:t>
            </a:r>
            <a:r>
              <a:rPr lang="en-US" sz="1200" b="0" i="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For example, students in grades 1-2, complete the </a:t>
            </a:r>
            <a:r>
              <a:rPr lang="en-US" sz="1200" b="1" i="0" kern="1200" dirty="0">
                <a:solidFill>
                  <a:schemeClr val="tx1"/>
                </a:solidFill>
                <a:effectLst/>
                <a:latin typeface="+mn-lt"/>
                <a:ea typeface="+mn-ea"/>
                <a:cs typeface="+mn-cs"/>
              </a:rPr>
              <a:t>Family Challenge</a:t>
            </a:r>
            <a:r>
              <a:rPr lang="en-US" sz="1200" i="0" kern="1200" dirty="0">
                <a:solidFill>
                  <a:schemeClr val="tx1"/>
                </a:solidFill>
                <a:effectLst/>
                <a:latin typeface="+mn-lt"/>
                <a:ea typeface="+mn-ea"/>
                <a:cs typeface="+mn-cs"/>
              </a:rPr>
              <a:t>.</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Students in grades 3-5, complete the weekly </a:t>
            </a:r>
            <a:r>
              <a:rPr lang="en-US" sz="1200" b="1" i="0" kern="1200" dirty="0">
                <a:solidFill>
                  <a:schemeClr val="tx1"/>
                </a:solidFill>
                <a:effectLst/>
                <a:latin typeface="+mn-lt"/>
                <a:ea typeface="+mn-ea"/>
                <a:cs typeface="+mn-cs"/>
              </a:rPr>
              <a:t>Take Home Heathy Habits Challenge</a:t>
            </a:r>
            <a:r>
              <a:rPr lang="en-US" sz="1200" i="0" kern="1200" dirty="0">
                <a:solidFill>
                  <a:schemeClr val="tx1"/>
                </a:solidFill>
                <a:effectLst/>
                <a:latin typeface="+mn-lt"/>
                <a:ea typeface="+mn-ea"/>
                <a:cs typeface="+mn-cs"/>
              </a:rPr>
              <a:t>.</a:t>
            </a:r>
          </a:p>
          <a:p>
            <a:r>
              <a:rPr lang="en-US" sz="1200" i="0" kern="1200" dirty="0">
                <a:solidFill>
                  <a:schemeClr val="tx1"/>
                </a:solidFill>
                <a:effectLst/>
                <a:latin typeface="+mn-lt"/>
                <a:ea typeface="+mn-ea"/>
                <a:cs typeface="+mn-cs"/>
              </a:rPr>
              <a:t> </a:t>
            </a:r>
          </a:p>
          <a:p>
            <a:endParaRPr lang="en-US" b="1" i="0" dirty="0">
              <a:solidFill>
                <a:schemeClr val="tx1"/>
              </a:solidFill>
            </a:endParaRPr>
          </a:p>
        </p:txBody>
      </p:sp>
      <p:sp>
        <p:nvSpPr>
          <p:cNvPr id="4" name="Slide Number Placeholder 3"/>
          <p:cNvSpPr>
            <a:spLocks noGrp="1"/>
          </p:cNvSpPr>
          <p:nvPr>
            <p:ph type="sldNum" sz="quarter" idx="10"/>
          </p:nvPr>
        </p:nvSpPr>
        <p:spPr/>
        <p:txBody>
          <a:bodyPr/>
          <a:lstStyle/>
          <a:p>
            <a:fld id="{766405FD-2250-4F85-92E6-CC3D2683C7F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2149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u="none" dirty="0"/>
              <a:t>HealthMPowers now has a section on their website that is filled with resources for parents and families.</a:t>
            </a:r>
            <a:r>
              <a:rPr lang="en-US" b="0" u="none" baseline="0" dirty="0"/>
              <a:t> </a:t>
            </a:r>
            <a:r>
              <a:rPr lang="en-US" b="0" u="none" dirty="0"/>
              <a:t>Go to their website at- </a:t>
            </a:r>
            <a:r>
              <a:rPr lang="en-US" b="1" u="none" dirty="0"/>
              <a:t>HealthMPowers.org</a:t>
            </a:r>
            <a:r>
              <a:rPr lang="en-US" b="0" u="none" dirty="0"/>
              <a:t>,</a:t>
            </a:r>
            <a:r>
              <a:rPr lang="en-US" b="0" u="none" baseline="0" dirty="0"/>
              <a:t> t</a:t>
            </a:r>
            <a:r>
              <a:rPr lang="en-US" b="0" u="none" dirty="0"/>
              <a:t>hen click on </a:t>
            </a:r>
            <a:r>
              <a:rPr lang="en-US" b="1" u="none" dirty="0"/>
              <a:t>Services</a:t>
            </a:r>
            <a:r>
              <a:rPr lang="en-US" b="0" u="none" dirty="0"/>
              <a:t>.</a:t>
            </a:r>
            <a:endParaRPr lang="en-US" b="0" u="none" baseline="0" dirty="0"/>
          </a:p>
        </p:txBody>
      </p:sp>
      <p:sp>
        <p:nvSpPr>
          <p:cNvPr id="4" name="Slide Number Placeholder 3"/>
          <p:cNvSpPr>
            <a:spLocks noGrp="1"/>
          </p:cNvSpPr>
          <p:nvPr>
            <p:ph type="sldNum" sz="quarter" idx="10"/>
          </p:nvPr>
        </p:nvSpPr>
        <p:spPr/>
        <p:txBody>
          <a:bodyPr/>
          <a:lstStyle/>
          <a:p>
            <a:fld id="{466CBBB4-67E5-4244-82BD-79D58C5BE70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249156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Click on </a:t>
            </a:r>
            <a:r>
              <a:rPr lang="en-US" b="1" baseline="0" dirty="0"/>
              <a:t>Resources</a:t>
            </a:r>
            <a:r>
              <a:rPr lang="en-US" baseline="0" dirty="0"/>
              <a:t> in the drop-down.</a:t>
            </a:r>
            <a:endParaRPr lang="en-US" dirty="0"/>
          </a:p>
        </p:txBody>
      </p:sp>
      <p:sp>
        <p:nvSpPr>
          <p:cNvPr id="4" name="Slide Number Placeholder 3"/>
          <p:cNvSpPr>
            <a:spLocks noGrp="1"/>
          </p:cNvSpPr>
          <p:nvPr>
            <p:ph type="sldNum" sz="quarter" idx="10"/>
          </p:nvPr>
        </p:nvSpPr>
        <p:spPr/>
        <p:txBody>
          <a:bodyPr/>
          <a:lstStyle/>
          <a:p>
            <a:fld id="{466CBBB4-67E5-4244-82BD-79D58C5BE70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49156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you will find resources</a:t>
            </a:r>
            <a:r>
              <a:rPr lang="en-US" baseline="0" dirty="0"/>
              <a:t> </a:t>
            </a:r>
            <a:r>
              <a:rPr lang="en-US" b="0" u="none" baseline="0" dirty="0"/>
              <a:t>including fun </a:t>
            </a:r>
            <a:r>
              <a:rPr lang="en-US" b="0" u="none" dirty="0"/>
              <a:t>activities,</a:t>
            </a:r>
            <a:r>
              <a:rPr lang="en-US" b="0" u="none" baseline="0" dirty="0"/>
              <a:t> videos, recipes that you can use with your family. </a:t>
            </a:r>
            <a:endParaRPr lang="en-US" b="0" u="none" dirty="0"/>
          </a:p>
          <a:p>
            <a:endParaRPr lang="en-US" b="0" u="none" dirty="0"/>
          </a:p>
        </p:txBody>
      </p:sp>
      <p:sp>
        <p:nvSpPr>
          <p:cNvPr id="4" name="Slide Number Placeholder 3"/>
          <p:cNvSpPr>
            <a:spLocks noGrp="1"/>
          </p:cNvSpPr>
          <p:nvPr>
            <p:ph type="sldNum" sz="quarter" idx="10"/>
          </p:nvPr>
        </p:nvSpPr>
        <p:spPr/>
        <p:txBody>
          <a:bodyPr/>
          <a:lstStyle/>
          <a:p>
            <a:fld id="{466CBBB4-67E5-4244-82BD-79D58C5BE70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249156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4960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317DFA4-C481-6446-915C-941E85ADDECA}"/>
              </a:ext>
            </a:extLst>
          </p:cNvPr>
          <p:cNvSpPr/>
          <p:nvPr userDrawn="1"/>
        </p:nvSpPr>
        <p:spPr>
          <a:xfrm>
            <a:off x="457200" y="515181"/>
            <a:ext cx="8229600" cy="583261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lumMod val="75000"/>
                  <a:lumOff val="25000"/>
                </a:prstClr>
              </a:solidFill>
            </a:endParaRPr>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hasCustomPrompt="1"/>
          </p:nvPr>
        </p:nvSpPr>
        <p:spPr>
          <a:xfrm>
            <a:off x="457200" y="1944758"/>
            <a:ext cx="8229600" cy="44030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3189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317DFA4-C481-6446-915C-941E85ADDECA}"/>
              </a:ext>
            </a:extLst>
          </p:cNvPr>
          <p:cNvSpPr/>
          <p:nvPr userDrawn="1"/>
        </p:nvSpPr>
        <p:spPr>
          <a:xfrm>
            <a:off x="457200" y="515181"/>
            <a:ext cx="8229600" cy="583261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lumMod val="75000"/>
                  <a:lumOff val="25000"/>
                </a:prstClr>
              </a:solidFill>
            </a:endParaRPr>
          </a:p>
        </p:txBody>
      </p:sp>
      <p:sp>
        <p:nvSpPr>
          <p:cNvPr id="3" name="Content Placeholder 2"/>
          <p:cNvSpPr>
            <a:spLocks noGrp="1"/>
          </p:cNvSpPr>
          <p:nvPr>
            <p:ph idx="1" hasCustomPrompt="1"/>
          </p:nvPr>
        </p:nvSpPr>
        <p:spPr>
          <a:xfrm>
            <a:off x="457200" y="1944758"/>
            <a:ext cx="8229600" cy="44030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6" name="Rectangle 1">
            <a:extLst>
              <a:ext uri="{FF2B5EF4-FFF2-40B4-BE49-F238E27FC236}">
                <a16:creationId xmlns="" xmlns:a16="http://schemas.microsoft.com/office/drawing/2014/main" id="{1DBAA608-7DCA-B643-AF92-D65F4355F440}"/>
              </a:ext>
            </a:extLst>
          </p:cNvPr>
          <p:cNvSpPr/>
          <p:nvPr userDrawn="1"/>
        </p:nvSpPr>
        <p:spPr>
          <a:xfrm>
            <a:off x="0" y="308499"/>
            <a:ext cx="8229600" cy="1114425"/>
          </a:xfrm>
          <a:custGeom>
            <a:avLst/>
            <a:gdLst>
              <a:gd name="connsiteX0" fmla="*/ 0 w 8229600"/>
              <a:gd name="connsiteY0" fmla="*/ 0 h 1042988"/>
              <a:gd name="connsiteX1" fmla="*/ 8229600 w 8229600"/>
              <a:gd name="connsiteY1" fmla="*/ 0 h 1042988"/>
              <a:gd name="connsiteX2" fmla="*/ 8229600 w 8229600"/>
              <a:gd name="connsiteY2" fmla="*/ 1042988 h 1042988"/>
              <a:gd name="connsiteX3" fmla="*/ 0 w 8229600"/>
              <a:gd name="connsiteY3" fmla="*/ 1042988 h 1042988"/>
              <a:gd name="connsiteX4" fmla="*/ 0 w 8229600"/>
              <a:gd name="connsiteY4" fmla="*/ 0 h 1042988"/>
              <a:gd name="connsiteX0" fmla="*/ 0 w 8229600"/>
              <a:gd name="connsiteY0" fmla="*/ 0 h 1071563"/>
              <a:gd name="connsiteX1" fmla="*/ 8229600 w 8229600"/>
              <a:gd name="connsiteY1" fmla="*/ 0 h 1071563"/>
              <a:gd name="connsiteX2" fmla="*/ 7372350 w 8229600"/>
              <a:gd name="connsiteY2" fmla="*/ 1071563 h 1071563"/>
              <a:gd name="connsiteX3" fmla="*/ 0 w 8229600"/>
              <a:gd name="connsiteY3" fmla="*/ 1042988 h 1071563"/>
              <a:gd name="connsiteX4" fmla="*/ 0 w 8229600"/>
              <a:gd name="connsiteY4" fmla="*/ 0 h 1071563"/>
              <a:gd name="connsiteX0" fmla="*/ 0 w 8229600"/>
              <a:gd name="connsiteY0" fmla="*/ 0 h 1114425"/>
              <a:gd name="connsiteX1" fmla="*/ 8229600 w 8229600"/>
              <a:gd name="connsiteY1" fmla="*/ 0 h 1114425"/>
              <a:gd name="connsiteX2" fmla="*/ 7700962 w 8229600"/>
              <a:gd name="connsiteY2" fmla="*/ 1114425 h 1114425"/>
              <a:gd name="connsiteX3" fmla="*/ 0 w 8229600"/>
              <a:gd name="connsiteY3" fmla="*/ 1042988 h 1114425"/>
              <a:gd name="connsiteX4" fmla="*/ 0 w 82296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114425">
                <a:moveTo>
                  <a:pt x="0" y="0"/>
                </a:moveTo>
                <a:lnTo>
                  <a:pt x="8229600" y="0"/>
                </a:lnTo>
                <a:lnTo>
                  <a:pt x="7700962" y="1114425"/>
                </a:lnTo>
                <a:lnTo>
                  <a:pt x="0" y="1042988"/>
                </a:lnTo>
                <a:lnTo>
                  <a:pt x="0" y="0"/>
                </a:lnTo>
                <a:close/>
              </a:path>
            </a:pathLst>
          </a:custGeom>
          <a:solidFill>
            <a:srgbClr val="9038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i="1" dirty="0">
              <a:solidFill>
                <a:prstClr val="white"/>
              </a:solidFill>
            </a:endParaRPr>
          </a:p>
        </p:txBody>
      </p:sp>
    </p:spTree>
    <p:extLst>
      <p:ext uri="{BB962C8B-B14F-4D97-AF65-F5344CB8AC3E}">
        <p14:creationId xmlns:p14="http://schemas.microsoft.com/office/powerpoint/2010/main" val="3448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9BF0EE5E-EDEF-1D42-9CAE-ABB103C3D5ED}"/>
              </a:ext>
            </a:extLst>
          </p:cNvPr>
          <p:cNvSpPr txBox="1">
            <a:spLocks/>
          </p:cNvSpPr>
          <p:nvPr userDrawn="1"/>
        </p:nvSpPr>
        <p:spPr>
          <a:xfrm>
            <a:off x="410497" y="945316"/>
            <a:ext cx="8394290" cy="3353903"/>
          </a:xfrm>
          <a:prstGeom prst="rect">
            <a:avLst/>
          </a:prstGeom>
        </p:spPr>
        <p:txBody>
          <a:bodyPr/>
          <a:lstStyle>
            <a:lvl1pPr algn="ctr" rtl="0" eaLnBrk="0" fontAlgn="base" hangingPunct="0">
              <a:spcBef>
                <a:spcPct val="0"/>
              </a:spcBef>
              <a:spcAft>
                <a:spcPct val="0"/>
              </a:spcAft>
              <a:defRPr sz="3800" kern="1200" spc="200">
                <a:solidFill>
                  <a:schemeClr val="bg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3800">
                <a:solidFill>
                  <a:schemeClr val="bg1"/>
                </a:solidFill>
                <a:latin typeface="Georgia" pitchFamily="18" charset="0"/>
                <a:ea typeface="MS PGothic" panose="020B0600070205080204" pitchFamily="34" charset="-128"/>
                <a:cs typeface="MS PGothic" charset="0"/>
              </a:defRPr>
            </a:lvl2pPr>
            <a:lvl3pPr algn="ctr" rtl="0" eaLnBrk="0" fontAlgn="base" hangingPunct="0">
              <a:spcBef>
                <a:spcPct val="0"/>
              </a:spcBef>
              <a:spcAft>
                <a:spcPct val="0"/>
              </a:spcAft>
              <a:defRPr sz="3800">
                <a:solidFill>
                  <a:schemeClr val="bg1"/>
                </a:solidFill>
                <a:latin typeface="Georgia" pitchFamily="18" charset="0"/>
                <a:ea typeface="MS PGothic" panose="020B0600070205080204" pitchFamily="34" charset="-128"/>
                <a:cs typeface="MS PGothic" charset="0"/>
              </a:defRPr>
            </a:lvl3pPr>
            <a:lvl4pPr algn="ctr" rtl="0" eaLnBrk="0" fontAlgn="base" hangingPunct="0">
              <a:spcBef>
                <a:spcPct val="0"/>
              </a:spcBef>
              <a:spcAft>
                <a:spcPct val="0"/>
              </a:spcAft>
              <a:defRPr sz="3800">
                <a:solidFill>
                  <a:schemeClr val="bg1"/>
                </a:solidFill>
                <a:latin typeface="Georgia" pitchFamily="18" charset="0"/>
                <a:ea typeface="MS PGothic" panose="020B0600070205080204" pitchFamily="34" charset="-128"/>
                <a:cs typeface="MS PGothic" charset="0"/>
              </a:defRPr>
            </a:lvl4pPr>
            <a:lvl5pPr algn="ctr" rtl="0" eaLnBrk="0" fontAlgn="base" hangingPunct="0">
              <a:spcBef>
                <a:spcPct val="0"/>
              </a:spcBef>
              <a:spcAft>
                <a:spcPct val="0"/>
              </a:spcAft>
              <a:defRPr sz="3800">
                <a:solidFill>
                  <a:schemeClr val="bg1"/>
                </a:solidFill>
                <a:latin typeface="Georgia" pitchFamily="18" charset="0"/>
                <a:ea typeface="MS PGothic" panose="020B0600070205080204" pitchFamily="34" charset="-128"/>
                <a:cs typeface="MS PGothic" charset="0"/>
              </a:defRPr>
            </a:lvl5pPr>
            <a:lvl6pPr marL="457200" algn="ctr" rtl="0" fontAlgn="base">
              <a:spcBef>
                <a:spcPct val="0"/>
              </a:spcBef>
              <a:spcAft>
                <a:spcPct val="0"/>
              </a:spcAft>
              <a:defRPr sz="3800">
                <a:solidFill>
                  <a:schemeClr val="bg1"/>
                </a:solidFill>
                <a:latin typeface="Georgia" pitchFamily="18" charset="0"/>
                <a:ea typeface="ＭＳ Ｐゴシック" pitchFamily="34" charset="-128"/>
              </a:defRPr>
            </a:lvl6pPr>
            <a:lvl7pPr marL="914400" algn="ctr" rtl="0" fontAlgn="base">
              <a:spcBef>
                <a:spcPct val="0"/>
              </a:spcBef>
              <a:spcAft>
                <a:spcPct val="0"/>
              </a:spcAft>
              <a:defRPr sz="3800">
                <a:solidFill>
                  <a:schemeClr val="bg1"/>
                </a:solidFill>
                <a:latin typeface="Georgia" pitchFamily="18" charset="0"/>
                <a:ea typeface="ＭＳ Ｐゴシック" pitchFamily="34" charset="-128"/>
              </a:defRPr>
            </a:lvl7pPr>
            <a:lvl8pPr marL="1371600" algn="ctr" rtl="0" fontAlgn="base">
              <a:spcBef>
                <a:spcPct val="0"/>
              </a:spcBef>
              <a:spcAft>
                <a:spcPct val="0"/>
              </a:spcAft>
              <a:defRPr sz="3800">
                <a:solidFill>
                  <a:schemeClr val="bg1"/>
                </a:solidFill>
                <a:latin typeface="Georgia" pitchFamily="18" charset="0"/>
                <a:ea typeface="ＭＳ Ｐゴシック" pitchFamily="34" charset="-128"/>
              </a:defRPr>
            </a:lvl8pPr>
            <a:lvl9pPr marL="1828800" algn="ctr" rtl="0" fontAlgn="base">
              <a:spcBef>
                <a:spcPct val="0"/>
              </a:spcBef>
              <a:spcAft>
                <a:spcPct val="0"/>
              </a:spcAft>
              <a:defRPr sz="3800">
                <a:solidFill>
                  <a:schemeClr val="bg1"/>
                </a:solidFill>
                <a:latin typeface="Georgia" pitchFamily="18" charset="0"/>
                <a:ea typeface="ＭＳ Ｐゴシック" pitchFamily="34" charset="-128"/>
              </a:defRPr>
            </a:lvl9pPr>
          </a:lstStyle>
          <a:p>
            <a:pPr eaLnBrk="1" fontAlgn="auto" hangingPunct="1">
              <a:spcAft>
                <a:spcPts val="0"/>
              </a:spcAft>
              <a:defRPr/>
            </a:pPr>
            <a:r>
              <a:rPr lang="en-US" sz="6000" b="1" dirty="0">
                <a:solidFill>
                  <a:srgbClr val="FFCC66"/>
                </a:solidFill>
                <a:ea typeface="ＭＳ Ｐゴシック" pitchFamily="34" charset="-128"/>
                <a:cs typeface="+mj-cs"/>
              </a:rPr>
              <a:t>Thank You!</a:t>
            </a:r>
          </a:p>
          <a:p>
            <a:pPr eaLnBrk="1" fontAlgn="auto" hangingPunct="1">
              <a:spcAft>
                <a:spcPts val="0"/>
              </a:spcAft>
              <a:defRPr/>
            </a:pPr>
            <a:endParaRPr lang="en-US" sz="1800" b="1" dirty="0">
              <a:solidFill>
                <a:srgbClr val="FFCC66"/>
              </a:solidFill>
              <a:ea typeface="ＭＳ Ｐゴシック" pitchFamily="34" charset="-128"/>
              <a:cs typeface="+mj-cs"/>
            </a:endParaRPr>
          </a:p>
          <a:p>
            <a:pPr eaLnBrk="1" fontAlgn="auto" hangingPunct="1">
              <a:spcAft>
                <a:spcPts val="0"/>
              </a:spcAft>
              <a:defRPr/>
            </a:pPr>
            <a:r>
              <a:rPr lang="en-US" sz="3600" i="1" dirty="0">
                <a:solidFill>
                  <a:prstClr val="white"/>
                </a:solidFill>
                <a:ea typeface="ＭＳ Ｐゴシック" pitchFamily="34" charset="-128"/>
                <a:cs typeface="+mj-cs"/>
              </a:rPr>
              <a:t>For your continued support of our mission to improve the health and future of our children.</a:t>
            </a:r>
          </a:p>
        </p:txBody>
      </p:sp>
    </p:spTree>
    <p:extLst>
      <p:ext uri="{BB962C8B-B14F-4D97-AF65-F5344CB8AC3E}">
        <p14:creationId xmlns:p14="http://schemas.microsoft.com/office/powerpoint/2010/main" val="256911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457200" y="515938"/>
            <a:ext cx="8229600" cy="58324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black">
                  <a:lumMod val="75000"/>
                  <a:lumOff val="25000"/>
                </a:prstClr>
              </a:solidFill>
            </a:endParaRPr>
          </a:p>
        </p:txBody>
      </p:sp>
      <p:sp>
        <p:nvSpPr>
          <p:cNvPr id="5" name="Rectangle 1">
            <a:extLst>
              <a:ext uri="{FF2B5EF4-FFF2-40B4-BE49-F238E27FC236}"/>
            </a:extLst>
          </p:cNvPr>
          <p:cNvSpPr/>
          <p:nvPr userDrawn="1"/>
        </p:nvSpPr>
        <p:spPr>
          <a:xfrm>
            <a:off x="0" y="176213"/>
            <a:ext cx="4692650" cy="1504950"/>
          </a:xfrm>
          <a:custGeom>
            <a:avLst/>
            <a:gdLst>
              <a:gd name="connsiteX0" fmla="*/ 0 w 8229600"/>
              <a:gd name="connsiteY0" fmla="*/ 0 h 1042988"/>
              <a:gd name="connsiteX1" fmla="*/ 8229600 w 8229600"/>
              <a:gd name="connsiteY1" fmla="*/ 0 h 1042988"/>
              <a:gd name="connsiteX2" fmla="*/ 8229600 w 8229600"/>
              <a:gd name="connsiteY2" fmla="*/ 1042988 h 1042988"/>
              <a:gd name="connsiteX3" fmla="*/ 0 w 8229600"/>
              <a:gd name="connsiteY3" fmla="*/ 1042988 h 1042988"/>
              <a:gd name="connsiteX4" fmla="*/ 0 w 8229600"/>
              <a:gd name="connsiteY4" fmla="*/ 0 h 1042988"/>
              <a:gd name="connsiteX0" fmla="*/ 0 w 8229600"/>
              <a:gd name="connsiteY0" fmla="*/ 0 h 1071563"/>
              <a:gd name="connsiteX1" fmla="*/ 8229600 w 8229600"/>
              <a:gd name="connsiteY1" fmla="*/ 0 h 1071563"/>
              <a:gd name="connsiteX2" fmla="*/ 7372350 w 8229600"/>
              <a:gd name="connsiteY2" fmla="*/ 1071563 h 1071563"/>
              <a:gd name="connsiteX3" fmla="*/ 0 w 8229600"/>
              <a:gd name="connsiteY3" fmla="*/ 1042988 h 1071563"/>
              <a:gd name="connsiteX4" fmla="*/ 0 w 8229600"/>
              <a:gd name="connsiteY4" fmla="*/ 0 h 1071563"/>
              <a:gd name="connsiteX0" fmla="*/ 0 w 8229600"/>
              <a:gd name="connsiteY0" fmla="*/ 0 h 1114425"/>
              <a:gd name="connsiteX1" fmla="*/ 8229600 w 8229600"/>
              <a:gd name="connsiteY1" fmla="*/ 0 h 1114425"/>
              <a:gd name="connsiteX2" fmla="*/ 7700962 w 8229600"/>
              <a:gd name="connsiteY2" fmla="*/ 1114425 h 1114425"/>
              <a:gd name="connsiteX3" fmla="*/ 0 w 8229600"/>
              <a:gd name="connsiteY3" fmla="*/ 1042988 h 1114425"/>
              <a:gd name="connsiteX4" fmla="*/ 0 w 82296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114425">
                <a:moveTo>
                  <a:pt x="0" y="0"/>
                </a:moveTo>
                <a:lnTo>
                  <a:pt x="8229600" y="0"/>
                </a:lnTo>
                <a:lnTo>
                  <a:pt x="7700962" y="1114425"/>
                </a:lnTo>
                <a:lnTo>
                  <a:pt x="0" y="1042988"/>
                </a:lnTo>
                <a:lnTo>
                  <a:pt x="0" y="0"/>
                </a:lnTo>
                <a:close/>
              </a:path>
            </a:pathLst>
          </a:custGeom>
          <a:solidFill>
            <a:srgbClr val="A452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3600" i="1" dirty="0">
              <a:solidFill>
                <a:prstClr val="white"/>
              </a:solidFil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150" y="-131763"/>
            <a:ext cx="40544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944758"/>
            <a:ext cx="5840084" cy="44030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4953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317DFA4-C481-6446-915C-941E85ADDECA}"/>
              </a:ext>
            </a:extLst>
          </p:cNvPr>
          <p:cNvSpPr/>
          <p:nvPr userDrawn="1"/>
        </p:nvSpPr>
        <p:spPr>
          <a:xfrm>
            <a:off x="457200" y="515181"/>
            <a:ext cx="8229600" cy="583261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lumMod val="75000"/>
                  <a:lumOff val="25000"/>
                </a:prstClr>
              </a:solidFill>
            </a:endParaRPr>
          </a:p>
        </p:txBody>
      </p:sp>
      <p:sp>
        <p:nvSpPr>
          <p:cNvPr id="3" name="Content Placeholder 2"/>
          <p:cNvSpPr>
            <a:spLocks noGrp="1"/>
          </p:cNvSpPr>
          <p:nvPr>
            <p:ph idx="1" hasCustomPrompt="1"/>
          </p:nvPr>
        </p:nvSpPr>
        <p:spPr>
          <a:xfrm>
            <a:off x="457200" y="1944758"/>
            <a:ext cx="8229600" cy="44030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5" name="Rectangle 1">
            <a:extLst>
              <a:ext uri="{FF2B5EF4-FFF2-40B4-BE49-F238E27FC236}">
                <a16:creationId xmlns="" xmlns:a16="http://schemas.microsoft.com/office/drawing/2014/main" id="{1A393F8A-9C89-5A4D-9A80-0671292A5C4A}"/>
              </a:ext>
            </a:extLst>
          </p:cNvPr>
          <p:cNvSpPr/>
          <p:nvPr userDrawn="1"/>
        </p:nvSpPr>
        <p:spPr>
          <a:xfrm>
            <a:off x="0" y="176980"/>
            <a:ext cx="4692770" cy="1504335"/>
          </a:xfrm>
          <a:custGeom>
            <a:avLst/>
            <a:gdLst>
              <a:gd name="connsiteX0" fmla="*/ 0 w 8229600"/>
              <a:gd name="connsiteY0" fmla="*/ 0 h 1042988"/>
              <a:gd name="connsiteX1" fmla="*/ 8229600 w 8229600"/>
              <a:gd name="connsiteY1" fmla="*/ 0 h 1042988"/>
              <a:gd name="connsiteX2" fmla="*/ 8229600 w 8229600"/>
              <a:gd name="connsiteY2" fmla="*/ 1042988 h 1042988"/>
              <a:gd name="connsiteX3" fmla="*/ 0 w 8229600"/>
              <a:gd name="connsiteY3" fmla="*/ 1042988 h 1042988"/>
              <a:gd name="connsiteX4" fmla="*/ 0 w 8229600"/>
              <a:gd name="connsiteY4" fmla="*/ 0 h 1042988"/>
              <a:gd name="connsiteX0" fmla="*/ 0 w 8229600"/>
              <a:gd name="connsiteY0" fmla="*/ 0 h 1071563"/>
              <a:gd name="connsiteX1" fmla="*/ 8229600 w 8229600"/>
              <a:gd name="connsiteY1" fmla="*/ 0 h 1071563"/>
              <a:gd name="connsiteX2" fmla="*/ 7372350 w 8229600"/>
              <a:gd name="connsiteY2" fmla="*/ 1071563 h 1071563"/>
              <a:gd name="connsiteX3" fmla="*/ 0 w 8229600"/>
              <a:gd name="connsiteY3" fmla="*/ 1042988 h 1071563"/>
              <a:gd name="connsiteX4" fmla="*/ 0 w 8229600"/>
              <a:gd name="connsiteY4" fmla="*/ 0 h 1071563"/>
              <a:gd name="connsiteX0" fmla="*/ 0 w 8229600"/>
              <a:gd name="connsiteY0" fmla="*/ 0 h 1114425"/>
              <a:gd name="connsiteX1" fmla="*/ 8229600 w 8229600"/>
              <a:gd name="connsiteY1" fmla="*/ 0 h 1114425"/>
              <a:gd name="connsiteX2" fmla="*/ 7700962 w 8229600"/>
              <a:gd name="connsiteY2" fmla="*/ 1114425 h 1114425"/>
              <a:gd name="connsiteX3" fmla="*/ 0 w 8229600"/>
              <a:gd name="connsiteY3" fmla="*/ 1042988 h 1114425"/>
              <a:gd name="connsiteX4" fmla="*/ 0 w 82296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114425">
                <a:moveTo>
                  <a:pt x="0" y="0"/>
                </a:moveTo>
                <a:lnTo>
                  <a:pt x="8229600" y="0"/>
                </a:lnTo>
                <a:lnTo>
                  <a:pt x="7700962" y="1114425"/>
                </a:lnTo>
                <a:lnTo>
                  <a:pt x="0" y="1042988"/>
                </a:lnTo>
                <a:lnTo>
                  <a:pt x="0" y="0"/>
                </a:lnTo>
                <a:close/>
              </a:path>
            </a:pathLst>
          </a:custGeom>
          <a:solidFill>
            <a:srgbClr val="A452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i="1" dirty="0">
              <a:solidFill>
                <a:prstClr val="white"/>
              </a:solidFill>
            </a:endParaRPr>
          </a:p>
        </p:txBody>
      </p:sp>
      <p:pic>
        <p:nvPicPr>
          <p:cNvPr id="6" name="Picture 5">
            <a:extLst>
              <a:ext uri="{FF2B5EF4-FFF2-40B4-BE49-F238E27FC236}">
                <a16:creationId xmlns="" xmlns:a16="http://schemas.microsoft.com/office/drawing/2014/main" id="{6E35DF38-10B3-AC4B-811C-BA86A8C7FB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551" y="-131955"/>
            <a:ext cx="4054415" cy="1944991"/>
          </a:xfrm>
          <a:prstGeom prst="rect">
            <a:avLst/>
          </a:prstGeom>
        </p:spPr>
      </p:pic>
    </p:spTree>
    <p:extLst>
      <p:ext uri="{BB962C8B-B14F-4D97-AF65-F5344CB8AC3E}">
        <p14:creationId xmlns:p14="http://schemas.microsoft.com/office/powerpoint/2010/main" val="1483779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317DFA4-C481-6446-915C-941E85ADDECA}"/>
              </a:ext>
            </a:extLst>
          </p:cNvPr>
          <p:cNvSpPr/>
          <p:nvPr userDrawn="1"/>
        </p:nvSpPr>
        <p:spPr>
          <a:xfrm>
            <a:off x="457200" y="515181"/>
            <a:ext cx="8229600" cy="583261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lumMod val="75000"/>
                  <a:lumOff val="25000"/>
                </a:prstClr>
              </a:solidFill>
            </a:endParaRPr>
          </a:p>
        </p:txBody>
      </p:sp>
      <p:sp>
        <p:nvSpPr>
          <p:cNvPr id="3" name="Content Placeholder 2"/>
          <p:cNvSpPr>
            <a:spLocks noGrp="1"/>
          </p:cNvSpPr>
          <p:nvPr>
            <p:ph idx="1" hasCustomPrompt="1"/>
          </p:nvPr>
        </p:nvSpPr>
        <p:spPr>
          <a:xfrm>
            <a:off x="457200" y="1944758"/>
            <a:ext cx="8229600" cy="44030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6" name="Rectangle 1">
            <a:extLst>
              <a:ext uri="{FF2B5EF4-FFF2-40B4-BE49-F238E27FC236}">
                <a16:creationId xmlns="" xmlns:a16="http://schemas.microsoft.com/office/drawing/2014/main" id="{1DBAA608-7DCA-B643-AF92-D65F4355F440}"/>
              </a:ext>
            </a:extLst>
          </p:cNvPr>
          <p:cNvSpPr/>
          <p:nvPr userDrawn="1"/>
        </p:nvSpPr>
        <p:spPr>
          <a:xfrm>
            <a:off x="0" y="308499"/>
            <a:ext cx="8229600" cy="1114425"/>
          </a:xfrm>
          <a:custGeom>
            <a:avLst/>
            <a:gdLst>
              <a:gd name="connsiteX0" fmla="*/ 0 w 8229600"/>
              <a:gd name="connsiteY0" fmla="*/ 0 h 1042988"/>
              <a:gd name="connsiteX1" fmla="*/ 8229600 w 8229600"/>
              <a:gd name="connsiteY1" fmla="*/ 0 h 1042988"/>
              <a:gd name="connsiteX2" fmla="*/ 8229600 w 8229600"/>
              <a:gd name="connsiteY2" fmla="*/ 1042988 h 1042988"/>
              <a:gd name="connsiteX3" fmla="*/ 0 w 8229600"/>
              <a:gd name="connsiteY3" fmla="*/ 1042988 h 1042988"/>
              <a:gd name="connsiteX4" fmla="*/ 0 w 8229600"/>
              <a:gd name="connsiteY4" fmla="*/ 0 h 1042988"/>
              <a:gd name="connsiteX0" fmla="*/ 0 w 8229600"/>
              <a:gd name="connsiteY0" fmla="*/ 0 h 1071563"/>
              <a:gd name="connsiteX1" fmla="*/ 8229600 w 8229600"/>
              <a:gd name="connsiteY1" fmla="*/ 0 h 1071563"/>
              <a:gd name="connsiteX2" fmla="*/ 7372350 w 8229600"/>
              <a:gd name="connsiteY2" fmla="*/ 1071563 h 1071563"/>
              <a:gd name="connsiteX3" fmla="*/ 0 w 8229600"/>
              <a:gd name="connsiteY3" fmla="*/ 1042988 h 1071563"/>
              <a:gd name="connsiteX4" fmla="*/ 0 w 8229600"/>
              <a:gd name="connsiteY4" fmla="*/ 0 h 1071563"/>
              <a:gd name="connsiteX0" fmla="*/ 0 w 8229600"/>
              <a:gd name="connsiteY0" fmla="*/ 0 h 1114425"/>
              <a:gd name="connsiteX1" fmla="*/ 8229600 w 8229600"/>
              <a:gd name="connsiteY1" fmla="*/ 0 h 1114425"/>
              <a:gd name="connsiteX2" fmla="*/ 7700962 w 8229600"/>
              <a:gd name="connsiteY2" fmla="*/ 1114425 h 1114425"/>
              <a:gd name="connsiteX3" fmla="*/ 0 w 8229600"/>
              <a:gd name="connsiteY3" fmla="*/ 1042988 h 1114425"/>
              <a:gd name="connsiteX4" fmla="*/ 0 w 82296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114425">
                <a:moveTo>
                  <a:pt x="0" y="0"/>
                </a:moveTo>
                <a:lnTo>
                  <a:pt x="8229600" y="0"/>
                </a:lnTo>
                <a:lnTo>
                  <a:pt x="7700962" y="1114425"/>
                </a:lnTo>
                <a:lnTo>
                  <a:pt x="0" y="1042988"/>
                </a:lnTo>
                <a:lnTo>
                  <a:pt x="0" y="0"/>
                </a:lnTo>
                <a:close/>
              </a:path>
            </a:pathLst>
          </a:custGeom>
          <a:solidFill>
            <a:srgbClr val="A452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i="1" dirty="0">
              <a:solidFill>
                <a:prstClr val="white"/>
              </a:solidFill>
            </a:endParaRPr>
          </a:p>
        </p:txBody>
      </p:sp>
    </p:spTree>
    <p:extLst>
      <p:ext uri="{BB962C8B-B14F-4D97-AF65-F5344CB8AC3E}">
        <p14:creationId xmlns:p14="http://schemas.microsoft.com/office/powerpoint/2010/main" val="67579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Content Placeholder 2"/>
          <p:cNvSpPr>
            <a:spLocks noGrp="1"/>
          </p:cNvSpPr>
          <p:nvPr>
            <p:ph idx="1"/>
          </p:nvPr>
        </p:nvSpPr>
        <p:spPr>
          <a:xfrm>
            <a:off x="470453" y="487018"/>
            <a:ext cx="8229600" cy="594028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73909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1517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44757"/>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4" name="Picture 3">
            <a:extLst>
              <a:ext uri="{FF2B5EF4-FFF2-40B4-BE49-F238E27FC236}">
                <a16:creationId xmlns="" xmlns:a16="http://schemas.microsoft.com/office/drawing/2014/main" id="{526BA944-3A5D-9C43-A61E-1DC1BB2CD897}"/>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227401213"/>
      </p:ext>
    </p:extLst>
  </p:cSld>
  <p:clrMap bg1="lt1" tx1="dk1" bg2="lt2" tx2="dk2" accent1="accent1" accent2="accent2" accent3="accent3" accent4="accent4" accent5="accent5" accent6="accent6" hlink="hlink" folHlink="folHlink"/>
  <p:sldLayoutIdLst>
    <p:sldLayoutId id="2147483756" r:id="rId1"/>
    <p:sldLayoutId id="2147483759" r:id="rId2"/>
    <p:sldLayoutId id="2147483764" r:id="rId3"/>
    <p:sldLayoutId id="2147483769" r:id="rId4"/>
    <p:sldLayoutId id="2147483783" r:id="rId5"/>
    <p:sldLayoutId id="2147483784" r:id="rId6"/>
    <p:sldLayoutId id="2147483785" r:id="rId7"/>
    <p:sldLayoutId id="2147483786" r:id="rId8"/>
  </p:sldLayoutIdLst>
  <p:txStyles>
    <p:titleStyle>
      <a:lvl1pPr algn="ctr" defTabSz="457200" rtl="0" eaLnBrk="1" latinLnBrk="0" hangingPunct="1">
        <a:spcBef>
          <a:spcPct val="0"/>
        </a:spcBef>
        <a:buNone/>
        <a:defRPr sz="4000" b="1" kern="1200">
          <a:solidFill>
            <a:schemeClr val="tx1">
              <a:lumMod val="75000"/>
              <a:lumOff val="25000"/>
            </a:schemeClr>
          </a:solidFill>
          <a:latin typeface="+mj-lt"/>
          <a:ea typeface="+mj-ea"/>
          <a:cs typeface="+mj-cs"/>
        </a:defRPr>
      </a:lvl1pPr>
    </p:titleStyle>
    <p:bodyStyle>
      <a:lvl1pPr marL="342900" indent="-342900" algn="l" defTabSz="457200" rtl="0" eaLnBrk="1" latinLnBrk="0" hangingPunct="1">
        <a:spcBef>
          <a:spcPct val="20000"/>
        </a:spcBef>
        <a:buFont typeface="Wingdings" pitchFamily="2" charset="2"/>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Courier New" panose="02070309020205020404" pitchFamily="49" charset="0"/>
        <a:buChar char="o"/>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5233" y="1772899"/>
            <a:ext cx="5082086" cy="4579919"/>
          </a:xfrm>
        </p:spPr>
        <p:txBody>
          <a:bodyPr>
            <a:noAutofit/>
          </a:bodyPr>
          <a:lstStyle/>
          <a:p>
            <a:pPr marL="0" indent="0" algn="ctr">
              <a:buNone/>
            </a:pPr>
            <a:r>
              <a:rPr lang="en-US" altLang="en-US" sz="3600" b="1" dirty="0"/>
              <a:t>Go for Fruits &amp; Vegetables and Move More!</a:t>
            </a:r>
          </a:p>
          <a:p>
            <a:pPr marL="0" indent="0" algn="ctr">
              <a:buNone/>
            </a:pPr>
            <a:endParaRPr lang="en-US" altLang="en-US" sz="1600" i="1" dirty="0"/>
          </a:p>
          <a:p>
            <a:pPr marL="0" indent="0" algn="ctr">
              <a:buNone/>
            </a:pPr>
            <a:r>
              <a:rPr lang="en-US" altLang="en-US" i="1" dirty="0"/>
              <a:t>Improving Learning through Healthy Eating and Physical </a:t>
            </a:r>
            <a:r>
              <a:rPr lang="en-US" altLang="en-US" i="1" dirty="0" smtClean="0"/>
              <a:t>Activity</a:t>
            </a:r>
          </a:p>
          <a:p>
            <a:pPr marL="0" indent="0" algn="ctr">
              <a:buNone/>
            </a:pPr>
            <a:endParaRPr lang="en-US" altLang="en-US" sz="1600" b="1" i="1" dirty="0">
              <a:solidFill>
                <a:srgbClr val="903888"/>
              </a:solidFill>
            </a:endParaRPr>
          </a:p>
          <a:p>
            <a:pPr marL="0" indent="0" algn="ctr">
              <a:buNone/>
            </a:pPr>
            <a:r>
              <a:rPr lang="en-US" altLang="en-US" sz="3600" b="1" i="1" dirty="0">
                <a:solidFill>
                  <a:srgbClr val="A452A0"/>
                </a:solidFill>
              </a:rPr>
              <a:t>September</a:t>
            </a:r>
            <a:endParaRPr lang="en-US" sz="4000" b="1" dirty="0">
              <a:solidFill>
                <a:srgbClr val="A452A0"/>
              </a:solidFill>
            </a:endParaRPr>
          </a:p>
        </p:txBody>
      </p:sp>
      <p:pic>
        <p:nvPicPr>
          <p:cNvPr id="5" name="Picture 4">
            <a:extLst>
              <a:ext uri="{FF2B5EF4-FFF2-40B4-BE49-F238E27FC236}">
                <a16:creationId xmlns="" xmlns:a16="http://schemas.microsoft.com/office/drawing/2014/main" id="{A68D4FB0-E71B-6E49-9E44-3813CC37CE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65867" y="840540"/>
            <a:ext cx="2620933" cy="5512279"/>
          </a:xfrm>
          <a:prstGeom prst="rect">
            <a:avLst/>
          </a:prstGeom>
        </p:spPr>
      </p:pic>
    </p:spTree>
    <p:extLst>
      <p:ext uri="{BB962C8B-B14F-4D97-AF65-F5344CB8AC3E}">
        <p14:creationId xmlns:p14="http://schemas.microsoft.com/office/powerpoint/2010/main" val="591580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Autofit/>
          </a:bodyPr>
          <a:lstStyle/>
          <a:p>
            <a:r>
              <a:rPr lang="en-US" sz="6000" dirty="0"/>
              <a:t>Follow Us</a:t>
            </a:r>
          </a:p>
        </p:txBody>
      </p:sp>
      <p:sp>
        <p:nvSpPr>
          <p:cNvPr id="3" name="Content Placeholder 2"/>
          <p:cNvSpPr>
            <a:spLocks noGrp="1"/>
          </p:cNvSpPr>
          <p:nvPr>
            <p:ph idx="1"/>
          </p:nvPr>
        </p:nvSpPr>
        <p:spPr/>
        <p:txBody>
          <a:bodyPr/>
          <a:lstStyle/>
          <a:p>
            <a:pPr marL="0" indent="0">
              <a:buNone/>
            </a:pPr>
            <a:endParaRPr lang="en-US" dirty="0">
              <a:solidFill>
                <a:schemeClr val="tx1"/>
              </a:solidFill>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133600"/>
            <a:ext cx="6837929" cy="3840480"/>
          </a:xfrm>
          <a:prstGeom prst="rect">
            <a:avLst/>
          </a:prstGeom>
        </p:spPr>
      </p:pic>
    </p:spTree>
    <p:extLst>
      <p:ext uri="{BB962C8B-B14F-4D97-AF65-F5344CB8AC3E}">
        <p14:creationId xmlns:p14="http://schemas.microsoft.com/office/powerpoint/2010/main" val="2548773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tina H\Downloads\Copy of HealthMPowers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8675" y="627016"/>
            <a:ext cx="4330073" cy="560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63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475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2209800"/>
            <a:ext cx="8102600" cy="1752600"/>
          </a:xfrm>
        </p:spPr>
        <p:txBody>
          <a:bodyPr rtlCol="0">
            <a:normAutofit fontScale="92500"/>
          </a:bodyPr>
          <a:lstStyle/>
          <a:p>
            <a:pPr marL="0" indent="0" algn="ctr" eaLnBrk="1" fontAlgn="auto" hangingPunct="1">
              <a:spcAft>
                <a:spcPts val="0"/>
              </a:spcAft>
              <a:buFont typeface="Wingdings" pitchFamily="2" charset="2"/>
              <a:buNone/>
              <a:defRPr/>
            </a:pPr>
            <a:r>
              <a:rPr lang="en-US" sz="3000" dirty="0"/>
              <a:t>This institution is an equal opportunity provider. </a:t>
            </a:r>
          </a:p>
          <a:p>
            <a:pPr marL="0" indent="0" algn="ctr" eaLnBrk="1" fontAlgn="auto" hangingPunct="1">
              <a:spcAft>
                <a:spcPts val="0"/>
              </a:spcAft>
              <a:buFont typeface="Wingdings" pitchFamily="2" charset="2"/>
              <a:buNone/>
              <a:defRPr/>
            </a:pPr>
            <a:r>
              <a:rPr lang="en-US" sz="3000" dirty="0"/>
              <a:t>This material was funded by USDA's SNAP and other HealthMPowers partners.</a:t>
            </a:r>
          </a:p>
        </p:txBody>
      </p:sp>
      <p:sp>
        <p:nvSpPr>
          <p:cNvPr id="88067" name="AutoShape 2" descr="data:image/png;base64,%20iVBORw0KGgoAAAANSUhEUgAAAJEAAABiCAYAAABQ3jGUAAAAAXNSR0IArs4c6QAAAARnQU1BAACxjwv8YQUAAAAJcEhZcwAADsMAAA7DAcdvqGQAAD0BSURBVHhe7V0HYBXF1j5bbkvvvZEEEkJJ6CEkhN6bQAgKCCLSFKxYngWx++xYnyIiKtJ7E2khoZNCIJWQkN7r7WV3/zN7byBAQN4P0afk0+XuzszOzs755pTZ2Q20ox3taEc72tGOdrSjHe24e1CW3/sKyrc7uNMmUyQHdGdyzACfYeSF4w4rSurEAu34r3DfkUi5wnc43vTzQFEDFSwtJR2gMfF6gaf2CxJ40e7lwmxzyXbcKWjL732BjRuBYSkYZi1jhrE0JdWZBNDihvsyKyk1kTYK/+afdbe2FG/HHeJP00SLx/zgwcsgQCJQ1bQg4wB0MGl+pAvF841vz9tb1nGggnIFN0MmlnXMPyh8m/yt0XzmvYFqhc9INFwzaUbYyXPUU1KGikITZsnFjsCewEOepunpVq8UbLIkt+MO0KYkWhz3hY0JbJ1kStdKg7zqAwGoJQBCE15UoFBqNrZymdHIl2tUulqaAh0m5mKLBAooHbJs/6rts3dbqrorqN7w7yEIwi82MrqzWs+fEQTqGF5+AUODbQseAYMNMwnCrzavFT1kSWrHHaDNSPTo+HXuFGV8hQVwM0oNixgj+wrDyJ7meZOlBDJJQFqhNMUNjynKbF3JL8cZMhVsTe9PNj+rFRPvAuoVfksZhvoML0e0DQg0W0ABb00LvNt1JMLLmzhIV/OaAe4rqlWW5Hb8AdrEJ3pk1PeuDGP4UiqRPAE01dVVaxQogSpEJYO55o0Qh0b1Q/YFgUfh8ihAE3BIMrIJvOCo1Lt6kPr+CMuF5XTskeXI1+shLAea/yDQjaeEQxwnHCCXI1dkKb4D/l5HoBZwsgOFm2W/HXeANiGRRMFOpylmCs9zSAbeo45ibDkw1RCyEDGi7Ey8wB1E4hRf0z4UyOQsEgqFT/6hwYaVCJ3EzFug864FHbvvXvTe9r2VCfXa6lPd9y76vMvuRVHIHrHSGvD10Gi5rVjZdI6n3zYYuCK8DGo5nrRLrONG4JUZI1BSy2E77gBtQiKaB09ioAgZeFqwpuSsDZKqAkmFbg8W4MGIhVaiwDYyNCGOADZ2Uhg/PRwGjQkBlqVRyCCjeOhgrvFmdN/z+DiWog/QDP0CxbLR+NuLYpknKJraHb67YiIpY01TM9GBHoC1vUTRQm+Jf6+9ZiLfHgJHYdPacadoExKh7apEI0X28AK0jDcxPgInNGFKE9FEFCVIKY51YwSqvNkvqq/RQMqJQhj5QFcIj/TDMykpOrniZCBBj91z/bvvWTgkfNeCvt33Lo4GSviYkTIB5HyBaBbciOgZEPQmim4QngMPrGM+hzaLpigGTdkrlF+/kWDvS1SdpdZ23Au0CYk4iikSyWL5D52VAFoqa0Cu1BHCIGuQP7wnRkmonUxiGdQkUFJYD6VX6iG0qztIpRJCCk9SH5qsR3mQb8bzNggMvRFr+BGZESiYbtAqmIGkSsrwiEgSrF1tMFe8HPF9UBs5Upk7OlC27ljoZm1EFKR5E2gKFaaYSLChOgQ2NAyHzU0DYIO2A2xR+8DeJlcyVCwl7nu0jTlj+WSeNx7keE5LNBIn0N7oaCtxtxTpgpJF/QS0Gwq2Ev0iFSYQpQUSKQMyhQRqqlSAlg+TBM9lIdttgRZG0NaS3jTDuNAs40+xdCDFC4zlcmagquE5XoOs2QG9FxjpFdV5UkZ4EaMtrUgkpIexoQz4igwse+1UEtYTh5vDIgaeItMM2ayU0YiZuys9QMKsAYmwAWhuC7Dag6jojoDWdAI2174GR4SbnPn7EW1Com83zS7qGMxMsnZUDEd1soES+BC9YDIgKZRkuBPNAzwfwFM0ifc15JhHE+PubQ9lRfVw+mg+ZqPYKXCmbWhHgeGzea1RdIaJ9rlJAyEIUZApeee9+m/TLfca1/RGwHIjQBImryREIdlAnHijjuyJQNcLCS6gNhR+BIp/CFsYpWrUjbVakV8EOwUr0DEY3zGROCoc8dcdWEkgqshgkCqCUWFZw2Dq2nzFfYw2IRHBcx/Osu8f3WEIcqMXKhkvO7BDrUSViATC/wWKtuM5oxqPqwkDiDNdVdoE235OhboatSX8p5zV9mp/I8tfRjtlsFChVRA3h6eo3RDxsNrEsmOtWHgd7eqn6OTvN5r44+hgmwuKbLPMCQmQgec8aL28aI7tq8UbHN8qTPX8qFItFnBCTUfTAcCgsiFzWxhpAoe/ZDOJTfljD/0+QZuR6Mv3Dgennyt7jqGkwcgHDzsdcYn4KuIIEwlg3OZMszQGYHytSCyESqkHncYgEogYMxS4PS8XfIoVpal4rLbI/2aQdI5Xlsqs1/Gv+HahBGoIOV3KUtNMtDCHFqidOhOvE3lJiuOviRP0Bh5etX218Kg59QZE00pgmBVgNBQC1cJykvaL5pB6CHY2RZsT72+0GYnOnSh0rCprsCXeBk+BQ6mJcqIFFklEBjCJyAQ7juJtUJ71zeQgv8QTRvOCG4cDnpf1Hen/ZGH/X5fZSqxlxMS1BKEjh/WReQMOhNP1Q97P1DPQh6GETgasg0RmyNNpAisJp2gmv5lERCvhKUcdpELrBGrGRPtTIBhWoCbixMY1g0NDKZP6gtH0EmxtdLak3rdoMxKhuTCiRjH7DALIWIXcQQBjGZIDnRIiEFohJZN6PIXEEkuJ6NTVA3pG+YNMxqIF4UAqY/s5g/2DjjJrOfGbmkH2JKgRBrp3g/f7zIdfYl8G7cV9gUjY4SyNLjsWIFEZllSgIz4ZzWdHDjlIuKA3CgJr0m+gwi5Nhm2NW2FrwyuwvSYMzgkScsZ18Hf7Gc/6rqUzLsKERGKYMeigPWVJuW/RZiRiKboGx3ujRb2gFoFgTpDUiWZJLCFYGwTeUaCE6uaZbKKBKkobYeSkLjBpVi90R1goKqipri9Xv24QjCdoJIcIYu4w/h/gGgafhM/jBtVa86E6m6ESz9CNAsOON7bQWDyJxI0GOcWbJIRTRAtJwJj6ievcEtQwT6Gz/ACS4U3gmUNQVP8FbKsbL0ZlzehNGYEyfIjaJwXYFhPZhKWkQopeApuqh5oT70+0GYmMvKkRBV1O0xIQkD1IFH+GMlYgp+oJYbD/FWjeXJAQ5RzG5oRrxBeqqVTC8cN5qI38wM3THvIyqgpfjt+1ttxYd4iWsIBaBZnB69CZUjYYNTnSRsNTaU8syspf+ckmilPvoRipWoL1EMe5GaJCQpBroJMNEn3Dzhe9XwgCwRgsahTiLNO0B0jl8zHq2gB66XrYWrsMdtR2EU+c7H4Z2fgfMOqNWE5MEkHIz7D2wEj+BUk8mu77E21GIqXMLo/n6cd4Xvuvjl3d6xycbGwF3lSFEq0n1oyhJIRJnqixKrG4hhCLgEHpq5UGUT5mJUZ5Ubacs07BHeIMxo8MFDVTJ2XHaFlq+Am66sGjLrarNFlZ2VdWr17NuHd7jaV0YwyC8LyJF7KvhvYWUKg9aJm1qmzYR9Z2CkUcXkx+deKRaC+DnlxQgWSKBVryNphgG2yp+wG1UwxqnivY3srrnGwCopFoCIfKxj6WlPsOLfu4rUAlnygYee5C3slj2yoEa5lpG8vKhpAME2f4ngZ2iyBwP1I07UrMmgk1xfR5fYBmGdj8fTJ5ol/IS60mrdo0Le2nUX3tQs6WeDIGcJKghHU0q1O5WaNrxS9A53ofpeXLdCZao5AYC3osFJxYA3zP0NQgs2+EwFDdyrNr4bqR2xofv2js1mAgtq458wYQBjPoIgkY2ptMDdhTKizqjpoIVWuLc4ivxHP1SMaHYIrzfkvqfYU/g0TX4bEJa36RsNKHyKy10aDdyVKSjzjKuBZl40+WgMjR3Q4OcydmDHQ6XYYBbOY/dyIuvdo2MA5PmYbyi0IBE9NBdAiPqrSOCFYQBGsULnFaUMLCSZMenhzwOF0BBsPP6GjHckTwPK/X07aLHMNTQ4HmnwfDtYnH24JMUpKeuiE6FEHmkUzGVLCmh8Eoh/tyoX+bmbNbAV2KKiJnmjz6oFlXE61Dp4RGB5wMfgr0OgNcOFdCCJSrp+3mPZ7yaGWlfdB3FEN/x9DMKDzJTiyILKQpisVdNySPI54uJcmYRmrqjL5TiJWjfSUPVB4J7QkHWMGUN8/7xRwwaicARn53DJGurRCIgExC0sLO+5VABG1LIjQ/MDVSYTkSgbL/XuD5WUa9ZjF6tDtoHjWJuGRW5AWSgCEDX2+kbJ6dm7ygUCl3/VpO09ORBIyppRmxoDmFkASP0EPn11KMMMKxi3qbprrmMQziHiJrqUk+Rmrrt9hPCkOvO1R0pu8WhK/ElFHsr5aU+xLmvm8LxIWhr+L4Hkq5O3DUfNialC+mE3nOcreC4kq9MAiH+AoQFkxcsx1j9oGYk4K65ArS6YJ7Q943sSU/vyxj6Fc48aRrTSXzRa3pBeLyImEO6dXUg4OW6EN5jt4mocGZ+ERIr+oURdcx0Z02vINMHX5PSMSiz2QyrIHzjo/CCowX71O0HYlmDXVGp+cnYNnRqFeOYej8BIrfGxjhYSRMfyxBop1vISxpw6K0bd5uyIEVOx64Yj4ZIDc4WFbC8x8KNLUQdZOeF/gStFSNyAcPGihPtGUS4ueQG2h5E0Qz8Rz/5ODv5as1iarjaN66k7kh3qBfE9j52LZiidsmLHHHKxftWAqaTDdrQFELcbwRnfqxMMXldzFtepQXMDJbMLjkwaZNZns5KSoIbHgKfj6VJx5PjXbFBvuhusWYwlgFpdJSSEgwwdwJttBQ7SSWIaAVJlBJa2D/fgwZLZgdKweODgETUw3rD5ZZUv9ytB2J4qM7YfVb0Ifpiv4Ej9ItwRjbHo/txeiGOKs8V4cteBFCkr6H7D7BwClG4zFGQEI9km3LqTMVNRqOmykRaFW0uukAVFdXXfLzCy2RyUajLponp+hQTuA5lLH4RBRvRm6N4ZiKM+2sqYWHxz7NvSJhqOeMJt7IUIbp8m6XxwLFzRX9mDuAlZSFTgoB0hpbKS+RATrmR0DHToMZdjUwv5cEmuSfAU+NR46OhM2HM+HhSG/MX4+lrTEyHIb3Ho7seA0dvz7oZ9EgU1zGRn8Alew68ORXoIqdDEYjh+2jQCJFgtK7sN9WwuakavGa8THx+O+32HFngDLNhPWnyfTIX462I9GU2EHA8DvRdNiaSWO5VEu/hni8vFCKaduwJdFYJgI72qJO+OPYiU/B+oRzMH+YPagMQ8HEuYKMSYefjp08EeTXU89IpzCCcIXnhBKxPoryFWiYJwiUH5qyETGLDaFSgdpg1OmPLPR64+3VTvHfIUE73BGJGAa8pPwpZGjnSiNlb26UBaLvju3kTE/CFKeVYlpcrA3Q3DpgmfFg4kfChsQDMC16AJbdiPdnCzrDRJBLl0kU8tFLhz+AyRR8fXgnqJWqDLyvsaixf2SkbGy/oM7gZu8ISbkXoKahDk2k8B6Us8vB1lYKNo17sM8GWWz5o7D+2Gpx7y9G2znWFOeBxDATiID8tiQQAXFWKMobtydQaBF4QEwEIRAh2AAQTO/C9JjHoVG/BwWzFsutBL2wA+JiPozqH5IzODfv5YGjOq4dNNL74qAhvhcGXb78rQuvnUJIiRbMTuqiPsYZ+KclXNlzq53ifNCB8RTndcgmEgE3Qtobn4uRNI5TVWlhf6WeN4jlWkKcP+IvYRuPWVLMIBNd5vs0i5ms1UYtbKOwkv/ywlvLQr39oowaDbjZOcD8IeNhXsxYExIoDbUUWYVnkmBQsXDoRNi09A1YO/8lbBaZnqceAGckvm1jV2xTfxuJHDUkakHeNAtGBePOX4+2IxEDQeKywT9CM7EIeVqSTJwhpIfi70oU4gAUrDWOfikKzhXrfhYM2lcgbsA0qFQnYHyXCU1cBo78H7r1D2KHXL68aFB+7nHqUISSTfZaR13ungMP2P2CI3g5+mmZwBnXoXDQpadfRXL+jBqlWpzvIRsxU3LyJjW32wSCK0rSERsmNkmESCg8NpkOwgOOaebElsA8VS2aV4RBzxMSSaVSSVSnbqNnx46xl0rl8MKaldD1udmw7eyxOm93r/2w/WwDtk20x4QgLEND76BQ8HfxIJGCE7bPGn9nMBKpbOGwiRAd0g3rNvUBO4/e4nX+YrQNicSwngpFB9qS8P+GOe5v1mJXN5JDvYCEWodbPzyywWM71GZzwCisRd8hipocMxlM2u9Byh4APRIofsBESHjtM5AwsTDFeQY8YP86TLZ7C6Y6zgLaZgoYTYnoj9SCUX8Mbcw6ENgfLddnRc1EyENIhiTANtRh1+0lDbwZFCyJX9hbEIQ+b8xe3F1uRZawCCCVSCE6tBu8MvlhmDF4HIR4+UJFY61baW3FR+6PTRiI1xAfKJJbIyC/HDG7qKGANfmjPzlK1EAIjV6HkSGDg4r6n3hTt21IJGXl2Auh17qkTYBSRf1/nfYiVoSKwuv+ChJYg1okHkkWjsSZiEV/gIrUh2ECOsFxURFIqleJ5oJpA56Czx1zQe4wBzVnPMiZqTDFcQZMcdgPtg7vowl5CaVJVl9yYDJeBr0mBUz6LSAYr1+LJKvHhmCYj//29Ov4OqbsjQrp+q61VOZqNBpVafmXkuZ+854+q6wQvpv/POx87l0YHNaDrDBwmzt07NtBnj6hZMFes+U8czkLiirLoaNfoG2fkIilFMP6KPVa+HDbj5CUkYJ9TFatCMPhoaGB5jP+Oty1qmgV8RjWCvRpFKBz2/LoFiAOe7PGagaRjsBXYNoeHNWxaBoDcfTTZjPK78cRvwQ2Yxg+LNAe7F36AYUDQVWVB3PfyQHp+IEg6N2AtksGBaUBNWjgAarBUvM1xA14H7Xh88FePjAwNAIuFOXBufwcJDfsHRHR7/nfzh7/jpJJ+sf1HQQ+zi6w8eQRKKkq0z04cNSyfamn5jbpND26+ASAm4MjZJcWQWlVBUQEhe5v1KiDCypKAh2sbT9ZOHJCo6udk+PrG1dPUmo1fiAwy2BTwieWFvwlaBsSkagEIAEFd4PH+hej2Z8hv6LPRdJwI6QzcRuQ+PswfymmhGE6+U+N5PoU8k++B8lghEhQgJUP+iiMGhIKbybR5GgkJvUhCBx56m++d5bNwHqXoKDTYFr/kSj095G0/nhhsgJYjeW/BivmY1Ab3kbiPoL+D3HGyfMbJWqbPVJG8oXBaHgXy/vZMPbDVb/uriHVSh6KnWU0mT7H9q6EjSdeE6/1F6FtSBQfPR8F9Z+/RAv9fyEu/kZ2EUKRhpO2i71DPgwAH+PBOSwzF4v0wePvYGPSSyT3JsTFSUFSGYKOL4b8rAkkuhz45UyTJRdgej93pEAAkpgCli+HdSeLMFWA2Fg5eHNdwMCT4EEAWlEE6w+Wi3nx/QLQ2wfYkHB1Mlacl2qw6ga84gpsPvCXPrdrIxLFfImdvfg6f+XvDIG89k2Z8J4UJNrCbnsGNhz7zJJ736NtHGteCLbs/TNAVtQCmjLRcRf06FSniuntEHHvSRQ3zB5H7D+LRASitSO/6KtIpOaHye0Qce9JxKhJyEneVTcf/6MgWv9q0LvWioftEHHvScQzZGJM+o/kkBnpsHnzXX+97Z+EtvCJwi2PJ3BXnKwRJ2LEQUzSxMF8A8zzOiTktdiMW4BkkdX24tzuH0F8jnVt9q41kLw72VqCEjIse+2w4IYeugeYFv091todq94JHHceKEkdUDyNTqkzkqU/po/D/FAUDlKBcIG8Yw9r8fcXZJM9yn4J0PTQ1mnCkXU7HwJPu+H5r2N9QeY6LCAC5wX0V4S3gKGzcZ88AF6MpJ6IaZZCV8Fhu46CQJdi1s39QIgq8FZYZ1c8CsI6yFNXPIuKh03HNpoL3YDYWBYc9J3BpAvBtuWCk10u/Jhwhwu5bwOyBsmaUd6Tum4H8rhq8ylyjVZ7/1a4xyQSKJgW2xv01CXYkXDzZBzBA/3dgKXnIlGeA5ZxBpNpL3CmWdh481wHmbBjYTOSoMd1E4K8gH4IMwg2JlwU0+KjZ2HGGtwza1NSRiCREzwDG5O+EtMIJseGAstvAYYKu1qf+JRe2IDtXHjLdppBwYQoG5BRDyOZyLyQCxIrEjadaOXBKyJ+4JMyhnkzyNPXtrCyTKdurH8ddiW/D0A+/7eChHYEpL1ES1LQpYsEMjPJpCRZeEbyKSQiAwkJLO4TmEkzNfINUGmTYP/5A+KxOGkkCtq8YG05kveXBAaMQC0vBMMKH5BBydU6Ccg1ZKiYtTh2zZ1ACJ+bIIVO/jwkFOr8Z8+WF2ryPoK6qo/g0KV8LEv79u8vKyk/JUChpR23wD0mUSuIizPP3Dav9GvG1JhHgea/QeF8BqFDn4cVVzsZhRGLBOG/wz3zE0dRw3D5ILXqDj//bv5qx7TIAQDsEcwj4be5DCecBwM96DpikOtTZR8Dwyy9RkpSlp8Pm5LINe4IzEOxcahNl3EcPxU2HScThNeDrDpUG3+xd3Cc/PzYeEgvzgd3G8e0zx5ZuuPZtV/Kfzx+YHNP34616SWX+/xr4oNHfk441DmnsnhGn6AQ6YXC/AvPjJj5/aXGYtdfE/fNCPcPDlBpdbqObt5btix7q8DvianLh4T2SFnzxMt7w194pKuDlc3oWmWTfvHwBw4uHjmJilm+qHuTTtuJpViuXq2sDHD3DOCMhqTDr31elV9V4fjIN++4yyTSgDplY9G591cXJ15MtZvz1Tu+fi7ujjqTQfvJw0suphfnOS1ds3L2gwOGnl27+JVLz639UpZeku/cqFLqz2RlfQLbk3Itd3oT2u6xxKwBfhDm/yJQqscAVJNxPwBC/Asgu0gl5of5laDKj8WRXQXV+t9wRFokjFjeNwOyVGEobGJKzEIHaAC14T+QU2xeZtHVLwAzZmOe+R7EIvz3sDXx+qfrpN7OfmRVwWi83jVSArUZMgrPi8dkJHt7x0Jn/8FYbzfo5tsDQv0doEu/cjxfJP/AyXPyNVyD3k4uv6hKzjV/BKslzheabHuHSlmgBx+4cFah0elgZI++HpHBXQadyssaMKxLjz4zB44cX1ZfM2Lp6Kk+2N4HaCkb/5/5yyIKqyuGdPLx9BvWuUdUQW3V7Jfj5vSPDu3ee1/qyc7zho6n96WcGjgjZqS8UaMKPpF78dmRvfoPsbe26ZtakOv+4IBhlZ/v3zLX38WzWi6RWtWqmkJHR/TLvVB0ZfwDvaNrfrt4dlJxU+2sKf1iw3MqSmKsJFJVVVO9/uDFs5ERAR0TKxobQlV6je+QsIgdPyX+PuiHJ14Z4m7nOFAn8FHujs49qlQNXXOKLidDdskFy53ehLZwrM2j30gtBoZ9ETVAHJqteKTrByCFj2EmmjMCGUMEqkCBXiNPM6ah1jLQb6PKL7IQ6I/B82oQ2M2WIySG+Eliy8myM6j8c6+ri5iTZmSieeDoRbj3PZb7Bq3y19jeLQBlS7EesY8SVqzQyd17rCv37NX6I4apkU5KtWrow7GjHDY//ab4ucAVG1albTyVMGJvyskv/Nw8erg5OQ3QGHRlyZfzftibcuanYBdP3s/BFTp6+Up+TvytcNOZI7/YSGXl3X0CITI4DHl5mTwn+/xcfvaZT/du2Pvc2pW7VDqNQs5KoKOrp1BeV7PTa8H4b9ML8y8lZKd8nZCZ+mNxVcWBY+fTlqcXXc70Wjjz8wVfv7OZTJLKaBb6BnTSLd/47ZePfvr6pvK66sRfziasTsvP3rRy35aU6LAeB4y8qTrIzQv0JiOczr0IZbVVEEjWNP0B2oZEYZvQKaVq0d/R4A2YSSKuIKSmg5FZBdNingIT9yn6PeEoZ7NmuRHbiO+Dpu5OfDxCDgoSwEORJR4Te5956BGY0ddWPN58uBSjqqOkM1s14HojcfKtQMJS2E50pmkFkh8DAXo65O2zsZSCQiTSdWa3JSgbDsvLVx3dQ72+ZQ0U1lRCvVKZHP/0zKTUS5nJiRnp2vWJB7ikjNTKKZExWUf3/Zp3IifD8Nv5M4aj6efKk44eXPfFr2sKjlxMVm4/nQCrD+9S67TKRPRh1PUqZV1i2pnK4/vXZTdp1GetGKmg0mk1aBqp8sPZHM9xqsaGek6r1ZhMGKgkFV1ABc/rwaAyQknJCU5vvOJiY8dlFF2pLCguU4JcQQkUI4CyCW0RecWXN8tAoNTHLqbUlNfVfnf2UvaFACd3U3FVlRr77ravxrTWpfcGxEfQ8rG4F4NXQacWApGyvkgkR+xs8gkQs/A57iPgPV+w+EwUPBTtAHU2GvEtB/L2BE//hJpsCJYrwPrCYecJpVh/fFQMRlaHsA70ibAennsUfRXzmuNpsV1B4FYjPx+DjWfMJmvawMFYaBte21485oQ5sCmRLDwDdJ5tQUGvB6lkjLg0pBkc1sF7LsK2tU70GxEf44sD5wFsD3maj+aa3gAbEovF9dfGpkl4LzQK8DI6/scxMBiKffASaLTrQCorg22n9sO0/l2lrGwZr9NdNHGmIhCke8X7jYvuBTJFMfqDVRDfrzOSHu+dUYGU3wMbk5tgekx/vJ9LGMExoDW5Q5NtNtioIkFlc0rsx8noPxoM4Tho02DHuRNitCejA4ClLqDL7IGBjgx+OZID06P7gUbjBTtTtsHEqAjsv77IshqwskmDdYduOUt/70iE6hykClvoOLD4ptFK3kET7PyAlgShc4s3A2Px0gPxpm4kEYm65iMBUmHjybPi8fSoCdhhJApTgpbrehOJGAy9OSEHBTQONieYX8uZFrMAh9WXeHfPw4akj8U0kdSmA0AzMeJxSxKJedxSJCR5lQkJQxa78QXAcl/AupOFYpl7jekDugAHXZD416YLCAl5IRoE029Xo9W/Ae6dOaPYDmAyfAFZB5EgN2BTpkFc8LUxETsn6d84AqZjZ32KJsRSoAU41FrAPCsSTzz23oPlNuDGg63pZtKLpkzYB9VgXiZBlmJQEIWmiTjc40SnmYDMsdCwQ9y/ESRPo/0CeM0cYPWPAaubC0Ldy9cRiPh5y+9hf4UMy4IwdqvlyIzQIaWgtNmKfVVvSflb4N51ikA7oS8xGIX6K0yL3oGjag6qzTAYG+14Ncxvxi+J5UiUV1Gd4ygUP8JwDTRZdkHHA+U8XjwmGspEf4z15oFKcWN7GfStVGiCjogvABIIlSFo2yPN+1QEXBS6ifsEDLUPNYz4BdubsDtZA5uSG8W1P2QjxG/GtNhIoCsfhcxYK0tK6xg1SgbjepnLkHsW15qbHfObQLT1Ckubm0HSzC8r3oEj+L+De6iJ+AC8dWsUHItO6QQU1A9Y+ymwofYCXfE+TB3wEEyNufZnFjYlqJAse/BEFTjmt2wH+doD0S6vw+T+/mLK1mOXgDJ9Cpzt9b4J+SoEBSlASc5YUgBYnsK2HEFyEf9oPdKseeIOoLbiMvAU8aMsCVdBQfzAzuhbDIH4AYPE7cHoWDwei/7Mq+hLbUFNiKYH23xrMGDb9CxYK9ZDXB8PMBYOBZr9GiYf8LXkX4+pkd442IZZjloH8dWmRI+DqUO8LSn/k2htTP7XCFseJy24XLdQb9A78jyTAxS3BH2VKNFciYTAjYwtnt8EnGLh1ZV4UweiE8p3A6ruvasjf1o0mjtmmTgxyPOfoRPa+jcRp8UMxEoPYr3vw6YkFPQdIj5qDgr3B2zbHFhv8YmIxmAYDO/RzAK0eLiKWpJ884+0RRCeRnP8qSXjJvR6Yb59enHeOiNlGiMD9kN3JxdDUVX5k6EePsMZmtFYUXJtbGREU1r25Z6vTn2oYtKHr81q0Kj7DO/We56fjZtqVeKOwRJe4B4ZOT1pT/qRwOEde5Uml1wKu1Bw6aMgL5+vUj9YvXfqp2/5dvJyzft81nNVno9P7FVRUhJhZ2tT8c685489PmisqueyOdGpedkkeJH1Cgk5eO6dNSVk5hmbp6dp+trr2PcY92SyMXLEMBdfd08vL0fFd4Vf70iDrr7JKNx+KBhPkUhkI060IDRhBLoTMosbxRPD/DtjiOkOgjYJMqvNjnUXv+FoFgeY6S0EQ1e/LMgounm2tIsPiYDISH4f84vNiSJuPzA6+xKSjEbCnMTzUsS0YD8F+mkzQCIhf9VIgqRv3swaUuBrsE2rIKPQ7Li3gi2rVnc6nZe1AENvF4VU2r1nQMdOFQ31DpuefasfTTMPx3aLmDK2+4D4i2UFcRN7D+yEVfdVSKQ9tz7z9nBHe9u4Xaknp7wa92jQimmPdD2Zk/HI6N5RkdOjh/ctqqvusmjYJNcuPkERSdnnZ4yPiOmtM+qGncvLeebLhS9Ot7ayHa1SqXqM6N6n97ZzSUt6dgztP7h7z/6O1o4Dh3fv3UPCsGM4juPffPPNHEtT7znuiTnLqqi0KaqqCjz6+hoz2zcex7BaWIyahGiKatxq0LzgTQhfXffIgOJdMM0aHBVET5nRPPlIRj/DYD61FKYPcRfTbgRHpYPgecpyhBEPmqNp0QkYEjdvx8TfqdFxlhIAnnbogAuHMAK8ZuYIKPK6j4XwVzeSLmY2YvnbfkDh471bSy9VFhYxFJWtN/HHE3Mv+jIMZULtXKkzajUuDo5h9va2PWuUTZl7z5x46ofDe54PdPPibRSKEBcnpwhOEJJemDRznEwiWZaYdT71qwPbfjmakfxaXkXp0T1pp1c0anXP7ks+mfj179vWPfrtvw939Q9yGhMRCaN6RdnsPn+67OCFsx8lF2Tn43hakV5Q+NzelFOZSXlZH1MUtZxhmCOWZrYJ7gmJ8soLrTJLCsdRccTEWLDx+CmQ0+OBM/ZAMvUCxq4/rE/62ZJr/oIGDdNRWDLwTDZrIYKWM8nmOZvhwOlnicctQQl6PP/Y1akBAgEeQ+LFoNYj0wdkiwEpOxC1zHgxjCf4HB1XGsjrTNcWz9tZEwJdPy1xPWrAIDe/738LbD6yW6c1GHVNGrVRral/S6lqqm5Qq1RDXl207OsDu74urK2ElCuXIKukQPvEuKkVlad+r1UbdcQSlFTVVOfoECjwBtzqapWN2tOX0mtXrPu+qLiqQrf9xCGJ35QplVWN9ap9qSfqks8mpeSVFWlKmmoht7QIsgsvXxrevW9hTUOjPrP4cmNiZkpjVX2tatSL88uwvlI0ZdfutQ1wT8wZhAX0BAn9PI7aEAj1vQxZxeZw+3yhCTJLlKL5unDp2pNg4jAzkg+BRZIJVApU9ftdfEa1BKMbtXEGRlHdRU1AYJ6NDoPwDkfgQmGFORHRucMIZA0NmUWnxeO4AX5Y15tILltRg7SEINgBJ/wOF4vMX9HoHBiKRHLCY/NcVHgHzOemo6N//dISAnJ9Hs7B1qM/WFJaR265Cbp0kGO96aCQ7AEOytEMVgAv+d1k0hTnlJewxy4mp+WV5B2FGK80MDqbdIwgVWl1K3enp35z4UqODvvJPDHaxd8eby0Ptp4ohK7+1jgwKHClc8HISYFj82FPcs4VZ9p4Ji+n+vfzp3Y31BT/CLnVDegeWIHEdB5NbxNK1gCMMueqm9CGuL3/cKcgjzEY6hNReAIU4fY79vxBMApZIJNVgB2tg0a9HQo5GE0YmcEejUrQHIbzQiEek7/DkQwMH41NWoGCc71OmMQ554UjWOZdjL6QCDR55eZdvBjxrV7D69Wj8B7Dc+fj8c33JBKB/xE12xfYwSgUIMs6grDeF1HYBUi8cVjoSSzndBOJRHCfwoYTT1sO/huQtjRX2Nyu1i5AcGNZ8z5Z6zQtjr5O414DsSSk3K3q/FPQfGN3h2nRn6PpeEL0Y4jACTiePHNBRxqUeBkjCkeBeWQRvwNujFiWQIzcBAydyUaRd+ptWhUk8ZV4oQHr1CEZrbEuJCUWFIAs+zBgujMWut7PaYYoEoHD82pxn5RxxPrI87IGPB/PBdIuWavXFRfN8QuQRGTWvB2t4O5JNH++BBqzyLqeAdcJQay5lepbJ4hlB9GqIC1orVxz2u3OI2jZnhvPJWi1XbiRQUDzY+DX40nmxHbciLt3rOsyHdBUBJLevg7kkAjmxq01/FF+M1ordyfnEZAitzr3lucji4iWpNlrb57+EciD1akDnoUHY/paUu4eo6Jd4aHov/zDDbfC3ZOIlnjhiEbTYjn+5+EKGNzI68x/DPLIQ4DlIGM/RGf8uea1SLAkWAajwsJgSNdrUxVjw71hSHAYxIWZl5pMCLEVZ6gJyKMikjfeUl5unAR602JwBXPZ8f3cYWTnLj5PTzV/4zHSRxG+YKo3TIgIazkdEkkmUUcGden78rwOaPntcaPE6wzv3hW3e/Zn2+8+OuviNQxH7DQkUgvb8A8BuSVeOAab9m+xpNweEUGxFE3Pj+7c3bqoqlwCDYVHMaKssu3U85NHxkx9z9rJsX+hTH8cQrzse3brsXXCwFFPGDkJ+/mKD8/vvZQ5Ry6T2n/+1iclKZW5X80dH78Cw6uItd+satBwxmet5Fajt6z80TZmykRvJad7a0zkkKUqlWpYybHkYDf/Dg8evpzx3IR+gx+xk8sn7/zx17Ffffxp/KoLyYvH9R+5sEmrmenr4jrXw86p/7a05DmTBg57RkvDiBqZJhEK6+96tcDdk6hrQC/sbPInxP+ZJAJ+PWQU35k/1MV/rlQmHb14+GT4/WyS7YyYkU7pe49EZFcUz3exd3IZGxHp//Fjz/SfP3rqlGPZ6f0Gdu1hO3fIuB5DevQcUd3UMHbuoDEz5gwb9cS5K7l9fJzd7WZED+84KDS8h4nnFbZW1p6PDBozwM7KaoKDjV2AlUJhdzwrXTY6ot/Xqw7t5ksbaoS4PrEfbTx9xPZ8cd7Phy8kH5NIpM/8/MQrruEdOjn5Oru7ZJcWdUvKTQ+aOXCUXbWq0S9PVX+MS79iXsh3F7gHk43CCVThNVejsn8SBAwhWab1NztuBHmLhYIog96gWfbDp1nYs0alQT+hrrFhxMjwfrIwb3/YcOqoJLOk0IZhGKcFwydBUV0VvLZxVca+tJMLfzt/aodGry+oVTYVxvWLFZzt7eG97b/Ufrlv89I5X775qpEzkmeLppO5Gdp9qafB19kN1EaDLnj6yOTNp49lFZaXFy5ZtTK5TtmkPJyaXLd2w0/FRoNBnBYgy10LKkv3ns7NWMkLPMilEvB3cTP6uLnf7k2XO8bda6KMoloI8ychei+gGVvz6EX8I6wbpQGB+gAyCsVvAt0WnYMcgRGGoOb6BQfVCiSf6XJlWeW53KwFqw9tZzq4+XgW1ValrUna//jnv23fcaWitLennaP2dOb5X75Z8MKeBm971/OFl7euSdr7ZWJWWqCvg5t1Vsnlo2u/+WgNODvSJo7vHeThvWb72WMbapSNbnq9Xn0y92KGXmrcDAJL3uljgTJeBIbxBUrIh31pl+o7OPmU1Ne4/nho14U33vvXcwc+XbtB0SOko5OVrVVSdnrm+UuZmyGr9K4/Y3xvJE3WNHsaI4Cnu+EIDAOO6oWd6Y9E8sRLkPkhS8FmkIjIsvu/CrM/lAsaegDsTvhjEpH1Q4YKL5AYa2DzKa24JFZvtIOdJ8ohKsQGagq8QWGjhElLymHFCgH6uftDU70EfBzL4PdKtfgnLDgdB7+nq6GPvwc0lduDk089nMyvEuuuOuMLCYVkXw/5B71Bq5H6xAzTlvxnTxnM7I4OvZyB4NEqSDtqBw6gExfakTqz0rzAybYJJjxRIa5XGhHmBFcy3cDa+VraXeLeqwtyw7IGOahV1qCQuCOhQtEshCNrOuPlQrCEM16VTChaIbnIH8k3n9dMqluG238yxFlyfg+otdPEBWvtuCXuPYluBzI6OcETpEInNBOoufgAoAXy/pgHkghDTgpNgrgEw1xenMOx/P7ZENd/8/8G3uNft3jk0A4L/lwStQbydF1n9AaKDQTB2AEEGs0g4C/lg80LQnXghnYe7T029c8kFbke1+INkjuB+SFwB6B5GttZD476DPg22WjJ/cfirydRa5jfywrqJI7A0p7As26orVA4fDckWEfM7YSOowcKWXZ98y0Euxcg1fJgBJ4aC5uPmf/4yx9B/KtKTh9RFPUgTVFGjue12J73YFPSt5YS/1j8b5KoNZBndOoiBegNtiDoPIFiQjAaIh9c742kIuu7yV/vIctAyMfLydprM5qJ9d9oL9Gp5kswUBiDJLrl68MtMeKj5U5HU4+t83BxG/n9vOfhX5u+g4yC/OOvjp+x5LWtPzzkaufgFRsWsbd3YOejr29Z/bKD3KZjk1Z1YPuyj37ydnLiIl6cO9teJhuq1GuUk/oN/XRGVGxZ/MrlTzlb23vFRQ7+oVGpLdt1PvEVlmatbRWKVRc/XHssYtnsmKLa6tlyqcy6qrEhleM5BxxsuWDFftHmXxBpgXuznujPQHIyDxfy9JBZoISs4jLILLoAGUVHYGrRr9AY8gPo+Y3A8InoEacjschankbc9LiPjBAkQKOTQ5xlsjUT7FYg/hAvJIJR9xNkl93RB63Wf/l157P5uQsLKssci+uq4GTWBeOY8L71H8x+osf3R3ZPWDb+IeGDWYuD1yUdeHpyv0GjvlnwXGB1U8MQJMQIjV49U280zNz/yscdcytKukzqHdWxb3DY4O1nkkY8MzaefmnSzO68YFraydu/f5/gzh2drW17DOoS0aewtnKCj7Nb4KJhE6SHLib76xrrl4NMFgt6oRL7p9TStDbHH3Xn3xfzx1lBY4MPaqVgdJCDUCORNdleSCj0twB9MHDBPPKOGibhP82aSvzsjIk8ClgIG5I2mRPvADO7W4PBdh3WPQh47jualZbJbK02akvyqsHeY4u7RBFfSb5oEhez+uibXzwSG9Id3tn+E7y7/ef5ng4uMLH3gK8/mLmYeeKHT/kv//PhUAgMvkjxwr+tbOxfUn+/q/K1Dau3moB7oEbdCPuTT7xT9OXWV+j42Jm8wDtbyxXnNQbdaIERPgEDPAUUvQ02JlxbNtzG+Ptoov8WyblGcSL0YuEl/D2DI/M36N1hN+hhP2qovWiy9qHJSsaSl5BAKtwkqH40+HscOHgDwHNn8xdB7gg9Qhkw8pNQgCzo9DOEbaeOmVLymqCDjxy1wzQ1o9kKF0r1EOQuU5oMI1QmvXzTicPn886e/LhOq8zQUdToS1UlbocvJENVY9VakCiq0UyPNKr1h8mXVE4IlV27BnQaaK+wgYSLKYeN6QVHhVCfHsh+udFgJH8pAP1HJhnvLRIHRQ5kFt52Oe+9xD9XE90pxFe8fWyAMToCzdGgoar/4MNXt8bEgd2AFWyB9jh9dVqAPMnP+b0nTPZOFb920quXhPWVRLm7e7qWll3JhV2p6TAq2HXEwIm/vTxldo8Pd6xr2LVtzQgYsSAZco6Eg6tVprgufGZ/N2epcxT6RKYGZWOWfsORfHh4iBfojTSw+kbg5e5gqikE2t0XOEn9n/mB9DsnUWSkAtiGMIYX7Lj6Mg04SjPhRK35vXiC7qjObfQ0nMhRQnSwKyShGr9TRIXYgoSxhoTMCogNswETOMGwzBJYcfVLXy1BQ4yfPzTqq0BizYINKwGDiRZndm8F0h5O6AhS4uywKlApMtDHun3oHYsOui6wA5gcr/xh2bvF/F4SK63DU7Zyq3FqvW6/qrxypThz/TfBnZsze32XLmFdf308buazAR1CZhRU1lIfPfXy2b179xoc44bZc3x9PC1wgxhv10a00285BXpl9R00xlQorbYGQekKVuAMaqiHDtbuQBv9IcQDoEJlngl2leIIZgdBUV0KeDlEAm+cBOdoNDXaQLBD0qjxPx87JzQTvtDBSU5Z2zzLWtt4URJqoo3Cyt+k1/QVqhvLwd+RB1onBS16Br08XSBahY44UfROk7GWmajmMWznWagoLsW6fMDPWgINRrVziLOtltd2cvIJ1mlraw3w1QceLOMSztvInwVWl4DtatsZ6+RyHs3TCXVK7hrD+fwkyK/8W80t3TmJ7MAnql/M9PefeMHRycFRkpSe3MfGzVH62Scr6y9kpi7v0zl8tpebR/QzMx4dmVGQN+CpWfOGUXIqrKSuduzIERMWdOnTb4rB08ala/dej4wYO/GpClVTn70bd9St/uobu3JlU0RKTmYkeNvxaNNjvdw9OwQEdwqfPGX6cpfAoKgOkRF6Rz+vF2Y/Om9pI835uTu5dhkTGTtJIVf0nRo7skutStlzbNzUyQ1g7Nutf/9+77/zpvrc5cuLVj76Cbft5/X0obRTQ0vLilmhpuKYjYtTY0SfyIcnPxj/OuvoNDh0cG+DzMXjyZkz5zxbTat7xqSclrgG+78/eMDA6ZeLC+X6/LKfUev9aeHy3xF3TqJQH5+K+trBOxIPVZ7LSE/3d/cuDfYJGDO6b0x8Yvq5cGdbx4benbv7L5kyy33fmWOSJ+Nmu1XV14RX1NV0/3DpS77Bvv4+W47+HrvwgRlhzzw01zUtN9NrXGSM0cXB2a+6tir82IXkQB93T6lEKus0MLzPsPzSohE9Q7u5FpSXhE4YMGRMt46h4ZfKCt3R8Q33dnH3fyB2hKOJM1n1Cuni4uni7vzqnMc99p9O7DYhamiv7MIrY4O9/WPmjZ82CiOXh+qaGmNsbG17LZzx2APdgzvHO9o7DHp/8fOeUlYSfD43e1SPkLB+nyx52Tk5N6Nbo6ppWPywsSGLJs90OXDmeF3ZkVTyqlCbvYL8T8CdryeSSmSNTQ3HU08cH3f4859Hbd7407M1TXXVak7vVVBRWv3VT19vUGnVJE7WmzhOMHImUOm09Rq9rt5oMr5RVFm+xtfTS6I36Nn8kiLIKS6onfbmc59j+Tf/9f0nPzaqlLvz1h9aVllbuapB03SFoWjl1EEjYPboyWAwmriM/Eswrv8g8HB2k1bV11btOXl0OdaFwYsO7G1swMnWDuRSKUR17SHZfybRs29Yd5mrgyP5Vpw/z/OOI/pGK5ZOne0YP2SsMxJRVl5dCeigUgEe3nYGoxF0Bj1osa4AT28H8qvUqMFkMrX+9kg7rsOdayIvGyugWRkorNOgGP0GF2tNcWOdy8HTx42p2RcTOJ32tyaTkfb38Fy7Zs+2MuCFygv5WduSUs+e++6zlSt3p5y6MGnQ8IiahnqX09npkpyi/LqcC2e/XbHoxUa1BysXTCyF9eaAr4vN5cLcSxqT8fDF/DzbhJTTx3cdP/JqdVMdnZ2fV5eRl3tQqVElHN61fitnZe/t7eJm2zOki12Qlx9cKrkCQ3tFwdnMdBgfPQR83czfG6ysqwEPJxcIxDKOSDbUjrD3RIJInGemPwIVNdWw68QRCPL2g0fHTDH+Z/uv6b8e2JOalp91mnNiD0K56h///OvPA4an+G/LiI4cK64uSEd9hRsDcSI5SV7zvhkxQb4jnp6z4fmv/l3iP3XQG5hiHulk+Qj5+11mkPqbN7Iw3fzFV3/x2802YlnL9aImRNmqNKqVggVavVb4ducG4eMNPwhNapUlVRA4Hl193FqiSaMSjCaTuE9+m1RXyyddvnzZD6sn332+c03djj8RruCBVAsDT4zX7hIoZAq3d4nkCQgZcooKBDR3lpT/Hki2a98LaMffBGFhSCnLp/WIpmv+zJ64WlIkmlkTEc3k7y9vqdmOpSd3R7mfMYv/GtDhFmoa64XS6kqhXtlkSb0zGAwG8km+67/e1o7b4s59oraCP9MTDeIIKGlIAw9qKobTkVCmTHbr5jl31oOPvtllYG8mx1hrZXJgdRIX+TRXRQitzi4pXbn5hwHoAG8KD+7cxVLTVaTl5cDL334Mh5NPwomLqWCjsAJ/D29003ho+WYT+SOKN77pdKmkMOjL0ztZbM9hPLw+sx2t4i8n0UuvLnfILi187PXlK4qrtMolbq6efVd/801VWm7G86/OWxqt1WoDr1RWjvbw8ukcFhQyvKq+LtwhLKD3Y+OnL6qsqw07l32R233isPJScRF07RB8lGXY5N/PJNXKZTL3T5a+zNY1NcDR82cwerOHXw/ugUvFV8DN0Rl2oyN9OOUkRmR60fH+cstPjZmFlxl3V1fJd1t+doQAV2/wd7GDR2pzIQHu1UqlfyT+chIl7j4Qknj+3PRQ/8CZxVWVjLVcxndw91mYlpeVWVtfv//guRMYxmuUy+ctebBRpbQ7lnr6F63O0MnXw3PU8YxU2JHwW/K21d88+XvORV+lWv3UiMiY/4xe9mhpRW3N0LS8bEVybiZ0Dwqh9yBpyJLu86ilKuqqQCqRQGF5Kaz5bRvkFuRmfP3624sO5p0/7eTgVJuUniIAzRxB1TUR8jyOQEl1+983uw3+F6KPs3mlhe9sTTzgjQTZdCT51Oq1B3bYFFeU/bBy3aojpy8kn87NzTnbJaAToDXSQU1ZgkmlTCuvrFKqVEojmqNiqISjOpOh7qPvPmzEY1N5ZQV35mLK3q++fL//zgM73s68kgc6oxFsbWyge8dOoNJoICU3A/w9fSCv+Ir+aHpKCgTYnTTpjdvf/f7zdci2IpDRe/GCAgja5qixHbfAX66JVqxYwdUo6squlFf15DhYLwhwpbCsqLNS3fQV0LQL2hEr4ClTgLdveHFVWd6FnAu7QGHvVlRVlpNbWlBc29h0CfyszwD5zqO9zVEoqFNCgIsvOjsKOF+1jbejOIWtvR2G/Pkhfh0cc0uuXFm1c8PWYJ8AuVwqoQ+ePXGmvqnxFMhteoCMHY3n1aAn5IDu0AnURL0wLQEKa9vf9rgN/lccRwoGh3QCrboIHOQ8aKhAcL+UC1e8HMDKQdQEbEV5YEBERGVe4aUyTLMDvUYGlCAHTtDDySuFMDCwI1jRRbA/Tw/Rfo5AWckhMbsc+gbbgWC0AoYzQE1DN5AwTaBxyAK7hjCwdrQNCQqpyCk8XweCXW8wCVfArqkIdPZukJhbAIODg6DJvqjNn+K3ox3taEc77goA/wf8ez9qF4nTbAAAAABJRU5ErkJggg=="/>
          <p:cNvSpPr>
            <a:spLocks noChangeAspect="1" noChangeArrowheads="1"/>
          </p:cNvSpPr>
          <p:nvPr/>
        </p:nvSpPr>
        <p:spPr bwMode="auto">
          <a:xfrm>
            <a:off x="2127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rgbClr val="404040"/>
                </a:solidFill>
                <a:latin typeface="Georgia" pitchFamily="18" charset="0"/>
              </a:defRPr>
            </a:lvl1pPr>
            <a:lvl2pPr marL="742950" indent="-285750">
              <a:spcBef>
                <a:spcPct val="20000"/>
              </a:spcBef>
              <a:buFont typeface="Arial" charset="0"/>
              <a:buChar char="•"/>
              <a:defRPr sz="2800">
                <a:solidFill>
                  <a:srgbClr val="404040"/>
                </a:solidFill>
                <a:latin typeface="Georgia" pitchFamily="18" charset="0"/>
              </a:defRPr>
            </a:lvl2pPr>
            <a:lvl3pPr marL="1143000" indent="-228600">
              <a:spcBef>
                <a:spcPct val="20000"/>
              </a:spcBef>
              <a:buFont typeface="Courier New" pitchFamily="49" charset="0"/>
              <a:buChar char="o"/>
              <a:defRPr sz="2400">
                <a:solidFill>
                  <a:srgbClr val="404040"/>
                </a:solidFill>
                <a:latin typeface="Georgia" pitchFamily="18" charset="0"/>
              </a:defRPr>
            </a:lvl3pPr>
            <a:lvl4pPr marL="1600200" indent="-228600">
              <a:spcBef>
                <a:spcPct val="20000"/>
              </a:spcBef>
              <a:buFont typeface="Arial" charset="0"/>
              <a:buChar char="–"/>
              <a:defRPr sz="2000">
                <a:solidFill>
                  <a:schemeClr val="tx1"/>
                </a:solidFill>
                <a:latin typeface="Georgia" pitchFamily="18" charset="0"/>
              </a:defRPr>
            </a:lvl4pPr>
            <a:lvl5pPr marL="2057400" indent="-22860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endParaRPr lang="en-US" altLang="en-US" sz="1800">
              <a:solidFill>
                <a:schemeClr val="tx1"/>
              </a:solidFill>
            </a:endParaRPr>
          </a:p>
        </p:txBody>
      </p:sp>
      <p:pic>
        <p:nvPicPr>
          <p:cNvPr id="880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25" y="4213225"/>
            <a:ext cx="264477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213225"/>
            <a:ext cx="20351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609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tina H\Downloads\QR_code_V669F7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52512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389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References</a:t>
            </a:r>
          </a:p>
        </p:txBody>
      </p:sp>
      <p:sp>
        <p:nvSpPr>
          <p:cNvPr id="3" name="Content Placeholder 2"/>
          <p:cNvSpPr>
            <a:spLocks noGrp="1"/>
          </p:cNvSpPr>
          <p:nvPr>
            <p:ph idx="1"/>
          </p:nvPr>
        </p:nvSpPr>
        <p:spPr>
          <a:xfrm>
            <a:off x="457200" y="1658179"/>
            <a:ext cx="8229600" cy="4689613"/>
          </a:xfrm>
        </p:spPr>
        <p:txBody>
          <a:bodyPr>
            <a:normAutofit/>
          </a:bodyPr>
          <a:lstStyle/>
          <a:p>
            <a:pPr marL="457200" indent="-457200">
              <a:spcBef>
                <a:spcPts val="0"/>
              </a:spcBef>
              <a:buNone/>
              <a:defRPr/>
            </a:pPr>
            <a:r>
              <a:rPr lang="en-US" altLang="en-US" sz="2200" dirty="0">
                <a:solidFill>
                  <a:prstClr val="black"/>
                </a:solidFill>
                <a:ea typeface="ＭＳ Ｐゴシック" pitchFamily="34" charset="-128"/>
                <a:cs typeface="Arial" panose="020B0604020202020204" pitchFamily="34" charset="0"/>
              </a:rPr>
              <a:t>Centers for Disease Control and Prevention. (2014) </a:t>
            </a:r>
            <a:r>
              <a:rPr lang="en-US" altLang="en-US" sz="2200" i="1" dirty="0">
                <a:solidFill>
                  <a:prstClr val="black"/>
                </a:solidFill>
                <a:ea typeface="ＭＳ Ｐゴシック" pitchFamily="34" charset="-128"/>
                <a:cs typeface="Arial" panose="020B0604020202020204" pitchFamily="34" charset="0"/>
              </a:rPr>
              <a:t>Healthy Kids. Successful Students. Stronger Communities: </a:t>
            </a:r>
            <a:r>
              <a:rPr lang="en-US" sz="2200" i="1" dirty="0">
                <a:solidFill>
                  <a:prstClr val="black"/>
                </a:solidFill>
              </a:rPr>
              <a:t>Improving Academic Achievement through Healthy Eating and Physical Activity</a:t>
            </a:r>
            <a:r>
              <a:rPr lang="en-US" altLang="en-US" sz="2200" dirty="0">
                <a:solidFill>
                  <a:prstClr val="black"/>
                </a:solidFill>
                <a:ea typeface="ＭＳ Ｐゴシック" pitchFamily="34" charset="-128"/>
                <a:cs typeface="Arial" panose="020B0604020202020204" pitchFamily="34" charset="0"/>
              </a:rPr>
              <a:t>. Retrieved 5/25/16 from http://www.cdc.gov/healthyyouth/health_and_academics/pdf/health-academics-ppt.pdf. </a:t>
            </a:r>
          </a:p>
          <a:p>
            <a:pPr marL="0" indent="0">
              <a:spcBef>
                <a:spcPts val="0"/>
              </a:spcBef>
              <a:buNone/>
              <a:defRPr/>
            </a:pPr>
            <a:endParaRPr lang="en-US" altLang="en-US" sz="2200" dirty="0">
              <a:solidFill>
                <a:prstClr val="black"/>
              </a:solidFill>
              <a:ea typeface="ＭＳ Ｐゴシック" pitchFamily="34" charset="-128"/>
              <a:cs typeface="Arial" panose="020B0604020202020204" pitchFamily="34" charset="0"/>
            </a:endParaRPr>
          </a:p>
          <a:p>
            <a:pPr marL="457200" indent="-457200">
              <a:spcBef>
                <a:spcPts val="0"/>
              </a:spcBef>
              <a:buNone/>
              <a:defRPr/>
            </a:pPr>
            <a:r>
              <a:rPr lang="en-US" altLang="en-US" sz="2200" dirty="0">
                <a:solidFill>
                  <a:prstClr val="black"/>
                </a:solidFill>
                <a:ea typeface="ＭＳ Ｐゴシック" pitchFamily="34" charset="-128"/>
                <a:cs typeface="Arial" panose="020B0604020202020204" pitchFamily="34" charset="0"/>
              </a:rPr>
              <a:t>Centers for Disease Control and Prevention. (2014) </a:t>
            </a:r>
            <a:r>
              <a:rPr lang="en-US" altLang="en-US" sz="2200" i="1" dirty="0">
                <a:solidFill>
                  <a:prstClr val="black"/>
                </a:solidFill>
                <a:ea typeface="ＭＳ Ｐゴシック" pitchFamily="34" charset="-128"/>
                <a:cs typeface="Arial" panose="020B0604020202020204" pitchFamily="34" charset="0"/>
              </a:rPr>
              <a:t>Health &amp; Academic Achievement</a:t>
            </a:r>
            <a:r>
              <a:rPr lang="en-US" altLang="en-US" sz="2200" dirty="0">
                <a:solidFill>
                  <a:prstClr val="black"/>
                </a:solidFill>
                <a:ea typeface="ＭＳ Ｐゴシック" pitchFamily="34" charset="-128"/>
                <a:cs typeface="Arial" panose="020B0604020202020204" pitchFamily="34" charset="0"/>
              </a:rPr>
              <a:t>. Atlanta, GA: Centers for Disease Control and Prevention. Retrieved from http://www.cdc.gov/healthyyouth/health_and_academics/pdf/health-academic-achievement.pdf</a:t>
            </a:r>
            <a:endParaRPr lang="en-US" sz="2200" dirty="0">
              <a:solidFill>
                <a:prstClr val="black">
                  <a:lumMod val="75000"/>
                  <a:lumOff val="25000"/>
                </a:prstClr>
              </a:solidFill>
              <a:ea typeface="ＭＳ Ｐゴシック" pitchFamily="34" charset="-128"/>
            </a:endParaRPr>
          </a:p>
          <a:p>
            <a:pPr lvl="0"/>
            <a:endParaRPr lang="en-US" sz="2500"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3661092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875" y="1766325"/>
            <a:ext cx="8044249" cy="4403034"/>
          </a:xfrm>
        </p:spPr>
        <p:txBody>
          <a:bodyPr/>
          <a:lstStyle/>
          <a:p>
            <a:pPr>
              <a:spcBef>
                <a:spcPct val="0"/>
              </a:spcBef>
              <a:spcAft>
                <a:spcPct val="0"/>
              </a:spcAft>
              <a:defRPr/>
            </a:pPr>
            <a:r>
              <a:rPr lang="en-US" altLang="en-US" dirty="0"/>
              <a:t>Half of their plate for </a:t>
            </a:r>
            <a:r>
              <a:rPr lang="en-US" altLang="en-US" b="1" dirty="0"/>
              <a:t>each meal </a:t>
            </a:r>
            <a:r>
              <a:rPr lang="en-US" altLang="en-US" dirty="0"/>
              <a:t>is </a:t>
            </a:r>
            <a:r>
              <a:rPr lang="en-US" altLang="en-US" dirty="0" smtClean="0"/>
              <a:t>fruits </a:t>
            </a:r>
            <a:r>
              <a:rPr lang="en-US" altLang="en-US" dirty="0"/>
              <a:t>and vegetables </a:t>
            </a:r>
          </a:p>
          <a:p>
            <a:pPr>
              <a:spcBef>
                <a:spcPct val="0"/>
              </a:spcBef>
              <a:spcAft>
                <a:spcPct val="0"/>
              </a:spcAft>
              <a:defRPr/>
            </a:pPr>
            <a:r>
              <a:rPr lang="en-US" altLang="en-US" dirty="0"/>
              <a:t>Serve different colors of fruits &amp; vegetables </a:t>
            </a:r>
          </a:p>
          <a:p>
            <a:pPr>
              <a:spcBef>
                <a:spcPct val="0"/>
              </a:spcBef>
              <a:spcAft>
                <a:spcPct val="0"/>
              </a:spcAft>
              <a:defRPr/>
            </a:pPr>
            <a:r>
              <a:rPr lang="en-US" altLang="en-US" dirty="0"/>
              <a:t>Serve </a:t>
            </a:r>
            <a:r>
              <a:rPr lang="en-US" altLang="en-US" dirty="0" smtClean="0"/>
              <a:t>fruit instead of sugary drinks </a:t>
            </a:r>
          </a:p>
          <a:p>
            <a:pPr marL="0" indent="0">
              <a:spcBef>
                <a:spcPct val="0"/>
              </a:spcBef>
              <a:spcAft>
                <a:spcPct val="0"/>
              </a:spcAft>
              <a:buNone/>
              <a:defRPr/>
            </a:pPr>
            <a:r>
              <a:rPr lang="en-US" altLang="en-US" dirty="0"/>
              <a:t> </a:t>
            </a:r>
            <a:r>
              <a:rPr lang="en-US" altLang="en-US" dirty="0" smtClean="0"/>
              <a:t>   when  you can</a:t>
            </a:r>
            <a:endParaRPr lang="en-US" altLang="en-US" dirty="0"/>
          </a:p>
          <a:p>
            <a:pPr>
              <a:spcBef>
                <a:spcPct val="0"/>
              </a:spcBef>
              <a:spcAft>
                <a:spcPct val="0"/>
              </a:spcAft>
              <a:defRPr/>
            </a:pPr>
            <a:endParaRPr lang="en-US" altLang="en-US" sz="1050" dirty="0"/>
          </a:p>
          <a:p>
            <a:pPr>
              <a:spcBef>
                <a:spcPct val="0"/>
              </a:spcBef>
              <a:spcAft>
                <a:spcPct val="0"/>
              </a:spcAft>
              <a:defRPr/>
            </a:pPr>
            <a:r>
              <a:rPr lang="en-US" altLang="en-US" dirty="0"/>
              <a:t>Serve </a:t>
            </a:r>
            <a:r>
              <a:rPr lang="en-US" altLang="en-US" b="1" dirty="0"/>
              <a:t>water</a:t>
            </a:r>
            <a:r>
              <a:rPr lang="en-US" altLang="en-US" i="1" dirty="0"/>
              <a:t> </a:t>
            </a:r>
            <a:r>
              <a:rPr lang="en-US" altLang="en-US" dirty="0"/>
              <a:t>or </a:t>
            </a:r>
            <a:r>
              <a:rPr lang="en-US" altLang="en-US" dirty="0" smtClean="0"/>
              <a:t>low fat </a:t>
            </a:r>
            <a:r>
              <a:rPr lang="en-US" altLang="en-US" b="1" dirty="0" smtClean="0"/>
              <a:t>milk</a:t>
            </a:r>
            <a:endParaRPr lang="en-US" altLang="en-US" b="1" dirty="0"/>
          </a:p>
          <a:p>
            <a:pPr marL="0" indent="0">
              <a:spcBef>
                <a:spcPct val="0"/>
              </a:spcBef>
              <a:spcAft>
                <a:spcPct val="0"/>
              </a:spcAft>
              <a:buNone/>
              <a:defRPr/>
            </a:pPr>
            <a:r>
              <a:rPr lang="en-US" altLang="en-US" dirty="0"/>
              <a:t>      … instead of sugary drinks </a:t>
            </a:r>
            <a:endParaRPr lang="en-US" altLang="en-US" b="1" dirty="0"/>
          </a:p>
          <a:p>
            <a:pPr>
              <a:spcBef>
                <a:spcPct val="0"/>
              </a:spcBef>
              <a:spcAft>
                <a:spcPct val="0"/>
              </a:spcAft>
              <a:defRPr/>
            </a:pPr>
            <a:endParaRPr lang="en-US" altLang="en-US" dirty="0"/>
          </a:p>
          <a:p>
            <a:pPr marL="0" indent="0">
              <a:buNone/>
            </a:pPr>
            <a:endParaRPr lang="en-US" dirty="0"/>
          </a:p>
        </p:txBody>
      </p:sp>
      <p:sp>
        <p:nvSpPr>
          <p:cNvPr id="2" name="Title 1"/>
          <p:cNvSpPr>
            <a:spLocks noGrp="1"/>
          </p:cNvSpPr>
          <p:nvPr>
            <p:ph type="title" idx="4294967295"/>
          </p:nvPr>
        </p:nvSpPr>
        <p:spPr>
          <a:xfrm>
            <a:off x="0" y="268288"/>
            <a:ext cx="8650288" cy="1143000"/>
          </a:xfrm>
        </p:spPr>
        <p:txBody>
          <a:bodyPr>
            <a:normAutofit/>
          </a:bodyPr>
          <a:lstStyle/>
          <a:p>
            <a:r>
              <a:rPr lang="en-US" sz="3400" dirty="0">
                <a:solidFill>
                  <a:schemeClr val="bg1"/>
                </a:solidFill>
              </a:rPr>
              <a:t>Ensure Your Children Eat </a:t>
            </a:r>
            <a:br>
              <a:rPr lang="en-US" sz="3400" dirty="0">
                <a:solidFill>
                  <a:schemeClr val="bg1"/>
                </a:solidFill>
              </a:rPr>
            </a:br>
            <a:r>
              <a:rPr lang="en-US" sz="3400" dirty="0">
                <a:solidFill>
                  <a:schemeClr val="bg1"/>
                </a:solidFill>
              </a:rPr>
              <a:t>Healthy Diets</a:t>
            </a:r>
          </a:p>
        </p:txBody>
      </p:sp>
      <p:pic>
        <p:nvPicPr>
          <p:cNvPr id="5" name="Picture 7" descr="C:\Users\Kristina H\AppData\Local\Microsoft\Windows\Temporary Internet Files\Content.IE5\H7454S4M\120px-Thumbs_down.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767964" y="4539342"/>
            <a:ext cx="723901" cy="723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heck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7963" y="3046180"/>
            <a:ext cx="723902" cy="76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180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Eat More </a:t>
            </a:r>
            <a:r>
              <a:rPr lang="en-US" altLang="ja-JP" dirty="0">
                <a:solidFill>
                  <a:srgbClr val="00B050"/>
                </a:solidFill>
              </a:rPr>
              <a:t>Go</a:t>
            </a:r>
            <a:r>
              <a:rPr lang="en-US" altLang="ja-JP" dirty="0">
                <a:solidFill>
                  <a:schemeClr val="tx1"/>
                </a:solidFill>
              </a:rPr>
              <a:t> </a:t>
            </a:r>
            <a:r>
              <a:rPr lang="en-US" altLang="ja-JP" dirty="0"/>
              <a:t>Foods and Less </a:t>
            </a:r>
            <a:r>
              <a:rPr lang="en-US" altLang="ja-JP" dirty="0">
                <a:solidFill>
                  <a:srgbClr val="FF0000"/>
                </a:solidFill>
              </a:rPr>
              <a:t>Whoa</a:t>
            </a:r>
            <a:r>
              <a:rPr lang="en-US" altLang="ja-JP" dirty="0">
                <a:solidFill>
                  <a:schemeClr val="tx1"/>
                </a:solidFill>
              </a:rPr>
              <a:t> </a:t>
            </a:r>
            <a:r>
              <a:rPr lang="en-US" altLang="ja-JP" dirty="0"/>
              <a:t>Foods</a:t>
            </a:r>
            <a:endParaRPr lang="en-US" dirty="0"/>
          </a:p>
        </p:txBody>
      </p:sp>
      <p:sp>
        <p:nvSpPr>
          <p:cNvPr id="4" name="Content Placeholder 4"/>
          <p:cNvSpPr>
            <a:spLocks noGrp="1"/>
          </p:cNvSpPr>
          <p:nvPr>
            <p:ph idx="1"/>
          </p:nvPr>
        </p:nvSpPr>
        <p:spPr>
          <a:xfrm>
            <a:off x="2191656" y="1811408"/>
            <a:ext cx="6495144" cy="4532242"/>
          </a:xfrm>
        </p:spPr>
        <p:txBody>
          <a:bodyPr>
            <a:normAutofit fontScale="77500" lnSpcReduction="20000"/>
          </a:bodyPr>
          <a:lstStyle/>
          <a:p>
            <a:pPr marL="0" indent="0">
              <a:buNone/>
            </a:pPr>
            <a:r>
              <a:rPr lang="en-US" altLang="en-US" sz="3400" b="1" dirty="0"/>
              <a:t>Eat Often</a:t>
            </a:r>
            <a:endParaRPr lang="en-US" altLang="en-US" sz="3400" dirty="0"/>
          </a:p>
          <a:p>
            <a:pPr marL="457200" indent="-457200">
              <a:buNone/>
            </a:pPr>
            <a:r>
              <a:rPr lang="en-US" altLang="en-US" sz="3400" dirty="0"/>
              <a:t>	These foods are lowest in fat, added sugar and calories. </a:t>
            </a:r>
          </a:p>
          <a:p>
            <a:pPr marL="0" indent="0">
              <a:buNone/>
            </a:pPr>
            <a:endParaRPr lang="en-US" altLang="en-US" sz="3400" u="sng" dirty="0"/>
          </a:p>
          <a:p>
            <a:pPr marL="0" indent="0">
              <a:buNone/>
            </a:pPr>
            <a:r>
              <a:rPr lang="en-US" altLang="en-US" sz="3400" b="1" dirty="0"/>
              <a:t>Eat Less Often</a:t>
            </a:r>
          </a:p>
          <a:p>
            <a:pPr marL="457200" indent="-457200">
              <a:buNone/>
            </a:pPr>
            <a:r>
              <a:rPr lang="en-US" altLang="en-US" sz="3400" b="1" dirty="0"/>
              <a:t>	</a:t>
            </a:r>
            <a:r>
              <a:rPr lang="en-US" altLang="en-US" sz="3400" dirty="0"/>
              <a:t>These foods are higher in fat added sugar and/or calories and only should be eaten occasionally. </a:t>
            </a:r>
            <a:endParaRPr lang="en-US" altLang="en-US" sz="3400" b="1" dirty="0"/>
          </a:p>
          <a:p>
            <a:pPr marL="0" indent="0">
              <a:buNone/>
            </a:pPr>
            <a:endParaRPr lang="en-US" altLang="en-US" sz="3400" dirty="0"/>
          </a:p>
          <a:p>
            <a:pPr marL="0" indent="0">
              <a:buNone/>
            </a:pPr>
            <a:r>
              <a:rPr lang="en-US" altLang="en-US" sz="3400" b="1" dirty="0"/>
              <a:t>Eat Rarely</a:t>
            </a:r>
            <a:endParaRPr lang="en-US" altLang="en-US" sz="3400" dirty="0"/>
          </a:p>
          <a:p>
            <a:pPr marL="457200" indent="-457200">
              <a:buNone/>
            </a:pPr>
            <a:r>
              <a:rPr lang="en-US" altLang="en-US" sz="3400" dirty="0"/>
              <a:t>	These foods are very high in sugar, fat and calories. </a:t>
            </a:r>
          </a:p>
          <a:p>
            <a:endParaRPr lang="en-US" dirty="0"/>
          </a:p>
        </p:txBody>
      </p:sp>
      <p:pic>
        <p:nvPicPr>
          <p:cNvPr id="5" name="Picture 4" descr="C:\Users\Kristina H\AppData\Local\Microsoft\Windows\Temporary Internet Files\Content.IE5\BFSXY6U1\Italian_traffic_signs_-_fermarsi_e_dare_precedenza_-_stop.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510" y="4696349"/>
            <a:ext cx="1455057" cy="1455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Kristina H\AppData\Local\Microsoft\Windows\Temporary Internet Files\Content.IE5\BFSXY6U1\Go_sign.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909" y="1295165"/>
            <a:ext cx="1588747" cy="15887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Kristina H\AppData\Local\Microsoft\Windows\Temporary Internet Files\Content.IE5\BFSXY6U1\600px-Early_Australian_road_sign_-_Slow_(circular).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439" y="2975533"/>
            <a:ext cx="1591128" cy="159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1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BA8E7CF5-A765-7C41-9E31-689FF8F88E6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4460962" y="2069853"/>
            <a:ext cx="4206240" cy="4218709"/>
          </a:xfrm>
          <a:prstGeom prst="rect">
            <a:avLst/>
          </a:prstGeom>
        </p:spPr>
      </p:pic>
      <p:sp>
        <p:nvSpPr>
          <p:cNvPr id="5" name="Rectangle 4"/>
          <p:cNvSpPr/>
          <p:nvPr/>
        </p:nvSpPr>
        <p:spPr>
          <a:xfrm>
            <a:off x="468011" y="2107342"/>
            <a:ext cx="5504163" cy="2585323"/>
          </a:xfrm>
          <a:prstGeom prst="rect">
            <a:avLst/>
          </a:prstGeom>
        </p:spPr>
        <p:txBody>
          <a:bodyPr wrap="square">
            <a:spAutoFit/>
          </a:bodyPr>
          <a:lstStyle/>
          <a:p>
            <a:pPr defTabSz="914400">
              <a:lnSpc>
                <a:spcPct val="150000"/>
              </a:lnSpc>
              <a:buClr>
                <a:srgbClr val="008198"/>
              </a:buClr>
              <a:buFont typeface="Arial" panose="020B0604020202020204" pitchFamily="34" charset="0"/>
              <a:buChar char="•"/>
              <a:defRPr/>
            </a:pPr>
            <a:r>
              <a:rPr lang="en-US" altLang="en-US" sz="3600" dirty="0">
                <a:solidFill>
                  <a:schemeClr val="tx1">
                    <a:lumMod val="75000"/>
                    <a:lumOff val="25000"/>
                  </a:schemeClr>
                </a:solidFill>
              </a:rPr>
              <a:t>Improve memory</a:t>
            </a:r>
          </a:p>
          <a:p>
            <a:pPr defTabSz="914400">
              <a:lnSpc>
                <a:spcPct val="150000"/>
              </a:lnSpc>
              <a:buClr>
                <a:srgbClr val="008198"/>
              </a:buClr>
              <a:buFont typeface="Arial" panose="020B0604020202020204" pitchFamily="34" charset="0"/>
              <a:buChar char="•"/>
              <a:defRPr/>
            </a:pPr>
            <a:r>
              <a:rPr lang="en-US" altLang="en-US" sz="3600" dirty="0">
                <a:solidFill>
                  <a:schemeClr val="tx1">
                    <a:lumMod val="75000"/>
                    <a:lumOff val="25000"/>
                  </a:schemeClr>
                </a:solidFill>
              </a:rPr>
              <a:t>Increase grades &amp; scores </a:t>
            </a:r>
          </a:p>
          <a:p>
            <a:pPr defTabSz="914400">
              <a:lnSpc>
                <a:spcPct val="150000"/>
              </a:lnSpc>
              <a:buClr>
                <a:srgbClr val="008198"/>
              </a:buClr>
              <a:buFont typeface="Arial" panose="020B0604020202020204" pitchFamily="34" charset="0"/>
              <a:buChar char="•"/>
              <a:defRPr/>
            </a:pPr>
            <a:r>
              <a:rPr lang="en-US" altLang="en-US" sz="3600" dirty="0">
                <a:solidFill>
                  <a:schemeClr val="tx1">
                    <a:lumMod val="75000"/>
                    <a:lumOff val="25000"/>
                  </a:schemeClr>
                </a:solidFill>
              </a:rPr>
              <a:t>Improve attendance </a:t>
            </a:r>
          </a:p>
        </p:txBody>
      </p:sp>
      <p:sp>
        <p:nvSpPr>
          <p:cNvPr id="2" name="Rectangle 1">
            <a:extLst>
              <a:ext uri="{FF2B5EF4-FFF2-40B4-BE49-F238E27FC236}">
                <a16:creationId xmlns="" xmlns:a16="http://schemas.microsoft.com/office/drawing/2014/main" id="{DBF7FE49-EDCC-104D-BBE1-58D0D6EA4C34}"/>
              </a:ext>
            </a:extLst>
          </p:cNvPr>
          <p:cNvSpPr/>
          <p:nvPr/>
        </p:nvSpPr>
        <p:spPr>
          <a:xfrm>
            <a:off x="-114301" y="534825"/>
            <a:ext cx="8267701" cy="615553"/>
          </a:xfrm>
          <a:prstGeom prst="rect">
            <a:avLst/>
          </a:prstGeom>
        </p:spPr>
        <p:txBody>
          <a:bodyPr wrap="square">
            <a:spAutoFit/>
          </a:bodyPr>
          <a:lstStyle/>
          <a:p>
            <a:pPr algn="ctr" defTabSz="914400">
              <a:buClr>
                <a:srgbClr val="008198"/>
              </a:buClr>
              <a:defRPr/>
            </a:pPr>
            <a:r>
              <a:rPr lang="en-US" sz="3400" b="1" dirty="0">
                <a:solidFill>
                  <a:schemeClr val="bg1"/>
                </a:solidFill>
              </a:rPr>
              <a:t>Did you know a healthy diet can…</a:t>
            </a:r>
          </a:p>
        </p:txBody>
      </p:sp>
    </p:spTree>
    <p:extLst>
      <p:ext uri="{BB962C8B-B14F-4D97-AF65-F5344CB8AC3E}">
        <p14:creationId xmlns:p14="http://schemas.microsoft.com/office/powerpoint/2010/main" val="224567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Encourage Physical Activity</a:t>
            </a:r>
          </a:p>
        </p:txBody>
      </p:sp>
      <p:sp>
        <p:nvSpPr>
          <p:cNvPr id="5" name="TextBox 4"/>
          <p:cNvSpPr txBox="1"/>
          <p:nvPr/>
        </p:nvSpPr>
        <p:spPr>
          <a:xfrm>
            <a:off x="381000" y="1851025"/>
            <a:ext cx="8562975" cy="1754326"/>
          </a:xfrm>
          <a:prstGeom prst="rect">
            <a:avLst/>
          </a:prstGeom>
          <a:noFill/>
        </p:spPr>
        <p:txBody>
          <a:bodyPr wrap="square">
            <a:spAutoFit/>
          </a:bodyPr>
          <a:lstStyle/>
          <a:p>
            <a:pPr marL="457200" indent="-457200">
              <a:buFont typeface="Arial" panose="020B0604020202020204" pitchFamily="34" charset="0"/>
              <a:buChar char="•"/>
              <a:defRPr/>
            </a:pPr>
            <a:r>
              <a:rPr lang="en-US" sz="3600" dirty="0">
                <a:solidFill>
                  <a:schemeClr val="bg1"/>
                </a:solidFill>
              </a:rPr>
              <a:t>Play games and sports with your child</a:t>
            </a:r>
          </a:p>
          <a:p>
            <a:pPr marL="457200" indent="-457200">
              <a:buFont typeface="Arial" panose="020B0604020202020204" pitchFamily="34" charset="0"/>
              <a:buChar char="•"/>
              <a:defRPr/>
            </a:pPr>
            <a:r>
              <a:rPr lang="en-US" sz="3600" dirty="0">
                <a:solidFill>
                  <a:schemeClr val="bg1"/>
                </a:solidFill>
              </a:rPr>
              <a:t>Encourage your child to be more active</a:t>
            </a:r>
          </a:p>
          <a:p>
            <a:pPr marL="457200" indent="-457200">
              <a:buFont typeface="Arial" panose="020B0604020202020204" pitchFamily="34" charset="0"/>
              <a:buChar char="•"/>
              <a:defRPr/>
            </a:pPr>
            <a:endParaRPr lang="en-US" sz="3600" dirty="0">
              <a:solidFill>
                <a:schemeClr val="bg1"/>
              </a:solidFill>
            </a:endParaRPr>
          </a:p>
        </p:txBody>
      </p:sp>
      <p:pic>
        <p:nvPicPr>
          <p:cNvPr id="1026" name="Picture 2" descr="https://eastus1-mediap.svc.ms/transform/thumbnail?provider=spo&amp;inputFormat=jpg&amp;cs=fFNQTw&amp;docid=https%3A%2F%2Fhealthmp-my.sharepoint.com%3A443%2F_api%2Fv2.0%2Fdrives%2Fb!AfGhJDpuA02h1oc5cjdQ5oliCLFWOW9JjBibBmcZoQPcMz3vclEJSLSMe54D5TKV%2Fitems%2F015YUIMI4TB33TPYFMEVG3KKY224JICNA5%3Fversion%3DPublished&amp;access_token=eyJ0eXAiOiJKV1QiLCJhbGciOiJub25lIn0.eyJhdWQiOiIwMDAwMDAwMy0wMDAwLTBmZjEtY2UwMC0wMDAwMDAwMDAwMDAvaGVhbHRobXAtbXkuc2hhcmVwb2ludC5jb21AMjFiM2U4OTgtNWQ5NS00ZDlmLTgzYmItYWNiZDExNjQ1NTIxIiwiaXNzIjoiMDAwMDAwMDMtMDAwMC0wZmYxLWNlMDAtMDAwMDAwMDAwMDAwIiwibmJmIjoiMTU5ODM1NzI4NyIsImV4cCI6IjE1OTgzNzg4ODciLCJlbmRwb2ludHVybCI6IkZFZCtoU3pVNG40Z2ZrVW4vTGNsdExsOVRtdGdLanJKcmkwZVMybGY1UnM9IiwiZW5kcG9pbnR1cmxMZW5ndGgiOiIxMTgiLCJpc2xvb3BiYWNrIjoiVHJ1ZSIsImNpZCI6Ik1UZzNZamN6T1dZdE5EQmlPQzFoTURBd0xUVTFZek10TldJeU9UYzFZamxrTnpJNSIsInZlciI6Imhhc2hlZHByb29mdG9rZW4iLCJzaXRlaWQiOiJNalJoTVdZeE1ERXRObVV6WVMwMFpEQXpMV0V4WkRZdE9EY3pPVGN5TXpjMU1HVTIiLCJzaWduaW5fc3RhdGUiOiJbXCJrbXNpXCJdIiwibmFtZWlkIjoiMCMuZnxtZW1iZXJzaGlwfG1pY2hlbGxlLm1pbGxlckBoZWFsdGhtcG93ZXJzLm9yZyIsIm5paSI6Im1pY3Jvc29mdC5zaGFyZXBvaW50IiwiaXN1c2VyIjoidHJ1ZSIsImNhY2hla2V5IjoiMGguZnxtZW1iZXJzaGlwfDEwMDMzZmZmOTQ1MWE1Y2NAbGl2ZS5jb20iLCJ0dCI6IjAiLCJ1c2VQZXJzaXN0ZW50Q29va2llIjoiMyJ9.TDB0alM5UUFnUFZSSzlxV0J3QVp6eTVaMTdqN0tMSUJWWmtMY1NIc2Y4dz0&amp;encodeFailures=1&amp;srcWidth=&amp;srcHeight=&amp;width=1366&amp;height=617&amp;action=A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891" y="3161566"/>
            <a:ext cx="5214898"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5925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6475"/>
            <a:ext cx="8229600" cy="1143000"/>
          </a:xfrm>
        </p:spPr>
        <p:txBody>
          <a:bodyPr/>
          <a:lstStyle/>
          <a:p>
            <a:r>
              <a:rPr lang="en-US" dirty="0">
                <a:solidFill>
                  <a:schemeClr val="bg1"/>
                </a:solidFill>
              </a:rPr>
              <a:t>For More Information</a:t>
            </a:r>
          </a:p>
        </p:txBody>
      </p:sp>
      <p:sp>
        <p:nvSpPr>
          <p:cNvPr id="7" name="TextBox 6"/>
          <p:cNvSpPr txBox="1"/>
          <p:nvPr/>
        </p:nvSpPr>
        <p:spPr>
          <a:xfrm>
            <a:off x="1562100" y="5819001"/>
            <a:ext cx="2337364" cy="461665"/>
          </a:xfrm>
          <a:prstGeom prst="rect">
            <a:avLst/>
          </a:prstGeom>
          <a:noFill/>
        </p:spPr>
        <p:txBody>
          <a:bodyPr wrap="square" rtlCol="0">
            <a:spAutoFit/>
          </a:bodyPr>
          <a:lstStyle/>
          <a:p>
            <a:pPr algn="ctr" defTabSz="914400"/>
            <a:r>
              <a:rPr lang="en-US" sz="2400" b="1" dirty="0">
                <a:solidFill>
                  <a:schemeClr val="tx1">
                    <a:lumMod val="75000"/>
                    <a:lumOff val="25000"/>
                  </a:schemeClr>
                </a:solidFill>
              </a:rPr>
              <a:t>Grades 1-2</a:t>
            </a:r>
          </a:p>
        </p:txBody>
      </p:sp>
      <p:sp>
        <p:nvSpPr>
          <p:cNvPr id="8" name="TextBox 7"/>
          <p:cNvSpPr txBox="1"/>
          <p:nvPr/>
        </p:nvSpPr>
        <p:spPr>
          <a:xfrm>
            <a:off x="5105400" y="5776580"/>
            <a:ext cx="2337364" cy="461665"/>
          </a:xfrm>
          <a:prstGeom prst="rect">
            <a:avLst/>
          </a:prstGeom>
          <a:noFill/>
        </p:spPr>
        <p:txBody>
          <a:bodyPr wrap="square" rtlCol="0">
            <a:spAutoFit/>
          </a:bodyPr>
          <a:lstStyle/>
          <a:p>
            <a:pPr algn="ctr" defTabSz="914400"/>
            <a:r>
              <a:rPr lang="en-US" sz="2400" b="1" dirty="0">
                <a:solidFill>
                  <a:schemeClr val="tx1">
                    <a:lumMod val="75000"/>
                    <a:lumOff val="25000"/>
                  </a:schemeClr>
                </a:solidFill>
              </a:rPr>
              <a:t>Grades 3-5</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4860757" y="1812576"/>
            <a:ext cx="2909707" cy="393192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075" y="1825639"/>
            <a:ext cx="3044166" cy="3931920"/>
          </a:xfrm>
          <a:prstGeom prst="rect">
            <a:avLst/>
          </a:prstGeom>
        </p:spPr>
      </p:pic>
    </p:spTree>
    <p:extLst>
      <p:ext uri="{BB962C8B-B14F-4D97-AF65-F5344CB8AC3E}">
        <p14:creationId xmlns:p14="http://schemas.microsoft.com/office/powerpoint/2010/main" val="1673516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843789"/>
            <a:ext cx="9144000" cy="4332158"/>
          </a:xfrm>
        </p:spPr>
      </p:pic>
      <p:sp>
        <p:nvSpPr>
          <p:cNvPr id="4" name="TextBox 3"/>
          <p:cNvSpPr txBox="1"/>
          <p:nvPr/>
        </p:nvSpPr>
        <p:spPr>
          <a:xfrm>
            <a:off x="609600" y="609600"/>
            <a:ext cx="7924800" cy="923330"/>
          </a:xfrm>
          <a:prstGeom prst="rect">
            <a:avLst/>
          </a:prstGeom>
          <a:noFill/>
        </p:spPr>
        <p:txBody>
          <a:bodyPr wrap="square" rtlCol="0">
            <a:spAutoFit/>
          </a:bodyPr>
          <a:lstStyle/>
          <a:p>
            <a:pPr algn="ctr" eaLnBrk="1" fontAlgn="auto" hangingPunct="1">
              <a:spcBef>
                <a:spcPts val="0"/>
              </a:spcBef>
              <a:spcAft>
                <a:spcPts val="0"/>
              </a:spcAft>
            </a:pPr>
            <a:r>
              <a:rPr lang="en-US" sz="5400" b="1" dirty="0">
                <a:solidFill>
                  <a:prstClr val="white"/>
                </a:solidFill>
                <a:latin typeface="Georgia" panose="02040502050405020303"/>
                <a:ea typeface="+mn-ea"/>
              </a:rPr>
              <a:t>HealthMPowers.org</a:t>
            </a:r>
          </a:p>
        </p:txBody>
      </p:sp>
      <p:cxnSp>
        <p:nvCxnSpPr>
          <p:cNvPr id="5" name="Straight Arrow Connector 4"/>
          <p:cNvCxnSpPr/>
          <p:nvPr/>
        </p:nvCxnSpPr>
        <p:spPr>
          <a:xfrm flipH="1" flipV="1">
            <a:off x="5410200" y="2498360"/>
            <a:ext cx="1371600" cy="1316182"/>
          </a:xfrm>
          <a:prstGeom prst="straightConnector1">
            <a:avLst/>
          </a:prstGeom>
          <a:ln w="69850">
            <a:solidFill>
              <a:srgbClr val="F0651A"/>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23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7924800" cy="923330"/>
          </a:xfrm>
          <a:prstGeom prst="rect">
            <a:avLst/>
          </a:prstGeom>
          <a:noFill/>
        </p:spPr>
        <p:txBody>
          <a:bodyPr wrap="square" rtlCol="0">
            <a:spAutoFit/>
          </a:bodyPr>
          <a:lstStyle/>
          <a:p>
            <a:pPr algn="ctr" eaLnBrk="1" fontAlgn="auto" hangingPunct="1">
              <a:spcBef>
                <a:spcPts val="0"/>
              </a:spcBef>
              <a:spcAft>
                <a:spcPts val="0"/>
              </a:spcAft>
            </a:pPr>
            <a:r>
              <a:rPr lang="en-US" sz="5400" b="1" dirty="0">
                <a:solidFill>
                  <a:prstClr val="white"/>
                </a:solidFill>
                <a:latin typeface="Georgia" panose="02040502050405020303"/>
                <a:ea typeface="+mn-ea"/>
              </a:rPr>
              <a:t>HealthMPowers.org</a:t>
            </a:r>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1720"/>
          <a:stretch/>
        </p:blipFill>
        <p:spPr>
          <a:xfrm>
            <a:off x="-163311" y="1864468"/>
            <a:ext cx="9307311" cy="4299679"/>
          </a:xfrm>
        </p:spPr>
      </p:pic>
      <p:sp>
        <p:nvSpPr>
          <p:cNvPr id="7" name="Oval 6"/>
          <p:cNvSpPr/>
          <p:nvPr/>
        </p:nvSpPr>
        <p:spPr>
          <a:xfrm>
            <a:off x="4648200" y="3130743"/>
            <a:ext cx="1011528" cy="345582"/>
          </a:xfrm>
          <a:prstGeom prst="ellipse">
            <a:avLst/>
          </a:prstGeom>
          <a:noFill/>
          <a:ln w="57150">
            <a:solidFill>
              <a:srgbClr val="F0651A"/>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0023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7924800" cy="923330"/>
          </a:xfrm>
          <a:prstGeom prst="rect">
            <a:avLst/>
          </a:prstGeom>
          <a:noFill/>
        </p:spPr>
        <p:txBody>
          <a:bodyPr wrap="square" rtlCol="0">
            <a:spAutoFit/>
          </a:bodyPr>
          <a:lstStyle/>
          <a:p>
            <a:pPr algn="ctr" eaLnBrk="1" fontAlgn="auto" hangingPunct="1">
              <a:spcBef>
                <a:spcPts val="0"/>
              </a:spcBef>
              <a:spcAft>
                <a:spcPts val="0"/>
              </a:spcAft>
            </a:pPr>
            <a:r>
              <a:rPr lang="en-US" sz="5400" b="1" dirty="0">
                <a:solidFill>
                  <a:prstClr val="white"/>
                </a:solidFill>
                <a:latin typeface="Georgia" panose="02040502050405020303"/>
                <a:ea typeface="+mn-ea"/>
              </a:rPr>
              <a:t>HealthMPowers.org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458" y="1868933"/>
            <a:ext cx="9162458" cy="4389619"/>
          </a:xfrm>
          <a:prstGeom prst="rect">
            <a:avLst/>
          </a:prstGeom>
        </p:spPr>
      </p:pic>
    </p:spTree>
    <p:extLst>
      <p:ext uri="{BB962C8B-B14F-4D97-AF65-F5344CB8AC3E}">
        <p14:creationId xmlns:p14="http://schemas.microsoft.com/office/powerpoint/2010/main" val="1408315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673EEB3938F44381205893F6A1A350" ma:contentTypeVersion="15" ma:contentTypeDescription="Create a new document." ma:contentTypeScope="" ma:versionID="cd77d6c2d93749aa85228758bcac5c3e">
  <xsd:schema xmlns:xsd="http://www.w3.org/2001/XMLSchema" xmlns:xs="http://www.w3.org/2001/XMLSchema" xmlns:p="http://schemas.microsoft.com/office/2006/metadata/properties" xmlns:ns3="b1086289-3956-496f-8c18-9b066719a103" xmlns:ns4="ef3d33dc-5172-4809-b48c-7b9e03e53295" targetNamespace="http://schemas.microsoft.com/office/2006/metadata/properties" ma:root="true" ma:fieldsID="3ff001b27d0e06d2639ede6bab8677da" ns3:_="" ns4:_="">
    <xsd:import namespace="b1086289-3956-496f-8c18-9b066719a103"/>
    <xsd:import namespace="ef3d33dc-5172-4809-b48c-7b9e03e53295"/>
    <xsd:element name="properties">
      <xsd:complexType>
        <xsd:sequence>
          <xsd:element name="documentManagement">
            <xsd:complexType>
              <xsd:all>
                <xsd:element ref="ns3:SharedWithDetails" minOccurs="0"/>
                <xsd:element ref="ns3:SharedWithUser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086289-3956-496f-8c18-9b066719a103"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3d33dc-5172-4809-b48c-7b9e03e53295"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B4A88B-8150-4BDD-B0FB-6D1ED637E3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086289-3956-496f-8c18-9b066719a103"/>
    <ds:schemaRef ds:uri="ef3d33dc-5172-4809-b48c-7b9e03e532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8E4202-3BB5-4632-9316-5B9BAA28B68D}">
  <ds:schemaRefs>
    <ds:schemaRef ds:uri="http://schemas.microsoft.com/office/2006/metadata/properties"/>
    <ds:schemaRef ds:uri="http://purl.org/dc/elements/1.1/"/>
    <ds:schemaRef ds:uri="http://purl.org/dc/terms/"/>
    <ds:schemaRef ds:uri="ef3d33dc-5172-4809-b48c-7b9e03e53295"/>
    <ds:schemaRef ds:uri="http://schemas.microsoft.com/office/2006/documentManagement/types"/>
    <ds:schemaRef ds:uri="b1086289-3956-496f-8c18-9b066719a103"/>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8B126293-BAD1-4011-8A09-0E7BC8163C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10671</TotalTime>
  <Words>1518</Words>
  <Application>Microsoft Macintosh PowerPoint</Application>
  <PresentationFormat>On-screen Show (4:3)</PresentationFormat>
  <Paragraphs>110</Paragraphs>
  <Slides>15</Slides>
  <Notes>14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Calibri</vt:lpstr>
      <vt:lpstr>Courier New</vt:lpstr>
      <vt:lpstr>Georgia</vt:lpstr>
      <vt:lpstr>MS PGothic</vt:lpstr>
      <vt:lpstr>ＭＳ Ｐゴシック</vt:lpstr>
      <vt:lpstr>Wingdings</vt:lpstr>
      <vt:lpstr>Arial</vt:lpstr>
      <vt:lpstr>Office Theme</vt:lpstr>
      <vt:lpstr>PowerPoint Presentation</vt:lpstr>
      <vt:lpstr>Ensure Your Children Eat  Healthy Diets</vt:lpstr>
      <vt:lpstr>Eat More Go Foods and Less Whoa Foods</vt:lpstr>
      <vt:lpstr>PowerPoint Presentation</vt:lpstr>
      <vt:lpstr>Encourage Physical Activity</vt:lpstr>
      <vt:lpstr>For More Information</vt:lpstr>
      <vt:lpstr>PowerPoint Presentation</vt:lpstr>
      <vt:lpstr>PowerPoint Presentation</vt:lpstr>
      <vt:lpstr>PowerPoint Presentation</vt:lpstr>
      <vt:lpstr>Follow Us</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Empowering healthy habits and transforming    environments where children live, learn and play.  Vision:  All Children Nourished and Active (Societal)      Recognized as a National Leader in Nutrition and    Physical Activity for Children (Organizational)</dc:title>
  <dc:creator>Christi Kay</dc:creator>
  <cp:lastModifiedBy>Driggers, Emily</cp:lastModifiedBy>
  <cp:revision>160</cp:revision>
  <dcterms:created xsi:type="dcterms:W3CDTF">2019-01-09T16:56:03Z</dcterms:created>
  <dcterms:modified xsi:type="dcterms:W3CDTF">2020-09-16T12:33:59Z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0x010100F8673EEB3938F44381205893F6A1A350</vt:lpwstr>
  </property>
</Properties>
</file>