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
  </p:notesMasterIdLst>
  <p:sldIdLst>
    <p:sldId id="256" r:id="rId2"/>
  </p:sldIdLst>
  <p:sldSz cx="7772400" cy="10058400"/>
  <p:notesSz cx="6858000" cy="9144000"/>
  <p:embeddedFontLst>
    <p:embeddedFont>
      <p:font typeface="Amatic SC" panose="020B0604020202020204" charset="-79"/>
      <p:regular r:id="rId4"/>
      <p:bold r:id="rId5"/>
    </p:embeddedFont>
    <p:embeddedFont>
      <p:font typeface="Caveat" panose="020B0604020202020204" charset="0"/>
      <p:regular r:id="rId6"/>
      <p:bold r:id="rId7"/>
    </p:embeddedFont>
    <p:embeddedFont>
      <p:font typeface="Century Gothic" panose="020B0502020202020204" pitchFamily="34" charset="0"/>
      <p:regular r:id="rId8"/>
      <p:bold r:id="rId9"/>
      <p:italic r:id="rId10"/>
      <p:boldItalic r:id="rId11"/>
    </p:embeddedFont>
    <p:embeddedFont>
      <p:font typeface="Oswald" panose="020B0604020202020204" charset="0"/>
      <p:regular r:id="rId12"/>
      <p:bold r:id="rId13"/>
    </p:embeddedFont>
    <p:embeddedFont>
      <p:font typeface="Pacifico" panose="020B0604020202020204" charset="0"/>
      <p:regular r:id="rId1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732" y="48"/>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font" Target="fonts/font10.fntdata"/><Relationship Id="rId1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font" Target="fonts/font4.fntdata"/><Relationship Id="rId12" Type="http://schemas.openxmlformats.org/officeDocument/2006/relationships/font" Target="fonts/font9.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font" Target="fonts/font8.fntdata"/><Relationship Id="rId5" Type="http://schemas.openxmlformats.org/officeDocument/2006/relationships/font" Target="fonts/font2.fntdata"/><Relationship Id="rId15" Type="http://schemas.openxmlformats.org/officeDocument/2006/relationships/presProps" Target="presProps.xml"/><Relationship Id="rId10" Type="http://schemas.openxmlformats.org/officeDocument/2006/relationships/font" Target="fonts/font7.fntdata"/><Relationship Id="rId4" Type="http://schemas.openxmlformats.org/officeDocument/2006/relationships/font" Target="fonts/font1.fntdata"/><Relationship Id="rId9" Type="http://schemas.openxmlformats.org/officeDocument/2006/relationships/font" Target="fonts/font6.fntdata"/><Relationship Id="rId14" Type="http://schemas.openxmlformats.org/officeDocument/2006/relationships/font" Target="fonts/font11.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931e6ca2ab_0_0: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931e6ca2a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t="11552" b="14109"/>
          <a:stretch/>
        </p:blipFill>
        <p:spPr>
          <a:xfrm>
            <a:off x="0" y="0"/>
            <a:ext cx="7772400" cy="1578825"/>
          </a:xfrm>
          <a:prstGeom prst="rect">
            <a:avLst/>
          </a:prstGeom>
          <a:noFill/>
          <a:ln>
            <a:noFill/>
          </a:ln>
        </p:spPr>
      </p:pic>
      <p:sp>
        <p:nvSpPr>
          <p:cNvPr id="55" name="Google Shape;55;p13"/>
          <p:cNvSpPr txBox="1">
            <a:spLocks noGrp="1"/>
          </p:cNvSpPr>
          <p:nvPr>
            <p:ph type="title"/>
          </p:nvPr>
        </p:nvSpPr>
        <p:spPr>
          <a:xfrm>
            <a:off x="3635375" y="54000"/>
            <a:ext cx="4453200" cy="1286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3400" dirty="0">
                <a:latin typeface="Amatic SC"/>
                <a:ea typeface="Amatic SC"/>
                <a:cs typeface="Amatic SC"/>
                <a:sym typeface="Amatic SC"/>
              </a:rPr>
              <a:t>Algebra</a:t>
            </a:r>
            <a:endParaRPr sz="3400" dirty="0">
              <a:latin typeface="Amatic SC"/>
              <a:ea typeface="Amatic SC"/>
              <a:cs typeface="Amatic SC"/>
              <a:sym typeface="Amatic SC"/>
            </a:endParaRPr>
          </a:p>
          <a:p>
            <a:pPr marL="0" lvl="0" indent="0" algn="ctr" rtl="0">
              <a:spcBef>
                <a:spcPts val="0"/>
              </a:spcBef>
              <a:spcAft>
                <a:spcPts val="0"/>
              </a:spcAft>
              <a:buNone/>
            </a:pPr>
            <a:r>
              <a:rPr lang="en" sz="2000" dirty="0">
                <a:latin typeface="Amatic SC"/>
                <a:ea typeface="Amatic SC"/>
                <a:cs typeface="Amatic SC"/>
                <a:sym typeface="Amatic SC"/>
              </a:rPr>
              <a:t>with Ms. </a:t>
            </a:r>
            <a:r>
              <a:rPr lang="en-US" sz="2000" dirty="0">
                <a:latin typeface="Amatic SC"/>
                <a:ea typeface="Amatic SC"/>
                <a:cs typeface="Amatic SC"/>
                <a:sym typeface="Amatic SC"/>
              </a:rPr>
              <a:t>Lake</a:t>
            </a:r>
            <a:endParaRPr sz="1200" dirty="0">
              <a:latin typeface="Amatic SC"/>
              <a:ea typeface="Amatic SC"/>
              <a:cs typeface="Amatic SC"/>
              <a:sym typeface="Amatic SC"/>
            </a:endParaRPr>
          </a:p>
        </p:txBody>
      </p:sp>
      <p:sp>
        <p:nvSpPr>
          <p:cNvPr id="56" name="Google Shape;56;p13"/>
          <p:cNvSpPr txBox="1"/>
          <p:nvPr/>
        </p:nvSpPr>
        <p:spPr>
          <a:xfrm>
            <a:off x="264900" y="1625600"/>
            <a:ext cx="2183100" cy="1316100"/>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dirty="0">
                <a:solidFill>
                  <a:schemeClr val="dk1"/>
                </a:solidFill>
                <a:latin typeface="Caveat"/>
                <a:ea typeface="Caveat"/>
                <a:cs typeface="Caveat"/>
                <a:sym typeface="Caveat"/>
              </a:rPr>
              <a:t>Contact</a:t>
            </a:r>
            <a:endParaRPr sz="1200" b="1" dirty="0">
              <a:solidFill>
                <a:schemeClr val="dk1"/>
              </a:solidFill>
              <a:latin typeface="Caveat"/>
              <a:ea typeface="Caveat"/>
              <a:cs typeface="Caveat"/>
              <a:sym typeface="Caveat"/>
            </a:endParaRPr>
          </a:p>
          <a:p>
            <a:pPr marL="0" lvl="0" indent="0" algn="ctr" rtl="0">
              <a:spcBef>
                <a:spcPts val="0"/>
              </a:spcBef>
              <a:spcAft>
                <a:spcPts val="0"/>
              </a:spcAft>
              <a:buNone/>
            </a:pPr>
            <a:r>
              <a:rPr lang="en" dirty="0">
                <a:solidFill>
                  <a:schemeClr val="dk1"/>
                </a:solidFill>
                <a:latin typeface="Amatic SC"/>
                <a:ea typeface="Amatic SC"/>
                <a:cs typeface="Amatic SC"/>
                <a:sym typeface="Amatic SC"/>
              </a:rPr>
              <a:t>Email:</a:t>
            </a:r>
            <a:r>
              <a:rPr lang="en" sz="1100" dirty="0">
                <a:solidFill>
                  <a:schemeClr val="dk1"/>
                </a:solidFill>
                <a:latin typeface="Amatic SC"/>
                <a:ea typeface="Amatic SC"/>
                <a:cs typeface="Amatic SC"/>
                <a:sym typeface="Amatic SC"/>
              </a:rPr>
              <a:t>lakees@richmond.k12.</a:t>
            </a:r>
            <a:r>
              <a:rPr lang="en-US" sz="1100" dirty="0">
                <a:solidFill>
                  <a:schemeClr val="dk1"/>
                </a:solidFill>
                <a:latin typeface="Amatic SC"/>
                <a:ea typeface="Amatic SC"/>
                <a:cs typeface="Amatic SC"/>
                <a:sym typeface="Amatic SC"/>
              </a:rPr>
              <a:t>ga.us</a:t>
            </a:r>
            <a:br>
              <a:rPr lang="en" sz="1200" dirty="0">
                <a:solidFill>
                  <a:schemeClr val="dk1"/>
                </a:solidFill>
                <a:latin typeface="Century Gothic"/>
                <a:ea typeface="Century Gothic"/>
                <a:cs typeface="Century Gothic"/>
                <a:sym typeface="Century Gothic"/>
              </a:rPr>
            </a:br>
            <a:r>
              <a:rPr lang="en" dirty="0">
                <a:solidFill>
                  <a:schemeClr val="dk1"/>
                </a:solidFill>
                <a:latin typeface="Amatic SC"/>
                <a:ea typeface="Amatic SC"/>
                <a:cs typeface="Amatic SC"/>
                <a:sym typeface="Amatic SC"/>
              </a:rPr>
              <a:t>Remind code: </a:t>
            </a:r>
            <a:r>
              <a:rPr lang="en" sz="1100" dirty="0">
                <a:solidFill>
                  <a:schemeClr val="dk1"/>
                </a:solidFill>
                <a:latin typeface="Century Gothic"/>
                <a:ea typeface="Century Gothic"/>
                <a:cs typeface="Century Gothic"/>
                <a:sym typeface="Century Gothic"/>
              </a:rPr>
              <a:t>@</a:t>
            </a:r>
            <a:r>
              <a:rPr lang="en-US" sz="1100" dirty="0">
                <a:solidFill>
                  <a:schemeClr val="dk1"/>
                </a:solidFill>
                <a:latin typeface="Century Gothic"/>
                <a:ea typeface="Century Gothic"/>
                <a:cs typeface="Century Gothic"/>
                <a:sym typeface="Century Gothic"/>
              </a:rPr>
              <a:t>lakealg23</a:t>
            </a:r>
            <a:endParaRPr sz="1100" dirty="0">
              <a:latin typeface="Century Gothic"/>
              <a:ea typeface="Century Gothic"/>
              <a:cs typeface="Century Gothic"/>
              <a:sym typeface="Century Gothic"/>
            </a:endParaRPr>
          </a:p>
        </p:txBody>
      </p:sp>
      <p:sp>
        <p:nvSpPr>
          <p:cNvPr id="57" name="Google Shape;57;p13"/>
          <p:cNvSpPr txBox="1"/>
          <p:nvPr/>
        </p:nvSpPr>
        <p:spPr>
          <a:xfrm>
            <a:off x="2542975" y="1254125"/>
            <a:ext cx="4964400" cy="2677800"/>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dirty="0">
                <a:solidFill>
                  <a:schemeClr val="dk1"/>
                </a:solidFill>
                <a:latin typeface="Caveat"/>
                <a:ea typeface="Caveat"/>
                <a:cs typeface="Caveat"/>
                <a:sym typeface="Caveat"/>
              </a:rPr>
              <a:t>Overview</a:t>
            </a:r>
            <a:endParaRPr sz="1800" b="1" dirty="0">
              <a:solidFill>
                <a:schemeClr val="dk1"/>
              </a:solidFill>
              <a:latin typeface="Pacifico"/>
              <a:ea typeface="Pacifico"/>
              <a:cs typeface="Pacifico"/>
              <a:sym typeface="Pacifico"/>
            </a:endParaRPr>
          </a:p>
          <a:p>
            <a:pPr lvl="0" algn="just"/>
            <a:r>
              <a:rPr lang="en-US" sz="1100" dirty="0"/>
              <a:t>Students will apply their algebraic and geometric reasoning skills to make sense of problems involving algebra, geometry, bivariate data, and statistics. This course focuses on algebraic, quantitative, geometric, graphical, and statistical reasoning. In this course, students will continue to enhance their algebraic reasoning skills when analyzing and applying a deep understanding of linear functions, sums and products of rational and irrational numbers, systems of linear inequalities, distance, midpoint, slope, area, perimeter, nonlinear equations and functions, quadratic expressions, equations and functions, exponential expressions, equations, and functions, and statistical reasoning</a:t>
            </a:r>
            <a:endParaRPr sz="1800" dirty="0">
              <a:solidFill>
                <a:schemeClr val="dk1"/>
              </a:solidFill>
              <a:latin typeface="Pacifico"/>
              <a:ea typeface="Pacifico"/>
              <a:cs typeface="Pacifico"/>
              <a:sym typeface="Pacifico"/>
            </a:endParaRPr>
          </a:p>
        </p:txBody>
      </p:sp>
      <p:sp>
        <p:nvSpPr>
          <p:cNvPr id="58" name="Google Shape;58;p13"/>
          <p:cNvSpPr txBox="1"/>
          <p:nvPr/>
        </p:nvSpPr>
        <p:spPr>
          <a:xfrm>
            <a:off x="264900" y="2988475"/>
            <a:ext cx="2183100" cy="987300"/>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dirty="0">
                <a:latin typeface="Caveat"/>
                <a:ea typeface="Caveat"/>
                <a:cs typeface="Caveat"/>
                <a:sym typeface="Caveat"/>
              </a:rPr>
              <a:t>Materials</a:t>
            </a:r>
            <a:endParaRPr sz="1100" dirty="0">
              <a:solidFill>
                <a:schemeClr val="dk1"/>
              </a:solidFill>
              <a:latin typeface="Century Gothic"/>
              <a:ea typeface="Century Gothic"/>
              <a:cs typeface="Century Gothic"/>
              <a:sym typeface="Century Gothic"/>
            </a:endParaRPr>
          </a:p>
          <a:p>
            <a:pPr marL="0" lvl="0" indent="0" algn="ctr" rtl="0">
              <a:spcBef>
                <a:spcPts val="0"/>
              </a:spcBef>
              <a:spcAft>
                <a:spcPts val="0"/>
              </a:spcAft>
              <a:buNone/>
            </a:pPr>
            <a:r>
              <a:rPr lang="en-US" sz="1100" dirty="0">
                <a:solidFill>
                  <a:schemeClr val="dk1"/>
                </a:solidFill>
                <a:latin typeface="Century Gothic"/>
                <a:ea typeface="Century Gothic"/>
                <a:cs typeface="Century Gothic"/>
                <a:sym typeface="Century Gothic"/>
              </a:rPr>
              <a:t>Spiral </a:t>
            </a:r>
            <a:r>
              <a:rPr lang="en" sz="1100" dirty="0">
                <a:solidFill>
                  <a:schemeClr val="dk1"/>
                </a:solidFill>
                <a:latin typeface="Century Gothic"/>
                <a:ea typeface="Century Gothic"/>
                <a:cs typeface="Century Gothic"/>
                <a:sym typeface="Century Gothic"/>
              </a:rPr>
              <a:t>Notebook</a:t>
            </a:r>
            <a:endParaRPr sz="1100" dirty="0">
              <a:solidFill>
                <a:schemeClr val="dk1"/>
              </a:solidFill>
              <a:latin typeface="Century Gothic"/>
              <a:ea typeface="Century Gothic"/>
              <a:cs typeface="Century Gothic"/>
              <a:sym typeface="Century Gothic"/>
            </a:endParaRPr>
          </a:p>
          <a:p>
            <a:pPr marL="0" lvl="0" indent="0" algn="ctr" rtl="0">
              <a:spcBef>
                <a:spcPts val="0"/>
              </a:spcBef>
              <a:spcAft>
                <a:spcPts val="0"/>
              </a:spcAft>
              <a:buNone/>
            </a:pPr>
            <a:r>
              <a:rPr lang="en-US" sz="1100" dirty="0">
                <a:solidFill>
                  <a:schemeClr val="dk1"/>
                </a:solidFill>
                <a:latin typeface="Century Gothic"/>
                <a:ea typeface="Century Gothic"/>
                <a:cs typeface="Century Gothic"/>
                <a:sym typeface="Century Gothic"/>
              </a:rPr>
              <a:t>C</a:t>
            </a:r>
            <a:r>
              <a:rPr lang="en" sz="1100" dirty="0">
                <a:solidFill>
                  <a:schemeClr val="dk1"/>
                </a:solidFill>
                <a:latin typeface="Century Gothic"/>
                <a:ea typeface="Century Gothic"/>
                <a:cs typeface="Century Gothic"/>
                <a:sym typeface="Century Gothic"/>
              </a:rPr>
              <a:t>alculator</a:t>
            </a:r>
          </a:p>
          <a:p>
            <a:pPr marL="0" lvl="0" indent="0" algn="ctr" rtl="0">
              <a:spcBef>
                <a:spcPts val="0"/>
              </a:spcBef>
              <a:spcAft>
                <a:spcPts val="0"/>
              </a:spcAft>
              <a:buNone/>
            </a:pPr>
            <a:r>
              <a:rPr lang="en" sz="1100" dirty="0">
                <a:solidFill>
                  <a:schemeClr val="dk1"/>
                </a:solidFill>
                <a:latin typeface="Century Gothic"/>
                <a:ea typeface="Century Gothic"/>
                <a:cs typeface="Century Gothic"/>
                <a:sym typeface="Century Gothic"/>
              </a:rPr>
              <a:t>Pencil</a:t>
            </a:r>
            <a:endParaRPr sz="1100" dirty="0">
              <a:solidFill>
                <a:schemeClr val="dk1"/>
              </a:solidFill>
              <a:latin typeface="Century Gothic"/>
              <a:ea typeface="Century Gothic"/>
              <a:cs typeface="Century Gothic"/>
              <a:sym typeface="Century Gothic"/>
            </a:endParaRPr>
          </a:p>
        </p:txBody>
      </p:sp>
      <p:sp>
        <p:nvSpPr>
          <p:cNvPr id="59" name="Google Shape;59;p13"/>
          <p:cNvSpPr txBox="1"/>
          <p:nvPr/>
        </p:nvSpPr>
        <p:spPr>
          <a:xfrm>
            <a:off x="264900" y="4048125"/>
            <a:ext cx="2183100" cy="1286700"/>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b="1" dirty="0">
                <a:latin typeface="Caveat"/>
                <a:ea typeface="Caveat"/>
                <a:cs typeface="Caveat"/>
                <a:sym typeface="Caveat"/>
              </a:rPr>
              <a:t>Grades</a:t>
            </a:r>
            <a:endParaRPr b="1" dirty="0">
              <a:latin typeface="Caveat"/>
              <a:ea typeface="Caveat"/>
              <a:cs typeface="Caveat"/>
              <a:sym typeface="Caveat"/>
            </a:endParaRPr>
          </a:p>
          <a:p>
            <a:pPr marL="0" lvl="0" indent="0" algn="l" rtl="0">
              <a:spcBef>
                <a:spcPts val="0"/>
              </a:spcBef>
              <a:spcAft>
                <a:spcPts val="0"/>
              </a:spcAft>
              <a:buNone/>
            </a:pPr>
            <a:r>
              <a:rPr lang="en" sz="1100" dirty="0">
                <a:latin typeface="Century Gothic"/>
                <a:ea typeface="Century Gothic"/>
                <a:cs typeface="Century Gothic"/>
                <a:sym typeface="Century Gothic"/>
              </a:rPr>
              <a:t>- </a:t>
            </a:r>
            <a:r>
              <a:rPr lang="en" sz="900" dirty="0">
                <a:latin typeface="Century Gothic"/>
                <a:ea typeface="Century Gothic"/>
                <a:cs typeface="Century Gothic"/>
                <a:sym typeface="Century Gothic"/>
              </a:rPr>
              <a:t>We</a:t>
            </a:r>
            <a:r>
              <a:rPr lang="en-US" sz="900" dirty="0" err="1">
                <a:latin typeface="Century Gothic"/>
                <a:ea typeface="Century Gothic"/>
                <a:cs typeface="Century Gothic"/>
                <a:sym typeface="Century Gothic"/>
              </a:rPr>
              <a:t>ekly</a:t>
            </a:r>
            <a:r>
              <a:rPr lang="en-US" sz="900" dirty="0">
                <a:latin typeface="Century Gothic"/>
                <a:ea typeface="Century Gothic"/>
                <a:cs typeface="Century Gothic"/>
                <a:sym typeface="Century Gothic"/>
              </a:rPr>
              <a:t> Notebook</a:t>
            </a:r>
            <a:r>
              <a:rPr lang="en" sz="900" dirty="0">
                <a:latin typeface="Century Gothic"/>
                <a:ea typeface="Century Gothic"/>
                <a:cs typeface="Century Gothic"/>
                <a:sym typeface="Century Gothic"/>
              </a:rPr>
              <a:t> </a:t>
            </a:r>
            <a:endParaRPr sz="900" dirty="0">
              <a:latin typeface="Century Gothic"/>
              <a:ea typeface="Century Gothic"/>
              <a:cs typeface="Century Gothic"/>
              <a:sym typeface="Century Gothic"/>
            </a:endParaRPr>
          </a:p>
          <a:p>
            <a:pPr marL="0" lvl="0" indent="0" algn="l" rtl="0">
              <a:spcBef>
                <a:spcPts val="0"/>
              </a:spcBef>
              <a:spcAft>
                <a:spcPts val="0"/>
              </a:spcAft>
              <a:buNone/>
            </a:pPr>
            <a:r>
              <a:rPr lang="en" sz="900" dirty="0">
                <a:latin typeface="Century Gothic"/>
                <a:ea typeface="Century Gothic"/>
                <a:cs typeface="Century Gothic"/>
                <a:sym typeface="Century Gothic"/>
              </a:rPr>
              <a:t>- </a:t>
            </a:r>
            <a:r>
              <a:rPr lang="en-US" sz="900" dirty="0">
                <a:latin typeface="Century Gothic"/>
                <a:ea typeface="Century Gothic"/>
                <a:cs typeface="Century Gothic"/>
                <a:sym typeface="Century Gothic"/>
              </a:rPr>
              <a:t>Classwork</a:t>
            </a:r>
            <a:endParaRPr lang="en" sz="900" dirty="0">
              <a:latin typeface="Century Gothic"/>
              <a:ea typeface="Century Gothic"/>
              <a:cs typeface="Century Gothic"/>
              <a:sym typeface="Century Gothic"/>
            </a:endParaRPr>
          </a:p>
          <a:p>
            <a:pPr marL="0" lvl="0" indent="0" algn="l" rtl="0">
              <a:spcBef>
                <a:spcPts val="0"/>
              </a:spcBef>
              <a:spcAft>
                <a:spcPts val="0"/>
              </a:spcAft>
              <a:buNone/>
            </a:pPr>
            <a:r>
              <a:rPr lang="en" sz="900" dirty="0">
                <a:latin typeface="Century Gothic"/>
                <a:ea typeface="Century Gothic"/>
                <a:cs typeface="Century Gothic"/>
                <a:sym typeface="Century Gothic"/>
              </a:rPr>
              <a:t>- Quizzes &amp; Mini-Assessments</a:t>
            </a:r>
            <a:endParaRPr sz="900" dirty="0">
              <a:latin typeface="Century Gothic"/>
              <a:ea typeface="Century Gothic"/>
              <a:cs typeface="Century Gothic"/>
              <a:sym typeface="Century Gothic"/>
            </a:endParaRPr>
          </a:p>
          <a:p>
            <a:pPr marL="171450" lvl="0" indent="-171450" rtl="0">
              <a:spcBef>
                <a:spcPts val="0"/>
              </a:spcBef>
              <a:spcAft>
                <a:spcPts val="0"/>
              </a:spcAft>
              <a:buFontTx/>
              <a:buChar char="-"/>
            </a:pPr>
            <a:r>
              <a:rPr lang="en" sz="900" dirty="0">
                <a:latin typeface="Century Gothic"/>
                <a:ea typeface="Century Gothic"/>
                <a:cs typeface="Century Gothic"/>
                <a:sym typeface="Century Gothic"/>
              </a:rPr>
              <a:t>Tests &amp; Unit Projects</a:t>
            </a:r>
          </a:p>
          <a:p>
            <a:pPr lvl="0" algn="ctr" rtl="0">
              <a:spcBef>
                <a:spcPts val="0"/>
              </a:spcBef>
              <a:spcAft>
                <a:spcPts val="0"/>
              </a:spcAft>
            </a:pPr>
            <a:br>
              <a:rPr lang="en" sz="1100" dirty="0">
                <a:latin typeface="Century Gothic"/>
                <a:ea typeface="Century Gothic"/>
                <a:cs typeface="Century Gothic"/>
                <a:sym typeface="Century Gothic"/>
              </a:rPr>
            </a:br>
            <a:r>
              <a:rPr lang="en" sz="900" i="1" dirty="0">
                <a:latin typeface="Century Gothic"/>
                <a:ea typeface="Century Gothic"/>
                <a:cs typeface="Century Gothic"/>
                <a:sym typeface="Century Gothic"/>
              </a:rPr>
              <a:t>Minor Grades- 60%</a:t>
            </a:r>
          </a:p>
          <a:p>
            <a:pPr marL="0" lvl="0" indent="0" algn="ctr" rtl="0">
              <a:spcBef>
                <a:spcPts val="0"/>
              </a:spcBef>
              <a:spcAft>
                <a:spcPts val="0"/>
              </a:spcAft>
              <a:buNone/>
            </a:pPr>
            <a:r>
              <a:rPr lang="en" sz="900" i="1" dirty="0">
                <a:latin typeface="Century Gothic"/>
                <a:ea typeface="Century Gothic"/>
                <a:cs typeface="Century Gothic"/>
                <a:sym typeface="Century Gothic"/>
              </a:rPr>
              <a:t>Major Grades-40%</a:t>
            </a:r>
            <a:endParaRPr sz="900" i="1" dirty="0">
              <a:latin typeface="Century Gothic"/>
              <a:ea typeface="Century Gothic"/>
              <a:cs typeface="Century Gothic"/>
              <a:sym typeface="Century Gothic"/>
            </a:endParaRPr>
          </a:p>
        </p:txBody>
      </p:sp>
      <p:sp>
        <p:nvSpPr>
          <p:cNvPr id="60" name="Google Shape;60;p13"/>
          <p:cNvSpPr txBox="1"/>
          <p:nvPr/>
        </p:nvSpPr>
        <p:spPr>
          <a:xfrm>
            <a:off x="2542975" y="4014575"/>
            <a:ext cx="4964400" cy="4646100"/>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dirty="0">
                <a:solidFill>
                  <a:schemeClr val="dk1"/>
                </a:solidFill>
                <a:latin typeface="Caveat"/>
                <a:ea typeface="Caveat"/>
                <a:cs typeface="Caveat"/>
                <a:sym typeface="Caveat"/>
              </a:rPr>
              <a:t>Responsibilities &amp; Expectations</a:t>
            </a:r>
            <a:endParaRPr sz="1800" b="1" dirty="0">
              <a:solidFill>
                <a:schemeClr val="dk1"/>
              </a:solidFill>
              <a:latin typeface="Pacifico"/>
              <a:ea typeface="Pacifico"/>
              <a:cs typeface="Pacifico"/>
              <a:sym typeface="Pacifico"/>
            </a:endParaRPr>
          </a:p>
          <a:p>
            <a:pPr marL="457200" lvl="0" indent="-298450" algn="l" rtl="0">
              <a:spcBef>
                <a:spcPts val="0"/>
              </a:spcBef>
              <a:spcAft>
                <a:spcPts val="0"/>
              </a:spcAft>
              <a:buClr>
                <a:schemeClr val="dk1"/>
              </a:buClr>
              <a:buSzPts val="1100"/>
              <a:buFont typeface="Century Gothic"/>
              <a:buAutoNum type="arabicPeriod"/>
            </a:pPr>
            <a:r>
              <a:rPr lang="en" sz="1100" dirty="0">
                <a:solidFill>
                  <a:schemeClr val="dk1"/>
                </a:solidFill>
                <a:latin typeface="Century Gothic"/>
                <a:ea typeface="Century Gothic"/>
                <a:cs typeface="Century Gothic"/>
                <a:sym typeface="Century Gothic"/>
              </a:rPr>
              <a:t>Be on time </a:t>
            </a:r>
            <a:r>
              <a:rPr lang="en-US" sz="1100" dirty="0">
                <a:solidFill>
                  <a:schemeClr val="dk1"/>
                </a:solidFill>
                <a:latin typeface="Century Gothic"/>
                <a:ea typeface="Century Gothic"/>
                <a:cs typeface="Century Gothic"/>
                <a:sym typeface="Century Gothic"/>
              </a:rPr>
              <a:t>and prepared </a:t>
            </a:r>
            <a:endParaRPr sz="1100" dirty="0">
              <a:solidFill>
                <a:schemeClr val="dk1"/>
              </a:solidFill>
              <a:latin typeface="Century Gothic"/>
              <a:ea typeface="Century Gothic"/>
              <a:cs typeface="Century Gothic"/>
              <a:sym typeface="Century Gothic"/>
            </a:endParaRPr>
          </a:p>
          <a:p>
            <a:pPr marL="457200" lvl="0" indent="-298450" algn="l" rtl="0">
              <a:spcBef>
                <a:spcPts val="300"/>
              </a:spcBef>
              <a:spcAft>
                <a:spcPts val="0"/>
              </a:spcAft>
              <a:buClr>
                <a:schemeClr val="dk1"/>
              </a:buClr>
              <a:buSzPts val="1100"/>
              <a:buFont typeface="Century Gothic"/>
              <a:buAutoNum type="arabicPeriod"/>
            </a:pPr>
            <a:r>
              <a:rPr lang="en" sz="1100" dirty="0">
                <a:solidFill>
                  <a:schemeClr val="dk1"/>
                </a:solidFill>
                <a:latin typeface="Century Gothic"/>
                <a:ea typeface="Century Gothic"/>
                <a:cs typeface="Century Gothic"/>
                <a:sym typeface="Century Gothic"/>
              </a:rPr>
              <a:t>Keep track of your notebook for this class! Don’t lose it! Show all of your work and do your practice problems in the notebook.</a:t>
            </a:r>
            <a:endParaRPr sz="1100" dirty="0">
              <a:solidFill>
                <a:schemeClr val="dk1"/>
              </a:solidFill>
              <a:latin typeface="Century Gothic"/>
              <a:ea typeface="Century Gothic"/>
              <a:cs typeface="Century Gothic"/>
              <a:sym typeface="Century Gothic"/>
            </a:endParaRPr>
          </a:p>
          <a:p>
            <a:pPr marL="457200" lvl="0" indent="-298450" algn="just" rtl="0">
              <a:spcBef>
                <a:spcPts val="300"/>
              </a:spcBef>
              <a:spcAft>
                <a:spcPts val="0"/>
              </a:spcAft>
              <a:buClr>
                <a:schemeClr val="dk1"/>
              </a:buClr>
              <a:buSzPts val="1100"/>
              <a:buFont typeface="Century Gothic"/>
              <a:buAutoNum type="arabicPeriod"/>
            </a:pPr>
            <a:r>
              <a:rPr lang="en" sz="1100" dirty="0">
                <a:solidFill>
                  <a:schemeClr val="dk1"/>
                </a:solidFill>
                <a:latin typeface="Century Gothic"/>
                <a:ea typeface="Century Gothic"/>
                <a:cs typeface="Century Gothic"/>
                <a:sym typeface="Century Gothic"/>
              </a:rPr>
              <a:t>Always be respectful and positive towards others, their work, and their ideas. Listen to others to help LEARN about their point of view, even if you don’t always agree with them.</a:t>
            </a:r>
            <a:endParaRPr sz="1100" dirty="0">
              <a:solidFill>
                <a:schemeClr val="dk1"/>
              </a:solidFill>
              <a:latin typeface="Century Gothic"/>
              <a:ea typeface="Century Gothic"/>
              <a:cs typeface="Century Gothic"/>
              <a:sym typeface="Century Gothic"/>
            </a:endParaRPr>
          </a:p>
          <a:p>
            <a:pPr marL="457200" lvl="0" indent="-298450" algn="just" rtl="0">
              <a:spcBef>
                <a:spcPts val="0"/>
              </a:spcBef>
              <a:spcAft>
                <a:spcPts val="0"/>
              </a:spcAft>
              <a:buClr>
                <a:schemeClr val="dk1"/>
              </a:buClr>
              <a:buSzPts val="1100"/>
              <a:buFont typeface="Century Gothic"/>
              <a:buAutoNum type="arabicPeriod"/>
            </a:pPr>
            <a:r>
              <a:rPr lang="en" sz="1100" dirty="0">
                <a:solidFill>
                  <a:schemeClr val="dk1"/>
                </a:solidFill>
                <a:latin typeface="Century Gothic"/>
                <a:ea typeface="Century Gothic"/>
                <a:cs typeface="Century Gothic"/>
                <a:sym typeface="Century Gothic"/>
              </a:rPr>
              <a:t>Become comfortable with taking risks, pushing ourselves, and trying work outside of our comfort zone.</a:t>
            </a:r>
            <a:endParaRPr sz="1100" dirty="0">
              <a:solidFill>
                <a:schemeClr val="dk1"/>
              </a:solidFill>
              <a:latin typeface="Century Gothic"/>
              <a:ea typeface="Century Gothic"/>
              <a:cs typeface="Century Gothic"/>
              <a:sym typeface="Century Gothic"/>
            </a:endParaRPr>
          </a:p>
          <a:p>
            <a:pPr marL="457200" lvl="0" indent="-298450" algn="just" rtl="0">
              <a:spcBef>
                <a:spcPts val="0"/>
              </a:spcBef>
              <a:spcAft>
                <a:spcPts val="0"/>
              </a:spcAft>
              <a:buClr>
                <a:schemeClr val="dk1"/>
              </a:buClr>
              <a:buSzPts val="1100"/>
              <a:buFont typeface="Century Gothic"/>
              <a:buAutoNum type="arabicPeriod"/>
            </a:pPr>
            <a:r>
              <a:rPr lang="en" sz="1100" dirty="0">
                <a:solidFill>
                  <a:schemeClr val="dk1"/>
                </a:solidFill>
                <a:latin typeface="Century Gothic"/>
                <a:ea typeface="Century Gothic"/>
                <a:cs typeface="Century Gothic"/>
                <a:sym typeface="Century Gothic"/>
              </a:rPr>
              <a:t>Communication, honesty, and transparency from everybody.</a:t>
            </a:r>
            <a:endParaRPr sz="1100" dirty="0">
              <a:solidFill>
                <a:schemeClr val="dk1"/>
              </a:solidFill>
              <a:latin typeface="Century Gothic"/>
              <a:ea typeface="Century Gothic"/>
              <a:cs typeface="Century Gothic"/>
              <a:sym typeface="Century Gothic"/>
            </a:endParaRPr>
          </a:p>
          <a:p>
            <a:pPr marL="457200" lvl="0" indent="-298450" algn="just" rtl="0">
              <a:spcBef>
                <a:spcPts val="0"/>
              </a:spcBef>
              <a:spcAft>
                <a:spcPts val="0"/>
              </a:spcAft>
              <a:buClr>
                <a:schemeClr val="dk1"/>
              </a:buClr>
              <a:buSzPts val="1100"/>
              <a:buFont typeface="Century Gothic"/>
              <a:buAutoNum type="arabicPeriod"/>
            </a:pPr>
            <a:r>
              <a:rPr lang="en" sz="1100" dirty="0">
                <a:solidFill>
                  <a:schemeClr val="dk1"/>
                </a:solidFill>
                <a:latin typeface="Century Gothic"/>
                <a:ea typeface="Century Gothic"/>
                <a:cs typeface="Century Gothic"/>
                <a:sym typeface="Century Gothic"/>
              </a:rPr>
              <a:t>Take responsibility for our own learning (ask for help; participate in discussions; show our work and follow through with trying even when we’re unsure; take our practice work seriously).</a:t>
            </a:r>
          </a:p>
          <a:p>
            <a:pPr marL="457200" lvl="0" indent="-298450" algn="just" rtl="0">
              <a:spcBef>
                <a:spcPts val="0"/>
              </a:spcBef>
              <a:spcAft>
                <a:spcPts val="0"/>
              </a:spcAft>
              <a:buClr>
                <a:schemeClr val="dk1"/>
              </a:buClr>
              <a:buSzPts val="1100"/>
              <a:buFont typeface="Century Gothic"/>
              <a:buAutoNum type="arabicPeriod"/>
            </a:pPr>
            <a:r>
              <a:rPr lang="en" sz="1100" dirty="0">
                <a:solidFill>
                  <a:schemeClr val="dk1"/>
                </a:solidFill>
                <a:latin typeface="Century Gothic"/>
                <a:ea typeface="Century Gothic"/>
                <a:cs typeface="Century Gothic"/>
                <a:sym typeface="Century Gothic"/>
              </a:rPr>
              <a:t>If you </a:t>
            </a:r>
            <a:r>
              <a:rPr lang="en-US" sz="1100" dirty="0">
                <a:solidFill>
                  <a:schemeClr val="dk1"/>
                </a:solidFill>
                <a:latin typeface="Century Gothic"/>
                <a:ea typeface="Century Gothic"/>
                <a:cs typeface="Century Gothic"/>
                <a:sym typeface="Century Gothic"/>
              </a:rPr>
              <a:t>want to retake an assessment then you must first complete a learning plan</a:t>
            </a:r>
          </a:p>
          <a:p>
            <a:pPr marL="457200" lvl="0" indent="-298450" algn="just" rtl="0">
              <a:spcBef>
                <a:spcPts val="0"/>
              </a:spcBef>
              <a:spcAft>
                <a:spcPts val="0"/>
              </a:spcAft>
              <a:buClr>
                <a:schemeClr val="dk1"/>
              </a:buClr>
              <a:buSzPts val="1100"/>
              <a:buFont typeface="Century Gothic"/>
              <a:buAutoNum type="arabicPeriod"/>
            </a:pPr>
            <a:r>
              <a:rPr lang="en-US" sz="1100" dirty="0">
                <a:solidFill>
                  <a:schemeClr val="dk1"/>
                </a:solidFill>
                <a:latin typeface="Century Gothic"/>
                <a:ea typeface="Century Gothic"/>
                <a:cs typeface="Century Gothic"/>
                <a:sym typeface="Century Gothic"/>
              </a:rPr>
              <a:t>Work needs to be done by the due date. Late work may be turned in up to two weeks after the due date. After two weeks work will not be accepted.</a:t>
            </a:r>
          </a:p>
          <a:p>
            <a:pPr marL="457200" lvl="0" indent="-298450" algn="just" rtl="0">
              <a:spcBef>
                <a:spcPts val="0"/>
              </a:spcBef>
              <a:spcAft>
                <a:spcPts val="0"/>
              </a:spcAft>
              <a:buClr>
                <a:schemeClr val="dk1"/>
              </a:buClr>
              <a:buSzPts val="1100"/>
              <a:buFont typeface="Century Gothic"/>
              <a:buAutoNum type="arabicPeriod"/>
            </a:pPr>
            <a:r>
              <a:rPr lang="en-US" sz="1100" dirty="0">
                <a:solidFill>
                  <a:schemeClr val="dk1"/>
                </a:solidFill>
                <a:latin typeface="Century Gothic"/>
                <a:ea typeface="Century Gothic"/>
                <a:cs typeface="Century Gothic"/>
                <a:sym typeface="Century Gothic"/>
              </a:rPr>
              <a:t>Students may keep their cellphones unless they become a distraction. If a student has to be told more than once to put away their phone, they will be asked to store it in cell jail and parents will be notified. </a:t>
            </a:r>
          </a:p>
          <a:p>
            <a:pPr marL="457200" lvl="0" indent="-298450" algn="just" rtl="0">
              <a:spcBef>
                <a:spcPts val="0"/>
              </a:spcBef>
              <a:spcAft>
                <a:spcPts val="0"/>
              </a:spcAft>
              <a:buClr>
                <a:schemeClr val="dk1"/>
              </a:buClr>
              <a:buSzPts val="1100"/>
              <a:buFont typeface="Century Gothic"/>
              <a:buAutoNum type="arabicPeriod"/>
            </a:pPr>
            <a:r>
              <a:rPr lang="en-US" sz="1100" dirty="0">
                <a:solidFill>
                  <a:schemeClr val="dk1"/>
                </a:solidFill>
                <a:latin typeface="Century Gothic"/>
                <a:ea typeface="Century Gothic"/>
                <a:cs typeface="Century Gothic"/>
                <a:sym typeface="Century Gothic"/>
              </a:rPr>
              <a:t>Student should follow the school behavior and dress code policies. Dress code issues will be sent to Mrs. Crawford, behavior issues will be dealt with in class and with parents depending on the severity. </a:t>
            </a:r>
            <a:endParaRPr sz="1100" dirty="0">
              <a:solidFill>
                <a:schemeClr val="dk1"/>
              </a:solidFill>
              <a:latin typeface="Century Gothic"/>
              <a:ea typeface="Century Gothic"/>
              <a:cs typeface="Century Gothic"/>
              <a:sym typeface="Century Gothic"/>
            </a:endParaRPr>
          </a:p>
        </p:txBody>
      </p:sp>
      <p:sp>
        <p:nvSpPr>
          <p:cNvPr id="61" name="Google Shape;61;p13"/>
          <p:cNvSpPr txBox="1"/>
          <p:nvPr/>
        </p:nvSpPr>
        <p:spPr>
          <a:xfrm>
            <a:off x="2543025" y="8743325"/>
            <a:ext cx="4964400" cy="1049400"/>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1800" b="1" dirty="0">
                <a:solidFill>
                  <a:schemeClr val="dk1"/>
                </a:solidFill>
                <a:latin typeface="Caveat"/>
                <a:ea typeface="Caveat"/>
                <a:cs typeface="Caveat"/>
                <a:sym typeface="Caveat"/>
              </a:rPr>
              <a:t>What if I need help</a:t>
            </a:r>
            <a:r>
              <a:rPr lang="en" sz="1800" b="1" dirty="0">
                <a:solidFill>
                  <a:schemeClr val="dk1"/>
                </a:solidFill>
                <a:latin typeface="Caveat"/>
                <a:ea typeface="Caveat"/>
                <a:cs typeface="Caveat"/>
                <a:sym typeface="Caveat"/>
              </a:rPr>
              <a:t>?</a:t>
            </a:r>
          </a:p>
          <a:p>
            <a:pPr marL="0" lvl="0" indent="0" algn="ctr" rtl="0">
              <a:spcBef>
                <a:spcPts val="0"/>
              </a:spcBef>
              <a:spcAft>
                <a:spcPts val="0"/>
              </a:spcAft>
              <a:buNone/>
            </a:pPr>
            <a:r>
              <a:rPr lang="en-US" sz="1100" dirty="0">
                <a:solidFill>
                  <a:schemeClr val="dk1"/>
                </a:solidFill>
                <a:latin typeface="Century Gothic"/>
                <a:ea typeface="Century Gothic"/>
                <a:cs typeface="Century Gothic"/>
                <a:sym typeface="Century Gothic"/>
              </a:rPr>
              <a:t>After school tutoring will be available on Tuesdays until 4:15. Your ride must be on time or else you will not be allowed to stay again. </a:t>
            </a:r>
          </a:p>
          <a:p>
            <a:pPr marL="0" lvl="0" indent="0" algn="ctr" rtl="0">
              <a:spcBef>
                <a:spcPts val="0"/>
              </a:spcBef>
              <a:spcAft>
                <a:spcPts val="0"/>
              </a:spcAft>
              <a:buNone/>
            </a:pPr>
            <a:r>
              <a:rPr lang="en-US" sz="1100" dirty="0">
                <a:solidFill>
                  <a:schemeClr val="dk1"/>
                </a:solidFill>
                <a:latin typeface="Century Gothic"/>
                <a:ea typeface="Century Gothic"/>
                <a:cs typeface="Century Gothic"/>
                <a:sym typeface="Century Gothic"/>
              </a:rPr>
              <a:t>Resources for each standard will be made available on Canvas</a:t>
            </a:r>
          </a:p>
          <a:p>
            <a:pPr marL="0" lvl="0" indent="0" algn="ctr" rtl="0">
              <a:spcBef>
                <a:spcPts val="0"/>
              </a:spcBef>
              <a:spcAft>
                <a:spcPts val="0"/>
              </a:spcAft>
              <a:buNone/>
            </a:pPr>
            <a:r>
              <a:rPr lang="en-US" sz="1100" dirty="0">
                <a:solidFill>
                  <a:schemeClr val="dk1"/>
                </a:solidFill>
                <a:latin typeface="Century Gothic"/>
                <a:ea typeface="Century Gothic"/>
                <a:cs typeface="Century Gothic"/>
                <a:sym typeface="Century Gothic"/>
              </a:rPr>
              <a:t>FEV tutor will be available for extra help</a:t>
            </a:r>
          </a:p>
        </p:txBody>
      </p:sp>
      <p:sp>
        <p:nvSpPr>
          <p:cNvPr id="62" name="Google Shape;62;p13"/>
          <p:cNvSpPr txBox="1"/>
          <p:nvPr/>
        </p:nvSpPr>
        <p:spPr>
          <a:xfrm>
            <a:off x="264900" y="5407175"/>
            <a:ext cx="2183100" cy="2196900"/>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b="1" dirty="0">
                <a:latin typeface="Caveat"/>
                <a:ea typeface="Caveat"/>
                <a:cs typeface="Caveat"/>
                <a:sym typeface="Caveat"/>
              </a:rPr>
              <a:t>Units</a:t>
            </a:r>
            <a:endParaRPr sz="900" b="1" dirty="0">
              <a:latin typeface="Century Gothic"/>
              <a:ea typeface="Century Gothic"/>
              <a:cs typeface="Century Gothic"/>
              <a:sym typeface="Century Gothic"/>
            </a:endParaRPr>
          </a:p>
          <a:p>
            <a:pPr marL="171450" lvl="0" indent="-69850" algn="l" rtl="0">
              <a:spcBef>
                <a:spcPts val="0"/>
              </a:spcBef>
              <a:spcAft>
                <a:spcPts val="0"/>
              </a:spcAft>
              <a:buSzPts val="1100"/>
              <a:buFont typeface="Century Gothic"/>
              <a:buAutoNum type="arabicPeriod"/>
            </a:pPr>
            <a:r>
              <a:rPr lang="en" sz="900" dirty="0">
                <a:latin typeface="Century Gothic"/>
                <a:ea typeface="Century Gothic"/>
                <a:cs typeface="Century Gothic"/>
                <a:sym typeface="Century Gothic"/>
              </a:rPr>
              <a:t> </a:t>
            </a:r>
            <a:r>
              <a:rPr lang="en-US" sz="900" dirty="0">
                <a:latin typeface="Century Gothic"/>
                <a:ea typeface="Century Gothic"/>
                <a:cs typeface="Century Gothic"/>
                <a:sym typeface="Century Gothic"/>
              </a:rPr>
              <a:t>Modeling linear function</a:t>
            </a:r>
            <a:endParaRPr sz="900" dirty="0">
              <a:latin typeface="Century Gothic"/>
              <a:ea typeface="Century Gothic"/>
              <a:cs typeface="Century Gothic"/>
              <a:sym typeface="Century Gothic"/>
            </a:endParaRPr>
          </a:p>
          <a:p>
            <a:pPr marL="171450" lvl="0" indent="-69850" algn="l" rtl="0">
              <a:spcBef>
                <a:spcPts val="0"/>
              </a:spcBef>
              <a:spcAft>
                <a:spcPts val="0"/>
              </a:spcAft>
              <a:buSzPts val="1100"/>
              <a:buFont typeface="Century Gothic"/>
              <a:buAutoNum type="arabicPeriod"/>
            </a:pPr>
            <a:r>
              <a:rPr lang="en" sz="900" dirty="0">
                <a:latin typeface="Century Gothic"/>
                <a:ea typeface="Century Gothic"/>
                <a:cs typeface="Century Gothic"/>
                <a:sym typeface="Century Gothic"/>
              </a:rPr>
              <a:t> </a:t>
            </a:r>
            <a:r>
              <a:rPr lang="en-US" sz="900" dirty="0">
                <a:latin typeface="Century Gothic"/>
                <a:ea typeface="Century Gothic"/>
                <a:cs typeface="Century Gothic"/>
                <a:sym typeface="Century Gothic"/>
              </a:rPr>
              <a:t>Analyzing Linear Inequalities</a:t>
            </a:r>
          </a:p>
          <a:p>
            <a:pPr marL="171450" lvl="0" indent="-69850" algn="l" rtl="0">
              <a:spcBef>
                <a:spcPts val="0"/>
              </a:spcBef>
              <a:spcAft>
                <a:spcPts val="0"/>
              </a:spcAft>
              <a:buSzPts val="1100"/>
              <a:buFont typeface="Century Gothic"/>
              <a:buAutoNum type="arabicPeriod"/>
            </a:pPr>
            <a:r>
              <a:rPr lang="en-US" sz="900" dirty="0">
                <a:latin typeface="Century Gothic"/>
                <a:ea typeface="Century Gothic"/>
                <a:cs typeface="Century Gothic"/>
                <a:sym typeface="Century Gothic"/>
              </a:rPr>
              <a:t>Investigating Rational &amp; Irrational Numbers</a:t>
            </a:r>
          </a:p>
          <a:p>
            <a:pPr marL="171450" lvl="0" indent="-69850" algn="l" rtl="0">
              <a:spcBef>
                <a:spcPts val="0"/>
              </a:spcBef>
              <a:spcAft>
                <a:spcPts val="0"/>
              </a:spcAft>
              <a:buSzPts val="1100"/>
              <a:buFont typeface="Century Gothic"/>
              <a:buAutoNum type="arabicPeriod"/>
            </a:pPr>
            <a:r>
              <a:rPr lang="en-US" sz="900" dirty="0">
                <a:latin typeface="Century Gothic"/>
                <a:ea typeface="Century Gothic"/>
                <a:cs typeface="Century Gothic"/>
                <a:sym typeface="Century Gothic"/>
              </a:rPr>
              <a:t>Modeling &amp; Analyzing Quadratic Functions</a:t>
            </a:r>
          </a:p>
          <a:p>
            <a:pPr marL="171450" lvl="0" indent="-69850" algn="l" rtl="0">
              <a:spcBef>
                <a:spcPts val="0"/>
              </a:spcBef>
              <a:spcAft>
                <a:spcPts val="0"/>
              </a:spcAft>
              <a:buSzPts val="1100"/>
              <a:buFont typeface="Century Gothic"/>
              <a:buAutoNum type="arabicPeriod"/>
            </a:pPr>
            <a:r>
              <a:rPr lang="en-US" sz="900" dirty="0">
                <a:latin typeface="Century Gothic"/>
                <a:ea typeface="Century Gothic"/>
                <a:cs typeface="Century Gothic"/>
                <a:sym typeface="Century Gothic"/>
              </a:rPr>
              <a:t>Modeling &amp; Analyzing Exponential Expressions &amp; Equations</a:t>
            </a:r>
          </a:p>
          <a:p>
            <a:pPr marL="171450" lvl="0" indent="-69850" algn="l" rtl="0">
              <a:spcBef>
                <a:spcPts val="0"/>
              </a:spcBef>
              <a:spcAft>
                <a:spcPts val="0"/>
              </a:spcAft>
              <a:buSzPts val="1100"/>
              <a:buFont typeface="Century Gothic"/>
              <a:buAutoNum type="arabicPeriod"/>
            </a:pPr>
            <a:r>
              <a:rPr lang="en-US" sz="900" dirty="0">
                <a:latin typeface="Century Gothic"/>
                <a:ea typeface="Century Gothic"/>
                <a:cs typeface="Century Gothic"/>
                <a:sym typeface="Century Gothic"/>
              </a:rPr>
              <a:t>Analyzing Exponential Functions</a:t>
            </a:r>
          </a:p>
          <a:p>
            <a:pPr marL="171450" lvl="0" indent="-69850" algn="l" rtl="0">
              <a:spcBef>
                <a:spcPts val="0"/>
              </a:spcBef>
              <a:spcAft>
                <a:spcPts val="0"/>
              </a:spcAft>
              <a:buSzPts val="1100"/>
              <a:buFont typeface="Century Gothic"/>
              <a:buAutoNum type="arabicPeriod"/>
            </a:pPr>
            <a:r>
              <a:rPr lang="en-US" sz="900" dirty="0">
                <a:latin typeface="Century Gothic"/>
                <a:ea typeface="Century Gothic"/>
                <a:cs typeface="Century Gothic"/>
                <a:sym typeface="Century Gothic"/>
              </a:rPr>
              <a:t>Investigating Data</a:t>
            </a:r>
          </a:p>
          <a:p>
            <a:pPr marL="171450" lvl="0" indent="-69850" algn="l" rtl="0">
              <a:spcBef>
                <a:spcPts val="0"/>
              </a:spcBef>
              <a:spcAft>
                <a:spcPts val="0"/>
              </a:spcAft>
              <a:buSzPts val="1100"/>
              <a:buFont typeface="Century Gothic"/>
              <a:buAutoNum type="arabicPeriod"/>
            </a:pPr>
            <a:r>
              <a:rPr lang="en-US" sz="900" dirty="0">
                <a:latin typeface="Century Gothic"/>
                <a:ea typeface="Century Gothic"/>
                <a:cs typeface="Century Gothic"/>
                <a:sym typeface="Century Gothic"/>
              </a:rPr>
              <a:t>Algebraic Connections to Geometric Concepts</a:t>
            </a:r>
          </a:p>
          <a:p>
            <a:pPr marL="171450" lvl="0" indent="-69850" algn="l" rtl="0">
              <a:spcBef>
                <a:spcPts val="0"/>
              </a:spcBef>
              <a:spcAft>
                <a:spcPts val="0"/>
              </a:spcAft>
              <a:buSzPts val="1100"/>
              <a:buFont typeface="Century Gothic"/>
              <a:buAutoNum type="arabicPeriod"/>
            </a:pPr>
            <a:r>
              <a:rPr lang="en-US" sz="900" dirty="0">
                <a:latin typeface="Century Gothic"/>
                <a:ea typeface="Century Gothic"/>
                <a:cs typeface="Century Gothic"/>
                <a:sym typeface="Century Gothic"/>
              </a:rPr>
              <a:t> Culminating Capstone Unit</a:t>
            </a:r>
            <a:endParaRPr sz="900" dirty="0">
              <a:latin typeface="Century Gothic"/>
              <a:ea typeface="Century Gothic"/>
              <a:cs typeface="Century Gothic"/>
              <a:sym typeface="Century Gothic"/>
            </a:endParaRPr>
          </a:p>
        </p:txBody>
      </p:sp>
      <p:sp>
        <p:nvSpPr>
          <p:cNvPr id="63" name="Google Shape;63;p13"/>
          <p:cNvSpPr txBox="1"/>
          <p:nvPr/>
        </p:nvSpPr>
        <p:spPr>
          <a:xfrm>
            <a:off x="264900" y="7679425"/>
            <a:ext cx="2183100" cy="2106000"/>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a:latin typeface="Oswald"/>
                <a:ea typeface="Oswald"/>
                <a:cs typeface="Oswald"/>
                <a:sym typeface="Oswald"/>
              </a:rPr>
              <a:t>“You are going to be solving problems in your future that haven’t even been thought of yet. You don’t only need to know how to find the answer to already-known problems; you need to learn the skills that will help you tackle the unthinkable problems of the future.”</a:t>
            </a:r>
            <a:endParaRPr sz="500">
              <a:latin typeface="Oswald"/>
              <a:ea typeface="Oswald"/>
              <a:cs typeface="Oswald"/>
              <a:sym typeface="Oswald"/>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571</Words>
  <Application>Microsoft Office PowerPoint</Application>
  <PresentationFormat>Custom</PresentationFormat>
  <Paragraphs>43</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Oswald</vt:lpstr>
      <vt:lpstr>Century Gothic</vt:lpstr>
      <vt:lpstr>Caveat</vt:lpstr>
      <vt:lpstr>Amatic SC</vt:lpstr>
      <vt:lpstr>Pacifico</vt:lpstr>
      <vt:lpstr>Simple Light</vt:lpstr>
      <vt:lpstr>Algebra with Ms. Lake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Algebra with Ms. Lake</dc:title>
  <dc:creator>Lake, Esther</dc:creator>
  <cp:lastModifiedBy>Lake, Esther</cp:lastModifiedBy>
  <cp:revision>5</cp:revision>
  <dcterms:modified xsi:type="dcterms:W3CDTF">2023-08-04T14:15:34Z</dcterms:modified>
</cp:coreProperties>
</file>