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4"/>
  </p:notesMasterIdLst>
  <p:sldIdLst>
    <p:sldId id="256" r:id="rId2"/>
    <p:sldId id="257" r:id="rId3"/>
  </p:sldIdLst>
  <p:sldSz cx="7772400" cy="10058400"/>
  <p:notesSz cx="7010400" cy="9296400"/>
  <p:embeddedFontLst>
    <p:embeddedFont>
      <p:font typeface="Amatic SC" panose="020B0604020202020204" charset="-79"/>
      <p:regular r:id="rId5"/>
      <p:bold r:id="rId6"/>
    </p:embeddedFont>
    <p:embeddedFont>
      <p:font typeface="Caveat" panose="020B0604020202020204" charset="0"/>
      <p:regular r:id="rId7"/>
      <p:bold r:id="rId8"/>
    </p:embeddedFont>
    <p:embeddedFont>
      <p:font typeface="Century Gothic" panose="020B0502020202020204" pitchFamily="34" charset="0"/>
      <p:regular r:id="rId9"/>
      <p:bold r:id="rId10"/>
      <p:italic r:id="rId11"/>
      <p:boldItalic r:id="rId12"/>
    </p:embeddedFont>
    <p:embeddedFont>
      <p:font typeface="Oswald" panose="020B0604020202020204" charset="0"/>
      <p:regular r:id="rId13"/>
      <p:bold r:id="rId14"/>
    </p:embeddedFont>
    <p:embeddedFont>
      <p:font typeface="Pacifico" panose="020B0604020202020204" charset="0"/>
      <p:regular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25" autoAdjust="0"/>
    <p:restoredTop sz="94660"/>
  </p:normalViewPr>
  <p:slideViewPr>
    <p:cSldViewPr snapToGrid="0">
      <p:cViewPr>
        <p:scale>
          <a:sx n="80" d="100"/>
          <a:sy n="80" d="100"/>
        </p:scale>
        <p:origin x="1620" y="4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font" Target="fonts/font9.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font" Target="fonts/font8.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font" Target="fonts/font7.fntdata"/><Relationship Id="rId5" Type="http://schemas.openxmlformats.org/officeDocument/2006/relationships/font" Target="fonts/font1.fntdata"/><Relationship Id="rId15" Type="http://schemas.openxmlformats.org/officeDocument/2006/relationships/font" Target="fonts/font11.fntdata"/><Relationship Id="rId10" Type="http://schemas.openxmlformats.org/officeDocument/2006/relationships/font" Target="fonts/font6.fntdata"/><Relationship Id="rId19"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font" Target="fonts/font5.fntdata"/><Relationship Id="rId14" Type="http://schemas.openxmlformats.org/officeDocument/2006/relationships/font" Target="fonts/font1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59000" y="696913"/>
            <a:ext cx="26924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931e6ca2ab_0_0: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931e6ca2ab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tu</a:t>
            </a:r>
            <a:endParaRPr lang="en-US" dirty="0"/>
          </a:p>
        </p:txBody>
      </p:sp>
    </p:spTree>
    <p:extLst>
      <p:ext uri="{BB962C8B-B14F-4D97-AF65-F5344CB8AC3E}">
        <p14:creationId xmlns:p14="http://schemas.microsoft.com/office/powerpoint/2010/main" val="3751682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t="11552" b="14109"/>
          <a:stretch/>
        </p:blipFill>
        <p:spPr>
          <a:xfrm>
            <a:off x="0" y="0"/>
            <a:ext cx="7772400" cy="1578825"/>
          </a:xfrm>
          <a:prstGeom prst="rect">
            <a:avLst/>
          </a:prstGeom>
          <a:noFill/>
          <a:ln>
            <a:noFill/>
          </a:ln>
        </p:spPr>
      </p:pic>
      <p:sp>
        <p:nvSpPr>
          <p:cNvPr id="55" name="Google Shape;55;p13"/>
          <p:cNvSpPr txBox="1">
            <a:spLocks noGrp="1"/>
          </p:cNvSpPr>
          <p:nvPr>
            <p:ph type="title"/>
          </p:nvPr>
        </p:nvSpPr>
        <p:spPr>
          <a:xfrm>
            <a:off x="3319200" y="146062"/>
            <a:ext cx="4453200" cy="128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latin typeface="Amatic SC"/>
                <a:ea typeface="Amatic SC"/>
                <a:cs typeface="Amatic SC"/>
                <a:sym typeface="Amatic SC"/>
              </a:rPr>
              <a:t>Advanced Mathematical decision making</a:t>
            </a:r>
            <a:endParaRPr dirty="0">
              <a:latin typeface="Amatic SC"/>
              <a:ea typeface="Amatic SC"/>
              <a:cs typeface="Amatic SC"/>
              <a:sym typeface="Amatic SC"/>
            </a:endParaRPr>
          </a:p>
          <a:p>
            <a:pPr marL="0" lvl="0" indent="0" algn="ctr" rtl="0">
              <a:spcBef>
                <a:spcPts val="0"/>
              </a:spcBef>
              <a:spcAft>
                <a:spcPts val="0"/>
              </a:spcAft>
              <a:buNone/>
            </a:pPr>
            <a:r>
              <a:rPr lang="en" sz="2400" dirty="0">
                <a:latin typeface="Amatic SC"/>
                <a:ea typeface="Amatic SC"/>
                <a:cs typeface="Amatic SC"/>
                <a:sym typeface="Amatic SC"/>
              </a:rPr>
              <a:t>with Ms. </a:t>
            </a:r>
            <a:r>
              <a:rPr lang="en-US" sz="2400" dirty="0">
                <a:latin typeface="Amatic SC"/>
                <a:ea typeface="Amatic SC"/>
                <a:cs typeface="Amatic SC"/>
                <a:sym typeface="Amatic SC"/>
              </a:rPr>
              <a:t>Lake</a:t>
            </a:r>
            <a:endParaRPr sz="1400" dirty="0">
              <a:latin typeface="Amatic SC"/>
              <a:ea typeface="Amatic SC"/>
              <a:cs typeface="Amatic SC"/>
              <a:sym typeface="Amatic SC"/>
            </a:endParaRPr>
          </a:p>
        </p:txBody>
      </p:sp>
      <p:sp>
        <p:nvSpPr>
          <p:cNvPr id="56" name="Google Shape;56;p13"/>
          <p:cNvSpPr txBox="1"/>
          <p:nvPr/>
        </p:nvSpPr>
        <p:spPr>
          <a:xfrm>
            <a:off x="264900" y="1803612"/>
            <a:ext cx="2183100" cy="1578825"/>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Contact</a:t>
            </a:r>
            <a:endParaRPr sz="1200" b="1" dirty="0">
              <a:solidFill>
                <a:schemeClr val="dk1"/>
              </a:solidFill>
              <a:latin typeface="Caveat"/>
              <a:ea typeface="Caveat"/>
              <a:cs typeface="Caveat"/>
              <a:sym typeface="Caveat"/>
            </a:endParaRPr>
          </a:p>
          <a:p>
            <a:pPr marL="0" lvl="0" indent="0" algn="ctr" rtl="0">
              <a:spcBef>
                <a:spcPts val="0"/>
              </a:spcBef>
              <a:spcAft>
                <a:spcPts val="0"/>
              </a:spcAft>
              <a:buNone/>
            </a:pPr>
            <a:r>
              <a:rPr lang="en" sz="1200" dirty="0">
                <a:solidFill>
                  <a:schemeClr val="dk1"/>
                </a:solidFill>
                <a:latin typeface="+mn-lt"/>
                <a:ea typeface="Amatic SC"/>
                <a:cs typeface="Amatic SC"/>
                <a:sym typeface="Amatic SC"/>
              </a:rPr>
              <a:t>Email:</a:t>
            </a:r>
          </a:p>
          <a:p>
            <a:pPr marL="0" lvl="0" indent="0" algn="ctr" rtl="0">
              <a:spcBef>
                <a:spcPts val="0"/>
              </a:spcBef>
              <a:spcAft>
                <a:spcPts val="0"/>
              </a:spcAft>
              <a:buNone/>
            </a:pPr>
            <a:r>
              <a:rPr lang="en" sz="1200" dirty="0">
                <a:solidFill>
                  <a:schemeClr val="dk1"/>
                </a:solidFill>
                <a:latin typeface="+mn-lt"/>
                <a:ea typeface="Amatic SC"/>
                <a:cs typeface="Amatic SC"/>
                <a:sym typeface="Amatic SC"/>
              </a:rPr>
              <a:t>lakees@richmond.k12.</a:t>
            </a:r>
            <a:r>
              <a:rPr lang="en-US" sz="1200" dirty="0">
                <a:solidFill>
                  <a:schemeClr val="dk1"/>
                </a:solidFill>
                <a:latin typeface="+mn-lt"/>
                <a:ea typeface="Amatic SC"/>
                <a:cs typeface="Amatic SC"/>
                <a:sym typeface="Amatic SC"/>
              </a:rPr>
              <a:t>ga.us</a:t>
            </a:r>
            <a:br>
              <a:rPr lang="en" sz="1200" dirty="0">
                <a:solidFill>
                  <a:schemeClr val="dk1"/>
                </a:solidFill>
                <a:latin typeface="+mn-lt"/>
                <a:ea typeface="Century Gothic"/>
                <a:cs typeface="Century Gothic"/>
                <a:sym typeface="Century Gothic"/>
              </a:rPr>
            </a:br>
            <a:endParaRPr sz="1200" dirty="0">
              <a:latin typeface="+mn-lt"/>
              <a:ea typeface="Century Gothic"/>
              <a:cs typeface="Century Gothic"/>
              <a:sym typeface="Century Gothic"/>
            </a:endParaRPr>
          </a:p>
        </p:txBody>
      </p:sp>
      <p:sp>
        <p:nvSpPr>
          <p:cNvPr id="57" name="Google Shape;57;p13"/>
          <p:cNvSpPr txBox="1"/>
          <p:nvPr/>
        </p:nvSpPr>
        <p:spPr>
          <a:xfrm>
            <a:off x="2542975" y="1632825"/>
            <a:ext cx="4964400" cy="2677800"/>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solidFill>
                  <a:schemeClr val="dk1"/>
                </a:solidFill>
                <a:latin typeface="Caveat"/>
                <a:ea typeface="Caveat"/>
                <a:cs typeface="Caveat"/>
                <a:sym typeface="Caveat"/>
              </a:rPr>
              <a:t>Overview</a:t>
            </a:r>
          </a:p>
          <a:p>
            <a:pPr lvl="0" algn="just"/>
            <a:r>
              <a:rPr lang="en-US" sz="1200" dirty="0"/>
              <a:t>Advanced Mathematical Decision Making (AMDM) is designed to follow the completion of Advanced Algebra (or the equivalent). The course will give students further experiences with statistical information and summaries, methods of designing and conducting statistical studies, an opportunity to analyze various voting processes, modeling of data, basic financial decisions, and use network models for making informed decisions. Instruction and assessment should include the appropriate use of manipulatives and technology. Topics should be represented in multiple ways, such as concrete/pictorial, verbal/written, numeric/data-based, graphical, and symbolic. Concepts should be introduced and used, where appropriate, in the context of realistic phenomena.</a:t>
            </a:r>
            <a:endParaRPr lang="en-US" sz="2000" dirty="0">
              <a:solidFill>
                <a:schemeClr val="dk1"/>
              </a:solidFill>
              <a:latin typeface="Pacifico"/>
              <a:ea typeface="Pacifico"/>
              <a:cs typeface="Pacifico"/>
              <a:sym typeface="Pacifico"/>
            </a:endParaRPr>
          </a:p>
        </p:txBody>
      </p:sp>
      <p:sp>
        <p:nvSpPr>
          <p:cNvPr id="58" name="Google Shape;58;p13"/>
          <p:cNvSpPr txBox="1"/>
          <p:nvPr/>
        </p:nvSpPr>
        <p:spPr>
          <a:xfrm>
            <a:off x="264900" y="3505201"/>
            <a:ext cx="2183100" cy="3170764"/>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latin typeface="Caveat"/>
                <a:ea typeface="Caveat"/>
                <a:cs typeface="Caveat"/>
                <a:sym typeface="Caveat"/>
              </a:rPr>
              <a:t>Materials</a:t>
            </a:r>
            <a:endParaRPr sz="1100" dirty="0">
              <a:solidFill>
                <a:schemeClr val="dk1"/>
              </a:solidFill>
              <a:latin typeface="Century Gothic"/>
              <a:ea typeface="Century Gothic"/>
              <a:cs typeface="Century Gothic"/>
              <a:sym typeface="Century Gothic"/>
            </a:endParaRPr>
          </a:p>
          <a:p>
            <a:pPr marL="0" lvl="0" indent="0" algn="ctr" rtl="0">
              <a:spcBef>
                <a:spcPts val="0"/>
              </a:spcBef>
              <a:spcAft>
                <a:spcPts val="0"/>
              </a:spcAft>
              <a:buNone/>
            </a:pPr>
            <a:r>
              <a:rPr lang="en-US" sz="1200" dirty="0">
                <a:solidFill>
                  <a:schemeClr val="dk1"/>
                </a:solidFill>
                <a:latin typeface="Century Gothic"/>
                <a:ea typeface="Century Gothic"/>
                <a:cs typeface="Century Gothic"/>
                <a:sym typeface="Century Gothic"/>
              </a:rPr>
              <a:t>Math </a:t>
            </a:r>
            <a:r>
              <a:rPr lang="en" sz="1200" dirty="0">
                <a:solidFill>
                  <a:schemeClr val="dk1"/>
                </a:solidFill>
                <a:latin typeface="Century Gothic"/>
                <a:ea typeface="Century Gothic"/>
                <a:cs typeface="Century Gothic"/>
                <a:sym typeface="Century Gothic"/>
              </a:rPr>
              <a:t>Notebook</a:t>
            </a:r>
            <a:endParaRPr sz="1200" dirty="0">
              <a:solidFill>
                <a:schemeClr val="dk1"/>
              </a:solidFill>
              <a:latin typeface="Century Gothic"/>
              <a:ea typeface="Century Gothic"/>
              <a:cs typeface="Century Gothic"/>
              <a:sym typeface="Century Gothic"/>
            </a:endParaRPr>
          </a:p>
          <a:p>
            <a:pPr marL="0" lvl="0" indent="0" algn="ctr" rtl="0">
              <a:spcBef>
                <a:spcPts val="0"/>
              </a:spcBef>
              <a:spcAft>
                <a:spcPts val="0"/>
              </a:spcAft>
              <a:buNone/>
            </a:pPr>
            <a:r>
              <a:rPr lang="en-US" sz="1200" dirty="0">
                <a:solidFill>
                  <a:schemeClr val="dk1"/>
                </a:solidFill>
                <a:latin typeface="Century Gothic"/>
                <a:ea typeface="Century Gothic"/>
                <a:cs typeface="Century Gothic"/>
                <a:sym typeface="Century Gothic"/>
              </a:rPr>
              <a:t>Scientific C</a:t>
            </a:r>
            <a:r>
              <a:rPr lang="en" sz="1200" dirty="0">
                <a:solidFill>
                  <a:schemeClr val="dk1"/>
                </a:solidFill>
                <a:latin typeface="Century Gothic"/>
                <a:ea typeface="Century Gothic"/>
                <a:cs typeface="Century Gothic"/>
                <a:sym typeface="Century Gothic"/>
              </a:rPr>
              <a:t>alculator</a:t>
            </a:r>
          </a:p>
          <a:p>
            <a:pPr marL="0" lvl="0" indent="0" algn="ctr" rtl="0">
              <a:spcBef>
                <a:spcPts val="0"/>
              </a:spcBef>
              <a:spcAft>
                <a:spcPts val="0"/>
              </a:spcAft>
              <a:buNone/>
            </a:pPr>
            <a:r>
              <a:rPr lang="en" sz="1200" dirty="0">
                <a:solidFill>
                  <a:schemeClr val="dk1"/>
                </a:solidFill>
                <a:latin typeface="Century Gothic"/>
                <a:ea typeface="Century Gothic"/>
                <a:cs typeface="Century Gothic"/>
                <a:sym typeface="Century Gothic"/>
              </a:rPr>
              <a:t>Pencil</a:t>
            </a:r>
          </a:p>
          <a:p>
            <a:pPr marL="0" lvl="0" indent="0" algn="ctr" rtl="0">
              <a:spcBef>
                <a:spcPts val="0"/>
              </a:spcBef>
              <a:spcAft>
                <a:spcPts val="0"/>
              </a:spcAft>
              <a:buNone/>
            </a:pPr>
            <a:r>
              <a:rPr lang="en" sz="1200" dirty="0">
                <a:solidFill>
                  <a:schemeClr val="dk1"/>
                </a:solidFill>
                <a:latin typeface="Century Gothic"/>
                <a:ea typeface="Century Gothic"/>
                <a:cs typeface="Century Gothic"/>
                <a:sym typeface="Century Gothic"/>
              </a:rPr>
              <a:t>Graph </a:t>
            </a:r>
            <a:r>
              <a:rPr lang="en-US" sz="1200" dirty="0">
                <a:solidFill>
                  <a:schemeClr val="dk1"/>
                </a:solidFill>
                <a:latin typeface="Century Gothic"/>
                <a:ea typeface="Century Gothic"/>
                <a:cs typeface="Century Gothic"/>
                <a:sym typeface="Century Gothic"/>
              </a:rPr>
              <a:t>Paper</a:t>
            </a:r>
          </a:p>
          <a:p>
            <a:pPr marL="0" lvl="0" indent="0" algn="ctr" rtl="0">
              <a:spcBef>
                <a:spcPts val="0"/>
              </a:spcBef>
              <a:spcAft>
                <a:spcPts val="0"/>
              </a:spcAft>
              <a:buNone/>
            </a:pPr>
            <a:r>
              <a:rPr lang="en-US" sz="1200" dirty="0">
                <a:solidFill>
                  <a:schemeClr val="dk1"/>
                </a:solidFill>
                <a:latin typeface="Century Gothic"/>
                <a:ea typeface="Century Gothic"/>
                <a:cs typeface="Century Gothic"/>
                <a:sym typeface="Century Gothic"/>
              </a:rPr>
              <a:t>Loose Leaf Paper</a:t>
            </a:r>
          </a:p>
          <a:p>
            <a:pPr marL="0" lvl="0" indent="0" rtl="0">
              <a:spcBef>
                <a:spcPts val="0"/>
              </a:spcBef>
              <a:spcAft>
                <a:spcPts val="0"/>
              </a:spcAft>
              <a:buNone/>
            </a:pPr>
            <a:endParaRPr lang="en-US" sz="1200" dirty="0">
              <a:solidFill>
                <a:schemeClr val="dk1"/>
              </a:solidFill>
              <a:latin typeface="Century Gothic"/>
              <a:ea typeface="Century Gothic"/>
              <a:cs typeface="Century Gothic"/>
              <a:sym typeface="Century Gothic"/>
            </a:endParaRPr>
          </a:p>
          <a:p>
            <a:pPr marL="0" lvl="0" indent="0" rtl="0">
              <a:spcBef>
                <a:spcPts val="0"/>
              </a:spcBef>
              <a:spcAft>
                <a:spcPts val="0"/>
              </a:spcAft>
              <a:buNone/>
            </a:pPr>
            <a:r>
              <a:rPr lang="en-US" sz="1200" dirty="0">
                <a:solidFill>
                  <a:schemeClr val="dk1"/>
                </a:solidFill>
                <a:latin typeface="Century Gothic"/>
                <a:ea typeface="Century Gothic"/>
                <a:cs typeface="Century Gothic"/>
                <a:sym typeface="Century Gothic"/>
              </a:rPr>
              <a:t>It is important that students bring their calculator to class everyday. Students will not be allowed to use a laptop or cell phone as a calculator.</a:t>
            </a:r>
            <a:endParaRPr sz="1200" dirty="0">
              <a:solidFill>
                <a:schemeClr val="dk1"/>
              </a:solidFill>
              <a:latin typeface="Century Gothic"/>
              <a:ea typeface="Century Gothic"/>
              <a:cs typeface="Century Gothic"/>
              <a:sym typeface="Century Gothic"/>
            </a:endParaRPr>
          </a:p>
        </p:txBody>
      </p:sp>
      <p:sp>
        <p:nvSpPr>
          <p:cNvPr id="59" name="Google Shape;59;p13"/>
          <p:cNvSpPr txBox="1"/>
          <p:nvPr/>
        </p:nvSpPr>
        <p:spPr>
          <a:xfrm>
            <a:off x="264900" y="6773251"/>
            <a:ext cx="2183100" cy="1833305"/>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dirty="0">
                <a:latin typeface="Caveat"/>
                <a:ea typeface="Caveat"/>
                <a:cs typeface="Caveat"/>
                <a:sym typeface="Caveat"/>
              </a:rPr>
              <a:t>Grades</a:t>
            </a:r>
            <a:endParaRPr sz="1800" b="1" dirty="0">
              <a:latin typeface="Caveat"/>
              <a:ea typeface="Caveat"/>
              <a:cs typeface="Caveat"/>
              <a:sym typeface="Caveat"/>
            </a:endParaRPr>
          </a:p>
          <a:p>
            <a:pPr marL="0" lvl="0" indent="0" algn="l" rtl="0">
              <a:spcBef>
                <a:spcPts val="0"/>
              </a:spcBef>
              <a:spcAft>
                <a:spcPts val="0"/>
              </a:spcAft>
              <a:buNone/>
            </a:pPr>
            <a:r>
              <a:rPr lang="en" sz="900" dirty="0">
                <a:latin typeface="Century Gothic"/>
                <a:ea typeface="Century Gothic"/>
                <a:cs typeface="Century Gothic"/>
                <a:sym typeface="Century Gothic"/>
              </a:rPr>
              <a:t>-</a:t>
            </a:r>
            <a:r>
              <a:rPr lang="en-US" sz="900" dirty="0">
                <a:latin typeface="Century Gothic"/>
                <a:ea typeface="Century Gothic"/>
                <a:cs typeface="Century Gothic"/>
                <a:sym typeface="Century Gothic"/>
              </a:rPr>
              <a:t> </a:t>
            </a:r>
            <a:r>
              <a:rPr lang="en-US" sz="1200" dirty="0">
                <a:latin typeface="+mn-lt"/>
                <a:ea typeface="Century Gothic"/>
                <a:cs typeface="Century Gothic"/>
                <a:sym typeface="Century Gothic"/>
              </a:rPr>
              <a:t>Classwork</a:t>
            </a:r>
          </a:p>
          <a:p>
            <a:pPr marL="0" lvl="0" indent="0" algn="l" rtl="0">
              <a:spcBef>
                <a:spcPts val="0"/>
              </a:spcBef>
              <a:spcAft>
                <a:spcPts val="0"/>
              </a:spcAft>
              <a:buNone/>
            </a:pPr>
            <a:r>
              <a:rPr lang="en-US" sz="1200" dirty="0">
                <a:latin typeface="+mn-lt"/>
                <a:ea typeface="Century Gothic"/>
                <a:cs typeface="Century Gothic"/>
                <a:sym typeface="Century Gothic"/>
              </a:rPr>
              <a:t>- Quizzes &amp; Mini-Assessments</a:t>
            </a:r>
          </a:p>
          <a:p>
            <a:pPr marL="171450" lvl="0" indent="-171450" rtl="0">
              <a:spcBef>
                <a:spcPts val="0"/>
              </a:spcBef>
              <a:spcAft>
                <a:spcPts val="0"/>
              </a:spcAft>
              <a:buFontTx/>
              <a:buChar char="-"/>
            </a:pPr>
            <a:r>
              <a:rPr lang="en-US" sz="1200" dirty="0">
                <a:latin typeface="+mn-lt"/>
                <a:ea typeface="Century Gothic"/>
                <a:cs typeface="Century Gothic"/>
                <a:sym typeface="Century Gothic"/>
              </a:rPr>
              <a:t>Tests &amp; Unit Projects</a:t>
            </a:r>
          </a:p>
          <a:p>
            <a:pPr lvl="0" algn="ctr" rtl="0">
              <a:spcBef>
                <a:spcPts val="0"/>
              </a:spcBef>
              <a:spcAft>
                <a:spcPts val="0"/>
              </a:spcAft>
            </a:pPr>
            <a:br>
              <a:rPr lang="en-US" sz="1200" dirty="0">
                <a:latin typeface="+mn-lt"/>
                <a:ea typeface="Century Gothic"/>
                <a:cs typeface="Century Gothic"/>
                <a:sym typeface="Century Gothic"/>
              </a:rPr>
            </a:br>
            <a:r>
              <a:rPr lang="en-US" sz="1200" i="1" dirty="0">
                <a:latin typeface="+mn-lt"/>
                <a:ea typeface="Century Gothic"/>
                <a:cs typeface="Century Gothic"/>
                <a:sym typeface="Century Gothic"/>
              </a:rPr>
              <a:t>Minor Grades- 60%</a:t>
            </a:r>
          </a:p>
          <a:p>
            <a:pPr marL="0" lvl="0" indent="0" algn="ctr" rtl="0">
              <a:spcBef>
                <a:spcPts val="0"/>
              </a:spcBef>
              <a:spcAft>
                <a:spcPts val="0"/>
              </a:spcAft>
              <a:buNone/>
            </a:pPr>
            <a:r>
              <a:rPr lang="en-US" sz="1200" i="1" dirty="0">
                <a:latin typeface="+mn-lt"/>
                <a:ea typeface="Century Gothic"/>
                <a:cs typeface="Century Gothic"/>
                <a:sym typeface="Century Gothic"/>
              </a:rPr>
              <a:t>Major Grades-40%</a:t>
            </a:r>
          </a:p>
        </p:txBody>
      </p:sp>
      <p:sp>
        <p:nvSpPr>
          <p:cNvPr id="60" name="Google Shape;60;p13"/>
          <p:cNvSpPr txBox="1"/>
          <p:nvPr/>
        </p:nvSpPr>
        <p:spPr>
          <a:xfrm>
            <a:off x="2542975" y="4649575"/>
            <a:ext cx="4964400" cy="4591981"/>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800" b="1" dirty="0">
                <a:solidFill>
                  <a:schemeClr val="dk1"/>
                </a:solidFill>
                <a:latin typeface="Caveat"/>
                <a:ea typeface="Century Gothic"/>
                <a:cs typeface="Century Gothic"/>
                <a:sym typeface="Caveat"/>
              </a:rPr>
              <a:t>C</a:t>
            </a:r>
            <a:r>
              <a:rPr lang="en-US" sz="1800" b="1" dirty="0">
                <a:solidFill>
                  <a:schemeClr val="dk1"/>
                </a:solidFill>
                <a:latin typeface="Caveat"/>
                <a:ea typeface="Century Gothic"/>
                <a:cs typeface="Century Gothic"/>
                <a:sym typeface="Caveat"/>
              </a:rPr>
              <a:t>lassroom Rules and Procedures</a:t>
            </a:r>
          </a:p>
          <a:p>
            <a:pPr marL="0" lvl="0" indent="0" algn="ctr" rtl="0">
              <a:spcBef>
                <a:spcPts val="0"/>
              </a:spcBef>
              <a:spcAft>
                <a:spcPts val="0"/>
              </a:spcAft>
              <a:buNone/>
            </a:pPr>
            <a:endParaRPr lang="en-US" sz="1800" b="1" dirty="0">
              <a:solidFill>
                <a:schemeClr val="dk1"/>
              </a:solidFill>
              <a:latin typeface="+mn-lt"/>
              <a:ea typeface="Century Gothic"/>
              <a:cs typeface="Century Gothic"/>
              <a:sym typeface="Caveat"/>
            </a:endParaRPr>
          </a:p>
          <a:p>
            <a:pPr marL="457200" lvl="0" indent="-298450" algn="just" rtl="0">
              <a:spcBef>
                <a:spcPts val="0"/>
              </a:spcBef>
              <a:spcAft>
                <a:spcPts val="0"/>
              </a:spcAft>
              <a:buClr>
                <a:schemeClr val="dk1"/>
              </a:buClr>
              <a:buSzPts val="1100"/>
              <a:buFont typeface="Century Gothic"/>
              <a:buAutoNum type="arabicPeriod"/>
            </a:pPr>
            <a:r>
              <a:rPr lang="en" sz="1200" dirty="0">
                <a:solidFill>
                  <a:schemeClr val="dk1"/>
                </a:solidFill>
                <a:latin typeface="+mn-lt"/>
                <a:ea typeface="Century Gothic"/>
                <a:cs typeface="Century Gothic"/>
                <a:sym typeface="Century Gothic"/>
              </a:rPr>
              <a:t>Take responsibility for </a:t>
            </a:r>
            <a:r>
              <a:rPr lang="en-US" sz="1200" dirty="0">
                <a:solidFill>
                  <a:schemeClr val="dk1"/>
                </a:solidFill>
                <a:latin typeface="+mn-lt"/>
                <a:ea typeface="Century Gothic"/>
                <a:cs typeface="Century Gothic"/>
                <a:sym typeface="Century Gothic"/>
              </a:rPr>
              <a:t>y</a:t>
            </a:r>
            <a:r>
              <a:rPr lang="en" sz="1200" dirty="0">
                <a:solidFill>
                  <a:schemeClr val="dk1"/>
                </a:solidFill>
                <a:latin typeface="+mn-lt"/>
                <a:ea typeface="Century Gothic"/>
                <a:cs typeface="Century Gothic"/>
                <a:sym typeface="Century Gothic"/>
              </a:rPr>
              <a:t>our own learning (ask for help; participate in discussions; show our work and follow through with trying even when we’re unsure; take our practice work seriously).</a:t>
            </a:r>
          </a:p>
          <a:p>
            <a:pPr marL="457200" lvl="0" indent="-298450" algn="just" rtl="0">
              <a:spcBef>
                <a:spcPts val="0"/>
              </a:spcBef>
              <a:spcAft>
                <a:spcPts val="0"/>
              </a:spcAft>
              <a:buClr>
                <a:schemeClr val="dk1"/>
              </a:buClr>
              <a:buSzPts val="1100"/>
              <a:buFont typeface="Century Gothic"/>
              <a:buAutoNum type="arabicPeriod"/>
            </a:pPr>
            <a:r>
              <a:rPr lang="en-US" sz="1200" dirty="0">
                <a:solidFill>
                  <a:schemeClr val="dk1"/>
                </a:solidFill>
                <a:latin typeface="+mn-lt"/>
                <a:ea typeface="Century Gothic"/>
                <a:cs typeface="Century Gothic"/>
                <a:sym typeface="Century Gothic"/>
              </a:rPr>
              <a:t>Work needs to be done by the due date. A 5% penalty will be assessed on work up to Electronics should only be used for educational purposes. </a:t>
            </a:r>
            <a:r>
              <a:rPr lang="en-US" sz="1200" b="1" dirty="0">
                <a:solidFill>
                  <a:schemeClr val="dk1"/>
                </a:solidFill>
                <a:latin typeface="+mn-lt"/>
                <a:ea typeface="Century Gothic"/>
                <a:cs typeface="Century Gothic"/>
                <a:sym typeface="Century Gothic"/>
              </a:rPr>
              <a:t>Computers and cellphones should remain put away unless working on a digital assignment. </a:t>
            </a:r>
          </a:p>
          <a:p>
            <a:pPr marL="457200" lvl="0" indent="-298450" algn="just" rtl="0">
              <a:spcBef>
                <a:spcPts val="0"/>
              </a:spcBef>
              <a:spcAft>
                <a:spcPts val="0"/>
              </a:spcAft>
              <a:buClr>
                <a:schemeClr val="dk1"/>
              </a:buClr>
              <a:buSzPts val="1100"/>
              <a:buFont typeface="Century Gothic"/>
              <a:buAutoNum type="arabicPeriod"/>
            </a:pPr>
            <a:r>
              <a:rPr lang="en-US" sz="1200" dirty="0">
                <a:solidFill>
                  <a:schemeClr val="dk1"/>
                </a:solidFill>
                <a:latin typeface="+mn-lt"/>
                <a:ea typeface="Century Gothic"/>
                <a:cs typeface="Century Gothic"/>
                <a:sym typeface="Century Gothic"/>
              </a:rPr>
              <a:t>Student should follow the school behavior and dress code policies. Dress code issues will be sent to the office, behavior issues will be dealt with in class and with parents depending on the severity. </a:t>
            </a:r>
          </a:p>
          <a:p>
            <a:pPr marL="457200" lvl="0" indent="-298450" algn="just" rtl="0">
              <a:spcBef>
                <a:spcPts val="0"/>
              </a:spcBef>
              <a:spcAft>
                <a:spcPts val="0"/>
              </a:spcAft>
              <a:buClr>
                <a:schemeClr val="dk1"/>
              </a:buClr>
              <a:buSzPts val="1100"/>
              <a:buFont typeface="Century Gothic"/>
              <a:buAutoNum type="arabicPeriod"/>
            </a:pPr>
            <a:r>
              <a:rPr lang="en-US" sz="1200" dirty="0">
                <a:solidFill>
                  <a:schemeClr val="dk1"/>
                </a:solidFill>
                <a:latin typeface="+mn-lt"/>
                <a:ea typeface="Century Gothic"/>
                <a:cs typeface="Century Gothic"/>
                <a:sym typeface="Century Gothic"/>
              </a:rPr>
              <a:t>Be on time and prepared. Bring a calculator to class everyday</a:t>
            </a:r>
          </a:p>
          <a:p>
            <a:pPr marL="457200" lvl="0" indent="-298450" algn="just" rtl="0">
              <a:spcBef>
                <a:spcPts val="0"/>
              </a:spcBef>
              <a:spcAft>
                <a:spcPts val="0"/>
              </a:spcAft>
              <a:buClr>
                <a:schemeClr val="dk1"/>
              </a:buClr>
              <a:buSzPts val="1100"/>
              <a:buFont typeface="Century Gothic"/>
              <a:buAutoNum type="arabicPeriod"/>
            </a:pPr>
            <a:r>
              <a:rPr lang="en-US" sz="1200" dirty="0">
                <a:solidFill>
                  <a:schemeClr val="dk1"/>
                </a:solidFill>
                <a:latin typeface="+mn-lt"/>
                <a:ea typeface="Century Gothic"/>
                <a:cs typeface="Century Gothic"/>
                <a:sym typeface="Century Gothic"/>
              </a:rPr>
              <a:t>Bullying and negative comments about other students is not tolerated </a:t>
            </a:r>
          </a:p>
          <a:p>
            <a:pPr marL="457200" lvl="0" indent="-298450" algn="just" rtl="0">
              <a:spcBef>
                <a:spcPts val="0"/>
              </a:spcBef>
              <a:spcAft>
                <a:spcPts val="0"/>
              </a:spcAft>
              <a:buClr>
                <a:schemeClr val="dk1"/>
              </a:buClr>
              <a:buSzPts val="1100"/>
              <a:buFont typeface="Century Gothic"/>
              <a:buAutoNum type="arabicPeriod"/>
            </a:pPr>
            <a:r>
              <a:rPr lang="en-US" sz="1200" dirty="0">
                <a:solidFill>
                  <a:schemeClr val="dk1"/>
                </a:solidFill>
                <a:latin typeface="+mn-lt"/>
                <a:ea typeface="Century Gothic"/>
                <a:cs typeface="Century Gothic"/>
                <a:sym typeface="Century Gothic"/>
              </a:rPr>
              <a:t>While cooperative learning is encouraged, academic dishonesty is not</a:t>
            </a:r>
          </a:p>
          <a:p>
            <a:pPr marL="457200" lvl="0" indent="-298450" algn="just" rtl="0">
              <a:spcBef>
                <a:spcPts val="0"/>
              </a:spcBef>
              <a:spcAft>
                <a:spcPts val="0"/>
              </a:spcAft>
              <a:buClr>
                <a:schemeClr val="dk1"/>
              </a:buClr>
              <a:buSzPts val="1100"/>
              <a:buFont typeface="Century Gothic"/>
              <a:buAutoNum type="arabicPeriod"/>
            </a:pPr>
            <a:r>
              <a:rPr lang="en-US" sz="1200" dirty="0">
                <a:solidFill>
                  <a:schemeClr val="dk1"/>
                </a:solidFill>
                <a:latin typeface="+mn-lt"/>
                <a:ea typeface="Century Gothic"/>
                <a:cs typeface="Century Gothic"/>
                <a:sym typeface="Century Gothic"/>
              </a:rPr>
              <a:t>All work should be turned into the yellow box, do not retrieve any work out of the box without permission</a:t>
            </a:r>
          </a:p>
          <a:p>
            <a:pPr marL="457200" lvl="0" indent="-298450" algn="just" rtl="0">
              <a:spcBef>
                <a:spcPts val="0"/>
              </a:spcBef>
              <a:spcAft>
                <a:spcPts val="0"/>
              </a:spcAft>
              <a:buClr>
                <a:schemeClr val="dk1"/>
              </a:buClr>
              <a:buSzPts val="1100"/>
              <a:buFont typeface="Century Gothic"/>
              <a:buAutoNum type="arabicPeriod"/>
            </a:pPr>
            <a:endParaRPr lang="en-US" sz="1100" dirty="0">
              <a:solidFill>
                <a:schemeClr val="dk1"/>
              </a:solidFill>
              <a:latin typeface="+mn-lt"/>
              <a:ea typeface="Century Gothic"/>
              <a:cs typeface="Century Gothic"/>
              <a:sym typeface="Century Gothic"/>
            </a:endParaRPr>
          </a:p>
          <a:p>
            <a:pPr marL="457200" lvl="0" indent="-298450" algn="just" rtl="0">
              <a:spcBef>
                <a:spcPts val="0"/>
              </a:spcBef>
              <a:spcAft>
                <a:spcPts val="0"/>
              </a:spcAft>
              <a:buClr>
                <a:schemeClr val="dk1"/>
              </a:buClr>
              <a:buSzPts val="1100"/>
              <a:buFont typeface="Century Gothic"/>
              <a:buAutoNum type="arabicPeriod"/>
            </a:pPr>
            <a:endParaRPr sz="1100" dirty="0">
              <a:solidFill>
                <a:schemeClr val="dk1"/>
              </a:solidFill>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91F7E-94E4-48AC-86F1-B232BD13485D}"/>
              </a:ext>
            </a:extLst>
          </p:cNvPr>
          <p:cNvSpPr>
            <a:spLocks noGrp="1"/>
          </p:cNvSpPr>
          <p:nvPr>
            <p:ph type="title"/>
          </p:nvPr>
        </p:nvSpPr>
        <p:spPr>
          <a:xfrm>
            <a:off x="264945" y="431941"/>
            <a:ext cx="3399900" cy="1747841"/>
          </a:xfrm>
        </p:spPr>
        <p:style>
          <a:lnRef idx="2">
            <a:schemeClr val="dk1"/>
          </a:lnRef>
          <a:fillRef idx="1">
            <a:schemeClr val="lt1"/>
          </a:fillRef>
          <a:effectRef idx="0">
            <a:schemeClr val="dk1"/>
          </a:effectRef>
          <a:fontRef idx="minor">
            <a:schemeClr val="dk1"/>
          </a:fontRef>
        </p:style>
        <p:txBody>
          <a:bodyPr/>
          <a:lstStyle/>
          <a:p>
            <a:r>
              <a:rPr lang="en-US" sz="1800" dirty="0">
                <a:latin typeface="Caveat" panose="020B0604020202020204" charset="0"/>
              </a:rPr>
              <a:t>Technology Policy</a:t>
            </a:r>
            <a:br>
              <a:rPr lang="en-US" sz="1800" dirty="0">
                <a:latin typeface="Caveat" panose="020B0604020202020204" charset="0"/>
              </a:rPr>
            </a:br>
            <a:r>
              <a:rPr lang="en-US" sz="1200" dirty="0"/>
              <a:t>Laptops and phones will need to put away during class time unless we are working on a digital assignment. Students who do not comply will be disciplined following the current Richmond County School Board policy.</a:t>
            </a:r>
            <a:endParaRPr lang="en-US" sz="1800" dirty="0"/>
          </a:p>
        </p:txBody>
      </p:sp>
      <p:sp>
        <p:nvSpPr>
          <p:cNvPr id="3" name="Text Placeholder 2">
            <a:extLst>
              <a:ext uri="{FF2B5EF4-FFF2-40B4-BE49-F238E27FC236}">
                <a16:creationId xmlns:a16="http://schemas.microsoft.com/office/drawing/2014/main" id="{8703DC14-6200-452E-8150-8A43570C0131}"/>
              </a:ext>
            </a:extLst>
          </p:cNvPr>
          <p:cNvSpPr>
            <a:spLocks noGrp="1"/>
          </p:cNvSpPr>
          <p:nvPr>
            <p:ph type="body" idx="1"/>
          </p:nvPr>
        </p:nvSpPr>
        <p:spPr>
          <a:xfrm>
            <a:off x="264945" y="2365902"/>
            <a:ext cx="3399900" cy="3175859"/>
          </a:xfrm>
        </p:spPr>
        <p:style>
          <a:lnRef idx="2">
            <a:schemeClr val="dk1"/>
          </a:lnRef>
          <a:fillRef idx="1">
            <a:schemeClr val="lt1"/>
          </a:fillRef>
          <a:effectRef idx="0">
            <a:schemeClr val="dk1"/>
          </a:effectRef>
          <a:fontRef idx="minor">
            <a:schemeClr val="dk1"/>
          </a:fontRef>
        </p:style>
        <p:txBody>
          <a:bodyPr/>
          <a:lstStyle/>
          <a:p>
            <a:pPr marL="139700" indent="0">
              <a:buNone/>
            </a:pPr>
            <a:r>
              <a:rPr lang="en-US" sz="2000" dirty="0">
                <a:latin typeface="Caveat" panose="020B0604020202020204" charset="0"/>
              </a:rPr>
              <a:t>Ungraded Work Policy</a:t>
            </a:r>
          </a:p>
          <a:p>
            <a:pPr marL="139700" indent="0">
              <a:buNone/>
            </a:pPr>
            <a:r>
              <a:rPr lang="en-US" sz="1200" dirty="0"/>
              <a:t>Some of the work that we do in class is meant to be a part of the learning process. While this work is not graded, students are still expected to participate in these learning activities. </a:t>
            </a:r>
          </a:p>
          <a:p>
            <a:pPr marL="139700" indent="0">
              <a:buNone/>
            </a:pPr>
            <a:endParaRPr lang="en-US" dirty="0">
              <a:latin typeface="+mn-lt"/>
            </a:endParaRPr>
          </a:p>
        </p:txBody>
      </p:sp>
      <p:sp>
        <p:nvSpPr>
          <p:cNvPr id="4" name="Text Placeholder 3">
            <a:extLst>
              <a:ext uri="{FF2B5EF4-FFF2-40B4-BE49-F238E27FC236}">
                <a16:creationId xmlns:a16="http://schemas.microsoft.com/office/drawing/2014/main" id="{D1133718-6BA6-45BF-8913-3E98AEA46416}"/>
              </a:ext>
            </a:extLst>
          </p:cNvPr>
          <p:cNvSpPr>
            <a:spLocks noGrp="1"/>
          </p:cNvSpPr>
          <p:nvPr>
            <p:ph type="body" idx="2"/>
          </p:nvPr>
        </p:nvSpPr>
        <p:spPr>
          <a:xfrm>
            <a:off x="4107540" y="2772499"/>
            <a:ext cx="3399900" cy="2769264"/>
          </a:xfrm>
        </p:spPr>
        <p:style>
          <a:lnRef idx="2">
            <a:schemeClr val="dk1"/>
          </a:lnRef>
          <a:fillRef idx="1">
            <a:schemeClr val="lt1"/>
          </a:fillRef>
          <a:effectRef idx="0">
            <a:schemeClr val="dk1"/>
          </a:effectRef>
          <a:fontRef idx="minor">
            <a:schemeClr val="dk1"/>
          </a:fontRef>
        </p:style>
        <p:txBody>
          <a:bodyPr/>
          <a:lstStyle/>
          <a:p>
            <a:pPr marL="139700" indent="0">
              <a:buNone/>
            </a:pPr>
            <a:r>
              <a:rPr lang="en-US" sz="1800" dirty="0">
                <a:latin typeface="Caveat" panose="020B0604020202020204" charset="0"/>
              </a:rPr>
              <a:t>Other School Activities</a:t>
            </a:r>
          </a:p>
          <a:p>
            <a:pPr marL="139700" indent="0">
              <a:buNone/>
            </a:pPr>
            <a:r>
              <a:rPr lang="en-US" sz="1200" dirty="0"/>
              <a:t>Students are not permitted to miss class if they have less than a 75. If the student requests to be absent from a period to attend another school function, they must have approval from the teacher. A student with less than a 75 must have provided acknowledgment from the parent of their current score and the parent agrees to allow them to miss the class.</a:t>
            </a:r>
          </a:p>
        </p:txBody>
      </p:sp>
      <p:sp>
        <p:nvSpPr>
          <p:cNvPr id="5" name="TextBox 4">
            <a:extLst>
              <a:ext uri="{FF2B5EF4-FFF2-40B4-BE49-F238E27FC236}">
                <a16:creationId xmlns:a16="http://schemas.microsoft.com/office/drawing/2014/main" id="{D93F7AEC-F370-4E12-9730-8EEC882B50B7}"/>
              </a:ext>
            </a:extLst>
          </p:cNvPr>
          <p:cNvSpPr txBox="1"/>
          <p:nvPr/>
        </p:nvSpPr>
        <p:spPr>
          <a:xfrm>
            <a:off x="4107540" y="431941"/>
            <a:ext cx="3399900" cy="215443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latin typeface="Caveat" panose="020B0604020202020204" charset="0"/>
              </a:rPr>
              <a:t>Academic Honesty</a:t>
            </a:r>
          </a:p>
          <a:p>
            <a:r>
              <a:rPr lang="en-US" sz="1200" dirty="0"/>
              <a:t>Students are expected to complete all of their own work whether it is digital or on paper. Academic dishonesty includes; copying work of another student, allowing another student to do their work for them, and using technology to get the answer without working out the problem. Students who have been found to be academically dishonest will receive a zero if it is a minor grade and will have to retake if it is a major grade.</a:t>
            </a:r>
          </a:p>
        </p:txBody>
      </p:sp>
      <p:sp>
        <p:nvSpPr>
          <p:cNvPr id="6" name="Google Shape;61;p13">
            <a:extLst>
              <a:ext uri="{FF2B5EF4-FFF2-40B4-BE49-F238E27FC236}">
                <a16:creationId xmlns:a16="http://schemas.microsoft.com/office/drawing/2014/main" id="{F2C6DEC7-4250-4034-AEDE-929393A29D17}"/>
              </a:ext>
            </a:extLst>
          </p:cNvPr>
          <p:cNvSpPr txBox="1"/>
          <p:nvPr/>
        </p:nvSpPr>
        <p:spPr>
          <a:xfrm>
            <a:off x="216772" y="5855601"/>
            <a:ext cx="7290668" cy="942363"/>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800" b="1" dirty="0">
                <a:solidFill>
                  <a:schemeClr val="dk1"/>
                </a:solidFill>
                <a:latin typeface="Caveat"/>
                <a:ea typeface="Caveat"/>
                <a:cs typeface="Caveat"/>
                <a:sym typeface="Caveat"/>
              </a:rPr>
              <a:t>What if I need help</a:t>
            </a:r>
            <a:r>
              <a:rPr lang="en" sz="1800" b="1" dirty="0">
                <a:solidFill>
                  <a:schemeClr val="dk1"/>
                </a:solidFill>
                <a:latin typeface="Caveat"/>
                <a:ea typeface="Caveat"/>
                <a:cs typeface="Caveat"/>
                <a:sym typeface="Caveat"/>
              </a:rPr>
              <a:t>?</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After school tutoring will be available once a week until 4:15. Your ride must be on time or else you will not be allowed to stay again. </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Resources for each standard will be made available on Canvas</a:t>
            </a:r>
          </a:p>
          <a:p>
            <a:pPr marL="0" lvl="0" indent="0" algn="ctr" rtl="0">
              <a:spcBef>
                <a:spcPts val="0"/>
              </a:spcBef>
              <a:spcAft>
                <a:spcPts val="0"/>
              </a:spcAft>
              <a:buNone/>
            </a:pPr>
            <a:r>
              <a:rPr lang="en-US" sz="1100" dirty="0">
                <a:solidFill>
                  <a:schemeClr val="dk1"/>
                </a:solidFill>
                <a:latin typeface="Century Gothic"/>
                <a:ea typeface="Century Gothic"/>
                <a:cs typeface="Century Gothic"/>
                <a:sym typeface="Century Gothic"/>
              </a:rPr>
              <a:t>FEV tutor will be available for extra help</a:t>
            </a:r>
          </a:p>
        </p:txBody>
      </p:sp>
      <p:sp>
        <p:nvSpPr>
          <p:cNvPr id="7" name="Google Shape;63;p13">
            <a:extLst>
              <a:ext uri="{FF2B5EF4-FFF2-40B4-BE49-F238E27FC236}">
                <a16:creationId xmlns:a16="http://schemas.microsoft.com/office/drawing/2014/main" id="{EC95601B-F865-42FF-BDDB-9311BC03C2FB}"/>
              </a:ext>
            </a:extLst>
          </p:cNvPr>
          <p:cNvSpPr txBox="1"/>
          <p:nvPr/>
        </p:nvSpPr>
        <p:spPr>
          <a:xfrm>
            <a:off x="264944" y="6984084"/>
            <a:ext cx="3399901" cy="2641545"/>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200" dirty="0">
                <a:latin typeface="Oswald"/>
                <a:ea typeface="Oswald"/>
                <a:cs typeface="Oswald"/>
                <a:sym typeface="Oswald"/>
              </a:rPr>
              <a:t>“You are going to be solving problems in your future that haven’t even been thought of yet. You don’t only need to know how to find the answer to already-known problems; you need to learn the skills that will help you tackle the unthinkable problems of the future.”</a:t>
            </a:r>
            <a:endParaRPr sz="500" dirty="0">
              <a:latin typeface="Oswald"/>
              <a:ea typeface="Oswald"/>
              <a:cs typeface="Oswald"/>
              <a:sym typeface="Oswald"/>
            </a:endParaRPr>
          </a:p>
        </p:txBody>
      </p:sp>
      <p:sp>
        <p:nvSpPr>
          <p:cNvPr id="8" name="Google Shape;62;p13">
            <a:extLst>
              <a:ext uri="{FF2B5EF4-FFF2-40B4-BE49-F238E27FC236}">
                <a16:creationId xmlns:a16="http://schemas.microsoft.com/office/drawing/2014/main" id="{251BB9EC-C6F4-4569-8B1B-9C86F0FAC154}"/>
              </a:ext>
            </a:extLst>
          </p:cNvPr>
          <p:cNvSpPr txBox="1"/>
          <p:nvPr/>
        </p:nvSpPr>
        <p:spPr>
          <a:xfrm>
            <a:off x="4107540" y="6984085"/>
            <a:ext cx="3563068" cy="2756815"/>
          </a:xfrm>
          <a:prstGeom prst="rect">
            <a:avLst/>
          </a:prstGeom>
          <a:noFill/>
          <a:ln w="9525"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 sz="1800" b="1" dirty="0">
                <a:latin typeface="Caveat"/>
                <a:ea typeface="Caveat"/>
                <a:cs typeface="Caveat"/>
                <a:sym typeface="Caveat"/>
              </a:rPr>
              <a:t>Units</a:t>
            </a:r>
            <a:endParaRPr sz="1800" b="1" dirty="0">
              <a:latin typeface="Century Gothic"/>
              <a:ea typeface="Century Gothic"/>
              <a:cs typeface="Century Gothic"/>
              <a:sym typeface="Century Gothic"/>
            </a:endParaRPr>
          </a:p>
          <a:p>
            <a:pPr marL="171450" lvl="0" indent="-69850" algn="l" rtl="0">
              <a:spcBef>
                <a:spcPts val="0"/>
              </a:spcBef>
              <a:spcAft>
                <a:spcPts val="0"/>
              </a:spcAft>
              <a:buSzPts val="1100"/>
              <a:buFont typeface="Century Gothic"/>
              <a:buAutoNum type="arabicPeriod"/>
            </a:pPr>
            <a:r>
              <a:rPr lang="en" sz="900" dirty="0">
                <a:latin typeface="Century Gothic"/>
                <a:ea typeface="Century Gothic"/>
                <a:cs typeface="Century Gothic"/>
                <a:sym typeface="Century Gothic"/>
              </a:rPr>
              <a:t> </a:t>
            </a:r>
            <a:r>
              <a:rPr lang="en-US" sz="1200" dirty="0">
                <a:latin typeface="+mn-lt"/>
                <a:ea typeface="Century Gothic"/>
                <a:cs typeface="Century Gothic"/>
                <a:sym typeface="Century Gothic"/>
              </a:rPr>
              <a:t>Using the power of mathematical reasoning to make decisions</a:t>
            </a:r>
          </a:p>
          <a:p>
            <a:pPr marL="171450" lvl="0" indent="-69850" algn="l" rtl="0">
              <a:spcBef>
                <a:spcPts val="0"/>
              </a:spcBef>
              <a:spcAft>
                <a:spcPts val="0"/>
              </a:spcAft>
              <a:buSzPts val="1100"/>
              <a:buFont typeface="Century Gothic"/>
              <a:buAutoNum type="arabicPeriod"/>
            </a:pPr>
            <a:r>
              <a:rPr lang="en-US" sz="1200" dirty="0">
                <a:latin typeface="+mn-lt"/>
                <a:ea typeface="Century Gothic"/>
                <a:cs typeface="Century Gothic"/>
                <a:sym typeface="Century Gothic"/>
              </a:rPr>
              <a:t>Using probability to make decisions</a:t>
            </a:r>
          </a:p>
          <a:p>
            <a:pPr marL="171450" lvl="0" indent="-69850" algn="l" rtl="0">
              <a:spcBef>
                <a:spcPts val="0"/>
              </a:spcBef>
              <a:spcAft>
                <a:spcPts val="0"/>
              </a:spcAft>
              <a:buSzPts val="1100"/>
              <a:buFont typeface="Century Gothic"/>
              <a:buAutoNum type="arabicPeriod"/>
            </a:pPr>
            <a:r>
              <a:rPr lang="en-US" sz="1200" dirty="0">
                <a:latin typeface="+mn-lt"/>
                <a:ea typeface="Century Gothic"/>
                <a:cs typeface="Century Gothic"/>
                <a:sym typeface="Century Gothic"/>
              </a:rPr>
              <a:t>Using statistical studies to make decisions</a:t>
            </a:r>
          </a:p>
          <a:p>
            <a:pPr marL="171450" lvl="0" indent="-69850" algn="l" rtl="0">
              <a:spcBef>
                <a:spcPts val="0"/>
              </a:spcBef>
              <a:spcAft>
                <a:spcPts val="0"/>
              </a:spcAft>
              <a:buSzPts val="1100"/>
              <a:buFont typeface="Century Gothic"/>
              <a:buAutoNum type="arabicPeriod"/>
            </a:pPr>
            <a:r>
              <a:rPr lang="en-US" sz="1200" dirty="0">
                <a:latin typeface="+mn-lt"/>
                <a:ea typeface="Century Gothic"/>
                <a:cs typeface="Century Gothic"/>
                <a:sym typeface="Century Gothic"/>
              </a:rPr>
              <a:t>Using mathematical models to make decisions </a:t>
            </a:r>
          </a:p>
          <a:p>
            <a:pPr marL="171450" lvl="0" indent="-69850" algn="l" rtl="0">
              <a:spcBef>
                <a:spcPts val="0"/>
              </a:spcBef>
              <a:spcAft>
                <a:spcPts val="0"/>
              </a:spcAft>
              <a:buSzPts val="1100"/>
              <a:buFont typeface="Century Gothic"/>
              <a:buAutoNum type="arabicPeriod"/>
            </a:pPr>
            <a:r>
              <a:rPr lang="en-US" sz="1200" dirty="0">
                <a:latin typeface="+mn-lt"/>
                <a:ea typeface="Century Gothic"/>
                <a:cs typeface="Century Gothic"/>
                <a:sym typeface="Century Gothic"/>
              </a:rPr>
              <a:t>Using vectors and matrices to make decisions</a:t>
            </a:r>
          </a:p>
          <a:p>
            <a:pPr marL="171450" lvl="0" indent="-69850" algn="l" rtl="0">
              <a:spcBef>
                <a:spcPts val="0"/>
              </a:spcBef>
              <a:spcAft>
                <a:spcPts val="0"/>
              </a:spcAft>
              <a:buSzPts val="1100"/>
              <a:buFont typeface="Century Gothic"/>
              <a:buAutoNum type="arabicPeriod"/>
            </a:pPr>
            <a:r>
              <a:rPr lang="en-US" sz="1200" dirty="0">
                <a:latin typeface="+mn-lt"/>
                <a:ea typeface="Century Gothic"/>
                <a:cs typeface="Century Gothic"/>
                <a:sym typeface="Century Gothic"/>
              </a:rPr>
              <a:t>Using network models to make decisions</a:t>
            </a:r>
          </a:p>
          <a:p>
            <a:pPr marL="101600" lvl="0" algn="l" rtl="0">
              <a:spcBef>
                <a:spcPts val="0"/>
              </a:spcBef>
              <a:spcAft>
                <a:spcPts val="0"/>
              </a:spcAft>
              <a:buSzPts val="1100"/>
            </a:pPr>
            <a:endParaRPr sz="1200" dirty="0">
              <a:latin typeface="+mn-lt"/>
              <a:ea typeface="Century Gothic"/>
              <a:cs typeface="Century Gothic"/>
              <a:sym typeface="Century Gothic"/>
            </a:endParaRPr>
          </a:p>
        </p:txBody>
      </p:sp>
    </p:spTree>
    <p:extLst>
      <p:ext uri="{BB962C8B-B14F-4D97-AF65-F5344CB8AC3E}">
        <p14:creationId xmlns:p14="http://schemas.microsoft.com/office/powerpoint/2010/main" val="139458749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7326</TotalTime>
  <Words>763</Words>
  <Application>Microsoft Office PowerPoint</Application>
  <PresentationFormat>Custom</PresentationFormat>
  <Paragraphs>50</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Amatic SC</vt:lpstr>
      <vt:lpstr>Pacifico</vt:lpstr>
      <vt:lpstr>Century Gothic</vt:lpstr>
      <vt:lpstr>Arial</vt:lpstr>
      <vt:lpstr>Caveat</vt:lpstr>
      <vt:lpstr>Oswald</vt:lpstr>
      <vt:lpstr>Simple Light</vt:lpstr>
      <vt:lpstr>Advanced Mathematical decision making with Ms. Lake</vt:lpstr>
      <vt:lpstr>Technology Policy Laptops and phones will need to put away during class time unless we are working on a digital assignment. Students who do not comply will be disciplined following the current Richmond County School Board policy.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with Ms. Lake</dc:title>
  <dc:creator>Lake, Esther</dc:creator>
  <cp:lastModifiedBy>Lake, Esther</cp:lastModifiedBy>
  <cp:revision>37</cp:revision>
  <cp:lastPrinted>2023-08-04T14:27:28Z</cp:lastPrinted>
  <dcterms:modified xsi:type="dcterms:W3CDTF">2025-07-29T23:44:56Z</dcterms:modified>
</cp:coreProperties>
</file>