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56" r:id="rId2"/>
    <p:sldId id="257" r:id="rId3"/>
  </p:sldIdLst>
  <p:sldSz cx="7772400" cy="10058400"/>
  <p:notesSz cx="7010400" cy="9296400"/>
  <p:embeddedFontLst>
    <p:embeddedFont>
      <p:font typeface="Amatic SC" panose="020B0604020202020204" charset="-79"/>
      <p:regular r:id="rId5"/>
      <p:bold r:id="rId6"/>
    </p:embeddedFont>
    <p:embeddedFont>
      <p:font typeface="Caveat" panose="020B0604020202020204" charset="0"/>
      <p:regular r:id="rId7"/>
      <p:bold r:id="rId8"/>
    </p:embeddedFont>
    <p:embeddedFont>
      <p:font typeface="Century Gothic" panose="020B0502020202020204" pitchFamily="34" charset="0"/>
      <p:regular r:id="rId9"/>
      <p:bold r:id="rId10"/>
      <p:italic r:id="rId11"/>
      <p:boldItalic r:id="rId12"/>
    </p:embeddedFont>
    <p:embeddedFont>
      <p:font typeface="Oswald" panose="020B0604020202020204" charset="0"/>
      <p:regular r:id="rId13"/>
      <p:bold r:id="rId14"/>
    </p:embeddedFont>
    <p:embeddedFont>
      <p:font typeface="Pacifico" panose="020B0604020202020204" charset="0"/>
      <p:regular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0" d="100"/>
          <a:sy n="50" d="100"/>
        </p:scale>
        <p:origin x="1956" y="24"/>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font" Target="fonts/font9.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font" Target="fonts/font8.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font" Target="fonts/font11.fntdata"/><Relationship Id="rId10" Type="http://schemas.openxmlformats.org/officeDocument/2006/relationships/font" Target="fonts/font6.fntdata"/><Relationship Id="rId19"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font" Target="fonts/font1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59000" y="696913"/>
            <a:ext cx="26924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931e6ca2ab_0_0: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931e6ca2ab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t="11552" b="14109"/>
          <a:stretch/>
        </p:blipFill>
        <p:spPr>
          <a:xfrm>
            <a:off x="0" y="0"/>
            <a:ext cx="7772400" cy="1578825"/>
          </a:xfrm>
          <a:prstGeom prst="rect">
            <a:avLst/>
          </a:prstGeom>
          <a:noFill/>
          <a:ln>
            <a:noFill/>
          </a:ln>
        </p:spPr>
      </p:pic>
      <p:sp>
        <p:nvSpPr>
          <p:cNvPr id="55" name="Google Shape;55;p13"/>
          <p:cNvSpPr txBox="1">
            <a:spLocks noGrp="1"/>
          </p:cNvSpPr>
          <p:nvPr>
            <p:ph type="title"/>
          </p:nvPr>
        </p:nvSpPr>
        <p:spPr>
          <a:xfrm>
            <a:off x="3635375" y="54000"/>
            <a:ext cx="4453200" cy="128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400" dirty="0">
                <a:latin typeface="Amatic SC"/>
                <a:ea typeface="Amatic SC"/>
                <a:cs typeface="Amatic SC"/>
                <a:sym typeface="Amatic SC"/>
              </a:rPr>
              <a:t>Enhanced Advanced Algebra</a:t>
            </a:r>
            <a:endParaRPr sz="3400" dirty="0">
              <a:latin typeface="Amatic SC"/>
              <a:ea typeface="Amatic SC"/>
              <a:cs typeface="Amatic SC"/>
              <a:sym typeface="Amatic SC"/>
            </a:endParaRPr>
          </a:p>
          <a:p>
            <a:pPr marL="0" lvl="0" indent="0" algn="ctr" rtl="0">
              <a:spcBef>
                <a:spcPts val="0"/>
              </a:spcBef>
              <a:spcAft>
                <a:spcPts val="0"/>
              </a:spcAft>
              <a:buNone/>
            </a:pPr>
            <a:r>
              <a:rPr lang="en" sz="2000" dirty="0">
                <a:latin typeface="Amatic SC"/>
                <a:ea typeface="Amatic SC"/>
                <a:cs typeface="Amatic SC"/>
                <a:sym typeface="Amatic SC"/>
              </a:rPr>
              <a:t>with Ms. </a:t>
            </a:r>
            <a:r>
              <a:rPr lang="en-US" sz="2000" dirty="0">
                <a:latin typeface="Amatic SC"/>
                <a:ea typeface="Amatic SC"/>
                <a:cs typeface="Amatic SC"/>
                <a:sym typeface="Amatic SC"/>
              </a:rPr>
              <a:t>Lake</a:t>
            </a:r>
            <a:endParaRPr sz="1200" dirty="0">
              <a:latin typeface="Amatic SC"/>
              <a:ea typeface="Amatic SC"/>
              <a:cs typeface="Amatic SC"/>
              <a:sym typeface="Amatic SC"/>
            </a:endParaRPr>
          </a:p>
        </p:txBody>
      </p:sp>
      <p:sp>
        <p:nvSpPr>
          <p:cNvPr id="56" name="Google Shape;56;p13"/>
          <p:cNvSpPr txBox="1"/>
          <p:nvPr/>
        </p:nvSpPr>
        <p:spPr>
          <a:xfrm>
            <a:off x="264900" y="1625600"/>
            <a:ext cx="2183100" cy="13161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Contact</a:t>
            </a:r>
            <a:endParaRPr sz="1200" b="1" dirty="0">
              <a:solidFill>
                <a:schemeClr val="dk1"/>
              </a:solidFill>
              <a:latin typeface="Caveat"/>
              <a:ea typeface="Caveat"/>
              <a:cs typeface="Caveat"/>
              <a:sym typeface="Caveat"/>
            </a:endParaRPr>
          </a:p>
          <a:p>
            <a:pPr marL="0" lvl="0" indent="0" algn="ctr" rtl="0">
              <a:spcBef>
                <a:spcPts val="0"/>
              </a:spcBef>
              <a:spcAft>
                <a:spcPts val="0"/>
              </a:spcAft>
              <a:buNone/>
            </a:pPr>
            <a:r>
              <a:rPr lang="en" sz="1800" dirty="0">
                <a:solidFill>
                  <a:schemeClr val="dk1"/>
                </a:solidFill>
                <a:latin typeface="Amatic SC"/>
                <a:ea typeface="Amatic SC"/>
                <a:cs typeface="Amatic SC"/>
                <a:sym typeface="Amatic SC"/>
              </a:rPr>
              <a:t>Email:</a:t>
            </a:r>
          </a:p>
          <a:p>
            <a:pPr marL="0" lvl="0" indent="0" algn="ctr" rtl="0">
              <a:spcBef>
                <a:spcPts val="0"/>
              </a:spcBef>
              <a:spcAft>
                <a:spcPts val="0"/>
              </a:spcAft>
              <a:buNone/>
            </a:pPr>
            <a:r>
              <a:rPr lang="en" dirty="0">
                <a:solidFill>
                  <a:schemeClr val="dk1"/>
                </a:solidFill>
                <a:latin typeface="Amatic SC"/>
                <a:ea typeface="Amatic SC"/>
                <a:cs typeface="Amatic SC"/>
                <a:sym typeface="Amatic SC"/>
              </a:rPr>
              <a:t>lakees@richmond.k12.</a:t>
            </a:r>
            <a:r>
              <a:rPr lang="en-US" dirty="0">
                <a:solidFill>
                  <a:schemeClr val="dk1"/>
                </a:solidFill>
                <a:latin typeface="Amatic SC"/>
                <a:ea typeface="Amatic SC"/>
                <a:cs typeface="Amatic SC"/>
                <a:sym typeface="Amatic SC"/>
              </a:rPr>
              <a:t>ga.us</a:t>
            </a:r>
            <a:br>
              <a:rPr lang="en" sz="1200" dirty="0">
                <a:solidFill>
                  <a:schemeClr val="dk1"/>
                </a:solidFill>
                <a:latin typeface="Century Gothic"/>
                <a:ea typeface="Century Gothic"/>
                <a:cs typeface="Century Gothic"/>
                <a:sym typeface="Century Gothic"/>
              </a:rPr>
            </a:br>
            <a:endParaRPr sz="1100" dirty="0">
              <a:latin typeface="Century Gothic"/>
              <a:ea typeface="Century Gothic"/>
              <a:cs typeface="Century Gothic"/>
              <a:sym typeface="Century Gothic"/>
            </a:endParaRPr>
          </a:p>
        </p:txBody>
      </p:sp>
      <p:sp>
        <p:nvSpPr>
          <p:cNvPr id="57" name="Google Shape;57;p13"/>
          <p:cNvSpPr txBox="1"/>
          <p:nvPr/>
        </p:nvSpPr>
        <p:spPr>
          <a:xfrm>
            <a:off x="2542975" y="1254125"/>
            <a:ext cx="4964400" cy="26778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Overview</a:t>
            </a:r>
          </a:p>
          <a:p>
            <a:pPr lvl="0" algn="just"/>
            <a:r>
              <a:rPr lang="en-US" sz="1100" dirty="0"/>
              <a:t>This course enhances students’ geometric, algebraic, graphical, and probabilistic reasoning skills. Students will apply their algebraic and geometric reasoning skills to make sense of problems involving geometry, trigonometry, algebra, probability, and statistics. Students will continue to enhance their analytical geometry and reasoning skills when analyzing and applying a deep understanding of polynomial expressions, proofs, constructions, rigid motions and transformations, similarity, congruence, circles, right triangle trigonometry, geometric measurement, and conditional probability.</a:t>
            </a:r>
          </a:p>
          <a:p>
            <a:pPr lvl="0" algn="just"/>
            <a:endParaRPr lang="en-US" sz="1100" dirty="0">
              <a:solidFill>
                <a:schemeClr val="dk1"/>
              </a:solidFill>
              <a:latin typeface="Pacifico"/>
              <a:ea typeface="Pacifico"/>
              <a:cs typeface="Pacifico"/>
              <a:sym typeface="Pacifico"/>
            </a:endParaRPr>
          </a:p>
          <a:p>
            <a:pPr lvl="0" algn="just"/>
            <a:r>
              <a:rPr lang="en-US" sz="1100" b="1" dirty="0">
                <a:solidFill>
                  <a:schemeClr val="dk1"/>
                </a:solidFill>
                <a:latin typeface="+mj-lt"/>
                <a:ea typeface="Pacifico"/>
                <a:cs typeface="Pacifico"/>
                <a:sym typeface="Pacifico"/>
              </a:rPr>
              <a:t>This course is combined with AP Precalculus. You will be expected to take the AP Precalculus Exam at the end of the course. Students must have access to College board in order to fully participate in class. </a:t>
            </a:r>
            <a:endParaRPr lang="en-US" sz="1800" b="1" dirty="0">
              <a:solidFill>
                <a:schemeClr val="dk1"/>
              </a:solidFill>
              <a:latin typeface="+mj-lt"/>
              <a:ea typeface="Pacifico"/>
              <a:cs typeface="Pacifico"/>
              <a:sym typeface="Pacifico"/>
            </a:endParaRPr>
          </a:p>
        </p:txBody>
      </p:sp>
      <p:sp>
        <p:nvSpPr>
          <p:cNvPr id="58" name="Google Shape;58;p13"/>
          <p:cNvSpPr txBox="1"/>
          <p:nvPr/>
        </p:nvSpPr>
        <p:spPr>
          <a:xfrm>
            <a:off x="264900" y="2988475"/>
            <a:ext cx="2183100" cy="9873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latin typeface="Caveat"/>
                <a:ea typeface="Caveat"/>
                <a:cs typeface="Caveat"/>
                <a:sym typeface="Caveat"/>
              </a:rPr>
              <a:t>Materials</a:t>
            </a:r>
            <a:endParaRPr sz="1100" dirty="0">
              <a:solidFill>
                <a:schemeClr val="dk1"/>
              </a:solidFill>
              <a:latin typeface="Century Gothic"/>
              <a:ea typeface="Century Gothic"/>
              <a:cs typeface="Century Gothic"/>
              <a:sym typeface="Century Gothic"/>
            </a:endParaRPr>
          </a:p>
          <a:p>
            <a:pPr marL="0" lvl="0" indent="0" algn="ctr" rtl="0">
              <a:spcBef>
                <a:spcPts val="0"/>
              </a:spcBef>
              <a:spcAft>
                <a:spcPts val="0"/>
              </a:spcAft>
              <a:buNone/>
            </a:pPr>
            <a:r>
              <a:rPr lang="en-US" sz="1000" dirty="0">
                <a:solidFill>
                  <a:schemeClr val="dk1"/>
                </a:solidFill>
                <a:latin typeface="Century Gothic"/>
                <a:ea typeface="Century Gothic"/>
                <a:cs typeface="Century Gothic"/>
                <a:sym typeface="Century Gothic"/>
              </a:rPr>
              <a:t>Spiral </a:t>
            </a:r>
            <a:r>
              <a:rPr lang="en" sz="1000" dirty="0">
                <a:solidFill>
                  <a:schemeClr val="dk1"/>
                </a:solidFill>
                <a:latin typeface="Century Gothic"/>
                <a:ea typeface="Century Gothic"/>
                <a:cs typeface="Century Gothic"/>
                <a:sym typeface="Century Gothic"/>
              </a:rPr>
              <a:t>Notebook</a:t>
            </a:r>
            <a:endParaRPr sz="1000" dirty="0">
              <a:solidFill>
                <a:schemeClr val="dk1"/>
              </a:solidFill>
              <a:latin typeface="Century Gothic"/>
              <a:ea typeface="Century Gothic"/>
              <a:cs typeface="Century Gothic"/>
              <a:sym typeface="Century Gothic"/>
            </a:endParaRPr>
          </a:p>
          <a:p>
            <a:pPr marL="0" lvl="0" indent="0" algn="ctr" rtl="0">
              <a:spcBef>
                <a:spcPts val="0"/>
              </a:spcBef>
              <a:spcAft>
                <a:spcPts val="0"/>
              </a:spcAft>
              <a:buNone/>
            </a:pPr>
            <a:r>
              <a:rPr lang="en-US" sz="1000" dirty="0">
                <a:solidFill>
                  <a:schemeClr val="dk1"/>
                </a:solidFill>
                <a:latin typeface="Century Gothic"/>
                <a:ea typeface="Century Gothic"/>
                <a:cs typeface="Century Gothic"/>
                <a:sym typeface="Century Gothic"/>
              </a:rPr>
              <a:t>C</a:t>
            </a:r>
            <a:r>
              <a:rPr lang="en" sz="1000" dirty="0">
                <a:solidFill>
                  <a:schemeClr val="dk1"/>
                </a:solidFill>
                <a:latin typeface="Century Gothic"/>
                <a:ea typeface="Century Gothic"/>
                <a:cs typeface="Century Gothic"/>
                <a:sym typeface="Century Gothic"/>
              </a:rPr>
              <a:t>alculator</a:t>
            </a:r>
          </a:p>
          <a:p>
            <a:pPr marL="0" lvl="0" indent="0" algn="ctr" rtl="0">
              <a:spcBef>
                <a:spcPts val="0"/>
              </a:spcBef>
              <a:spcAft>
                <a:spcPts val="0"/>
              </a:spcAft>
              <a:buNone/>
            </a:pPr>
            <a:r>
              <a:rPr lang="en" sz="1000" dirty="0">
                <a:solidFill>
                  <a:schemeClr val="dk1"/>
                </a:solidFill>
                <a:latin typeface="Century Gothic"/>
                <a:ea typeface="Century Gothic"/>
                <a:cs typeface="Century Gothic"/>
                <a:sym typeface="Century Gothic"/>
              </a:rPr>
              <a:t>Pencil</a:t>
            </a:r>
          </a:p>
          <a:p>
            <a:pPr marL="0" lvl="0" indent="0" algn="ctr" rtl="0">
              <a:spcBef>
                <a:spcPts val="0"/>
              </a:spcBef>
              <a:spcAft>
                <a:spcPts val="0"/>
              </a:spcAft>
              <a:buNone/>
            </a:pPr>
            <a:r>
              <a:rPr lang="en" sz="1000" dirty="0">
                <a:solidFill>
                  <a:schemeClr val="dk1"/>
                </a:solidFill>
                <a:latin typeface="Century Gothic"/>
                <a:ea typeface="Century Gothic"/>
                <a:cs typeface="Century Gothic"/>
                <a:sym typeface="Century Gothic"/>
              </a:rPr>
              <a:t>Dry Erase Markers</a:t>
            </a:r>
          </a:p>
          <a:p>
            <a:pPr marL="0" lvl="0" indent="0" algn="ctr" rtl="0">
              <a:spcBef>
                <a:spcPts val="0"/>
              </a:spcBef>
              <a:spcAft>
                <a:spcPts val="0"/>
              </a:spcAft>
              <a:buNone/>
            </a:pPr>
            <a:r>
              <a:rPr lang="en" sz="1000" dirty="0">
                <a:solidFill>
                  <a:schemeClr val="dk1"/>
                </a:solidFill>
                <a:latin typeface="Century Gothic"/>
                <a:ea typeface="Century Gothic"/>
                <a:cs typeface="Century Gothic"/>
                <a:sym typeface="Century Gothic"/>
              </a:rPr>
              <a:t>Loose Leaf Paper</a:t>
            </a:r>
            <a:endParaRPr sz="1000" dirty="0">
              <a:solidFill>
                <a:schemeClr val="dk1"/>
              </a:solidFill>
              <a:latin typeface="Century Gothic"/>
              <a:ea typeface="Century Gothic"/>
              <a:cs typeface="Century Gothic"/>
              <a:sym typeface="Century Gothic"/>
            </a:endParaRPr>
          </a:p>
        </p:txBody>
      </p:sp>
      <p:sp>
        <p:nvSpPr>
          <p:cNvPr id="59" name="Google Shape;59;p13"/>
          <p:cNvSpPr txBox="1"/>
          <p:nvPr/>
        </p:nvSpPr>
        <p:spPr>
          <a:xfrm>
            <a:off x="264900" y="4048125"/>
            <a:ext cx="2183100" cy="12867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latin typeface="Caveat"/>
                <a:ea typeface="Caveat"/>
                <a:cs typeface="Caveat"/>
                <a:sym typeface="Caveat"/>
              </a:rPr>
              <a:t>Grades</a:t>
            </a:r>
            <a:endParaRPr b="1" dirty="0">
              <a:latin typeface="Caveat"/>
              <a:ea typeface="Caveat"/>
              <a:cs typeface="Caveat"/>
              <a:sym typeface="Caveat"/>
            </a:endParaRPr>
          </a:p>
          <a:p>
            <a:pPr marL="0" lvl="0" indent="0" algn="l" rtl="0">
              <a:spcBef>
                <a:spcPts val="0"/>
              </a:spcBef>
              <a:spcAft>
                <a:spcPts val="0"/>
              </a:spcAft>
              <a:buNone/>
            </a:pPr>
            <a:endParaRPr sz="900" dirty="0">
              <a:latin typeface="Century Gothic"/>
              <a:ea typeface="Century Gothic"/>
              <a:cs typeface="Century Gothic"/>
              <a:sym typeface="Century Gothic"/>
            </a:endParaRPr>
          </a:p>
          <a:p>
            <a:pPr marL="0" lvl="0" indent="0" algn="l" rtl="0">
              <a:spcBef>
                <a:spcPts val="0"/>
              </a:spcBef>
              <a:spcAft>
                <a:spcPts val="0"/>
              </a:spcAft>
              <a:buNone/>
            </a:pPr>
            <a:r>
              <a:rPr lang="en" sz="900" dirty="0">
                <a:latin typeface="Century Gothic"/>
                <a:ea typeface="Century Gothic"/>
                <a:cs typeface="Century Gothic"/>
                <a:sym typeface="Century Gothic"/>
              </a:rPr>
              <a:t>- </a:t>
            </a:r>
            <a:r>
              <a:rPr lang="en-US" sz="900" dirty="0">
                <a:latin typeface="Century Gothic"/>
                <a:ea typeface="Century Gothic"/>
                <a:cs typeface="Century Gothic"/>
                <a:sym typeface="Century Gothic"/>
              </a:rPr>
              <a:t>Classwork</a:t>
            </a:r>
            <a:endParaRPr lang="en" sz="900" dirty="0">
              <a:latin typeface="Century Gothic"/>
              <a:ea typeface="Century Gothic"/>
              <a:cs typeface="Century Gothic"/>
              <a:sym typeface="Century Gothic"/>
            </a:endParaRPr>
          </a:p>
          <a:p>
            <a:pPr marL="0" lvl="0" indent="0" algn="l" rtl="0">
              <a:spcBef>
                <a:spcPts val="0"/>
              </a:spcBef>
              <a:spcAft>
                <a:spcPts val="0"/>
              </a:spcAft>
              <a:buNone/>
            </a:pPr>
            <a:r>
              <a:rPr lang="en" sz="900" dirty="0">
                <a:latin typeface="Century Gothic"/>
                <a:ea typeface="Century Gothic"/>
                <a:cs typeface="Century Gothic"/>
                <a:sym typeface="Century Gothic"/>
              </a:rPr>
              <a:t>- Quizzes &amp; Mini-Assessments</a:t>
            </a:r>
            <a:endParaRPr sz="900" dirty="0">
              <a:latin typeface="Century Gothic"/>
              <a:ea typeface="Century Gothic"/>
              <a:cs typeface="Century Gothic"/>
              <a:sym typeface="Century Gothic"/>
            </a:endParaRPr>
          </a:p>
          <a:p>
            <a:pPr marL="171450" lvl="0" indent="-171450" rtl="0">
              <a:spcBef>
                <a:spcPts val="0"/>
              </a:spcBef>
              <a:spcAft>
                <a:spcPts val="0"/>
              </a:spcAft>
              <a:buFontTx/>
              <a:buChar char="-"/>
            </a:pPr>
            <a:r>
              <a:rPr lang="en" sz="900" dirty="0">
                <a:latin typeface="Century Gothic"/>
                <a:ea typeface="Century Gothic"/>
                <a:cs typeface="Century Gothic"/>
                <a:sym typeface="Century Gothic"/>
              </a:rPr>
              <a:t>Tests &amp; Unit Projects</a:t>
            </a:r>
          </a:p>
          <a:p>
            <a:pPr lvl="0" algn="ctr" rtl="0">
              <a:spcBef>
                <a:spcPts val="0"/>
              </a:spcBef>
              <a:spcAft>
                <a:spcPts val="0"/>
              </a:spcAft>
            </a:pPr>
            <a:br>
              <a:rPr lang="en" sz="1100" dirty="0">
                <a:latin typeface="Century Gothic"/>
                <a:ea typeface="Century Gothic"/>
                <a:cs typeface="Century Gothic"/>
                <a:sym typeface="Century Gothic"/>
              </a:rPr>
            </a:br>
            <a:r>
              <a:rPr lang="en" sz="900" i="1" dirty="0">
                <a:latin typeface="Century Gothic"/>
                <a:ea typeface="Century Gothic"/>
                <a:cs typeface="Century Gothic"/>
                <a:sym typeface="Century Gothic"/>
              </a:rPr>
              <a:t>Minor Grades- 60%</a:t>
            </a:r>
          </a:p>
          <a:p>
            <a:pPr marL="0" lvl="0" indent="0" algn="ctr" rtl="0">
              <a:spcBef>
                <a:spcPts val="0"/>
              </a:spcBef>
              <a:spcAft>
                <a:spcPts val="0"/>
              </a:spcAft>
              <a:buNone/>
            </a:pPr>
            <a:r>
              <a:rPr lang="en" sz="900" i="1" dirty="0">
                <a:latin typeface="Century Gothic"/>
                <a:ea typeface="Century Gothic"/>
                <a:cs typeface="Century Gothic"/>
                <a:sym typeface="Century Gothic"/>
              </a:rPr>
              <a:t>Major Grades-40%</a:t>
            </a:r>
            <a:endParaRPr sz="900" i="1" dirty="0">
              <a:latin typeface="Century Gothic"/>
              <a:ea typeface="Century Gothic"/>
              <a:cs typeface="Century Gothic"/>
              <a:sym typeface="Century Gothic"/>
            </a:endParaRPr>
          </a:p>
        </p:txBody>
      </p:sp>
      <p:sp>
        <p:nvSpPr>
          <p:cNvPr id="60" name="Google Shape;60;p13"/>
          <p:cNvSpPr txBox="1"/>
          <p:nvPr/>
        </p:nvSpPr>
        <p:spPr>
          <a:xfrm>
            <a:off x="2542975" y="4014575"/>
            <a:ext cx="4964400" cy="46461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Responsibilities &amp; Expectations</a:t>
            </a:r>
            <a:endParaRPr sz="1800" b="1" dirty="0">
              <a:solidFill>
                <a:schemeClr val="dk1"/>
              </a:solidFill>
              <a:latin typeface="Pacifico"/>
              <a:ea typeface="Pacifico"/>
              <a:cs typeface="Pacifico"/>
              <a:sym typeface="Pacifico"/>
            </a:endParaRPr>
          </a:p>
          <a:p>
            <a:pPr marL="457200" lvl="0" indent="-298450" algn="l"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Be on time </a:t>
            </a:r>
            <a:r>
              <a:rPr lang="en-US" sz="1100" dirty="0">
                <a:solidFill>
                  <a:schemeClr val="dk1"/>
                </a:solidFill>
                <a:latin typeface="Century Gothic"/>
                <a:ea typeface="Century Gothic"/>
                <a:cs typeface="Century Gothic"/>
                <a:sym typeface="Century Gothic"/>
              </a:rPr>
              <a:t>and prepared </a:t>
            </a:r>
            <a:endParaRPr sz="1100" dirty="0">
              <a:solidFill>
                <a:schemeClr val="dk1"/>
              </a:solidFill>
              <a:latin typeface="Century Gothic"/>
              <a:ea typeface="Century Gothic"/>
              <a:cs typeface="Century Gothic"/>
              <a:sym typeface="Century Gothic"/>
            </a:endParaRPr>
          </a:p>
          <a:p>
            <a:pPr marL="457200" lvl="0" indent="-298450" algn="l" rtl="0">
              <a:spcBef>
                <a:spcPts val="30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Keep track of your notebook for this class! Don’t lose it! Show all of your work and do your practice problems in the notebook.</a:t>
            </a:r>
            <a:endParaRPr sz="1100" dirty="0">
              <a:solidFill>
                <a:schemeClr val="dk1"/>
              </a:solidFill>
              <a:latin typeface="Century Gothic"/>
              <a:ea typeface="Century Gothic"/>
              <a:cs typeface="Century Gothic"/>
              <a:sym typeface="Century Gothic"/>
            </a:endParaRPr>
          </a:p>
          <a:p>
            <a:pPr marL="457200" lvl="0" indent="-298450" algn="just" rtl="0">
              <a:spcBef>
                <a:spcPts val="30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Always be respectful and positive towards others, their work, and their ideas. Listen to others to help LEARN about their point of view, even if you don’t always agree with them.</a:t>
            </a:r>
            <a:endParaRPr sz="1100" dirty="0">
              <a:solidFill>
                <a:schemeClr val="dk1"/>
              </a:solidFill>
              <a:latin typeface="Century Gothic"/>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Become comfortable with taking risks, pushing ourselves, and trying work outside of our comfort zone.</a:t>
            </a:r>
            <a:endParaRPr sz="1100" dirty="0">
              <a:solidFill>
                <a:schemeClr val="dk1"/>
              </a:solidFill>
              <a:latin typeface="Century Gothic"/>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Communication, honesty, and transparency from everybody.</a:t>
            </a:r>
            <a:endParaRPr sz="1100" dirty="0">
              <a:solidFill>
                <a:schemeClr val="dk1"/>
              </a:solidFill>
              <a:latin typeface="Century Gothic"/>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Take responsibility for our own learning (ask for help; participate in discussions; show our work and follow through with trying even when we’re unsure; take our practice work seriously).</a:t>
            </a: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If you </a:t>
            </a:r>
            <a:r>
              <a:rPr lang="en-US" sz="1100" dirty="0">
                <a:solidFill>
                  <a:schemeClr val="dk1"/>
                </a:solidFill>
                <a:latin typeface="Century Gothic"/>
                <a:ea typeface="Century Gothic"/>
                <a:cs typeface="Century Gothic"/>
                <a:sym typeface="Century Gothic"/>
              </a:rPr>
              <a:t>want to retake an assessment then you must first complete a learning plan</a:t>
            </a:r>
          </a:p>
          <a:p>
            <a:pPr marL="457200" lvl="0" indent="-298450" algn="just" rtl="0">
              <a:spcBef>
                <a:spcPts val="0"/>
              </a:spcBef>
              <a:spcAft>
                <a:spcPts val="0"/>
              </a:spcAft>
              <a:buClr>
                <a:schemeClr val="dk1"/>
              </a:buClr>
              <a:buSzPts val="1100"/>
              <a:buFont typeface="Century Gothic"/>
              <a:buAutoNum type="arabicPeriod"/>
            </a:pPr>
            <a:r>
              <a:rPr lang="en-US" sz="1100" dirty="0">
                <a:solidFill>
                  <a:schemeClr val="dk1"/>
                </a:solidFill>
                <a:latin typeface="Century Gothic"/>
                <a:ea typeface="Century Gothic"/>
                <a:cs typeface="Century Gothic"/>
                <a:sym typeface="Century Gothic"/>
              </a:rPr>
              <a:t>Work needs to be done by the due date. Late work may be turned in up to two weeks after the due date. After two weeks work will not be accepted.</a:t>
            </a:r>
          </a:p>
          <a:p>
            <a:pPr marL="457200" lvl="0" indent="-298450" algn="just" rtl="0">
              <a:spcBef>
                <a:spcPts val="0"/>
              </a:spcBef>
              <a:spcAft>
                <a:spcPts val="0"/>
              </a:spcAft>
              <a:buClr>
                <a:schemeClr val="dk1"/>
              </a:buClr>
              <a:buSzPts val="1100"/>
              <a:buFont typeface="Century Gothic"/>
              <a:buAutoNum type="arabicPeriod"/>
            </a:pPr>
            <a:r>
              <a:rPr lang="en-US" sz="1100" dirty="0">
                <a:solidFill>
                  <a:schemeClr val="dk1"/>
                </a:solidFill>
                <a:latin typeface="Century Gothic"/>
                <a:ea typeface="Century Gothic"/>
                <a:cs typeface="Century Gothic"/>
                <a:sym typeface="Century Gothic"/>
              </a:rPr>
              <a:t>Students may keep their cellphones unless they become a distraction. If a student has to be told more than once to put away their phone, they will be asked to store it in cell jail and parents will be notified. </a:t>
            </a:r>
          </a:p>
          <a:p>
            <a:pPr marL="457200" lvl="0" indent="-298450" algn="just" rtl="0">
              <a:spcBef>
                <a:spcPts val="0"/>
              </a:spcBef>
              <a:spcAft>
                <a:spcPts val="0"/>
              </a:spcAft>
              <a:buClr>
                <a:schemeClr val="dk1"/>
              </a:buClr>
              <a:buSzPts val="1100"/>
              <a:buFont typeface="Century Gothic"/>
              <a:buAutoNum type="arabicPeriod"/>
            </a:pPr>
            <a:r>
              <a:rPr lang="en-US" sz="1100" dirty="0">
                <a:solidFill>
                  <a:schemeClr val="dk1"/>
                </a:solidFill>
                <a:latin typeface="Century Gothic"/>
                <a:ea typeface="Century Gothic"/>
                <a:cs typeface="Century Gothic"/>
                <a:sym typeface="Century Gothic"/>
              </a:rPr>
              <a:t>Student should follow the school behavior and dress code policies. Dress code issues will be sent to Mrs. Crawford, behavior issues will be dealt with in class and with parents depending on the severity. </a:t>
            </a:r>
            <a:endParaRPr sz="1100" dirty="0">
              <a:solidFill>
                <a:schemeClr val="dk1"/>
              </a:solidFill>
              <a:latin typeface="Century Gothic"/>
              <a:ea typeface="Century Gothic"/>
              <a:cs typeface="Century Gothic"/>
              <a:sym typeface="Century Gothic"/>
            </a:endParaRPr>
          </a:p>
        </p:txBody>
      </p:sp>
      <p:sp>
        <p:nvSpPr>
          <p:cNvPr id="61" name="Google Shape;61;p13"/>
          <p:cNvSpPr txBox="1"/>
          <p:nvPr/>
        </p:nvSpPr>
        <p:spPr>
          <a:xfrm>
            <a:off x="2543025" y="8743325"/>
            <a:ext cx="4964400" cy="10494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b="1" dirty="0">
                <a:solidFill>
                  <a:schemeClr val="dk1"/>
                </a:solidFill>
                <a:latin typeface="Caveat"/>
                <a:ea typeface="Caveat"/>
                <a:cs typeface="Caveat"/>
                <a:sym typeface="Caveat"/>
              </a:rPr>
              <a:t>What if I need help</a:t>
            </a:r>
            <a:r>
              <a:rPr lang="en" sz="1800" b="1" dirty="0">
                <a:solidFill>
                  <a:schemeClr val="dk1"/>
                </a:solidFill>
                <a:latin typeface="Caveat"/>
                <a:ea typeface="Caveat"/>
                <a:cs typeface="Caveat"/>
                <a:sym typeface="Caveat"/>
              </a:rPr>
              <a:t>?</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After school tutoring will be available on Tuesdays until 4:15. Your ride must be on time or else you will not be allowed to stay again. </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Resources for each standard will be made available on Canvas</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FEV tutor will be available for extra help</a:t>
            </a:r>
          </a:p>
        </p:txBody>
      </p:sp>
      <p:sp>
        <p:nvSpPr>
          <p:cNvPr id="62" name="Google Shape;62;p13"/>
          <p:cNvSpPr txBox="1"/>
          <p:nvPr/>
        </p:nvSpPr>
        <p:spPr>
          <a:xfrm>
            <a:off x="264900" y="5407175"/>
            <a:ext cx="2183100" cy="21969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dirty="0">
                <a:latin typeface="Caveat"/>
                <a:ea typeface="Caveat"/>
                <a:cs typeface="Caveat"/>
                <a:sym typeface="Caveat"/>
              </a:rPr>
              <a:t>Units</a:t>
            </a:r>
            <a:endParaRPr sz="900" b="1" dirty="0">
              <a:latin typeface="Century Gothic"/>
              <a:ea typeface="Century Gothic"/>
              <a:cs typeface="Century Gothic"/>
              <a:sym typeface="Century Gothic"/>
            </a:endParaRPr>
          </a:p>
          <a:p>
            <a:pPr marL="171450" lvl="0" indent="-69850" algn="l" rtl="0">
              <a:spcBef>
                <a:spcPts val="0"/>
              </a:spcBef>
              <a:spcAft>
                <a:spcPts val="0"/>
              </a:spcAft>
              <a:buSzPts val="1100"/>
              <a:buFont typeface="Century Gothic"/>
              <a:buAutoNum type="arabicPeriod"/>
            </a:pPr>
            <a:r>
              <a:rPr lang="en" sz="900" dirty="0">
                <a:latin typeface="Century Gothic"/>
                <a:ea typeface="Century Gothic"/>
                <a:cs typeface="Century Gothic"/>
                <a:sym typeface="Century Gothic"/>
              </a:rPr>
              <a:t> </a:t>
            </a:r>
            <a:r>
              <a:rPr lang="en-US" sz="900" dirty="0">
                <a:latin typeface="Century Gothic"/>
                <a:ea typeface="Century Gothic"/>
                <a:cs typeface="Century Gothic"/>
                <a:sym typeface="Century Gothic"/>
              </a:rPr>
              <a:t>Descriptive &amp; Inferential Statistics</a:t>
            </a:r>
            <a:endParaRPr sz="900" dirty="0">
              <a:latin typeface="Century Gothic"/>
              <a:ea typeface="Century Gothic"/>
              <a:cs typeface="Century Gothic"/>
              <a:sym typeface="Century Gothic"/>
            </a:endParaRPr>
          </a:p>
          <a:p>
            <a:pPr marL="171450" lvl="0" indent="-69850" algn="l" rtl="0">
              <a:spcBef>
                <a:spcPts val="0"/>
              </a:spcBef>
              <a:spcAft>
                <a:spcPts val="0"/>
              </a:spcAft>
              <a:buSzPts val="1100"/>
              <a:buFont typeface="Century Gothic"/>
              <a:buAutoNum type="arabicPeriod"/>
            </a:pPr>
            <a:r>
              <a:rPr lang="en" sz="900" dirty="0">
                <a:latin typeface="Century Gothic"/>
                <a:ea typeface="Century Gothic"/>
                <a:cs typeface="Century Gothic"/>
                <a:sym typeface="Century Gothic"/>
              </a:rPr>
              <a:t> </a:t>
            </a:r>
            <a:r>
              <a:rPr lang="en-US" sz="900" dirty="0">
                <a:latin typeface="Century Gothic"/>
                <a:ea typeface="Century Gothic"/>
                <a:cs typeface="Century Gothic"/>
                <a:sym typeface="Century Gothic"/>
              </a:rPr>
              <a:t>Exponential &amp; Logarithmic Functions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Investigating Radical Functions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Modeling Polynomial Functions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Investigating Linear Algebra &amp; Matrices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Trigonometry and the Unit Circle</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Exploring Rational Functions</a:t>
            </a:r>
          </a:p>
          <a:p>
            <a:pPr marL="171450" lvl="0" indent="-69850" algn="l" rtl="0">
              <a:spcBef>
                <a:spcPts val="0"/>
              </a:spcBef>
              <a:spcAft>
                <a:spcPts val="0"/>
              </a:spcAft>
              <a:buSzPts val="1100"/>
              <a:buFont typeface="Century Gothic"/>
              <a:buAutoNum type="arabicPeriod"/>
            </a:pPr>
            <a:r>
              <a:rPr lang="en-US" sz="900">
                <a:latin typeface="Century Gothic"/>
                <a:ea typeface="Century Gothic"/>
                <a:cs typeface="Century Gothic"/>
                <a:sym typeface="Century Gothic"/>
              </a:rPr>
              <a:t>Culminating Capstone Unit</a:t>
            </a:r>
            <a:endParaRPr sz="900" dirty="0">
              <a:latin typeface="Century Gothic"/>
              <a:ea typeface="Century Gothic"/>
              <a:cs typeface="Century Gothic"/>
              <a:sym typeface="Century Gothic"/>
            </a:endParaRPr>
          </a:p>
        </p:txBody>
      </p:sp>
      <p:sp>
        <p:nvSpPr>
          <p:cNvPr id="63" name="Google Shape;63;p13"/>
          <p:cNvSpPr txBox="1"/>
          <p:nvPr/>
        </p:nvSpPr>
        <p:spPr>
          <a:xfrm>
            <a:off x="264900" y="7679425"/>
            <a:ext cx="2183100" cy="21060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latin typeface="Oswald"/>
                <a:ea typeface="Oswald"/>
                <a:cs typeface="Oswald"/>
                <a:sym typeface="Oswald"/>
              </a:rPr>
              <a:t>“You are going to be solving problems in your future that haven’t even been thought of yet. You don’t only need to know how to find the answer to already-known problems; you need to learn the skills that will help you tackle the unthinkable problems of the future.”</a:t>
            </a:r>
            <a:endParaRPr sz="500">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C78812-8CEA-4593-8C87-7601AFF483A7}"/>
              </a:ext>
            </a:extLst>
          </p:cNvPr>
          <p:cNvSpPr txBox="1"/>
          <p:nvPr/>
        </p:nvSpPr>
        <p:spPr>
          <a:xfrm>
            <a:off x="419100" y="431800"/>
            <a:ext cx="3467100" cy="1692771"/>
          </a:xfrm>
          <a:prstGeom prst="rect">
            <a:avLst/>
          </a:prstGeom>
          <a:noFill/>
          <a:ln>
            <a:solidFill>
              <a:schemeClr val="tx1"/>
            </a:solidFill>
          </a:ln>
        </p:spPr>
        <p:txBody>
          <a:bodyPr wrap="square" rtlCol="0">
            <a:spAutoFit/>
          </a:bodyPr>
          <a:lstStyle/>
          <a:p>
            <a:r>
              <a:rPr lang="en-US" sz="2000" dirty="0">
                <a:latin typeface="Caveat" panose="020B0604020202020204" charset="0"/>
              </a:rPr>
              <a:t>Technology Policy</a:t>
            </a:r>
            <a:br>
              <a:rPr lang="en-US" sz="2000" dirty="0">
                <a:latin typeface="Caveat" panose="020B0604020202020204" charset="0"/>
              </a:rPr>
            </a:br>
            <a:r>
              <a:rPr lang="en-US" dirty="0"/>
              <a:t>Laptops and phones will need to put away during class time unless we are working on a digital assignment. Students who do not comply will be disciplined following the current Richmond County School Board policy.</a:t>
            </a:r>
          </a:p>
        </p:txBody>
      </p:sp>
      <p:sp>
        <p:nvSpPr>
          <p:cNvPr id="4" name="TextBox 3">
            <a:extLst>
              <a:ext uri="{FF2B5EF4-FFF2-40B4-BE49-F238E27FC236}">
                <a16:creationId xmlns:a16="http://schemas.microsoft.com/office/drawing/2014/main" id="{77FA0503-EE06-494D-8552-3E16E22AA924}"/>
              </a:ext>
            </a:extLst>
          </p:cNvPr>
          <p:cNvSpPr txBox="1"/>
          <p:nvPr/>
        </p:nvSpPr>
        <p:spPr>
          <a:xfrm>
            <a:off x="4089400" y="431800"/>
            <a:ext cx="3263900" cy="3046988"/>
          </a:xfrm>
          <a:prstGeom prst="rect">
            <a:avLst/>
          </a:prstGeom>
          <a:noFill/>
          <a:ln>
            <a:solidFill>
              <a:schemeClr val="tx1"/>
            </a:solidFill>
          </a:ln>
        </p:spPr>
        <p:txBody>
          <a:bodyPr wrap="square" rtlCol="0">
            <a:spAutoFit/>
          </a:bodyPr>
          <a:lstStyle/>
          <a:p>
            <a:pPr lvl="0"/>
            <a:r>
              <a:rPr lang="en-US" sz="2400" dirty="0">
                <a:latin typeface="Caveat" panose="020B0604020202020204" charset="0"/>
                <a:ea typeface="+mn-ea"/>
                <a:cs typeface="+mn-cs"/>
              </a:rPr>
              <a:t>Academic Honesty</a:t>
            </a:r>
          </a:p>
          <a:p>
            <a:pPr lvl="0"/>
            <a:r>
              <a:rPr lang="en-US" dirty="0">
                <a:ea typeface="+mn-ea"/>
                <a:cs typeface="+mn-cs"/>
              </a:rPr>
              <a:t>Students are expected to complete all of their own work whether it is digital or on paper. Academic dishonesty includes; copying work of another student, allowing another student to do their work for them, and using technology to get the answer without working out the problem. Students who have been found to be academically dishonest will receive a zero if it is a minor grade and will have to retake if it is a major grade.</a:t>
            </a:r>
          </a:p>
        </p:txBody>
      </p:sp>
      <p:sp>
        <p:nvSpPr>
          <p:cNvPr id="5" name="TextBox 4">
            <a:extLst>
              <a:ext uri="{FF2B5EF4-FFF2-40B4-BE49-F238E27FC236}">
                <a16:creationId xmlns:a16="http://schemas.microsoft.com/office/drawing/2014/main" id="{35A8B9A4-BD45-4BF9-9FE6-E2F0D947DD93}"/>
              </a:ext>
            </a:extLst>
          </p:cNvPr>
          <p:cNvSpPr txBox="1"/>
          <p:nvPr/>
        </p:nvSpPr>
        <p:spPr>
          <a:xfrm>
            <a:off x="419100" y="2463800"/>
            <a:ext cx="3467100" cy="1538883"/>
          </a:xfrm>
          <a:prstGeom prst="rect">
            <a:avLst/>
          </a:prstGeom>
          <a:noFill/>
          <a:ln>
            <a:solidFill>
              <a:schemeClr val="tx1"/>
            </a:solidFill>
          </a:ln>
        </p:spPr>
        <p:txBody>
          <a:bodyPr wrap="square" rtlCol="0">
            <a:spAutoFit/>
          </a:bodyPr>
          <a:lstStyle/>
          <a:p>
            <a:pPr marL="139700" indent="0">
              <a:buNone/>
            </a:pPr>
            <a:r>
              <a:rPr lang="en-US" sz="2400" dirty="0">
                <a:latin typeface="Caveat" panose="020B0604020202020204" charset="0"/>
              </a:rPr>
              <a:t>Ungraded Work Policy</a:t>
            </a:r>
          </a:p>
          <a:p>
            <a:pPr marL="139700" indent="0">
              <a:buNone/>
            </a:pPr>
            <a:r>
              <a:rPr lang="en-US" dirty="0"/>
              <a:t>Some of the work that we do in class is meant to be a part of the learning process. While this work is not graded, students are still expected to participate in these learning activities. </a:t>
            </a:r>
          </a:p>
        </p:txBody>
      </p:sp>
      <p:sp>
        <p:nvSpPr>
          <p:cNvPr id="6" name="TextBox 5">
            <a:extLst>
              <a:ext uri="{FF2B5EF4-FFF2-40B4-BE49-F238E27FC236}">
                <a16:creationId xmlns:a16="http://schemas.microsoft.com/office/drawing/2014/main" id="{0D40BBC2-27A2-45E4-8457-36CB1CE4296C}"/>
              </a:ext>
            </a:extLst>
          </p:cNvPr>
          <p:cNvSpPr txBox="1"/>
          <p:nvPr/>
        </p:nvSpPr>
        <p:spPr>
          <a:xfrm>
            <a:off x="4089400" y="3751927"/>
            <a:ext cx="3378200" cy="2554545"/>
          </a:xfrm>
          <a:prstGeom prst="rect">
            <a:avLst/>
          </a:prstGeom>
          <a:noFill/>
          <a:ln>
            <a:solidFill>
              <a:schemeClr val="tx1"/>
            </a:solidFill>
          </a:ln>
        </p:spPr>
        <p:txBody>
          <a:bodyPr wrap="square" rtlCol="0">
            <a:spAutoFit/>
          </a:bodyPr>
          <a:lstStyle/>
          <a:p>
            <a:pPr marL="139700" indent="0">
              <a:buNone/>
            </a:pPr>
            <a:r>
              <a:rPr lang="en-US" sz="2000" dirty="0">
                <a:latin typeface="Caveat" panose="020B0604020202020204" charset="0"/>
              </a:rPr>
              <a:t>Other School Activities</a:t>
            </a:r>
          </a:p>
          <a:p>
            <a:pPr marL="139700" indent="0">
              <a:buNone/>
            </a:pPr>
            <a:r>
              <a:rPr lang="en-US" dirty="0"/>
              <a:t>Students are not permitted to miss class if they have less than a 75. If the student requests to be absent from a period to attend another school function, they must have approval from the teacher. A student with less than a 75 must have provided acknowledgment from the parent of their current score and the parent agrees to allow them to miss the class.</a:t>
            </a:r>
          </a:p>
        </p:txBody>
      </p:sp>
      <p:sp>
        <p:nvSpPr>
          <p:cNvPr id="7" name="TextBox 6">
            <a:extLst>
              <a:ext uri="{FF2B5EF4-FFF2-40B4-BE49-F238E27FC236}">
                <a16:creationId xmlns:a16="http://schemas.microsoft.com/office/drawing/2014/main" id="{A149E326-E141-47D9-8F33-099794A40AD0}"/>
              </a:ext>
            </a:extLst>
          </p:cNvPr>
          <p:cNvSpPr txBox="1"/>
          <p:nvPr/>
        </p:nvSpPr>
        <p:spPr>
          <a:xfrm>
            <a:off x="317500" y="4330700"/>
            <a:ext cx="3365501" cy="2185214"/>
          </a:xfrm>
          <a:prstGeom prst="rect">
            <a:avLst/>
          </a:prstGeom>
          <a:noFill/>
          <a:ln>
            <a:solidFill>
              <a:schemeClr val="tx1"/>
            </a:solidFill>
          </a:ln>
        </p:spPr>
        <p:txBody>
          <a:bodyPr wrap="square" rtlCol="0">
            <a:spAutoFit/>
          </a:bodyPr>
          <a:lstStyle/>
          <a:p>
            <a:pPr lvl="0" algn="ctr"/>
            <a:r>
              <a:rPr lang="en-US" sz="2400" b="1">
                <a:solidFill>
                  <a:schemeClr val="dk1"/>
                </a:solidFill>
                <a:latin typeface="Caveat"/>
                <a:ea typeface="Caveat"/>
                <a:cs typeface="Caveat"/>
                <a:sym typeface="Caveat"/>
              </a:rPr>
              <a:t>What if I need help</a:t>
            </a:r>
            <a:r>
              <a:rPr lang="en" sz="2400" b="1">
                <a:solidFill>
                  <a:schemeClr val="dk1"/>
                </a:solidFill>
                <a:latin typeface="Caveat"/>
                <a:ea typeface="Caveat"/>
                <a:cs typeface="Caveat"/>
                <a:sym typeface="Caveat"/>
              </a:rPr>
              <a:t>?</a:t>
            </a:r>
          </a:p>
          <a:p>
            <a:pPr lvl="0" algn="ctr"/>
            <a:r>
              <a:rPr lang="en-US">
                <a:solidFill>
                  <a:schemeClr val="dk1"/>
                </a:solidFill>
                <a:latin typeface="Century Gothic"/>
                <a:ea typeface="Century Gothic"/>
                <a:cs typeface="Century Gothic"/>
                <a:sym typeface="Century Gothic"/>
              </a:rPr>
              <a:t>After school tutoring will be available once a week until 4:15. Your ride must be on time or else you will not be allowed to stay again. </a:t>
            </a:r>
          </a:p>
          <a:p>
            <a:pPr lvl="0" algn="ctr"/>
            <a:r>
              <a:rPr lang="en-US">
                <a:solidFill>
                  <a:schemeClr val="dk1"/>
                </a:solidFill>
                <a:latin typeface="Century Gothic"/>
                <a:ea typeface="Century Gothic"/>
                <a:cs typeface="Century Gothic"/>
                <a:sym typeface="Century Gothic"/>
              </a:rPr>
              <a:t>Resources for each standard will be made available on Canvas</a:t>
            </a:r>
          </a:p>
          <a:p>
            <a:pPr lvl="0" algn="ctr"/>
            <a:r>
              <a:rPr lang="en-US">
                <a:solidFill>
                  <a:schemeClr val="dk1"/>
                </a:solidFill>
                <a:latin typeface="Century Gothic"/>
                <a:ea typeface="Century Gothic"/>
                <a:cs typeface="Century Gothic"/>
                <a:sym typeface="Century Gothic"/>
              </a:rPr>
              <a:t>FEV tutor will be available for extra help</a:t>
            </a:r>
            <a:endParaRPr lang="en-US" dirty="0">
              <a:solidFill>
                <a:schemeClr val="dk1"/>
              </a:solidFill>
              <a:latin typeface="Century Gothic"/>
              <a:ea typeface="Century Gothic"/>
              <a:cs typeface="Century Gothic"/>
              <a:sym typeface="Century Gothic"/>
            </a:endParaRPr>
          </a:p>
        </p:txBody>
      </p:sp>
      <p:sp>
        <p:nvSpPr>
          <p:cNvPr id="8" name="TextBox 7">
            <a:extLst>
              <a:ext uri="{FF2B5EF4-FFF2-40B4-BE49-F238E27FC236}">
                <a16:creationId xmlns:a16="http://schemas.microsoft.com/office/drawing/2014/main" id="{F8C438BC-644D-437D-A8BB-6FE26D993F41}"/>
              </a:ext>
            </a:extLst>
          </p:cNvPr>
          <p:cNvSpPr txBox="1"/>
          <p:nvPr/>
        </p:nvSpPr>
        <p:spPr>
          <a:xfrm>
            <a:off x="419100" y="7112000"/>
            <a:ext cx="6934200" cy="1200329"/>
          </a:xfrm>
          <a:prstGeom prst="rect">
            <a:avLst/>
          </a:prstGeom>
          <a:noFill/>
        </p:spPr>
        <p:txBody>
          <a:bodyPr wrap="square" rtlCol="0">
            <a:spAutoFit/>
          </a:bodyPr>
          <a:lstStyle/>
          <a:p>
            <a:pPr lvl="0" algn="ctr"/>
            <a:r>
              <a:rPr lang="en-US" sz="1800" dirty="0">
                <a:latin typeface="Oswald"/>
                <a:ea typeface="Oswald"/>
                <a:cs typeface="Oswald"/>
                <a:sym typeface="Oswald"/>
              </a:rPr>
              <a:t>“You are going to be solving problems in your future that haven’t even been thought of yet. You don’t only need to know how to find the answer to already-known problems; you need to learn the skills that will help you tackle the unthinkable problems of the future.”</a:t>
            </a:r>
            <a:endParaRPr lang="en-US" sz="800" dirty="0">
              <a:latin typeface="Oswald"/>
              <a:ea typeface="Oswald"/>
              <a:cs typeface="Oswald"/>
              <a:sym typeface="Oswald"/>
            </a:endParaRPr>
          </a:p>
        </p:txBody>
      </p:sp>
    </p:spTree>
    <p:extLst>
      <p:ext uri="{BB962C8B-B14F-4D97-AF65-F5344CB8AC3E}">
        <p14:creationId xmlns:p14="http://schemas.microsoft.com/office/powerpoint/2010/main" val="384429224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994</TotalTime>
  <Words>923</Words>
  <Application>Microsoft Office PowerPoint</Application>
  <PresentationFormat>Custom</PresentationFormat>
  <Paragraphs>59</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Amatic SC</vt:lpstr>
      <vt:lpstr>Pacifico</vt:lpstr>
      <vt:lpstr>Century Gothic</vt:lpstr>
      <vt:lpstr>Arial</vt:lpstr>
      <vt:lpstr>Caveat</vt:lpstr>
      <vt:lpstr>Oswald</vt:lpstr>
      <vt:lpstr>Simple Light</vt:lpstr>
      <vt:lpstr>Enhanced Advanced Algebra with Ms. Lake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with Ms. Lake</dc:title>
  <dc:creator>Lake, Esther</dc:creator>
  <cp:lastModifiedBy>Lake, Esther</cp:lastModifiedBy>
  <cp:revision>13</cp:revision>
  <cp:lastPrinted>2023-08-04T14:15:53Z</cp:lastPrinted>
  <dcterms:modified xsi:type="dcterms:W3CDTF">2025-07-30T15:45:19Z</dcterms:modified>
</cp:coreProperties>
</file>