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handoutMasterIdLst>
    <p:handoutMasterId r:id="rId29"/>
  </p:handoutMasterIdLst>
  <p:sldIdLst>
    <p:sldId id="256" r:id="rId2"/>
    <p:sldId id="257" r:id="rId3"/>
    <p:sldId id="261" r:id="rId4"/>
    <p:sldId id="262" r:id="rId5"/>
    <p:sldId id="263" r:id="rId6"/>
    <p:sldId id="267" r:id="rId7"/>
    <p:sldId id="266" r:id="rId8"/>
    <p:sldId id="268" r:id="rId9"/>
    <p:sldId id="272" r:id="rId10"/>
    <p:sldId id="271" r:id="rId11"/>
    <p:sldId id="274" r:id="rId12"/>
    <p:sldId id="275" r:id="rId13"/>
    <p:sldId id="265" r:id="rId14"/>
    <p:sldId id="273" r:id="rId15"/>
    <p:sldId id="277" r:id="rId16"/>
    <p:sldId id="278" r:id="rId17"/>
    <p:sldId id="279" r:id="rId18"/>
    <p:sldId id="280" r:id="rId19"/>
    <p:sldId id="286" r:id="rId20"/>
    <p:sldId id="283" r:id="rId21"/>
    <p:sldId id="282" r:id="rId22"/>
    <p:sldId id="284" r:id="rId23"/>
    <p:sldId id="287" r:id="rId24"/>
    <p:sldId id="289" r:id="rId25"/>
    <p:sldId id="290" r:id="rId26"/>
    <p:sldId id="291" r:id="rId27"/>
  </p:sldIdLst>
  <p:sldSz cx="9144000" cy="6858000" type="screen4x3"/>
  <p:notesSz cx="68580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72421" cy="46498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027" y="1"/>
            <a:ext cx="2972421" cy="46498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0DA236-B2F2-457E-A826-13055056424B}" type="datetimeFigureOut">
              <a:rPr lang="en-US" smtClean="0"/>
              <a:t>9/29/2015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29823"/>
            <a:ext cx="2972421" cy="46498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027" y="8829823"/>
            <a:ext cx="2972421" cy="46498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994138-C3DB-46D3-8BD4-5BA853184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0233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72421" cy="46498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027" y="1"/>
            <a:ext cx="2972421" cy="46498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5DBC20-46F6-4B2E-8D4D-361720302726}" type="datetimeFigureOut">
              <a:rPr lang="en-US" smtClean="0"/>
              <a:t>9/29/2015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049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6421" y="4416510"/>
            <a:ext cx="5485158" cy="418322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29823"/>
            <a:ext cx="2972421" cy="46498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027" y="8829823"/>
            <a:ext cx="2972421" cy="46498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961395-F41D-4B4A-88D7-D66D606404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3520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961395-F41D-4B4A-88D7-D66D606404C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2106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961395-F41D-4B4A-88D7-D66D606404C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7109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961395-F41D-4B4A-88D7-D66D606404C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734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961395-F41D-4B4A-88D7-D66D606404C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4459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961395-F41D-4B4A-88D7-D66D606404C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237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961395-F41D-4B4A-88D7-D66D606404C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2431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961395-F41D-4B4A-88D7-D66D606404C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4040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961395-F41D-4B4A-88D7-D66D606404C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0262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961395-F41D-4B4A-88D7-D66D606404C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9565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961395-F41D-4B4A-88D7-D66D606404C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4149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961395-F41D-4B4A-88D7-D66D606404C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8438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961395-F41D-4B4A-88D7-D66D606404C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50791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961395-F41D-4B4A-88D7-D66D606404C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4839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961395-F41D-4B4A-88D7-D66D606404C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26907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961395-F41D-4B4A-88D7-D66D606404C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76835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961395-F41D-4B4A-88D7-D66D606404C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49514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961395-F41D-4B4A-88D7-D66D606404C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68899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961395-F41D-4B4A-88D7-D66D606404C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40593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961395-F41D-4B4A-88D7-D66D606404C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9218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961395-F41D-4B4A-88D7-D66D606404C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3304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961395-F41D-4B4A-88D7-D66D606404C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0678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961395-F41D-4B4A-88D7-D66D606404C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6133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961395-F41D-4B4A-88D7-D66D606404C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1836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961395-F41D-4B4A-88D7-D66D606404C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609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961395-F41D-4B4A-88D7-D66D606404C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1033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961395-F41D-4B4A-88D7-D66D606404C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1715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100F9D2F-C2D5-4033-B342-606A337D4BB0}" type="datetimeFigureOut">
              <a:rPr lang="en-US" smtClean="0"/>
              <a:t>9/29/2015</a:t>
            </a:fld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A30C0C94-1F2E-4D2D-A052-08AF0B48FB27}" type="slidenum">
              <a:rPr lang="en-US" smtClean="0"/>
              <a:t>‹#›</a:t>
            </a:fld>
            <a:endParaRPr lang="en-US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F9D2F-C2D5-4033-B342-606A337D4BB0}" type="datetimeFigureOut">
              <a:rPr lang="en-US" smtClean="0"/>
              <a:t>9/29/2015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C0C94-1F2E-4D2D-A052-08AF0B48FB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F9D2F-C2D5-4033-B342-606A337D4BB0}" type="datetimeFigureOut">
              <a:rPr lang="en-US" smtClean="0"/>
              <a:t>9/29/2015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C0C94-1F2E-4D2D-A052-08AF0B48FB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F9D2F-C2D5-4033-B342-606A337D4BB0}" type="datetimeFigureOut">
              <a:rPr lang="en-US" smtClean="0"/>
              <a:t>9/29/2015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C0C94-1F2E-4D2D-A052-08AF0B48FB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F9D2F-C2D5-4033-B342-606A337D4BB0}" type="datetimeFigureOut">
              <a:rPr lang="en-US" smtClean="0"/>
              <a:t>9/29/2015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C0C94-1F2E-4D2D-A052-08AF0B48FB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F9D2F-C2D5-4033-B342-606A337D4BB0}" type="datetimeFigureOut">
              <a:rPr lang="en-US" smtClean="0"/>
              <a:t>9/29/2015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C0C94-1F2E-4D2D-A052-08AF0B48FB27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F9D2F-C2D5-4033-B342-606A337D4BB0}" type="datetimeFigureOut">
              <a:rPr lang="en-US" smtClean="0"/>
              <a:t>9/29/2015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C0C94-1F2E-4D2D-A052-08AF0B48FB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F9D2F-C2D5-4033-B342-606A337D4BB0}" type="datetimeFigureOut">
              <a:rPr lang="en-US" smtClean="0"/>
              <a:t>9/29/2015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C0C94-1F2E-4D2D-A052-08AF0B48FB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F9D2F-C2D5-4033-B342-606A337D4BB0}" type="datetimeFigureOut">
              <a:rPr lang="en-US" smtClean="0"/>
              <a:t>9/29/2015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C0C94-1F2E-4D2D-A052-08AF0B48FB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F9D2F-C2D5-4033-B342-606A337D4BB0}" type="datetimeFigureOut">
              <a:rPr lang="en-US" smtClean="0"/>
              <a:t>9/29/2015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C0C94-1F2E-4D2D-A052-08AF0B48FB27}" type="slidenum">
              <a:rPr lang="en-US" smtClean="0"/>
              <a:t>‹#›</a:t>
            </a:fld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F9D2F-C2D5-4033-B342-606A337D4BB0}" type="datetimeFigureOut">
              <a:rPr lang="en-US" smtClean="0"/>
              <a:t>9/29/2015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C0C94-1F2E-4D2D-A052-08AF0B48FB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100F9D2F-C2D5-4033-B342-606A337D4BB0}" type="datetimeFigureOut">
              <a:rPr lang="en-US" smtClean="0"/>
              <a:t>9/29/2015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A30C0C94-1F2E-4D2D-A052-08AF0B48FB27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&amp;esrc=s&amp;source=images&amp;cd=&amp;cad=rja&amp;uact=8&amp;ved=0CAcQjRxqFQoTCPGlyq_hisgCFZB_kgodAn0BTw&amp;url=http://www3.tusculum.edu/adult/sss/category/graduation/&amp;psig=AFQjCNHzQv5g9VTHPdmBU50rpsQouOWEcg&amp;ust=1443015383733076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google.com/url?sa=i&amp;rct=j&amp;q=&amp;esrc=s&amp;source=images&amp;cd=&amp;cad=rja&amp;uact=8&amp;ved=0CAcQjRxqFQoTCPi4x6qXkMgCFZcSkgodt90H6A&amp;url=http://helenthomasrobson.com/2012/12/06/christmas-shipping-deadlines/&amp;bvm=bv.103388427,d.aWw&amp;psig=AFQjCNFvomNXcg746xwyCm0dt1fM2-FxhQ&amp;ust=1443201668846573" TargetMode="External"/><Relationship Id="rId5" Type="http://schemas.openxmlformats.org/officeDocument/2006/relationships/image" Target="../media/image12.jpeg"/><Relationship Id="rId4" Type="http://schemas.openxmlformats.org/officeDocument/2006/relationships/hyperlink" Target="http://www.google.com/url?sa=i&amp;rct=j&amp;q=&amp;esrc=s&amp;source=images&amp;cd=&amp;cad=rja&amp;uact=8&amp;ved=0CAcQjRxqFQoTCKHMteCNkMgCFY4akgodqlsD_w&amp;url=http://www.highlineschools.org/Page/6235&amp;psig=AFQjCNGCppcpQVeTpMIh24xy22HFyoN3XA&amp;ust=1443199099186048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jpeg"/><Relationship Id="rId4" Type="http://schemas.openxmlformats.org/officeDocument/2006/relationships/hyperlink" Target="http://www.google.com/url?sa=i&amp;rct=j&amp;q=&amp;esrc=s&amp;source=images&amp;cd=&amp;cad=rja&amp;uact=8&amp;ved=0CAcQjRxqFQoTCJKS0JSSkMgCFYZNkgodG3oIMg&amp;url=http://www.dreamstime.com/royalty-free-stock-photos-question-mark-image22537418&amp;bvm=bv.103388427,d.aWw&amp;psig=AFQjCNHEh50aVZggKj9V9iiiVnt6BEEtFw&amp;ust=1443200277765170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9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http://blog.cappex.com/blog/admissions-advice/making-your-college-decision-part-1-set-clear-college-priorities/" TargetMode="External"/><Relationship Id="rId11" Type="http://schemas.openxmlformats.org/officeDocument/2006/relationships/hyperlink" Target="https://www.khanacademy.org/video/overview-applying-to-college" TargetMode="External"/><Relationship Id="rId5" Type="http://schemas.openxmlformats.org/officeDocument/2006/relationships/image" Target="../media/image18.png"/><Relationship Id="rId10" Type="http://schemas.openxmlformats.org/officeDocument/2006/relationships/image" Target="../media/image21.jpeg"/><Relationship Id="rId4" Type="http://schemas.openxmlformats.org/officeDocument/2006/relationships/notesSlide" Target="../notesSlides/notesSlide18.xml"/><Relationship Id="rId9" Type="http://schemas.openxmlformats.org/officeDocument/2006/relationships/hyperlink" Target="http://www.google.com/url?sa=i&amp;rct=j&amp;q=&amp;esrc=s&amp;source=images&amp;cd=&amp;cad=rja&amp;uact=8&amp;ved=&amp;url=http://www.roars.it/online/luniversita-italiana-vista-con-occhiali-inglesi/&amp;bvm=bv.103388427,d.aWw&amp;psig=AFQjCNEL0MMu_6efaUEQhhiZLYRq_QBdUQ&amp;ust=1443202457062437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hanacademy.org/video/sal-khans-story-applying-to-college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s://secure.gacollege411.org/Financial_Aid_Planning/Scholarships/Grants_and_Scholarships/MOWR.aspx" TargetMode="External"/><Relationship Id="rId3" Type="http://schemas.openxmlformats.org/officeDocument/2006/relationships/hyperlink" Target="http://www.gru.edu/admissions/documents/2015mowrapplchecklist.pdf" TargetMode="External"/><Relationship Id="rId7" Type="http://schemas.openxmlformats.org/officeDocument/2006/relationships/hyperlink" Target="http://www.gsfc.org/main/publishing/pdf/2016/2016-Move%20On%20When%20Ready.pdf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www.paine.edu/admissions/learn/HighSchoolDualEnrollmentProgram.aspx" TargetMode="External"/><Relationship Id="rId5" Type="http://schemas.openxmlformats.org/officeDocument/2006/relationships/hyperlink" Target="http://www.gmc.edu/admissions/join-dual-enrollment.cms" TargetMode="External"/><Relationship Id="rId4" Type="http://schemas.openxmlformats.org/officeDocument/2006/relationships/hyperlink" Target="https://www.augustatech.edu/high_school.html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monroevillein.com/?attachment_id=2005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&amp;esrc=s&amp;source=images&amp;cd=&amp;cad=rja&amp;uact=8&amp;ved=0CAcQjRxqFQoTCKrNs4_Rj8gCFccIkgodzosLeg&amp;url=http://interactive.sun-sentinel.com/news/education/salsandvals/2014/indexformprocess3.php&amp;bvm=bv.103388427,d.aWw&amp;psig=AFQjCNGG71IRev1fcH4P1P0KgA9N67zyRA&amp;ust=1443182802608717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&amp;esrc=s&amp;source=images&amp;cd=&amp;cad=rja&amp;uact=8&amp;ved=0CAcQjRxqFQoTCIrxl77Xj8gCFUIKkgod_84CuA&amp;url=http://www.zazzle.com/honor_graduate_classic_round_sticker-217572569810559073&amp;bvm=bv.103388427,d.aWw&amp;psig=AFQjCNH-TAE5HKvJ0PgXh-7QGsWX9qILQg&amp;ust=1443184522736086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24400" y="2514600"/>
            <a:ext cx="3313355" cy="170216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Senior Advisement 2015-2016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Congratulations to the first graduating class of </a:t>
            </a:r>
            <a:r>
              <a:rPr lang="en-US" b="1" dirty="0" smtClean="0"/>
              <a:t>Richmond County Technical Career Magnet School!</a:t>
            </a:r>
            <a:endParaRPr lang="en-US" b="1" dirty="0"/>
          </a:p>
        </p:txBody>
      </p:sp>
      <p:pic>
        <p:nvPicPr>
          <p:cNvPr id="1026" name="Picture 2" descr="http://www3.tusculum.edu/adult/sss/wp-content/uploads/2011/12/GraduationPic.gif">
            <a:hlinkClick r:id="rId3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19200"/>
            <a:ext cx="3686175" cy="3562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7328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STAR Student, </a:t>
            </a:r>
            <a:r>
              <a:rPr lang="en-US" sz="1800" dirty="0" smtClean="0"/>
              <a:t>continued…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104709" y="2133600"/>
            <a:ext cx="3419856" cy="4114800"/>
          </a:xfrm>
        </p:spPr>
        <p:txBody>
          <a:bodyPr>
            <a:normAutofit fontScale="92500" lnSpcReduction="10000"/>
          </a:bodyPr>
          <a:lstStyle/>
          <a:p>
            <a:r>
              <a:rPr lang="en-US" sz="1800" dirty="0" smtClean="0"/>
              <a:t>High </a:t>
            </a:r>
            <a:r>
              <a:rPr lang="en-US" sz="1800" dirty="0"/>
              <a:t>school seniors must have the highest score on any single test date of the three-part </a:t>
            </a:r>
            <a:r>
              <a:rPr lang="en-US" sz="1800" dirty="0" smtClean="0"/>
              <a:t>SAT</a:t>
            </a:r>
          </a:p>
          <a:p>
            <a:endParaRPr lang="en-US" sz="1800" dirty="0" smtClean="0"/>
          </a:p>
          <a:p>
            <a:r>
              <a:rPr lang="en-US" sz="1800" dirty="0"/>
              <a:t>be in the top 10 percent or top 10 students of their class based on grade point </a:t>
            </a:r>
            <a:r>
              <a:rPr lang="en-US" sz="1800" dirty="0" smtClean="0"/>
              <a:t>average</a:t>
            </a:r>
          </a:p>
          <a:p>
            <a:endParaRPr lang="en-US" sz="1800" dirty="0" smtClean="0"/>
          </a:p>
          <a:p>
            <a:r>
              <a:rPr lang="en-US" sz="1800" dirty="0" smtClean="0"/>
              <a:t>SAT </a:t>
            </a:r>
            <a:r>
              <a:rPr lang="en-US" sz="1800" dirty="0"/>
              <a:t>scores must be equal to or higher </a:t>
            </a:r>
            <a:r>
              <a:rPr lang="en-US" sz="1800" dirty="0" smtClean="0"/>
              <a:t>than:</a:t>
            </a:r>
          </a:p>
          <a:p>
            <a:pPr marL="68580" indent="0">
              <a:buNone/>
            </a:pPr>
            <a:r>
              <a:rPr lang="en-US" sz="1800" dirty="0" smtClean="0"/>
              <a:t>Critical Reading= 495</a:t>
            </a:r>
          </a:p>
          <a:p>
            <a:pPr marL="68580" indent="0">
              <a:buNone/>
            </a:pPr>
            <a:r>
              <a:rPr lang="en-US" sz="1800" dirty="0" smtClean="0"/>
              <a:t>Math = 511</a:t>
            </a:r>
          </a:p>
          <a:p>
            <a:pPr marL="68580" indent="0">
              <a:buNone/>
            </a:pPr>
            <a:r>
              <a:rPr lang="en-US" sz="1800" dirty="0" smtClean="0"/>
              <a:t>Writing =484</a:t>
            </a:r>
            <a:endParaRPr lang="en-US" sz="1800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b="1" dirty="0"/>
              <a:t>The last SAT date for STAR 2016 is November 7</a:t>
            </a:r>
          </a:p>
          <a:p>
            <a:r>
              <a:rPr lang="en-US" b="1" dirty="0"/>
              <a:t>STAR Student and STAR Teacher nominations must be submitted by December 18, 2015.</a:t>
            </a:r>
          </a:p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81000"/>
            <a:ext cx="2733674" cy="111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4038600" y="6175021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solidFill>
                  <a:srgbClr val="7030A0"/>
                </a:solidFill>
              </a:rPr>
              <a:t>http://www.pagefoundation.org/?STAR6Guidelines</a:t>
            </a:r>
          </a:p>
        </p:txBody>
      </p:sp>
    </p:spTree>
    <p:extLst>
      <p:ext uri="{BB962C8B-B14F-4D97-AF65-F5344CB8AC3E}">
        <p14:creationId xmlns:p14="http://schemas.microsoft.com/office/powerpoint/2010/main" val="2886577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762000" y="1551064"/>
            <a:ext cx="7303008" cy="4773536"/>
          </a:xfrm>
        </p:spPr>
        <p:txBody>
          <a:bodyPr>
            <a:normAutofit fontScale="92500" lnSpcReduction="10000"/>
          </a:bodyPr>
          <a:lstStyle/>
          <a:p>
            <a:r>
              <a:rPr lang="en-US" sz="1700" b="1" dirty="0" smtClean="0"/>
              <a:t>Students </a:t>
            </a:r>
            <a:r>
              <a:rPr lang="en-US" sz="1700" b="1" dirty="0"/>
              <a:t>must meet one of the following academic requirements</a:t>
            </a:r>
            <a:r>
              <a:rPr lang="en-US" sz="1700" b="1" dirty="0" smtClean="0"/>
              <a:t>:</a:t>
            </a:r>
          </a:p>
          <a:p>
            <a:endParaRPr lang="en-US" sz="1400" dirty="0" smtClean="0"/>
          </a:p>
          <a:p>
            <a:pPr marL="68580" indent="0">
              <a:buNone/>
            </a:pPr>
            <a:r>
              <a:rPr lang="en-US" sz="1400" dirty="0" smtClean="0"/>
              <a:t>1. Graduate </a:t>
            </a:r>
            <a:r>
              <a:rPr lang="en-US" sz="1400" dirty="0"/>
              <a:t>from a HOPE eligible high school or home study program with a 3.0 grade point average</a:t>
            </a:r>
            <a:r>
              <a:rPr lang="en-US" sz="1400" dirty="0" smtClean="0"/>
              <a:t>.</a:t>
            </a:r>
          </a:p>
          <a:p>
            <a:endParaRPr lang="en-US" sz="1400" dirty="0"/>
          </a:p>
          <a:p>
            <a:pPr marL="68580" indent="0">
              <a:buNone/>
            </a:pPr>
            <a:r>
              <a:rPr lang="en-US" sz="1400" dirty="0" smtClean="0"/>
              <a:t>2.Be </a:t>
            </a:r>
            <a:r>
              <a:rPr lang="en-US" sz="1400" dirty="0"/>
              <a:t>enrolled as a degree-seeking student at an eligible institution</a:t>
            </a:r>
            <a:r>
              <a:rPr lang="en-US" sz="1400" dirty="0" smtClean="0"/>
              <a:t>.</a:t>
            </a:r>
          </a:p>
          <a:p>
            <a:endParaRPr lang="en-US" sz="1400" dirty="0"/>
          </a:p>
          <a:p>
            <a:pPr marL="68580" indent="0">
              <a:buNone/>
            </a:pPr>
            <a:r>
              <a:rPr lang="en-US" sz="1400" dirty="0"/>
              <a:t>3.Meet HOPE’s Georgia, U.S. Citizen, or eligible non-citizen requirements: Georgia residency requirements</a:t>
            </a:r>
            <a:r>
              <a:rPr lang="en-US" sz="1400" dirty="0" smtClean="0"/>
              <a:t>.</a:t>
            </a:r>
          </a:p>
          <a:p>
            <a:endParaRPr lang="en-US" sz="1400" dirty="0"/>
          </a:p>
          <a:p>
            <a:pPr marL="68580" indent="0">
              <a:buNone/>
            </a:pPr>
            <a:r>
              <a:rPr lang="en-US" sz="1400" dirty="0"/>
              <a:t>4.Be in compliance with Selective </a:t>
            </a:r>
            <a:r>
              <a:rPr lang="en-US" sz="1400" dirty="0" smtClean="0"/>
              <a:t>Service registration </a:t>
            </a:r>
            <a:r>
              <a:rPr lang="en-US" sz="1400" dirty="0"/>
              <a:t>requirements (male students 18-25 years of age must be registered </a:t>
            </a:r>
            <a:r>
              <a:rPr lang="en-US" sz="1400" dirty="0" smtClean="0"/>
              <a:t>within </a:t>
            </a:r>
            <a:r>
              <a:rPr lang="en-US" sz="1400" dirty="0"/>
              <a:t>30 days of 18th birthday.  You can register at any US Post Office</a:t>
            </a:r>
            <a:r>
              <a:rPr lang="en-US" sz="1400" dirty="0" smtClean="0"/>
              <a:t>).</a:t>
            </a:r>
          </a:p>
          <a:p>
            <a:endParaRPr lang="en-US" sz="1400" dirty="0"/>
          </a:p>
          <a:p>
            <a:pPr marL="68580" indent="0">
              <a:buNone/>
            </a:pPr>
            <a:r>
              <a:rPr lang="en-US" sz="1400" dirty="0"/>
              <a:t>5.Be in compliance with the Georgia Drug-Free Postsecondary Education Act of 1990. A student may be ineligible for HOPE payment if he or she has been convicted for committing certain felony offenses involving marijuana, controlled substances, or dangerous drugs</a:t>
            </a:r>
            <a:r>
              <a:rPr lang="en-US" sz="1400" dirty="0" smtClean="0"/>
              <a:t>.</a:t>
            </a:r>
          </a:p>
          <a:p>
            <a:endParaRPr lang="en-US" sz="1400" dirty="0"/>
          </a:p>
          <a:p>
            <a:pPr marL="68580" indent="0">
              <a:buNone/>
            </a:pPr>
            <a:r>
              <a:rPr lang="en-US" sz="1400" dirty="0"/>
              <a:t>6.Not be in default or owe a refund on a student financial aid program</a:t>
            </a:r>
            <a:r>
              <a:rPr lang="en-US" sz="1400" dirty="0" smtClean="0"/>
              <a:t>.</a:t>
            </a:r>
          </a:p>
          <a:p>
            <a:endParaRPr lang="en-US" sz="1400" dirty="0"/>
          </a:p>
          <a:p>
            <a:pPr marL="68580" indent="0">
              <a:buNone/>
            </a:pPr>
            <a:r>
              <a:rPr lang="en-US" sz="1400" dirty="0"/>
              <a:t>7.Maintain satisfactory academic progress as defined by the college.</a:t>
            </a:r>
          </a:p>
          <a:p>
            <a:endParaRPr lang="en-US" sz="14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1" y="609601"/>
            <a:ext cx="25908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570432" y="6570821"/>
            <a:ext cx="807719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https://secure.gacollege411.org/Financial_Aid_Planning/HOPE_Program/Georgia_s_HOPE_Scholarship_Program_Overview.aspx</a:t>
            </a:r>
          </a:p>
        </p:txBody>
      </p:sp>
    </p:spTree>
    <p:extLst>
      <p:ext uri="{BB962C8B-B14F-4D97-AF65-F5344CB8AC3E}">
        <p14:creationId xmlns:p14="http://schemas.microsoft.com/office/powerpoint/2010/main" val="1746432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600201"/>
            <a:ext cx="6777317" cy="4571999"/>
          </a:xfrm>
        </p:spPr>
        <p:txBody>
          <a:bodyPr>
            <a:normAutofit fontScale="92500"/>
          </a:bodyPr>
          <a:lstStyle/>
          <a:p>
            <a:r>
              <a:rPr lang="en-US" sz="1600" dirty="0"/>
              <a:t>The Georgia Student Finance Commission, a state agency, calculates HOPE averages based </a:t>
            </a:r>
            <a:r>
              <a:rPr lang="en-US" sz="1600" dirty="0" smtClean="0"/>
              <a:t>on transcript </a:t>
            </a:r>
            <a:r>
              <a:rPr lang="en-US" sz="1600" dirty="0"/>
              <a:t>information provided by </a:t>
            </a:r>
            <a:r>
              <a:rPr lang="en-US" sz="1600" dirty="0" smtClean="0"/>
              <a:t>Richmond </a:t>
            </a:r>
            <a:r>
              <a:rPr lang="en-US" sz="1600" dirty="0"/>
              <a:t>County Public Schools. The school system does </a:t>
            </a:r>
            <a:r>
              <a:rPr lang="en-US" sz="1600" dirty="0" smtClean="0"/>
              <a:t>not calculate </a:t>
            </a:r>
            <a:r>
              <a:rPr lang="en-US" sz="1600" dirty="0"/>
              <a:t>HOPE averages and does not have access to the state’s calculations</a:t>
            </a:r>
            <a:r>
              <a:rPr lang="en-US" sz="1600" dirty="0" smtClean="0"/>
              <a:t>.</a:t>
            </a:r>
          </a:p>
          <a:p>
            <a:r>
              <a:rPr lang="en-US" sz="1600" b="1" dirty="0"/>
              <a:t>How and when do families learn a student’s HOPE eligibility status?</a:t>
            </a:r>
          </a:p>
          <a:p>
            <a:r>
              <a:rPr lang="en-US" sz="1600" dirty="0"/>
              <a:t>Students will not receive automatic or direct notification of their HOPE </a:t>
            </a:r>
            <a:r>
              <a:rPr lang="en-US" sz="1600" dirty="0" smtClean="0"/>
              <a:t>eligibility status</a:t>
            </a:r>
            <a:r>
              <a:rPr lang="en-US" sz="1600" dirty="0"/>
              <a:t>. </a:t>
            </a:r>
            <a:endParaRPr lang="en-US" sz="1600" dirty="0" smtClean="0"/>
          </a:p>
          <a:p>
            <a:r>
              <a:rPr lang="en-US" sz="1600" dirty="0" smtClean="0"/>
              <a:t>Students </a:t>
            </a:r>
            <a:r>
              <a:rPr lang="en-US" sz="1600" dirty="0"/>
              <a:t>and/or their parents may sign on to </a:t>
            </a:r>
            <a:r>
              <a:rPr lang="en-US" sz="1500" dirty="0" smtClean="0"/>
              <a:t>w</a:t>
            </a:r>
            <a:r>
              <a:rPr lang="en-US" sz="1500" i="1" dirty="0" smtClean="0"/>
              <a:t>ww.GAcollege411.org</a:t>
            </a:r>
            <a:r>
              <a:rPr lang="en-US" sz="1600" i="1" dirty="0" smtClean="0"/>
              <a:t> </a:t>
            </a:r>
            <a:r>
              <a:rPr lang="en-US" sz="1600" dirty="0"/>
              <a:t>and </a:t>
            </a:r>
            <a:r>
              <a:rPr lang="en-US" sz="1600" dirty="0" smtClean="0"/>
              <a:t>create a </a:t>
            </a:r>
            <a:r>
              <a:rPr lang="en-US" sz="1600" dirty="0"/>
              <a:t>“My411 Student Account.” </a:t>
            </a:r>
            <a:endParaRPr lang="en-US" sz="1600" dirty="0" smtClean="0"/>
          </a:p>
          <a:p>
            <a:r>
              <a:rPr lang="en-US" sz="1600" dirty="0" smtClean="0"/>
              <a:t>The </a:t>
            </a:r>
            <a:r>
              <a:rPr lang="en-US" sz="1600" dirty="0"/>
              <a:t>state generally makes HOPE eligibility available </a:t>
            </a:r>
            <a:r>
              <a:rPr lang="en-US" sz="1600" dirty="0" smtClean="0"/>
              <a:t>for graduating </a:t>
            </a:r>
            <a:r>
              <a:rPr lang="en-US" sz="1600" dirty="0"/>
              <a:t>seniors through these personal accounts in mid-June. </a:t>
            </a:r>
            <a:endParaRPr lang="en-US" sz="1600" dirty="0" smtClean="0"/>
          </a:p>
          <a:p>
            <a:r>
              <a:rPr lang="en-US" sz="1600" dirty="0" smtClean="0"/>
              <a:t>After </a:t>
            </a:r>
            <a:r>
              <a:rPr lang="en-US" sz="1600" dirty="0"/>
              <a:t>the state </a:t>
            </a:r>
            <a:r>
              <a:rPr lang="en-US" sz="1600" dirty="0" smtClean="0"/>
              <a:t>posts HOPE </a:t>
            </a:r>
            <a:r>
              <a:rPr lang="en-US" sz="1600" dirty="0"/>
              <a:t>eligibility information on </a:t>
            </a:r>
            <a:r>
              <a:rPr lang="en-US" sz="1600" dirty="0" err="1"/>
              <a:t>GAcollege</a:t>
            </a:r>
            <a:r>
              <a:rPr lang="en-US" sz="1600" dirty="0"/>
              <a:t> 411, families may contact the </a:t>
            </a:r>
            <a:r>
              <a:rPr lang="en-US" sz="1600" dirty="0" smtClean="0"/>
              <a:t>financial aid </a:t>
            </a:r>
            <a:r>
              <a:rPr lang="en-US" sz="1600" dirty="0"/>
              <a:t>office of the college or postsecondary school the student is registered to attend in </a:t>
            </a:r>
            <a:r>
              <a:rPr lang="en-US" sz="1600" dirty="0" smtClean="0"/>
              <a:t>the summer </a:t>
            </a:r>
            <a:r>
              <a:rPr lang="en-US" sz="1600" dirty="0"/>
              <a:t>or fall. </a:t>
            </a:r>
            <a:endParaRPr lang="en-US" sz="1600" dirty="0" smtClean="0"/>
          </a:p>
          <a:p>
            <a:r>
              <a:rPr lang="en-US" sz="1600" dirty="0" smtClean="0"/>
              <a:t>Financial </a:t>
            </a:r>
            <a:r>
              <a:rPr lang="en-US" sz="1600" dirty="0"/>
              <a:t>aid staff will have access to this information directly from the </a:t>
            </a:r>
            <a:r>
              <a:rPr lang="en-US" sz="1600" dirty="0" smtClean="0"/>
              <a:t>Georgia Student </a:t>
            </a:r>
            <a:r>
              <a:rPr lang="en-US" sz="1600" dirty="0"/>
              <a:t>Finance Commission.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1" y="609601"/>
            <a:ext cx="25908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609600" y="6457890"/>
            <a:ext cx="80010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https://secure.gacollege411.org/Financial_Aid_Planning/HOPE_Program/Graduate_from_a_HOPE-eligible_high_school_.aspx</a:t>
            </a:r>
          </a:p>
        </p:txBody>
      </p:sp>
    </p:spTree>
    <p:extLst>
      <p:ext uri="{BB962C8B-B14F-4D97-AF65-F5344CB8AC3E}">
        <p14:creationId xmlns:p14="http://schemas.microsoft.com/office/powerpoint/2010/main" val="3414299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457200"/>
            <a:ext cx="7024744" cy="57253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HOPE </a:t>
            </a:r>
            <a:r>
              <a:rPr lang="en-US" sz="2200" dirty="0" smtClean="0"/>
              <a:t>continued</a:t>
            </a:r>
            <a:r>
              <a:rPr lang="en-US" dirty="0"/>
              <a:t>….. </a:t>
            </a:r>
            <a:endParaRPr lang="en-US" sz="1000" dirty="0"/>
          </a:p>
        </p:txBody>
      </p:sp>
      <p:graphicFrame>
        <p:nvGraphicFramePr>
          <p:cNvPr id="3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60080418"/>
              </p:ext>
            </p:extLst>
          </p:nvPr>
        </p:nvGraphicFramePr>
        <p:xfrm>
          <a:off x="685800" y="990600"/>
          <a:ext cx="7620000" cy="6364389"/>
        </p:xfrm>
        <a:graphic>
          <a:graphicData uri="http://schemas.openxmlformats.org/drawingml/2006/table">
            <a:tbl>
              <a:tblPr/>
              <a:tblGrid>
                <a:gridCol w="2540000"/>
                <a:gridCol w="2540000"/>
                <a:gridCol w="2540000"/>
              </a:tblGrid>
              <a:tr h="263528">
                <a:tc>
                  <a:txBody>
                    <a:bodyPr/>
                    <a:lstStyle/>
                    <a:p>
                      <a:endParaRPr lang="en-US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Hope Scholarship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Zell Miller Scholarship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95292"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GPA Graduating High School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3.0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3.7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03471"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SAT/ACT Requirement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None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1200(reading/math) SAT26 Composite ACT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90585"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Other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None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 Valedictorian or Salutatorian is eligible independent of GPA or SAT/ACT Score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58820"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GPA in College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Maintain 3.0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Maintain 3.3If between 3.0 and 3.3, then coverts to regular </a:t>
                      </a:r>
                      <a:r>
                        <a:rPr lang="en-US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HOPE</a:t>
                      </a:r>
                    </a:p>
                    <a:p>
                      <a:endParaRPr lang="en-US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3528"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Award Amounts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based upon a per hour rate at the institution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100% tuition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3528"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Book fee Allowance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None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None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03471"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Regain Eligibility after loss due to GPA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One Chance to regain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One Chance to regain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58820"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Maximum number of semester hours to receive scholarship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127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127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080557"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High School requirements starting </a:t>
                      </a:r>
                      <a:r>
                        <a:rPr lang="en-US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2015</a:t>
                      </a:r>
                    </a:p>
                    <a:p>
                      <a:endParaRPr lang="en-US" sz="1200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sz="1200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US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Mandatory Fees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Must have certain number of hours of rigorous courses (math, science, language</a:t>
                      </a:r>
                      <a:r>
                        <a:rPr lang="en-US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  <a:p>
                      <a:endParaRPr lang="en-US" sz="1200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US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None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Must have certain number of hours of rigorous courses (math, science, </a:t>
                      </a:r>
                      <a:r>
                        <a:rPr lang="en-US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language)</a:t>
                      </a:r>
                    </a:p>
                    <a:p>
                      <a:endParaRPr lang="en-US" sz="1200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US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None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080557">
                <a:tc>
                  <a:txBody>
                    <a:bodyPr/>
                    <a:lstStyle/>
                    <a:p>
                      <a:endParaRPr lang="en-US" sz="1200" dirty="0">
                        <a:effectLst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effectLst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effectLst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2590800" y="6553200"/>
            <a:ext cx="41910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  <a:ea typeface="+mj-ea"/>
                <a:cs typeface="+mj-cs"/>
              </a:rPr>
              <a:t>http://hope-scholarship.net/tips/hope-scholarship-changes/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5947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3400" y="58674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http://www.gsfc.org/main/publishing/pdf/2012/Rigor_Explanation.pdf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"/>
            <a:ext cx="8755632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1395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57200"/>
            <a:ext cx="3890029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 descr="http://www.highlineschools.org/cms/lib07/WA01919413/Centricity/Domain/1253/scholarships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41302">
            <a:off x="3265430" y="693421"/>
            <a:ext cx="1887905" cy="1285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419600" y="2167070"/>
            <a:ext cx="3505200" cy="120032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Look on the school’s website , click the guidance tab, then scroll down until you see Resources!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623978" y="914400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  <a:latin typeface="Cooper Black" panose="0208090404030B020404" pitchFamily="18" charset="0"/>
              </a:rPr>
              <a:t>Check the site weekly!</a:t>
            </a:r>
            <a:endParaRPr lang="en-US" dirty="0">
              <a:solidFill>
                <a:srgbClr val="0070C0"/>
              </a:solidFill>
              <a:latin typeface="Cooper Black" panose="0208090404030B0204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96902" y="3733800"/>
            <a:ext cx="327277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The </a:t>
            </a:r>
            <a:r>
              <a:rPr lang="en-US" b="1" i="1" dirty="0">
                <a:solidFill>
                  <a:srgbClr val="FF0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Career Center </a:t>
            </a:r>
            <a:r>
              <a:rPr lang="en-US" i="1" dirty="0">
                <a:solidFill>
                  <a:srgbClr val="7030A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is </a:t>
            </a:r>
            <a:r>
              <a:rPr lang="en-US" i="1" dirty="0" smtClean="0">
                <a:solidFill>
                  <a:srgbClr val="7030A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open!</a:t>
            </a:r>
          </a:p>
          <a:p>
            <a:r>
              <a:rPr lang="en-US" i="1" dirty="0" smtClean="0">
                <a:solidFill>
                  <a:srgbClr val="7030A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You may come to the guidance office with a pass to search for scholarships and apply to colleges!  </a:t>
            </a:r>
            <a:r>
              <a:rPr lang="en-US" i="1" dirty="0" smtClean="0">
                <a:solidFill>
                  <a:srgbClr val="FF0000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Be sure to sign in!</a:t>
            </a:r>
            <a:endParaRPr lang="en-US" i="1" dirty="0">
              <a:solidFill>
                <a:srgbClr val="FF0000"/>
              </a:solidFill>
              <a:latin typeface="Andalus" panose="02020603050405020304" pitchFamily="18" charset="-78"/>
              <a:cs typeface="Andalus" panose="02020603050405020304" pitchFamily="18" charset="-7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48595" y="5486400"/>
            <a:ext cx="1371600" cy="646331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Beware of deadlines!</a:t>
            </a:r>
            <a:endParaRPr lang="en-US" dirty="0"/>
          </a:p>
        </p:txBody>
      </p:sp>
      <p:pic>
        <p:nvPicPr>
          <p:cNvPr id="8204" name="Picture 12" descr="http://helenthomasrobson.files.wordpress.com/2012/12/deadline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1648" y="4335210"/>
            <a:ext cx="1146303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6219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6731" y="533400"/>
            <a:ext cx="7024744" cy="1143000"/>
          </a:xfrm>
        </p:spPr>
        <p:txBody>
          <a:bodyPr/>
          <a:lstStyle/>
          <a:p>
            <a:r>
              <a:rPr lang="en-US" dirty="0" smtClean="0"/>
              <a:t>Applying to college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042416" y="1828800"/>
            <a:ext cx="3419856" cy="3977640"/>
          </a:xfrm>
        </p:spPr>
        <p:txBody>
          <a:bodyPr>
            <a:normAutofit/>
          </a:bodyPr>
          <a:lstStyle/>
          <a:p>
            <a:pPr marL="68580" indent="0">
              <a:buNone/>
            </a:pPr>
            <a:r>
              <a:rPr lang="en-US" sz="1600" dirty="0" smtClean="0"/>
              <a:t>There are many considerations:</a:t>
            </a:r>
          </a:p>
          <a:p>
            <a:r>
              <a:rPr lang="en-US" sz="1600" dirty="0" smtClean="0"/>
              <a:t>Type of college- 4 year, 2 year, or technical</a:t>
            </a:r>
          </a:p>
          <a:p>
            <a:r>
              <a:rPr lang="en-US" sz="1600" dirty="0" smtClean="0"/>
              <a:t>In state or out-of-state</a:t>
            </a:r>
          </a:p>
          <a:p>
            <a:r>
              <a:rPr lang="en-US" sz="1600" dirty="0" smtClean="0"/>
              <a:t>Housing options</a:t>
            </a:r>
          </a:p>
          <a:p>
            <a:pPr marL="68580" indent="0">
              <a:buNone/>
            </a:pPr>
            <a:r>
              <a:rPr lang="en-US" sz="1600" dirty="0"/>
              <a:t>	</a:t>
            </a:r>
            <a:r>
              <a:rPr lang="en-US" sz="1600" dirty="0" smtClean="0"/>
              <a:t>on campus</a:t>
            </a:r>
          </a:p>
          <a:p>
            <a:pPr marL="68580" indent="0">
              <a:buNone/>
            </a:pPr>
            <a:r>
              <a:rPr lang="en-US" sz="1600" dirty="0"/>
              <a:t>	</a:t>
            </a:r>
            <a:r>
              <a:rPr lang="en-US" sz="1600" dirty="0" smtClean="0"/>
              <a:t>at home</a:t>
            </a:r>
          </a:p>
          <a:p>
            <a:pPr marL="68580" indent="0">
              <a:buNone/>
            </a:pPr>
            <a:r>
              <a:rPr lang="en-US" sz="1600" dirty="0"/>
              <a:t>	</a:t>
            </a:r>
            <a:r>
              <a:rPr lang="en-US" sz="1600" dirty="0" smtClean="0"/>
              <a:t>apartment</a:t>
            </a:r>
          </a:p>
          <a:p>
            <a:r>
              <a:rPr lang="en-US" sz="1600" dirty="0" smtClean="0"/>
              <a:t>Public or private</a:t>
            </a:r>
          </a:p>
          <a:p>
            <a:r>
              <a:rPr lang="en-US" sz="1600" dirty="0" smtClean="0"/>
              <a:t>Majors offered</a:t>
            </a:r>
          </a:p>
          <a:p>
            <a:r>
              <a:rPr lang="en-US" sz="1600" dirty="0" smtClean="0"/>
              <a:t>Campus size</a:t>
            </a:r>
            <a:endParaRPr lang="en-US" sz="1600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>
            <a:normAutofit/>
          </a:bodyPr>
          <a:lstStyle/>
          <a:p>
            <a:r>
              <a:rPr lang="en-US" sz="1600" dirty="0" smtClean="0"/>
              <a:t>Extracurricular opportunities</a:t>
            </a:r>
          </a:p>
          <a:p>
            <a:r>
              <a:rPr lang="en-US" sz="1600" dirty="0" smtClean="0"/>
              <a:t>Distance from home</a:t>
            </a:r>
          </a:p>
          <a:p>
            <a:r>
              <a:rPr lang="en-US" sz="1600" dirty="0" smtClean="0"/>
              <a:t>Admissions requirements</a:t>
            </a:r>
          </a:p>
          <a:p>
            <a:r>
              <a:rPr lang="en-US" sz="1600" dirty="0" smtClean="0"/>
              <a:t>Cost </a:t>
            </a:r>
          </a:p>
          <a:p>
            <a:pPr marL="365760" lvl="1" indent="0">
              <a:buNone/>
            </a:pPr>
            <a:r>
              <a:rPr lang="en-US" sz="1400" dirty="0" smtClean="0"/>
              <a:t>Financial aid</a:t>
            </a:r>
          </a:p>
          <a:p>
            <a:pPr marL="365760" lvl="1" indent="0">
              <a:buNone/>
            </a:pPr>
            <a:r>
              <a:rPr lang="en-US" sz="1400" dirty="0" smtClean="0"/>
              <a:t>Scholarships</a:t>
            </a:r>
          </a:p>
          <a:p>
            <a:pPr marL="365760" lvl="1" indent="0">
              <a:buNone/>
            </a:pPr>
            <a:r>
              <a:rPr lang="en-US" sz="1400" dirty="0" smtClean="0"/>
              <a:t>Loans</a:t>
            </a:r>
          </a:p>
          <a:p>
            <a:pPr marL="365760" lvl="1" indent="0">
              <a:buNone/>
            </a:pPr>
            <a:r>
              <a:rPr lang="en-US" sz="1400" dirty="0" smtClean="0"/>
              <a:t>grants</a:t>
            </a:r>
            <a:endParaRPr lang="en-US" sz="14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838200"/>
            <a:ext cx="1666875" cy="1216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 descr="http://thumbs.dreamstime.com/z/question-mark-22537418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4191000"/>
            <a:ext cx="1600200" cy="1710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9185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490" y="533400"/>
            <a:ext cx="7024744" cy="163726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Narrow down your choices</a:t>
            </a:r>
            <a:br>
              <a:rPr lang="en-US" dirty="0" smtClean="0"/>
            </a:br>
            <a:r>
              <a:rPr lang="en-US" dirty="0" smtClean="0"/>
              <a:t>Which </a:t>
            </a:r>
            <a:r>
              <a:rPr lang="en-US" dirty="0"/>
              <a:t>college meets your needs?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5967984" cy="3493008"/>
          </a:xfrm>
        </p:spPr>
        <p:txBody>
          <a:bodyPr>
            <a:normAutofit/>
          </a:bodyPr>
          <a:lstStyle/>
          <a:p>
            <a:r>
              <a:rPr lang="en-US" dirty="0" smtClean="0"/>
              <a:t>Research college websites</a:t>
            </a:r>
          </a:p>
          <a:p>
            <a:r>
              <a:rPr lang="en-US" dirty="0" smtClean="0"/>
              <a:t>Talk to admissions counselors</a:t>
            </a:r>
          </a:p>
          <a:p>
            <a:r>
              <a:rPr lang="en-US" dirty="0" smtClean="0"/>
              <a:t>Attend college fairs or make a campus visit</a:t>
            </a:r>
          </a:p>
          <a:p>
            <a:r>
              <a:rPr lang="en-US" dirty="0" smtClean="0"/>
              <a:t>Look for your major</a:t>
            </a:r>
          </a:p>
          <a:p>
            <a:r>
              <a:rPr lang="en-US" dirty="0" smtClean="0"/>
              <a:t>You should apply to 4 or more colleges</a:t>
            </a:r>
          </a:p>
          <a:p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5171440"/>
            <a:ext cx="3962400" cy="858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2379" y="1605838"/>
            <a:ext cx="2211021" cy="128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5556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applytocolleg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01599" y="5189702"/>
            <a:ext cx="1998133" cy="112395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67397" y="2483141"/>
            <a:ext cx="3309803" cy="2373987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If you used a fee waiver for the SAT last year, you have 4 college application fee waivers to use.</a:t>
            </a:r>
          </a:p>
          <a:p>
            <a:endParaRPr lang="en-US" dirty="0"/>
          </a:p>
          <a:p>
            <a:r>
              <a:rPr lang="en-US" dirty="0" smtClean="0"/>
              <a:t>If you use a fee waiver for the first time this year, your fee waivers will be available  once your scores return.</a:t>
            </a:r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57200" y="304800"/>
            <a:ext cx="36576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2400" b="1" dirty="0" smtClean="0">
              <a:solidFill>
                <a:srgbClr val="FF0000"/>
              </a:solidFill>
            </a:endParaRPr>
          </a:p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Apply early!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Don’t </a:t>
            </a:r>
            <a:r>
              <a:rPr lang="en-US" dirty="0"/>
              <a:t>wait until the </a:t>
            </a:r>
            <a:r>
              <a:rPr lang="en-US" dirty="0" smtClean="0"/>
              <a:t>deadline!</a:t>
            </a:r>
          </a:p>
          <a:p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Check the college’s website for application deadlines</a:t>
            </a:r>
          </a:p>
          <a:p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Early admissions deadlines</a:t>
            </a:r>
          </a:p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endParaRPr lang="en-US" dirty="0"/>
          </a:p>
        </p:txBody>
      </p:sp>
      <p:pic>
        <p:nvPicPr>
          <p:cNvPr id="12292" name="Picture 4" descr="http://www.cappex.com/blog/wp-content/uploads/2011/03/collegebound.jp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260" y="4038600"/>
            <a:ext cx="3352800" cy="2246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08024">
            <a:off x="297637" y="223067"/>
            <a:ext cx="1233526" cy="511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800600" y="88987"/>
            <a:ext cx="32766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How to apply…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Visit the college’s website!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Most applications are on-line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Look for application fees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Some colleges accept college fee waivers!</a:t>
            </a:r>
          </a:p>
          <a:p>
            <a:pPr lvl="1"/>
            <a:endParaRPr lang="en-US" dirty="0">
              <a:solidFill>
                <a:schemeClr val="bg1"/>
              </a:solidFill>
            </a:endParaRPr>
          </a:p>
          <a:p>
            <a:pPr lvl="1"/>
            <a:endParaRPr lang="en-US" dirty="0">
              <a:solidFill>
                <a:schemeClr val="bg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  <p:pic>
        <p:nvPicPr>
          <p:cNvPr id="12295" name="Picture 7" descr="https://encrypted-tbn1.gstatic.com/images?q=tbn:ANd9GcTfFThLhPw_JhAq7kjOa3yVcR2k3iEPPJLiSB6roCdWAp326wSR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950" y="5105400"/>
            <a:ext cx="938774" cy="716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3790060" y="6387643"/>
            <a:ext cx="3810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u="sng" dirty="0">
                <a:hlinkClick r:id="rId11"/>
              </a:rPr>
              <a:t>https://www.khanacademy.org/video/overview-applying-to-college</a:t>
            </a:r>
            <a:r>
              <a:rPr lang="en-US" sz="11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07787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490" y="838200"/>
            <a:ext cx="7024744" cy="838200"/>
          </a:xfrm>
        </p:spPr>
        <p:txBody>
          <a:bodyPr>
            <a:normAutofit fontScale="90000"/>
          </a:bodyPr>
          <a:lstStyle/>
          <a:p>
            <a:r>
              <a:rPr lang="en-US" dirty="0"/>
              <a:t>College Application Deadlines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492" y="1752600"/>
            <a:ext cx="6777317" cy="4080029"/>
          </a:xfrm>
        </p:spPr>
        <p:txBody>
          <a:bodyPr/>
          <a:lstStyle/>
          <a:p>
            <a:r>
              <a:rPr lang="en-US" dirty="0" smtClean="0"/>
              <a:t>Early admission to GA Tech – Oct. 15, 2015</a:t>
            </a:r>
          </a:p>
          <a:p>
            <a:endParaRPr lang="en-US" dirty="0"/>
          </a:p>
          <a:p>
            <a:r>
              <a:rPr lang="en-US" dirty="0" smtClean="0"/>
              <a:t>Early admission to UGA- October 15, 2015</a:t>
            </a:r>
          </a:p>
          <a:p>
            <a:endParaRPr lang="en-US" dirty="0" smtClean="0"/>
          </a:p>
          <a:p>
            <a:r>
              <a:rPr lang="en-US" dirty="0" smtClean="0"/>
              <a:t>Augusta University – February 15, 2016</a:t>
            </a:r>
          </a:p>
          <a:p>
            <a:endParaRPr lang="en-US" dirty="0" smtClean="0"/>
          </a:p>
          <a:p>
            <a:r>
              <a:rPr lang="en-US" dirty="0"/>
              <a:t>Georgia Southern - </a:t>
            </a:r>
            <a:r>
              <a:rPr lang="en-US" dirty="0" smtClean="0"/>
              <a:t>April </a:t>
            </a:r>
            <a:r>
              <a:rPr lang="en-US" dirty="0"/>
              <a:t>1, </a:t>
            </a:r>
            <a:r>
              <a:rPr lang="en-US" dirty="0" smtClean="0"/>
              <a:t>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8154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Guidance Staff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Mrs. Karen H. McCord, Counselor</a:t>
            </a:r>
          </a:p>
          <a:p>
            <a:pPr marL="68580" indent="0" algn="ctr">
              <a:buNone/>
            </a:pPr>
            <a:r>
              <a:rPr lang="en-US" dirty="0"/>
              <a:t> </a:t>
            </a:r>
            <a:r>
              <a:rPr lang="en-US" dirty="0" smtClean="0"/>
              <a:t>mccorka@rcboe.org</a:t>
            </a:r>
          </a:p>
          <a:p>
            <a:endParaRPr lang="en-US" dirty="0"/>
          </a:p>
          <a:p>
            <a:pPr lvl="0">
              <a:buClr>
                <a:srgbClr val="94C600"/>
              </a:buClr>
            </a:pPr>
            <a:r>
              <a:rPr lang="en-US" dirty="0" smtClean="0">
                <a:solidFill>
                  <a:srgbClr val="3E3D2D"/>
                </a:solidFill>
              </a:rPr>
              <a:t>Ms. Doris James, Data Collection Specialist</a:t>
            </a:r>
          </a:p>
          <a:p>
            <a:pPr marL="68580" indent="0" algn="ctr">
              <a:buNone/>
            </a:pPr>
            <a:r>
              <a:rPr lang="en-US" dirty="0" smtClean="0"/>
              <a:t>706-823-5580</a:t>
            </a:r>
          </a:p>
          <a:p>
            <a:pPr marL="68580" indent="0" algn="ctr">
              <a:buNone/>
            </a:pPr>
            <a:r>
              <a:rPr lang="en-US" dirty="0" smtClean="0"/>
              <a:t>706-796-4889 fax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547815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two main college entrance exams</a:t>
            </a:r>
          </a:p>
          <a:p>
            <a:r>
              <a:rPr lang="en-US" dirty="0" smtClean="0"/>
              <a:t>You are encouraged to take the same test more than once</a:t>
            </a:r>
          </a:p>
          <a:p>
            <a:r>
              <a:rPr lang="en-US" dirty="0" smtClean="0"/>
              <a:t>The current SAT will be offered through the January 2016 administration</a:t>
            </a:r>
          </a:p>
          <a:p>
            <a:r>
              <a:rPr lang="en-US" dirty="0" smtClean="0"/>
              <a:t>You can have your scores sent directly to the colleges you want to attend</a:t>
            </a:r>
            <a:endParaRPr 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021027"/>
            <a:ext cx="2971800" cy="1333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030738"/>
            <a:ext cx="295275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6091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13" y="404813"/>
            <a:ext cx="7724775" cy="604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3932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SAT/ACT test dates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2209800"/>
            <a:ext cx="3419475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961046" y="5922005"/>
            <a:ext cx="361095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https://sat.collegeboard.org/register/sat-us-dates</a:t>
            </a:r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285999"/>
            <a:ext cx="3504935" cy="3636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4593364" y="5905565"/>
            <a:ext cx="39624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http://www.actstudent.org/regist/dates.html</a:t>
            </a:r>
          </a:p>
        </p:txBody>
      </p:sp>
    </p:spTree>
    <p:extLst>
      <p:ext uri="{BB962C8B-B14F-4D97-AF65-F5344CB8AC3E}">
        <p14:creationId xmlns:p14="http://schemas.microsoft.com/office/powerpoint/2010/main" val="294849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762000"/>
            <a:ext cx="7024744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Letters of Recommendations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1981708"/>
            <a:ext cx="6777317" cy="3508977"/>
          </a:xfrm>
        </p:spPr>
        <p:txBody>
          <a:bodyPr/>
          <a:lstStyle/>
          <a:p>
            <a:r>
              <a:rPr lang="en-US" dirty="0" smtClean="0"/>
              <a:t>Teachers</a:t>
            </a:r>
          </a:p>
          <a:p>
            <a:r>
              <a:rPr lang="en-US" dirty="0" smtClean="0"/>
              <a:t>Employers</a:t>
            </a:r>
          </a:p>
          <a:p>
            <a:r>
              <a:rPr lang="en-US" dirty="0" smtClean="0"/>
              <a:t>Professors</a:t>
            </a:r>
          </a:p>
          <a:p>
            <a:r>
              <a:rPr lang="en-US" dirty="0" smtClean="0"/>
              <a:t>Club advisors</a:t>
            </a:r>
          </a:p>
          <a:p>
            <a:r>
              <a:rPr lang="en-US" dirty="0" smtClean="0"/>
              <a:t>Counselors</a:t>
            </a:r>
          </a:p>
          <a:p>
            <a:pPr lvl="2"/>
            <a:r>
              <a:rPr lang="en-US" dirty="0" smtClean="0"/>
              <a:t>Give them adequate time to write the letters!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09600" y="685800"/>
            <a:ext cx="418723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200" u="sng" dirty="0">
                <a:solidFill>
                  <a:srgbClr val="0000FF"/>
                </a:solidFill>
                <a:latin typeface="Arial Narrow"/>
                <a:ea typeface="Calibri"/>
                <a:cs typeface="Times New Roman"/>
                <a:hlinkClick r:id="rId3"/>
              </a:rPr>
              <a:t>https://www.khanacademy.org/video/sal-khans-story-applying-to-college</a:t>
            </a:r>
            <a:endParaRPr lang="en-US" sz="1200" dirty="0">
              <a:solidFill>
                <a:prstClr val="black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828800"/>
            <a:ext cx="1738313" cy="2225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884" y="4495800"/>
            <a:ext cx="1752600" cy="1897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8380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533400"/>
            <a:ext cx="7024744" cy="762000"/>
          </a:xfrm>
        </p:spPr>
        <p:txBody>
          <a:bodyPr/>
          <a:lstStyle/>
          <a:p>
            <a:r>
              <a:rPr lang="en-US" dirty="0"/>
              <a:t>Move On When Ready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016000" y="1371600"/>
            <a:ext cx="6806184" cy="3352800"/>
          </a:xfrm>
        </p:spPr>
        <p:txBody>
          <a:bodyPr/>
          <a:lstStyle/>
          <a:p>
            <a:r>
              <a:rPr lang="en-US" sz="1600" b="1" dirty="0" smtClean="0"/>
              <a:t>GRU/Augusta University</a:t>
            </a:r>
          </a:p>
          <a:p>
            <a:pPr marL="68580" indent="0">
              <a:buNone/>
            </a:pPr>
            <a:r>
              <a:rPr lang="en-US" sz="1200" dirty="0" smtClean="0">
                <a:hlinkClick r:id="rId3"/>
              </a:rPr>
              <a:t>http</a:t>
            </a:r>
            <a:r>
              <a:rPr lang="en-US" sz="1200" dirty="0">
                <a:hlinkClick r:id="rId3"/>
              </a:rPr>
              <a:t>://</a:t>
            </a:r>
            <a:r>
              <a:rPr lang="en-US" sz="1200" dirty="0" smtClean="0">
                <a:hlinkClick r:id="rId3"/>
              </a:rPr>
              <a:t>www.gru.edu/admissions/documents/2015mowrapplchecklist.pdf</a:t>
            </a:r>
            <a:endParaRPr lang="en-US" sz="1200" dirty="0" smtClean="0"/>
          </a:p>
          <a:p>
            <a:pPr marL="68580" indent="0">
              <a:buNone/>
            </a:pPr>
            <a:endParaRPr lang="en-US" sz="1200" dirty="0"/>
          </a:p>
          <a:p>
            <a:r>
              <a:rPr lang="en-US" sz="1600" b="1" dirty="0" smtClean="0"/>
              <a:t>Augusta Technical College</a:t>
            </a:r>
          </a:p>
          <a:p>
            <a:pPr marL="68580" indent="0">
              <a:buNone/>
            </a:pPr>
            <a:r>
              <a:rPr lang="en-US" sz="1200" dirty="0">
                <a:hlinkClick r:id="rId4"/>
              </a:rPr>
              <a:t>https://</a:t>
            </a:r>
            <a:r>
              <a:rPr lang="en-US" sz="1200" dirty="0" smtClean="0">
                <a:hlinkClick r:id="rId4"/>
              </a:rPr>
              <a:t>www.augustatech.edu/high_school.html</a:t>
            </a:r>
            <a:endParaRPr lang="en-US" sz="1200" dirty="0" smtClean="0"/>
          </a:p>
          <a:p>
            <a:pPr marL="68580" indent="0">
              <a:buNone/>
            </a:pPr>
            <a:endParaRPr lang="en-US" sz="1200" dirty="0" smtClean="0"/>
          </a:p>
          <a:p>
            <a:r>
              <a:rPr lang="en-US" sz="1600" b="1" dirty="0" smtClean="0"/>
              <a:t>Georgia Military College</a:t>
            </a:r>
          </a:p>
          <a:p>
            <a:pPr marL="68580" indent="0">
              <a:buNone/>
            </a:pPr>
            <a:endParaRPr lang="en-US" sz="1200" dirty="0"/>
          </a:p>
          <a:p>
            <a:pPr marL="68580" indent="0">
              <a:buNone/>
            </a:pPr>
            <a:r>
              <a:rPr lang="en-US" sz="1200" dirty="0">
                <a:hlinkClick r:id="rId5"/>
              </a:rPr>
              <a:t>http://</a:t>
            </a:r>
            <a:r>
              <a:rPr lang="en-US" sz="1200" dirty="0" smtClean="0">
                <a:hlinkClick r:id="rId5"/>
              </a:rPr>
              <a:t>www.gmc.edu/admissions/join-dual-enrollment.cms</a:t>
            </a:r>
            <a:endParaRPr lang="en-US" sz="1200" dirty="0" smtClean="0"/>
          </a:p>
          <a:p>
            <a:endParaRPr lang="en-US" sz="1200" dirty="0"/>
          </a:p>
          <a:p>
            <a:r>
              <a:rPr lang="en-US" sz="1600" b="1" dirty="0" smtClean="0"/>
              <a:t>Paine College</a:t>
            </a:r>
          </a:p>
          <a:p>
            <a:pPr marL="68580" indent="0">
              <a:buNone/>
            </a:pPr>
            <a:r>
              <a:rPr lang="en-US" sz="1200" dirty="0">
                <a:hlinkClick r:id="rId6"/>
              </a:rPr>
              <a:t>http://</a:t>
            </a:r>
            <a:r>
              <a:rPr lang="en-US" sz="1200" dirty="0" smtClean="0">
                <a:hlinkClick r:id="rId6"/>
              </a:rPr>
              <a:t>www.paine.edu/admissions/learn/HighSchoolDualEnrollmentProgram.aspx</a:t>
            </a:r>
            <a:endParaRPr lang="en-US" sz="1200" dirty="0" smtClean="0"/>
          </a:p>
          <a:p>
            <a:pPr marL="68580" indent="0">
              <a:buNone/>
            </a:pPr>
            <a:endParaRPr lang="en-US" sz="1200" dirty="0"/>
          </a:p>
        </p:txBody>
      </p:sp>
      <p:sp>
        <p:nvSpPr>
          <p:cNvPr id="5" name="Rectangle 4"/>
          <p:cNvSpPr/>
          <p:nvPr/>
        </p:nvSpPr>
        <p:spPr>
          <a:xfrm>
            <a:off x="762001" y="4876800"/>
            <a:ext cx="74458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Arial"/>
              </a:rPr>
              <a:t>Move </a:t>
            </a:r>
            <a:r>
              <a:rPr lang="en-US" sz="1200" dirty="0" smtClean="0">
                <a:latin typeface="Arial"/>
              </a:rPr>
              <a:t>on When Ready Program REGULATIONS</a:t>
            </a:r>
            <a:endParaRPr lang="en-US" sz="1200" dirty="0">
              <a:latin typeface="Arial"/>
            </a:endParaRPr>
          </a:p>
          <a:p>
            <a:endParaRPr lang="en-US" sz="1200" dirty="0" smtClean="0">
              <a:hlinkClick r:id="rId7"/>
            </a:endParaRPr>
          </a:p>
          <a:p>
            <a:r>
              <a:rPr lang="en-US" sz="1200" dirty="0" smtClean="0">
                <a:hlinkClick r:id="rId7"/>
              </a:rPr>
              <a:t>http</a:t>
            </a:r>
            <a:r>
              <a:rPr lang="en-US" sz="1200" dirty="0">
                <a:hlinkClick r:id="rId7"/>
              </a:rPr>
              <a:t>://</a:t>
            </a:r>
            <a:r>
              <a:rPr lang="en-US" sz="1200" dirty="0" smtClean="0">
                <a:hlinkClick r:id="rId7"/>
              </a:rPr>
              <a:t>www.gsfc.org/main/publishing/pdf/2016/2016-Move%20On%20When%20Ready.pdf</a:t>
            </a:r>
            <a:endParaRPr lang="en-US" sz="1200" dirty="0" smtClean="0"/>
          </a:p>
          <a:p>
            <a:endParaRPr lang="en-US" sz="1200" dirty="0"/>
          </a:p>
        </p:txBody>
      </p:sp>
      <p:sp>
        <p:nvSpPr>
          <p:cNvPr id="6" name="Rectangle 5"/>
          <p:cNvSpPr/>
          <p:nvPr/>
        </p:nvSpPr>
        <p:spPr>
          <a:xfrm>
            <a:off x="762001" y="5562600"/>
            <a:ext cx="7445828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Move on When Ready </a:t>
            </a:r>
            <a:r>
              <a:rPr lang="en-US" sz="1200" dirty="0" smtClean="0"/>
              <a:t>Program - </a:t>
            </a:r>
            <a:r>
              <a:rPr lang="en-US" sz="1200" dirty="0" err="1" smtClean="0"/>
              <a:t>GaCollege</a:t>
            </a:r>
            <a:r>
              <a:rPr lang="en-US" sz="1200" dirty="0" smtClean="0"/>
              <a:t> 411</a:t>
            </a:r>
            <a:endParaRPr lang="en-US" sz="1200" dirty="0"/>
          </a:p>
          <a:p>
            <a:r>
              <a:rPr lang="en-US" sz="1050" dirty="0" smtClean="0">
                <a:hlinkClick r:id="rId8"/>
              </a:rPr>
              <a:t>https</a:t>
            </a:r>
            <a:r>
              <a:rPr lang="en-US" sz="1050" dirty="0">
                <a:hlinkClick r:id="rId8"/>
              </a:rPr>
              <a:t>://</a:t>
            </a:r>
            <a:r>
              <a:rPr lang="en-US" sz="1050" dirty="0" smtClean="0">
                <a:hlinkClick r:id="rId8"/>
              </a:rPr>
              <a:t>secure.gacollege411.org/Financial_Aid_Planning/Scholarships/Grants_and_Scholarships/MOWR.aspx</a:t>
            </a:r>
            <a:endParaRPr lang="en-US" sz="1050" dirty="0" smtClean="0"/>
          </a:p>
          <a:p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1412237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042416" y="990600"/>
            <a:ext cx="3419856" cy="4815840"/>
          </a:xfrm>
        </p:spPr>
        <p:txBody>
          <a:bodyPr/>
          <a:lstStyle/>
          <a:p>
            <a:r>
              <a:rPr lang="en-US" dirty="0" smtClean="0"/>
              <a:t>Get your transcript</a:t>
            </a:r>
          </a:p>
          <a:p>
            <a:r>
              <a:rPr lang="en-US" dirty="0" smtClean="0"/>
              <a:t>Fill in the boxes with the grade you received in each course</a:t>
            </a:r>
          </a:p>
          <a:p>
            <a:r>
              <a:rPr lang="en-US" dirty="0" smtClean="0"/>
              <a:t>Highlight/circle the boxes for the classes you are taking this school year</a:t>
            </a:r>
            <a:endParaRPr lang="en-US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1588" y="838200"/>
            <a:ext cx="3075611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08744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Questions……</a:t>
            </a:r>
            <a:endParaRPr lang="en-US" dirty="0"/>
          </a:p>
        </p:txBody>
      </p:sp>
      <p:pic>
        <p:nvPicPr>
          <p:cNvPr id="1026" name="Picture 2" descr="http://monroevillein.com/wp-content/uploads/2015/06/Question-Mark.pn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888479"/>
            <a:ext cx="2285999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57424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Topics of interest…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dirty="0"/>
              <a:t>Graduation Requirements</a:t>
            </a:r>
          </a:p>
          <a:p>
            <a:r>
              <a:rPr lang="en-US" dirty="0" smtClean="0"/>
              <a:t>Valedictorian/</a:t>
            </a:r>
          </a:p>
          <a:p>
            <a:pPr marL="68580" indent="0">
              <a:buNone/>
            </a:pPr>
            <a:r>
              <a:rPr lang="en-US" dirty="0"/>
              <a:t> </a:t>
            </a:r>
            <a:r>
              <a:rPr lang="en-US" dirty="0" smtClean="0"/>
              <a:t>    Salutatorian</a:t>
            </a:r>
          </a:p>
          <a:p>
            <a:r>
              <a:rPr lang="en-US" dirty="0" smtClean="0"/>
              <a:t>Honor Graduates</a:t>
            </a:r>
          </a:p>
          <a:p>
            <a:r>
              <a:rPr lang="en-US" dirty="0" smtClean="0"/>
              <a:t>STAR Student </a:t>
            </a:r>
          </a:p>
          <a:p>
            <a:r>
              <a:rPr lang="en-US" dirty="0" smtClean="0"/>
              <a:t>HOPE  &amp; Rigor Requirements</a:t>
            </a:r>
          </a:p>
          <a:p>
            <a:pPr>
              <a:buFont typeface="Courier New" panose="02070309020205020404" pitchFamily="49" charset="0"/>
              <a:buChar char="o"/>
            </a:pPr>
            <a:endParaRPr lang="en-US" sz="1600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>
            <a:normAutofit/>
          </a:bodyPr>
          <a:lstStyle/>
          <a:p>
            <a:r>
              <a:rPr lang="en-US" dirty="0"/>
              <a:t>Scholarships</a:t>
            </a:r>
          </a:p>
          <a:p>
            <a:r>
              <a:rPr lang="en-US" dirty="0"/>
              <a:t>Applying to </a:t>
            </a:r>
            <a:r>
              <a:rPr lang="en-US" dirty="0" smtClean="0"/>
              <a:t>college</a:t>
            </a:r>
          </a:p>
          <a:p>
            <a:r>
              <a:rPr lang="en-US" dirty="0"/>
              <a:t>ACT/SAT</a:t>
            </a:r>
          </a:p>
          <a:p>
            <a:r>
              <a:rPr lang="en-US" dirty="0" smtClean="0"/>
              <a:t>Letters </a:t>
            </a:r>
            <a:r>
              <a:rPr lang="en-US" dirty="0"/>
              <a:t>of recommendations</a:t>
            </a:r>
          </a:p>
          <a:p>
            <a:r>
              <a:rPr lang="en-US" sz="2000" dirty="0" smtClean="0"/>
              <a:t>Move On When Ready Opportunities</a:t>
            </a:r>
            <a:endParaRPr lang="en-US" sz="2000" dirty="0"/>
          </a:p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3612" y="762000"/>
            <a:ext cx="245745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0432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609600"/>
            <a:ext cx="7024744" cy="609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Graduation Requirements 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990600" y="1371600"/>
            <a:ext cx="6830209" cy="4461029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en-US" b="1" u="sng" dirty="0">
                <a:solidFill>
                  <a:schemeClr val="accent3">
                    <a:lumMod val="75000"/>
                  </a:schemeClr>
                </a:solidFill>
              </a:rPr>
              <a:t>Areas of Study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		</a:t>
            </a:r>
            <a:r>
              <a:rPr lang="en-US" b="1" u="sng" dirty="0">
                <a:solidFill>
                  <a:schemeClr val="accent3">
                    <a:lumMod val="75000"/>
                  </a:schemeClr>
                </a:solidFill>
              </a:rPr>
              <a:t>Units Required</a:t>
            </a:r>
          </a:p>
          <a:p>
            <a:pPr>
              <a:lnSpc>
                <a:spcPct val="110000"/>
              </a:lnSpc>
              <a:buNone/>
            </a:pP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	English/Language Arts			4 units</a:t>
            </a:r>
          </a:p>
          <a:p>
            <a:pPr>
              <a:lnSpc>
                <a:spcPct val="110000"/>
              </a:lnSpc>
              <a:buNone/>
            </a:pP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	Mathematics				4 units</a:t>
            </a:r>
          </a:p>
          <a:p>
            <a:pPr>
              <a:lnSpc>
                <a:spcPct val="110000"/>
              </a:lnSpc>
              <a:buNone/>
            </a:pP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	Science					4 units</a:t>
            </a:r>
          </a:p>
          <a:p>
            <a:pPr>
              <a:lnSpc>
                <a:spcPct val="110000"/>
              </a:lnSpc>
              <a:buNone/>
            </a:pP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	Social Studies				3 units</a:t>
            </a:r>
          </a:p>
          <a:p>
            <a:pPr>
              <a:lnSpc>
                <a:spcPct val="11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	Physical Education			1 unit</a:t>
            </a:r>
          </a:p>
          <a:p>
            <a:pPr>
              <a:lnSpc>
                <a:spcPct val="11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	</a:t>
            </a:r>
            <a:r>
              <a:rPr lang="en-US" sz="1600" dirty="0">
                <a:solidFill>
                  <a:schemeClr val="accent3">
                    <a:lumMod val="75000"/>
                  </a:schemeClr>
                </a:solidFill>
              </a:rPr>
              <a:t>(Personal Fitness &amp; Health and Safety)</a:t>
            </a:r>
          </a:p>
          <a:p>
            <a:pPr>
              <a:lnSpc>
                <a:spcPct val="110000"/>
              </a:lnSpc>
              <a:buNone/>
            </a:pP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	CTAE/Foreign Language/Fine Arts	3 units 	</a:t>
            </a:r>
          </a:p>
          <a:p>
            <a:pPr>
              <a:lnSpc>
                <a:spcPct val="11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	Electives					4 units</a:t>
            </a:r>
          </a:p>
          <a:p>
            <a:pPr>
              <a:buNone/>
            </a:pP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	</a:t>
            </a:r>
            <a:r>
              <a:rPr lang="en-US" sz="2000" b="1" dirty="0">
                <a:solidFill>
                  <a:schemeClr val="accent3">
                    <a:lumMod val="75000"/>
                  </a:schemeClr>
                </a:solidFill>
              </a:rPr>
              <a:t>TOTAL					23 UNITS</a:t>
            </a:r>
          </a:p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5024" y="0"/>
            <a:ext cx="1524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1273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Changes to graduation requirements….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492" y="2323652"/>
            <a:ext cx="6777317" cy="3772348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b="1" u="sng" dirty="0">
                <a:solidFill>
                  <a:schemeClr val="accent3">
                    <a:lumMod val="50000"/>
                  </a:schemeClr>
                </a:solidFill>
              </a:rPr>
              <a:t>Changes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:</a:t>
            </a:r>
          </a:p>
          <a:p>
            <a:pPr>
              <a:buClr>
                <a:schemeClr val="tx2"/>
              </a:buClr>
            </a:pP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23 total credits required to graduate (changed from 25)</a:t>
            </a:r>
          </a:p>
          <a:p>
            <a:pPr>
              <a:buClr>
                <a:schemeClr val="tx2"/>
              </a:buClr>
            </a:pP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Fine Arts elective no longer required</a:t>
            </a:r>
          </a:p>
          <a:p>
            <a:pPr>
              <a:buClr>
                <a:schemeClr val="tx2"/>
              </a:buClr>
            </a:pP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3 credits in CTAE, Fine Arts, and or Foreign Language</a:t>
            </a:r>
          </a:p>
          <a:p>
            <a:pPr lvl="1">
              <a:buClr>
                <a:schemeClr val="tx2"/>
              </a:buClr>
            </a:pP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Students may combine courses across areas</a:t>
            </a:r>
          </a:p>
          <a:p>
            <a:pPr lvl="1">
              <a:buClr>
                <a:schemeClr val="tx2"/>
              </a:buClr>
            </a:pP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Pathway completion not </a:t>
            </a:r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required (although 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strongly recommended).</a:t>
            </a:r>
            <a:endParaRPr lang="en-US" dirty="0"/>
          </a:p>
          <a:p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1075765"/>
            <a:ext cx="1719683" cy="127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3799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1600200"/>
            <a:ext cx="7024744" cy="57253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Valedictorian/Salutatorian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2438400"/>
            <a:ext cx="6777317" cy="3352800"/>
          </a:xfrm>
        </p:spPr>
        <p:txBody>
          <a:bodyPr>
            <a:normAutofit/>
          </a:bodyPr>
          <a:lstStyle/>
          <a:p>
            <a:r>
              <a:rPr lang="en-US" dirty="0" smtClean="0"/>
              <a:t>Criteria</a:t>
            </a:r>
          </a:p>
          <a:p>
            <a:pPr marL="525780" indent="-457200">
              <a:buFont typeface="+mj-lt"/>
              <a:buAutoNum type="arabicPeriod"/>
            </a:pPr>
            <a:r>
              <a:rPr lang="en-US" sz="2000" dirty="0" smtClean="0"/>
              <a:t>Student must have taken all junior &amp; senior course work in Richmond County</a:t>
            </a:r>
          </a:p>
          <a:p>
            <a:pPr marL="525780" indent="-457200">
              <a:buFont typeface="+mj-lt"/>
              <a:buAutoNum type="arabicPeriod"/>
            </a:pPr>
            <a:r>
              <a:rPr lang="en-US" sz="2000" dirty="0" smtClean="0"/>
              <a:t>Students enrolled in the MOWR program are prospective candidates.</a:t>
            </a:r>
          </a:p>
          <a:p>
            <a:pPr marL="525780" indent="-457200">
              <a:buFont typeface="+mj-lt"/>
              <a:buAutoNum type="arabicPeriod"/>
            </a:pPr>
            <a:r>
              <a:rPr lang="en-US" sz="2000" dirty="0" smtClean="0"/>
              <a:t>The Valedictorian &amp; Salutatorian must be enrolled in the school from which they are chosen first and second semesters of their senior year.</a:t>
            </a:r>
          </a:p>
        </p:txBody>
      </p:sp>
      <p:pic>
        <p:nvPicPr>
          <p:cNvPr id="1026" name="Picture 2" descr="http://interactive.sun-sentinel.com/news/education/salsandvals/2014/images/sals-vals-banner-0511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81000"/>
            <a:ext cx="5238750" cy="120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67000" y="609600"/>
            <a:ext cx="762000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ln w="1905"/>
                <a:solidFill>
                  <a:schemeClr val="accent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ernard MT Condensed" panose="02050806060905020404" pitchFamily="18" charset="0"/>
              </a:rPr>
              <a:t>2016</a:t>
            </a:r>
            <a:endParaRPr lang="en-US" sz="2400" b="1" i="1" dirty="0">
              <a:ln w="1905"/>
              <a:solidFill>
                <a:schemeClr val="accent6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Bernard MT Condensed" panose="02050806060905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5500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7024744" cy="6858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Valedictorian/Salutatorian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990600" y="1219200"/>
            <a:ext cx="6425184" cy="4800600"/>
          </a:xfrm>
        </p:spPr>
        <p:txBody>
          <a:bodyPr>
            <a:normAutofit fontScale="92500"/>
          </a:bodyPr>
          <a:lstStyle/>
          <a:p>
            <a:r>
              <a:rPr lang="en-US" sz="2200" dirty="0" smtClean="0"/>
              <a:t>All high schools will have a valedictorian and salutatorian</a:t>
            </a:r>
          </a:p>
          <a:p>
            <a:r>
              <a:rPr lang="en-US" sz="2200" b="1" dirty="0" smtClean="0"/>
              <a:t>Valedictorian</a:t>
            </a:r>
            <a:r>
              <a:rPr lang="en-US" sz="2200" dirty="0" smtClean="0"/>
              <a:t>  - highest </a:t>
            </a:r>
            <a:r>
              <a:rPr lang="en-US" sz="2200" dirty="0"/>
              <a:t>average in the </a:t>
            </a:r>
            <a:r>
              <a:rPr lang="en-US" sz="2200" dirty="0" smtClean="0"/>
              <a:t>class </a:t>
            </a:r>
          </a:p>
          <a:p>
            <a:r>
              <a:rPr lang="en-US" sz="2200" b="1" dirty="0" smtClean="0"/>
              <a:t>Salutatorian</a:t>
            </a:r>
            <a:r>
              <a:rPr lang="en-US" sz="2200" dirty="0" smtClean="0"/>
              <a:t>  - second </a:t>
            </a:r>
            <a:r>
              <a:rPr lang="en-US" sz="2200" dirty="0"/>
              <a:t>highest average in the </a:t>
            </a:r>
            <a:r>
              <a:rPr lang="en-US" sz="2200" dirty="0" smtClean="0"/>
              <a:t>class</a:t>
            </a:r>
          </a:p>
          <a:p>
            <a:r>
              <a:rPr lang="en-US" sz="2200" dirty="0" smtClean="0"/>
              <a:t>These </a:t>
            </a:r>
            <a:r>
              <a:rPr lang="en-US" sz="2200" dirty="0"/>
              <a:t>students should be selected at the end of </a:t>
            </a:r>
            <a:r>
              <a:rPr lang="en-US" sz="2200" dirty="0" smtClean="0"/>
              <a:t>the first </a:t>
            </a:r>
            <a:r>
              <a:rPr lang="en-US" sz="2200" dirty="0"/>
              <a:t>semester of their senior year</a:t>
            </a:r>
            <a:r>
              <a:rPr lang="en-US" sz="2200" dirty="0" smtClean="0"/>
              <a:t>.</a:t>
            </a:r>
          </a:p>
          <a:p>
            <a:r>
              <a:rPr lang="en-US" sz="2200" dirty="0"/>
              <a:t>Averages may not be rounded to determine qualification</a:t>
            </a:r>
            <a:r>
              <a:rPr lang="en-US" sz="2200" dirty="0" smtClean="0"/>
              <a:t>.</a:t>
            </a:r>
          </a:p>
          <a:p>
            <a:r>
              <a:rPr lang="en-US" sz="2000" dirty="0"/>
              <a:t>If </a:t>
            </a:r>
            <a:r>
              <a:rPr lang="en-US" sz="2000" dirty="0" smtClean="0"/>
              <a:t>they have </a:t>
            </a:r>
            <a:r>
              <a:rPr lang="en-US" sz="2000" dirty="0"/>
              <a:t>identical averages, the second </a:t>
            </a:r>
            <a:r>
              <a:rPr lang="en-US" sz="2000" dirty="0" smtClean="0"/>
              <a:t>semester average </a:t>
            </a:r>
            <a:r>
              <a:rPr lang="en-US" sz="2000" dirty="0"/>
              <a:t>shall be considered</a:t>
            </a:r>
            <a:r>
              <a:rPr lang="en-US" sz="2000" dirty="0" smtClean="0"/>
              <a:t>.</a:t>
            </a:r>
          </a:p>
          <a:p>
            <a:r>
              <a:rPr lang="en-US" sz="2000" dirty="0"/>
              <a:t>If a tie remains, the student with the highest SAT verbal and </a:t>
            </a:r>
            <a:r>
              <a:rPr lang="en-US" sz="2000" dirty="0" smtClean="0"/>
              <a:t>math total </a:t>
            </a:r>
            <a:r>
              <a:rPr lang="en-US" sz="2000" dirty="0"/>
              <a:t>will be Valedictorian or Salutatorian</a:t>
            </a:r>
            <a:r>
              <a:rPr lang="en-US" sz="2000" dirty="0" smtClean="0"/>
              <a:t>. </a:t>
            </a:r>
            <a:r>
              <a:rPr lang="en-US" sz="1100" dirty="0" smtClean="0"/>
              <a:t>(</a:t>
            </a:r>
            <a:r>
              <a:rPr lang="en-US" sz="1100" dirty="0" err="1" smtClean="0"/>
              <a:t>pg</a:t>
            </a:r>
            <a:r>
              <a:rPr lang="en-US" sz="1100" dirty="0" smtClean="0"/>
              <a:t> 88-89)</a:t>
            </a:r>
          </a:p>
          <a:p>
            <a:endParaRPr lang="en-US" sz="2200" dirty="0"/>
          </a:p>
        </p:txBody>
      </p:sp>
      <p:sp>
        <p:nvSpPr>
          <p:cNvPr id="4" name="Rectangle 3"/>
          <p:cNvSpPr/>
          <p:nvPr/>
        </p:nvSpPr>
        <p:spPr>
          <a:xfrm>
            <a:off x="849594" y="6556494"/>
            <a:ext cx="75438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http://www.rcboe.org/download.axd?file=a4009e33-7198-44c2-9ec5-680ae794c87b&amp;dnldType=Resource</a:t>
            </a:r>
          </a:p>
        </p:txBody>
      </p:sp>
    </p:spTree>
    <p:extLst>
      <p:ext uri="{BB962C8B-B14F-4D97-AF65-F5344CB8AC3E}">
        <p14:creationId xmlns:p14="http://schemas.microsoft.com/office/powerpoint/2010/main" val="3692589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Honor Graduates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Students </a:t>
            </a:r>
            <a:r>
              <a:rPr lang="en-US" dirty="0"/>
              <a:t>with an </a:t>
            </a:r>
            <a:r>
              <a:rPr lang="en-US" dirty="0" smtClean="0"/>
              <a:t>average of </a:t>
            </a:r>
            <a:r>
              <a:rPr lang="en-US" dirty="0"/>
              <a:t>ninety and above will be honor </a:t>
            </a:r>
            <a:r>
              <a:rPr lang="en-US" dirty="0" smtClean="0"/>
              <a:t>graduates</a:t>
            </a:r>
          </a:p>
          <a:p>
            <a:r>
              <a:rPr lang="en-US" dirty="0"/>
              <a:t>These students should be selected at the end of </a:t>
            </a:r>
            <a:r>
              <a:rPr lang="en-US" dirty="0" smtClean="0"/>
              <a:t>the first </a:t>
            </a:r>
            <a:r>
              <a:rPr lang="en-US" dirty="0"/>
              <a:t>semester of their senior year</a:t>
            </a:r>
            <a:r>
              <a:rPr lang="en-US" dirty="0" smtClean="0"/>
              <a:t>.</a:t>
            </a:r>
          </a:p>
          <a:p>
            <a:r>
              <a:rPr lang="en-US" dirty="0"/>
              <a:t>Averages may not be rounded to determine </a:t>
            </a:r>
            <a:r>
              <a:rPr lang="en-US" dirty="0" smtClean="0"/>
              <a:t>qualification. </a:t>
            </a:r>
            <a:r>
              <a:rPr lang="en-US" sz="1000" dirty="0" smtClean="0"/>
              <a:t>(pg88-89)</a:t>
            </a:r>
            <a:endParaRPr lang="en-US" sz="1000" dirty="0"/>
          </a:p>
        </p:txBody>
      </p:sp>
      <p:pic>
        <p:nvPicPr>
          <p:cNvPr id="2050" name="Picture 2" descr="http://rlv.zcache.com/honor_graduate_classic_round_sticker-r5739213da9a64065b940e478c85e2ed1_v9waf_8byvr_512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685800"/>
            <a:ext cx="1524000" cy="152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849594" y="6556494"/>
            <a:ext cx="75438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http://www.rcboe.org/download.axd?file=a4009e33-7198-44c2-9ec5-680ae794c87b&amp;dnldType=Resource</a:t>
            </a:r>
          </a:p>
        </p:txBody>
      </p:sp>
    </p:spTree>
    <p:extLst>
      <p:ext uri="{BB962C8B-B14F-4D97-AF65-F5344CB8AC3E}">
        <p14:creationId xmlns:p14="http://schemas.microsoft.com/office/powerpoint/2010/main" val="1643240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STAR Student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The PAGE STAR </a:t>
            </a:r>
            <a:r>
              <a:rPr lang="en-US" sz="1400" b="1" dirty="0"/>
              <a:t>(Student Teacher Achievement Recognition) </a:t>
            </a:r>
            <a:endParaRPr lang="en-US" sz="1400" b="1" dirty="0" smtClean="0"/>
          </a:p>
          <a:p>
            <a:pPr marL="68580" indent="0">
              <a:buNone/>
            </a:pPr>
            <a:endParaRPr lang="en-US" sz="1400" b="1" dirty="0"/>
          </a:p>
          <a:p>
            <a:pPr marL="68580" indent="0">
              <a:buNone/>
            </a:pPr>
            <a:endParaRPr lang="en-US" sz="1400" b="1" dirty="0" smtClean="0"/>
          </a:p>
          <a:p>
            <a:pPr marL="68580" indent="0">
              <a:buNone/>
            </a:pPr>
            <a:r>
              <a:rPr lang="en-US" sz="3200" b="1" dirty="0" smtClean="0"/>
              <a:t>Program</a:t>
            </a:r>
            <a:r>
              <a:rPr lang="en-US" sz="3200" b="1" dirty="0"/>
              <a:t> honors Georgia’s highest achieving high school seniors and the teachers  most instrumental in their academic development. </a:t>
            </a:r>
          </a:p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609600"/>
            <a:ext cx="2733674" cy="111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7077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1860</TotalTime>
  <Words>1315</Words>
  <Application>Microsoft Office PowerPoint</Application>
  <PresentationFormat>On-screen Show (4:3)</PresentationFormat>
  <Paragraphs>259</Paragraphs>
  <Slides>26</Slides>
  <Notes>26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Austin</vt:lpstr>
      <vt:lpstr>Senior Advisement 2015-2016</vt:lpstr>
      <vt:lpstr>Guidance Staff</vt:lpstr>
      <vt:lpstr>Topics of interest…</vt:lpstr>
      <vt:lpstr>Graduation Requirements </vt:lpstr>
      <vt:lpstr>Changes to graduation requirements….</vt:lpstr>
      <vt:lpstr>Valedictorian/Salutatorian </vt:lpstr>
      <vt:lpstr>Valedictorian/Salutatorian </vt:lpstr>
      <vt:lpstr>Honor Graduates</vt:lpstr>
      <vt:lpstr>STAR Student</vt:lpstr>
      <vt:lpstr>STAR Student, continued…</vt:lpstr>
      <vt:lpstr>PowerPoint Presentation</vt:lpstr>
      <vt:lpstr>PowerPoint Presentation</vt:lpstr>
      <vt:lpstr>HOPE continued….. </vt:lpstr>
      <vt:lpstr>PowerPoint Presentation</vt:lpstr>
      <vt:lpstr>PowerPoint Presentation</vt:lpstr>
      <vt:lpstr>Applying to college</vt:lpstr>
      <vt:lpstr>Narrow down your choices Which college meets your needs?</vt:lpstr>
      <vt:lpstr>PowerPoint Presentation</vt:lpstr>
      <vt:lpstr>College Application Deadlines</vt:lpstr>
      <vt:lpstr>PowerPoint Presentation</vt:lpstr>
      <vt:lpstr>PowerPoint Presentation</vt:lpstr>
      <vt:lpstr>SAT/ACT test dates</vt:lpstr>
      <vt:lpstr>Letters of Recommendations</vt:lpstr>
      <vt:lpstr>Move On When Ready</vt:lpstr>
      <vt:lpstr>PowerPoint Presentation</vt:lpstr>
      <vt:lpstr>Questions……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McCord, Karen</dc:creator>
  <cp:lastModifiedBy>McCord, Karen</cp:lastModifiedBy>
  <cp:revision>71</cp:revision>
  <cp:lastPrinted>2015-09-29T15:57:56Z</cp:lastPrinted>
  <dcterms:created xsi:type="dcterms:W3CDTF">2015-09-22T13:18:58Z</dcterms:created>
  <dcterms:modified xsi:type="dcterms:W3CDTF">2015-09-29T19:58:45Z</dcterms:modified>
</cp:coreProperties>
</file>