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4_FA495B2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7_537CF8F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49_F4D1F0B7.xml" ContentType="application/vnd.ms-powerpoint.comment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48_671FFBDB.xml" ContentType="application/vnd.ms-powerpoint.comments+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4"/>
  </p:sldMasterIdLst>
  <p:notesMasterIdLst>
    <p:notesMasterId r:id="rId29"/>
  </p:notesMasterIdLst>
  <p:handoutMasterIdLst>
    <p:handoutMasterId r:id="rId30"/>
  </p:handoutMasterIdLst>
  <p:sldIdLst>
    <p:sldId id="289" r:id="rId5"/>
    <p:sldId id="295" r:id="rId6"/>
    <p:sldId id="327" r:id="rId7"/>
    <p:sldId id="310" r:id="rId8"/>
    <p:sldId id="309" r:id="rId9"/>
    <p:sldId id="308" r:id="rId10"/>
    <p:sldId id="334" r:id="rId11"/>
    <p:sldId id="311" r:id="rId12"/>
    <p:sldId id="315" r:id="rId13"/>
    <p:sldId id="298" r:id="rId14"/>
    <p:sldId id="302" r:id="rId15"/>
    <p:sldId id="329" r:id="rId16"/>
    <p:sldId id="326" r:id="rId17"/>
    <p:sldId id="303" r:id="rId18"/>
    <p:sldId id="318" r:id="rId19"/>
    <p:sldId id="297" r:id="rId20"/>
    <p:sldId id="312" r:id="rId21"/>
    <p:sldId id="331" r:id="rId22"/>
    <p:sldId id="332" r:id="rId23"/>
    <p:sldId id="316" r:id="rId24"/>
    <p:sldId id="333" r:id="rId25"/>
    <p:sldId id="330" r:id="rId26"/>
    <p:sldId id="328" r:id="rId27"/>
    <p:sldId id="291" r:id="rId28"/>
  </p:sldIdLst>
  <p:sldSz cx="12192000" cy="6858000"/>
  <p:notesSz cx="6950075" cy="923607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7D0A33-8AEC-B741-E1AA-F129EBDAD924}" name="Flores-Chase, Maria S" initials="" userId="S::mflores-chase@alamo.edu::986c0a20-c23c-47bd-8b27-08f6443fc71a" providerId="AD"/>
  <p188:author id="{51B97396-FD93-E851-0E1D-E735782A1AB9}" name="Turner-Gray, Carrie S" initials="CT" userId="S::cturner8@alamo.edu::ddb1bb35-c3de-461f-824e-1267ee2b45f0" providerId="AD"/>
  <p188:author id="{72A30DD3-2AD5-71D9-58F6-786AD10542A6}" name="Solano, Sophia M" initials="SM" userId="S::ssolano15@alamo.edu::a66928b7-5726-46c5-be9b-11759fa5ec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C29"/>
    <a:srgbClr val="18069A"/>
    <a:srgbClr val="0072CF"/>
    <a:srgbClr val="000000"/>
    <a:srgbClr val="FFE9A3"/>
    <a:srgbClr val="FFFFFF"/>
    <a:srgbClr val="4F9B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6EC09-B5B3-DA1D-1A77-78D1AB548203}" v="23" dt="2025-04-23T17:00:28.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Student Persistence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495-47E7-B009-D24DD4D167D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495-47E7-B009-D24DD4D167D9}"/>
              </c:ext>
            </c:extLst>
          </c:dPt>
          <c:dLbls>
            <c:dLbl>
              <c:idx val="0"/>
              <c:layout>
                <c:manualLayout>
                  <c:x val="-5.7865665468316223E-2"/>
                  <c:y val="-0.2270419839670500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495-47E7-B009-D24DD4D167D9}"/>
                </c:ext>
              </c:extLst>
            </c:dLbl>
            <c:dLbl>
              <c:idx val="1"/>
              <c:layout>
                <c:manualLayout>
                  <c:x val="6.2574958707242279E-2"/>
                  <c:y val="0.180925318989327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495-47E7-B009-D24DD4D167D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Cohort</c:v>
                </c:pt>
                <c:pt idx="1">
                  <c:v>Leavers</c:v>
                </c:pt>
              </c:strCache>
            </c:strRef>
          </c:cat>
          <c:val>
            <c:numRef>
              <c:f>Sheet1!$B$2:$B$3</c:f>
              <c:numCache>
                <c:formatCode>General</c:formatCode>
                <c:ptCount val="2"/>
                <c:pt idx="0">
                  <c:v>23</c:v>
                </c:pt>
                <c:pt idx="1">
                  <c:v>2</c:v>
                </c:pt>
              </c:numCache>
            </c:numRef>
          </c:val>
          <c:extLst>
            <c:ext xmlns:c16="http://schemas.microsoft.com/office/drawing/2014/chart" uri="{C3380CC4-5D6E-409C-BE32-E72D297353CC}">
              <c16:uniqueId val="{00000000-C087-41CA-AEED-187AE086E986}"/>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4_FA495B25.xml><?xml version="1.0" encoding="utf-8"?>
<p188:cmLst xmlns:a="http://schemas.openxmlformats.org/drawingml/2006/main" xmlns:r="http://schemas.openxmlformats.org/officeDocument/2006/relationships" xmlns:p188="http://schemas.microsoft.com/office/powerpoint/2018/8/main">
  <p188:cm id="{6B2AFBD6-27B2-45EF-9945-45D3C8ED7107}" authorId="{51B97396-FD93-E851-0E1D-E735782A1AB9}" created="2025-03-31T22:45:42.214" startDate="2025-03-31T22:45:42.214" dueDate="2025-03-31T22:45:42.214" assignedTo="{407D0A33-8AEC-B741-E1AA-F129EBDAD924}" title="@Flores-Chase, Maria S Please review for accuracy">
    <pc:sldMkLst xmlns:pc="http://schemas.microsoft.com/office/powerpoint/2013/main/command">
      <pc:docMk/>
      <pc:sldMk cId="4199111461" sldId="308"/>
    </pc:sldMkLst>
    <p188:txBody>
      <a:bodyPr/>
      <a:lstStyle/>
      <a:p>
        <a:r>
          <a:rPr lang="en-US"/>
          <a:t>[@Flores-Chase, Maria S] Please review for accuracy</a:t>
        </a:r>
      </a:p>
    </p188:txBody>
    <p188:extLst>
      <p:ext xmlns:p="http://schemas.openxmlformats.org/presentationml/2006/main" uri="{5BB2D875-25FF-4072-B9AC-8F64D62656EB}">
        <p228:taskDetails xmlns:p228="http://schemas.microsoft.com/office/powerpoint/2022/08/main">
          <p228:history>
            <p228:event time="2025-03-31T22:45:42.214" id="{8370A185-CE99-4785-AA08-BB1FB89473BC}">
              <p228:atrbtn authorId="{51B97396-FD93-E851-0E1D-E735782A1AB9}"/>
              <p228:anchr>
                <p228:comment id="{6B2AFBD6-27B2-45EF-9945-45D3C8ED7107}"/>
              </p228:anchr>
              <p228:add/>
            </p228:event>
            <p228:event time="2025-03-31T22:45:42.214" id="{302AEE6A-1CDD-429B-A342-7787E15762F2}">
              <p228:atrbtn authorId="{51B97396-FD93-E851-0E1D-E735782A1AB9}"/>
              <p228:anchr>
                <p228:comment id="{6B2AFBD6-27B2-45EF-9945-45D3C8ED7107}"/>
              </p228:anchr>
              <p228:asgn authorId="{407D0A33-8AEC-B741-E1AA-F129EBDAD924}"/>
            </p228:event>
            <p228:event time="2025-03-31T22:45:42.214" id="{26CB6C74-6678-491D-8AB3-FD7046A94783}">
              <p228:atrbtn authorId="{51B97396-FD93-E851-0E1D-E735782A1AB9}"/>
              <p228:anchr>
                <p228:comment id="{6B2AFBD6-27B2-45EF-9945-45D3C8ED7107}"/>
              </p228:anchr>
              <p228:title val="@Flores-Chase, Maria S Please review for accuracy"/>
            </p228:event>
            <p228:event time="2025-03-31T22:45:42.214" id="{515502FE-A9E1-43A5-836B-A2119497256F}">
              <p228:atrbtn authorId="{51B97396-FD93-E851-0E1D-E735782A1AB9}"/>
              <p228:anchr>
                <p228:comment id="{6B2AFBD6-27B2-45EF-9945-45D3C8ED7107}"/>
              </p228:anchr>
              <p228:date stDt="2025-03-31T22:45:42.214" endDt="2025-03-31T22:45:42.214"/>
            </p228:event>
          </p228:history>
        </p228:taskDetails>
      </p:ext>
    </p188:extLst>
  </p188:cm>
</p188:cmLst>
</file>

<file path=ppt/comments/modernComment_137_537CF8FA.xml><?xml version="1.0" encoding="utf-8"?>
<p188:cmLst xmlns:a="http://schemas.openxmlformats.org/drawingml/2006/main" xmlns:r="http://schemas.openxmlformats.org/officeDocument/2006/relationships" xmlns:p188="http://schemas.microsoft.com/office/powerpoint/2018/8/main">
  <p188:cm id="{FFB3294D-FEAE-48EF-BDC1-9A3C3E860AC4}" authorId="{51B97396-FD93-E851-0E1D-E735782A1AB9}" status="resolved" created="2024-10-31T17:35:37.919" complete="100000">
    <ac:deMkLst xmlns:ac="http://schemas.microsoft.com/office/drawing/2013/main/command">
      <pc:docMk xmlns:pc="http://schemas.microsoft.com/office/powerpoint/2013/main/command"/>
      <pc:sldMk xmlns:pc="http://schemas.microsoft.com/office/powerpoint/2013/main/command" cId="1400699130" sldId="311"/>
      <ac:picMk id="4" creationId="{E0A95940-E917-0361-8857-767070DEE0FF}"/>
    </ac:deMkLst>
    <p188:txBody>
      <a:bodyPr/>
      <a:lstStyle/>
      <a:p>
        <a:r>
          <a:rPr lang="en-US"/>
          <a:t>Change out graphic</a:t>
        </a:r>
      </a:p>
    </p188:txBody>
  </p188:cm>
</p188:cmLst>
</file>

<file path=ppt/comments/modernComment_148_671FFBDB.xml><?xml version="1.0" encoding="utf-8"?>
<p188:cmLst xmlns:a="http://schemas.openxmlformats.org/drawingml/2006/main" xmlns:r="http://schemas.openxmlformats.org/officeDocument/2006/relationships" xmlns:p188="http://schemas.microsoft.com/office/powerpoint/2018/8/main">
  <p188:cm id="{3794E2D0-EE93-4753-BD0F-C75668776079}" authorId="{51B97396-FD93-E851-0E1D-E735782A1AB9}" created="2024-10-31T17:57:47.830" startDate="2024-10-31T17:57:47.830" dueDate="2024-10-31T17:57:47.830" assignedTo="{51B97396-FD93-E851-0E1D-E735782A1AB9}" title="@Turner-Gray, Carrie S make this slide pretty">
    <pc:sldMkLst xmlns:pc="http://schemas.microsoft.com/office/powerpoint/2013/main/command">
      <pc:docMk/>
      <pc:sldMk cId="1730149339" sldId="328"/>
    </pc:sldMkLst>
    <p188:txBody>
      <a:bodyPr/>
      <a:lstStyle/>
      <a:p>
        <a:r>
          <a:rPr lang="en-US"/>
          <a:t>[@Turner-Gray, Carrie S] make this slide pretty</a:t>
        </a:r>
      </a:p>
    </p188:txBody>
    <p188:extLst>
      <p:ext xmlns:p="http://schemas.openxmlformats.org/presentationml/2006/main" uri="{5BB2D875-25FF-4072-B9AC-8F64D62656EB}">
        <p228:taskDetails xmlns:p228="http://schemas.microsoft.com/office/powerpoint/2022/08/main">
          <p228:history>
            <p228:event time="2024-10-31T17:57:47.830" id="{DC284282-E55D-449D-83E2-42F7E652F2B7}">
              <p228:atrbtn authorId="{51B97396-FD93-E851-0E1D-E735782A1AB9}"/>
              <p228:anchr>
                <p228:comment id="{3794E2D0-EE93-4753-BD0F-C75668776079}"/>
              </p228:anchr>
              <p228:add/>
            </p228:event>
            <p228:event time="2024-10-31T17:57:47.830" id="{55379652-5D6E-4434-A72F-54BB09047E63}">
              <p228:atrbtn authorId="{51B97396-FD93-E851-0E1D-E735782A1AB9}"/>
              <p228:anchr>
                <p228:comment id="{3794E2D0-EE93-4753-BD0F-C75668776079}"/>
              </p228:anchr>
              <p228:asgn authorId="{51B97396-FD93-E851-0E1D-E735782A1AB9}"/>
            </p228:event>
            <p228:event time="2024-10-31T17:57:47.830" id="{6F8B66F3-CF9A-415D-BB1E-F761AB17E3A0}">
              <p228:atrbtn authorId="{51B97396-FD93-E851-0E1D-E735782A1AB9}"/>
              <p228:anchr>
                <p228:comment id="{3794E2D0-EE93-4753-BD0F-C75668776079}"/>
              </p228:anchr>
              <p228:title val="@Turner-Gray, Carrie S make this slide pretty"/>
            </p228:event>
            <p228:event time="2024-10-31T17:57:47.830" id="{A56023E3-4D87-472C-82B1-995C00A42E96}">
              <p228:atrbtn authorId="{51B97396-FD93-E851-0E1D-E735782A1AB9}"/>
              <p228:anchr>
                <p228:comment id="{3794E2D0-EE93-4753-BD0F-C75668776079}"/>
              </p228:anchr>
              <p228:date stDt="2024-10-31T17:57:47.830" endDt="2024-10-31T17:57:47.830"/>
            </p228:event>
          </p228:history>
        </p228:taskDetails>
      </p:ext>
    </p188:extLst>
  </p188:cm>
</p188:cmLst>
</file>

<file path=ppt/comments/modernComment_149_F4D1F0B7.xml><?xml version="1.0" encoding="utf-8"?>
<p188:cmLst xmlns:a="http://schemas.openxmlformats.org/drawingml/2006/main" xmlns:r="http://schemas.openxmlformats.org/officeDocument/2006/relationships" xmlns:p188="http://schemas.microsoft.com/office/powerpoint/2018/8/main">
  <p188:cm id="{B0AB21FC-4F92-4EFF-B01F-CC46A0F08805}" authorId="{51B97396-FD93-E851-0E1D-E735782A1AB9}" status="resolved" created="2024-10-31T17:39:09.647" complete="100000">
    <ac:deMkLst xmlns:ac="http://schemas.microsoft.com/office/drawing/2013/main/command">
      <pc:docMk xmlns:pc="http://schemas.microsoft.com/office/powerpoint/2013/main/command"/>
      <pc:sldMk xmlns:pc="http://schemas.microsoft.com/office/powerpoint/2013/main/command" cId="4107399351" sldId="329"/>
      <ac:graphicFrameMk id="10" creationId="{4DAEAD0D-56DA-496C-7D41-9CF748AAB70B}"/>
    </ac:deMkLst>
    <p188:txBody>
      <a:bodyPr/>
      <a:lstStyle/>
      <a:p>
        <a:r>
          <a:rPr lang="en-US"/>
          <a:t>Change PAP to Pre-AP</a:t>
        </a:r>
      </a:p>
    </p188:txBody>
  </p188:cm>
</p188:cmLst>
</file>

<file path=ppt/diagrams/_rels/data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1D40F-6EA7-4CA2-9B02-570F5221D0C6}" type="doc">
      <dgm:prSet loTypeId="urn:microsoft.com/office/officeart/2011/layout/HexagonRadial" loCatId="cycle" qsTypeId="urn:microsoft.com/office/officeart/2005/8/quickstyle/simple2" qsCatId="simple" csTypeId="urn:microsoft.com/office/officeart/2005/8/colors/accent1_1" csCatId="accent1" phldr="1"/>
      <dgm:spPr/>
      <dgm:t>
        <a:bodyPr/>
        <a:lstStyle/>
        <a:p>
          <a:endParaRPr lang="en-US"/>
        </a:p>
      </dgm:t>
    </dgm:pt>
    <dgm:pt modelId="{B60AC1B5-02F2-465E-8437-DC19293A0E7C}">
      <dgm:prSet phldrT="[Text]" custT="1"/>
      <dgm:spPr/>
      <dgm:t>
        <a:bodyPr/>
        <a:lstStyle/>
        <a:p>
          <a:r>
            <a:rPr lang="en-US" sz="3200" b="1">
              <a:solidFill>
                <a:schemeClr val="accent1">
                  <a:lumMod val="50000"/>
                </a:schemeClr>
              </a:solidFill>
              <a:latin typeface="Amasis MT Pro Medium" panose="02040604050005020304" pitchFamily="18" charset="0"/>
            </a:rPr>
            <a:t>MOU</a:t>
          </a:r>
        </a:p>
      </dgm:t>
    </dgm:pt>
    <dgm:pt modelId="{BBD67CA8-3241-4072-AAD2-FB1FB71C60DD}" type="parTrans" cxnId="{2F1DFB52-21C5-4DF7-BBB7-12AB73A31E70}">
      <dgm:prSet/>
      <dgm:spPr/>
      <dgm:t>
        <a:bodyPr/>
        <a:lstStyle/>
        <a:p>
          <a:endParaRPr lang="en-US" b="1">
            <a:solidFill>
              <a:schemeClr val="accent1">
                <a:lumMod val="50000"/>
              </a:schemeClr>
            </a:solidFill>
            <a:latin typeface="Amasis MT Pro Medium" panose="02040604050005020304" pitchFamily="18" charset="0"/>
          </a:endParaRPr>
        </a:p>
      </dgm:t>
    </dgm:pt>
    <dgm:pt modelId="{B0F393AD-2DF3-4A54-86C6-108846BF12AD}" type="sibTrans" cxnId="{2F1DFB52-21C5-4DF7-BBB7-12AB73A31E70}">
      <dgm:prSet/>
      <dgm:spPr/>
      <dgm:t>
        <a:bodyPr/>
        <a:lstStyle/>
        <a:p>
          <a:endParaRPr lang="en-US" b="1">
            <a:solidFill>
              <a:schemeClr val="accent1">
                <a:lumMod val="50000"/>
              </a:schemeClr>
            </a:solidFill>
            <a:latin typeface="Amasis MT Pro Medium" panose="02040604050005020304" pitchFamily="18" charset="0"/>
          </a:endParaRPr>
        </a:p>
      </dgm:t>
    </dgm:pt>
    <dgm:pt modelId="{EC617F3A-A3FC-4B46-BCE8-AC2E97A26698}">
      <dgm:prSet phldrT="[Text]" custT="1"/>
      <dgm:spPr/>
      <dgm:t>
        <a:bodyPr/>
        <a:lstStyle/>
        <a:p>
          <a:r>
            <a:rPr lang="en-US" sz="1600" b="1">
              <a:solidFill>
                <a:schemeClr val="accent1">
                  <a:lumMod val="50000"/>
                </a:schemeClr>
              </a:solidFill>
              <a:latin typeface="Amasis MT Pro Medium" panose="02040604050005020304" pitchFamily="18" charset="0"/>
            </a:rPr>
            <a:t>Staffing Plan</a:t>
          </a:r>
        </a:p>
      </dgm:t>
    </dgm:pt>
    <dgm:pt modelId="{6FB1635C-D837-4991-99F8-34B180AC82F0}" type="parTrans" cxnId="{A7D277E4-C35B-41AB-B174-DE9D0C2183C6}">
      <dgm:prSet/>
      <dgm:spPr/>
      <dgm:t>
        <a:bodyPr/>
        <a:lstStyle/>
        <a:p>
          <a:endParaRPr lang="en-US" b="1">
            <a:solidFill>
              <a:schemeClr val="accent1">
                <a:lumMod val="50000"/>
              </a:schemeClr>
            </a:solidFill>
            <a:latin typeface="Amasis MT Pro Medium" panose="02040604050005020304" pitchFamily="18" charset="0"/>
          </a:endParaRPr>
        </a:p>
      </dgm:t>
    </dgm:pt>
    <dgm:pt modelId="{3E95E040-7290-492E-B1D6-8328A04A1121}" type="sibTrans" cxnId="{A7D277E4-C35B-41AB-B174-DE9D0C2183C6}">
      <dgm:prSet/>
      <dgm:spPr/>
      <dgm:t>
        <a:bodyPr/>
        <a:lstStyle/>
        <a:p>
          <a:endParaRPr lang="en-US" b="1">
            <a:solidFill>
              <a:schemeClr val="accent1">
                <a:lumMod val="50000"/>
              </a:schemeClr>
            </a:solidFill>
            <a:latin typeface="Amasis MT Pro Medium" panose="02040604050005020304" pitchFamily="18" charset="0"/>
          </a:endParaRPr>
        </a:p>
      </dgm:t>
    </dgm:pt>
    <dgm:pt modelId="{F16D987A-E9B5-4447-A2BD-2FE8F27AD7E6}">
      <dgm:prSet phldrT="[Text]" custT="1"/>
      <dgm:spPr/>
      <dgm:t>
        <a:bodyPr/>
        <a:lstStyle/>
        <a:p>
          <a:r>
            <a:rPr lang="en-US" sz="1600" b="1">
              <a:solidFill>
                <a:schemeClr val="accent1">
                  <a:lumMod val="50000"/>
                </a:schemeClr>
              </a:solidFill>
              <a:latin typeface="Amasis MT Pro Medium" panose="02040604050005020304" pitchFamily="18" charset="0"/>
            </a:rPr>
            <a:t>Funding: </a:t>
          </a:r>
        </a:p>
        <a:p>
          <a:r>
            <a:rPr lang="en-US" sz="1600" b="1">
              <a:solidFill>
                <a:schemeClr val="accent1">
                  <a:lumMod val="50000"/>
                </a:schemeClr>
              </a:solidFill>
              <a:latin typeface="Amasis MT Pro Medium" panose="02040604050005020304" pitchFamily="18" charset="0"/>
            </a:rPr>
            <a:t>DC Cost &amp; Books</a:t>
          </a:r>
        </a:p>
      </dgm:t>
    </dgm:pt>
    <dgm:pt modelId="{EFACC0EF-0298-4C7D-9DEA-6BB2E6BFEFAB}" type="parTrans" cxnId="{A43CF184-7F30-4C61-82B4-74FE93F49AD0}">
      <dgm:prSet/>
      <dgm:spPr/>
      <dgm:t>
        <a:bodyPr/>
        <a:lstStyle/>
        <a:p>
          <a:endParaRPr lang="en-US" b="1">
            <a:solidFill>
              <a:schemeClr val="accent1">
                <a:lumMod val="50000"/>
              </a:schemeClr>
            </a:solidFill>
            <a:latin typeface="Amasis MT Pro Medium" panose="02040604050005020304" pitchFamily="18" charset="0"/>
          </a:endParaRPr>
        </a:p>
      </dgm:t>
    </dgm:pt>
    <dgm:pt modelId="{D86AB714-C8EC-4A2D-B5B1-A890D2569FE2}" type="sibTrans" cxnId="{A43CF184-7F30-4C61-82B4-74FE93F49AD0}">
      <dgm:prSet/>
      <dgm:spPr/>
      <dgm:t>
        <a:bodyPr/>
        <a:lstStyle/>
        <a:p>
          <a:endParaRPr lang="en-US" b="1">
            <a:solidFill>
              <a:schemeClr val="accent1">
                <a:lumMod val="50000"/>
              </a:schemeClr>
            </a:solidFill>
            <a:latin typeface="Amasis MT Pro Medium" panose="02040604050005020304" pitchFamily="18" charset="0"/>
          </a:endParaRPr>
        </a:p>
      </dgm:t>
    </dgm:pt>
    <dgm:pt modelId="{6C606960-B9E9-4E6A-A37B-5E73010BDFBE}">
      <dgm:prSet phldrT="[Text]" custT="1"/>
      <dgm:spPr/>
      <dgm:t>
        <a:bodyPr/>
        <a:lstStyle/>
        <a:p>
          <a:r>
            <a:rPr lang="en-US" sz="1600" b="1">
              <a:solidFill>
                <a:schemeClr val="accent1">
                  <a:lumMod val="50000"/>
                </a:schemeClr>
              </a:solidFill>
              <a:latin typeface="Amasis MT Pro Medium" panose="02040604050005020304" pitchFamily="18" charset="0"/>
            </a:rPr>
            <a:t>Academic Plan</a:t>
          </a:r>
        </a:p>
      </dgm:t>
    </dgm:pt>
    <dgm:pt modelId="{07201BC4-DD85-4C8E-98AB-195E3C51B0A8}" type="parTrans" cxnId="{56677241-163E-402C-A843-8FBB79E1AF4A}">
      <dgm:prSet/>
      <dgm:spPr/>
      <dgm:t>
        <a:bodyPr/>
        <a:lstStyle/>
        <a:p>
          <a:endParaRPr lang="en-US" b="1">
            <a:solidFill>
              <a:schemeClr val="accent1">
                <a:lumMod val="50000"/>
              </a:schemeClr>
            </a:solidFill>
            <a:latin typeface="Amasis MT Pro Medium" panose="02040604050005020304" pitchFamily="18" charset="0"/>
          </a:endParaRPr>
        </a:p>
      </dgm:t>
    </dgm:pt>
    <dgm:pt modelId="{BAE73EC7-8C63-4298-8E09-3A3CF51DDA1D}" type="sibTrans" cxnId="{56677241-163E-402C-A843-8FBB79E1AF4A}">
      <dgm:prSet/>
      <dgm:spPr/>
      <dgm:t>
        <a:bodyPr/>
        <a:lstStyle/>
        <a:p>
          <a:endParaRPr lang="en-US" b="1">
            <a:solidFill>
              <a:schemeClr val="accent1">
                <a:lumMod val="50000"/>
              </a:schemeClr>
            </a:solidFill>
            <a:latin typeface="Amasis MT Pro Medium" panose="02040604050005020304" pitchFamily="18" charset="0"/>
          </a:endParaRPr>
        </a:p>
      </dgm:t>
    </dgm:pt>
    <dgm:pt modelId="{4F97A17B-DD94-4CA5-9319-B0E2217F0612}">
      <dgm:prSet phldrT="[Text]" custT="1"/>
      <dgm:spPr/>
      <dgm:t>
        <a:bodyPr/>
        <a:lstStyle/>
        <a:p>
          <a:r>
            <a:rPr lang="en-US" sz="1600" b="1">
              <a:solidFill>
                <a:schemeClr val="accent1">
                  <a:lumMod val="50000"/>
                </a:schemeClr>
              </a:solidFill>
              <a:latin typeface="Amasis MT Pro Medium" panose="02040604050005020304" pitchFamily="18" charset="0"/>
            </a:rPr>
            <a:t>Course Delivery &amp; Scheduling</a:t>
          </a:r>
        </a:p>
      </dgm:t>
    </dgm:pt>
    <dgm:pt modelId="{68450629-B500-4B8B-BB44-813D1A8025D2}" type="parTrans" cxnId="{852E740B-F18D-42E0-BCA0-F3BEE3C7E175}">
      <dgm:prSet/>
      <dgm:spPr/>
      <dgm:t>
        <a:bodyPr/>
        <a:lstStyle/>
        <a:p>
          <a:endParaRPr lang="en-US" b="1">
            <a:solidFill>
              <a:schemeClr val="accent1">
                <a:lumMod val="50000"/>
              </a:schemeClr>
            </a:solidFill>
            <a:latin typeface="Amasis MT Pro Medium" panose="02040604050005020304" pitchFamily="18" charset="0"/>
          </a:endParaRPr>
        </a:p>
      </dgm:t>
    </dgm:pt>
    <dgm:pt modelId="{D924B6EC-B15C-42CA-A580-1398711D59AC}" type="sibTrans" cxnId="{852E740B-F18D-42E0-BCA0-F3BEE3C7E175}">
      <dgm:prSet/>
      <dgm:spPr/>
      <dgm:t>
        <a:bodyPr/>
        <a:lstStyle/>
        <a:p>
          <a:endParaRPr lang="en-US" b="1">
            <a:solidFill>
              <a:schemeClr val="accent1">
                <a:lumMod val="50000"/>
              </a:schemeClr>
            </a:solidFill>
            <a:latin typeface="Amasis MT Pro Medium" panose="02040604050005020304" pitchFamily="18" charset="0"/>
          </a:endParaRPr>
        </a:p>
      </dgm:t>
    </dgm:pt>
    <dgm:pt modelId="{0C965198-B5FA-4939-81CD-B511D2060E9A}">
      <dgm:prSet phldrT="[Text]" custT="1"/>
      <dgm:spPr/>
      <dgm:t>
        <a:bodyPr/>
        <a:lstStyle/>
        <a:p>
          <a:r>
            <a:rPr lang="en-US" sz="1500" b="1">
              <a:solidFill>
                <a:schemeClr val="accent1">
                  <a:lumMod val="50000"/>
                </a:schemeClr>
              </a:solidFill>
              <a:latin typeface="Amasis MT Pro Medium" panose="02040604050005020304" pitchFamily="18" charset="0"/>
            </a:rPr>
            <a:t>Collaborative Outreach</a:t>
          </a:r>
        </a:p>
      </dgm:t>
    </dgm:pt>
    <dgm:pt modelId="{13C054DC-AE22-4F5F-AD41-5DDCF64052D7}" type="parTrans" cxnId="{7B35BDBC-752A-4BCE-849B-16DE5F763E32}">
      <dgm:prSet/>
      <dgm:spPr/>
      <dgm:t>
        <a:bodyPr/>
        <a:lstStyle/>
        <a:p>
          <a:endParaRPr lang="en-US" b="1">
            <a:solidFill>
              <a:schemeClr val="accent1">
                <a:lumMod val="50000"/>
              </a:schemeClr>
            </a:solidFill>
            <a:latin typeface="Amasis MT Pro Medium" panose="02040604050005020304" pitchFamily="18" charset="0"/>
          </a:endParaRPr>
        </a:p>
      </dgm:t>
    </dgm:pt>
    <dgm:pt modelId="{540439B5-F71F-4FAE-A590-6DE4133A18EB}" type="sibTrans" cxnId="{7B35BDBC-752A-4BCE-849B-16DE5F763E32}">
      <dgm:prSet/>
      <dgm:spPr/>
      <dgm:t>
        <a:bodyPr/>
        <a:lstStyle/>
        <a:p>
          <a:endParaRPr lang="en-US" b="1">
            <a:solidFill>
              <a:schemeClr val="accent1">
                <a:lumMod val="50000"/>
              </a:schemeClr>
            </a:solidFill>
            <a:latin typeface="Amasis MT Pro Medium" panose="02040604050005020304" pitchFamily="18" charset="0"/>
          </a:endParaRPr>
        </a:p>
      </dgm:t>
    </dgm:pt>
    <dgm:pt modelId="{B27DEF07-D6D3-4A11-A18E-06FFE775F3DA}">
      <dgm:prSet phldrT="[Text]" custT="1"/>
      <dgm:spPr/>
      <dgm:t>
        <a:bodyPr/>
        <a:lstStyle/>
        <a:p>
          <a:r>
            <a:rPr lang="en-US" sz="1600" b="1">
              <a:solidFill>
                <a:schemeClr val="accent1">
                  <a:lumMod val="50000"/>
                </a:schemeClr>
              </a:solidFill>
              <a:latin typeface="Amasis MT Pro Medium" panose="02040604050005020304" pitchFamily="18" charset="0"/>
            </a:rPr>
            <a:t>Student Participation &amp; Access</a:t>
          </a:r>
        </a:p>
      </dgm:t>
    </dgm:pt>
    <dgm:pt modelId="{A3FB57A0-5CCD-47A7-9DBF-048690E8DB91}" type="parTrans" cxnId="{45AB3521-CD7E-4D68-A405-54D7016BAC48}">
      <dgm:prSet/>
      <dgm:spPr/>
      <dgm:t>
        <a:bodyPr/>
        <a:lstStyle/>
        <a:p>
          <a:endParaRPr lang="en-US" b="1">
            <a:solidFill>
              <a:schemeClr val="accent1">
                <a:lumMod val="50000"/>
              </a:schemeClr>
            </a:solidFill>
            <a:latin typeface="Amasis MT Pro Medium" panose="02040604050005020304" pitchFamily="18" charset="0"/>
          </a:endParaRPr>
        </a:p>
      </dgm:t>
    </dgm:pt>
    <dgm:pt modelId="{8A4FF05E-CBC2-4D74-9E97-B010BCB36626}" type="sibTrans" cxnId="{45AB3521-CD7E-4D68-A405-54D7016BAC48}">
      <dgm:prSet/>
      <dgm:spPr/>
      <dgm:t>
        <a:bodyPr/>
        <a:lstStyle/>
        <a:p>
          <a:endParaRPr lang="en-US" b="1">
            <a:solidFill>
              <a:schemeClr val="accent1">
                <a:lumMod val="50000"/>
              </a:schemeClr>
            </a:solidFill>
            <a:latin typeface="Amasis MT Pro Medium" panose="02040604050005020304" pitchFamily="18" charset="0"/>
          </a:endParaRPr>
        </a:p>
      </dgm:t>
    </dgm:pt>
    <dgm:pt modelId="{919683D8-FB76-49E3-853A-596DFCCFEA79}" type="pres">
      <dgm:prSet presAssocID="{E431D40F-6EA7-4CA2-9B02-570F5221D0C6}" presName="Name0" presStyleCnt="0">
        <dgm:presLayoutVars>
          <dgm:chMax val="1"/>
          <dgm:chPref val="1"/>
          <dgm:dir/>
          <dgm:animOne val="branch"/>
          <dgm:animLvl val="lvl"/>
        </dgm:presLayoutVars>
      </dgm:prSet>
      <dgm:spPr/>
    </dgm:pt>
    <dgm:pt modelId="{436DA121-C67A-4D84-9954-F745DD298A3C}" type="pres">
      <dgm:prSet presAssocID="{B60AC1B5-02F2-465E-8437-DC19293A0E7C}" presName="Parent" presStyleLbl="node0" presStyleIdx="0" presStyleCnt="1">
        <dgm:presLayoutVars>
          <dgm:chMax val="6"/>
          <dgm:chPref val="6"/>
        </dgm:presLayoutVars>
      </dgm:prSet>
      <dgm:spPr/>
    </dgm:pt>
    <dgm:pt modelId="{693851CF-36E0-40A2-8D22-0A397685DD99}" type="pres">
      <dgm:prSet presAssocID="{EC617F3A-A3FC-4B46-BCE8-AC2E97A26698}" presName="Accent1" presStyleCnt="0"/>
      <dgm:spPr/>
    </dgm:pt>
    <dgm:pt modelId="{2E8300E9-BF1D-44AB-95BB-1473A90AD12E}" type="pres">
      <dgm:prSet presAssocID="{EC617F3A-A3FC-4B46-BCE8-AC2E97A26698}" presName="Accent" presStyleLbl="bgShp" presStyleIdx="0" presStyleCnt="6"/>
      <dgm:spPr/>
    </dgm:pt>
    <dgm:pt modelId="{DBBDA89A-4B83-45D7-BB63-60F17BCA362A}" type="pres">
      <dgm:prSet presAssocID="{EC617F3A-A3FC-4B46-BCE8-AC2E97A26698}" presName="Child1" presStyleLbl="node1" presStyleIdx="0" presStyleCnt="6">
        <dgm:presLayoutVars>
          <dgm:chMax val="0"/>
          <dgm:chPref val="0"/>
          <dgm:bulletEnabled val="1"/>
        </dgm:presLayoutVars>
      </dgm:prSet>
      <dgm:spPr/>
    </dgm:pt>
    <dgm:pt modelId="{D8F20EF2-338F-4B63-B518-67E14FA16132}" type="pres">
      <dgm:prSet presAssocID="{F16D987A-E9B5-4447-A2BD-2FE8F27AD7E6}" presName="Accent2" presStyleCnt="0"/>
      <dgm:spPr/>
    </dgm:pt>
    <dgm:pt modelId="{B68B79B2-7994-40E8-878E-61B2240723FA}" type="pres">
      <dgm:prSet presAssocID="{F16D987A-E9B5-4447-A2BD-2FE8F27AD7E6}" presName="Accent" presStyleLbl="bgShp" presStyleIdx="1" presStyleCnt="6"/>
      <dgm:spPr/>
    </dgm:pt>
    <dgm:pt modelId="{83D78F4D-128E-4C9D-94D1-B8DB2990DAF7}" type="pres">
      <dgm:prSet presAssocID="{F16D987A-E9B5-4447-A2BD-2FE8F27AD7E6}" presName="Child2" presStyleLbl="node1" presStyleIdx="1" presStyleCnt="6">
        <dgm:presLayoutVars>
          <dgm:chMax val="0"/>
          <dgm:chPref val="0"/>
          <dgm:bulletEnabled val="1"/>
        </dgm:presLayoutVars>
      </dgm:prSet>
      <dgm:spPr/>
    </dgm:pt>
    <dgm:pt modelId="{421C78DE-AC88-4B66-BB41-3B75BEA18327}" type="pres">
      <dgm:prSet presAssocID="{6C606960-B9E9-4E6A-A37B-5E73010BDFBE}" presName="Accent3" presStyleCnt="0"/>
      <dgm:spPr/>
    </dgm:pt>
    <dgm:pt modelId="{1EB11C45-4A3B-4856-8669-042074FB8F1B}" type="pres">
      <dgm:prSet presAssocID="{6C606960-B9E9-4E6A-A37B-5E73010BDFBE}" presName="Accent" presStyleLbl="bgShp" presStyleIdx="2" presStyleCnt="6"/>
      <dgm:spPr/>
    </dgm:pt>
    <dgm:pt modelId="{5EC13535-7359-4D12-9AB5-066AED3CC634}" type="pres">
      <dgm:prSet presAssocID="{6C606960-B9E9-4E6A-A37B-5E73010BDFBE}" presName="Child3" presStyleLbl="node1" presStyleIdx="2" presStyleCnt="6">
        <dgm:presLayoutVars>
          <dgm:chMax val="0"/>
          <dgm:chPref val="0"/>
          <dgm:bulletEnabled val="1"/>
        </dgm:presLayoutVars>
      </dgm:prSet>
      <dgm:spPr/>
    </dgm:pt>
    <dgm:pt modelId="{74E81681-809A-43CF-9BF0-718BE6E18741}" type="pres">
      <dgm:prSet presAssocID="{4F97A17B-DD94-4CA5-9319-B0E2217F0612}" presName="Accent4" presStyleCnt="0"/>
      <dgm:spPr/>
    </dgm:pt>
    <dgm:pt modelId="{BAD90153-02E8-45B8-B0F7-51BB88AEA5F7}" type="pres">
      <dgm:prSet presAssocID="{4F97A17B-DD94-4CA5-9319-B0E2217F0612}" presName="Accent" presStyleLbl="bgShp" presStyleIdx="3" presStyleCnt="6"/>
      <dgm:spPr/>
    </dgm:pt>
    <dgm:pt modelId="{437E7643-9981-4094-92BB-3D09AE3E62D9}" type="pres">
      <dgm:prSet presAssocID="{4F97A17B-DD94-4CA5-9319-B0E2217F0612}" presName="Child4" presStyleLbl="node1" presStyleIdx="3" presStyleCnt="6">
        <dgm:presLayoutVars>
          <dgm:chMax val="0"/>
          <dgm:chPref val="0"/>
          <dgm:bulletEnabled val="1"/>
        </dgm:presLayoutVars>
      </dgm:prSet>
      <dgm:spPr/>
    </dgm:pt>
    <dgm:pt modelId="{880B10B7-563E-4FE4-8C43-82DE0F599E4D}" type="pres">
      <dgm:prSet presAssocID="{0C965198-B5FA-4939-81CD-B511D2060E9A}" presName="Accent5" presStyleCnt="0"/>
      <dgm:spPr/>
    </dgm:pt>
    <dgm:pt modelId="{5A5B48BB-9943-4908-BFA0-7843B2B919C8}" type="pres">
      <dgm:prSet presAssocID="{0C965198-B5FA-4939-81CD-B511D2060E9A}" presName="Accent" presStyleLbl="bgShp" presStyleIdx="4" presStyleCnt="6"/>
      <dgm:spPr/>
    </dgm:pt>
    <dgm:pt modelId="{5D9A33F0-A907-49FC-A21F-7CC1DD90B1AC}" type="pres">
      <dgm:prSet presAssocID="{0C965198-B5FA-4939-81CD-B511D2060E9A}" presName="Child5" presStyleLbl="node1" presStyleIdx="4" presStyleCnt="6">
        <dgm:presLayoutVars>
          <dgm:chMax val="0"/>
          <dgm:chPref val="0"/>
          <dgm:bulletEnabled val="1"/>
        </dgm:presLayoutVars>
      </dgm:prSet>
      <dgm:spPr/>
    </dgm:pt>
    <dgm:pt modelId="{82B315D0-4B24-404C-8C76-AE032EE9D7C7}" type="pres">
      <dgm:prSet presAssocID="{B27DEF07-D6D3-4A11-A18E-06FFE775F3DA}" presName="Accent6" presStyleCnt="0"/>
      <dgm:spPr/>
    </dgm:pt>
    <dgm:pt modelId="{43B82361-FFC3-40B4-9EDC-3CDA0E398547}" type="pres">
      <dgm:prSet presAssocID="{B27DEF07-D6D3-4A11-A18E-06FFE775F3DA}" presName="Accent" presStyleLbl="bgShp" presStyleIdx="5" presStyleCnt="6"/>
      <dgm:spPr/>
    </dgm:pt>
    <dgm:pt modelId="{5132CCAF-13D1-4F07-99B1-DF9E41896112}" type="pres">
      <dgm:prSet presAssocID="{B27DEF07-D6D3-4A11-A18E-06FFE775F3DA}" presName="Child6" presStyleLbl="node1" presStyleIdx="5" presStyleCnt="6">
        <dgm:presLayoutVars>
          <dgm:chMax val="0"/>
          <dgm:chPref val="0"/>
          <dgm:bulletEnabled val="1"/>
        </dgm:presLayoutVars>
      </dgm:prSet>
      <dgm:spPr/>
    </dgm:pt>
  </dgm:ptLst>
  <dgm:cxnLst>
    <dgm:cxn modelId="{E0F69A01-739E-4D21-9476-962BF8EA35F0}" type="presOf" srcId="{6C606960-B9E9-4E6A-A37B-5E73010BDFBE}" destId="{5EC13535-7359-4D12-9AB5-066AED3CC634}" srcOrd="0" destOrd="0" presId="urn:microsoft.com/office/officeart/2011/layout/HexagonRadial"/>
    <dgm:cxn modelId="{852E740B-F18D-42E0-BCA0-F3BEE3C7E175}" srcId="{B60AC1B5-02F2-465E-8437-DC19293A0E7C}" destId="{4F97A17B-DD94-4CA5-9319-B0E2217F0612}" srcOrd="3" destOrd="0" parTransId="{68450629-B500-4B8B-BB44-813D1A8025D2}" sibTransId="{D924B6EC-B15C-42CA-A580-1398711D59AC}"/>
    <dgm:cxn modelId="{45AB3521-CD7E-4D68-A405-54D7016BAC48}" srcId="{B60AC1B5-02F2-465E-8437-DC19293A0E7C}" destId="{B27DEF07-D6D3-4A11-A18E-06FFE775F3DA}" srcOrd="5" destOrd="0" parTransId="{A3FB57A0-5CCD-47A7-9DBF-048690E8DB91}" sibTransId="{8A4FF05E-CBC2-4D74-9E97-B010BCB36626}"/>
    <dgm:cxn modelId="{9F725E3D-C0F8-43FF-9F31-8514C91DC8CB}" type="presOf" srcId="{F16D987A-E9B5-4447-A2BD-2FE8F27AD7E6}" destId="{83D78F4D-128E-4C9D-94D1-B8DB2990DAF7}" srcOrd="0" destOrd="0" presId="urn:microsoft.com/office/officeart/2011/layout/HexagonRadial"/>
    <dgm:cxn modelId="{56677241-163E-402C-A843-8FBB79E1AF4A}" srcId="{B60AC1B5-02F2-465E-8437-DC19293A0E7C}" destId="{6C606960-B9E9-4E6A-A37B-5E73010BDFBE}" srcOrd="2" destOrd="0" parTransId="{07201BC4-DD85-4C8E-98AB-195E3C51B0A8}" sibTransId="{BAE73EC7-8C63-4298-8E09-3A3CF51DDA1D}"/>
    <dgm:cxn modelId="{2F1DFB52-21C5-4DF7-BBB7-12AB73A31E70}" srcId="{E431D40F-6EA7-4CA2-9B02-570F5221D0C6}" destId="{B60AC1B5-02F2-465E-8437-DC19293A0E7C}" srcOrd="0" destOrd="0" parTransId="{BBD67CA8-3241-4072-AAD2-FB1FB71C60DD}" sibTransId="{B0F393AD-2DF3-4A54-86C6-108846BF12AD}"/>
    <dgm:cxn modelId="{A43CF184-7F30-4C61-82B4-74FE93F49AD0}" srcId="{B60AC1B5-02F2-465E-8437-DC19293A0E7C}" destId="{F16D987A-E9B5-4447-A2BD-2FE8F27AD7E6}" srcOrd="1" destOrd="0" parTransId="{EFACC0EF-0298-4C7D-9DEA-6BB2E6BFEFAB}" sibTransId="{D86AB714-C8EC-4A2D-B5B1-A890D2569FE2}"/>
    <dgm:cxn modelId="{AE612186-52D3-4282-913B-A388E3B9F3A6}" type="presOf" srcId="{EC617F3A-A3FC-4B46-BCE8-AC2E97A26698}" destId="{DBBDA89A-4B83-45D7-BB63-60F17BCA362A}" srcOrd="0" destOrd="0" presId="urn:microsoft.com/office/officeart/2011/layout/HexagonRadial"/>
    <dgm:cxn modelId="{7B35BDBC-752A-4BCE-849B-16DE5F763E32}" srcId="{B60AC1B5-02F2-465E-8437-DC19293A0E7C}" destId="{0C965198-B5FA-4939-81CD-B511D2060E9A}" srcOrd="4" destOrd="0" parTransId="{13C054DC-AE22-4F5F-AD41-5DDCF64052D7}" sibTransId="{540439B5-F71F-4FAE-A590-6DE4133A18EB}"/>
    <dgm:cxn modelId="{8853FCC9-ECA4-403D-B40B-FB395C5B158E}" type="presOf" srcId="{4F97A17B-DD94-4CA5-9319-B0E2217F0612}" destId="{437E7643-9981-4094-92BB-3D09AE3E62D9}" srcOrd="0" destOrd="0" presId="urn:microsoft.com/office/officeart/2011/layout/HexagonRadial"/>
    <dgm:cxn modelId="{F743E5DB-E9BA-441F-B47A-CF7CAF3F641A}" type="presOf" srcId="{B60AC1B5-02F2-465E-8437-DC19293A0E7C}" destId="{436DA121-C67A-4D84-9954-F745DD298A3C}" srcOrd="0" destOrd="0" presId="urn:microsoft.com/office/officeart/2011/layout/HexagonRadial"/>
    <dgm:cxn modelId="{2FFA48DF-01EE-40AC-BF60-C4E9D2B8A857}" type="presOf" srcId="{B27DEF07-D6D3-4A11-A18E-06FFE775F3DA}" destId="{5132CCAF-13D1-4F07-99B1-DF9E41896112}" srcOrd="0" destOrd="0" presId="urn:microsoft.com/office/officeart/2011/layout/HexagonRadial"/>
    <dgm:cxn modelId="{A7D277E4-C35B-41AB-B174-DE9D0C2183C6}" srcId="{B60AC1B5-02F2-465E-8437-DC19293A0E7C}" destId="{EC617F3A-A3FC-4B46-BCE8-AC2E97A26698}" srcOrd="0" destOrd="0" parTransId="{6FB1635C-D837-4991-99F8-34B180AC82F0}" sibTransId="{3E95E040-7290-492E-B1D6-8328A04A1121}"/>
    <dgm:cxn modelId="{507E69F1-4D41-4F84-8CA2-98B1DE453C5C}" type="presOf" srcId="{E431D40F-6EA7-4CA2-9B02-570F5221D0C6}" destId="{919683D8-FB76-49E3-853A-596DFCCFEA79}" srcOrd="0" destOrd="0" presId="urn:microsoft.com/office/officeart/2011/layout/HexagonRadial"/>
    <dgm:cxn modelId="{56AC99F3-D8D0-4173-8A02-641BB7A0C8E2}" type="presOf" srcId="{0C965198-B5FA-4939-81CD-B511D2060E9A}" destId="{5D9A33F0-A907-49FC-A21F-7CC1DD90B1AC}" srcOrd="0" destOrd="0" presId="urn:microsoft.com/office/officeart/2011/layout/HexagonRadial"/>
    <dgm:cxn modelId="{E7EC2F2F-B823-438E-ABC0-120A46806920}" type="presParOf" srcId="{919683D8-FB76-49E3-853A-596DFCCFEA79}" destId="{436DA121-C67A-4D84-9954-F745DD298A3C}" srcOrd="0" destOrd="0" presId="urn:microsoft.com/office/officeart/2011/layout/HexagonRadial"/>
    <dgm:cxn modelId="{16EF7F2D-8F38-484C-8DF9-ADB7F45593A6}" type="presParOf" srcId="{919683D8-FB76-49E3-853A-596DFCCFEA79}" destId="{693851CF-36E0-40A2-8D22-0A397685DD99}" srcOrd="1" destOrd="0" presId="urn:microsoft.com/office/officeart/2011/layout/HexagonRadial"/>
    <dgm:cxn modelId="{921E5543-EB76-49EC-A148-DE512FB52006}" type="presParOf" srcId="{693851CF-36E0-40A2-8D22-0A397685DD99}" destId="{2E8300E9-BF1D-44AB-95BB-1473A90AD12E}" srcOrd="0" destOrd="0" presId="urn:microsoft.com/office/officeart/2011/layout/HexagonRadial"/>
    <dgm:cxn modelId="{26150103-FF83-4222-9467-1BC944E4981E}" type="presParOf" srcId="{919683D8-FB76-49E3-853A-596DFCCFEA79}" destId="{DBBDA89A-4B83-45D7-BB63-60F17BCA362A}" srcOrd="2" destOrd="0" presId="urn:microsoft.com/office/officeart/2011/layout/HexagonRadial"/>
    <dgm:cxn modelId="{C3ACF8EE-B833-45AB-A68A-1183770C3ADE}" type="presParOf" srcId="{919683D8-FB76-49E3-853A-596DFCCFEA79}" destId="{D8F20EF2-338F-4B63-B518-67E14FA16132}" srcOrd="3" destOrd="0" presId="urn:microsoft.com/office/officeart/2011/layout/HexagonRadial"/>
    <dgm:cxn modelId="{F4C28252-8C6E-4932-8A90-E6A6ED9B2C24}" type="presParOf" srcId="{D8F20EF2-338F-4B63-B518-67E14FA16132}" destId="{B68B79B2-7994-40E8-878E-61B2240723FA}" srcOrd="0" destOrd="0" presId="urn:microsoft.com/office/officeart/2011/layout/HexagonRadial"/>
    <dgm:cxn modelId="{E05BC5BB-AAF4-4D4E-9D20-7C557286824B}" type="presParOf" srcId="{919683D8-FB76-49E3-853A-596DFCCFEA79}" destId="{83D78F4D-128E-4C9D-94D1-B8DB2990DAF7}" srcOrd="4" destOrd="0" presId="urn:microsoft.com/office/officeart/2011/layout/HexagonRadial"/>
    <dgm:cxn modelId="{CF716823-8919-43EB-860B-96309F6ACE91}" type="presParOf" srcId="{919683D8-FB76-49E3-853A-596DFCCFEA79}" destId="{421C78DE-AC88-4B66-BB41-3B75BEA18327}" srcOrd="5" destOrd="0" presId="urn:microsoft.com/office/officeart/2011/layout/HexagonRadial"/>
    <dgm:cxn modelId="{C42EFCDE-07BC-46EC-AD75-4124903C5A1D}" type="presParOf" srcId="{421C78DE-AC88-4B66-BB41-3B75BEA18327}" destId="{1EB11C45-4A3B-4856-8669-042074FB8F1B}" srcOrd="0" destOrd="0" presId="urn:microsoft.com/office/officeart/2011/layout/HexagonRadial"/>
    <dgm:cxn modelId="{D563C632-6F4E-4BFE-BECE-0AFCA568D79C}" type="presParOf" srcId="{919683D8-FB76-49E3-853A-596DFCCFEA79}" destId="{5EC13535-7359-4D12-9AB5-066AED3CC634}" srcOrd="6" destOrd="0" presId="urn:microsoft.com/office/officeart/2011/layout/HexagonRadial"/>
    <dgm:cxn modelId="{45ACC654-8C91-458E-AE13-B6D7606E3126}" type="presParOf" srcId="{919683D8-FB76-49E3-853A-596DFCCFEA79}" destId="{74E81681-809A-43CF-9BF0-718BE6E18741}" srcOrd="7" destOrd="0" presId="urn:microsoft.com/office/officeart/2011/layout/HexagonRadial"/>
    <dgm:cxn modelId="{F6DBC5C1-A9A7-4FD0-92BF-897DDAE8ECAE}" type="presParOf" srcId="{74E81681-809A-43CF-9BF0-718BE6E18741}" destId="{BAD90153-02E8-45B8-B0F7-51BB88AEA5F7}" srcOrd="0" destOrd="0" presId="urn:microsoft.com/office/officeart/2011/layout/HexagonRadial"/>
    <dgm:cxn modelId="{031A753C-A430-4E5C-B798-53E27CBB0C21}" type="presParOf" srcId="{919683D8-FB76-49E3-853A-596DFCCFEA79}" destId="{437E7643-9981-4094-92BB-3D09AE3E62D9}" srcOrd="8" destOrd="0" presId="urn:microsoft.com/office/officeart/2011/layout/HexagonRadial"/>
    <dgm:cxn modelId="{671A79A5-E44C-4820-9632-B52E6446F1ED}" type="presParOf" srcId="{919683D8-FB76-49E3-853A-596DFCCFEA79}" destId="{880B10B7-563E-4FE4-8C43-82DE0F599E4D}" srcOrd="9" destOrd="0" presId="urn:microsoft.com/office/officeart/2011/layout/HexagonRadial"/>
    <dgm:cxn modelId="{731852B6-9439-4C94-A4E0-549E8357FC9D}" type="presParOf" srcId="{880B10B7-563E-4FE4-8C43-82DE0F599E4D}" destId="{5A5B48BB-9943-4908-BFA0-7843B2B919C8}" srcOrd="0" destOrd="0" presId="urn:microsoft.com/office/officeart/2011/layout/HexagonRadial"/>
    <dgm:cxn modelId="{0102B315-B610-4723-9461-E12F79A6D5A3}" type="presParOf" srcId="{919683D8-FB76-49E3-853A-596DFCCFEA79}" destId="{5D9A33F0-A907-49FC-A21F-7CC1DD90B1AC}" srcOrd="10" destOrd="0" presId="urn:microsoft.com/office/officeart/2011/layout/HexagonRadial"/>
    <dgm:cxn modelId="{6B1ECB33-DF46-45E3-B1E9-FA0AA18F9F8E}" type="presParOf" srcId="{919683D8-FB76-49E3-853A-596DFCCFEA79}" destId="{82B315D0-4B24-404C-8C76-AE032EE9D7C7}" srcOrd="11" destOrd="0" presId="urn:microsoft.com/office/officeart/2011/layout/HexagonRadial"/>
    <dgm:cxn modelId="{BB534AC8-3959-4E97-BD8D-9288A0AB6DA9}" type="presParOf" srcId="{82B315D0-4B24-404C-8C76-AE032EE9D7C7}" destId="{43B82361-FFC3-40B4-9EDC-3CDA0E398547}" srcOrd="0" destOrd="0" presId="urn:microsoft.com/office/officeart/2011/layout/HexagonRadial"/>
    <dgm:cxn modelId="{A214D372-7A00-4FCA-B55D-E26504D552A0}" type="presParOf" srcId="{919683D8-FB76-49E3-853A-596DFCCFEA79}" destId="{5132CCAF-13D1-4F07-99B1-DF9E4189611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70276E8-E827-432A-AC73-3012CE865995}" type="doc">
      <dgm:prSet loTypeId="urn:microsoft.com/office/officeart/2005/8/layout/bProcess4" loCatId="process" qsTypeId="urn:microsoft.com/office/officeart/2005/8/quickstyle/3d3" qsCatId="3D" csTypeId="urn:microsoft.com/office/officeart/2005/8/colors/accent1_2" csCatId="accent1" phldr="1"/>
      <dgm:spPr/>
      <dgm:t>
        <a:bodyPr/>
        <a:lstStyle/>
        <a:p>
          <a:endParaRPr lang="en-US"/>
        </a:p>
      </dgm:t>
    </dgm:pt>
    <dgm:pt modelId="{1DC7EA32-134C-46C5-AE43-2B53FE0D6B94}">
      <dgm:prSet phldrT="[Text]"/>
      <dgm:spPr/>
      <dgm:t>
        <a:bodyPr/>
        <a:lstStyle/>
        <a:p>
          <a:r>
            <a:rPr lang="en-US"/>
            <a:t>December  Recruitment Begins</a:t>
          </a:r>
        </a:p>
      </dgm:t>
    </dgm:pt>
    <dgm:pt modelId="{87E9E51B-B5C6-46F1-8EE6-4FB7ECCBB477}" type="parTrans" cxnId="{6E108A8E-94D7-4AF7-A8DD-4A7B01AD0224}">
      <dgm:prSet/>
      <dgm:spPr/>
      <dgm:t>
        <a:bodyPr/>
        <a:lstStyle/>
        <a:p>
          <a:endParaRPr lang="en-US"/>
        </a:p>
      </dgm:t>
    </dgm:pt>
    <dgm:pt modelId="{A7C2F9E0-AC5D-4204-99E5-D1EAA16BD69D}" type="sibTrans" cxnId="{6E108A8E-94D7-4AF7-A8DD-4A7B01AD0224}">
      <dgm:prSet/>
      <dgm:spPr>
        <a:solidFill>
          <a:schemeClr val="accent5"/>
        </a:solidFill>
      </dgm:spPr>
      <dgm:t>
        <a:bodyPr/>
        <a:lstStyle/>
        <a:p>
          <a:endParaRPr lang="en-US"/>
        </a:p>
      </dgm:t>
    </dgm:pt>
    <dgm:pt modelId="{F4DD055E-5F95-4469-AF75-E12BF4091772}">
      <dgm:prSet phldrT="[Text]"/>
      <dgm:spPr/>
      <dgm:t>
        <a:bodyPr/>
        <a:lstStyle/>
        <a:p>
          <a:r>
            <a:rPr lang="en-US"/>
            <a:t>December 9</a:t>
          </a:r>
          <a:r>
            <a:rPr lang="en-US" baseline="30000"/>
            <a:t>th</a:t>
          </a:r>
          <a:r>
            <a:rPr lang="en-US"/>
            <a:t>  Student Presentations</a:t>
          </a:r>
        </a:p>
      </dgm:t>
    </dgm:pt>
    <dgm:pt modelId="{7AFF36B0-B77C-49F1-A9D2-CF2EA43D8964}" type="parTrans" cxnId="{B568C009-815E-4FA7-B850-8596B7B6727D}">
      <dgm:prSet/>
      <dgm:spPr/>
      <dgm:t>
        <a:bodyPr/>
        <a:lstStyle/>
        <a:p>
          <a:endParaRPr lang="en-US"/>
        </a:p>
      </dgm:t>
    </dgm:pt>
    <dgm:pt modelId="{60B702F1-3BAA-408A-9BA2-10B9DA7D2885}" type="sibTrans" cxnId="{B568C009-815E-4FA7-B850-8596B7B6727D}">
      <dgm:prSet/>
      <dgm:spPr>
        <a:solidFill>
          <a:schemeClr val="accent5"/>
        </a:solidFill>
      </dgm:spPr>
      <dgm:t>
        <a:bodyPr/>
        <a:lstStyle/>
        <a:p>
          <a:endParaRPr lang="en-US"/>
        </a:p>
      </dgm:t>
    </dgm:pt>
    <dgm:pt modelId="{FD6E9653-B834-4AA6-B3F2-8EBFBB8DA76B}">
      <dgm:prSet phldrT="[Text]"/>
      <dgm:spPr/>
      <dgm:t>
        <a:bodyPr/>
        <a:lstStyle/>
        <a:p>
          <a:r>
            <a:rPr lang="en-US"/>
            <a:t>December 11</a:t>
          </a:r>
          <a:r>
            <a:rPr lang="en-US" baseline="30000"/>
            <a:t>th</a:t>
          </a:r>
          <a:r>
            <a:rPr lang="en-US"/>
            <a:t>  Student Presentations</a:t>
          </a:r>
        </a:p>
      </dgm:t>
    </dgm:pt>
    <dgm:pt modelId="{5FA9F93C-C4E4-4B2C-B4DA-C65EFE34CBD5}" type="parTrans" cxnId="{F74A12A2-6E22-4576-9D18-6D90C399E1CA}">
      <dgm:prSet/>
      <dgm:spPr/>
      <dgm:t>
        <a:bodyPr/>
        <a:lstStyle/>
        <a:p>
          <a:endParaRPr lang="en-US"/>
        </a:p>
      </dgm:t>
    </dgm:pt>
    <dgm:pt modelId="{5EFC92BD-7ADF-4A65-BC8C-257E6645854A}" type="sibTrans" cxnId="{F74A12A2-6E22-4576-9D18-6D90C399E1CA}">
      <dgm:prSet/>
      <dgm:spPr>
        <a:solidFill>
          <a:schemeClr val="accent5"/>
        </a:solidFill>
      </dgm:spPr>
      <dgm:t>
        <a:bodyPr/>
        <a:lstStyle/>
        <a:p>
          <a:endParaRPr lang="en-US"/>
        </a:p>
      </dgm:t>
    </dgm:pt>
    <dgm:pt modelId="{001EB86F-C584-4E2A-854A-66683FCFA1F0}">
      <dgm:prSet phldrT="[Text]"/>
      <dgm:spPr/>
      <dgm:t>
        <a:bodyPr/>
        <a:lstStyle/>
        <a:p>
          <a:r>
            <a:rPr lang="en-US"/>
            <a:t>January </a:t>
          </a:r>
          <a:r>
            <a:rPr lang="en-US" err="1"/>
            <a:t>21</a:t>
          </a:r>
          <a:r>
            <a:rPr lang="en-US" baseline="30000" err="1"/>
            <a:t>rd</a:t>
          </a:r>
          <a:r>
            <a:rPr lang="en-US"/>
            <a:t>  Application Closes</a:t>
          </a:r>
        </a:p>
      </dgm:t>
    </dgm:pt>
    <dgm:pt modelId="{92D39AC4-AE21-490D-BC31-7489B7F2B2A0}" type="parTrans" cxnId="{02D8018B-604D-46C5-92C4-DB71E6F67A98}">
      <dgm:prSet/>
      <dgm:spPr/>
      <dgm:t>
        <a:bodyPr/>
        <a:lstStyle/>
        <a:p>
          <a:endParaRPr lang="en-US"/>
        </a:p>
      </dgm:t>
    </dgm:pt>
    <dgm:pt modelId="{DEFF59A8-46C1-4C80-99C4-F12EF2F0C854}" type="sibTrans" cxnId="{02D8018B-604D-46C5-92C4-DB71E6F67A98}">
      <dgm:prSet/>
      <dgm:spPr>
        <a:solidFill>
          <a:schemeClr val="accent5"/>
        </a:solidFill>
      </dgm:spPr>
      <dgm:t>
        <a:bodyPr/>
        <a:lstStyle/>
        <a:p>
          <a:endParaRPr lang="en-US"/>
        </a:p>
      </dgm:t>
    </dgm:pt>
    <dgm:pt modelId="{D6BA0646-C9EE-4493-B7E2-548361247319}">
      <dgm:prSet phldrT="[Text]"/>
      <dgm:spPr/>
      <dgm:t>
        <a:bodyPr/>
        <a:lstStyle/>
        <a:p>
          <a:r>
            <a:rPr lang="en-US"/>
            <a:t>January 7</a:t>
          </a:r>
          <a:r>
            <a:rPr lang="en-US" baseline="30000"/>
            <a:t>th</a:t>
          </a:r>
          <a:r>
            <a:rPr lang="en-US"/>
            <a:t>  Application Opens</a:t>
          </a:r>
        </a:p>
      </dgm:t>
    </dgm:pt>
    <dgm:pt modelId="{BDCE6B0B-F8B9-4B3A-B71B-EF669EBF48B8}" type="parTrans" cxnId="{A9E468B6-FA6B-4192-B422-EF031E216891}">
      <dgm:prSet/>
      <dgm:spPr/>
      <dgm:t>
        <a:bodyPr/>
        <a:lstStyle/>
        <a:p>
          <a:endParaRPr lang="en-US"/>
        </a:p>
      </dgm:t>
    </dgm:pt>
    <dgm:pt modelId="{9DEDB03A-4307-47B7-A3CF-E6C69246C860}" type="sibTrans" cxnId="{A9E468B6-FA6B-4192-B422-EF031E216891}">
      <dgm:prSet/>
      <dgm:spPr>
        <a:solidFill>
          <a:schemeClr val="accent5"/>
        </a:solidFill>
      </dgm:spPr>
      <dgm:t>
        <a:bodyPr/>
        <a:lstStyle/>
        <a:p>
          <a:endParaRPr lang="en-US"/>
        </a:p>
      </dgm:t>
    </dgm:pt>
    <dgm:pt modelId="{2F0A6844-F99D-4797-85ED-5F31430C1484}">
      <dgm:prSet phldrT="[Text]"/>
      <dgm:spPr/>
      <dgm:t>
        <a:bodyPr/>
        <a:lstStyle/>
        <a:p>
          <a:r>
            <a:rPr lang="en-US"/>
            <a:t>January 7</a:t>
          </a:r>
          <a:r>
            <a:rPr lang="en-US" baseline="30000"/>
            <a:t>th</a:t>
          </a:r>
          <a:r>
            <a:rPr lang="en-US"/>
            <a:t> &amp; 8</a:t>
          </a:r>
          <a:r>
            <a:rPr lang="en-US" baseline="30000"/>
            <a:t>th</a:t>
          </a:r>
          <a:r>
            <a:rPr lang="en-US"/>
            <a:t> Parent Information Session</a:t>
          </a:r>
        </a:p>
      </dgm:t>
    </dgm:pt>
    <dgm:pt modelId="{0E8498E9-63B4-4F30-B2C9-F9221ECFD676}" type="parTrans" cxnId="{FDA88F9E-B329-44B8-9A6D-5E98DE3DA998}">
      <dgm:prSet/>
      <dgm:spPr/>
      <dgm:t>
        <a:bodyPr/>
        <a:lstStyle/>
        <a:p>
          <a:endParaRPr lang="en-US"/>
        </a:p>
      </dgm:t>
    </dgm:pt>
    <dgm:pt modelId="{0C39A1C7-0C95-46ED-87B1-E41E53FDBAE8}" type="sibTrans" cxnId="{FDA88F9E-B329-44B8-9A6D-5E98DE3DA998}">
      <dgm:prSet/>
      <dgm:spPr>
        <a:solidFill>
          <a:schemeClr val="accent5"/>
        </a:solidFill>
      </dgm:spPr>
      <dgm:t>
        <a:bodyPr/>
        <a:lstStyle/>
        <a:p>
          <a:endParaRPr lang="en-US"/>
        </a:p>
      </dgm:t>
    </dgm:pt>
    <dgm:pt modelId="{91CF17BE-BB39-4802-9135-D988C210A99D}">
      <dgm:prSet phldrT="[Text]"/>
      <dgm:spPr/>
      <dgm:t>
        <a:bodyPr/>
        <a:lstStyle/>
        <a:p>
          <a:r>
            <a:rPr lang="en-US"/>
            <a:t>January 27</a:t>
          </a:r>
          <a:r>
            <a:rPr lang="en-US" baseline="30000"/>
            <a:t>th</a:t>
          </a:r>
          <a:r>
            <a:rPr lang="en-US"/>
            <a:t>  ECHS Committee Review for Lottery</a:t>
          </a:r>
        </a:p>
      </dgm:t>
    </dgm:pt>
    <dgm:pt modelId="{32AF2AF0-F4A2-47B3-B2DE-782638CA32F7}" type="parTrans" cxnId="{C9E90B96-C6C3-4193-B2B2-F7273B7D3722}">
      <dgm:prSet/>
      <dgm:spPr/>
      <dgm:t>
        <a:bodyPr/>
        <a:lstStyle/>
        <a:p>
          <a:endParaRPr lang="en-US"/>
        </a:p>
      </dgm:t>
    </dgm:pt>
    <dgm:pt modelId="{0D9D3119-CB14-4BF8-AE2B-C194C6253691}" type="sibTrans" cxnId="{C9E90B96-C6C3-4193-B2B2-F7273B7D3722}">
      <dgm:prSet/>
      <dgm:spPr>
        <a:solidFill>
          <a:schemeClr val="accent5"/>
        </a:solidFill>
      </dgm:spPr>
      <dgm:t>
        <a:bodyPr/>
        <a:lstStyle/>
        <a:p>
          <a:endParaRPr lang="en-US"/>
        </a:p>
      </dgm:t>
    </dgm:pt>
    <dgm:pt modelId="{50D08BA0-057F-42F3-9707-735B70FB98AD}">
      <dgm:prSet phldrT="[Text]"/>
      <dgm:spPr/>
      <dgm:t>
        <a:bodyPr/>
        <a:lstStyle/>
        <a:p>
          <a:r>
            <a:rPr lang="en-US"/>
            <a:t>February 3</a:t>
          </a:r>
          <a:r>
            <a:rPr lang="en-US" baseline="30000"/>
            <a:t>rd</a:t>
          </a:r>
          <a:r>
            <a:rPr lang="en-US"/>
            <a:t> to 5</a:t>
          </a:r>
          <a:r>
            <a:rPr lang="en-US" baseline="30000"/>
            <a:t>th</a:t>
          </a:r>
          <a:r>
            <a:rPr lang="en-US"/>
            <a:t>  Individual Student Interviews</a:t>
          </a:r>
        </a:p>
      </dgm:t>
    </dgm:pt>
    <dgm:pt modelId="{6AE42AA0-5041-4438-9FF7-EA70C6927DE4}" type="parTrans" cxnId="{DBDF3BC9-8415-46B0-A54D-22687151E251}">
      <dgm:prSet/>
      <dgm:spPr/>
      <dgm:t>
        <a:bodyPr/>
        <a:lstStyle/>
        <a:p>
          <a:endParaRPr lang="en-US"/>
        </a:p>
      </dgm:t>
    </dgm:pt>
    <dgm:pt modelId="{E595DEB0-541F-423F-8024-38FE762B5B72}" type="sibTrans" cxnId="{DBDF3BC9-8415-46B0-A54D-22687151E251}">
      <dgm:prSet/>
      <dgm:spPr>
        <a:solidFill>
          <a:schemeClr val="accent5"/>
        </a:solidFill>
      </dgm:spPr>
      <dgm:t>
        <a:bodyPr/>
        <a:lstStyle/>
        <a:p>
          <a:endParaRPr lang="en-US"/>
        </a:p>
      </dgm:t>
    </dgm:pt>
    <dgm:pt modelId="{73B4146A-A541-4B85-A938-861956AC7032}">
      <dgm:prSet phldrT="[Text]"/>
      <dgm:spPr/>
      <dgm:t>
        <a:bodyPr/>
        <a:lstStyle/>
        <a:p>
          <a:r>
            <a:rPr lang="en-US"/>
            <a:t>February 20</a:t>
          </a:r>
          <a:r>
            <a:rPr lang="en-US" baseline="30000"/>
            <a:t>th</a:t>
          </a:r>
          <a:r>
            <a:rPr lang="en-US"/>
            <a:t>  Student Acceptances</a:t>
          </a:r>
        </a:p>
      </dgm:t>
    </dgm:pt>
    <dgm:pt modelId="{3B38E132-9C56-45C5-882A-616B374077E3}" type="parTrans" cxnId="{E43DD888-5861-4774-BBD3-E75CFCB3CC7F}">
      <dgm:prSet/>
      <dgm:spPr/>
      <dgm:t>
        <a:bodyPr/>
        <a:lstStyle/>
        <a:p>
          <a:endParaRPr lang="en-US"/>
        </a:p>
      </dgm:t>
    </dgm:pt>
    <dgm:pt modelId="{53841CB8-D73D-47B9-8E55-8CD88FBA4CA6}" type="sibTrans" cxnId="{E43DD888-5861-4774-BBD3-E75CFCB3CC7F}">
      <dgm:prSet/>
      <dgm:spPr/>
      <dgm:t>
        <a:bodyPr/>
        <a:lstStyle/>
        <a:p>
          <a:endParaRPr lang="en-US"/>
        </a:p>
      </dgm:t>
    </dgm:pt>
    <dgm:pt modelId="{839C86A2-AA9D-43D7-BCB4-A06DFBB44AFE}" type="pres">
      <dgm:prSet presAssocID="{A70276E8-E827-432A-AC73-3012CE865995}" presName="Name0" presStyleCnt="0">
        <dgm:presLayoutVars>
          <dgm:dir/>
          <dgm:resizeHandles/>
        </dgm:presLayoutVars>
      </dgm:prSet>
      <dgm:spPr/>
    </dgm:pt>
    <dgm:pt modelId="{6C5DED22-B1AF-41E8-AF03-31B781C31105}" type="pres">
      <dgm:prSet presAssocID="{1DC7EA32-134C-46C5-AE43-2B53FE0D6B94}" presName="compNode" presStyleCnt="0"/>
      <dgm:spPr/>
    </dgm:pt>
    <dgm:pt modelId="{175C2C57-DA1C-4F21-A1EE-71F3BBF3A3E6}" type="pres">
      <dgm:prSet presAssocID="{1DC7EA32-134C-46C5-AE43-2B53FE0D6B94}" presName="dummyConnPt" presStyleCnt="0"/>
      <dgm:spPr/>
    </dgm:pt>
    <dgm:pt modelId="{36D3448D-54CB-473B-90D4-2EB35F527AA8}" type="pres">
      <dgm:prSet presAssocID="{1DC7EA32-134C-46C5-AE43-2B53FE0D6B94}" presName="node" presStyleLbl="node1" presStyleIdx="0" presStyleCnt="9">
        <dgm:presLayoutVars>
          <dgm:bulletEnabled val="1"/>
        </dgm:presLayoutVars>
      </dgm:prSet>
      <dgm:spPr/>
    </dgm:pt>
    <dgm:pt modelId="{65AA9397-16C1-4358-ACF1-0CA53F091658}" type="pres">
      <dgm:prSet presAssocID="{A7C2F9E0-AC5D-4204-99E5-D1EAA16BD69D}" presName="sibTrans" presStyleLbl="bgSibTrans2D1" presStyleIdx="0" presStyleCnt="8"/>
      <dgm:spPr/>
    </dgm:pt>
    <dgm:pt modelId="{D7D18CD5-54D8-46BA-9466-B432B7EB8584}" type="pres">
      <dgm:prSet presAssocID="{F4DD055E-5F95-4469-AF75-E12BF4091772}" presName="compNode" presStyleCnt="0"/>
      <dgm:spPr/>
    </dgm:pt>
    <dgm:pt modelId="{4A31C9F5-10A2-41E5-8BB9-48F984327614}" type="pres">
      <dgm:prSet presAssocID="{F4DD055E-5F95-4469-AF75-E12BF4091772}" presName="dummyConnPt" presStyleCnt="0"/>
      <dgm:spPr/>
    </dgm:pt>
    <dgm:pt modelId="{83063D52-4C86-4178-9066-F9A0E0A0825A}" type="pres">
      <dgm:prSet presAssocID="{F4DD055E-5F95-4469-AF75-E12BF4091772}" presName="node" presStyleLbl="node1" presStyleIdx="1" presStyleCnt="9">
        <dgm:presLayoutVars>
          <dgm:bulletEnabled val="1"/>
        </dgm:presLayoutVars>
      </dgm:prSet>
      <dgm:spPr/>
    </dgm:pt>
    <dgm:pt modelId="{2496389A-988B-4D47-BEF8-914FDB23977E}" type="pres">
      <dgm:prSet presAssocID="{60B702F1-3BAA-408A-9BA2-10B9DA7D2885}" presName="sibTrans" presStyleLbl="bgSibTrans2D1" presStyleIdx="1" presStyleCnt="8"/>
      <dgm:spPr/>
    </dgm:pt>
    <dgm:pt modelId="{F134DDC5-914E-4B24-BC08-3A9A527F0279}" type="pres">
      <dgm:prSet presAssocID="{FD6E9653-B834-4AA6-B3F2-8EBFBB8DA76B}" presName="compNode" presStyleCnt="0"/>
      <dgm:spPr/>
    </dgm:pt>
    <dgm:pt modelId="{D22C4C99-5309-45BC-A1C5-51A5E3CC748A}" type="pres">
      <dgm:prSet presAssocID="{FD6E9653-B834-4AA6-B3F2-8EBFBB8DA76B}" presName="dummyConnPt" presStyleCnt="0"/>
      <dgm:spPr/>
    </dgm:pt>
    <dgm:pt modelId="{BB43A70E-6D2A-4965-B2B5-100BAE00887F}" type="pres">
      <dgm:prSet presAssocID="{FD6E9653-B834-4AA6-B3F2-8EBFBB8DA76B}" presName="node" presStyleLbl="node1" presStyleIdx="2" presStyleCnt="9">
        <dgm:presLayoutVars>
          <dgm:bulletEnabled val="1"/>
        </dgm:presLayoutVars>
      </dgm:prSet>
      <dgm:spPr/>
    </dgm:pt>
    <dgm:pt modelId="{CAD849CC-4A80-4B80-ACFB-767544C6B189}" type="pres">
      <dgm:prSet presAssocID="{5EFC92BD-7ADF-4A65-BC8C-257E6645854A}" presName="sibTrans" presStyleLbl="bgSibTrans2D1" presStyleIdx="2" presStyleCnt="8"/>
      <dgm:spPr/>
    </dgm:pt>
    <dgm:pt modelId="{397A5E49-7964-4EF2-9874-BDD0D8358CA4}" type="pres">
      <dgm:prSet presAssocID="{001EB86F-C584-4E2A-854A-66683FCFA1F0}" presName="compNode" presStyleCnt="0"/>
      <dgm:spPr/>
    </dgm:pt>
    <dgm:pt modelId="{D875AC06-4D7C-4CF2-B2E5-940542D7BD74}" type="pres">
      <dgm:prSet presAssocID="{001EB86F-C584-4E2A-854A-66683FCFA1F0}" presName="dummyConnPt" presStyleCnt="0"/>
      <dgm:spPr/>
    </dgm:pt>
    <dgm:pt modelId="{5E4B0CC1-0F33-4DC3-B615-112F8A09533F}" type="pres">
      <dgm:prSet presAssocID="{001EB86F-C584-4E2A-854A-66683FCFA1F0}" presName="node" presStyleLbl="node1" presStyleIdx="3" presStyleCnt="9">
        <dgm:presLayoutVars>
          <dgm:bulletEnabled val="1"/>
        </dgm:presLayoutVars>
      </dgm:prSet>
      <dgm:spPr/>
    </dgm:pt>
    <dgm:pt modelId="{144EA71D-8391-478E-BC37-FD39A418CC05}" type="pres">
      <dgm:prSet presAssocID="{DEFF59A8-46C1-4C80-99C4-F12EF2F0C854}" presName="sibTrans" presStyleLbl="bgSibTrans2D1" presStyleIdx="3" presStyleCnt="8"/>
      <dgm:spPr/>
    </dgm:pt>
    <dgm:pt modelId="{D7B44393-9E5B-440D-8EB5-66C8834771D4}" type="pres">
      <dgm:prSet presAssocID="{D6BA0646-C9EE-4493-B7E2-548361247319}" presName="compNode" presStyleCnt="0"/>
      <dgm:spPr/>
    </dgm:pt>
    <dgm:pt modelId="{9396CADA-2963-4CDA-921C-08011071C8DA}" type="pres">
      <dgm:prSet presAssocID="{D6BA0646-C9EE-4493-B7E2-548361247319}" presName="dummyConnPt" presStyleCnt="0"/>
      <dgm:spPr/>
    </dgm:pt>
    <dgm:pt modelId="{A76010F5-7A97-4C98-9977-F557E3CA744A}" type="pres">
      <dgm:prSet presAssocID="{D6BA0646-C9EE-4493-B7E2-548361247319}" presName="node" presStyleLbl="node1" presStyleIdx="4" presStyleCnt="9">
        <dgm:presLayoutVars>
          <dgm:bulletEnabled val="1"/>
        </dgm:presLayoutVars>
      </dgm:prSet>
      <dgm:spPr/>
    </dgm:pt>
    <dgm:pt modelId="{BDCCF4E5-478E-4914-97C7-083479F9EAEB}" type="pres">
      <dgm:prSet presAssocID="{9DEDB03A-4307-47B7-A3CF-E6C69246C860}" presName="sibTrans" presStyleLbl="bgSibTrans2D1" presStyleIdx="4" presStyleCnt="8"/>
      <dgm:spPr/>
    </dgm:pt>
    <dgm:pt modelId="{C939F851-F6A0-4501-B24A-E527D0E475F7}" type="pres">
      <dgm:prSet presAssocID="{2F0A6844-F99D-4797-85ED-5F31430C1484}" presName="compNode" presStyleCnt="0"/>
      <dgm:spPr/>
    </dgm:pt>
    <dgm:pt modelId="{AAF4C025-FDDE-4A1F-BB0A-7C6B823879F3}" type="pres">
      <dgm:prSet presAssocID="{2F0A6844-F99D-4797-85ED-5F31430C1484}" presName="dummyConnPt" presStyleCnt="0"/>
      <dgm:spPr/>
    </dgm:pt>
    <dgm:pt modelId="{3094F33B-C885-4CEC-A158-D2DF8FB9C02B}" type="pres">
      <dgm:prSet presAssocID="{2F0A6844-F99D-4797-85ED-5F31430C1484}" presName="node" presStyleLbl="node1" presStyleIdx="5" presStyleCnt="9">
        <dgm:presLayoutVars>
          <dgm:bulletEnabled val="1"/>
        </dgm:presLayoutVars>
      </dgm:prSet>
      <dgm:spPr/>
    </dgm:pt>
    <dgm:pt modelId="{F2ADE444-CC76-48D6-8C34-5FA7E13B4BEA}" type="pres">
      <dgm:prSet presAssocID="{0C39A1C7-0C95-46ED-87B1-E41E53FDBAE8}" presName="sibTrans" presStyleLbl="bgSibTrans2D1" presStyleIdx="5" presStyleCnt="8"/>
      <dgm:spPr/>
    </dgm:pt>
    <dgm:pt modelId="{00A7E28D-2F13-4F96-BE21-0A8B3B286BAD}" type="pres">
      <dgm:prSet presAssocID="{91CF17BE-BB39-4802-9135-D988C210A99D}" presName="compNode" presStyleCnt="0"/>
      <dgm:spPr/>
    </dgm:pt>
    <dgm:pt modelId="{BC23DC02-6DD5-44CF-8C7E-B660F4D25B16}" type="pres">
      <dgm:prSet presAssocID="{91CF17BE-BB39-4802-9135-D988C210A99D}" presName="dummyConnPt" presStyleCnt="0"/>
      <dgm:spPr/>
    </dgm:pt>
    <dgm:pt modelId="{DDA673A1-5776-4DE5-958B-47113C8CDC5D}" type="pres">
      <dgm:prSet presAssocID="{91CF17BE-BB39-4802-9135-D988C210A99D}" presName="node" presStyleLbl="node1" presStyleIdx="6" presStyleCnt="9">
        <dgm:presLayoutVars>
          <dgm:bulletEnabled val="1"/>
        </dgm:presLayoutVars>
      </dgm:prSet>
      <dgm:spPr/>
    </dgm:pt>
    <dgm:pt modelId="{7BB0F388-7806-4F09-A4E7-1F0AB41C90BF}" type="pres">
      <dgm:prSet presAssocID="{0D9D3119-CB14-4BF8-AE2B-C194C6253691}" presName="sibTrans" presStyleLbl="bgSibTrans2D1" presStyleIdx="6" presStyleCnt="8"/>
      <dgm:spPr/>
    </dgm:pt>
    <dgm:pt modelId="{00F9DC78-92A3-4F64-B47E-1D0CAD3EA535}" type="pres">
      <dgm:prSet presAssocID="{50D08BA0-057F-42F3-9707-735B70FB98AD}" presName="compNode" presStyleCnt="0"/>
      <dgm:spPr/>
    </dgm:pt>
    <dgm:pt modelId="{EEBE9A07-FF6B-4EC8-A139-5FCFDCEA09B7}" type="pres">
      <dgm:prSet presAssocID="{50D08BA0-057F-42F3-9707-735B70FB98AD}" presName="dummyConnPt" presStyleCnt="0"/>
      <dgm:spPr/>
    </dgm:pt>
    <dgm:pt modelId="{B17F8AF6-8E42-488F-BED1-64BFE1957C69}" type="pres">
      <dgm:prSet presAssocID="{50D08BA0-057F-42F3-9707-735B70FB98AD}" presName="node" presStyleLbl="node1" presStyleIdx="7" presStyleCnt="9">
        <dgm:presLayoutVars>
          <dgm:bulletEnabled val="1"/>
        </dgm:presLayoutVars>
      </dgm:prSet>
      <dgm:spPr/>
    </dgm:pt>
    <dgm:pt modelId="{B00EDF79-AF74-4D7D-A60B-D64CEE101ECF}" type="pres">
      <dgm:prSet presAssocID="{E595DEB0-541F-423F-8024-38FE762B5B72}" presName="sibTrans" presStyleLbl="bgSibTrans2D1" presStyleIdx="7" presStyleCnt="8"/>
      <dgm:spPr/>
    </dgm:pt>
    <dgm:pt modelId="{E62101F4-E2AC-4FF5-99BD-0A8B7E4FE851}" type="pres">
      <dgm:prSet presAssocID="{73B4146A-A541-4B85-A938-861956AC7032}" presName="compNode" presStyleCnt="0"/>
      <dgm:spPr/>
    </dgm:pt>
    <dgm:pt modelId="{076DDE1A-3F64-4050-B4C7-05E6BFC3C19E}" type="pres">
      <dgm:prSet presAssocID="{73B4146A-A541-4B85-A938-861956AC7032}" presName="dummyConnPt" presStyleCnt="0"/>
      <dgm:spPr/>
    </dgm:pt>
    <dgm:pt modelId="{24912BC3-B1F9-4222-ACB0-2B07024D9829}" type="pres">
      <dgm:prSet presAssocID="{73B4146A-A541-4B85-A938-861956AC7032}" presName="node" presStyleLbl="node1" presStyleIdx="8" presStyleCnt="9">
        <dgm:presLayoutVars>
          <dgm:bulletEnabled val="1"/>
        </dgm:presLayoutVars>
      </dgm:prSet>
      <dgm:spPr/>
    </dgm:pt>
  </dgm:ptLst>
  <dgm:cxnLst>
    <dgm:cxn modelId="{71A4BF04-60EF-4C24-A4D6-0051F5D64558}" type="presOf" srcId="{0D9D3119-CB14-4BF8-AE2B-C194C6253691}" destId="{7BB0F388-7806-4F09-A4E7-1F0AB41C90BF}" srcOrd="0" destOrd="0" presId="urn:microsoft.com/office/officeart/2005/8/layout/bProcess4"/>
    <dgm:cxn modelId="{B568C009-815E-4FA7-B850-8596B7B6727D}" srcId="{A70276E8-E827-432A-AC73-3012CE865995}" destId="{F4DD055E-5F95-4469-AF75-E12BF4091772}" srcOrd="1" destOrd="0" parTransId="{7AFF36B0-B77C-49F1-A9D2-CF2EA43D8964}" sibTransId="{60B702F1-3BAA-408A-9BA2-10B9DA7D2885}"/>
    <dgm:cxn modelId="{ECD0320C-2814-4E14-B46D-EAA30C4982C0}" type="presOf" srcId="{001EB86F-C584-4E2A-854A-66683FCFA1F0}" destId="{5E4B0CC1-0F33-4DC3-B615-112F8A09533F}" srcOrd="0" destOrd="0" presId="urn:microsoft.com/office/officeart/2005/8/layout/bProcess4"/>
    <dgm:cxn modelId="{D837F514-5180-4017-8757-68A9F2E1E633}" type="presOf" srcId="{A7C2F9E0-AC5D-4204-99E5-D1EAA16BD69D}" destId="{65AA9397-16C1-4358-ACF1-0CA53F091658}" srcOrd="0" destOrd="0" presId="urn:microsoft.com/office/officeart/2005/8/layout/bProcess4"/>
    <dgm:cxn modelId="{F764381C-39E6-40DF-A657-47609BE6C91F}" type="presOf" srcId="{D6BA0646-C9EE-4493-B7E2-548361247319}" destId="{A76010F5-7A97-4C98-9977-F557E3CA744A}" srcOrd="0" destOrd="0" presId="urn:microsoft.com/office/officeart/2005/8/layout/bProcess4"/>
    <dgm:cxn modelId="{80831B40-9A03-4DAA-A1DB-B35BFDB8358D}" type="presOf" srcId="{2F0A6844-F99D-4797-85ED-5F31430C1484}" destId="{3094F33B-C885-4CEC-A158-D2DF8FB9C02B}" srcOrd="0" destOrd="0" presId="urn:microsoft.com/office/officeart/2005/8/layout/bProcess4"/>
    <dgm:cxn modelId="{E92E4C79-BCAD-42C4-855E-1E28DDDE7DBC}" type="presOf" srcId="{1DC7EA32-134C-46C5-AE43-2B53FE0D6B94}" destId="{36D3448D-54CB-473B-90D4-2EB35F527AA8}" srcOrd="0" destOrd="0" presId="urn:microsoft.com/office/officeart/2005/8/layout/bProcess4"/>
    <dgm:cxn modelId="{C5BAA887-A157-47A2-878F-570202217DC1}" type="presOf" srcId="{F4DD055E-5F95-4469-AF75-E12BF4091772}" destId="{83063D52-4C86-4178-9066-F9A0E0A0825A}" srcOrd="0" destOrd="0" presId="urn:microsoft.com/office/officeart/2005/8/layout/bProcess4"/>
    <dgm:cxn modelId="{E43DD888-5861-4774-BBD3-E75CFCB3CC7F}" srcId="{A70276E8-E827-432A-AC73-3012CE865995}" destId="{73B4146A-A541-4B85-A938-861956AC7032}" srcOrd="8" destOrd="0" parTransId="{3B38E132-9C56-45C5-882A-616B374077E3}" sibTransId="{53841CB8-D73D-47B9-8E55-8CD88FBA4CA6}"/>
    <dgm:cxn modelId="{02D8018B-604D-46C5-92C4-DB71E6F67A98}" srcId="{A70276E8-E827-432A-AC73-3012CE865995}" destId="{001EB86F-C584-4E2A-854A-66683FCFA1F0}" srcOrd="3" destOrd="0" parTransId="{92D39AC4-AE21-490D-BC31-7489B7F2B2A0}" sibTransId="{DEFF59A8-46C1-4C80-99C4-F12EF2F0C854}"/>
    <dgm:cxn modelId="{6E108A8E-94D7-4AF7-A8DD-4A7B01AD0224}" srcId="{A70276E8-E827-432A-AC73-3012CE865995}" destId="{1DC7EA32-134C-46C5-AE43-2B53FE0D6B94}" srcOrd="0" destOrd="0" parTransId="{87E9E51B-B5C6-46F1-8EE6-4FB7ECCBB477}" sibTransId="{A7C2F9E0-AC5D-4204-99E5-D1EAA16BD69D}"/>
    <dgm:cxn modelId="{07808F95-B3AA-41AC-8333-AB918D05D172}" type="presOf" srcId="{50D08BA0-057F-42F3-9707-735B70FB98AD}" destId="{B17F8AF6-8E42-488F-BED1-64BFE1957C69}" srcOrd="0" destOrd="0" presId="urn:microsoft.com/office/officeart/2005/8/layout/bProcess4"/>
    <dgm:cxn modelId="{C9E90B96-C6C3-4193-B2B2-F7273B7D3722}" srcId="{A70276E8-E827-432A-AC73-3012CE865995}" destId="{91CF17BE-BB39-4802-9135-D988C210A99D}" srcOrd="6" destOrd="0" parTransId="{32AF2AF0-F4A2-47B3-B2DE-782638CA32F7}" sibTransId="{0D9D3119-CB14-4BF8-AE2B-C194C6253691}"/>
    <dgm:cxn modelId="{E3465798-36CC-4EE7-BF00-C0A3510ACEC4}" type="presOf" srcId="{DEFF59A8-46C1-4C80-99C4-F12EF2F0C854}" destId="{144EA71D-8391-478E-BC37-FD39A418CC05}" srcOrd="0" destOrd="0" presId="urn:microsoft.com/office/officeart/2005/8/layout/bProcess4"/>
    <dgm:cxn modelId="{1867CB9A-809F-415A-A616-0602B7B47DCA}" type="presOf" srcId="{0C39A1C7-0C95-46ED-87B1-E41E53FDBAE8}" destId="{F2ADE444-CC76-48D6-8C34-5FA7E13B4BEA}" srcOrd="0" destOrd="0" presId="urn:microsoft.com/office/officeart/2005/8/layout/bProcess4"/>
    <dgm:cxn modelId="{C2D6E79A-15FD-490B-9435-D622779F0C07}" type="presOf" srcId="{73B4146A-A541-4B85-A938-861956AC7032}" destId="{24912BC3-B1F9-4222-ACB0-2B07024D9829}" srcOrd="0" destOrd="0" presId="urn:microsoft.com/office/officeart/2005/8/layout/bProcess4"/>
    <dgm:cxn modelId="{FDA88F9E-B329-44B8-9A6D-5E98DE3DA998}" srcId="{A70276E8-E827-432A-AC73-3012CE865995}" destId="{2F0A6844-F99D-4797-85ED-5F31430C1484}" srcOrd="5" destOrd="0" parTransId="{0E8498E9-63B4-4F30-B2C9-F9221ECFD676}" sibTransId="{0C39A1C7-0C95-46ED-87B1-E41E53FDBAE8}"/>
    <dgm:cxn modelId="{F74A12A2-6E22-4576-9D18-6D90C399E1CA}" srcId="{A70276E8-E827-432A-AC73-3012CE865995}" destId="{FD6E9653-B834-4AA6-B3F2-8EBFBB8DA76B}" srcOrd="2" destOrd="0" parTransId="{5FA9F93C-C4E4-4B2C-B4DA-C65EFE34CBD5}" sibTransId="{5EFC92BD-7ADF-4A65-BC8C-257E6645854A}"/>
    <dgm:cxn modelId="{6D637BA5-909E-4B71-B930-2C5D0E677B1B}" type="presOf" srcId="{FD6E9653-B834-4AA6-B3F2-8EBFBB8DA76B}" destId="{BB43A70E-6D2A-4965-B2B5-100BAE00887F}" srcOrd="0" destOrd="0" presId="urn:microsoft.com/office/officeart/2005/8/layout/bProcess4"/>
    <dgm:cxn modelId="{AE86CFA7-F629-4E4B-B16B-A1033473FD14}" type="presOf" srcId="{E595DEB0-541F-423F-8024-38FE762B5B72}" destId="{B00EDF79-AF74-4D7D-A60B-D64CEE101ECF}" srcOrd="0" destOrd="0" presId="urn:microsoft.com/office/officeart/2005/8/layout/bProcess4"/>
    <dgm:cxn modelId="{A9E468B6-FA6B-4192-B422-EF031E216891}" srcId="{A70276E8-E827-432A-AC73-3012CE865995}" destId="{D6BA0646-C9EE-4493-B7E2-548361247319}" srcOrd="4" destOrd="0" parTransId="{BDCE6B0B-F8B9-4B3A-B71B-EF669EBF48B8}" sibTransId="{9DEDB03A-4307-47B7-A3CF-E6C69246C860}"/>
    <dgm:cxn modelId="{61505ABA-5075-406A-9A6D-B7143B66D44B}" type="presOf" srcId="{60B702F1-3BAA-408A-9BA2-10B9DA7D2885}" destId="{2496389A-988B-4D47-BEF8-914FDB23977E}" srcOrd="0" destOrd="0" presId="urn:microsoft.com/office/officeart/2005/8/layout/bProcess4"/>
    <dgm:cxn modelId="{A7F707BD-71D2-45E5-9F96-DC8D34402F48}" type="presOf" srcId="{5EFC92BD-7ADF-4A65-BC8C-257E6645854A}" destId="{CAD849CC-4A80-4B80-ACFB-767544C6B189}" srcOrd="0" destOrd="0" presId="urn:microsoft.com/office/officeart/2005/8/layout/bProcess4"/>
    <dgm:cxn modelId="{DBDF3BC9-8415-46B0-A54D-22687151E251}" srcId="{A70276E8-E827-432A-AC73-3012CE865995}" destId="{50D08BA0-057F-42F3-9707-735B70FB98AD}" srcOrd="7" destOrd="0" parTransId="{6AE42AA0-5041-4438-9FF7-EA70C6927DE4}" sibTransId="{E595DEB0-541F-423F-8024-38FE762B5B72}"/>
    <dgm:cxn modelId="{1F9730D8-BCF1-4EA7-B5CB-DBE6DD0D2C2C}" type="presOf" srcId="{9DEDB03A-4307-47B7-A3CF-E6C69246C860}" destId="{BDCCF4E5-478E-4914-97C7-083479F9EAEB}" srcOrd="0" destOrd="0" presId="urn:microsoft.com/office/officeart/2005/8/layout/bProcess4"/>
    <dgm:cxn modelId="{22D87DDA-1FC5-47B3-ADDF-B19F91A11AB4}" type="presOf" srcId="{91CF17BE-BB39-4802-9135-D988C210A99D}" destId="{DDA673A1-5776-4DE5-958B-47113C8CDC5D}" srcOrd="0" destOrd="0" presId="urn:microsoft.com/office/officeart/2005/8/layout/bProcess4"/>
    <dgm:cxn modelId="{49052FF5-7274-4C6A-8C6A-BA817BFF0348}" type="presOf" srcId="{A70276E8-E827-432A-AC73-3012CE865995}" destId="{839C86A2-AA9D-43D7-BCB4-A06DFBB44AFE}" srcOrd="0" destOrd="0" presId="urn:microsoft.com/office/officeart/2005/8/layout/bProcess4"/>
    <dgm:cxn modelId="{BE7BEF03-2FD8-4F1F-8967-57A8266D4CF4}" type="presParOf" srcId="{839C86A2-AA9D-43D7-BCB4-A06DFBB44AFE}" destId="{6C5DED22-B1AF-41E8-AF03-31B781C31105}" srcOrd="0" destOrd="0" presId="urn:microsoft.com/office/officeart/2005/8/layout/bProcess4"/>
    <dgm:cxn modelId="{942994F1-BBF9-4CB1-9D4C-7D8B22814F83}" type="presParOf" srcId="{6C5DED22-B1AF-41E8-AF03-31B781C31105}" destId="{175C2C57-DA1C-4F21-A1EE-71F3BBF3A3E6}" srcOrd="0" destOrd="0" presId="urn:microsoft.com/office/officeart/2005/8/layout/bProcess4"/>
    <dgm:cxn modelId="{0CD4EA7E-2A91-444C-881F-ED21BC87101D}" type="presParOf" srcId="{6C5DED22-B1AF-41E8-AF03-31B781C31105}" destId="{36D3448D-54CB-473B-90D4-2EB35F527AA8}" srcOrd="1" destOrd="0" presId="urn:microsoft.com/office/officeart/2005/8/layout/bProcess4"/>
    <dgm:cxn modelId="{3298F74C-68AD-4EE9-902A-39EBCB71A232}" type="presParOf" srcId="{839C86A2-AA9D-43D7-BCB4-A06DFBB44AFE}" destId="{65AA9397-16C1-4358-ACF1-0CA53F091658}" srcOrd="1" destOrd="0" presId="urn:microsoft.com/office/officeart/2005/8/layout/bProcess4"/>
    <dgm:cxn modelId="{98F8A9A6-5938-4BC9-96A4-E00A3E7106D8}" type="presParOf" srcId="{839C86A2-AA9D-43D7-BCB4-A06DFBB44AFE}" destId="{D7D18CD5-54D8-46BA-9466-B432B7EB8584}" srcOrd="2" destOrd="0" presId="urn:microsoft.com/office/officeart/2005/8/layout/bProcess4"/>
    <dgm:cxn modelId="{4775431F-B3BD-4B1F-83C5-BEBFA9196F11}" type="presParOf" srcId="{D7D18CD5-54D8-46BA-9466-B432B7EB8584}" destId="{4A31C9F5-10A2-41E5-8BB9-48F984327614}" srcOrd="0" destOrd="0" presId="urn:microsoft.com/office/officeart/2005/8/layout/bProcess4"/>
    <dgm:cxn modelId="{DE8113F1-4E6F-4CF5-A0B2-F2399AE11D66}" type="presParOf" srcId="{D7D18CD5-54D8-46BA-9466-B432B7EB8584}" destId="{83063D52-4C86-4178-9066-F9A0E0A0825A}" srcOrd="1" destOrd="0" presId="urn:microsoft.com/office/officeart/2005/8/layout/bProcess4"/>
    <dgm:cxn modelId="{D608855E-3EB1-4CBE-AABA-95BEE926C89F}" type="presParOf" srcId="{839C86A2-AA9D-43D7-BCB4-A06DFBB44AFE}" destId="{2496389A-988B-4D47-BEF8-914FDB23977E}" srcOrd="3" destOrd="0" presId="urn:microsoft.com/office/officeart/2005/8/layout/bProcess4"/>
    <dgm:cxn modelId="{AF947ACB-3241-42B4-B4BD-DBF98F73D7FA}" type="presParOf" srcId="{839C86A2-AA9D-43D7-BCB4-A06DFBB44AFE}" destId="{F134DDC5-914E-4B24-BC08-3A9A527F0279}" srcOrd="4" destOrd="0" presId="urn:microsoft.com/office/officeart/2005/8/layout/bProcess4"/>
    <dgm:cxn modelId="{736F94A6-0B60-474E-B7FD-E7A27B052B21}" type="presParOf" srcId="{F134DDC5-914E-4B24-BC08-3A9A527F0279}" destId="{D22C4C99-5309-45BC-A1C5-51A5E3CC748A}" srcOrd="0" destOrd="0" presId="urn:microsoft.com/office/officeart/2005/8/layout/bProcess4"/>
    <dgm:cxn modelId="{A86E8FE8-3B7F-4EF1-B053-DE34BEA8ADE9}" type="presParOf" srcId="{F134DDC5-914E-4B24-BC08-3A9A527F0279}" destId="{BB43A70E-6D2A-4965-B2B5-100BAE00887F}" srcOrd="1" destOrd="0" presId="urn:microsoft.com/office/officeart/2005/8/layout/bProcess4"/>
    <dgm:cxn modelId="{A9BDEB7E-DB3C-46E5-A700-DED668AA1F21}" type="presParOf" srcId="{839C86A2-AA9D-43D7-BCB4-A06DFBB44AFE}" destId="{CAD849CC-4A80-4B80-ACFB-767544C6B189}" srcOrd="5" destOrd="0" presId="urn:microsoft.com/office/officeart/2005/8/layout/bProcess4"/>
    <dgm:cxn modelId="{08C01659-24C4-4C0D-96F8-D19BAB0EE00C}" type="presParOf" srcId="{839C86A2-AA9D-43D7-BCB4-A06DFBB44AFE}" destId="{397A5E49-7964-4EF2-9874-BDD0D8358CA4}" srcOrd="6" destOrd="0" presId="urn:microsoft.com/office/officeart/2005/8/layout/bProcess4"/>
    <dgm:cxn modelId="{73BB75FA-34F9-423B-B523-C1AD74080FDF}" type="presParOf" srcId="{397A5E49-7964-4EF2-9874-BDD0D8358CA4}" destId="{D875AC06-4D7C-4CF2-B2E5-940542D7BD74}" srcOrd="0" destOrd="0" presId="urn:microsoft.com/office/officeart/2005/8/layout/bProcess4"/>
    <dgm:cxn modelId="{33975936-5AFB-4CD9-A995-A912965A7102}" type="presParOf" srcId="{397A5E49-7964-4EF2-9874-BDD0D8358CA4}" destId="{5E4B0CC1-0F33-4DC3-B615-112F8A09533F}" srcOrd="1" destOrd="0" presId="urn:microsoft.com/office/officeart/2005/8/layout/bProcess4"/>
    <dgm:cxn modelId="{D5E95D07-E353-4E05-915D-F50D9CEF2156}" type="presParOf" srcId="{839C86A2-AA9D-43D7-BCB4-A06DFBB44AFE}" destId="{144EA71D-8391-478E-BC37-FD39A418CC05}" srcOrd="7" destOrd="0" presId="urn:microsoft.com/office/officeart/2005/8/layout/bProcess4"/>
    <dgm:cxn modelId="{F4426DF8-6496-4FE1-8088-34A9EDD3B2C9}" type="presParOf" srcId="{839C86A2-AA9D-43D7-BCB4-A06DFBB44AFE}" destId="{D7B44393-9E5B-440D-8EB5-66C8834771D4}" srcOrd="8" destOrd="0" presId="urn:microsoft.com/office/officeart/2005/8/layout/bProcess4"/>
    <dgm:cxn modelId="{E70AFB66-E8F0-4AF4-9ED6-41DBF3C18041}" type="presParOf" srcId="{D7B44393-9E5B-440D-8EB5-66C8834771D4}" destId="{9396CADA-2963-4CDA-921C-08011071C8DA}" srcOrd="0" destOrd="0" presId="urn:microsoft.com/office/officeart/2005/8/layout/bProcess4"/>
    <dgm:cxn modelId="{6C7E1650-14D7-4A9C-8CD0-6802698244B8}" type="presParOf" srcId="{D7B44393-9E5B-440D-8EB5-66C8834771D4}" destId="{A76010F5-7A97-4C98-9977-F557E3CA744A}" srcOrd="1" destOrd="0" presId="urn:microsoft.com/office/officeart/2005/8/layout/bProcess4"/>
    <dgm:cxn modelId="{9AAC89D8-F656-46B4-89B5-07793C196C3B}" type="presParOf" srcId="{839C86A2-AA9D-43D7-BCB4-A06DFBB44AFE}" destId="{BDCCF4E5-478E-4914-97C7-083479F9EAEB}" srcOrd="9" destOrd="0" presId="urn:microsoft.com/office/officeart/2005/8/layout/bProcess4"/>
    <dgm:cxn modelId="{B29156C2-55B0-4DFD-B985-883E3B675B8A}" type="presParOf" srcId="{839C86A2-AA9D-43D7-BCB4-A06DFBB44AFE}" destId="{C939F851-F6A0-4501-B24A-E527D0E475F7}" srcOrd="10" destOrd="0" presId="urn:microsoft.com/office/officeart/2005/8/layout/bProcess4"/>
    <dgm:cxn modelId="{39C4FDC5-25C5-488F-8EB7-7419139204B0}" type="presParOf" srcId="{C939F851-F6A0-4501-B24A-E527D0E475F7}" destId="{AAF4C025-FDDE-4A1F-BB0A-7C6B823879F3}" srcOrd="0" destOrd="0" presId="urn:microsoft.com/office/officeart/2005/8/layout/bProcess4"/>
    <dgm:cxn modelId="{35870B9D-D512-4C01-9E56-2D70B71CBA0D}" type="presParOf" srcId="{C939F851-F6A0-4501-B24A-E527D0E475F7}" destId="{3094F33B-C885-4CEC-A158-D2DF8FB9C02B}" srcOrd="1" destOrd="0" presId="urn:microsoft.com/office/officeart/2005/8/layout/bProcess4"/>
    <dgm:cxn modelId="{8F37808C-32C8-4D23-A767-E41EEA066DBF}" type="presParOf" srcId="{839C86A2-AA9D-43D7-BCB4-A06DFBB44AFE}" destId="{F2ADE444-CC76-48D6-8C34-5FA7E13B4BEA}" srcOrd="11" destOrd="0" presId="urn:microsoft.com/office/officeart/2005/8/layout/bProcess4"/>
    <dgm:cxn modelId="{3E7A7887-E3F5-4F80-882C-DB63DF42E582}" type="presParOf" srcId="{839C86A2-AA9D-43D7-BCB4-A06DFBB44AFE}" destId="{00A7E28D-2F13-4F96-BE21-0A8B3B286BAD}" srcOrd="12" destOrd="0" presId="urn:microsoft.com/office/officeart/2005/8/layout/bProcess4"/>
    <dgm:cxn modelId="{0BC192B9-E8D1-48BE-8294-95B5DFF1DB81}" type="presParOf" srcId="{00A7E28D-2F13-4F96-BE21-0A8B3B286BAD}" destId="{BC23DC02-6DD5-44CF-8C7E-B660F4D25B16}" srcOrd="0" destOrd="0" presId="urn:microsoft.com/office/officeart/2005/8/layout/bProcess4"/>
    <dgm:cxn modelId="{5966A0F5-B4A8-4702-A10C-666EFD14A431}" type="presParOf" srcId="{00A7E28D-2F13-4F96-BE21-0A8B3B286BAD}" destId="{DDA673A1-5776-4DE5-958B-47113C8CDC5D}" srcOrd="1" destOrd="0" presId="urn:microsoft.com/office/officeart/2005/8/layout/bProcess4"/>
    <dgm:cxn modelId="{B356EBA2-692A-48A2-AD79-179FFEE022BC}" type="presParOf" srcId="{839C86A2-AA9D-43D7-BCB4-A06DFBB44AFE}" destId="{7BB0F388-7806-4F09-A4E7-1F0AB41C90BF}" srcOrd="13" destOrd="0" presId="urn:microsoft.com/office/officeart/2005/8/layout/bProcess4"/>
    <dgm:cxn modelId="{3BAE12BE-9836-47CA-BFFF-F43063C2878E}" type="presParOf" srcId="{839C86A2-AA9D-43D7-BCB4-A06DFBB44AFE}" destId="{00F9DC78-92A3-4F64-B47E-1D0CAD3EA535}" srcOrd="14" destOrd="0" presId="urn:microsoft.com/office/officeart/2005/8/layout/bProcess4"/>
    <dgm:cxn modelId="{6D95C41B-4707-4C46-A7AA-9FD4AC85BF33}" type="presParOf" srcId="{00F9DC78-92A3-4F64-B47E-1D0CAD3EA535}" destId="{EEBE9A07-FF6B-4EC8-A139-5FCFDCEA09B7}" srcOrd="0" destOrd="0" presId="urn:microsoft.com/office/officeart/2005/8/layout/bProcess4"/>
    <dgm:cxn modelId="{E5C1BCA8-D6A6-471D-9CE0-C2A9FFF06F4B}" type="presParOf" srcId="{00F9DC78-92A3-4F64-B47E-1D0CAD3EA535}" destId="{B17F8AF6-8E42-488F-BED1-64BFE1957C69}" srcOrd="1" destOrd="0" presId="urn:microsoft.com/office/officeart/2005/8/layout/bProcess4"/>
    <dgm:cxn modelId="{03372DDA-0463-4A4B-BF50-DDA44CC3D987}" type="presParOf" srcId="{839C86A2-AA9D-43D7-BCB4-A06DFBB44AFE}" destId="{B00EDF79-AF74-4D7D-A60B-D64CEE101ECF}" srcOrd="15" destOrd="0" presId="urn:microsoft.com/office/officeart/2005/8/layout/bProcess4"/>
    <dgm:cxn modelId="{FE3B669D-D9A9-472D-87D7-A563585296B8}" type="presParOf" srcId="{839C86A2-AA9D-43D7-BCB4-A06DFBB44AFE}" destId="{E62101F4-E2AC-4FF5-99BD-0A8B7E4FE851}" srcOrd="16" destOrd="0" presId="urn:microsoft.com/office/officeart/2005/8/layout/bProcess4"/>
    <dgm:cxn modelId="{50D8054D-463C-4469-91B1-19E6BD777241}" type="presParOf" srcId="{E62101F4-E2AC-4FF5-99BD-0A8B7E4FE851}" destId="{076DDE1A-3F64-4050-B4C7-05E6BFC3C19E}" srcOrd="0" destOrd="0" presId="urn:microsoft.com/office/officeart/2005/8/layout/bProcess4"/>
    <dgm:cxn modelId="{8618D0A0-4D19-4AD7-A627-D9B6A39281FD}" type="presParOf" srcId="{E62101F4-E2AC-4FF5-99BD-0A8B7E4FE851}" destId="{24912BC3-B1F9-4222-ACB0-2B07024D9829}" srcOrd="1" destOrd="0" presId="urn:microsoft.com/office/officeart/2005/8/layout/bProcess4"/>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511728B-2764-4630-B8D2-835094B25D27}" type="doc">
      <dgm:prSet loTypeId="urn:microsoft.com/office/officeart/2008/layout/VerticalCircleList" loCatId="list" qsTypeId="urn:microsoft.com/office/officeart/2005/8/quickstyle/simple1" qsCatId="simple" csTypeId="urn:microsoft.com/office/officeart/2005/8/colors/accent1_5" csCatId="accent1" phldr="1"/>
      <dgm:spPr/>
      <dgm:t>
        <a:bodyPr/>
        <a:lstStyle/>
        <a:p>
          <a:endParaRPr lang="en-US"/>
        </a:p>
      </dgm:t>
    </dgm:pt>
    <dgm:pt modelId="{C100EF18-91E7-42AE-BD32-63317D8C1917}">
      <dgm:prSet phldrT="[Text]"/>
      <dgm:spPr/>
      <dgm:t>
        <a:bodyPr/>
        <a:lstStyle/>
        <a:p>
          <a:r>
            <a:rPr lang="en-US" b="1"/>
            <a:t>Growth Mindset</a:t>
          </a:r>
        </a:p>
      </dgm:t>
    </dgm:pt>
    <dgm:pt modelId="{C51C7C6B-66FA-419C-AB7F-FE47DE506361}" type="parTrans" cxnId="{2D77E438-CB2E-4A19-B7A5-187B0F46B13B}">
      <dgm:prSet/>
      <dgm:spPr/>
      <dgm:t>
        <a:bodyPr/>
        <a:lstStyle/>
        <a:p>
          <a:endParaRPr lang="en-US"/>
        </a:p>
      </dgm:t>
    </dgm:pt>
    <dgm:pt modelId="{17E731B6-B548-43F5-AD1D-11399D912BAE}" type="sibTrans" cxnId="{2D77E438-CB2E-4A19-B7A5-187B0F46B13B}">
      <dgm:prSet/>
      <dgm:spPr/>
      <dgm:t>
        <a:bodyPr/>
        <a:lstStyle/>
        <a:p>
          <a:endParaRPr lang="en-US"/>
        </a:p>
      </dgm:t>
    </dgm:pt>
    <dgm:pt modelId="{EC57E591-2E88-4024-9987-F48A66DEC081}">
      <dgm:prSet phldrT="[Text]"/>
      <dgm:spPr/>
      <dgm:t>
        <a:bodyPr/>
        <a:lstStyle/>
        <a:p>
          <a:r>
            <a:rPr lang="en-US" b="1"/>
            <a:t>Good Work Ethic</a:t>
          </a:r>
        </a:p>
      </dgm:t>
    </dgm:pt>
    <dgm:pt modelId="{7AAED20C-46DA-43E9-8231-EFDF17E52167}" type="parTrans" cxnId="{ADEFF67A-F6EA-464E-B15D-71693C09DC8B}">
      <dgm:prSet/>
      <dgm:spPr/>
      <dgm:t>
        <a:bodyPr/>
        <a:lstStyle/>
        <a:p>
          <a:endParaRPr lang="en-US"/>
        </a:p>
      </dgm:t>
    </dgm:pt>
    <dgm:pt modelId="{75A2B17C-1DB8-40C6-A69C-560E5AB01ECC}" type="sibTrans" cxnId="{ADEFF67A-F6EA-464E-B15D-71693C09DC8B}">
      <dgm:prSet/>
      <dgm:spPr/>
      <dgm:t>
        <a:bodyPr/>
        <a:lstStyle/>
        <a:p>
          <a:endParaRPr lang="en-US"/>
        </a:p>
      </dgm:t>
    </dgm:pt>
    <dgm:pt modelId="{E83E010C-67C0-4CA7-A141-DAD0104C2BC4}">
      <dgm:prSet phldrT="[Text]"/>
      <dgm:spPr/>
      <dgm:t>
        <a:bodyPr/>
        <a:lstStyle/>
        <a:p>
          <a:r>
            <a:rPr lang="en-US" b="1"/>
            <a:t>Overcome barriers to college.</a:t>
          </a:r>
        </a:p>
      </dgm:t>
    </dgm:pt>
    <dgm:pt modelId="{C4AF85DC-36D4-4405-AE4F-D9AB775F94FB}" type="parTrans" cxnId="{44F513E2-9984-4F3C-9ACA-F07A8C6415DA}">
      <dgm:prSet/>
      <dgm:spPr/>
      <dgm:t>
        <a:bodyPr/>
        <a:lstStyle/>
        <a:p>
          <a:endParaRPr lang="en-US"/>
        </a:p>
      </dgm:t>
    </dgm:pt>
    <dgm:pt modelId="{70FB640D-B9DA-486C-9371-DF04DD71550F}" type="sibTrans" cxnId="{44F513E2-9984-4F3C-9ACA-F07A8C6415DA}">
      <dgm:prSet/>
      <dgm:spPr/>
      <dgm:t>
        <a:bodyPr/>
        <a:lstStyle/>
        <a:p>
          <a:endParaRPr lang="en-US"/>
        </a:p>
      </dgm:t>
    </dgm:pt>
    <dgm:pt modelId="{FCEC4B45-1CA1-4F4B-BCD2-502E1F8EC859}" type="pres">
      <dgm:prSet presAssocID="{9511728B-2764-4630-B8D2-835094B25D27}" presName="Name0" presStyleCnt="0">
        <dgm:presLayoutVars>
          <dgm:dir/>
        </dgm:presLayoutVars>
      </dgm:prSet>
      <dgm:spPr/>
    </dgm:pt>
    <dgm:pt modelId="{BF9AF9B5-D07A-4D5D-BBFD-45C036F11A11}" type="pres">
      <dgm:prSet presAssocID="{C100EF18-91E7-42AE-BD32-63317D8C1917}" presName="noChildren" presStyleCnt="0"/>
      <dgm:spPr/>
    </dgm:pt>
    <dgm:pt modelId="{0C5E00D7-21D0-4C2A-8F68-9A4FF2F9ED03}" type="pres">
      <dgm:prSet presAssocID="{C100EF18-91E7-42AE-BD32-63317D8C1917}" presName="gap" presStyleCnt="0"/>
      <dgm:spPr/>
    </dgm:pt>
    <dgm:pt modelId="{D020282D-BD35-4D33-A85E-958F962797AA}" type="pres">
      <dgm:prSet presAssocID="{C100EF18-91E7-42AE-BD32-63317D8C1917}" presName="medCircle2" presStyleLbl="vennNode1" presStyleIdx="0" presStyleCnt="3"/>
      <dgm:spPr/>
    </dgm:pt>
    <dgm:pt modelId="{F5F76237-5156-4C4B-B44D-E39090C7885B}" type="pres">
      <dgm:prSet presAssocID="{C100EF18-91E7-42AE-BD32-63317D8C1917}" presName="txLvlOnly1" presStyleLbl="revTx" presStyleIdx="0" presStyleCnt="3"/>
      <dgm:spPr/>
    </dgm:pt>
    <dgm:pt modelId="{87CFA15F-3946-4527-9FC9-DCDDFEB4D828}" type="pres">
      <dgm:prSet presAssocID="{EC57E591-2E88-4024-9987-F48A66DEC081}" presName="noChildren" presStyleCnt="0"/>
      <dgm:spPr/>
    </dgm:pt>
    <dgm:pt modelId="{D8F43109-DB84-4014-8B1D-1EB35F636D90}" type="pres">
      <dgm:prSet presAssocID="{EC57E591-2E88-4024-9987-F48A66DEC081}" presName="gap" presStyleCnt="0"/>
      <dgm:spPr/>
    </dgm:pt>
    <dgm:pt modelId="{A773987B-50B5-43E5-AB70-D8F4AE212EC2}" type="pres">
      <dgm:prSet presAssocID="{EC57E591-2E88-4024-9987-F48A66DEC081}" presName="medCircle2" presStyleLbl="vennNode1" presStyleIdx="1" presStyleCnt="3"/>
      <dgm:spPr/>
    </dgm:pt>
    <dgm:pt modelId="{EC42C57B-8F01-47E5-9841-8AB787D1CFDE}" type="pres">
      <dgm:prSet presAssocID="{EC57E591-2E88-4024-9987-F48A66DEC081}" presName="txLvlOnly1" presStyleLbl="revTx" presStyleIdx="1" presStyleCnt="3"/>
      <dgm:spPr/>
    </dgm:pt>
    <dgm:pt modelId="{D7CC8011-B92B-4F2D-9A5D-8F2A647FCB0A}" type="pres">
      <dgm:prSet presAssocID="{E83E010C-67C0-4CA7-A141-DAD0104C2BC4}" presName="noChildren" presStyleCnt="0"/>
      <dgm:spPr/>
    </dgm:pt>
    <dgm:pt modelId="{99EA46DF-6D0C-4560-AD88-C400384185F6}" type="pres">
      <dgm:prSet presAssocID="{E83E010C-67C0-4CA7-A141-DAD0104C2BC4}" presName="gap" presStyleCnt="0"/>
      <dgm:spPr/>
    </dgm:pt>
    <dgm:pt modelId="{5E1455E2-5681-4844-93FB-B162D22C91E2}" type="pres">
      <dgm:prSet presAssocID="{E83E010C-67C0-4CA7-A141-DAD0104C2BC4}" presName="medCircle2" presStyleLbl="vennNode1" presStyleIdx="2" presStyleCnt="3"/>
      <dgm:spPr/>
    </dgm:pt>
    <dgm:pt modelId="{3A58C746-0200-4DB0-B6F8-C684D0544E5F}" type="pres">
      <dgm:prSet presAssocID="{E83E010C-67C0-4CA7-A141-DAD0104C2BC4}" presName="txLvlOnly1" presStyleLbl="revTx" presStyleIdx="2" presStyleCnt="3"/>
      <dgm:spPr/>
    </dgm:pt>
  </dgm:ptLst>
  <dgm:cxnLst>
    <dgm:cxn modelId="{CB027128-9340-4ABF-9D91-24E74B169735}" type="presOf" srcId="{EC57E591-2E88-4024-9987-F48A66DEC081}" destId="{EC42C57B-8F01-47E5-9841-8AB787D1CFDE}" srcOrd="0" destOrd="0" presId="urn:microsoft.com/office/officeart/2008/layout/VerticalCircleList"/>
    <dgm:cxn modelId="{2D77E438-CB2E-4A19-B7A5-187B0F46B13B}" srcId="{9511728B-2764-4630-B8D2-835094B25D27}" destId="{C100EF18-91E7-42AE-BD32-63317D8C1917}" srcOrd="0" destOrd="0" parTransId="{C51C7C6B-66FA-419C-AB7F-FE47DE506361}" sibTransId="{17E731B6-B548-43F5-AD1D-11399D912BAE}"/>
    <dgm:cxn modelId="{5F1F7947-8988-41E5-87B0-D44F0D745198}" type="presOf" srcId="{9511728B-2764-4630-B8D2-835094B25D27}" destId="{FCEC4B45-1CA1-4F4B-BCD2-502E1F8EC859}" srcOrd="0" destOrd="0" presId="urn:microsoft.com/office/officeart/2008/layout/VerticalCircleList"/>
    <dgm:cxn modelId="{40151D6F-93FE-450A-96D4-1FE36E0FFEA2}" type="presOf" srcId="{E83E010C-67C0-4CA7-A141-DAD0104C2BC4}" destId="{3A58C746-0200-4DB0-B6F8-C684D0544E5F}" srcOrd="0" destOrd="0" presId="urn:microsoft.com/office/officeart/2008/layout/VerticalCircleList"/>
    <dgm:cxn modelId="{ADEFF67A-F6EA-464E-B15D-71693C09DC8B}" srcId="{9511728B-2764-4630-B8D2-835094B25D27}" destId="{EC57E591-2E88-4024-9987-F48A66DEC081}" srcOrd="1" destOrd="0" parTransId="{7AAED20C-46DA-43E9-8231-EFDF17E52167}" sibTransId="{75A2B17C-1DB8-40C6-A69C-560E5AB01ECC}"/>
    <dgm:cxn modelId="{892EA1C3-7ED2-4EAC-8387-1276C2C2F501}" type="presOf" srcId="{C100EF18-91E7-42AE-BD32-63317D8C1917}" destId="{F5F76237-5156-4C4B-B44D-E39090C7885B}" srcOrd="0" destOrd="0" presId="urn:microsoft.com/office/officeart/2008/layout/VerticalCircleList"/>
    <dgm:cxn modelId="{44F513E2-9984-4F3C-9ACA-F07A8C6415DA}" srcId="{9511728B-2764-4630-B8D2-835094B25D27}" destId="{E83E010C-67C0-4CA7-A141-DAD0104C2BC4}" srcOrd="2" destOrd="0" parTransId="{C4AF85DC-36D4-4405-AE4F-D9AB775F94FB}" sibTransId="{70FB640D-B9DA-486C-9371-DF04DD71550F}"/>
    <dgm:cxn modelId="{C1B3F94C-9938-43E8-8BCF-3BE189DBCD7A}" type="presParOf" srcId="{FCEC4B45-1CA1-4F4B-BCD2-502E1F8EC859}" destId="{BF9AF9B5-D07A-4D5D-BBFD-45C036F11A11}" srcOrd="0" destOrd="0" presId="urn:microsoft.com/office/officeart/2008/layout/VerticalCircleList"/>
    <dgm:cxn modelId="{3A4001CD-CFF2-4B59-B98F-0167583D2877}" type="presParOf" srcId="{BF9AF9B5-D07A-4D5D-BBFD-45C036F11A11}" destId="{0C5E00D7-21D0-4C2A-8F68-9A4FF2F9ED03}" srcOrd="0" destOrd="0" presId="urn:microsoft.com/office/officeart/2008/layout/VerticalCircleList"/>
    <dgm:cxn modelId="{C18046D4-CB1D-4038-8357-7313CA3769F1}" type="presParOf" srcId="{BF9AF9B5-D07A-4D5D-BBFD-45C036F11A11}" destId="{D020282D-BD35-4D33-A85E-958F962797AA}" srcOrd="1" destOrd="0" presId="urn:microsoft.com/office/officeart/2008/layout/VerticalCircleList"/>
    <dgm:cxn modelId="{DEC70C1C-3E68-4580-806E-D91ECAE008F6}" type="presParOf" srcId="{BF9AF9B5-D07A-4D5D-BBFD-45C036F11A11}" destId="{F5F76237-5156-4C4B-B44D-E39090C7885B}" srcOrd="2" destOrd="0" presId="urn:microsoft.com/office/officeart/2008/layout/VerticalCircleList"/>
    <dgm:cxn modelId="{FCBF92BB-5FCA-4DF6-8BE1-641D7806193F}" type="presParOf" srcId="{FCEC4B45-1CA1-4F4B-BCD2-502E1F8EC859}" destId="{87CFA15F-3946-4527-9FC9-DCDDFEB4D828}" srcOrd="1" destOrd="0" presId="urn:microsoft.com/office/officeart/2008/layout/VerticalCircleList"/>
    <dgm:cxn modelId="{0ABCBB4C-9B04-4264-92EC-3214CE1A7537}" type="presParOf" srcId="{87CFA15F-3946-4527-9FC9-DCDDFEB4D828}" destId="{D8F43109-DB84-4014-8B1D-1EB35F636D90}" srcOrd="0" destOrd="0" presId="urn:microsoft.com/office/officeart/2008/layout/VerticalCircleList"/>
    <dgm:cxn modelId="{5BA40442-61D0-4D13-B8BC-7BC57779CA02}" type="presParOf" srcId="{87CFA15F-3946-4527-9FC9-DCDDFEB4D828}" destId="{A773987B-50B5-43E5-AB70-D8F4AE212EC2}" srcOrd="1" destOrd="0" presId="urn:microsoft.com/office/officeart/2008/layout/VerticalCircleList"/>
    <dgm:cxn modelId="{DAA69FE8-088C-4F7D-850A-8C64147CD261}" type="presParOf" srcId="{87CFA15F-3946-4527-9FC9-DCDDFEB4D828}" destId="{EC42C57B-8F01-47E5-9841-8AB787D1CFDE}" srcOrd="2" destOrd="0" presId="urn:microsoft.com/office/officeart/2008/layout/VerticalCircleList"/>
    <dgm:cxn modelId="{D557344C-6862-463A-B2C2-86A4325351E6}" type="presParOf" srcId="{FCEC4B45-1CA1-4F4B-BCD2-502E1F8EC859}" destId="{D7CC8011-B92B-4F2D-9A5D-8F2A647FCB0A}" srcOrd="2" destOrd="0" presId="urn:microsoft.com/office/officeart/2008/layout/VerticalCircleList"/>
    <dgm:cxn modelId="{48288E1E-90F2-4789-8CD9-3FB46AD8CC12}" type="presParOf" srcId="{D7CC8011-B92B-4F2D-9A5D-8F2A647FCB0A}" destId="{99EA46DF-6D0C-4560-AD88-C400384185F6}" srcOrd="0" destOrd="0" presId="urn:microsoft.com/office/officeart/2008/layout/VerticalCircleList"/>
    <dgm:cxn modelId="{C07126DB-E2E4-4D68-BD51-97A4C4BCF955}" type="presParOf" srcId="{D7CC8011-B92B-4F2D-9A5D-8F2A647FCB0A}" destId="{5E1455E2-5681-4844-93FB-B162D22C91E2}" srcOrd="1" destOrd="0" presId="urn:microsoft.com/office/officeart/2008/layout/VerticalCircleList"/>
    <dgm:cxn modelId="{A45C50A7-1975-4C9C-8F4B-35F37816CF3F}" type="presParOf" srcId="{D7CC8011-B92B-4F2D-9A5D-8F2A647FCB0A}" destId="{3A58C746-0200-4DB0-B6F8-C684D0544E5F}"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95F3B7-B262-4ACB-8B6C-A4B7DA4C6DAF}" type="doc">
      <dgm:prSet loTypeId="urn:microsoft.com/office/officeart/2018/2/layout/IconVerticalSolidList" loCatId="icon" qsTypeId="urn:microsoft.com/office/officeart/2005/8/quickstyle/simple2" qsCatId="simple" csTypeId="urn:microsoft.com/office/officeart/2005/8/colors/accent2_2" csCatId="accent2" phldr="1"/>
      <dgm:spPr/>
      <dgm:t>
        <a:bodyPr/>
        <a:lstStyle/>
        <a:p>
          <a:endParaRPr lang="en-US"/>
        </a:p>
      </dgm:t>
    </dgm:pt>
    <dgm:pt modelId="{08D78EB2-6B69-46C0-9490-DC19823C7CED}">
      <dgm:prSet/>
      <dgm:spPr/>
      <dgm:t>
        <a:bodyPr/>
        <a:lstStyle/>
        <a:p>
          <a:pPr>
            <a:lnSpc>
              <a:spcPct val="100000"/>
            </a:lnSpc>
          </a:pPr>
          <a:r>
            <a:rPr lang="en-US" b="0" i="0"/>
            <a:t>ECHS Summer Bridge and Fish Camp</a:t>
          </a:r>
          <a:endParaRPr lang="en-US"/>
        </a:p>
      </dgm:t>
    </dgm:pt>
    <dgm:pt modelId="{A3EA22A3-741A-4713-BF7F-AE2066E2AD6E}" type="parTrans" cxnId="{D4D0D0E8-ED4C-41E3-9798-61C4C0B5462B}">
      <dgm:prSet/>
      <dgm:spPr/>
      <dgm:t>
        <a:bodyPr/>
        <a:lstStyle/>
        <a:p>
          <a:endParaRPr lang="en-US"/>
        </a:p>
      </dgm:t>
    </dgm:pt>
    <dgm:pt modelId="{0D507E0A-4CEB-4C06-A01D-2E2BD6478AC1}" type="sibTrans" cxnId="{D4D0D0E8-ED4C-41E3-9798-61C4C0B5462B}">
      <dgm:prSet/>
      <dgm:spPr/>
      <dgm:t>
        <a:bodyPr/>
        <a:lstStyle/>
        <a:p>
          <a:endParaRPr lang="en-US"/>
        </a:p>
      </dgm:t>
    </dgm:pt>
    <dgm:pt modelId="{695E6156-1A0A-476D-997B-0290F29C31CA}">
      <dgm:prSet/>
      <dgm:spPr/>
      <dgm:t>
        <a:bodyPr/>
        <a:lstStyle/>
        <a:p>
          <a:pPr>
            <a:lnSpc>
              <a:spcPct val="100000"/>
            </a:lnSpc>
          </a:pPr>
          <a:r>
            <a:rPr lang="en-US" b="0" i="0"/>
            <a:t>College Fairs, FAFSA Nights</a:t>
          </a:r>
          <a:endParaRPr lang="en-US"/>
        </a:p>
      </dgm:t>
    </dgm:pt>
    <dgm:pt modelId="{873513F8-854A-4B1A-B2E6-6E24118B7A68}" type="parTrans" cxnId="{BE19AF7A-B13D-4B28-98A8-C454EEF41108}">
      <dgm:prSet/>
      <dgm:spPr/>
      <dgm:t>
        <a:bodyPr/>
        <a:lstStyle/>
        <a:p>
          <a:endParaRPr lang="en-US"/>
        </a:p>
      </dgm:t>
    </dgm:pt>
    <dgm:pt modelId="{0369D2AA-B0EE-4ECA-A7D8-E7DC3889E875}" type="sibTrans" cxnId="{BE19AF7A-B13D-4B28-98A8-C454EEF41108}">
      <dgm:prSet/>
      <dgm:spPr/>
      <dgm:t>
        <a:bodyPr/>
        <a:lstStyle/>
        <a:p>
          <a:endParaRPr lang="en-US"/>
        </a:p>
      </dgm:t>
    </dgm:pt>
    <dgm:pt modelId="{3CB27E1F-2CD6-4814-963E-8F9F92305E06}">
      <dgm:prSet/>
      <dgm:spPr/>
      <dgm:t>
        <a:bodyPr/>
        <a:lstStyle/>
        <a:p>
          <a:pPr>
            <a:lnSpc>
              <a:spcPct val="100000"/>
            </a:lnSpc>
          </a:pPr>
          <a:r>
            <a:rPr lang="en-US" b="0" i="0"/>
            <a:t>Tutoring before and after school, lunch periods</a:t>
          </a:r>
          <a:endParaRPr lang="en-US"/>
        </a:p>
      </dgm:t>
    </dgm:pt>
    <dgm:pt modelId="{BA92AAD9-1642-46C5-B572-83828AB5ABA6}" type="parTrans" cxnId="{041F8F88-6310-4961-B5FD-52F53B1708A4}">
      <dgm:prSet/>
      <dgm:spPr/>
      <dgm:t>
        <a:bodyPr/>
        <a:lstStyle/>
        <a:p>
          <a:endParaRPr lang="en-US"/>
        </a:p>
      </dgm:t>
    </dgm:pt>
    <dgm:pt modelId="{C1BE0ED0-5F67-4F61-B006-E6CF1069A1DB}" type="sibTrans" cxnId="{041F8F88-6310-4961-B5FD-52F53B1708A4}">
      <dgm:prSet/>
      <dgm:spPr/>
      <dgm:t>
        <a:bodyPr/>
        <a:lstStyle/>
        <a:p>
          <a:endParaRPr lang="en-US"/>
        </a:p>
      </dgm:t>
    </dgm:pt>
    <dgm:pt modelId="{777F0E3F-0914-48B3-949D-F7FBF1FCFEC5}">
      <dgm:prSet/>
      <dgm:spPr/>
      <dgm:t>
        <a:bodyPr/>
        <a:lstStyle/>
        <a:p>
          <a:pPr>
            <a:lnSpc>
              <a:spcPct val="100000"/>
            </a:lnSpc>
          </a:pPr>
          <a:r>
            <a:rPr lang="en-US"/>
            <a:t>Pre-AP, AP, UT </a:t>
          </a:r>
          <a:r>
            <a:rPr lang="en-US" err="1"/>
            <a:t>OnRamps</a:t>
          </a:r>
          <a:r>
            <a:rPr lang="en-US"/>
            <a:t> and Dual Credit Courses</a:t>
          </a:r>
        </a:p>
      </dgm:t>
    </dgm:pt>
    <dgm:pt modelId="{F3FBC606-6BF0-4B26-A3BE-05DE1AB90885}" type="parTrans" cxnId="{6DF4822D-7021-4555-8AF1-0B1506A8FDF4}">
      <dgm:prSet/>
      <dgm:spPr/>
      <dgm:t>
        <a:bodyPr/>
        <a:lstStyle/>
        <a:p>
          <a:endParaRPr lang="en-US"/>
        </a:p>
      </dgm:t>
    </dgm:pt>
    <dgm:pt modelId="{E75E50B7-2C15-40AA-A337-A8591EA6761E}" type="sibTrans" cxnId="{6DF4822D-7021-4555-8AF1-0B1506A8FDF4}">
      <dgm:prSet/>
      <dgm:spPr/>
      <dgm:t>
        <a:bodyPr/>
        <a:lstStyle/>
        <a:p>
          <a:endParaRPr lang="en-US"/>
        </a:p>
      </dgm:t>
    </dgm:pt>
    <dgm:pt modelId="{4778F35C-4242-4553-A670-6E51BA832628}">
      <dgm:prSet/>
      <dgm:spPr/>
      <dgm:t>
        <a:bodyPr/>
        <a:lstStyle/>
        <a:p>
          <a:pPr>
            <a:lnSpc>
              <a:spcPct val="100000"/>
            </a:lnSpc>
          </a:pPr>
          <a:r>
            <a:rPr lang="en-US"/>
            <a:t>SAT, </a:t>
          </a:r>
          <a:r>
            <a:rPr lang="en-US" err="1"/>
            <a:t>TSIA2</a:t>
          </a:r>
          <a:r>
            <a:rPr lang="en-US"/>
            <a:t>, and ASVAB Testing Days</a:t>
          </a:r>
        </a:p>
      </dgm:t>
    </dgm:pt>
    <dgm:pt modelId="{1B3C88A8-449B-4669-8700-1376D1099517}" type="parTrans" cxnId="{5F31F33B-CD21-4941-A731-6E234B95CC75}">
      <dgm:prSet/>
      <dgm:spPr/>
      <dgm:t>
        <a:bodyPr/>
        <a:lstStyle/>
        <a:p>
          <a:endParaRPr lang="en-US"/>
        </a:p>
      </dgm:t>
    </dgm:pt>
    <dgm:pt modelId="{92BC7014-EA88-400D-A6E5-5835C4496711}" type="sibTrans" cxnId="{5F31F33B-CD21-4941-A731-6E234B95CC75}">
      <dgm:prSet/>
      <dgm:spPr/>
      <dgm:t>
        <a:bodyPr/>
        <a:lstStyle/>
        <a:p>
          <a:endParaRPr lang="en-US"/>
        </a:p>
      </dgm:t>
    </dgm:pt>
    <dgm:pt modelId="{6913A97C-D3D1-4F4A-94AD-5962890038BA}">
      <dgm:prSet/>
      <dgm:spPr/>
      <dgm:t>
        <a:bodyPr/>
        <a:lstStyle/>
        <a:p>
          <a:pPr>
            <a:lnSpc>
              <a:spcPct val="100000"/>
            </a:lnSpc>
          </a:pPr>
          <a:r>
            <a:rPr lang="en-US"/>
            <a:t>NLC College Field Trip</a:t>
          </a:r>
        </a:p>
      </dgm:t>
    </dgm:pt>
    <dgm:pt modelId="{693D77FE-AD18-4F16-84B1-3460F54EF761}" type="parTrans" cxnId="{E4018091-9E45-4646-9429-01C2C93D5E6E}">
      <dgm:prSet/>
      <dgm:spPr/>
      <dgm:t>
        <a:bodyPr/>
        <a:lstStyle/>
        <a:p>
          <a:endParaRPr lang="en-US"/>
        </a:p>
      </dgm:t>
    </dgm:pt>
    <dgm:pt modelId="{B967FADB-5501-4721-899C-B255EA344FD3}" type="sibTrans" cxnId="{E4018091-9E45-4646-9429-01C2C93D5E6E}">
      <dgm:prSet/>
      <dgm:spPr/>
      <dgm:t>
        <a:bodyPr/>
        <a:lstStyle/>
        <a:p>
          <a:endParaRPr lang="en-US"/>
        </a:p>
      </dgm:t>
    </dgm:pt>
    <dgm:pt modelId="{DCA44E95-983E-412E-99C0-AB4F82335B48}">
      <dgm:prSet/>
      <dgm:spPr/>
      <dgm:t>
        <a:bodyPr/>
        <a:lstStyle/>
        <a:p>
          <a:pPr>
            <a:lnSpc>
              <a:spcPct val="100000"/>
            </a:lnSpc>
          </a:pPr>
          <a:r>
            <a:rPr lang="en-US"/>
            <a:t>PATH 1 Daily for Dedicated Tutoring</a:t>
          </a:r>
        </a:p>
      </dgm:t>
    </dgm:pt>
    <dgm:pt modelId="{4E95A46E-6E1E-4977-ABDE-BF3347992C84}" type="parTrans" cxnId="{7BC51044-7C86-4D3E-BFF3-8EC582B3B9CE}">
      <dgm:prSet/>
      <dgm:spPr/>
      <dgm:t>
        <a:bodyPr/>
        <a:lstStyle/>
        <a:p>
          <a:endParaRPr lang="en-US"/>
        </a:p>
      </dgm:t>
    </dgm:pt>
    <dgm:pt modelId="{D0036F6B-55E8-4DCE-B041-DA7BC0011D87}" type="sibTrans" cxnId="{7BC51044-7C86-4D3E-BFF3-8EC582B3B9CE}">
      <dgm:prSet/>
      <dgm:spPr/>
      <dgm:t>
        <a:bodyPr/>
        <a:lstStyle/>
        <a:p>
          <a:endParaRPr lang="en-US"/>
        </a:p>
      </dgm:t>
    </dgm:pt>
    <dgm:pt modelId="{7783C904-1EE8-4004-BFCE-B605D2C15457}" type="pres">
      <dgm:prSet presAssocID="{2495F3B7-B262-4ACB-8B6C-A4B7DA4C6DAF}" presName="root" presStyleCnt="0">
        <dgm:presLayoutVars>
          <dgm:dir/>
          <dgm:resizeHandles val="exact"/>
        </dgm:presLayoutVars>
      </dgm:prSet>
      <dgm:spPr/>
    </dgm:pt>
    <dgm:pt modelId="{0B8CAE5E-5050-4BDF-9097-1262E39623FD}" type="pres">
      <dgm:prSet presAssocID="{08D78EB2-6B69-46C0-9490-DC19823C7CED}" presName="compNode" presStyleCnt="0"/>
      <dgm:spPr/>
    </dgm:pt>
    <dgm:pt modelId="{DE4D9511-D020-4DEB-A789-FC4E070455A1}" type="pres">
      <dgm:prSet presAssocID="{08D78EB2-6B69-46C0-9490-DC19823C7CED}" presName="bgRect" presStyleLbl="bgShp" presStyleIdx="0" presStyleCnt="7"/>
      <dgm:spPr/>
    </dgm:pt>
    <dgm:pt modelId="{DA239E2C-C4FB-4F27-B8D8-7944B9FF5EE5}" type="pres">
      <dgm:prSet presAssocID="{08D78EB2-6B69-46C0-9490-DC19823C7CED}"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rogrammer female with solid fill"/>
        </a:ext>
      </dgm:extLst>
    </dgm:pt>
    <dgm:pt modelId="{C10FB5A6-99C0-49E7-8123-AA97A28F3118}" type="pres">
      <dgm:prSet presAssocID="{08D78EB2-6B69-46C0-9490-DC19823C7CED}" presName="spaceRect" presStyleCnt="0"/>
      <dgm:spPr/>
    </dgm:pt>
    <dgm:pt modelId="{81C0BBCE-1577-4052-87AB-3C5591CA5E21}" type="pres">
      <dgm:prSet presAssocID="{08D78EB2-6B69-46C0-9490-DC19823C7CED}" presName="parTx" presStyleLbl="revTx" presStyleIdx="0" presStyleCnt="7">
        <dgm:presLayoutVars>
          <dgm:chMax val="0"/>
          <dgm:chPref val="0"/>
        </dgm:presLayoutVars>
      </dgm:prSet>
      <dgm:spPr/>
    </dgm:pt>
    <dgm:pt modelId="{ECE65717-B6AB-4916-AEEA-AEAFD063CEC4}" type="pres">
      <dgm:prSet presAssocID="{0D507E0A-4CEB-4C06-A01D-2E2BD6478AC1}" presName="sibTrans" presStyleCnt="0"/>
      <dgm:spPr/>
    </dgm:pt>
    <dgm:pt modelId="{2DF0695C-8986-4183-9856-73342042C8F2}" type="pres">
      <dgm:prSet presAssocID="{6913A97C-D3D1-4F4A-94AD-5962890038BA}" presName="compNode" presStyleCnt="0"/>
      <dgm:spPr/>
    </dgm:pt>
    <dgm:pt modelId="{166BEDF9-429A-4CF5-BC02-745119CF4111}" type="pres">
      <dgm:prSet presAssocID="{6913A97C-D3D1-4F4A-94AD-5962890038BA}" presName="bgRect" presStyleLbl="bgShp" presStyleIdx="1" presStyleCnt="7"/>
      <dgm:spPr/>
    </dgm:pt>
    <dgm:pt modelId="{B31719EE-023E-4735-AFC5-EC3083A7787D}" type="pres">
      <dgm:prSet presAssocID="{6913A97C-D3D1-4F4A-94AD-5962890038BA}"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hoolhouse with solid fill"/>
        </a:ext>
      </dgm:extLst>
    </dgm:pt>
    <dgm:pt modelId="{4AE52547-ADE7-4821-8F0F-4D062D23DA04}" type="pres">
      <dgm:prSet presAssocID="{6913A97C-D3D1-4F4A-94AD-5962890038BA}" presName="spaceRect" presStyleCnt="0"/>
      <dgm:spPr/>
    </dgm:pt>
    <dgm:pt modelId="{0AD62E33-E064-4456-B353-9AEBB77A09B7}" type="pres">
      <dgm:prSet presAssocID="{6913A97C-D3D1-4F4A-94AD-5962890038BA}" presName="parTx" presStyleLbl="revTx" presStyleIdx="1" presStyleCnt="7">
        <dgm:presLayoutVars>
          <dgm:chMax val="0"/>
          <dgm:chPref val="0"/>
        </dgm:presLayoutVars>
      </dgm:prSet>
      <dgm:spPr/>
    </dgm:pt>
    <dgm:pt modelId="{1DC0704D-997E-47E3-ABA7-C7EA869F5C2B}" type="pres">
      <dgm:prSet presAssocID="{B967FADB-5501-4721-899C-B255EA344FD3}" presName="sibTrans" presStyleCnt="0"/>
      <dgm:spPr/>
    </dgm:pt>
    <dgm:pt modelId="{E9565103-F9BF-419D-9A71-802462E536C1}" type="pres">
      <dgm:prSet presAssocID="{695E6156-1A0A-476D-997B-0290F29C31CA}" presName="compNode" presStyleCnt="0"/>
      <dgm:spPr/>
    </dgm:pt>
    <dgm:pt modelId="{919E221E-2C72-40D7-A823-A26F0BC1D41F}" type="pres">
      <dgm:prSet presAssocID="{695E6156-1A0A-476D-997B-0290F29C31CA}" presName="bgRect" presStyleLbl="bgShp" presStyleIdx="2" presStyleCnt="7" custLinFactNeighborX="-2343"/>
      <dgm:spPr/>
    </dgm:pt>
    <dgm:pt modelId="{0B3BB325-CBC4-469B-9B8F-6894247E9C37}" type="pres">
      <dgm:prSet presAssocID="{695E6156-1A0A-476D-997B-0290F29C31CA}"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ain in head with solid fill"/>
        </a:ext>
      </dgm:extLst>
    </dgm:pt>
    <dgm:pt modelId="{A66349C1-8B2D-4929-BA78-5305476B50A9}" type="pres">
      <dgm:prSet presAssocID="{695E6156-1A0A-476D-997B-0290F29C31CA}" presName="spaceRect" presStyleCnt="0"/>
      <dgm:spPr/>
    </dgm:pt>
    <dgm:pt modelId="{9201CC3E-FC8A-43B1-864B-25E488ED707E}" type="pres">
      <dgm:prSet presAssocID="{695E6156-1A0A-476D-997B-0290F29C31CA}" presName="parTx" presStyleLbl="revTx" presStyleIdx="2" presStyleCnt="7">
        <dgm:presLayoutVars>
          <dgm:chMax val="0"/>
          <dgm:chPref val="0"/>
        </dgm:presLayoutVars>
      </dgm:prSet>
      <dgm:spPr/>
    </dgm:pt>
    <dgm:pt modelId="{00218BAF-3159-4BD5-8858-9E716800DD8E}" type="pres">
      <dgm:prSet presAssocID="{0369D2AA-B0EE-4ECA-A7D8-E7DC3889E875}" presName="sibTrans" presStyleCnt="0"/>
      <dgm:spPr/>
    </dgm:pt>
    <dgm:pt modelId="{5B02D16C-3119-496E-BA91-2828AB3456D8}" type="pres">
      <dgm:prSet presAssocID="{3CB27E1F-2CD6-4814-963E-8F9F92305E06}" presName="compNode" presStyleCnt="0"/>
      <dgm:spPr/>
    </dgm:pt>
    <dgm:pt modelId="{741A865B-8B7D-4CFC-A65F-D16DB721C94D}" type="pres">
      <dgm:prSet presAssocID="{3CB27E1F-2CD6-4814-963E-8F9F92305E06}" presName="bgRect" presStyleLbl="bgShp" presStyleIdx="3" presStyleCnt="7"/>
      <dgm:spPr/>
    </dgm:pt>
    <dgm:pt modelId="{EE48FF31-316F-4F8B-AF59-E6562E0FDC3B}" type="pres">
      <dgm:prSet presAssocID="{3CB27E1F-2CD6-4814-963E-8F9F92305E0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ncil"/>
        </a:ext>
      </dgm:extLst>
    </dgm:pt>
    <dgm:pt modelId="{47166CA9-2001-4ABC-96AE-66D0E258D37E}" type="pres">
      <dgm:prSet presAssocID="{3CB27E1F-2CD6-4814-963E-8F9F92305E06}" presName="spaceRect" presStyleCnt="0"/>
      <dgm:spPr/>
    </dgm:pt>
    <dgm:pt modelId="{E9B53344-A5EF-4275-BFAB-C6C3A199B755}" type="pres">
      <dgm:prSet presAssocID="{3CB27E1F-2CD6-4814-963E-8F9F92305E06}" presName="parTx" presStyleLbl="revTx" presStyleIdx="3" presStyleCnt="7">
        <dgm:presLayoutVars>
          <dgm:chMax val="0"/>
          <dgm:chPref val="0"/>
        </dgm:presLayoutVars>
      </dgm:prSet>
      <dgm:spPr/>
    </dgm:pt>
    <dgm:pt modelId="{839B8B53-7202-4CE4-9AC8-1101F13FA7BE}" type="pres">
      <dgm:prSet presAssocID="{C1BE0ED0-5F67-4F61-B006-E6CF1069A1DB}" presName="sibTrans" presStyleCnt="0"/>
      <dgm:spPr/>
    </dgm:pt>
    <dgm:pt modelId="{B2031DB1-45D3-4831-88AC-4D5BA1D26B02}" type="pres">
      <dgm:prSet presAssocID="{DCA44E95-983E-412E-99C0-AB4F82335B48}" presName="compNode" presStyleCnt="0"/>
      <dgm:spPr/>
    </dgm:pt>
    <dgm:pt modelId="{68385824-A726-4310-BA22-0F0FD4C0281B}" type="pres">
      <dgm:prSet presAssocID="{DCA44E95-983E-412E-99C0-AB4F82335B48}" presName="bgRect" presStyleLbl="bgShp" presStyleIdx="4" presStyleCnt="7"/>
      <dgm:spPr/>
    </dgm:pt>
    <dgm:pt modelId="{255D7E0F-7DD4-49BC-BFD7-B671A95704EF}" type="pres">
      <dgm:prSet presAssocID="{DCA44E95-983E-412E-99C0-AB4F82335B48}"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ooks on shelf with solid fill"/>
        </a:ext>
      </dgm:extLst>
    </dgm:pt>
    <dgm:pt modelId="{D5DA5EAB-F2DE-4074-9A38-CF0DD4AAA242}" type="pres">
      <dgm:prSet presAssocID="{DCA44E95-983E-412E-99C0-AB4F82335B48}" presName="spaceRect" presStyleCnt="0"/>
      <dgm:spPr/>
    </dgm:pt>
    <dgm:pt modelId="{AEF52BA8-B143-4CFB-9C7E-24682896B302}" type="pres">
      <dgm:prSet presAssocID="{DCA44E95-983E-412E-99C0-AB4F82335B48}" presName="parTx" presStyleLbl="revTx" presStyleIdx="4" presStyleCnt="7">
        <dgm:presLayoutVars>
          <dgm:chMax val="0"/>
          <dgm:chPref val="0"/>
        </dgm:presLayoutVars>
      </dgm:prSet>
      <dgm:spPr/>
    </dgm:pt>
    <dgm:pt modelId="{3AC0CE2D-5E38-491F-BD94-BF4B4C232ED5}" type="pres">
      <dgm:prSet presAssocID="{D0036F6B-55E8-4DCE-B041-DA7BC0011D87}" presName="sibTrans" presStyleCnt="0"/>
      <dgm:spPr/>
    </dgm:pt>
    <dgm:pt modelId="{44AEA4E3-FDC1-48CA-9D19-EB61F3B6E178}" type="pres">
      <dgm:prSet presAssocID="{777F0E3F-0914-48B3-949D-F7FBF1FCFEC5}" presName="compNode" presStyleCnt="0"/>
      <dgm:spPr/>
    </dgm:pt>
    <dgm:pt modelId="{92B16D59-60A2-4893-9B8C-652B7D134449}" type="pres">
      <dgm:prSet presAssocID="{777F0E3F-0914-48B3-949D-F7FBF1FCFEC5}" presName="bgRect" presStyleLbl="bgShp" presStyleIdx="5" presStyleCnt="7"/>
      <dgm:spPr/>
    </dgm:pt>
    <dgm:pt modelId="{0A378A9A-AFDD-4754-9539-92643A49ED78}" type="pres">
      <dgm:prSet presAssocID="{777F0E3F-0914-48B3-949D-F7FBF1FCFEC5}"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Excellent with solid fill"/>
        </a:ext>
      </dgm:extLst>
    </dgm:pt>
    <dgm:pt modelId="{CF22907E-57AD-4751-B6DB-C90BBF86714A}" type="pres">
      <dgm:prSet presAssocID="{777F0E3F-0914-48B3-949D-F7FBF1FCFEC5}" presName="spaceRect" presStyleCnt="0"/>
      <dgm:spPr/>
    </dgm:pt>
    <dgm:pt modelId="{0A54CD35-F49D-45B6-945E-73D98F141A17}" type="pres">
      <dgm:prSet presAssocID="{777F0E3F-0914-48B3-949D-F7FBF1FCFEC5}" presName="parTx" presStyleLbl="revTx" presStyleIdx="5" presStyleCnt="7">
        <dgm:presLayoutVars>
          <dgm:chMax val="0"/>
          <dgm:chPref val="0"/>
        </dgm:presLayoutVars>
      </dgm:prSet>
      <dgm:spPr/>
    </dgm:pt>
    <dgm:pt modelId="{E63CE9C0-F6FB-492E-8F23-04F11AC7D1C5}" type="pres">
      <dgm:prSet presAssocID="{E75E50B7-2C15-40AA-A337-A8591EA6761E}" presName="sibTrans" presStyleCnt="0"/>
      <dgm:spPr/>
    </dgm:pt>
    <dgm:pt modelId="{C7962BF7-3426-4DEC-8026-8B18AE088A2D}" type="pres">
      <dgm:prSet presAssocID="{4778F35C-4242-4553-A670-6E51BA832628}" presName="compNode" presStyleCnt="0"/>
      <dgm:spPr/>
    </dgm:pt>
    <dgm:pt modelId="{B57D1565-3213-48E7-AAB8-9FCEBE59E20B}" type="pres">
      <dgm:prSet presAssocID="{4778F35C-4242-4553-A670-6E51BA832628}" presName="bgRect" presStyleLbl="bgShp" presStyleIdx="6" presStyleCnt="7"/>
      <dgm:spPr/>
    </dgm:pt>
    <dgm:pt modelId="{6C5845F6-52BC-4E68-94BE-BEA8B817AC4E}" type="pres">
      <dgm:prSet presAssocID="{4778F35C-4242-4553-A670-6E51BA832628}"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Clipboard Mixed with solid fill"/>
        </a:ext>
      </dgm:extLst>
    </dgm:pt>
    <dgm:pt modelId="{ECCC2778-3FEB-48F4-9DE9-0B2E659E5001}" type="pres">
      <dgm:prSet presAssocID="{4778F35C-4242-4553-A670-6E51BA832628}" presName="spaceRect" presStyleCnt="0"/>
      <dgm:spPr/>
    </dgm:pt>
    <dgm:pt modelId="{0AF1FA35-A7CC-48DD-8D0A-B7EDDB6191D1}" type="pres">
      <dgm:prSet presAssocID="{4778F35C-4242-4553-A670-6E51BA832628}" presName="parTx" presStyleLbl="revTx" presStyleIdx="6" presStyleCnt="7">
        <dgm:presLayoutVars>
          <dgm:chMax val="0"/>
          <dgm:chPref val="0"/>
        </dgm:presLayoutVars>
      </dgm:prSet>
      <dgm:spPr/>
    </dgm:pt>
  </dgm:ptLst>
  <dgm:cxnLst>
    <dgm:cxn modelId="{0D832320-614F-4BC0-808B-E78EF2DFA2BB}" type="presOf" srcId="{2495F3B7-B262-4ACB-8B6C-A4B7DA4C6DAF}" destId="{7783C904-1EE8-4004-BFCE-B605D2C15457}" srcOrd="0" destOrd="0" presId="urn:microsoft.com/office/officeart/2018/2/layout/IconVerticalSolidList"/>
    <dgm:cxn modelId="{6DF4822D-7021-4555-8AF1-0B1506A8FDF4}" srcId="{2495F3B7-B262-4ACB-8B6C-A4B7DA4C6DAF}" destId="{777F0E3F-0914-48B3-949D-F7FBF1FCFEC5}" srcOrd="5" destOrd="0" parTransId="{F3FBC606-6BF0-4B26-A3BE-05DE1AB90885}" sibTransId="{E75E50B7-2C15-40AA-A337-A8591EA6761E}"/>
    <dgm:cxn modelId="{C69FF836-E071-42E9-9C39-2B1DF830F0E2}" type="presOf" srcId="{DCA44E95-983E-412E-99C0-AB4F82335B48}" destId="{AEF52BA8-B143-4CFB-9C7E-24682896B302}" srcOrd="0" destOrd="0" presId="urn:microsoft.com/office/officeart/2018/2/layout/IconVerticalSolidList"/>
    <dgm:cxn modelId="{5F31F33B-CD21-4941-A731-6E234B95CC75}" srcId="{2495F3B7-B262-4ACB-8B6C-A4B7DA4C6DAF}" destId="{4778F35C-4242-4553-A670-6E51BA832628}" srcOrd="6" destOrd="0" parTransId="{1B3C88A8-449B-4669-8700-1376D1099517}" sibTransId="{92BC7014-EA88-400D-A6E5-5835C4496711}"/>
    <dgm:cxn modelId="{AB22AF5F-A68C-4D84-8ACD-2E1EF3C6F584}" type="presOf" srcId="{6913A97C-D3D1-4F4A-94AD-5962890038BA}" destId="{0AD62E33-E064-4456-B353-9AEBB77A09B7}" srcOrd="0" destOrd="0" presId="urn:microsoft.com/office/officeart/2018/2/layout/IconVerticalSolidList"/>
    <dgm:cxn modelId="{7BC51044-7C86-4D3E-BFF3-8EC582B3B9CE}" srcId="{2495F3B7-B262-4ACB-8B6C-A4B7DA4C6DAF}" destId="{DCA44E95-983E-412E-99C0-AB4F82335B48}" srcOrd="4" destOrd="0" parTransId="{4E95A46E-6E1E-4977-ABDE-BF3347992C84}" sibTransId="{D0036F6B-55E8-4DCE-B041-DA7BC0011D87}"/>
    <dgm:cxn modelId="{BE19AF7A-B13D-4B28-98A8-C454EEF41108}" srcId="{2495F3B7-B262-4ACB-8B6C-A4B7DA4C6DAF}" destId="{695E6156-1A0A-476D-997B-0290F29C31CA}" srcOrd="2" destOrd="0" parTransId="{873513F8-854A-4B1A-B2E6-6E24118B7A68}" sibTransId="{0369D2AA-B0EE-4ECA-A7D8-E7DC3889E875}"/>
    <dgm:cxn modelId="{041F8F88-6310-4961-B5FD-52F53B1708A4}" srcId="{2495F3B7-B262-4ACB-8B6C-A4B7DA4C6DAF}" destId="{3CB27E1F-2CD6-4814-963E-8F9F92305E06}" srcOrd="3" destOrd="0" parTransId="{BA92AAD9-1642-46C5-B572-83828AB5ABA6}" sibTransId="{C1BE0ED0-5F67-4F61-B006-E6CF1069A1DB}"/>
    <dgm:cxn modelId="{E4018091-9E45-4646-9429-01C2C93D5E6E}" srcId="{2495F3B7-B262-4ACB-8B6C-A4B7DA4C6DAF}" destId="{6913A97C-D3D1-4F4A-94AD-5962890038BA}" srcOrd="1" destOrd="0" parTransId="{693D77FE-AD18-4F16-84B1-3460F54EF761}" sibTransId="{B967FADB-5501-4721-899C-B255EA344FD3}"/>
    <dgm:cxn modelId="{BE83A7C5-0D4B-4873-BE84-6D1F7EA28A2D}" type="presOf" srcId="{4778F35C-4242-4553-A670-6E51BA832628}" destId="{0AF1FA35-A7CC-48DD-8D0A-B7EDDB6191D1}" srcOrd="0" destOrd="0" presId="urn:microsoft.com/office/officeart/2018/2/layout/IconVerticalSolidList"/>
    <dgm:cxn modelId="{A93097C7-55BF-43C1-93FC-234A68D8F5F8}" type="presOf" srcId="{3CB27E1F-2CD6-4814-963E-8F9F92305E06}" destId="{E9B53344-A5EF-4275-BFAB-C6C3A199B755}" srcOrd="0" destOrd="0" presId="urn:microsoft.com/office/officeart/2018/2/layout/IconVerticalSolidList"/>
    <dgm:cxn modelId="{4E7BF7D0-91CA-4850-99C3-732339ED0AEA}" type="presOf" srcId="{695E6156-1A0A-476D-997B-0290F29C31CA}" destId="{9201CC3E-FC8A-43B1-864B-25E488ED707E}" srcOrd="0" destOrd="0" presId="urn:microsoft.com/office/officeart/2018/2/layout/IconVerticalSolidList"/>
    <dgm:cxn modelId="{79B139E0-A3E2-49B8-8E59-2B2F422B85F7}" type="presOf" srcId="{08D78EB2-6B69-46C0-9490-DC19823C7CED}" destId="{81C0BBCE-1577-4052-87AB-3C5591CA5E21}" srcOrd="0" destOrd="0" presId="urn:microsoft.com/office/officeart/2018/2/layout/IconVerticalSolidList"/>
    <dgm:cxn modelId="{536643E7-0425-48BF-B490-66C8841A1358}" type="presOf" srcId="{777F0E3F-0914-48B3-949D-F7FBF1FCFEC5}" destId="{0A54CD35-F49D-45B6-945E-73D98F141A17}" srcOrd="0" destOrd="0" presId="urn:microsoft.com/office/officeart/2018/2/layout/IconVerticalSolidList"/>
    <dgm:cxn modelId="{D4D0D0E8-ED4C-41E3-9798-61C4C0B5462B}" srcId="{2495F3B7-B262-4ACB-8B6C-A4B7DA4C6DAF}" destId="{08D78EB2-6B69-46C0-9490-DC19823C7CED}" srcOrd="0" destOrd="0" parTransId="{A3EA22A3-741A-4713-BF7F-AE2066E2AD6E}" sibTransId="{0D507E0A-4CEB-4C06-A01D-2E2BD6478AC1}"/>
    <dgm:cxn modelId="{071560DD-48A7-4E97-9BD7-5CC78CD1DC2E}" type="presParOf" srcId="{7783C904-1EE8-4004-BFCE-B605D2C15457}" destId="{0B8CAE5E-5050-4BDF-9097-1262E39623FD}" srcOrd="0" destOrd="0" presId="urn:microsoft.com/office/officeart/2018/2/layout/IconVerticalSolidList"/>
    <dgm:cxn modelId="{F4B2471A-688B-4EF2-8366-3D94F134FD0D}" type="presParOf" srcId="{0B8CAE5E-5050-4BDF-9097-1262E39623FD}" destId="{DE4D9511-D020-4DEB-A789-FC4E070455A1}" srcOrd="0" destOrd="0" presId="urn:microsoft.com/office/officeart/2018/2/layout/IconVerticalSolidList"/>
    <dgm:cxn modelId="{2ECEEB3D-8C05-4273-B90C-42F3126EA148}" type="presParOf" srcId="{0B8CAE5E-5050-4BDF-9097-1262E39623FD}" destId="{DA239E2C-C4FB-4F27-B8D8-7944B9FF5EE5}" srcOrd="1" destOrd="0" presId="urn:microsoft.com/office/officeart/2018/2/layout/IconVerticalSolidList"/>
    <dgm:cxn modelId="{E038C20B-CD24-46B1-9993-B870F520C9FA}" type="presParOf" srcId="{0B8CAE5E-5050-4BDF-9097-1262E39623FD}" destId="{C10FB5A6-99C0-49E7-8123-AA97A28F3118}" srcOrd="2" destOrd="0" presId="urn:microsoft.com/office/officeart/2018/2/layout/IconVerticalSolidList"/>
    <dgm:cxn modelId="{21006FB9-165F-423F-B465-40BBB6911E64}" type="presParOf" srcId="{0B8CAE5E-5050-4BDF-9097-1262E39623FD}" destId="{81C0BBCE-1577-4052-87AB-3C5591CA5E21}" srcOrd="3" destOrd="0" presId="urn:microsoft.com/office/officeart/2018/2/layout/IconVerticalSolidList"/>
    <dgm:cxn modelId="{5CF4BADB-442C-4189-99F7-E8098CEE8224}" type="presParOf" srcId="{7783C904-1EE8-4004-BFCE-B605D2C15457}" destId="{ECE65717-B6AB-4916-AEEA-AEAFD063CEC4}" srcOrd="1" destOrd="0" presId="urn:microsoft.com/office/officeart/2018/2/layout/IconVerticalSolidList"/>
    <dgm:cxn modelId="{66D428D4-6B68-42E9-8129-46F8640A4FFE}" type="presParOf" srcId="{7783C904-1EE8-4004-BFCE-B605D2C15457}" destId="{2DF0695C-8986-4183-9856-73342042C8F2}" srcOrd="2" destOrd="0" presId="urn:microsoft.com/office/officeart/2018/2/layout/IconVerticalSolidList"/>
    <dgm:cxn modelId="{664EBA0E-B1EB-4CA3-870D-EA80647E2223}" type="presParOf" srcId="{2DF0695C-8986-4183-9856-73342042C8F2}" destId="{166BEDF9-429A-4CF5-BC02-745119CF4111}" srcOrd="0" destOrd="0" presId="urn:microsoft.com/office/officeart/2018/2/layout/IconVerticalSolidList"/>
    <dgm:cxn modelId="{10D327AE-C1EC-441D-A99B-EC3CEB9C53AC}" type="presParOf" srcId="{2DF0695C-8986-4183-9856-73342042C8F2}" destId="{B31719EE-023E-4735-AFC5-EC3083A7787D}" srcOrd="1" destOrd="0" presId="urn:microsoft.com/office/officeart/2018/2/layout/IconVerticalSolidList"/>
    <dgm:cxn modelId="{D7F62AF7-1392-4D65-9C43-58F87371A41D}" type="presParOf" srcId="{2DF0695C-8986-4183-9856-73342042C8F2}" destId="{4AE52547-ADE7-4821-8F0F-4D062D23DA04}" srcOrd="2" destOrd="0" presId="urn:microsoft.com/office/officeart/2018/2/layout/IconVerticalSolidList"/>
    <dgm:cxn modelId="{D147CEE6-3150-482C-9E46-6A2F3D84F95D}" type="presParOf" srcId="{2DF0695C-8986-4183-9856-73342042C8F2}" destId="{0AD62E33-E064-4456-B353-9AEBB77A09B7}" srcOrd="3" destOrd="0" presId="urn:microsoft.com/office/officeart/2018/2/layout/IconVerticalSolidList"/>
    <dgm:cxn modelId="{071F8834-9C1F-4732-B54C-EC2CA52E517D}" type="presParOf" srcId="{7783C904-1EE8-4004-BFCE-B605D2C15457}" destId="{1DC0704D-997E-47E3-ABA7-C7EA869F5C2B}" srcOrd="3" destOrd="0" presId="urn:microsoft.com/office/officeart/2018/2/layout/IconVerticalSolidList"/>
    <dgm:cxn modelId="{1FB9DD59-347D-44C5-A36B-B9C8B3645834}" type="presParOf" srcId="{7783C904-1EE8-4004-BFCE-B605D2C15457}" destId="{E9565103-F9BF-419D-9A71-802462E536C1}" srcOrd="4" destOrd="0" presId="urn:microsoft.com/office/officeart/2018/2/layout/IconVerticalSolidList"/>
    <dgm:cxn modelId="{FB28073E-EA38-4E56-82CB-BB44F1684CD2}" type="presParOf" srcId="{E9565103-F9BF-419D-9A71-802462E536C1}" destId="{919E221E-2C72-40D7-A823-A26F0BC1D41F}" srcOrd="0" destOrd="0" presId="urn:microsoft.com/office/officeart/2018/2/layout/IconVerticalSolidList"/>
    <dgm:cxn modelId="{CB203FF8-A69F-4663-8640-7EA6A1473101}" type="presParOf" srcId="{E9565103-F9BF-419D-9A71-802462E536C1}" destId="{0B3BB325-CBC4-469B-9B8F-6894247E9C37}" srcOrd="1" destOrd="0" presId="urn:microsoft.com/office/officeart/2018/2/layout/IconVerticalSolidList"/>
    <dgm:cxn modelId="{C4BF6CD3-6B7D-42E9-BFED-A1DBA50DD97A}" type="presParOf" srcId="{E9565103-F9BF-419D-9A71-802462E536C1}" destId="{A66349C1-8B2D-4929-BA78-5305476B50A9}" srcOrd="2" destOrd="0" presId="urn:microsoft.com/office/officeart/2018/2/layout/IconVerticalSolidList"/>
    <dgm:cxn modelId="{20276D8D-2FFD-45C4-9123-9AA1AA0F49B6}" type="presParOf" srcId="{E9565103-F9BF-419D-9A71-802462E536C1}" destId="{9201CC3E-FC8A-43B1-864B-25E488ED707E}" srcOrd="3" destOrd="0" presId="urn:microsoft.com/office/officeart/2018/2/layout/IconVerticalSolidList"/>
    <dgm:cxn modelId="{EF1E79D0-E587-4A85-A9EE-5B57C0DA5D30}" type="presParOf" srcId="{7783C904-1EE8-4004-BFCE-B605D2C15457}" destId="{00218BAF-3159-4BD5-8858-9E716800DD8E}" srcOrd="5" destOrd="0" presId="urn:microsoft.com/office/officeart/2018/2/layout/IconVerticalSolidList"/>
    <dgm:cxn modelId="{8982D4D4-7A45-409E-B7C2-5768D9EBD6AF}" type="presParOf" srcId="{7783C904-1EE8-4004-BFCE-B605D2C15457}" destId="{5B02D16C-3119-496E-BA91-2828AB3456D8}" srcOrd="6" destOrd="0" presId="urn:microsoft.com/office/officeart/2018/2/layout/IconVerticalSolidList"/>
    <dgm:cxn modelId="{7E1D1C3C-1BB7-4D94-B165-6DF28FC7C2AF}" type="presParOf" srcId="{5B02D16C-3119-496E-BA91-2828AB3456D8}" destId="{741A865B-8B7D-4CFC-A65F-D16DB721C94D}" srcOrd="0" destOrd="0" presId="urn:microsoft.com/office/officeart/2018/2/layout/IconVerticalSolidList"/>
    <dgm:cxn modelId="{9A2D4567-00E9-4570-A85F-7F5C360F784C}" type="presParOf" srcId="{5B02D16C-3119-496E-BA91-2828AB3456D8}" destId="{EE48FF31-316F-4F8B-AF59-E6562E0FDC3B}" srcOrd="1" destOrd="0" presId="urn:microsoft.com/office/officeart/2018/2/layout/IconVerticalSolidList"/>
    <dgm:cxn modelId="{FE893A37-67CB-4060-B9DB-7040E06F8B52}" type="presParOf" srcId="{5B02D16C-3119-496E-BA91-2828AB3456D8}" destId="{47166CA9-2001-4ABC-96AE-66D0E258D37E}" srcOrd="2" destOrd="0" presId="urn:microsoft.com/office/officeart/2018/2/layout/IconVerticalSolidList"/>
    <dgm:cxn modelId="{70A3D9D7-2256-415F-966D-0A9499CE44C1}" type="presParOf" srcId="{5B02D16C-3119-496E-BA91-2828AB3456D8}" destId="{E9B53344-A5EF-4275-BFAB-C6C3A199B755}" srcOrd="3" destOrd="0" presId="urn:microsoft.com/office/officeart/2018/2/layout/IconVerticalSolidList"/>
    <dgm:cxn modelId="{F2C11A5B-A9DA-417F-AAA8-8C9588151373}" type="presParOf" srcId="{7783C904-1EE8-4004-BFCE-B605D2C15457}" destId="{839B8B53-7202-4CE4-9AC8-1101F13FA7BE}" srcOrd="7" destOrd="0" presId="urn:microsoft.com/office/officeart/2018/2/layout/IconVerticalSolidList"/>
    <dgm:cxn modelId="{A8CB0CAC-7A03-4111-90A2-F44C3544AC78}" type="presParOf" srcId="{7783C904-1EE8-4004-BFCE-B605D2C15457}" destId="{B2031DB1-45D3-4831-88AC-4D5BA1D26B02}" srcOrd="8" destOrd="0" presId="urn:microsoft.com/office/officeart/2018/2/layout/IconVerticalSolidList"/>
    <dgm:cxn modelId="{6D07CD85-79A2-427D-A54C-5E862058FE8D}" type="presParOf" srcId="{B2031DB1-45D3-4831-88AC-4D5BA1D26B02}" destId="{68385824-A726-4310-BA22-0F0FD4C0281B}" srcOrd="0" destOrd="0" presId="urn:microsoft.com/office/officeart/2018/2/layout/IconVerticalSolidList"/>
    <dgm:cxn modelId="{78DED3E6-51E9-4F9A-902A-DCD9F55DD806}" type="presParOf" srcId="{B2031DB1-45D3-4831-88AC-4D5BA1D26B02}" destId="{255D7E0F-7DD4-49BC-BFD7-B671A95704EF}" srcOrd="1" destOrd="0" presId="urn:microsoft.com/office/officeart/2018/2/layout/IconVerticalSolidList"/>
    <dgm:cxn modelId="{C969E3DD-FA98-4BF5-82E1-B950A22C507F}" type="presParOf" srcId="{B2031DB1-45D3-4831-88AC-4D5BA1D26B02}" destId="{D5DA5EAB-F2DE-4074-9A38-CF0DD4AAA242}" srcOrd="2" destOrd="0" presId="urn:microsoft.com/office/officeart/2018/2/layout/IconVerticalSolidList"/>
    <dgm:cxn modelId="{C961F2D8-5E57-4A74-B230-AEB26E7CD3A2}" type="presParOf" srcId="{B2031DB1-45D3-4831-88AC-4D5BA1D26B02}" destId="{AEF52BA8-B143-4CFB-9C7E-24682896B302}" srcOrd="3" destOrd="0" presId="urn:microsoft.com/office/officeart/2018/2/layout/IconVerticalSolidList"/>
    <dgm:cxn modelId="{B5F1683F-D6F9-4AE6-9504-EABC639C7C65}" type="presParOf" srcId="{7783C904-1EE8-4004-BFCE-B605D2C15457}" destId="{3AC0CE2D-5E38-491F-BD94-BF4B4C232ED5}" srcOrd="9" destOrd="0" presId="urn:microsoft.com/office/officeart/2018/2/layout/IconVerticalSolidList"/>
    <dgm:cxn modelId="{3368061F-C666-4376-9D58-028D1E34250C}" type="presParOf" srcId="{7783C904-1EE8-4004-BFCE-B605D2C15457}" destId="{44AEA4E3-FDC1-48CA-9D19-EB61F3B6E178}" srcOrd="10" destOrd="0" presId="urn:microsoft.com/office/officeart/2018/2/layout/IconVerticalSolidList"/>
    <dgm:cxn modelId="{9DEB9B4A-D22F-4324-B418-6423D6CAA614}" type="presParOf" srcId="{44AEA4E3-FDC1-48CA-9D19-EB61F3B6E178}" destId="{92B16D59-60A2-4893-9B8C-652B7D134449}" srcOrd="0" destOrd="0" presId="urn:microsoft.com/office/officeart/2018/2/layout/IconVerticalSolidList"/>
    <dgm:cxn modelId="{05B293E6-85DC-44EB-8D46-8FE5AC3303B4}" type="presParOf" srcId="{44AEA4E3-FDC1-48CA-9D19-EB61F3B6E178}" destId="{0A378A9A-AFDD-4754-9539-92643A49ED78}" srcOrd="1" destOrd="0" presId="urn:microsoft.com/office/officeart/2018/2/layout/IconVerticalSolidList"/>
    <dgm:cxn modelId="{DB3A1F75-DB8D-4585-A0B5-D74CC684406D}" type="presParOf" srcId="{44AEA4E3-FDC1-48CA-9D19-EB61F3B6E178}" destId="{CF22907E-57AD-4751-B6DB-C90BBF86714A}" srcOrd="2" destOrd="0" presId="urn:microsoft.com/office/officeart/2018/2/layout/IconVerticalSolidList"/>
    <dgm:cxn modelId="{ED38AF46-D904-436A-845E-A029DEDCC302}" type="presParOf" srcId="{44AEA4E3-FDC1-48CA-9D19-EB61F3B6E178}" destId="{0A54CD35-F49D-45B6-945E-73D98F141A17}" srcOrd="3" destOrd="0" presId="urn:microsoft.com/office/officeart/2018/2/layout/IconVerticalSolidList"/>
    <dgm:cxn modelId="{E0031A3D-1D1E-4F49-B719-6EDFB027633B}" type="presParOf" srcId="{7783C904-1EE8-4004-BFCE-B605D2C15457}" destId="{E63CE9C0-F6FB-492E-8F23-04F11AC7D1C5}" srcOrd="11" destOrd="0" presId="urn:microsoft.com/office/officeart/2018/2/layout/IconVerticalSolidList"/>
    <dgm:cxn modelId="{C6768BB0-B37A-4CF8-915E-461332693D73}" type="presParOf" srcId="{7783C904-1EE8-4004-BFCE-B605D2C15457}" destId="{C7962BF7-3426-4DEC-8026-8B18AE088A2D}" srcOrd="12" destOrd="0" presId="urn:microsoft.com/office/officeart/2018/2/layout/IconVerticalSolidList"/>
    <dgm:cxn modelId="{82ED676D-CAB7-4B82-B7FD-C4504486961A}" type="presParOf" srcId="{C7962BF7-3426-4DEC-8026-8B18AE088A2D}" destId="{B57D1565-3213-48E7-AAB8-9FCEBE59E20B}" srcOrd="0" destOrd="0" presId="urn:microsoft.com/office/officeart/2018/2/layout/IconVerticalSolidList"/>
    <dgm:cxn modelId="{58D6EC4B-E7CA-472E-87CD-5B89BE0BAFB1}" type="presParOf" srcId="{C7962BF7-3426-4DEC-8026-8B18AE088A2D}" destId="{6C5845F6-52BC-4E68-94BE-BEA8B817AC4E}" srcOrd="1" destOrd="0" presId="urn:microsoft.com/office/officeart/2018/2/layout/IconVerticalSolidList"/>
    <dgm:cxn modelId="{6DDB9C94-4004-4AF4-8BF2-5DFAB79577B4}" type="presParOf" srcId="{C7962BF7-3426-4DEC-8026-8B18AE088A2D}" destId="{ECCC2778-3FEB-48F4-9DE9-0B2E659E5001}" srcOrd="2" destOrd="0" presId="urn:microsoft.com/office/officeart/2018/2/layout/IconVerticalSolidList"/>
    <dgm:cxn modelId="{C8966D18-75CF-4985-9F5C-F24C08B77393}" type="presParOf" srcId="{C7962BF7-3426-4DEC-8026-8B18AE088A2D}" destId="{0AF1FA35-A7CC-48DD-8D0A-B7EDDB6191D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DA121-C67A-4D84-9954-F745DD298A3C}">
      <dsp:nvSpPr>
        <dsp:cNvPr id="0" name=""/>
        <dsp:cNvSpPr/>
      </dsp:nvSpPr>
      <dsp:spPr>
        <a:xfrm>
          <a:off x="3684508" y="1783925"/>
          <a:ext cx="2267446" cy="1961433"/>
        </a:xfrm>
        <a:prstGeom prst="hexagon">
          <a:avLst>
            <a:gd name="adj" fmla="val 28570"/>
            <a:gd name="vf" fmla="val 1154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1">
                  <a:lumMod val="50000"/>
                </a:schemeClr>
              </a:solidFill>
              <a:latin typeface="Amasis MT Pro Medium" panose="02040604050005020304" pitchFamily="18" charset="0"/>
            </a:rPr>
            <a:t>MOU</a:t>
          </a:r>
        </a:p>
      </dsp:txBody>
      <dsp:txXfrm>
        <a:off x="4060256" y="2108962"/>
        <a:ext cx="1515950" cy="1311359"/>
      </dsp:txXfrm>
    </dsp:sp>
    <dsp:sp modelId="{B68B79B2-7994-40E8-878E-61B2240723FA}">
      <dsp:nvSpPr>
        <dsp:cNvPr id="0" name=""/>
        <dsp:cNvSpPr/>
      </dsp:nvSpPr>
      <dsp:spPr>
        <a:xfrm>
          <a:off x="5104365" y="845512"/>
          <a:ext cx="855500" cy="73712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BDA89A-4B83-45D7-BB63-60F17BCA362A}">
      <dsp:nvSpPr>
        <dsp:cNvPr id="0" name=""/>
        <dsp:cNvSpPr/>
      </dsp:nvSpPr>
      <dsp:spPr>
        <a:xfrm>
          <a:off x="3893373" y="0"/>
          <a:ext cx="1858156" cy="1607523"/>
        </a:xfrm>
        <a:prstGeom prst="hexagon">
          <a:avLst>
            <a:gd name="adj" fmla="val 28570"/>
            <a:gd name="vf" fmla="val 1154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1">
                  <a:lumMod val="50000"/>
                </a:schemeClr>
              </a:solidFill>
              <a:latin typeface="Amasis MT Pro Medium" panose="02040604050005020304" pitchFamily="18" charset="0"/>
            </a:rPr>
            <a:t>Staffing Plan</a:t>
          </a:r>
        </a:p>
      </dsp:txBody>
      <dsp:txXfrm>
        <a:off x="4201309" y="266401"/>
        <a:ext cx="1242284" cy="1074721"/>
      </dsp:txXfrm>
    </dsp:sp>
    <dsp:sp modelId="{1EB11C45-4A3B-4856-8669-042074FB8F1B}">
      <dsp:nvSpPr>
        <dsp:cNvPr id="0" name=""/>
        <dsp:cNvSpPr/>
      </dsp:nvSpPr>
      <dsp:spPr>
        <a:xfrm>
          <a:off x="6102801" y="2223547"/>
          <a:ext cx="855500" cy="73712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78F4D-128E-4C9D-94D1-B8DB2990DAF7}">
      <dsp:nvSpPr>
        <dsp:cNvPr id="0" name=""/>
        <dsp:cNvSpPr/>
      </dsp:nvSpPr>
      <dsp:spPr>
        <a:xfrm>
          <a:off x="5597518" y="988734"/>
          <a:ext cx="1858156" cy="1607523"/>
        </a:xfrm>
        <a:prstGeom prst="hexagon">
          <a:avLst>
            <a:gd name="adj" fmla="val 28570"/>
            <a:gd name="vf" fmla="val 1154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1">
                  <a:lumMod val="50000"/>
                </a:schemeClr>
              </a:solidFill>
              <a:latin typeface="Amasis MT Pro Medium" panose="02040604050005020304" pitchFamily="18" charset="0"/>
            </a:rPr>
            <a:t>Funding: </a:t>
          </a:r>
        </a:p>
        <a:p>
          <a:pPr marL="0" lvl="0" indent="0" algn="ctr" defTabSz="711200">
            <a:lnSpc>
              <a:spcPct val="90000"/>
            </a:lnSpc>
            <a:spcBef>
              <a:spcPct val="0"/>
            </a:spcBef>
            <a:spcAft>
              <a:spcPct val="35000"/>
            </a:spcAft>
            <a:buNone/>
          </a:pPr>
          <a:r>
            <a:rPr lang="en-US" sz="1600" b="1" kern="1200">
              <a:solidFill>
                <a:schemeClr val="accent1">
                  <a:lumMod val="50000"/>
                </a:schemeClr>
              </a:solidFill>
              <a:latin typeface="Amasis MT Pro Medium" panose="02040604050005020304" pitchFamily="18" charset="0"/>
            </a:rPr>
            <a:t>DC Cost &amp; Books</a:t>
          </a:r>
        </a:p>
      </dsp:txBody>
      <dsp:txXfrm>
        <a:off x="5905454" y="1255135"/>
        <a:ext cx="1242284" cy="1074721"/>
      </dsp:txXfrm>
    </dsp:sp>
    <dsp:sp modelId="{BAD90153-02E8-45B8-B0F7-51BB88AEA5F7}">
      <dsp:nvSpPr>
        <dsp:cNvPr id="0" name=""/>
        <dsp:cNvSpPr/>
      </dsp:nvSpPr>
      <dsp:spPr>
        <a:xfrm>
          <a:off x="5409223" y="3779090"/>
          <a:ext cx="855500" cy="73712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13535-7359-4D12-9AB5-066AED3CC634}">
      <dsp:nvSpPr>
        <dsp:cNvPr id="0" name=""/>
        <dsp:cNvSpPr/>
      </dsp:nvSpPr>
      <dsp:spPr>
        <a:xfrm>
          <a:off x="5597518" y="2932472"/>
          <a:ext cx="1858156" cy="1607523"/>
        </a:xfrm>
        <a:prstGeom prst="hexagon">
          <a:avLst>
            <a:gd name="adj" fmla="val 28570"/>
            <a:gd name="vf" fmla="val 1154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1">
                  <a:lumMod val="50000"/>
                </a:schemeClr>
              </a:solidFill>
              <a:latin typeface="Amasis MT Pro Medium" panose="02040604050005020304" pitchFamily="18" charset="0"/>
            </a:rPr>
            <a:t>Academic Plan</a:t>
          </a:r>
        </a:p>
      </dsp:txBody>
      <dsp:txXfrm>
        <a:off x="5905454" y="3198873"/>
        <a:ext cx="1242284" cy="1074721"/>
      </dsp:txXfrm>
    </dsp:sp>
    <dsp:sp modelId="{5A5B48BB-9943-4908-BFA0-7843B2B919C8}">
      <dsp:nvSpPr>
        <dsp:cNvPr id="0" name=""/>
        <dsp:cNvSpPr/>
      </dsp:nvSpPr>
      <dsp:spPr>
        <a:xfrm>
          <a:off x="3688727" y="3940561"/>
          <a:ext cx="855500" cy="73712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7E7643-9981-4094-92BB-3D09AE3E62D9}">
      <dsp:nvSpPr>
        <dsp:cNvPr id="0" name=""/>
        <dsp:cNvSpPr/>
      </dsp:nvSpPr>
      <dsp:spPr>
        <a:xfrm>
          <a:off x="3893373" y="3922313"/>
          <a:ext cx="1858156" cy="1607523"/>
        </a:xfrm>
        <a:prstGeom prst="hexagon">
          <a:avLst>
            <a:gd name="adj" fmla="val 28570"/>
            <a:gd name="vf" fmla="val 1154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1">
                  <a:lumMod val="50000"/>
                </a:schemeClr>
              </a:solidFill>
              <a:latin typeface="Amasis MT Pro Medium" panose="02040604050005020304" pitchFamily="18" charset="0"/>
            </a:rPr>
            <a:t>Course Delivery &amp; Scheduling</a:t>
          </a:r>
        </a:p>
      </dsp:txBody>
      <dsp:txXfrm>
        <a:off x="4201309" y="4188714"/>
        <a:ext cx="1242284" cy="1074721"/>
      </dsp:txXfrm>
    </dsp:sp>
    <dsp:sp modelId="{43B82361-FFC3-40B4-9EDC-3CDA0E398547}">
      <dsp:nvSpPr>
        <dsp:cNvPr id="0" name=""/>
        <dsp:cNvSpPr/>
      </dsp:nvSpPr>
      <dsp:spPr>
        <a:xfrm>
          <a:off x="2673941" y="2563079"/>
          <a:ext cx="855500" cy="73712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A33F0-A907-49FC-A21F-7CC1DD90B1AC}">
      <dsp:nvSpPr>
        <dsp:cNvPr id="0" name=""/>
        <dsp:cNvSpPr/>
      </dsp:nvSpPr>
      <dsp:spPr>
        <a:xfrm>
          <a:off x="2181316" y="2933578"/>
          <a:ext cx="1858156" cy="1607523"/>
        </a:xfrm>
        <a:prstGeom prst="hexagon">
          <a:avLst>
            <a:gd name="adj" fmla="val 28570"/>
            <a:gd name="vf" fmla="val 1154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accent1">
                  <a:lumMod val="50000"/>
                </a:schemeClr>
              </a:solidFill>
              <a:latin typeface="Amasis MT Pro Medium" panose="02040604050005020304" pitchFamily="18" charset="0"/>
            </a:rPr>
            <a:t>Collaborative Outreach</a:t>
          </a:r>
        </a:p>
      </dsp:txBody>
      <dsp:txXfrm>
        <a:off x="2489252" y="3199979"/>
        <a:ext cx="1242284" cy="1074721"/>
      </dsp:txXfrm>
    </dsp:sp>
    <dsp:sp modelId="{5132CCAF-13D1-4F07-99B1-DF9E41896112}">
      <dsp:nvSpPr>
        <dsp:cNvPr id="0" name=""/>
        <dsp:cNvSpPr/>
      </dsp:nvSpPr>
      <dsp:spPr>
        <a:xfrm>
          <a:off x="2181316" y="986522"/>
          <a:ext cx="1858156" cy="1607523"/>
        </a:xfrm>
        <a:prstGeom prst="hexagon">
          <a:avLst>
            <a:gd name="adj" fmla="val 28570"/>
            <a:gd name="vf" fmla="val 1154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accent1">
                  <a:lumMod val="50000"/>
                </a:schemeClr>
              </a:solidFill>
              <a:latin typeface="Amasis MT Pro Medium" panose="02040604050005020304" pitchFamily="18" charset="0"/>
            </a:rPr>
            <a:t>Student Participation &amp; Access</a:t>
          </a:r>
        </a:p>
      </dsp:txBody>
      <dsp:txXfrm>
        <a:off x="2489252" y="1252923"/>
        <a:ext cx="1242284" cy="1074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A9397-16C1-4358-ACF1-0CA53F091658}">
      <dsp:nvSpPr>
        <dsp:cNvPr id="0" name=""/>
        <dsp:cNvSpPr/>
      </dsp:nvSpPr>
      <dsp:spPr>
        <a:xfrm rot="5400000">
          <a:off x="-340651" y="1377532"/>
          <a:ext cx="1508204"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6D3448D-54CB-473B-90D4-2EB35F527AA8}">
      <dsp:nvSpPr>
        <dsp:cNvPr id="0" name=""/>
        <dsp:cNvSpPr/>
      </dsp:nvSpPr>
      <dsp:spPr>
        <a:xfrm>
          <a:off x="3729" y="411200"/>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December  Recruitment Begins</a:t>
          </a:r>
        </a:p>
      </dsp:txBody>
      <dsp:txXfrm>
        <a:off x="39298" y="446769"/>
        <a:ext cx="1952903" cy="1143286"/>
      </dsp:txXfrm>
    </dsp:sp>
    <dsp:sp modelId="{2496389A-988B-4D47-BEF8-914FDB23977E}">
      <dsp:nvSpPr>
        <dsp:cNvPr id="0" name=""/>
        <dsp:cNvSpPr/>
      </dsp:nvSpPr>
      <dsp:spPr>
        <a:xfrm rot="5400000">
          <a:off x="-340651" y="2895563"/>
          <a:ext cx="1508204"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3063D52-4C86-4178-9066-F9A0E0A0825A}">
      <dsp:nvSpPr>
        <dsp:cNvPr id="0" name=""/>
        <dsp:cNvSpPr/>
      </dsp:nvSpPr>
      <dsp:spPr>
        <a:xfrm>
          <a:off x="3729" y="1929231"/>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December 9</a:t>
          </a:r>
          <a:r>
            <a:rPr lang="en-US" sz="1700" kern="1200" baseline="30000"/>
            <a:t>th</a:t>
          </a:r>
          <a:r>
            <a:rPr lang="en-US" sz="1700" kern="1200"/>
            <a:t>  Student Presentations</a:t>
          </a:r>
        </a:p>
      </dsp:txBody>
      <dsp:txXfrm>
        <a:off x="39298" y="1964800"/>
        <a:ext cx="1952903" cy="1143286"/>
      </dsp:txXfrm>
    </dsp:sp>
    <dsp:sp modelId="{CAD849CC-4A80-4B80-ACFB-767544C6B189}">
      <dsp:nvSpPr>
        <dsp:cNvPr id="0" name=""/>
        <dsp:cNvSpPr/>
      </dsp:nvSpPr>
      <dsp:spPr>
        <a:xfrm>
          <a:off x="418363" y="3654579"/>
          <a:ext cx="2682148"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B43A70E-6D2A-4965-B2B5-100BAE00887F}">
      <dsp:nvSpPr>
        <dsp:cNvPr id="0" name=""/>
        <dsp:cNvSpPr/>
      </dsp:nvSpPr>
      <dsp:spPr>
        <a:xfrm>
          <a:off x="3729" y="3447262"/>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December 11</a:t>
          </a:r>
          <a:r>
            <a:rPr lang="en-US" sz="1700" kern="1200" baseline="30000"/>
            <a:t>th</a:t>
          </a:r>
          <a:r>
            <a:rPr lang="en-US" sz="1700" kern="1200"/>
            <a:t>  Student Presentations</a:t>
          </a:r>
        </a:p>
      </dsp:txBody>
      <dsp:txXfrm>
        <a:off x="39298" y="3482831"/>
        <a:ext cx="1952903" cy="1143286"/>
      </dsp:txXfrm>
    </dsp:sp>
    <dsp:sp modelId="{144EA71D-8391-478E-BC37-FD39A418CC05}">
      <dsp:nvSpPr>
        <dsp:cNvPr id="0" name=""/>
        <dsp:cNvSpPr/>
      </dsp:nvSpPr>
      <dsp:spPr>
        <a:xfrm rot="16200000">
          <a:off x="2351323" y="2895563"/>
          <a:ext cx="1508204"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E4B0CC1-0F33-4DC3-B615-112F8A09533F}">
      <dsp:nvSpPr>
        <dsp:cNvPr id="0" name=""/>
        <dsp:cNvSpPr/>
      </dsp:nvSpPr>
      <dsp:spPr>
        <a:xfrm>
          <a:off x="2695704" y="3447262"/>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January </a:t>
          </a:r>
          <a:r>
            <a:rPr lang="en-US" sz="1700" kern="1200" err="1"/>
            <a:t>21</a:t>
          </a:r>
          <a:r>
            <a:rPr lang="en-US" sz="1700" kern="1200" baseline="30000" err="1"/>
            <a:t>rd</a:t>
          </a:r>
          <a:r>
            <a:rPr lang="en-US" sz="1700" kern="1200"/>
            <a:t>  Application Closes</a:t>
          </a:r>
        </a:p>
      </dsp:txBody>
      <dsp:txXfrm>
        <a:off x="2731273" y="3482831"/>
        <a:ext cx="1952903" cy="1143286"/>
      </dsp:txXfrm>
    </dsp:sp>
    <dsp:sp modelId="{BDCCF4E5-478E-4914-97C7-083479F9EAEB}">
      <dsp:nvSpPr>
        <dsp:cNvPr id="0" name=""/>
        <dsp:cNvSpPr/>
      </dsp:nvSpPr>
      <dsp:spPr>
        <a:xfrm rot="16200000">
          <a:off x="2351323" y="1377532"/>
          <a:ext cx="1508204"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76010F5-7A97-4C98-9977-F557E3CA744A}">
      <dsp:nvSpPr>
        <dsp:cNvPr id="0" name=""/>
        <dsp:cNvSpPr/>
      </dsp:nvSpPr>
      <dsp:spPr>
        <a:xfrm>
          <a:off x="2695704" y="1929231"/>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January 7</a:t>
          </a:r>
          <a:r>
            <a:rPr lang="en-US" sz="1700" kern="1200" baseline="30000"/>
            <a:t>th</a:t>
          </a:r>
          <a:r>
            <a:rPr lang="en-US" sz="1700" kern="1200"/>
            <a:t>  Application Opens</a:t>
          </a:r>
        </a:p>
      </dsp:txBody>
      <dsp:txXfrm>
        <a:off x="2731273" y="1964800"/>
        <a:ext cx="1952903" cy="1143286"/>
      </dsp:txXfrm>
    </dsp:sp>
    <dsp:sp modelId="{F2ADE444-CC76-48D6-8C34-5FA7E13B4BEA}">
      <dsp:nvSpPr>
        <dsp:cNvPr id="0" name=""/>
        <dsp:cNvSpPr/>
      </dsp:nvSpPr>
      <dsp:spPr>
        <a:xfrm>
          <a:off x="3110338" y="618517"/>
          <a:ext cx="2682148"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094F33B-C885-4CEC-A158-D2DF8FB9C02B}">
      <dsp:nvSpPr>
        <dsp:cNvPr id="0" name=""/>
        <dsp:cNvSpPr/>
      </dsp:nvSpPr>
      <dsp:spPr>
        <a:xfrm>
          <a:off x="2695704" y="411200"/>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January 7</a:t>
          </a:r>
          <a:r>
            <a:rPr lang="en-US" sz="1700" kern="1200" baseline="30000"/>
            <a:t>th</a:t>
          </a:r>
          <a:r>
            <a:rPr lang="en-US" sz="1700" kern="1200"/>
            <a:t> &amp; 8</a:t>
          </a:r>
          <a:r>
            <a:rPr lang="en-US" sz="1700" kern="1200" baseline="30000"/>
            <a:t>th</a:t>
          </a:r>
          <a:r>
            <a:rPr lang="en-US" sz="1700" kern="1200"/>
            <a:t> Parent Information Session</a:t>
          </a:r>
        </a:p>
      </dsp:txBody>
      <dsp:txXfrm>
        <a:off x="2731273" y="446769"/>
        <a:ext cx="1952903" cy="1143286"/>
      </dsp:txXfrm>
    </dsp:sp>
    <dsp:sp modelId="{7BB0F388-7806-4F09-A4E7-1F0AB41C90BF}">
      <dsp:nvSpPr>
        <dsp:cNvPr id="0" name=""/>
        <dsp:cNvSpPr/>
      </dsp:nvSpPr>
      <dsp:spPr>
        <a:xfrm rot="5400000">
          <a:off x="5043298" y="1377532"/>
          <a:ext cx="1508204"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DA673A1-5776-4DE5-958B-47113C8CDC5D}">
      <dsp:nvSpPr>
        <dsp:cNvPr id="0" name=""/>
        <dsp:cNvSpPr/>
      </dsp:nvSpPr>
      <dsp:spPr>
        <a:xfrm>
          <a:off x="5387679" y="411200"/>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January 27</a:t>
          </a:r>
          <a:r>
            <a:rPr lang="en-US" sz="1700" kern="1200" baseline="30000"/>
            <a:t>th</a:t>
          </a:r>
          <a:r>
            <a:rPr lang="en-US" sz="1700" kern="1200"/>
            <a:t>  ECHS Committee Review for Lottery</a:t>
          </a:r>
        </a:p>
      </dsp:txBody>
      <dsp:txXfrm>
        <a:off x="5423248" y="446769"/>
        <a:ext cx="1952903" cy="1143286"/>
      </dsp:txXfrm>
    </dsp:sp>
    <dsp:sp modelId="{B00EDF79-AF74-4D7D-A60B-D64CEE101ECF}">
      <dsp:nvSpPr>
        <dsp:cNvPr id="0" name=""/>
        <dsp:cNvSpPr/>
      </dsp:nvSpPr>
      <dsp:spPr>
        <a:xfrm rot="5400000">
          <a:off x="5043298" y="2895563"/>
          <a:ext cx="1508204" cy="182163"/>
        </a:xfrm>
        <a:prstGeom prst="rect">
          <a:avLst/>
        </a:prstGeom>
        <a:solidFill>
          <a:schemeClr val="accent5"/>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17F8AF6-8E42-488F-BED1-64BFE1957C69}">
      <dsp:nvSpPr>
        <dsp:cNvPr id="0" name=""/>
        <dsp:cNvSpPr/>
      </dsp:nvSpPr>
      <dsp:spPr>
        <a:xfrm>
          <a:off x="5387679" y="1929231"/>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February 3</a:t>
          </a:r>
          <a:r>
            <a:rPr lang="en-US" sz="1700" kern="1200" baseline="30000"/>
            <a:t>rd</a:t>
          </a:r>
          <a:r>
            <a:rPr lang="en-US" sz="1700" kern="1200"/>
            <a:t> to 5</a:t>
          </a:r>
          <a:r>
            <a:rPr lang="en-US" sz="1700" kern="1200" baseline="30000"/>
            <a:t>th</a:t>
          </a:r>
          <a:r>
            <a:rPr lang="en-US" sz="1700" kern="1200"/>
            <a:t>  Individual Student Interviews</a:t>
          </a:r>
        </a:p>
      </dsp:txBody>
      <dsp:txXfrm>
        <a:off x="5423248" y="1964800"/>
        <a:ext cx="1952903" cy="1143286"/>
      </dsp:txXfrm>
    </dsp:sp>
    <dsp:sp modelId="{24912BC3-B1F9-4222-ACB0-2B07024D9829}">
      <dsp:nvSpPr>
        <dsp:cNvPr id="0" name=""/>
        <dsp:cNvSpPr/>
      </dsp:nvSpPr>
      <dsp:spPr>
        <a:xfrm>
          <a:off x="5387679" y="3447262"/>
          <a:ext cx="2024041" cy="1214424"/>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February 20</a:t>
          </a:r>
          <a:r>
            <a:rPr lang="en-US" sz="1700" kern="1200" baseline="30000"/>
            <a:t>th</a:t>
          </a:r>
          <a:r>
            <a:rPr lang="en-US" sz="1700" kern="1200"/>
            <a:t>  Student Acceptances</a:t>
          </a:r>
        </a:p>
      </dsp:txBody>
      <dsp:txXfrm>
        <a:off x="5423248" y="3482831"/>
        <a:ext cx="1952903" cy="11432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0282D-BD35-4D33-A85E-958F962797AA}">
      <dsp:nvSpPr>
        <dsp:cNvPr id="0" name=""/>
        <dsp:cNvSpPr/>
      </dsp:nvSpPr>
      <dsp:spPr>
        <a:xfrm>
          <a:off x="234136" y="391167"/>
          <a:ext cx="892984" cy="892984"/>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5F76237-5156-4C4B-B44D-E39090C7885B}">
      <dsp:nvSpPr>
        <dsp:cNvPr id="0" name=""/>
        <dsp:cNvSpPr/>
      </dsp:nvSpPr>
      <dsp:spPr>
        <a:xfrm>
          <a:off x="680628" y="391167"/>
          <a:ext cx="4764401" cy="89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US" sz="2900" b="1" kern="1200"/>
            <a:t>Growth Mindset</a:t>
          </a:r>
        </a:p>
      </dsp:txBody>
      <dsp:txXfrm>
        <a:off x="680628" y="391167"/>
        <a:ext cx="4764401" cy="892984"/>
      </dsp:txXfrm>
    </dsp:sp>
    <dsp:sp modelId="{A773987B-50B5-43E5-AB70-D8F4AE212EC2}">
      <dsp:nvSpPr>
        <dsp:cNvPr id="0" name=""/>
        <dsp:cNvSpPr/>
      </dsp:nvSpPr>
      <dsp:spPr>
        <a:xfrm>
          <a:off x="234136" y="1284152"/>
          <a:ext cx="892984" cy="892984"/>
        </a:xfrm>
        <a:prstGeom prst="ellipse">
          <a:avLst/>
        </a:prstGeom>
        <a:solidFill>
          <a:schemeClr val="accent1">
            <a:shade val="80000"/>
            <a:alpha val="50000"/>
            <a:hueOff val="65"/>
            <a:satOff val="-564"/>
            <a:lumOff val="210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C42C57B-8F01-47E5-9841-8AB787D1CFDE}">
      <dsp:nvSpPr>
        <dsp:cNvPr id="0" name=""/>
        <dsp:cNvSpPr/>
      </dsp:nvSpPr>
      <dsp:spPr>
        <a:xfrm>
          <a:off x="680628" y="1284152"/>
          <a:ext cx="4764401" cy="89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US" sz="2900" b="1" kern="1200"/>
            <a:t>Good Work Ethic</a:t>
          </a:r>
        </a:p>
      </dsp:txBody>
      <dsp:txXfrm>
        <a:off x="680628" y="1284152"/>
        <a:ext cx="4764401" cy="892984"/>
      </dsp:txXfrm>
    </dsp:sp>
    <dsp:sp modelId="{5E1455E2-5681-4844-93FB-B162D22C91E2}">
      <dsp:nvSpPr>
        <dsp:cNvPr id="0" name=""/>
        <dsp:cNvSpPr/>
      </dsp:nvSpPr>
      <dsp:spPr>
        <a:xfrm>
          <a:off x="234136" y="2177137"/>
          <a:ext cx="892984" cy="892984"/>
        </a:xfrm>
        <a:prstGeom prst="ellipse">
          <a:avLst/>
        </a:prstGeom>
        <a:solidFill>
          <a:schemeClr val="accent1">
            <a:shade val="80000"/>
            <a:alpha val="50000"/>
            <a:hueOff val="130"/>
            <a:satOff val="-1128"/>
            <a:lumOff val="4199"/>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A58C746-0200-4DB0-B6F8-C684D0544E5F}">
      <dsp:nvSpPr>
        <dsp:cNvPr id="0" name=""/>
        <dsp:cNvSpPr/>
      </dsp:nvSpPr>
      <dsp:spPr>
        <a:xfrm>
          <a:off x="680628" y="2177137"/>
          <a:ext cx="4764401" cy="89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830" rIns="0" bIns="36830" numCol="1" spcCol="1270" anchor="ctr" anchorCtr="0">
          <a:noAutofit/>
        </a:bodyPr>
        <a:lstStyle/>
        <a:p>
          <a:pPr marL="0" lvl="0" indent="0" algn="l" defTabSz="1289050">
            <a:lnSpc>
              <a:spcPct val="90000"/>
            </a:lnSpc>
            <a:spcBef>
              <a:spcPct val="0"/>
            </a:spcBef>
            <a:spcAft>
              <a:spcPct val="35000"/>
            </a:spcAft>
            <a:buNone/>
          </a:pPr>
          <a:r>
            <a:rPr lang="en-US" sz="2900" b="1" kern="1200"/>
            <a:t>Overcome barriers to college.</a:t>
          </a:r>
        </a:p>
      </dsp:txBody>
      <dsp:txXfrm>
        <a:off x="680628" y="2177137"/>
        <a:ext cx="4764401" cy="8929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D9511-D020-4DEB-A789-FC4E070455A1}">
      <dsp:nvSpPr>
        <dsp:cNvPr id="0" name=""/>
        <dsp:cNvSpPr/>
      </dsp:nvSpPr>
      <dsp:spPr>
        <a:xfrm>
          <a:off x="0" y="371"/>
          <a:ext cx="6058788"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239E2C-C4FB-4F27-B8D8-7944B9FF5EE5}">
      <dsp:nvSpPr>
        <dsp:cNvPr id="0" name=""/>
        <dsp:cNvSpPr/>
      </dsp:nvSpPr>
      <dsp:spPr>
        <a:xfrm>
          <a:off x="154829" y="115534"/>
          <a:ext cx="281509" cy="2815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1C0BBCE-1577-4052-87AB-3C5591CA5E21}">
      <dsp:nvSpPr>
        <dsp:cNvPr id="0" name=""/>
        <dsp:cNvSpPr/>
      </dsp:nvSpPr>
      <dsp:spPr>
        <a:xfrm>
          <a:off x="591168" y="371"/>
          <a:ext cx="5467619"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b="0" i="0" kern="1200"/>
            <a:t>ECHS Summer Bridge and Fish Camp</a:t>
          </a:r>
          <a:endParaRPr lang="en-US" sz="1600" kern="1200"/>
        </a:p>
      </dsp:txBody>
      <dsp:txXfrm>
        <a:off x="591168" y="371"/>
        <a:ext cx="5467619" cy="511834"/>
      </dsp:txXfrm>
    </dsp:sp>
    <dsp:sp modelId="{166BEDF9-429A-4CF5-BC02-745119CF4111}">
      <dsp:nvSpPr>
        <dsp:cNvPr id="0" name=""/>
        <dsp:cNvSpPr/>
      </dsp:nvSpPr>
      <dsp:spPr>
        <a:xfrm>
          <a:off x="0" y="640165"/>
          <a:ext cx="6058788"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1719EE-023E-4735-AFC5-EC3083A7787D}">
      <dsp:nvSpPr>
        <dsp:cNvPr id="0" name=""/>
        <dsp:cNvSpPr/>
      </dsp:nvSpPr>
      <dsp:spPr>
        <a:xfrm>
          <a:off x="154829" y="755327"/>
          <a:ext cx="281509" cy="28150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D62E33-E064-4456-B353-9AEBB77A09B7}">
      <dsp:nvSpPr>
        <dsp:cNvPr id="0" name=""/>
        <dsp:cNvSpPr/>
      </dsp:nvSpPr>
      <dsp:spPr>
        <a:xfrm>
          <a:off x="591168" y="640165"/>
          <a:ext cx="5467619"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NLC College Field Trip</a:t>
          </a:r>
        </a:p>
      </dsp:txBody>
      <dsp:txXfrm>
        <a:off x="591168" y="640165"/>
        <a:ext cx="5467619" cy="511834"/>
      </dsp:txXfrm>
    </dsp:sp>
    <dsp:sp modelId="{919E221E-2C72-40D7-A823-A26F0BC1D41F}">
      <dsp:nvSpPr>
        <dsp:cNvPr id="0" name=""/>
        <dsp:cNvSpPr/>
      </dsp:nvSpPr>
      <dsp:spPr>
        <a:xfrm>
          <a:off x="0" y="1279958"/>
          <a:ext cx="6058788"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BB325-CBC4-469B-9B8F-6894247E9C37}">
      <dsp:nvSpPr>
        <dsp:cNvPr id="0" name=""/>
        <dsp:cNvSpPr/>
      </dsp:nvSpPr>
      <dsp:spPr>
        <a:xfrm>
          <a:off x="154829" y="1395121"/>
          <a:ext cx="281509" cy="28150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201CC3E-FC8A-43B1-864B-25E488ED707E}">
      <dsp:nvSpPr>
        <dsp:cNvPr id="0" name=""/>
        <dsp:cNvSpPr/>
      </dsp:nvSpPr>
      <dsp:spPr>
        <a:xfrm>
          <a:off x="591168" y="1279958"/>
          <a:ext cx="5467619"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b="0" i="0" kern="1200"/>
            <a:t>College Fairs, FAFSA Nights</a:t>
          </a:r>
          <a:endParaRPr lang="en-US" sz="1600" kern="1200"/>
        </a:p>
      </dsp:txBody>
      <dsp:txXfrm>
        <a:off x="591168" y="1279958"/>
        <a:ext cx="5467619" cy="511834"/>
      </dsp:txXfrm>
    </dsp:sp>
    <dsp:sp modelId="{741A865B-8B7D-4CFC-A65F-D16DB721C94D}">
      <dsp:nvSpPr>
        <dsp:cNvPr id="0" name=""/>
        <dsp:cNvSpPr/>
      </dsp:nvSpPr>
      <dsp:spPr>
        <a:xfrm>
          <a:off x="0" y="1919751"/>
          <a:ext cx="6058788"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8FF31-316F-4F8B-AF59-E6562E0FDC3B}">
      <dsp:nvSpPr>
        <dsp:cNvPr id="0" name=""/>
        <dsp:cNvSpPr/>
      </dsp:nvSpPr>
      <dsp:spPr>
        <a:xfrm>
          <a:off x="154829" y="2034914"/>
          <a:ext cx="281509" cy="281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9B53344-A5EF-4275-BFAB-C6C3A199B755}">
      <dsp:nvSpPr>
        <dsp:cNvPr id="0" name=""/>
        <dsp:cNvSpPr/>
      </dsp:nvSpPr>
      <dsp:spPr>
        <a:xfrm>
          <a:off x="591168" y="1919751"/>
          <a:ext cx="5467619"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b="0" i="0" kern="1200"/>
            <a:t>Tutoring before and after school, lunch periods</a:t>
          </a:r>
          <a:endParaRPr lang="en-US" sz="1600" kern="1200"/>
        </a:p>
      </dsp:txBody>
      <dsp:txXfrm>
        <a:off x="591168" y="1919751"/>
        <a:ext cx="5467619" cy="511834"/>
      </dsp:txXfrm>
    </dsp:sp>
    <dsp:sp modelId="{68385824-A726-4310-BA22-0F0FD4C0281B}">
      <dsp:nvSpPr>
        <dsp:cNvPr id="0" name=""/>
        <dsp:cNvSpPr/>
      </dsp:nvSpPr>
      <dsp:spPr>
        <a:xfrm>
          <a:off x="0" y="2559544"/>
          <a:ext cx="6058788"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D7E0F-7DD4-49BC-BFD7-B671A95704EF}">
      <dsp:nvSpPr>
        <dsp:cNvPr id="0" name=""/>
        <dsp:cNvSpPr/>
      </dsp:nvSpPr>
      <dsp:spPr>
        <a:xfrm>
          <a:off x="154829" y="2674707"/>
          <a:ext cx="281509" cy="28150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EF52BA8-B143-4CFB-9C7E-24682896B302}">
      <dsp:nvSpPr>
        <dsp:cNvPr id="0" name=""/>
        <dsp:cNvSpPr/>
      </dsp:nvSpPr>
      <dsp:spPr>
        <a:xfrm>
          <a:off x="591168" y="2559544"/>
          <a:ext cx="5467619"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PATH 1 Daily for Dedicated Tutoring</a:t>
          </a:r>
        </a:p>
      </dsp:txBody>
      <dsp:txXfrm>
        <a:off x="591168" y="2559544"/>
        <a:ext cx="5467619" cy="511834"/>
      </dsp:txXfrm>
    </dsp:sp>
    <dsp:sp modelId="{92B16D59-60A2-4893-9B8C-652B7D134449}">
      <dsp:nvSpPr>
        <dsp:cNvPr id="0" name=""/>
        <dsp:cNvSpPr/>
      </dsp:nvSpPr>
      <dsp:spPr>
        <a:xfrm>
          <a:off x="0" y="3199338"/>
          <a:ext cx="6058788"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378A9A-AFDD-4754-9539-92643A49ED78}">
      <dsp:nvSpPr>
        <dsp:cNvPr id="0" name=""/>
        <dsp:cNvSpPr/>
      </dsp:nvSpPr>
      <dsp:spPr>
        <a:xfrm>
          <a:off x="154829" y="3314501"/>
          <a:ext cx="281509" cy="28150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54CD35-F49D-45B6-945E-73D98F141A17}">
      <dsp:nvSpPr>
        <dsp:cNvPr id="0" name=""/>
        <dsp:cNvSpPr/>
      </dsp:nvSpPr>
      <dsp:spPr>
        <a:xfrm>
          <a:off x="591168" y="3199338"/>
          <a:ext cx="5467619"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Pre-AP, AP, UT </a:t>
          </a:r>
          <a:r>
            <a:rPr lang="en-US" sz="1600" kern="1200" err="1"/>
            <a:t>OnRamps</a:t>
          </a:r>
          <a:r>
            <a:rPr lang="en-US" sz="1600" kern="1200"/>
            <a:t> and Dual Credit Courses</a:t>
          </a:r>
        </a:p>
      </dsp:txBody>
      <dsp:txXfrm>
        <a:off x="591168" y="3199338"/>
        <a:ext cx="5467619" cy="511834"/>
      </dsp:txXfrm>
    </dsp:sp>
    <dsp:sp modelId="{B57D1565-3213-48E7-AAB8-9FCEBE59E20B}">
      <dsp:nvSpPr>
        <dsp:cNvPr id="0" name=""/>
        <dsp:cNvSpPr/>
      </dsp:nvSpPr>
      <dsp:spPr>
        <a:xfrm>
          <a:off x="0" y="3839131"/>
          <a:ext cx="6058788"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845F6-52BC-4E68-94BE-BEA8B817AC4E}">
      <dsp:nvSpPr>
        <dsp:cNvPr id="0" name=""/>
        <dsp:cNvSpPr/>
      </dsp:nvSpPr>
      <dsp:spPr>
        <a:xfrm>
          <a:off x="154829" y="3954294"/>
          <a:ext cx="281509" cy="281509"/>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F1FA35-A7CC-48DD-8D0A-B7EDDB6191D1}">
      <dsp:nvSpPr>
        <dsp:cNvPr id="0" name=""/>
        <dsp:cNvSpPr/>
      </dsp:nvSpPr>
      <dsp:spPr>
        <a:xfrm>
          <a:off x="591168" y="3839131"/>
          <a:ext cx="5467619"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711200">
            <a:lnSpc>
              <a:spcPct val="100000"/>
            </a:lnSpc>
            <a:spcBef>
              <a:spcPct val="0"/>
            </a:spcBef>
            <a:spcAft>
              <a:spcPct val="35000"/>
            </a:spcAft>
            <a:buNone/>
          </a:pPr>
          <a:r>
            <a:rPr lang="en-US" sz="1600" kern="1200"/>
            <a:t>SAT, </a:t>
          </a:r>
          <a:r>
            <a:rPr lang="en-US" sz="1600" kern="1200" err="1"/>
            <a:t>TSIA2</a:t>
          </a:r>
          <a:r>
            <a:rPr lang="en-US" sz="1600" kern="1200"/>
            <a:t>, and ASVAB Testing Days</a:t>
          </a:r>
        </a:p>
      </dsp:txBody>
      <dsp:txXfrm>
        <a:off x="591168" y="3839131"/>
        <a:ext cx="5467619" cy="51183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08E199-1AB1-C74D-B1B8-409284343D41}"/>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atin typeface="Arial" charset="0"/>
                <a:ea typeface="MS PGothic" charset="-128"/>
              </a:defRPr>
            </a:lvl1pPr>
          </a:lstStyle>
          <a:p>
            <a:pPr>
              <a:defRPr/>
            </a:pPr>
            <a:endParaRPr lang="en-US"/>
          </a:p>
        </p:txBody>
      </p:sp>
      <p:sp>
        <p:nvSpPr>
          <p:cNvPr id="3" name="Date Placeholder 2">
            <a:extLst>
              <a:ext uri="{FF2B5EF4-FFF2-40B4-BE49-F238E27FC236}">
                <a16:creationId xmlns:a16="http://schemas.microsoft.com/office/drawing/2014/main" id="{B72882F1-3606-9248-9EE2-F42C82C7A72A}"/>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atin typeface="Arial" charset="0"/>
                <a:ea typeface="MS PGothic" charset="-128"/>
              </a:defRPr>
            </a:lvl1pPr>
          </a:lstStyle>
          <a:p>
            <a:pPr>
              <a:defRPr/>
            </a:pPr>
            <a:fld id="{DC3EE06B-3FFD-2A46-A872-A92EAFDDC509}" type="datetimeFigureOut">
              <a:rPr lang="en-US"/>
              <a:pPr>
                <a:defRPr/>
              </a:pPr>
              <a:t>9/16/2025</a:t>
            </a:fld>
            <a:endParaRPr lang="en-US"/>
          </a:p>
        </p:txBody>
      </p:sp>
      <p:sp>
        <p:nvSpPr>
          <p:cNvPr id="4" name="Footer Placeholder 3">
            <a:extLst>
              <a:ext uri="{FF2B5EF4-FFF2-40B4-BE49-F238E27FC236}">
                <a16:creationId xmlns:a16="http://schemas.microsoft.com/office/drawing/2014/main" id="{2FF38D2A-A7B0-EE40-B094-96F2D682C3C4}"/>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atin typeface="Arial" charset="0"/>
                <a:ea typeface="MS PGothic" charset="-128"/>
              </a:defRPr>
            </a:lvl1pPr>
          </a:lstStyle>
          <a:p>
            <a:pPr>
              <a:defRPr/>
            </a:pPr>
            <a:endParaRPr lang="en-US"/>
          </a:p>
        </p:txBody>
      </p:sp>
      <p:sp>
        <p:nvSpPr>
          <p:cNvPr id="5" name="Slide Number Placeholder 4">
            <a:extLst>
              <a:ext uri="{FF2B5EF4-FFF2-40B4-BE49-F238E27FC236}">
                <a16:creationId xmlns:a16="http://schemas.microsoft.com/office/drawing/2014/main" id="{34433347-1BDF-9641-A40F-4ECA2A95FBB7}"/>
              </a:ext>
            </a:extLst>
          </p:cNvPr>
          <p:cNvSpPr>
            <a:spLocks noGrp="1"/>
          </p:cNvSpPr>
          <p:nvPr>
            <p:ph type="sldNum" sz="quarter" idx="3"/>
          </p:nvPr>
        </p:nvSpPr>
        <p:spPr>
          <a:xfrm>
            <a:off x="3936768" y="8772669"/>
            <a:ext cx="3011699" cy="463407"/>
          </a:xfrm>
          <a:prstGeom prst="rect">
            <a:avLst/>
          </a:prstGeom>
        </p:spPr>
        <p:txBody>
          <a:bodyPr vert="horz" wrap="square" lIns="92492" tIns="46246" rIns="92492" bIns="46246" numCol="1" anchor="b" anchorCtr="0" compatLnSpc="1">
            <a:prstTxWarp prst="textNoShape">
              <a:avLst/>
            </a:prstTxWarp>
          </a:bodyPr>
          <a:lstStyle>
            <a:lvl1pPr algn="r">
              <a:defRPr sz="1200"/>
            </a:lvl1pPr>
          </a:lstStyle>
          <a:p>
            <a:pPr>
              <a:defRPr/>
            </a:pPr>
            <a:fld id="{CB53C406-AF64-474C-A0B9-597FB766EB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5A6EAF-D39B-644C-9962-A4DB9F14429D}"/>
              </a:ext>
            </a:extLst>
          </p:cNvPr>
          <p:cNvSpPr>
            <a:spLocks noGrp="1"/>
          </p:cNvSpPr>
          <p:nvPr>
            <p:ph type="hdr" sz="quarter"/>
          </p:nvPr>
        </p:nvSpPr>
        <p:spPr>
          <a:xfrm>
            <a:off x="0" y="0"/>
            <a:ext cx="3011699" cy="461804"/>
          </a:xfrm>
          <a:prstGeom prst="rect">
            <a:avLst/>
          </a:prstGeom>
        </p:spPr>
        <p:txBody>
          <a:bodyPr vert="horz" wrap="square" lIns="92492" tIns="46246" rIns="92492" bIns="46246"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F6CF3698-29C9-B047-B68B-E5570508CB38}"/>
              </a:ext>
            </a:extLst>
          </p:cNvPr>
          <p:cNvSpPr>
            <a:spLocks noGrp="1"/>
          </p:cNvSpPr>
          <p:nvPr>
            <p:ph type="dt" idx="1"/>
          </p:nvPr>
        </p:nvSpPr>
        <p:spPr>
          <a:xfrm>
            <a:off x="3936768" y="0"/>
            <a:ext cx="3011699" cy="461804"/>
          </a:xfrm>
          <a:prstGeom prst="rect">
            <a:avLst/>
          </a:prstGeom>
        </p:spPr>
        <p:txBody>
          <a:bodyPr vert="horz" wrap="square" lIns="92492" tIns="46246" rIns="92492" bIns="46246" numCol="1" anchor="t"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A0150D28-E6CA-2548-9C38-7B81AC219CE5}" type="datetimeFigureOut">
              <a:rPr lang="en-US" altLang="en-US"/>
              <a:pPr>
                <a:defRPr/>
              </a:pPr>
              <a:t>9/16/2025</a:t>
            </a:fld>
            <a:endParaRPr lang="en-US" altLang="en-US"/>
          </a:p>
        </p:txBody>
      </p:sp>
      <p:sp>
        <p:nvSpPr>
          <p:cNvPr id="4" name="Slide Image Placeholder 3">
            <a:extLst>
              <a:ext uri="{FF2B5EF4-FFF2-40B4-BE49-F238E27FC236}">
                <a16:creationId xmlns:a16="http://schemas.microsoft.com/office/drawing/2014/main" id="{7CD5804A-E16F-FE4C-8345-82014B6F21C7}"/>
              </a:ext>
            </a:extLst>
          </p:cNvPr>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a:extLst>
              <a:ext uri="{FF2B5EF4-FFF2-40B4-BE49-F238E27FC236}">
                <a16:creationId xmlns:a16="http://schemas.microsoft.com/office/drawing/2014/main" id="{ED349262-E10D-DF4F-8F30-C942187B0FB9}"/>
              </a:ext>
            </a:extLst>
          </p:cNvPr>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08649B5-BA7D-E44D-9120-1655AC4B3F07}"/>
              </a:ext>
            </a:extLst>
          </p:cNvPr>
          <p:cNvSpPr>
            <a:spLocks noGrp="1"/>
          </p:cNvSpPr>
          <p:nvPr>
            <p:ph type="ftr" sz="quarter" idx="4"/>
          </p:nvPr>
        </p:nvSpPr>
        <p:spPr>
          <a:xfrm>
            <a:off x="0" y="8772668"/>
            <a:ext cx="3011699" cy="461804"/>
          </a:xfrm>
          <a:prstGeom prst="rect">
            <a:avLst/>
          </a:prstGeom>
        </p:spPr>
        <p:txBody>
          <a:bodyPr vert="horz" wrap="square" lIns="92492" tIns="46246" rIns="92492" bIns="46246" numCol="1" anchor="b" anchorCtr="0" compatLnSpc="1">
            <a:prstTxWarp prst="textNoShape">
              <a:avLst/>
            </a:prstTxWarp>
          </a:bodyPr>
          <a:lstStyle>
            <a:lvl1pPr>
              <a:defRPr sz="1200"/>
            </a:lvl1pPr>
          </a:lstStyle>
          <a:p>
            <a:pPr>
              <a:defRPr/>
            </a:pPr>
            <a:endParaRPr lang="en-US" altLang="en-US"/>
          </a:p>
        </p:txBody>
      </p:sp>
      <p:sp>
        <p:nvSpPr>
          <p:cNvPr id="7" name="Slide Number Placeholder 6">
            <a:extLst>
              <a:ext uri="{FF2B5EF4-FFF2-40B4-BE49-F238E27FC236}">
                <a16:creationId xmlns:a16="http://schemas.microsoft.com/office/drawing/2014/main" id="{950E5BBA-1307-2D44-AACE-5583E118B369}"/>
              </a:ext>
            </a:extLst>
          </p:cNvPr>
          <p:cNvSpPr>
            <a:spLocks noGrp="1"/>
          </p:cNvSpPr>
          <p:nvPr>
            <p:ph type="sldNum" sz="quarter" idx="5"/>
          </p:nvPr>
        </p:nvSpPr>
        <p:spPr>
          <a:xfrm>
            <a:off x="3936768" y="8772668"/>
            <a:ext cx="3011699" cy="461804"/>
          </a:xfrm>
          <a:prstGeom prst="rect">
            <a:avLst/>
          </a:prstGeom>
        </p:spPr>
        <p:txBody>
          <a:bodyPr vert="horz" wrap="square" lIns="92492" tIns="46246" rIns="92492" bIns="46246" numCol="1" anchor="b" anchorCtr="0" compatLnSpc="1">
            <a:prstTxWarp prst="textNoShape">
              <a:avLst/>
            </a:prstTxWarp>
          </a:bodyPr>
          <a:lstStyle>
            <a:lvl1pPr algn="r">
              <a:defRPr sz="1200"/>
            </a:lvl1pPr>
          </a:lstStyle>
          <a:p>
            <a:pPr>
              <a:defRPr/>
            </a:pPr>
            <a:fld id="{B045C920-E99A-6242-AEBA-4785E8DF78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hs.fisd.or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alamo0-my.sharepoint.com/:f:/g/personal/nlc-hsprograms_alamo_edu/EuvnjGVvTJ9Cnz6Qe2jbxQkB4-csdcRO8DlDsfqHp2XPmQ?e=YtbsAz"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lamo0.sharepoint.com/:w:/r/sites/HighSchoolPrograms536/Shared%20Documents/General/Fredericksburg%20ISD/Steering%20Committee%20Fall%202024/Fredericksburg%20ECHS_SSA_Fall%202024.docx?d=w0d20c78fced3415baf7bcbd4847c8f86&amp;csf=1&amp;web=1&amp;e=0bYKm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Sara</a:t>
            </a:r>
          </a:p>
          <a:p>
            <a:r>
              <a:rPr lang="en-US">
                <a:ea typeface="Calibri"/>
                <a:cs typeface="Calibri"/>
              </a:rPr>
              <a:t>Welcome to the Spring 2025 Steering Committee Presentation</a:t>
            </a:r>
          </a:p>
          <a:p>
            <a:r>
              <a:rPr lang="en-US">
                <a:ea typeface="Calibri"/>
                <a:cs typeface="Calibri"/>
              </a:rPr>
              <a:t>The Spring presentation will cover the Spring 25 highlights/Fall enrollment data</a:t>
            </a:r>
          </a:p>
          <a:p>
            <a:r>
              <a:rPr lang="en-US">
                <a:ea typeface="Calibri"/>
                <a:cs typeface="Calibri"/>
              </a:rPr>
              <a:t>An opportunity to provide an overview of the Fredericksburg ECHS model, collaborative work, program highlights, student support services, strategic partnership goals.</a:t>
            </a:r>
          </a:p>
          <a:p>
            <a:r>
              <a:rPr lang="en-US">
                <a:ea typeface="Calibri"/>
                <a:cs typeface="Calibri"/>
              </a:rPr>
              <a:t>This presentation will be conducted by Dr. Carrie Turner-Gray, Sophia Solano, and Fredericksburg ECHS and myself.</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a:t>
            </a:fld>
            <a:endParaRPr lang="en-US" altLang="en-US"/>
          </a:p>
        </p:txBody>
      </p:sp>
    </p:spTree>
    <p:extLst>
      <p:ext uri="{BB962C8B-B14F-4D97-AF65-F5344CB8AC3E}">
        <p14:creationId xmlns:p14="http://schemas.microsoft.com/office/powerpoint/2010/main" val="35978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rPr>
              <a:t>Speaker: </a:t>
            </a:r>
            <a:r>
              <a:rPr lang="en-US" err="1">
                <a:ea typeface="MS PGothic"/>
              </a:rPr>
              <a:t>FECHS</a:t>
            </a:r>
            <a:endParaRPr lang="en-US">
              <a:ea typeface="MS PGothic"/>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10</a:t>
            </a:fld>
            <a:endParaRPr lang="en-US" altLang="en-US"/>
          </a:p>
        </p:txBody>
      </p:sp>
    </p:spTree>
    <p:extLst>
      <p:ext uri="{BB962C8B-B14F-4D97-AF65-F5344CB8AC3E}">
        <p14:creationId xmlns:p14="http://schemas.microsoft.com/office/powerpoint/2010/main" val="203080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Speaker: Sara</a:t>
            </a:r>
            <a:endParaRPr lang="en-US">
              <a:cs typeface="Calibri"/>
            </a:endParaRPr>
          </a:p>
          <a:p>
            <a:r>
              <a:rPr lang="en-US"/>
              <a:t>2.5 Transcription of Credit</a:t>
            </a:r>
          </a:p>
          <a:p>
            <a:r>
              <a:rPr lang="en-US"/>
              <a:t>Crosswalk of College to High School Credit – To the left you have the college courses by grade level. To the right you have the high school subject equivalency.</a:t>
            </a:r>
          </a:p>
          <a:p>
            <a:endParaRPr lang="en-US"/>
          </a:p>
          <a:p>
            <a:endParaRPr lang="en-US">
              <a:ea typeface="MS PGothic"/>
              <a:cs typeface="Calibri"/>
            </a:endParaRPr>
          </a:p>
          <a:p>
            <a:r>
              <a:rPr lang="en-US">
                <a:ea typeface="MS PGothic"/>
              </a:rPr>
              <a:t>2.4 Academic Plan – Associate of Arts Degree Plan – General outline for the AA degree for Liberal Arts</a:t>
            </a:r>
            <a:endParaRPr lang="en-US">
              <a:ea typeface="MS PGothic"/>
              <a:cs typeface="Calibri"/>
            </a:endParaRPr>
          </a:p>
          <a:p>
            <a:r>
              <a:rPr lang="en-US">
                <a:ea typeface="MS PGothic"/>
              </a:rPr>
              <a:t>We have a total of 14 core courses and 6 courses available for electives. The electives are determined by the partnership to help fulfill both high school and college curriculum requirements.</a:t>
            </a:r>
            <a:endParaRPr lang="en-US">
              <a:ea typeface="MS PGothic"/>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11</a:t>
            </a:fld>
            <a:endParaRPr lang="en-US" altLang="en-US"/>
          </a:p>
        </p:txBody>
      </p:sp>
    </p:spTree>
    <p:extLst>
      <p:ext uri="{BB962C8B-B14F-4D97-AF65-F5344CB8AC3E}">
        <p14:creationId xmlns:p14="http://schemas.microsoft.com/office/powerpoint/2010/main" val="2921558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D7DF7-924C-A1AF-F402-EEB6948E6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95D5B3-7B5B-D461-1537-A08E12FDA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D85A9-7C40-3D01-44FB-70F768D0C102}"/>
              </a:ext>
            </a:extLst>
          </p:cNvPr>
          <p:cNvSpPr>
            <a:spLocks noGrp="1"/>
          </p:cNvSpPr>
          <p:nvPr>
            <p:ph type="body" idx="1"/>
          </p:nvPr>
        </p:nvSpPr>
        <p:spPr/>
        <p:txBody>
          <a:bodyPr/>
          <a:lstStyle/>
          <a:p>
            <a:r>
              <a:rPr lang="en-US">
                <a:ea typeface="MS PGothic"/>
                <a:cs typeface="Calibri"/>
              </a:rPr>
              <a:t>Speaker: Carrie</a:t>
            </a:r>
            <a:endParaRPr lang="en-US">
              <a:cs typeface="Calibri"/>
            </a:endParaRPr>
          </a:p>
        </p:txBody>
      </p:sp>
      <p:sp>
        <p:nvSpPr>
          <p:cNvPr id="4" name="Slide Number Placeholder 3">
            <a:extLst>
              <a:ext uri="{FF2B5EF4-FFF2-40B4-BE49-F238E27FC236}">
                <a16:creationId xmlns:a16="http://schemas.microsoft.com/office/drawing/2014/main" id="{8264EADD-680D-AB70-88CD-1CBD1197C37C}"/>
              </a:ext>
            </a:extLst>
          </p:cNvPr>
          <p:cNvSpPr>
            <a:spLocks noGrp="1"/>
          </p:cNvSpPr>
          <p:nvPr>
            <p:ph type="sldNum" sz="quarter" idx="5"/>
          </p:nvPr>
        </p:nvSpPr>
        <p:spPr/>
        <p:txBody>
          <a:bodyPr/>
          <a:lstStyle/>
          <a:p>
            <a:pPr>
              <a:defRPr/>
            </a:pPr>
            <a:fld id="{B045C920-E99A-6242-AEBA-4785E8DF78A7}" type="slidenum">
              <a:rPr lang="en-US" altLang="en-US"/>
              <a:pPr>
                <a:defRPr/>
              </a:pPr>
              <a:t>12</a:t>
            </a:fld>
            <a:endParaRPr lang="en-US" altLang="en-US"/>
          </a:p>
        </p:txBody>
      </p:sp>
    </p:spTree>
    <p:extLst>
      <p:ext uri="{BB962C8B-B14F-4D97-AF65-F5344CB8AC3E}">
        <p14:creationId xmlns:p14="http://schemas.microsoft.com/office/powerpoint/2010/main" val="177434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a:ea typeface="Calibri"/>
                <a:cs typeface="Calibri"/>
              </a:rPr>
              <a:t>Speaker: FECHS</a:t>
            </a: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13</a:t>
            </a:fld>
            <a:endParaRPr lang="en-US" altLang="en-US"/>
          </a:p>
        </p:txBody>
      </p:sp>
    </p:spTree>
    <p:extLst>
      <p:ext uri="{BB962C8B-B14F-4D97-AF65-F5344CB8AC3E}">
        <p14:creationId xmlns:p14="http://schemas.microsoft.com/office/powerpoint/2010/main" val="4154317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Speaker: FISD ECHS</a:t>
            </a:r>
            <a:endParaRPr lang="en-US">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14</a:t>
            </a:fld>
            <a:endParaRPr lang="en-US" altLang="en-US"/>
          </a:p>
        </p:txBody>
      </p:sp>
    </p:spTree>
    <p:extLst>
      <p:ext uri="{BB962C8B-B14F-4D97-AF65-F5344CB8AC3E}">
        <p14:creationId xmlns:p14="http://schemas.microsoft.com/office/powerpoint/2010/main" val="420892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Fred ECHS</a:t>
            </a: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15</a:t>
            </a:fld>
            <a:endParaRPr lang="en-US" altLang="en-US"/>
          </a:p>
        </p:txBody>
      </p:sp>
    </p:spTree>
    <p:extLst>
      <p:ext uri="{BB962C8B-B14F-4D97-AF65-F5344CB8AC3E}">
        <p14:creationId xmlns:p14="http://schemas.microsoft.com/office/powerpoint/2010/main" val="210631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Speaker: Carrie</a:t>
            </a:r>
          </a:p>
          <a:p>
            <a:endParaRPr lang="en-US">
              <a:ea typeface="MS PGothic"/>
              <a:cs typeface="Calibri"/>
            </a:endParaRPr>
          </a:p>
          <a:p>
            <a:pPr marL="342900" indent="-342900">
              <a:lnSpc>
                <a:spcPct val="150000"/>
              </a:lnSpc>
              <a:spcBef>
                <a:spcPts val="0"/>
              </a:spcBef>
              <a:spcAft>
                <a:spcPts val="0"/>
              </a:spcAft>
              <a:buFont typeface="Wingdings"/>
              <a:buChar char="§"/>
            </a:pPr>
            <a:r>
              <a:rPr lang="en-US" sz="1200">
                <a:latin typeface="Amasis MT Pro Medium"/>
                <a:ea typeface="MS PGothic"/>
                <a:cs typeface="Arial"/>
              </a:rPr>
              <a:t>Library Resources &amp; Access</a:t>
            </a:r>
          </a:p>
          <a:p>
            <a:pPr marL="800100" lvl="1" indent="-342900">
              <a:lnSpc>
                <a:spcPct val="150000"/>
              </a:lnSpc>
              <a:spcBef>
                <a:spcPts val="0"/>
              </a:spcBef>
              <a:spcAft>
                <a:spcPts val="0"/>
              </a:spcAft>
              <a:buFont typeface="Wingdings"/>
              <a:buChar char="§"/>
            </a:pPr>
            <a:r>
              <a:rPr lang="en-US" sz="1200">
                <a:latin typeface="Amasis MT Pro Medium"/>
                <a:ea typeface="MS PGothic"/>
                <a:cs typeface="Arial"/>
              </a:rPr>
              <a:t>Hours of Operation</a:t>
            </a:r>
          </a:p>
          <a:p>
            <a:pPr lvl="2" algn="l">
              <a:buFont typeface="Arial" panose="020B0604020202020204" pitchFamily="34" charset="0"/>
              <a:buChar char="•"/>
            </a:pPr>
            <a:r>
              <a:rPr lang="en-US" b="1" i="0">
                <a:solidFill>
                  <a:srgbClr val="2D2D2D"/>
                </a:solidFill>
                <a:effectLst/>
                <a:latin typeface="open-sans"/>
              </a:rPr>
              <a:t>Monday - Thursday</a:t>
            </a:r>
            <a:r>
              <a:rPr lang="en-US" b="0" i="0">
                <a:solidFill>
                  <a:srgbClr val="2D2D2D"/>
                </a:solidFill>
                <a:effectLst/>
                <a:latin typeface="open-sans"/>
              </a:rPr>
              <a:t>, 7:30 am to 9:00 pm</a:t>
            </a:r>
          </a:p>
          <a:p>
            <a:pPr lvl="2" algn="l">
              <a:buFont typeface="Arial" panose="020B0604020202020204" pitchFamily="34" charset="0"/>
              <a:buChar char="•"/>
            </a:pPr>
            <a:r>
              <a:rPr lang="en-US" b="1" i="0">
                <a:solidFill>
                  <a:srgbClr val="2D2D2D"/>
                </a:solidFill>
                <a:effectLst/>
                <a:latin typeface="open-sans"/>
              </a:rPr>
              <a:t>Friday</a:t>
            </a:r>
            <a:r>
              <a:rPr lang="en-US" b="0" i="0">
                <a:solidFill>
                  <a:srgbClr val="2D2D2D"/>
                </a:solidFill>
                <a:effectLst/>
                <a:latin typeface="open-sans"/>
              </a:rPr>
              <a:t>, 7:30 am to 5:00 pm</a:t>
            </a:r>
          </a:p>
          <a:p>
            <a:pPr lvl="2" algn="l">
              <a:buFont typeface="Arial" panose="020B0604020202020204" pitchFamily="34" charset="0"/>
              <a:buChar char="•"/>
            </a:pPr>
            <a:r>
              <a:rPr lang="en-US" b="1" i="0">
                <a:solidFill>
                  <a:srgbClr val="2D2D2D"/>
                </a:solidFill>
                <a:effectLst/>
                <a:latin typeface="open-sans"/>
              </a:rPr>
              <a:t>Saturday</a:t>
            </a:r>
            <a:r>
              <a:rPr lang="en-US" b="0" i="0">
                <a:solidFill>
                  <a:srgbClr val="2D2D2D"/>
                </a:solidFill>
                <a:effectLst/>
                <a:latin typeface="open-sans"/>
              </a:rPr>
              <a:t>, 9:00 am to 1:00 pm</a:t>
            </a:r>
          </a:p>
          <a:p>
            <a:pPr lvl="1" algn="l">
              <a:buFont typeface="Arial" panose="020B0604020202020204" pitchFamily="34" charset="0"/>
              <a:buChar char="•"/>
            </a:pPr>
            <a:r>
              <a:rPr lang="en-US" b="0" i="0">
                <a:solidFill>
                  <a:srgbClr val="2D2D2D"/>
                </a:solidFill>
                <a:effectLst/>
                <a:latin typeface="open-sans"/>
              </a:rPr>
              <a:t>Electronic Databases using Academic Search Complete</a:t>
            </a:r>
          </a:p>
          <a:p>
            <a:pPr lvl="1" algn="l">
              <a:buFont typeface="Arial" panose="020B0604020202020204" pitchFamily="34" charset="0"/>
              <a:buChar char="•"/>
            </a:pPr>
            <a:r>
              <a:rPr lang="en-US" b="0" i="0">
                <a:solidFill>
                  <a:srgbClr val="2D2D2D"/>
                </a:solidFill>
                <a:effectLst/>
                <a:latin typeface="open-sans"/>
              </a:rPr>
              <a:t>Noodle Tools</a:t>
            </a:r>
          </a:p>
          <a:p>
            <a:pPr lvl="1" algn="l">
              <a:buFont typeface="Arial" panose="020B0604020202020204" pitchFamily="34" charset="0"/>
              <a:buChar char="•"/>
            </a:pPr>
            <a:r>
              <a:rPr lang="en-US" b="0" i="0">
                <a:solidFill>
                  <a:srgbClr val="2D2D2D"/>
                </a:solidFill>
                <a:effectLst/>
                <a:latin typeface="open-sans"/>
              </a:rPr>
              <a:t>Citation Workshops – in person or via zoom</a:t>
            </a:r>
          </a:p>
          <a:p>
            <a:pPr marL="342900" indent="-342900">
              <a:lnSpc>
                <a:spcPct val="150000"/>
              </a:lnSpc>
              <a:spcBef>
                <a:spcPts val="0"/>
              </a:spcBef>
              <a:spcAft>
                <a:spcPts val="0"/>
              </a:spcAft>
              <a:buFont typeface="Wingdings"/>
              <a:buChar char="§"/>
            </a:pPr>
            <a:r>
              <a:rPr lang="en-US" sz="1200">
                <a:latin typeface="Amasis MT Pro Medium"/>
                <a:ea typeface="MS PGothic"/>
                <a:cs typeface="Arial"/>
              </a:rPr>
              <a:t>Academic Support Center</a:t>
            </a:r>
          </a:p>
          <a:p>
            <a:pPr marL="800100" lvl="1" indent="-342900">
              <a:lnSpc>
                <a:spcPct val="150000"/>
              </a:lnSpc>
              <a:spcBef>
                <a:spcPts val="0"/>
              </a:spcBef>
              <a:spcAft>
                <a:spcPts val="0"/>
              </a:spcAft>
              <a:buFont typeface="Wingdings"/>
              <a:buChar char="§"/>
            </a:pPr>
            <a:r>
              <a:rPr lang="en-US" sz="1200">
                <a:latin typeface="Amasis MT Pro Medium"/>
                <a:ea typeface="MS PGothic"/>
                <a:cs typeface="Arial"/>
              </a:rPr>
              <a:t>In-person tutoring</a:t>
            </a:r>
          </a:p>
          <a:p>
            <a:pPr marL="800100" lvl="1" indent="-342900">
              <a:lnSpc>
                <a:spcPct val="150000"/>
              </a:lnSpc>
              <a:spcBef>
                <a:spcPts val="0"/>
              </a:spcBef>
              <a:spcAft>
                <a:spcPts val="0"/>
              </a:spcAft>
              <a:buFont typeface="Wingdings"/>
              <a:buChar char="§"/>
            </a:pPr>
            <a:r>
              <a:rPr lang="en-US" sz="1200">
                <a:latin typeface="Amasis MT Pro Medium"/>
                <a:ea typeface="MS PGothic"/>
                <a:cs typeface="Arial"/>
              </a:rPr>
              <a:t>Online tutoring</a:t>
            </a:r>
          </a:p>
          <a:p>
            <a:pPr marL="1257300" lvl="2" indent="-342900">
              <a:lnSpc>
                <a:spcPct val="150000"/>
              </a:lnSpc>
              <a:spcBef>
                <a:spcPts val="0"/>
              </a:spcBef>
              <a:spcAft>
                <a:spcPts val="0"/>
              </a:spcAft>
              <a:buFont typeface="Wingdings"/>
              <a:buChar char="§"/>
            </a:pPr>
            <a:r>
              <a:rPr lang="en-US" sz="1200">
                <a:latin typeface="Amasis MT Pro Medium"/>
                <a:ea typeface="MS PGothic"/>
                <a:cs typeface="Arial"/>
              </a:rPr>
              <a:t>Via zoom for Math, Programming, Writing, Chemistry</a:t>
            </a:r>
          </a:p>
          <a:p>
            <a:pPr marL="1257300" lvl="2" indent="-342900">
              <a:lnSpc>
                <a:spcPct val="150000"/>
              </a:lnSpc>
              <a:spcBef>
                <a:spcPts val="0"/>
              </a:spcBef>
              <a:spcAft>
                <a:spcPts val="0"/>
              </a:spcAft>
              <a:buFont typeface="Wingdings"/>
              <a:buChar char="§"/>
            </a:pPr>
            <a:r>
              <a:rPr lang="en-US" sz="1200" err="1">
                <a:latin typeface="Amasis MT Pro Medium"/>
                <a:ea typeface="MS PGothic"/>
                <a:cs typeface="Arial"/>
              </a:rPr>
              <a:t>Brainfuse</a:t>
            </a:r>
            <a:r>
              <a:rPr lang="en-US" sz="1200">
                <a:latin typeface="Amasis MT Pro Medium"/>
                <a:ea typeface="MS PGothic"/>
                <a:cs typeface="Arial"/>
              </a:rPr>
              <a:t> – contact me if you need any additional hours</a:t>
            </a:r>
          </a:p>
          <a:p>
            <a:pPr marL="342900" indent="-342900">
              <a:lnSpc>
                <a:spcPct val="150000"/>
              </a:lnSpc>
              <a:spcBef>
                <a:spcPts val="0"/>
              </a:spcBef>
              <a:spcAft>
                <a:spcPts val="0"/>
              </a:spcAft>
              <a:buFont typeface="Wingdings"/>
              <a:buChar char="§"/>
            </a:pPr>
            <a:r>
              <a:rPr lang="en-US" sz="1200">
                <a:latin typeface="Amasis MT Pro Medium"/>
                <a:ea typeface="MS PGothic"/>
                <a:cs typeface="Arial"/>
              </a:rPr>
              <a:t>Access to Faculty </a:t>
            </a:r>
          </a:p>
          <a:p>
            <a:pPr marL="342900" indent="-342900">
              <a:lnSpc>
                <a:spcPct val="150000"/>
              </a:lnSpc>
              <a:spcBef>
                <a:spcPts val="0"/>
              </a:spcBef>
              <a:spcAft>
                <a:spcPts val="0"/>
              </a:spcAft>
              <a:buFont typeface="Wingdings"/>
              <a:buChar char="§"/>
            </a:pPr>
            <a:r>
              <a:rPr lang="en-US" sz="1200">
                <a:latin typeface="Amasis MT Pro Medium"/>
                <a:ea typeface="MS PGothic"/>
                <a:cs typeface="Arial"/>
              </a:rPr>
              <a:t>Faculty-Student Mentoring</a:t>
            </a:r>
          </a:p>
          <a:p>
            <a:endParaRPr lang="en-US">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16</a:t>
            </a:fld>
            <a:endParaRPr lang="en-US" altLang="en-US"/>
          </a:p>
        </p:txBody>
      </p:sp>
    </p:spTree>
    <p:extLst>
      <p:ext uri="{BB962C8B-B14F-4D97-AF65-F5344CB8AC3E}">
        <p14:creationId xmlns:p14="http://schemas.microsoft.com/office/powerpoint/2010/main" val="119746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Speaker Sara</a:t>
            </a:r>
          </a:p>
          <a:p>
            <a:r>
              <a:rPr lang="en-US"/>
              <a:t>5.4 Classroom Supports</a:t>
            </a:r>
          </a:p>
          <a:p>
            <a:r>
              <a:rPr lang="en-US">
                <a:ea typeface="MS PGothic"/>
              </a:rPr>
              <a:t>5.5 Wrap Around Services and Strategies – In addition to Academic Success Services, our students have access to the student success support services. We understand our Fredericksburg ECHS students are off-site and may not be able to fully utilize all services, but we encourage students to seek virtual opportunities and visit campus outside of school hours.</a:t>
            </a:r>
            <a:endParaRPr lang="en-US">
              <a:ea typeface="MS PGothic"/>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17</a:t>
            </a:fld>
            <a:endParaRPr lang="en-US" altLang="en-US"/>
          </a:p>
        </p:txBody>
      </p:sp>
    </p:spTree>
    <p:extLst>
      <p:ext uri="{BB962C8B-B14F-4D97-AF65-F5344CB8AC3E}">
        <p14:creationId xmlns:p14="http://schemas.microsoft.com/office/powerpoint/2010/main" val="261417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Sophia</a:t>
            </a: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18</a:t>
            </a:fld>
            <a:endParaRPr lang="en-US" altLang="en-US"/>
          </a:p>
        </p:txBody>
      </p:sp>
    </p:spTree>
    <p:extLst>
      <p:ext uri="{BB962C8B-B14F-4D97-AF65-F5344CB8AC3E}">
        <p14:creationId xmlns:p14="http://schemas.microsoft.com/office/powerpoint/2010/main" val="877748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089C9-AE46-5040-05F4-2B65AE00E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5DC24-2384-F44F-1C7E-C0DFB5F2B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FF8A6-F4D4-48A2-0AAB-7C138D6541FA}"/>
              </a:ext>
            </a:extLst>
          </p:cNvPr>
          <p:cNvSpPr>
            <a:spLocks noGrp="1"/>
          </p:cNvSpPr>
          <p:nvPr>
            <p:ph type="body" idx="1"/>
          </p:nvPr>
        </p:nvSpPr>
        <p:spPr/>
        <p:txBody>
          <a:bodyPr/>
          <a:lstStyle/>
          <a:p>
            <a:r>
              <a:rPr lang="en-US">
                <a:ea typeface="MS PGothic"/>
                <a:cs typeface="Calibri"/>
              </a:rPr>
              <a:t>Speaker: Fred ECHS</a:t>
            </a:r>
            <a:endParaRPr lang="en-US">
              <a:cs typeface="Calibri"/>
            </a:endParaRPr>
          </a:p>
        </p:txBody>
      </p:sp>
      <p:sp>
        <p:nvSpPr>
          <p:cNvPr id="4" name="Slide Number Placeholder 3">
            <a:extLst>
              <a:ext uri="{FF2B5EF4-FFF2-40B4-BE49-F238E27FC236}">
                <a16:creationId xmlns:a16="http://schemas.microsoft.com/office/drawing/2014/main" id="{80E0F9B1-A76F-573A-2CC5-84C1F251132A}"/>
              </a:ext>
            </a:extLst>
          </p:cNvPr>
          <p:cNvSpPr>
            <a:spLocks noGrp="1"/>
          </p:cNvSpPr>
          <p:nvPr>
            <p:ph type="sldNum" sz="quarter" idx="5"/>
          </p:nvPr>
        </p:nvSpPr>
        <p:spPr/>
        <p:txBody>
          <a:bodyPr/>
          <a:lstStyle/>
          <a:p>
            <a:pPr>
              <a:defRPr/>
            </a:pPr>
            <a:fld id="{B045C920-E99A-6242-AEBA-4785E8DF78A7}" type="slidenum">
              <a:rPr lang="en-US" altLang="en-US"/>
              <a:pPr>
                <a:defRPr/>
              </a:pPr>
              <a:t>19</a:t>
            </a:fld>
            <a:endParaRPr lang="en-US" altLang="en-US"/>
          </a:p>
        </p:txBody>
      </p:sp>
    </p:spTree>
    <p:extLst>
      <p:ext uri="{BB962C8B-B14F-4D97-AF65-F5344CB8AC3E}">
        <p14:creationId xmlns:p14="http://schemas.microsoft.com/office/powerpoint/2010/main" val="310802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a:solidFill>
                  <a:srgbClr val="000000"/>
                </a:solidFill>
                <a:effectLst/>
                <a:latin typeface="Cambria"/>
                <a:ea typeface="MS PGothic"/>
              </a:rPr>
              <a:t>Speaker - Sara</a:t>
            </a:r>
          </a:p>
          <a:p>
            <a:pPr algn="l" rtl="0" fontAlgn="base">
              <a:buFont typeface="Arial" panose="020B0604020202020204" pitchFamily="34" charset="0"/>
              <a:buChar char="•"/>
            </a:pPr>
            <a:r>
              <a:rPr lang="en-US" sz="1800" b="0" i="0">
                <a:solidFill>
                  <a:srgbClr val="000000"/>
                </a:solidFill>
                <a:effectLst/>
                <a:latin typeface="Cambria"/>
                <a:ea typeface="MS PGothic"/>
              </a:rPr>
              <a:t>School Location-School within a School Model at  </a:t>
            </a:r>
          </a:p>
          <a:p>
            <a:pPr algn="l" rtl="0" fontAlgn="base"/>
            <a:r>
              <a:rPr lang="en-US" sz="1800" b="0" i="0" u="none" strike="noStrike">
                <a:solidFill>
                  <a:srgbClr val="000000"/>
                </a:solidFill>
                <a:effectLst/>
                <a:latin typeface="Calibri"/>
                <a:ea typeface="MS PGothic"/>
                <a:cs typeface="Calibri"/>
                <a:hlinkClick r:id="rId3"/>
              </a:rPr>
              <a:t>Fredericksburg High School</a:t>
            </a:r>
            <a:r>
              <a:rPr lang="en-US" sz="1800" b="0" i="0">
                <a:solidFill>
                  <a:srgbClr val="000000"/>
                </a:solidFill>
                <a:effectLst/>
                <a:latin typeface="Cambria"/>
                <a:ea typeface="MS PGothic"/>
              </a:rPr>
              <a:t> </a:t>
            </a:r>
            <a:endParaRPr lang="en-US" b="0" i="0">
              <a:solidFill>
                <a:srgbClr val="000000"/>
              </a:solidFill>
              <a:effectLst/>
              <a:latin typeface="Cambria"/>
              <a:ea typeface="MS PGothic"/>
            </a:endParaRPr>
          </a:p>
          <a:p>
            <a:pPr algn="l" rtl="0" fontAlgn="base">
              <a:buFont typeface="+mj-lt"/>
              <a:buAutoNum type="arabicPeriod" startAt="1107"/>
            </a:pPr>
            <a:r>
              <a:rPr lang="en-US" sz="1800" b="0" i="0">
                <a:solidFill>
                  <a:srgbClr val="000000"/>
                </a:solidFill>
                <a:effectLst/>
                <a:latin typeface="Cambria"/>
                <a:ea typeface="MS PGothic"/>
              </a:rPr>
              <a:t>State Hwy 16 </a:t>
            </a:r>
          </a:p>
          <a:p>
            <a:pPr algn="l" rtl="0" fontAlgn="base"/>
            <a:r>
              <a:rPr lang="en-US" sz="1800" b="0" i="0">
                <a:solidFill>
                  <a:srgbClr val="000000"/>
                </a:solidFill>
                <a:effectLst/>
                <a:latin typeface="Cambria"/>
                <a:ea typeface="MS PGothic"/>
              </a:rPr>
              <a:t>Fredericksburg, Texas 78624 </a:t>
            </a:r>
            <a:endParaRPr lang="en-US" b="0" i="0">
              <a:solidFill>
                <a:srgbClr val="000000"/>
              </a:solidFill>
              <a:effectLst/>
              <a:latin typeface="Cambria"/>
              <a:ea typeface="MS PGothic"/>
            </a:endParaRPr>
          </a:p>
          <a:p>
            <a:r>
              <a:rPr lang="en-US">
                <a:ea typeface="MS PGothic"/>
              </a:rPr>
              <a:t>1.3 Students are placed in organized cohorts by grade level/graduation year.</a:t>
            </a:r>
            <a:endParaRPr lang="en-US">
              <a:ea typeface="MS PGothic"/>
              <a:cs typeface="Calibri"/>
            </a:endParaRPr>
          </a:p>
          <a:p>
            <a:r>
              <a:rPr lang="en-US">
                <a:solidFill>
                  <a:srgbClr val="000000"/>
                </a:solidFill>
                <a:ea typeface="MS PGothic"/>
              </a:rPr>
              <a:t>1.4 Students are provided Flexible, individualized scheduling that ensures students graduate with their high school diploma AND AA in Liberal Arts</a:t>
            </a:r>
            <a:endParaRPr lang="en-US">
              <a:ea typeface="MS PGothic"/>
            </a:endParaRPr>
          </a:p>
          <a:p>
            <a:r>
              <a:rPr lang="en-US">
                <a:solidFill>
                  <a:srgbClr val="000000"/>
                </a:solidFill>
                <a:ea typeface="MS PGothic"/>
              </a:rPr>
              <a:t>1.5 Memorial ECHS is a TSIA Testing Site which allows the HS to provides students with multiple opportunities per year to take the </a:t>
            </a:r>
            <a:r>
              <a:rPr lang="en-US" err="1">
                <a:solidFill>
                  <a:srgbClr val="000000"/>
                </a:solidFill>
                <a:ea typeface="MS PGothic"/>
              </a:rPr>
              <a:t>TSI</a:t>
            </a:r>
            <a:r>
              <a:rPr lang="en-US">
                <a:solidFill>
                  <a:srgbClr val="000000"/>
                </a:solidFill>
                <a:ea typeface="MS PGothic"/>
              </a:rPr>
              <a:t> assessment.</a:t>
            </a:r>
            <a:endParaRPr lang="en-US">
              <a:ea typeface="MS PGothic"/>
            </a:endParaRPr>
          </a:p>
          <a:p>
            <a:endParaRPr lang="en-US" sz="1800" b="0" i="0">
              <a:solidFill>
                <a:srgbClr val="000000"/>
              </a:solidFill>
              <a:effectLst/>
              <a:latin typeface="Cambria"/>
              <a:ea typeface="MS PGothic"/>
            </a:endParaRPr>
          </a:p>
          <a:p>
            <a:endParaRPr lang="en-US" sz="1800" b="0" i="0">
              <a:solidFill>
                <a:srgbClr val="000000"/>
              </a:solidFill>
              <a:effectLst/>
              <a:latin typeface="Cambria" panose="02040503050406030204" pitchFamily="18" charset="0"/>
              <a:ea typeface="MS PGothic"/>
              <a:cs typeface="Calibri"/>
            </a:endParaRPr>
          </a:p>
          <a:p>
            <a:r>
              <a:rPr lang="en-US" sz="1800" b="0" i="0">
                <a:solidFill>
                  <a:srgbClr val="000000"/>
                </a:solidFill>
                <a:effectLst/>
                <a:latin typeface="Cambria"/>
                <a:ea typeface="MS PGothic"/>
                <a:cs typeface="Calibri"/>
              </a:rPr>
              <a:t>Speaker - Carrie</a:t>
            </a:r>
          </a:p>
          <a:p>
            <a:r>
              <a:rPr lang="en-US" sz="1800" b="0" i="0">
                <a:solidFill>
                  <a:srgbClr val="000000"/>
                </a:solidFill>
                <a:effectLst/>
                <a:latin typeface="Cambria"/>
                <a:ea typeface="MS PGothic"/>
                <a:cs typeface="Calibri"/>
              </a:rPr>
              <a:t>Leadership:</a:t>
            </a:r>
          </a:p>
          <a:p>
            <a:r>
              <a:rPr lang="en-US" sz="1800" b="0" i="0" u="none" strike="noStrike">
                <a:solidFill>
                  <a:srgbClr val="000000"/>
                </a:solidFill>
                <a:effectLst/>
                <a:latin typeface="Calibri"/>
                <a:ea typeface="MS PGothic"/>
                <a:cs typeface="Calibri"/>
              </a:rPr>
              <a:t>Superintendent Dr. Joe Rodriguez </a:t>
            </a:r>
          </a:p>
          <a:p>
            <a:r>
              <a:rPr lang="en-US" sz="1800" b="0" i="0" u="none" strike="noStrike">
                <a:solidFill>
                  <a:srgbClr val="000000"/>
                </a:solidFill>
                <a:effectLst/>
                <a:latin typeface="Calibri"/>
                <a:ea typeface="MS PGothic"/>
                <a:cs typeface="Calibri"/>
              </a:rPr>
              <a:t>Assistant Superintendent for Teaching and Learning Lori Maxcey </a:t>
            </a:r>
          </a:p>
          <a:p>
            <a:r>
              <a:rPr lang="en-US" sz="1800" b="0" i="0" u="none" strike="noStrike">
                <a:solidFill>
                  <a:srgbClr val="000000"/>
                </a:solidFill>
                <a:effectLst/>
                <a:latin typeface="Calibri"/>
                <a:ea typeface="MS PGothic"/>
                <a:cs typeface="Calibri"/>
              </a:rPr>
              <a:t>Coordinator for Secondary Teaching and Learning Sheryl Jacks </a:t>
            </a:r>
          </a:p>
          <a:p>
            <a:r>
              <a:rPr lang="en-US" sz="1800" b="0" i="0" u="none" strike="noStrike">
                <a:solidFill>
                  <a:srgbClr val="000000"/>
                </a:solidFill>
                <a:effectLst/>
                <a:latin typeface="Calibri"/>
                <a:ea typeface="MS PGothic"/>
                <a:cs typeface="Calibri"/>
              </a:rPr>
              <a:t>Fredericksburg High School/ECHS Principal Chris Weirich </a:t>
            </a:r>
          </a:p>
          <a:p>
            <a:r>
              <a:rPr lang="en-US" sz="1800" b="0" i="0" u="none" strike="noStrike">
                <a:solidFill>
                  <a:srgbClr val="000000"/>
                </a:solidFill>
                <a:effectLst/>
                <a:latin typeface="Calibri"/>
                <a:ea typeface="MS PGothic"/>
                <a:cs typeface="Calibri"/>
              </a:rPr>
              <a:t>Fredericksburg </a:t>
            </a:r>
            <a:r>
              <a:rPr lang="en-US" sz="1800" b="0" i="0" u="none" strike="noStrike" err="1">
                <a:solidFill>
                  <a:srgbClr val="000000"/>
                </a:solidFill>
                <a:effectLst/>
                <a:latin typeface="Calibri"/>
                <a:ea typeface="MS PGothic"/>
                <a:cs typeface="Calibri"/>
              </a:rPr>
              <a:t>ISD</a:t>
            </a:r>
            <a:r>
              <a:rPr lang="en-US" sz="1800" b="0" i="0" u="none" strike="noStrike">
                <a:solidFill>
                  <a:srgbClr val="000000"/>
                </a:solidFill>
                <a:effectLst/>
                <a:latin typeface="Calibri"/>
                <a:ea typeface="MS PGothic"/>
                <a:cs typeface="Calibri"/>
              </a:rPr>
              <a:t> Counselors Cayle Koennecke- ECHS Co-Counselor (ECHS Lead) </a:t>
            </a:r>
          </a:p>
          <a:p>
            <a:r>
              <a:rPr lang="en-US" sz="1800" b="0" i="0" u="none" strike="noStrike">
                <a:solidFill>
                  <a:srgbClr val="000000"/>
                </a:solidFill>
                <a:effectLst/>
                <a:latin typeface="Calibri"/>
                <a:ea typeface="MS PGothic"/>
                <a:cs typeface="Calibri"/>
              </a:rPr>
              <a:t>Joel Bush- FHS </a:t>
            </a:r>
          </a:p>
          <a:p>
            <a:r>
              <a:rPr lang="en-US" sz="1800" b="0" i="0" u="none" strike="noStrike">
                <a:solidFill>
                  <a:srgbClr val="000000"/>
                </a:solidFill>
                <a:effectLst/>
                <a:latin typeface="Calibri"/>
                <a:ea typeface="MS PGothic"/>
                <a:cs typeface="Calibri"/>
              </a:rPr>
              <a:t>Kathie Hardison- FHS </a:t>
            </a:r>
          </a:p>
          <a:p>
            <a:r>
              <a:rPr lang="en-US" sz="1800" b="0" i="0" u="none" strike="noStrike">
                <a:solidFill>
                  <a:srgbClr val="000000"/>
                </a:solidFill>
                <a:effectLst/>
                <a:latin typeface="Calibri"/>
                <a:ea typeface="MS PGothic"/>
                <a:cs typeface="Calibri"/>
              </a:rPr>
              <a:t>Jenny Immel- FHS </a:t>
            </a:r>
          </a:p>
          <a:p>
            <a:r>
              <a:rPr lang="en-US" sz="1800" b="0" i="0" u="none" strike="noStrike">
                <a:solidFill>
                  <a:srgbClr val="000000"/>
                </a:solidFill>
                <a:effectLst/>
                <a:latin typeface="Calibri"/>
                <a:ea typeface="MS PGothic"/>
                <a:cs typeface="Calibri"/>
              </a:rPr>
              <a:t>Summer Vann- FHS </a:t>
            </a:r>
          </a:p>
          <a:p>
            <a:r>
              <a:rPr lang="en-US" sz="1800" b="0" i="0" u="none" strike="noStrike">
                <a:solidFill>
                  <a:srgbClr val="000000"/>
                </a:solidFill>
                <a:effectLst/>
                <a:latin typeface="Calibri"/>
                <a:ea typeface="MS PGothic"/>
                <a:cs typeface="Calibri"/>
              </a:rPr>
              <a:t>John Hext- CTE Coordinator </a:t>
            </a:r>
          </a:p>
          <a:p>
            <a:r>
              <a:rPr lang="en-US" sz="1800" b="0" i="0" u="none" strike="noStrike">
                <a:solidFill>
                  <a:srgbClr val="000000"/>
                </a:solidFill>
                <a:effectLst/>
                <a:latin typeface="Calibri"/>
                <a:ea typeface="MS PGothic"/>
                <a:cs typeface="Calibri"/>
              </a:rPr>
              <a:t>Sandra McQuinn- FMS Counselor</a:t>
            </a:r>
          </a:p>
          <a:p>
            <a:r>
              <a:rPr lang="en-US" sz="1800" b="0" i="0" u="none" strike="noStrike">
                <a:solidFill>
                  <a:srgbClr val="000000"/>
                </a:solidFill>
                <a:effectLst/>
                <a:latin typeface="Calibri"/>
                <a:ea typeface="MS PGothic"/>
                <a:cs typeface="Calibri"/>
              </a:rPr>
              <a:t> </a:t>
            </a:r>
            <a:r>
              <a:rPr lang="en-US" sz="1800" b="0" i="0" u="none" strike="noStrike" err="1">
                <a:solidFill>
                  <a:srgbClr val="000000"/>
                </a:solidFill>
                <a:effectLst/>
                <a:latin typeface="Calibri"/>
                <a:ea typeface="MS PGothic"/>
                <a:cs typeface="Calibri"/>
              </a:rPr>
              <a:t>CCRSMCoach</a:t>
            </a:r>
            <a:r>
              <a:rPr lang="en-US" sz="1800" b="0" i="0" u="none" strike="noStrike">
                <a:solidFill>
                  <a:srgbClr val="000000"/>
                </a:solidFill>
                <a:effectLst/>
                <a:latin typeface="Calibri"/>
                <a:ea typeface="MS PGothic"/>
                <a:cs typeface="Calibri"/>
              </a:rPr>
              <a:t> Nelda Howton</a:t>
            </a:r>
          </a:p>
          <a:p>
            <a:r>
              <a:rPr lang="en-US">
                <a:ea typeface="MS PGothic"/>
              </a:rPr>
              <a:t>FISD Meetings - every 1st Monday of the month </a:t>
            </a:r>
            <a:r>
              <a:rPr lang="en-US">
                <a:ea typeface="MS PGothic"/>
                <a:hlinkClick r:id="rId4"/>
              </a:rPr>
              <a:t>Meeting Minutes</a:t>
            </a:r>
            <a:r>
              <a:rPr lang="en-US">
                <a:ea typeface="MS PGothic"/>
              </a:rPr>
              <a:t> </a:t>
            </a:r>
            <a:endParaRPr lang="en-US">
              <a:ea typeface="MS PGothic"/>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2</a:t>
            </a:fld>
            <a:endParaRPr lang="en-US" altLang="en-US"/>
          </a:p>
        </p:txBody>
      </p:sp>
    </p:spTree>
    <p:extLst>
      <p:ext uri="{BB962C8B-B14F-4D97-AF65-F5344CB8AC3E}">
        <p14:creationId xmlns:p14="http://schemas.microsoft.com/office/powerpoint/2010/main" val="100156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FECHS/Sara</a:t>
            </a: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20</a:t>
            </a:fld>
            <a:endParaRPr lang="en-US" altLang="en-US"/>
          </a:p>
        </p:txBody>
      </p:sp>
    </p:spTree>
    <p:extLst>
      <p:ext uri="{BB962C8B-B14F-4D97-AF65-F5344CB8AC3E}">
        <p14:creationId xmlns:p14="http://schemas.microsoft.com/office/powerpoint/2010/main" val="141999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EA77-D773-26BE-65E8-EBABF7308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543BC-82F1-03FC-6ACC-6014F4F07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BCFBB-43B5-1EC4-2DFF-25C805925499}"/>
              </a:ext>
            </a:extLst>
          </p:cNvPr>
          <p:cNvSpPr>
            <a:spLocks noGrp="1"/>
          </p:cNvSpPr>
          <p:nvPr>
            <p:ph type="body" idx="1"/>
          </p:nvPr>
        </p:nvSpPr>
        <p:spPr/>
        <p:txBody>
          <a:bodyPr/>
          <a:lstStyle/>
          <a:p>
            <a:r>
              <a:rPr lang="en-US">
                <a:ea typeface="Calibri"/>
                <a:cs typeface="Calibri"/>
              </a:rPr>
              <a:t>Speaker: FECHS</a:t>
            </a:r>
          </a:p>
          <a:p>
            <a:endParaRPr lang="en-US">
              <a:ea typeface="Calibri"/>
              <a:cs typeface="Calibri"/>
            </a:endParaRPr>
          </a:p>
        </p:txBody>
      </p:sp>
      <p:sp>
        <p:nvSpPr>
          <p:cNvPr id="4" name="Slide Number Placeholder 3">
            <a:extLst>
              <a:ext uri="{FF2B5EF4-FFF2-40B4-BE49-F238E27FC236}">
                <a16:creationId xmlns:a16="http://schemas.microsoft.com/office/drawing/2014/main" id="{954A246D-1990-DE18-0909-8FE5F84A2648}"/>
              </a:ext>
            </a:extLst>
          </p:cNvPr>
          <p:cNvSpPr>
            <a:spLocks noGrp="1"/>
          </p:cNvSpPr>
          <p:nvPr>
            <p:ph type="sldNum" sz="quarter" idx="5"/>
          </p:nvPr>
        </p:nvSpPr>
        <p:spPr/>
        <p:txBody>
          <a:bodyPr/>
          <a:lstStyle/>
          <a:p>
            <a:pPr>
              <a:defRPr/>
            </a:pPr>
            <a:fld id="{B045C920-E99A-6242-AEBA-4785E8DF78A7}" type="slidenum">
              <a:rPr lang="en-US" altLang="en-US"/>
              <a:pPr>
                <a:defRPr/>
              </a:pPr>
              <a:t>21</a:t>
            </a:fld>
            <a:endParaRPr lang="en-US" altLang="en-US"/>
          </a:p>
        </p:txBody>
      </p:sp>
    </p:spTree>
    <p:extLst>
      <p:ext uri="{BB962C8B-B14F-4D97-AF65-F5344CB8AC3E}">
        <p14:creationId xmlns:p14="http://schemas.microsoft.com/office/powerpoint/2010/main" val="3710011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FA6F1-62EE-FE3E-9A3A-C7E45F4D1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64811-E7FD-489B-EFE6-B4A3A07B6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C2AE1-EA8F-67C0-73BF-1851860BEAD0}"/>
              </a:ext>
            </a:extLst>
          </p:cNvPr>
          <p:cNvSpPr>
            <a:spLocks noGrp="1"/>
          </p:cNvSpPr>
          <p:nvPr>
            <p:ph type="body" idx="1"/>
          </p:nvPr>
        </p:nvSpPr>
        <p:spPr/>
        <p:txBody>
          <a:bodyPr/>
          <a:lstStyle/>
          <a:p>
            <a:r>
              <a:rPr lang="en-US">
                <a:ea typeface="Calibri"/>
                <a:cs typeface="Calibri"/>
              </a:rPr>
              <a:t>Speaker: </a:t>
            </a:r>
            <a:r>
              <a:rPr lang="en-US" err="1">
                <a:ea typeface="Calibri"/>
                <a:cs typeface="Calibri"/>
              </a:rPr>
              <a:t>FECHS</a:t>
            </a:r>
            <a:endParaRPr lang="en-US">
              <a:ea typeface="Calibri"/>
              <a:cs typeface="Calibri"/>
            </a:endParaRPr>
          </a:p>
        </p:txBody>
      </p:sp>
      <p:sp>
        <p:nvSpPr>
          <p:cNvPr id="4" name="Slide Number Placeholder 3">
            <a:extLst>
              <a:ext uri="{FF2B5EF4-FFF2-40B4-BE49-F238E27FC236}">
                <a16:creationId xmlns:a16="http://schemas.microsoft.com/office/drawing/2014/main" id="{61057B1E-2C8B-3BCE-64C7-1DC8A5BAECDD}"/>
              </a:ext>
            </a:extLst>
          </p:cNvPr>
          <p:cNvSpPr>
            <a:spLocks noGrp="1"/>
          </p:cNvSpPr>
          <p:nvPr>
            <p:ph type="sldNum" sz="quarter" idx="5"/>
          </p:nvPr>
        </p:nvSpPr>
        <p:spPr/>
        <p:txBody>
          <a:bodyPr/>
          <a:lstStyle/>
          <a:p>
            <a:pPr>
              <a:defRPr/>
            </a:pPr>
            <a:fld id="{B045C920-E99A-6242-AEBA-4785E8DF78A7}" type="slidenum">
              <a:rPr lang="en-US" altLang="en-US"/>
              <a:pPr>
                <a:defRPr/>
              </a:pPr>
              <a:t>22</a:t>
            </a:fld>
            <a:endParaRPr lang="en-US" altLang="en-US"/>
          </a:p>
        </p:txBody>
      </p:sp>
    </p:spTree>
    <p:extLst>
      <p:ext uri="{BB962C8B-B14F-4D97-AF65-F5344CB8AC3E}">
        <p14:creationId xmlns:p14="http://schemas.microsoft.com/office/powerpoint/2010/main" val="1779184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a:t>
            </a:r>
            <a:r>
              <a:rPr lang="en-US" err="1">
                <a:ea typeface="Calibri"/>
                <a:cs typeface="Calibri"/>
              </a:rPr>
              <a:t>FECHS</a:t>
            </a:r>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23</a:t>
            </a:fld>
            <a:endParaRPr lang="en-US" altLang="en-US"/>
          </a:p>
        </p:txBody>
      </p:sp>
    </p:spTree>
    <p:extLst>
      <p:ext uri="{BB962C8B-B14F-4D97-AF65-F5344CB8AC3E}">
        <p14:creationId xmlns:p14="http://schemas.microsoft.com/office/powerpoint/2010/main" val="312614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Sara</a:t>
            </a:r>
          </a:p>
          <a:p>
            <a:r>
              <a:rPr lang="en-US"/>
              <a:t>We will have another Steering Committee presentation in the Spring 2025.  We’ll follow up with calendar invite once details are confirmed.</a:t>
            </a:r>
          </a:p>
          <a:p>
            <a:endParaRPr lang="en-US"/>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smtClean="0"/>
              <a:pPr>
                <a:defRPr/>
              </a:pPr>
              <a:t>24</a:t>
            </a:fld>
            <a:endParaRPr lang="en-US" altLang="en-US"/>
          </a:p>
        </p:txBody>
      </p:sp>
    </p:spTree>
    <p:extLst>
      <p:ext uri="{BB962C8B-B14F-4D97-AF65-F5344CB8AC3E}">
        <p14:creationId xmlns:p14="http://schemas.microsoft.com/office/powerpoint/2010/main" val="3713374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latin typeface="Century Gothic"/>
                <a:ea typeface="MS PGothic"/>
                <a:cs typeface="Arial"/>
              </a:rPr>
              <a:t>Speaker: Carrie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latin typeface="Century Gothic"/>
                <a:ea typeface="MS PGothic"/>
                <a:cs typeface="Arial"/>
              </a:rPr>
              <a:t>August 9, 2024 – NLC High School Program Professional Development</a:t>
            </a:r>
          </a:p>
          <a:p>
            <a:endParaRPr lang="en-US">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3</a:t>
            </a:fld>
            <a:endParaRPr lang="en-US" altLang="en-US"/>
          </a:p>
        </p:txBody>
      </p:sp>
    </p:spTree>
    <p:extLst>
      <p:ext uri="{BB962C8B-B14F-4D97-AF65-F5344CB8AC3E}">
        <p14:creationId xmlns:p14="http://schemas.microsoft.com/office/powerpoint/2010/main" val="233904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a:solidFill>
                  <a:srgbClr val="000000"/>
                </a:solidFill>
                <a:effectLst/>
                <a:latin typeface="Cambria" panose="02040503050406030204" pitchFamily="18" charset="0"/>
              </a:rPr>
              <a:t>Speaker: Carrie</a:t>
            </a:r>
          </a:p>
          <a:p>
            <a:pPr algn="l" rtl="0" fontAlgn="base">
              <a:buFont typeface="Arial" panose="020B0604020202020204" pitchFamily="34" charset="0"/>
              <a:buChar char="•"/>
            </a:pPr>
            <a:r>
              <a:rPr lang="en-US" sz="1800" b="0" i="0">
                <a:solidFill>
                  <a:srgbClr val="000000"/>
                </a:solidFill>
                <a:effectLst/>
                <a:latin typeface="Cambria" panose="02040503050406030204" pitchFamily="18" charset="0"/>
              </a:rPr>
              <a:t>MOU – Done</a:t>
            </a:r>
          </a:p>
          <a:p>
            <a:pPr algn="l" rtl="0" fontAlgn="base">
              <a:buFont typeface="Arial" panose="020B0604020202020204" pitchFamily="34" charset="0"/>
              <a:buChar char="•"/>
            </a:pPr>
            <a:r>
              <a:rPr lang="en-US" sz="1800" b="0" i="0" err="1">
                <a:solidFill>
                  <a:srgbClr val="000000"/>
                </a:solidFill>
                <a:effectLst/>
                <a:latin typeface="Cambria" panose="02040503050406030204" pitchFamily="18" charset="0"/>
              </a:rPr>
              <a:t>SSA</a:t>
            </a:r>
            <a:r>
              <a:rPr lang="en-US" sz="1800" b="0" i="0">
                <a:solidFill>
                  <a:srgbClr val="000000"/>
                </a:solidFill>
                <a:effectLst/>
                <a:latin typeface="Cambria" panose="02040503050406030204" pitchFamily="18" charset="0"/>
              </a:rPr>
              <a:t> – In Progress – Working Copy - </a:t>
            </a:r>
            <a:r>
              <a:rPr lang="de-DE" sz="2800">
                <a:hlinkClick r:id="rId3"/>
              </a:rPr>
              <a:t>Fredericksburg ECHS_SSA_Fall 2024.docx</a:t>
            </a:r>
            <a:endParaRPr lang="en-US" sz="1800" b="0" i="0">
              <a:solidFill>
                <a:srgbClr val="000000"/>
              </a:solidFill>
              <a:effectLst/>
              <a:latin typeface="Cambria" panose="02040503050406030204" pitchFamily="18" charset="0"/>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4</a:t>
            </a:fld>
            <a:endParaRPr lang="en-US" altLang="en-US"/>
          </a:p>
        </p:txBody>
      </p:sp>
    </p:spTree>
    <p:extLst>
      <p:ext uri="{BB962C8B-B14F-4D97-AF65-F5344CB8AC3E}">
        <p14:creationId xmlns:p14="http://schemas.microsoft.com/office/powerpoint/2010/main" val="2790037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Sara</a:t>
            </a: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5</a:t>
            </a:fld>
            <a:endParaRPr lang="en-US" altLang="en-US"/>
          </a:p>
        </p:txBody>
      </p:sp>
    </p:spTree>
    <p:extLst>
      <p:ext uri="{BB962C8B-B14F-4D97-AF65-F5344CB8AC3E}">
        <p14:creationId xmlns:p14="http://schemas.microsoft.com/office/powerpoint/2010/main" val="1590687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Speaker: Sara</a:t>
            </a:r>
          </a:p>
          <a:p>
            <a:r>
              <a:rPr lang="en-US"/>
              <a:t>Effective Fall 2024 changes have been made to the cost share model.</a:t>
            </a:r>
          </a:p>
          <a:p>
            <a:r>
              <a:rPr lang="en-US"/>
              <a:t>The cost share adjustment capitalizes on House Bill 8 (HB8) funds to reduce the cost for public and charter partners to support dual credit enrollment. Communication regarding this update was shared during the summer to all partners as well as our PD in August.</a:t>
            </a:r>
          </a:p>
          <a:p>
            <a:endParaRPr lang="en-US">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6</a:t>
            </a:fld>
            <a:endParaRPr lang="en-US" altLang="en-US"/>
          </a:p>
        </p:txBody>
      </p:sp>
    </p:spTree>
    <p:extLst>
      <p:ext uri="{BB962C8B-B14F-4D97-AF65-F5344CB8AC3E}">
        <p14:creationId xmlns:p14="http://schemas.microsoft.com/office/powerpoint/2010/main" val="116690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Speaker: Sara</a:t>
            </a:r>
          </a:p>
          <a:p>
            <a:r>
              <a:rPr lang="en-US">
                <a:ea typeface="MS PGothic"/>
                <a:cs typeface="Calibri"/>
              </a:rPr>
              <a:t>Invoicing – 100% Fully Online Instruction (NLC Instructors)</a:t>
            </a:r>
          </a:p>
          <a:p>
            <a:r>
              <a:rPr lang="en-US">
                <a:ea typeface="MS PGothic"/>
                <a:cs typeface="Calibri"/>
              </a:rPr>
              <a:t>Stipend is paid out to the district for the courses taught by a certified dual credit instructor.</a:t>
            </a:r>
          </a:p>
          <a:p>
            <a:r>
              <a:rPr lang="en-US">
                <a:ea typeface="MS PGothic"/>
                <a:cs typeface="Calibri"/>
              </a:rPr>
              <a:t>Effective Fall 2024 changes have been made to the cost share model.</a:t>
            </a:r>
          </a:p>
          <a:p>
            <a:r>
              <a:rPr lang="en-US">
                <a:ea typeface="MS PGothic"/>
                <a:cs typeface="Calibri"/>
              </a:rPr>
              <a:t>The cost share adjustment capitalizes on House Bill 8 (HB8) funds to reduce the cost for public and charter partners to support dual credit enrollment. Communication regarding this update was shared during the summer to all partners as well as our PD in August.</a:t>
            </a:r>
          </a:p>
          <a:p>
            <a:endParaRPr lang="en-US" b="1">
              <a:ea typeface="MS PGothic"/>
              <a:cs typeface="Calibri"/>
            </a:endParaRPr>
          </a:p>
          <a:p>
            <a:r>
              <a:rPr lang="en-US" b="1">
                <a:ea typeface="MS PGothic"/>
                <a:cs typeface="Calibri"/>
              </a:rPr>
              <a:t>If questions arise: </a:t>
            </a:r>
            <a:endParaRPr lang="en-US">
              <a:ea typeface="MS PGothic"/>
              <a:cs typeface="Calibri"/>
            </a:endParaRPr>
          </a:p>
          <a:p>
            <a:r>
              <a:rPr lang="en-US">
                <a:ea typeface="MS PGothic"/>
                <a:cs typeface="Calibri"/>
              </a:rPr>
              <a:t>Snapshot of adjustments: Invoicing fee amount incorporates FAST qualifiers and $0 fee for five core classes taught by ACD faculty. The stipend adjustment has expanded to add an additional tier of enrollment. Free books through </a:t>
            </a:r>
            <a:r>
              <a:rPr lang="en-US" err="1">
                <a:ea typeface="MS PGothic"/>
                <a:cs typeface="Calibri"/>
              </a:rPr>
              <a:t>AlamoBooks</a:t>
            </a:r>
            <a:r>
              <a:rPr lang="en-US">
                <a:ea typeface="MS PGothic"/>
                <a:cs typeface="Calibri"/>
              </a:rPr>
              <a:t>+.</a:t>
            </a:r>
            <a:endParaRPr lang="en-US">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7</a:t>
            </a:fld>
            <a:endParaRPr lang="en-US" altLang="en-US"/>
          </a:p>
        </p:txBody>
      </p:sp>
    </p:spTree>
    <p:extLst>
      <p:ext uri="{BB962C8B-B14F-4D97-AF65-F5344CB8AC3E}">
        <p14:creationId xmlns:p14="http://schemas.microsoft.com/office/powerpoint/2010/main" val="116690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Speaker: Fredericksburg ECHS</a:t>
            </a:r>
            <a:endParaRPr lang="en-US">
              <a:cs typeface="Calibri"/>
            </a:endParaRPr>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8</a:t>
            </a:fld>
            <a:endParaRPr lang="en-US" altLang="en-US"/>
          </a:p>
        </p:txBody>
      </p:sp>
    </p:spTree>
    <p:extLst>
      <p:ext uri="{BB962C8B-B14F-4D97-AF65-F5344CB8AC3E}">
        <p14:creationId xmlns:p14="http://schemas.microsoft.com/office/powerpoint/2010/main" val="209808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r>
              <a:rPr lang="en-US" err="1"/>
              <a:t>FECHS</a:t>
            </a:r>
            <a:endParaRPr lang="en-US"/>
          </a:p>
          <a:p>
            <a:r>
              <a:rPr lang="en-US"/>
              <a:t>Information provided by </a:t>
            </a:r>
            <a:r>
              <a:rPr lang="en-US" err="1"/>
              <a:t>FECHS</a:t>
            </a:r>
            <a:endParaRPr lang="en-US"/>
          </a:p>
        </p:txBody>
      </p:sp>
      <p:sp>
        <p:nvSpPr>
          <p:cNvPr id="4" name="Slide Number Placeholder 3"/>
          <p:cNvSpPr>
            <a:spLocks noGrp="1"/>
          </p:cNvSpPr>
          <p:nvPr>
            <p:ph type="sldNum" sz="quarter" idx="5"/>
          </p:nvPr>
        </p:nvSpPr>
        <p:spPr/>
        <p:txBody>
          <a:bodyPr/>
          <a:lstStyle/>
          <a:p>
            <a:pPr>
              <a:defRPr/>
            </a:pPr>
            <a:fld id="{B045C920-E99A-6242-AEBA-4785E8DF78A7}" type="slidenum">
              <a:rPr lang="en-US" altLang="en-US"/>
              <a:pPr>
                <a:defRPr/>
              </a:pPr>
              <a:t>9</a:t>
            </a:fld>
            <a:endParaRPr lang="en-US" altLang="en-US"/>
          </a:p>
        </p:txBody>
      </p:sp>
    </p:spTree>
    <p:extLst>
      <p:ext uri="{BB962C8B-B14F-4D97-AF65-F5344CB8AC3E}">
        <p14:creationId xmlns:p14="http://schemas.microsoft.com/office/powerpoint/2010/main" val="3336021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04DFB0F-FED6-1C45-9D79-C879FF5C36E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4002" y="1358502"/>
            <a:ext cx="9144000" cy="1528763"/>
          </a:xfrm>
        </p:spPr>
        <p:txBody>
          <a:bodyPr anchor="b"/>
          <a:lstStyle>
            <a:lvl1pPr algn="l">
              <a:defRPr sz="3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52616" y="3109119"/>
            <a:ext cx="9144000" cy="934244"/>
          </a:xfrm>
        </p:spPr>
        <p:txBody>
          <a:bodyPr/>
          <a:lstStyle>
            <a:lvl1pPr marL="0" indent="0" algn="l">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1">
            <a:extLst>
              <a:ext uri="{FF2B5EF4-FFF2-40B4-BE49-F238E27FC236}">
                <a16:creationId xmlns:a16="http://schemas.microsoft.com/office/drawing/2014/main" id="{4F686EC2-8AEE-154B-803F-1B879E58894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52616" y="503593"/>
            <a:ext cx="4851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2A379860-85FD-DED3-F562-E96BC3C002F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5029200"/>
            <a:ext cx="127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A logo for a company&#10;&#10;Description automatically generated">
            <a:extLst>
              <a:ext uri="{FF2B5EF4-FFF2-40B4-BE49-F238E27FC236}">
                <a16:creationId xmlns:a16="http://schemas.microsoft.com/office/drawing/2014/main" id="{104175DB-6E57-68F1-D6D2-5EDB4F67AAF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6213" y="4953000"/>
            <a:ext cx="7056437"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557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671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accent5"/>
                </a:solidFill>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78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18FD8A3-F127-1B40-943E-155ED21E875B}"/>
              </a:ext>
            </a:extLst>
          </p:cNvPr>
          <p:cNvSpPr>
            <a:spLocks noGrp="1"/>
          </p:cNvSpPr>
          <p:nvPr>
            <p:ph type="dt" sz="half" idx="10"/>
          </p:nvPr>
        </p:nvSpPr>
        <p:spPr>
          <a:xfrm>
            <a:off x="5105400" y="6359608"/>
            <a:ext cx="17526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213E45A2-B8FB-0D48-95C0-0A4C6C1FA71B}"/>
              </a:ext>
            </a:extLst>
          </p:cNvPr>
          <p:cNvSpPr>
            <a:spLocks noGrp="1"/>
          </p:cNvSpPr>
          <p:nvPr>
            <p:ph type="sldNum" sz="quarter" idx="11"/>
          </p:nvPr>
        </p:nvSpPr>
        <p:spPr/>
        <p:txBody>
          <a:bodyPr/>
          <a:lstStyle/>
          <a:p>
            <a:pPr>
              <a:defRPr/>
            </a:pPr>
            <a:fld id="{0C0D3C2D-0A87-064E-B765-2484FA802D7E}" type="slidenum">
              <a:rPr lang="en-US" altLang="en-US" smtClean="0"/>
              <a:pPr>
                <a:defRPr/>
              </a:pPr>
              <a:t>‹#›</a:t>
            </a:fld>
            <a:endParaRPr lang="en-US" altLang="en-US"/>
          </a:p>
        </p:txBody>
      </p:sp>
      <p:pic>
        <p:nvPicPr>
          <p:cNvPr id="5" name="Picture 2">
            <a:extLst>
              <a:ext uri="{FF2B5EF4-FFF2-40B4-BE49-F238E27FC236}">
                <a16:creationId xmlns:a16="http://schemas.microsoft.com/office/drawing/2014/main" id="{AEE24555-70F0-C844-A164-F1DF5041C5F8}"/>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891CC383-5B3E-0741-AA01-D211CD4BA6C7}"/>
              </a:ext>
            </a:extLst>
          </p:cNvPr>
          <p:cNvSpPr>
            <a:spLocks noGrp="1"/>
          </p:cNvSpPr>
          <p:nvPr>
            <p:ph type="body" sz="quarter" idx="12"/>
          </p:nvPr>
        </p:nvSpPr>
        <p:spPr>
          <a:xfrm>
            <a:off x="3657600" y="990600"/>
            <a:ext cx="5105400" cy="1447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
            <a:extLst>
              <a:ext uri="{FF2B5EF4-FFF2-40B4-BE49-F238E27FC236}">
                <a16:creationId xmlns:a16="http://schemas.microsoft.com/office/drawing/2014/main" id="{E1FB0A2D-5354-653C-B5F7-24205F8D68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61842" y="4170695"/>
            <a:ext cx="5870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A3880836-DC20-7DC4-BC44-0D80E6B79A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58642" y="4988257"/>
            <a:ext cx="1154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A logo for a company&#10;&#10;Description automatically generated">
            <a:extLst>
              <a:ext uri="{FF2B5EF4-FFF2-40B4-BE49-F238E27FC236}">
                <a16:creationId xmlns:a16="http://schemas.microsoft.com/office/drawing/2014/main" id="{650160A4-70B8-F6AD-EB5E-DA3E6F210A4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49242" y="4659645"/>
            <a:ext cx="7054850"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69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accent5"/>
                </a:solidFill>
              </a:defRPr>
            </a:lvl1pPr>
          </a:lstStyle>
          <a:p>
            <a:r>
              <a:rPr lang="en-US"/>
              <a:t>Click to edit Master title style</a:t>
            </a:r>
          </a:p>
        </p:txBody>
      </p:sp>
      <p:sp>
        <p:nvSpPr>
          <p:cNvPr id="3" name="Content Placeholder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252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5"/>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54656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542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5"/>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39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Tree>
    <p:extLst>
      <p:ext uri="{BB962C8B-B14F-4D97-AF65-F5344CB8AC3E}">
        <p14:creationId xmlns:p14="http://schemas.microsoft.com/office/powerpoint/2010/main" val="236678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5"/>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631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5"/>
                </a:solidFill>
              </a:defRPr>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3836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289459D-5013-F440-8E92-E95A006CE0C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BB3A063-890C-2947-BD71-7C72C0B177C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246C863F-D553-394F-9F7D-7EE2ADDC4B27}"/>
              </a:ext>
            </a:extLst>
          </p:cNvPr>
          <p:cNvSpPr>
            <a:spLocks noGrp="1"/>
          </p:cNvSpPr>
          <p:nvPr>
            <p:ph type="sldNum" sz="quarter" idx="4"/>
          </p:nvPr>
        </p:nvSpPr>
        <p:spPr>
          <a:xfrm>
            <a:off x="11329283" y="6356682"/>
            <a:ext cx="679450" cy="365125"/>
          </a:xfrm>
          <a:prstGeom prst="rect">
            <a:avLst/>
          </a:prstGeom>
        </p:spPr>
        <p:txBody>
          <a:bodyPr vert="horz" wrap="square" lIns="91440" tIns="45720" rIns="91440" bIns="45720" numCol="1" anchor="ctr" anchorCtr="0" compatLnSpc="1">
            <a:prstTxWarp prst="textNoShape">
              <a:avLst/>
            </a:prstTxWarp>
          </a:bodyPr>
          <a:lstStyle>
            <a:lvl1pPr algn="r">
              <a:defRPr sz="1000" b="0" i="0">
                <a:solidFill>
                  <a:schemeClr val="bg1"/>
                </a:solidFill>
                <a:latin typeface="Century Gothic" panose="020B0502020202020204" pitchFamily="34" charset="0"/>
              </a:defRPr>
            </a:lvl1pPr>
          </a:lstStyle>
          <a:p>
            <a:pPr>
              <a:defRPr/>
            </a:pPr>
            <a:fld id="{0C0D3C2D-0A87-064E-B765-2484FA802D7E}" type="slidenum">
              <a:rPr lang="en-US" altLang="en-US" smtClean="0"/>
              <a:pPr>
                <a:defRPr/>
              </a:pPr>
              <a:t>‹#›</a:t>
            </a:fld>
            <a:endParaRPr lang="en-US" altLang="en-US"/>
          </a:p>
        </p:txBody>
      </p:sp>
      <p:pic>
        <p:nvPicPr>
          <p:cNvPr id="3" name="Picture 6">
            <a:extLst>
              <a:ext uri="{FF2B5EF4-FFF2-40B4-BE49-F238E27FC236}">
                <a16:creationId xmlns:a16="http://schemas.microsoft.com/office/drawing/2014/main" id="{87077613-B436-9C4E-08FF-A305A2D77CE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95300" y="6343650"/>
            <a:ext cx="3581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B1AE4993-B39B-1E4C-7EBF-B2487BEBFDD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664575" y="6191250"/>
            <a:ext cx="31464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024B55-871F-415A-35CD-AD81444C2E2B}"/>
              </a:ext>
            </a:extLst>
          </p:cNvPr>
          <p:cNvPicPr>
            <a:picLocks noChangeAspect="1"/>
          </p:cNvPicPr>
          <p:nvPr userDrawn="1"/>
        </p:nvPicPr>
        <p:blipFill>
          <a:blip r:embed="rId16"/>
          <a:stretch>
            <a:fillRect/>
          </a:stretch>
        </p:blipFill>
        <p:spPr>
          <a:xfrm>
            <a:off x="0" y="6206236"/>
            <a:ext cx="12192000" cy="664464"/>
          </a:xfrm>
          <a:prstGeom prst="rect">
            <a:avLst/>
          </a:prstGeom>
        </p:spPr>
      </p:pic>
      <p:pic>
        <p:nvPicPr>
          <p:cNvPr id="7" name="Picture 6">
            <a:extLst>
              <a:ext uri="{FF2B5EF4-FFF2-40B4-BE49-F238E27FC236}">
                <a16:creationId xmlns:a16="http://schemas.microsoft.com/office/drawing/2014/main" id="{2FC61546-9B7B-13D2-1FB3-D383488E95F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0" y="6379296"/>
            <a:ext cx="3581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A logo for a company&#10;&#10;Description automatically generated">
            <a:extLst>
              <a:ext uri="{FF2B5EF4-FFF2-40B4-BE49-F238E27FC236}">
                <a16:creationId xmlns:a16="http://schemas.microsoft.com/office/drawing/2014/main" id="{DD04C7B4-42D1-1C3D-CD6A-D7CF9D92CE0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924800" y="6019800"/>
            <a:ext cx="43878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49_F4D1F0B7.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www.peoi.org/" TargetMode="Externa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48_671FFBDB.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highered.texas.gov/our-work/talent-strong-texas/" TargetMode="External"/></Relationships>
</file>

<file path=ppt/slides/_rels/slide6.xml.rels><?xml version="1.0" encoding="UTF-8" standalone="yes"?>
<Relationships xmlns="http://schemas.openxmlformats.org/package/2006/relationships"><Relationship Id="rId3" Type="http://schemas.microsoft.com/office/2018/10/relationships/comments" Target="../comments/modernComment_134_FA495B2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microsoft.com/office/2018/10/relationships/comments" Target="../comments/modernComment_137_537CF8FA.xml"/><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Layout" Target="../diagrams/layout2.xml"/><Relationship Id="rId11" Type="http://schemas.openxmlformats.org/officeDocument/2006/relationships/image" Target="../media/image27.svg"/><Relationship Id="rId5" Type="http://schemas.openxmlformats.org/officeDocument/2006/relationships/diagramData" Target="../diagrams/data2.xml"/><Relationship Id="rId10" Type="http://schemas.openxmlformats.org/officeDocument/2006/relationships/image" Target="../media/image26.png"/><Relationship Id="rId4" Type="http://schemas.openxmlformats.org/officeDocument/2006/relationships/hyperlink" Target="https://docs.google.com/document/d/1P_Q5hCdEweUNXhW4X6rGNuFilW4KLt8SrUyQwrx0BEU/edit?usp=sharing" TargetMode="Externa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67C0FB-40DC-4109-7F18-F6CF53FF3D53}"/>
              </a:ext>
            </a:extLst>
          </p:cNvPr>
          <p:cNvSpPr txBox="1"/>
          <p:nvPr/>
        </p:nvSpPr>
        <p:spPr>
          <a:xfrm>
            <a:off x="490711" y="2357692"/>
            <a:ext cx="11489742"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bg1"/>
                </a:solidFill>
                <a:latin typeface="Century Gothic"/>
                <a:ea typeface="MS PGothic"/>
                <a:cs typeface="Arial"/>
              </a:rPr>
              <a:t>STEERING COMMITTEE PRESENTATION</a:t>
            </a:r>
          </a:p>
          <a:p>
            <a:endParaRPr lang="en-US" b="1">
              <a:solidFill>
                <a:schemeClr val="bg1"/>
              </a:solidFill>
              <a:latin typeface="Century Gothic"/>
              <a:ea typeface="MS PGothic"/>
              <a:cs typeface="Arial"/>
            </a:endParaRPr>
          </a:p>
          <a:p>
            <a:r>
              <a:rPr lang="en-US">
                <a:solidFill>
                  <a:schemeClr val="bg1"/>
                </a:solidFill>
                <a:latin typeface="Century Gothic"/>
                <a:ea typeface="MS PGothic"/>
                <a:cs typeface="Arial"/>
              </a:rPr>
              <a:t>NORTHEAST LAKEVIEW COLLEGE &amp; </a:t>
            </a:r>
            <a:endParaRPr lang="en-US">
              <a:solidFill>
                <a:schemeClr val="bg1"/>
              </a:solidFill>
              <a:cs typeface="Arial"/>
            </a:endParaRPr>
          </a:p>
          <a:p>
            <a:r>
              <a:rPr lang="en-US">
                <a:solidFill>
                  <a:schemeClr val="bg1"/>
                </a:solidFill>
                <a:latin typeface="Century Gothic"/>
                <a:ea typeface="MS PGothic"/>
                <a:cs typeface="Arial"/>
              </a:rPr>
              <a:t>Fredericksburg Early College High School</a:t>
            </a:r>
          </a:p>
          <a:p>
            <a:r>
              <a:rPr lang="en-US">
                <a:solidFill>
                  <a:schemeClr val="bg1"/>
                </a:solidFill>
                <a:latin typeface="Century Gothic"/>
                <a:ea typeface="MS PGothic"/>
                <a:cs typeface="Arial"/>
              </a:rPr>
              <a:t>Fredericksburg </a:t>
            </a:r>
            <a:r>
              <a:rPr lang="en-US" err="1">
                <a:solidFill>
                  <a:schemeClr val="bg1"/>
                </a:solidFill>
                <a:latin typeface="Century Gothic"/>
                <a:ea typeface="MS PGothic"/>
                <a:cs typeface="Arial"/>
              </a:rPr>
              <a:t>ISD</a:t>
            </a:r>
            <a:endParaRPr lang="en-US">
              <a:solidFill>
                <a:schemeClr val="bg1"/>
              </a:solidFill>
              <a:latin typeface="Century Gothic"/>
              <a:ea typeface="MS PGothic"/>
              <a:cs typeface="Arial"/>
            </a:endParaRPr>
          </a:p>
          <a:p>
            <a:r>
              <a:rPr lang="en-US" sz="2800">
                <a:solidFill>
                  <a:schemeClr val="bg1"/>
                </a:solidFill>
                <a:latin typeface="Century Gothic"/>
                <a:ea typeface="MS PGothic"/>
                <a:cs typeface="Arial"/>
              </a:rPr>
              <a:t>Spring 2025</a:t>
            </a:r>
          </a:p>
          <a:p>
            <a:endParaRPr lang="en-US" sz="4400" b="1">
              <a:solidFill>
                <a:schemeClr val="bg1"/>
              </a:solidFill>
              <a:latin typeface="Century Gothic"/>
              <a:cs typeface="Arial"/>
            </a:endParaRPr>
          </a:p>
        </p:txBody>
      </p:sp>
      <p:sp>
        <p:nvSpPr>
          <p:cNvPr id="8" name="Rectangle: Rounded Corners 7">
            <a:extLst>
              <a:ext uri="{FF2B5EF4-FFF2-40B4-BE49-F238E27FC236}">
                <a16:creationId xmlns:a16="http://schemas.microsoft.com/office/drawing/2014/main" id="{10D4163F-D7AE-D089-3752-D52177796A63}"/>
              </a:ext>
            </a:extLst>
          </p:cNvPr>
          <p:cNvSpPr/>
          <p:nvPr/>
        </p:nvSpPr>
        <p:spPr>
          <a:xfrm flipV="1">
            <a:off x="-1" y="3140330"/>
            <a:ext cx="9611992" cy="57570"/>
          </a:xfrm>
          <a:prstGeom prst="roundRect">
            <a:avLst/>
          </a:prstGeom>
          <a:solidFill>
            <a:srgbClr val="FFFFFF">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glow rad="63500">
                  <a:schemeClr val="accent1">
                    <a:satMod val="175000"/>
                    <a:alpha val="40000"/>
                  </a:schemeClr>
                </a:glow>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62095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CEE1818-CC12-6141-6609-45B713EB4A5E}"/>
              </a:ext>
            </a:extLst>
          </p:cNvPr>
          <p:cNvGraphicFramePr>
            <a:graphicFrameLocks noGrp="1"/>
          </p:cNvGraphicFramePr>
          <p:nvPr>
            <p:ph idx="1"/>
            <p:extLst>
              <p:ext uri="{D42A27DB-BD31-4B8C-83A1-F6EECF244321}">
                <p14:modId xmlns:p14="http://schemas.microsoft.com/office/powerpoint/2010/main" val="827966702"/>
              </p:ext>
            </p:extLst>
          </p:nvPr>
        </p:nvGraphicFramePr>
        <p:xfrm>
          <a:off x="5433269" y="3513900"/>
          <a:ext cx="6235992" cy="2070693"/>
        </p:xfrm>
        <a:graphic>
          <a:graphicData uri="http://schemas.openxmlformats.org/drawingml/2006/table">
            <a:tbl>
              <a:tblPr firstRow="1" bandRow="1">
                <a:tableStyleId>{6E25E649-3F16-4E02-A733-19D2CDBF48F0}</a:tableStyleId>
              </a:tblPr>
              <a:tblGrid>
                <a:gridCol w="1944449">
                  <a:extLst>
                    <a:ext uri="{9D8B030D-6E8A-4147-A177-3AD203B41FA5}">
                      <a16:colId xmlns:a16="http://schemas.microsoft.com/office/drawing/2014/main" val="1057836423"/>
                    </a:ext>
                  </a:extLst>
                </a:gridCol>
                <a:gridCol w="1757863">
                  <a:extLst>
                    <a:ext uri="{9D8B030D-6E8A-4147-A177-3AD203B41FA5}">
                      <a16:colId xmlns:a16="http://schemas.microsoft.com/office/drawing/2014/main" val="3956208171"/>
                    </a:ext>
                  </a:extLst>
                </a:gridCol>
                <a:gridCol w="2533680">
                  <a:extLst>
                    <a:ext uri="{9D8B030D-6E8A-4147-A177-3AD203B41FA5}">
                      <a16:colId xmlns:a16="http://schemas.microsoft.com/office/drawing/2014/main" val="3745846463"/>
                    </a:ext>
                  </a:extLst>
                </a:gridCol>
              </a:tblGrid>
              <a:tr h="680777">
                <a:tc>
                  <a:txBody>
                    <a:bodyPr/>
                    <a:lstStyle/>
                    <a:p>
                      <a:pPr algn="ctr"/>
                      <a:r>
                        <a:rPr lang="en-US" sz="1800">
                          <a:solidFill>
                            <a:schemeClr val="bg1"/>
                          </a:solidFill>
                          <a:latin typeface="Amasis MT Pro Medium"/>
                        </a:rPr>
                        <a:t>GRADE LEVEL</a:t>
                      </a:r>
                    </a:p>
                  </a:txBody>
                  <a:tcPr anchor="ctr"/>
                </a:tc>
                <a:tc>
                  <a:txBody>
                    <a:bodyPr/>
                    <a:lstStyle/>
                    <a:p>
                      <a:pPr lvl="0" algn="ctr">
                        <a:buNone/>
                      </a:pPr>
                      <a:r>
                        <a:rPr lang="en-US" sz="1800">
                          <a:solidFill>
                            <a:schemeClr val="bg1"/>
                          </a:solidFill>
                          <a:latin typeface="Amasis MT Pro Medium"/>
                        </a:rPr>
                        <a:t>CLASS YEAR</a:t>
                      </a:r>
                    </a:p>
                  </a:txBody>
                  <a:tcPr anchor="ctr"/>
                </a:tc>
                <a:tc>
                  <a:txBody>
                    <a:bodyPr/>
                    <a:lstStyle/>
                    <a:p>
                      <a:pPr lvl="0" algn="ctr">
                        <a:buNone/>
                      </a:pPr>
                      <a:r>
                        <a:rPr lang="en-US" sz="1800">
                          <a:solidFill>
                            <a:schemeClr val="bg1"/>
                          </a:solidFill>
                          <a:latin typeface="Amasis MT Pro Medium"/>
                        </a:rPr>
                        <a:t>NO. OF STUDENTS</a:t>
                      </a:r>
                    </a:p>
                  </a:txBody>
                  <a:tcPr anchor="ctr"/>
                </a:tc>
                <a:extLst>
                  <a:ext uri="{0D108BD9-81ED-4DB2-BD59-A6C34878D82A}">
                    <a16:rowId xmlns:a16="http://schemas.microsoft.com/office/drawing/2014/main" val="4284466388"/>
                  </a:ext>
                </a:extLst>
              </a:tr>
              <a:tr h="694958">
                <a:tc>
                  <a:txBody>
                    <a:bodyPr/>
                    <a:lstStyle/>
                    <a:p>
                      <a:pPr algn="ctr"/>
                      <a:r>
                        <a:rPr lang="en-US" sz="2400" b="0">
                          <a:latin typeface="Amasis MT Pro Medium"/>
                        </a:rPr>
                        <a:t>8th</a:t>
                      </a:r>
                    </a:p>
                  </a:txBody>
                  <a:tcPr anchor="ctr"/>
                </a:tc>
                <a:tc>
                  <a:txBody>
                    <a:bodyPr/>
                    <a:lstStyle/>
                    <a:p>
                      <a:pPr algn="ctr"/>
                      <a:r>
                        <a:rPr lang="en-US" sz="2400" b="0">
                          <a:latin typeface="Amasis MT Pro Medium"/>
                        </a:rPr>
                        <a:t>2029</a:t>
                      </a:r>
                      <a:endParaRPr lang="en-US" b="0"/>
                    </a:p>
                  </a:txBody>
                  <a:tcPr anchor="ctr"/>
                </a:tc>
                <a:tc>
                  <a:txBody>
                    <a:bodyPr/>
                    <a:lstStyle/>
                    <a:p>
                      <a:pPr algn="ctr"/>
                      <a:r>
                        <a:rPr lang="en-US" sz="2400" b="0">
                          <a:latin typeface="Amasis MT Pro Medium"/>
                        </a:rPr>
                        <a:t>25</a:t>
                      </a:r>
                    </a:p>
                  </a:txBody>
                  <a:tcPr anchor="ctr"/>
                </a:tc>
                <a:extLst>
                  <a:ext uri="{0D108BD9-81ED-4DB2-BD59-A6C34878D82A}">
                    <a16:rowId xmlns:a16="http://schemas.microsoft.com/office/drawing/2014/main" val="3757911825"/>
                  </a:ext>
                </a:extLst>
              </a:tr>
              <a:tr h="694958">
                <a:tc>
                  <a:txBody>
                    <a:bodyPr/>
                    <a:lstStyle/>
                    <a:p>
                      <a:pPr marL="0" algn="ctr" defTabSz="914400" rtl="0" eaLnBrk="1" latinLnBrk="0" hangingPunct="1"/>
                      <a:r>
                        <a:rPr lang="en-US" sz="2400" b="0" kern="1200">
                          <a:solidFill>
                            <a:schemeClr val="dk1"/>
                          </a:solidFill>
                          <a:latin typeface="Amasis MT Pro Medium"/>
                          <a:ea typeface="+mn-ea"/>
                          <a:cs typeface="+mn-cs"/>
                        </a:rPr>
                        <a:t>9th </a:t>
                      </a:r>
                    </a:p>
                  </a:txBody>
                  <a:tcPr anchor="ctr"/>
                </a:tc>
                <a:tc>
                  <a:txBody>
                    <a:bodyPr/>
                    <a:lstStyle/>
                    <a:p>
                      <a:pPr marL="0" algn="ctr" defTabSz="914400" rtl="0" eaLnBrk="1" latinLnBrk="0" hangingPunct="1"/>
                      <a:r>
                        <a:rPr lang="en-US" sz="2400" b="0" kern="1200">
                          <a:solidFill>
                            <a:schemeClr val="dk1"/>
                          </a:solidFill>
                          <a:latin typeface="Amasis MT Pro Medium"/>
                          <a:ea typeface="+mn-ea"/>
                          <a:cs typeface="+mn-cs"/>
                        </a:rPr>
                        <a:t>2028</a:t>
                      </a:r>
                    </a:p>
                  </a:txBody>
                  <a:tcPr anchor="ctr"/>
                </a:tc>
                <a:tc>
                  <a:txBody>
                    <a:bodyPr/>
                    <a:lstStyle/>
                    <a:p>
                      <a:pPr marL="0" algn="ctr" defTabSz="914400" rtl="0" eaLnBrk="1" latinLnBrk="0" hangingPunct="1"/>
                      <a:r>
                        <a:rPr lang="en-US" sz="2400" b="0" kern="1200">
                          <a:solidFill>
                            <a:schemeClr val="dk1"/>
                          </a:solidFill>
                          <a:latin typeface="Amasis MT Pro Medium"/>
                          <a:ea typeface="+mn-ea"/>
                          <a:cs typeface="+mn-cs"/>
                        </a:rPr>
                        <a:t>23</a:t>
                      </a:r>
                    </a:p>
                  </a:txBody>
                  <a:tcPr anchor="ctr"/>
                </a:tc>
                <a:extLst>
                  <a:ext uri="{0D108BD9-81ED-4DB2-BD59-A6C34878D82A}">
                    <a16:rowId xmlns:a16="http://schemas.microsoft.com/office/drawing/2014/main" val="4253713963"/>
                  </a:ext>
                </a:extLst>
              </a:tr>
            </a:tbl>
          </a:graphicData>
        </a:graphic>
      </p:graphicFrame>
      <p:sp>
        <p:nvSpPr>
          <p:cNvPr id="3" name="Rectangle: Rounded Corners 2">
            <a:extLst>
              <a:ext uri="{FF2B5EF4-FFF2-40B4-BE49-F238E27FC236}">
                <a16:creationId xmlns:a16="http://schemas.microsoft.com/office/drawing/2014/main" id="{1E9784A4-3A6E-4174-9D7E-69DAD3EA177F}"/>
              </a:ext>
            </a:extLst>
          </p:cNvPr>
          <p:cNvSpPr/>
          <p:nvPr/>
        </p:nvSpPr>
        <p:spPr>
          <a:xfrm>
            <a:off x="-76199" y="609600"/>
            <a:ext cx="4325749"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9B0C133-2DDE-2BE4-D24C-95972DA0715D}"/>
              </a:ext>
            </a:extLst>
          </p:cNvPr>
          <p:cNvSpPr txBox="1">
            <a:spLocks/>
          </p:cNvSpPr>
          <p:nvPr/>
        </p:nvSpPr>
        <p:spPr bwMode="auto">
          <a:xfrm>
            <a:off x="2245" y="958763"/>
            <a:ext cx="4239650" cy="51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a:solidFill>
                  <a:schemeClr val="bg1"/>
                </a:solidFill>
                <a:latin typeface="Amasis MT Pro Medium"/>
              </a:rPr>
              <a:t>Cohort Information</a:t>
            </a:r>
          </a:p>
          <a:p>
            <a:endParaRPr lang="en-US">
              <a:solidFill>
                <a:srgbClr val="FFFFFF"/>
              </a:solidFill>
              <a:latin typeface="Amasis MT Pro Medium" panose="02040604050005020304" pitchFamily="18" charset="0"/>
            </a:endParaRPr>
          </a:p>
        </p:txBody>
      </p:sp>
      <p:graphicFrame>
        <p:nvGraphicFramePr>
          <p:cNvPr id="7" name="Diagram 6">
            <a:extLst>
              <a:ext uri="{FF2B5EF4-FFF2-40B4-BE49-F238E27FC236}">
                <a16:creationId xmlns:a16="http://schemas.microsoft.com/office/drawing/2014/main" id="{1E4B156C-F616-805F-4F88-1A2168EF66C3}"/>
              </a:ext>
            </a:extLst>
          </p:cNvPr>
          <p:cNvGraphicFramePr/>
          <p:nvPr>
            <p:extLst>
              <p:ext uri="{D42A27DB-BD31-4B8C-83A1-F6EECF244321}">
                <p14:modId xmlns:p14="http://schemas.microsoft.com/office/powerpoint/2010/main" val="411359091"/>
              </p:ext>
            </p:extLst>
          </p:nvPr>
        </p:nvGraphicFramePr>
        <p:xfrm>
          <a:off x="5392653" y="0"/>
          <a:ext cx="5445030" cy="3461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D5400E0-7B45-D4F1-0004-E625D2E6F583}"/>
              </a:ext>
            </a:extLst>
          </p:cNvPr>
          <p:cNvSpPr txBox="1"/>
          <p:nvPr/>
        </p:nvSpPr>
        <p:spPr>
          <a:xfrm>
            <a:off x="9336881" y="5917530"/>
            <a:ext cx="6234112" cy="276999"/>
          </a:xfrm>
          <a:prstGeom prst="rect">
            <a:avLst/>
          </a:prstGeom>
          <a:noFill/>
        </p:spPr>
        <p:txBody>
          <a:bodyPr wrap="square">
            <a:spAutoFit/>
          </a:bodyPr>
          <a:lstStyle/>
          <a:p>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Data Source: </a:t>
            </a:r>
            <a:r>
              <a:rPr lang="en-US" sz="1200" err="1">
                <a:solidFill>
                  <a:schemeClr val="accent1"/>
                </a:solidFill>
                <a:latin typeface="Times New Roman" panose="02020603050405020304" pitchFamily="18" charset="0"/>
                <a:ea typeface="Times New Roman" panose="02020603050405020304" pitchFamily="18" charset="0"/>
                <a:cs typeface="Arial" panose="020B0604020202020204" pitchFamily="34" charset="0"/>
              </a:rPr>
              <a:t>FECHS</a:t>
            </a:r>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 Provided Data</a:t>
            </a:r>
            <a:endParaRPr lang="en-US" sz="1200"/>
          </a:p>
        </p:txBody>
      </p:sp>
      <p:pic>
        <p:nvPicPr>
          <p:cNvPr id="15" name="Picture 14" descr="A group of people sitting at a table&#10;&#10;AI-generated content may be incorrect.">
            <a:extLst>
              <a:ext uri="{FF2B5EF4-FFF2-40B4-BE49-F238E27FC236}">
                <a16:creationId xmlns:a16="http://schemas.microsoft.com/office/drawing/2014/main" id="{1B5783E1-D604-454E-05F3-FD5CF1C98A43}"/>
              </a:ext>
            </a:extLst>
          </p:cNvPr>
          <p:cNvPicPr>
            <a:picLocks noChangeAspect="1"/>
          </p:cNvPicPr>
          <p:nvPr/>
        </p:nvPicPr>
        <p:blipFill>
          <a:blip r:embed="rId8"/>
          <a:srcRect l="30998" t="3052" r="20170" b="7311"/>
          <a:stretch/>
        </p:blipFill>
        <p:spPr>
          <a:xfrm rot="5400000">
            <a:off x="810384" y="1029524"/>
            <a:ext cx="3824546" cy="49655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163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7E90917-FEF8-D60A-81D5-A2BC8D50F2CB}"/>
              </a:ext>
            </a:extLst>
          </p:cNvPr>
          <p:cNvSpPr/>
          <p:nvPr/>
        </p:nvSpPr>
        <p:spPr>
          <a:xfrm>
            <a:off x="-203965" y="197646"/>
            <a:ext cx="6680966"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3E187-0C60-DCE9-7CEB-E808A816B93B}"/>
              </a:ext>
            </a:extLst>
          </p:cNvPr>
          <p:cNvSpPr>
            <a:spLocks noGrp="1"/>
          </p:cNvSpPr>
          <p:nvPr>
            <p:ph type="title"/>
          </p:nvPr>
        </p:nvSpPr>
        <p:spPr>
          <a:xfrm>
            <a:off x="0" y="-122236"/>
            <a:ext cx="10515600" cy="1287463"/>
          </a:xfrm>
        </p:spPr>
        <p:txBody>
          <a:bodyPr wrap="square" anchor="ctr">
            <a:normAutofit/>
          </a:bodyPr>
          <a:lstStyle/>
          <a:p>
            <a:r>
              <a:rPr lang="en-US">
                <a:solidFill>
                  <a:schemeClr val="bg1"/>
                </a:solidFill>
                <a:latin typeface="Amasis MT Pro Medium"/>
              </a:rPr>
              <a:t>Benchmark 4: 4-Year Crosswalk</a:t>
            </a:r>
          </a:p>
        </p:txBody>
      </p:sp>
      <p:graphicFrame>
        <p:nvGraphicFramePr>
          <p:cNvPr id="3" name="Table 2">
            <a:extLst>
              <a:ext uri="{FF2B5EF4-FFF2-40B4-BE49-F238E27FC236}">
                <a16:creationId xmlns:a16="http://schemas.microsoft.com/office/drawing/2014/main" id="{C4669299-6CC3-2E89-ED13-F793E0F94E96}"/>
              </a:ext>
            </a:extLst>
          </p:cNvPr>
          <p:cNvGraphicFramePr>
            <a:graphicFrameLocks noGrp="1"/>
          </p:cNvGraphicFramePr>
          <p:nvPr>
            <p:extLst>
              <p:ext uri="{D42A27DB-BD31-4B8C-83A1-F6EECF244321}">
                <p14:modId xmlns:p14="http://schemas.microsoft.com/office/powerpoint/2010/main" val="3993031990"/>
              </p:ext>
            </p:extLst>
          </p:nvPr>
        </p:nvGraphicFramePr>
        <p:xfrm>
          <a:off x="386948" y="983790"/>
          <a:ext cx="5479969" cy="2743200"/>
        </p:xfrm>
        <a:graphic>
          <a:graphicData uri="http://schemas.openxmlformats.org/drawingml/2006/table">
            <a:tbl>
              <a:tblPr firstRow="1" bandRow="1">
                <a:tableStyleId>{6E25E649-3F16-4E02-A733-19D2CDBF48F0}</a:tableStyleId>
              </a:tblPr>
              <a:tblGrid>
                <a:gridCol w="2573129">
                  <a:extLst>
                    <a:ext uri="{9D8B030D-6E8A-4147-A177-3AD203B41FA5}">
                      <a16:colId xmlns:a16="http://schemas.microsoft.com/office/drawing/2014/main" val="2806832339"/>
                    </a:ext>
                  </a:extLst>
                </a:gridCol>
                <a:gridCol w="2906840">
                  <a:extLst>
                    <a:ext uri="{9D8B030D-6E8A-4147-A177-3AD203B41FA5}">
                      <a16:colId xmlns:a16="http://schemas.microsoft.com/office/drawing/2014/main" val="1575296048"/>
                    </a:ext>
                  </a:extLst>
                </a:gridCol>
              </a:tblGrid>
              <a:tr h="265161">
                <a:tc gridSpan="2">
                  <a:txBody>
                    <a:bodyPr/>
                    <a:lstStyle/>
                    <a:p>
                      <a:pPr algn="ctr"/>
                      <a:r>
                        <a:rPr lang="en-US" sz="1200"/>
                        <a:t>9</a:t>
                      </a:r>
                      <a:r>
                        <a:rPr lang="en-US" sz="1200" baseline="30000"/>
                        <a:t>th</a:t>
                      </a:r>
                      <a:r>
                        <a:rPr lang="en-US" sz="1200"/>
                        <a:t> Grade</a:t>
                      </a:r>
                    </a:p>
                  </a:txBody>
                  <a:tcPr/>
                </a:tc>
                <a:tc hMerge="1">
                  <a:txBody>
                    <a:bodyPr/>
                    <a:lstStyle/>
                    <a:p>
                      <a:pPr algn="ctr"/>
                      <a:endParaRPr lang="en-US"/>
                    </a:p>
                  </a:txBody>
                  <a:tcPr/>
                </a:tc>
                <a:extLst>
                  <a:ext uri="{0D108BD9-81ED-4DB2-BD59-A6C34878D82A}">
                    <a16:rowId xmlns:a16="http://schemas.microsoft.com/office/drawing/2014/main" val="2004241049"/>
                  </a:ext>
                </a:extLst>
              </a:tr>
              <a:tr h="265161">
                <a:tc>
                  <a:txBody>
                    <a:bodyPr/>
                    <a:lstStyle/>
                    <a:p>
                      <a:pPr algn="ctr"/>
                      <a:r>
                        <a:rPr lang="en-US" sz="1200"/>
                        <a:t>Fall</a:t>
                      </a:r>
                    </a:p>
                  </a:txBody>
                  <a:tcPr/>
                </a:tc>
                <a:tc>
                  <a:txBody>
                    <a:bodyPr/>
                    <a:lstStyle/>
                    <a:p>
                      <a:pPr algn="ctr"/>
                      <a:r>
                        <a:rPr lang="en-US" sz="1200"/>
                        <a:t>Spring</a:t>
                      </a:r>
                    </a:p>
                  </a:txBody>
                  <a:tcPr/>
                </a:tc>
                <a:extLst>
                  <a:ext uri="{0D108BD9-81ED-4DB2-BD59-A6C34878D82A}">
                    <a16:rowId xmlns:a16="http://schemas.microsoft.com/office/drawing/2014/main" val="1187112654"/>
                  </a:ext>
                </a:extLst>
              </a:tr>
              <a:tr h="265161">
                <a:tc>
                  <a:txBody>
                    <a:bodyPr/>
                    <a:lstStyle/>
                    <a:p>
                      <a:r>
                        <a:rPr lang="en-US" sz="1200"/>
                        <a:t>English 1</a:t>
                      </a:r>
                    </a:p>
                  </a:txBody>
                  <a:tcPr/>
                </a:tc>
                <a:tc>
                  <a:txBody>
                    <a:bodyPr/>
                    <a:lstStyle/>
                    <a:p>
                      <a:r>
                        <a:rPr lang="en-US" sz="1200"/>
                        <a:t>English 1</a:t>
                      </a:r>
                    </a:p>
                  </a:txBody>
                  <a:tcPr/>
                </a:tc>
                <a:extLst>
                  <a:ext uri="{0D108BD9-81ED-4DB2-BD59-A6C34878D82A}">
                    <a16:rowId xmlns:a16="http://schemas.microsoft.com/office/drawing/2014/main" val="593964360"/>
                  </a:ext>
                </a:extLst>
              </a:tr>
              <a:tr h="265161">
                <a:tc>
                  <a:txBody>
                    <a:bodyPr/>
                    <a:lstStyle/>
                    <a:p>
                      <a:r>
                        <a:rPr lang="en-US" sz="1200"/>
                        <a:t>Algebra 1 or Geometry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Algebra 1 or Geometry</a:t>
                      </a:r>
                    </a:p>
                  </a:txBody>
                  <a:tcPr/>
                </a:tc>
                <a:extLst>
                  <a:ext uri="{0D108BD9-81ED-4DB2-BD59-A6C34878D82A}">
                    <a16:rowId xmlns:a16="http://schemas.microsoft.com/office/drawing/2014/main" val="2996381433"/>
                  </a:ext>
                </a:extLst>
              </a:tr>
              <a:tr h="265161">
                <a:tc>
                  <a:txBody>
                    <a:bodyPr/>
                    <a:lstStyle/>
                    <a:p>
                      <a:r>
                        <a:rPr lang="en-US" sz="1200"/>
                        <a:t>Biology</a:t>
                      </a:r>
                    </a:p>
                  </a:txBody>
                  <a:tcPr/>
                </a:tc>
                <a:tc>
                  <a:txBody>
                    <a:bodyPr/>
                    <a:lstStyle/>
                    <a:p>
                      <a:r>
                        <a:rPr lang="en-US" sz="1200"/>
                        <a:t>Biology</a:t>
                      </a:r>
                    </a:p>
                  </a:txBody>
                  <a:tcPr/>
                </a:tc>
                <a:extLst>
                  <a:ext uri="{0D108BD9-81ED-4DB2-BD59-A6C34878D82A}">
                    <a16:rowId xmlns:a16="http://schemas.microsoft.com/office/drawing/2014/main" val="1865636019"/>
                  </a:ext>
                </a:extLst>
              </a:tr>
              <a:tr h="265161">
                <a:tc>
                  <a:txBody>
                    <a:bodyPr/>
                    <a:lstStyle/>
                    <a:p>
                      <a:r>
                        <a:rPr lang="en-US" sz="1200"/>
                        <a:t>Foreign Language</a:t>
                      </a:r>
                    </a:p>
                  </a:txBody>
                  <a:tcPr/>
                </a:tc>
                <a:tc>
                  <a:txBody>
                    <a:bodyPr/>
                    <a:lstStyle/>
                    <a:p>
                      <a:r>
                        <a:rPr lang="en-US" sz="1200"/>
                        <a:t>Foreign Language</a:t>
                      </a:r>
                    </a:p>
                  </a:txBody>
                  <a:tcPr/>
                </a:tc>
                <a:extLst>
                  <a:ext uri="{0D108BD9-81ED-4DB2-BD59-A6C34878D82A}">
                    <a16:rowId xmlns:a16="http://schemas.microsoft.com/office/drawing/2014/main" val="2383112924"/>
                  </a:ext>
                </a:extLst>
              </a:tr>
              <a:tr h="265161">
                <a:tc>
                  <a:txBody>
                    <a:bodyPr/>
                    <a:lstStyle/>
                    <a:p>
                      <a:r>
                        <a:rPr lang="en-US" sz="1200"/>
                        <a:t>Physical Education</a:t>
                      </a:r>
                    </a:p>
                  </a:txBody>
                  <a:tcPr/>
                </a:tc>
                <a:tc>
                  <a:txBody>
                    <a:bodyPr/>
                    <a:lstStyle/>
                    <a:p>
                      <a:r>
                        <a:rPr lang="en-US" sz="1200"/>
                        <a:t>Physical Education</a:t>
                      </a:r>
                    </a:p>
                  </a:txBody>
                  <a:tcPr/>
                </a:tc>
                <a:extLst>
                  <a:ext uri="{0D108BD9-81ED-4DB2-BD59-A6C34878D82A}">
                    <a16:rowId xmlns:a16="http://schemas.microsoft.com/office/drawing/2014/main" val="1509590502"/>
                  </a:ext>
                </a:extLst>
              </a:tr>
              <a:tr h="265161">
                <a:tc>
                  <a:txBody>
                    <a:bodyPr/>
                    <a:lstStyle/>
                    <a:p>
                      <a:r>
                        <a:rPr lang="en-US" sz="1200"/>
                        <a:t>Fine Arts or Elective</a:t>
                      </a:r>
                    </a:p>
                  </a:txBody>
                  <a:tcPr/>
                </a:tc>
                <a:tc>
                  <a:txBody>
                    <a:bodyPr/>
                    <a:lstStyle/>
                    <a:p>
                      <a:r>
                        <a:rPr lang="en-US" sz="1200"/>
                        <a:t>Fine Arts or Elective</a:t>
                      </a:r>
                    </a:p>
                  </a:txBody>
                  <a:tcPr/>
                </a:tc>
                <a:extLst>
                  <a:ext uri="{0D108BD9-81ED-4DB2-BD59-A6C34878D82A}">
                    <a16:rowId xmlns:a16="http://schemas.microsoft.com/office/drawing/2014/main" val="3993984138"/>
                  </a:ext>
                </a:extLst>
              </a:tr>
              <a:tr h="265161">
                <a:tc>
                  <a:txBody>
                    <a:bodyPr/>
                    <a:lstStyle/>
                    <a:p>
                      <a:r>
                        <a:rPr lang="en-US" sz="1200"/>
                        <a:t>College Prep 1</a:t>
                      </a:r>
                    </a:p>
                  </a:txBody>
                  <a:tcPr/>
                </a:tc>
                <a:tc>
                  <a:txBody>
                    <a:bodyPr/>
                    <a:lstStyle/>
                    <a:p>
                      <a:r>
                        <a:rPr lang="en-US" sz="1200"/>
                        <a:t>College Prep 1</a:t>
                      </a:r>
                    </a:p>
                  </a:txBody>
                  <a:tcPr/>
                </a:tc>
                <a:extLst>
                  <a:ext uri="{0D108BD9-81ED-4DB2-BD59-A6C34878D82A}">
                    <a16:rowId xmlns:a16="http://schemas.microsoft.com/office/drawing/2014/main" val="2360456178"/>
                  </a:ext>
                </a:extLst>
              </a:tr>
              <a:tr h="265161">
                <a:tc>
                  <a:txBody>
                    <a:bodyPr/>
                    <a:lstStyle/>
                    <a:p>
                      <a:r>
                        <a:rPr lang="en-US" sz="1200">
                          <a:solidFill>
                            <a:schemeClr val="accent1"/>
                          </a:solidFill>
                        </a:rPr>
                        <a:t>EDUC 1300 Learning Framework</a:t>
                      </a:r>
                    </a:p>
                  </a:txBody>
                  <a:tcPr/>
                </a:tc>
                <a:tc>
                  <a:txBody>
                    <a:bodyPr/>
                    <a:lstStyle/>
                    <a:p>
                      <a:pPr marL="0" algn="l" defTabSz="914400" rtl="0" eaLnBrk="1" latinLnBrk="0" hangingPunct="1"/>
                      <a:r>
                        <a:rPr lang="en-US" sz="1200" kern="1200">
                          <a:solidFill>
                            <a:schemeClr val="accent1"/>
                          </a:solidFill>
                          <a:latin typeface="+mn-lt"/>
                          <a:ea typeface="+mn-ea"/>
                          <a:cs typeface="+mn-cs"/>
                        </a:rPr>
                        <a:t>BCIS 1305 Business Computer App.</a:t>
                      </a:r>
                    </a:p>
                  </a:txBody>
                  <a:tcPr/>
                </a:tc>
                <a:extLst>
                  <a:ext uri="{0D108BD9-81ED-4DB2-BD59-A6C34878D82A}">
                    <a16:rowId xmlns:a16="http://schemas.microsoft.com/office/drawing/2014/main" val="3498552757"/>
                  </a:ext>
                </a:extLst>
              </a:tr>
            </a:tbl>
          </a:graphicData>
        </a:graphic>
      </p:graphicFrame>
      <p:graphicFrame>
        <p:nvGraphicFramePr>
          <p:cNvPr id="5" name="Table 4">
            <a:extLst>
              <a:ext uri="{FF2B5EF4-FFF2-40B4-BE49-F238E27FC236}">
                <a16:creationId xmlns:a16="http://schemas.microsoft.com/office/drawing/2014/main" id="{554538AC-A022-23FB-EC3A-EBB9F1B38488}"/>
              </a:ext>
            </a:extLst>
          </p:cNvPr>
          <p:cNvGraphicFramePr>
            <a:graphicFrameLocks noGrp="1"/>
          </p:cNvGraphicFramePr>
          <p:nvPr>
            <p:extLst>
              <p:ext uri="{D42A27DB-BD31-4B8C-83A1-F6EECF244321}">
                <p14:modId xmlns:p14="http://schemas.microsoft.com/office/powerpoint/2010/main" val="1050493648"/>
              </p:ext>
            </p:extLst>
          </p:nvPr>
        </p:nvGraphicFramePr>
        <p:xfrm>
          <a:off x="386948" y="3725734"/>
          <a:ext cx="5507898" cy="3059787"/>
        </p:xfrm>
        <a:graphic>
          <a:graphicData uri="http://schemas.openxmlformats.org/drawingml/2006/table">
            <a:tbl>
              <a:tblPr firstRow="1" bandRow="1">
                <a:tableStyleId>{6E25E649-3F16-4E02-A733-19D2CDBF48F0}</a:tableStyleId>
              </a:tblPr>
              <a:tblGrid>
                <a:gridCol w="2600787">
                  <a:extLst>
                    <a:ext uri="{9D8B030D-6E8A-4147-A177-3AD203B41FA5}">
                      <a16:colId xmlns:a16="http://schemas.microsoft.com/office/drawing/2014/main" val="2806832339"/>
                    </a:ext>
                  </a:extLst>
                </a:gridCol>
                <a:gridCol w="2907111">
                  <a:extLst>
                    <a:ext uri="{9D8B030D-6E8A-4147-A177-3AD203B41FA5}">
                      <a16:colId xmlns:a16="http://schemas.microsoft.com/office/drawing/2014/main" val="1575296048"/>
                    </a:ext>
                  </a:extLst>
                </a:gridCol>
              </a:tblGrid>
              <a:tr h="286855">
                <a:tc gridSpan="2">
                  <a:txBody>
                    <a:bodyPr/>
                    <a:lstStyle/>
                    <a:p>
                      <a:pPr algn="ctr"/>
                      <a:r>
                        <a:rPr lang="en-US" sz="1200"/>
                        <a:t>10</a:t>
                      </a:r>
                      <a:r>
                        <a:rPr lang="en-US" sz="1200" baseline="30000"/>
                        <a:t>th</a:t>
                      </a:r>
                      <a:r>
                        <a:rPr lang="en-US" sz="1200"/>
                        <a:t> Grade</a:t>
                      </a:r>
                    </a:p>
                  </a:txBody>
                  <a:tcPr/>
                </a:tc>
                <a:tc hMerge="1">
                  <a:txBody>
                    <a:bodyPr/>
                    <a:lstStyle/>
                    <a:p>
                      <a:pPr algn="ctr"/>
                      <a:endParaRPr lang="en-US"/>
                    </a:p>
                  </a:txBody>
                  <a:tcPr/>
                </a:tc>
                <a:extLst>
                  <a:ext uri="{0D108BD9-81ED-4DB2-BD59-A6C34878D82A}">
                    <a16:rowId xmlns:a16="http://schemas.microsoft.com/office/drawing/2014/main" val="2004241049"/>
                  </a:ext>
                </a:extLst>
              </a:tr>
              <a:tr h="286855">
                <a:tc>
                  <a:txBody>
                    <a:bodyPr/>
                    <a:lstStyle/>
                    <a:p>
                      <a:pPr algn="ctr"/>
                      <a:r>
                        <a:rPr lang="en-US" sz="1200"/>
                        <a:t>Fall</a:t>
                      </a:r>
                    </a:p>
                  </a:txBody>
                  <a:tcPr/>
                </a:tc>
                <a:tc>
                  <a:txBody>
                    <a:bodyPr/>
                    <a:lstStyle/>
                    <a:p>
                      <a:pPr algn="ctr"/>
                      <a:r>
                        <a:rPr lang="en-US" sz="1200"/>
                        <a:t>Spring</a:t>
                      </a:r>
                    </a:p>
                  </a:txBody>
                  <a:tcPr/>
                </a:tc>
                <a:extLst>
                  <a:ext uri="{0D108BD9-81ED-4DB2-BD59-A6C34878D82A}">
                    <a16:rowId xmlns:a16="http://schemas.microsoft.com/office/drawing/2014/main" val="1187112654"/>
                  </a:ext>
                </a:extLst>
              </a:tr>
              <a:tr h="286855">
                <a:tc>
                  <a:txBody>
                    <a:bodyPr/>
                    <a:lstStyle/>
                    <a:p>
                      <a:r>
                        <a:rPr lang="en-US" sz="1200"/>
                        <a:t>English 2</a:t>
                      </a:r>
                    </a:p>
                  </a:txBody>
                  <a:tcPr/>
                </a:tc>
                <a:tc>
                  <a:txBody>
                    <a:bodyPr/>
                    <a:lstStyle/>
                    <a:p>
                      <a:r>
                        <a:rPr lang="en-US" sz="1200"/>
                        <a:t>English 2</a:t>
                      </a:r>
                    </a:p>
                  </a:txBody>
                  <a:tcPr/>
                </a:tc>
                <a:extLst>
                  <a:ext uri="{0D108BD9-81ED-4DB2-BD59-A6C34878D82A}">
                    <a16:rowId xmlns:a16="http://schemas.microsoft.com/office/drawing/2014/main" val="593964360"/>
                  </a:ext>
                </a:extLst>
              </a:tr>
              <a:tr h="286855">
                <a:tc>
                  <a:txBody>
                    <a:bodyPr/>
                    <a:lstStyle/>
                    <a:p>
                      <a:r>
                        <a:rPr lang="en-US" sz="1200"/>
                        <a:t>Geometry or Algebra 2</a:t>
                      </a:r>
                    </a:p>
                  </a:txBody>
                  <a:tcPr/>
                </a:tc>
                <a:tc>
                  <a:txBody>
                    <a:bodyPr/>
                    <a:lstStyle/>
                    <a:p>
                      <a:r>
                        <a:rPr lang="en-US" sz="1200"/>
                        <a:t>Geometry or Algebra 2</a:t>
                      </a:r>
                    </a:p>
                  </a:txBody>
                  <a:tcPr/>
                </a:tc>
                <a:extLst>
                  <a:ext uri="{0D108BD9-81ED-4DB2-BD59-A6C34878D82A}">
                    <a16:rowId xmlns:a16="http://schemas.microsoft.com/office/drawing/2014/main" val="2996381433"/>
                  </a:ext>
                </a:extLst>
              </a:tr>
              <a:tr h="286855">
                <a:tc>
                  <a:txBody>
                    <a:bodyPr/>
                    <a:lstStyle/>
                    <a:p>
                      <a:r>
                        <a:rPr lang="en-US" sz="1200"/>
                        <a:t>Chemistry</a:t>
                      </a:r>
                    </a:p>
                  </a:txBody>
                  <a:tcPr/>
                </a:tc>
                <a:tc>
                  <a:txBody>
                    <a:bodyPr/>
                    <a:lstStyle/>
                    <a:p>
                      <a:r>
                        <a:rPr lang="en-US" sz="1200"/>
                        <a:t>Chemistry</a:t>
                      </a:r>
                    </a:p>
                  </a:txBody>
                  <a:tcPr/>
                </a:tc>
                <a:extLst>
                  <a:ext uri="{0D108BD9-81ED-4DB2-BD59-A6C34878D82A}">
                    <a16:rowId xmlns:a16="http://schemas.microsoft.com/office/drawing/2014/main" val="1865636019"/>
                  </a:ext>
                </a:extLst>
              </a:tr>
              <a:tr h="286855">
                <a:tc>
                  <a:txBody>
                    <a:bodyPr/>
                    <a:lstStyle/>
                    <a:p>
                      <a:r>
                        <a:rPr lang="en-US" sz="1200"/>
                        <a:t>Foreign Language or Elective</a:t>
                      </a:r>
                    </a:p>
                  </a:txBody>
                  <a:tcPr/>
                </a:tc>
                <a:tc>
                  <a:txBody>
                    <a:bodyPr/>
                    <a:lstStyle/>
                    <a:p>
                      <a:r>
                        <a:rPr lang="en-US" sz="1200"/>
                        <a:t>Foreign Language or Elective</a:t>
                      </a:r>
                    </a:p>
                  </a:txBody>
                  <a:tcPr/>
                </a:tc>
                <a:extLst>
                  <a:ext uri="{0D108BD9-81ED-4DB2-BD59-A6C34878D82A}">
                    <a16:rowId xmlns:a16="http://schemas.microsoft.com/office/drawing/2014/main" val="2383112924"/>
                  </a:ext>
                </a:extLst>
              </a:tr>
              <a:tr h="286855">
                <a:tc>
                  <a:txBody>
                    <a:bodyPr/>
                    <a:lstStyle/>
                    <a:p>
                      <a:r>
                        <a:rPr lang="en-US" sz="1200"/>
                        <a:t>Elective</a:t>
                      </a:r>
                    </a:p>
                  </a:txBody>
                  <a:tcPr/>
                </a:tc>
                <a:tc>
                  <a:txBody>
                    <a:bodyPr/>
                    <a:lstStyle/>
                    <a:p>
                      <a:r>
                        <a:rPr lang="en-US" sz="1200"/>
                        <a:t>Elective</a:t>
                      </a:r>
                    </a:p>
                  </a:txBody>
                  <a:tcPr/>
                </a:tc>
                <a:extLst>
                  <a:ext uri="{0D108BD9-81ED-4DB2-BD59-A6C34878D82A}">
                    <a16:rowId xmlns:a16="http://schemas.microsoft.com/office/drawing/2014/main" val="1509590502"/>
                  </a:ext>
                </a:extLst>
              </a:tr>
              <a:tr h="286855">
                <a:tc>
                  <a:txBody>
                    <a:bodyPr/>
                    <a:lstStyle/>
                    <a:p>
                      <a:r>
                        <a:rPr lang="en-US" sz="1200"/>
                        <a:t>College Prep 2</a:t>
                      </a:r>
                    </a:p>
                  </a:txBody>
                  <a:tcPr/>
                </a:tc>
                <a:tc>
                  <a:txBody>
                    <a:bodyPr/>
                    <a:lstStyle/>
                    <a:p>
                      <a:r>
                        <a:rPr lang="en-US" sz="1200"/>
                        <a:t>College Prep 2</a:t>
                      </a:r>
                    </a:p>
                  </a:txBody>
                  <a:tcPr/>
                </a:tc>
                <a:extLst>
                  <a:ext uri="{0D108BD9-81ED-4DB2-BD59-A6C34878D82A}">
                    <a16:rowId xmlns:a16="http://schemas.microsoft.com/office/drawing/2014/main" val="3993984138"/>
                  </a:ext>
                </a:extLst>
              </a:tr>
              <a:tr h="286855">
                <a:tc>
                  <a:txBody>
                    <a:bodyPr/>
                    <a:lstStyle/>
                    <a:p>
                      <a:pPr marL="0" algn="l" defTabSz="914400" rtl="0" eaLnBrk="1" latinLnBrk="0" hangingPunct="1"/>
                      <a:r>
                        <a:rPr lang="en-US" sz="1200" kern="1200">
                          <a:solidFill>
                            <a:schemeClr val="accent1"/>
                          </a:solidFill>
                          <a:latin typeface="+mn-lt"/>
                          <a:ea typeface="+mn-ea"/>
                          <a:cs typeface="+mn-cs"/>
                        </a:rPr>
                        <a:t>ARTS 1301 or MUSI 1306</a:t>
                      </a:r>
                    </a:p>
                  </a:txBody>
                  <a:tcPr/>
                </a:tc>
                <a:tc>
                  <a:txBody>
                    <a:bodyPr/>
                    <a:lstStyle/>
                    <a:p>
                      <a:pPr marL="0" algn="l" defTabSz="914400" rtl="0" eaLnBrk="1" latinLnBrk="0" hangingPunct="1"/>
                      <a:r>
                        <a:rPr lang="en-US" sz="1200" kern="1200">
                          <a:solidFill>
                            <a:schemeClr val="accent1"/>
                          </a:solidFill>
                          <a:latin typeface="+mn-lt"/>
                          <a:ea typeface="+mn-ea"/>
                          <a:cs typeface="+mn-cs"/>
                        </a:rPr>
                        <a:t>GEOG 1303 W. Reg. Geography</a:t>
                      </a:r>
                    </a:p>
                  </a:txBody>
                  <a:tcPr/>
                </a:tc>
                <a:extLst>
                  <a:ext uri="{0D108BD9-81ED-4DB2-BD59-A6C34878D82A}">
                    <a16:rowId xmlns:a16="http://schemas.microsoft.com/office/drawing/2014/main" val="2360456178"/>
                  </a:ext>
                </a:extLst>
              </a:tr>
              <a:tr h="478092">
                <a:tc>
                  <a:txBody>
                    <a:bodyPr/>
                    <a:lstStyle/>
                    <a:p>
                      <a:pPr marL="0" algn="l" defTabSz="914400" rtl="0" eaLnBrk="1" latinLnBrk="0" hangingPunct="1"/>
                      <a:r>
                        <a:rPr lang="en-US" sz="1200" kern="1200">
                          <a:solidFill>
                            <a:schemeClr val="accent1"/>
                          </a:solidFill>
                          <a:latin typeface="+mn-lt"/>
                          <a:ea typeface="+mn-ea"/>
                          <a:cs typeface="+mn-cs"/>
                        </a:rPr>
                        <a:t>COMM 1307 Intro to Mass Comm</a:t>
                      </a:r>
                    </a:p>
                  </a:txBody>
                  <a:tcPr/>
                </a:tc>
                <a:tc>
                  <a:txBody>
                    <a:bodyPr/>
                    <a:lstStyle/>
                    <a:p>
                      <a:pPr marL="0" algn="l" defTabSz="914400" rtl="0" eaLnBrk="1" latinLnBrk="0" hangingPunct="1"/>
                      <a:r>
                        <a:rPr lang="en-US" sz="1200" kern="1200">
                          <a:solidFill>
                            <a:schemeClr val="accent1"/>
                          </a:solidFill>
                          <a:latin typeface="+mn-lt"/>
                          <a:ea typeface="+mn-ea"/>
                          <a:cs typeface="+mn-cs"/>
                        </a:rPr>
                        <a:t>SPCH 1318  Interpersonal Comm.</a:t>
                      </a:r>
                    </a:p>
                  </a:txBody>
                  <a:tcPr/>
                </a:tc>
                <a:extLst>
                  <a:ext uri="{0D108BD9-81ED-4DB2-BD59-A6C34878D82A}">
                    <a16:rowId xmlns:a16="http://schemas.microsoft.com/office/drawing/2014/main" val="3662940717"/>
                  </a:ext>
                </a:extLst>
              </a:tr>
            </a:tbl>
          </a:graphicData>
        </a:graphic>
      </p:graphicFrame>
      <p:graphicFrame>
        <p:nvGraphicFramePr>
          <p:cNvPr id="6" name="Table 5">
            <a:extLst>
              <a:ext uri="{FF2B5EF4-FFF2-40B4-BE49-F238E27FC236}">
                <a16:creationId xmlns:a16="http://schemas.microsoft.com/office/drawing/2014/main" id="{274C6B7D-361E-0EB8-D48F-F66A763DED7D}"/>
              </a:ext>
            </a:extLst>
          </p:cNvPr>
          <p:cNvGraphicFramePr>
            <a:graphicFrameLocks noGrp="1"/>
          </p:cNvGraphicFramePr>
          <p:nvPr>
            <p:extLst>
              <p:ext uri="{D42A27DB-BD31-4B8C-83A1-F6EECF244321}">
                <p14:modId xmlns:p14="http://schemas.microsoft.com/office/powerpoint/2010/main" val="3819288612"/>
              </p:ext>
            </p:extLst>
          </p:nvPr>
        </p:nvGraphicFramePr>
        <p:xfrm>
          <a:off x="6565900" y="76200"/>
          <a:ext cx="5453605" cy="3017520"/>
        </p:xfrm>
        <a:graphic>
          <a:graphicData uri="http://schemas.openxmlformats.org/drawingml/2006/table">
            <a:tbl>
              <a:tblPr firstRow="1" bandRow="1">
                <a:tableStyleId>{6E25E649-3F16-4E02-A733-19D2CDBF48F0}</a:tableStyleId>
              </a:tblPr>
              <a:tblGrid>
                <a:gridCol w="2561234">
                  <a:extLst>
                    <a:ext uri="{9D8B030D-6E8A-4147-A177-3AD203B41FA5}">
                      <a16:colId xmlns:a16="http://schemas.microsoft.com/office/drawing/2014/main" val="2806832339"/>
                    </a:ext>
                  </a:extLst>
                </a:gridCol>
                <a:gridCol w="2892371">
                  <a:extLst>
                    <a:ext uri="{9D8B030D-6E8A-4147-A177-3AD203B41FA5}">
                      <a16:colId xmlns:a16="http://schemas.microsoft.com/office/drawing/2014/main" val="1575296048"/>
                    </a:ext>
                  </a:extLst>
                </a:gridCol>
              </a:tblGrid>
              <a:tr h="266451">
                <a:tc gridSpan="2">
                  <a:txBody>
                    <a:bodyPr/>
                    <a:lstStyle/>
                    <a:p>
                      <a:pPr algn="ctr"/>
                      <a:r>
                        <a:rPr lang="en-US" sz="1200"/>
                        <a:t>11</a:t>
                      </a:r>
                      <a:r>
                        <a:rPr lang="en-US" sz="1200" baseline="30000"/>
                        <a:t>th</a:t>
                      </a:r>
                      <a:r>
                        <a:rPr lang="en-US" sz="1200"/>
                        <a:t> Grade</a:t>
                      </a:r>
                    </a:p>
                  </a:txBody>
                  <a:tcPr/>
                </a:tc>
                <a:tc hMerge="1">
                  <a:txBody>
                    <a:bodyPr/>
                    <a:lstStyle/>
                    <a:p>
                      <a:pPr algn="ctr"/>
                      <a:endParaRPr lang="en-US"/>
                    </a:p>
                  </a:txBody>
                  <a:tcPr/>
                </a:tc>
                <a:extLst>
                  <a:ext uri="{0D108BD9-81ED-4DB2-BD59-A6C34878D82A}">
                    <a16:rowId xmlns:a16="http://schemas.microsoft.com/office/drawing/2014/main" val="2004241049"/>
                  </a:ext>
                </a:extLst>
              </a:tr>
              <a:tr h="266451">
                <a:tc>
                  <a:txBody>
                    <a:bodyPr/>
                    <a:lstStyle/>
                    <a:p>
                      <a:pPr algn="ctr"/>
                      <a:r>
                        <a:rPr lang="en-US" sz="1200"/>
                        <a:t>Fall</a:t>
                      </a:r>
                    </a:p>
                  </a:txBody>
                  <a:tcPr/>
                </a:tc>
                <a:tc>
                  <a:txBody>
                    <a:bodyPr/>
                    <a:lstStyle/>
                    <a:p>
                      <a:pPr algn="ctr"/>
                      <a:r>
                        <a:rPr lang="en-US" sz="1200"/>
                        <a:t>Spring</a:t>
                      </a:r>
                    </a:p>
                  </a:txBody>
                  <a:tcPr/>
                </a:tc>
                <a:extLst>
                  <a:ext uri="{0D108BD9-81ED-4DB2-BD59-A6C34878D82A}">
                    <a16:rowId xmlns:a16="http://schemas.microsoft.com/office/drawing/2014/main" val="1187112654"/>
                  </a:ext>
                </a:extLst>
              </a:tr>
              <a:tr h="266451">
                <a:tc>
                  <a:txBody>
                    <a:bodyPr/>
                    <a:lstStyle/>
                    <a:p>
                      <a:r>
                        <a:rPr lang="en-US" sz="1200"/>
                        <a:t>Algebra 2 or Pre-Calculus</a:t>
                      </a:r>
                    </a:p>
                  </a:txBody>
                  <a:tcPr/>
                </a:tc>
                <a:tc>
                  <a:txBody>
                    <a:bodyPr/>
                    <a:lstStyle/>
                    <a:p>
                      <a:r>
                        <a:rPr lang="en-US" sz="1200"/>
                        <a:t>Algebra 2 or Pre-Calculus</a:t>
                      </a:r>
                    </a:p>
                  </a:txBody>
                  <a:tcPr/>
                </a:tc>
                <a:extLst>
                  <a:ext uri="{0D108BD9-81ED-4DB2-BD59-A6C34878D82A}">
                    <a16:rowId xmlns:a16="http://schemas.microsoft.com/office/drawing/2014/main" val="593964360"/>
                  </a:ext>
                </a:extLst>
              </a:tr>
              <a:tr h="266451">
                <a:tc>
                  <a:txBody>
                    <a:bodyPr/>
                    <a:lstStyle/>
                    <a:p>
                      <a:r>
                        <a:rPr lang="en-US" sz="1200"/>
                        <a:t>Phys A&amp;P, or Other Adv Science</a:t>
                      </a:r>
                    </a:p>
                  </a:txBody>
                  <a:tcPr/>
                </a:tc>
                <a:tc>
                  <a:txBody>
                    <a:bodyPr/>
                    <a:lstStyle/>
                    <a:p>
                      <a:r>
                        <a:rPr lang="en-US" sz="1200"/>
                        <a:t>Phys A&amp;P, or Other Adv Science</a:t>
                      </a:r>
                    </a:p>
                  </a:txBody>
                  <a:tcPr/>
                </a:tc>
                <a:extLst>
                  <a:ext uri="{0D108BD9-81ED-4DB2-BD59-A6C34878D82A}">
                    <a16:rowId xmlns:a16="http://schemas.microsoft.com/office/drawing/2014/main" val="2996381433"/>
                  </a:ext>
                </a:extLst>
              </a:tr>
              <a:tr h="266451">
                <a:tc>
                  <a:txBody>
                    <a:bodyPr/>
                    <a:lstStyle/>
                    <a:p>
                      <a:r>
                        <a:rPr lang="en-US" sz="1200"/>
                        <a:t>College Prep 3</a:t>
                      </a:r>
                    </a:p>
                  </a:txBody>
                  <a:tcPr/>
                </a:tc>
                <a:tc>
                  <a:txBody>
                    <a:bodyPr/>
                    <a:lstStyle/>
                    <a:p>
                      <a:r>
                        <a:rPr lang="en-US" sz="1200"/>
                        <a:t>College Prep 3</a:t>
                      </a:r>
                    </a:p>
                  </a:txBody>
                  <a:tcPr/>
                </a:tc>
                <a:extLst>
                  <a:ext uri="{0D108BD9-81ED-4DB2-BD59-A6C34878D82A}">
                    <a16:rowId xmlns:a16="http://schemas.microsoft.com/office/drawing/2014/main" val="1865636019"/>
                  </a:ext>
                </a:extLst>
              </a:tr>
              <a:tr h="266451">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481746646"/>
                  </a:ext>
                </a:extLst>
              </a:tr>
              <a:tr h="266451">
                <a:tc>
                  <a:txBody>
                    <a:bodyPr/>
                    <a:lstStyle/>
                    <a:p>
                      <a:r>
                        <a:rPr lang="en-US" sz="1200"/>
                        <a:t>Elective</a:t>
                      </a:r>
                    </a:p>
                  </a:txBody>
                  <a:tcPr/>
                </a:tc>
                <a:tc>
                  <a:txBody>
                    <a:bodyPr/>
                    <a:lstStyle/>
                    <a:p>
                      <a:r>
                        <a:rPr lang="en-US" sz="1200"/>
                        <a:t>Elective</a:t>
                      </a:r>
                    </a:p>
                  </a:txBody>
                  <a:tcPr/>
                </a:tc>
                <a:extLst>
                  <a:ext uri="{0D108BD9-81ED-4DB2-BD59-A6C34878D82A}">
                    <a16:rowId xmlns:a16="http://schemas.microsoft.com/office/drawing/2014/main" val="2383112924"/>
                  </a:ext>
                </a:extLst>
              </a:tr>
              <a:tr h="266451">
                <a:tc>
                  <a:txBody>
                    <a:bodyPr/>
                    <a:lstStyle/>
                    <a:p>
                      <a:r>
                        <a:rPr lang="en-US" sz="1200"/>
                        <a:t>Elective</a:t>
                      </a:r>
                    </a:p>
                  </a:txBody>
                  <a:tcPr/>
                </a:tc>
                <a:tc>
                  <a:txBody>
                    <a:bodyPr/>
                    <a:lstStyle/>
                    <a:p>
                      <a:r>
                        <a:rPr lang="en-US" sz="1200"/>
                        <a:t>Elective</a:t>
                      </a:r>
                    </a:p>
                  </a:txBody>
                  <a:tcPr/>
                </a:tc>
                <a:extLst>
                  <a:ext uri="{0D108BD9-81ED-4DB2-BD59-A6C34878D82A}">
                    <a16:rowId xmlns:a16="http://schemas.microsoft.com/office/drawing/2014/main" val="1509590502"/>
                  </a:ext>
                </a:extLst>
              </a:tr>
              <a:tr h="266451">
                <a:tc>
                  <a:txBody>
                    <a:bodyPr/>
                    <a:lstStyle/>
                    <a:p>
                      <a:pPr marL="0" algn="l" defTabSz="914400" rtl="0" eaLnBrk="1" latinLnBrk="0" hangingPunct="1"/>
                      <a:r>
                        <a:rPr lang="en-US" sz="1200" kern="1200">
                          <a:solidFill>
                            <a:schemeClr val="accent1"/>
                          </a:solidFill>
                          <a:latin typeface="+mn-lt"/>
                          <a:ea typeface="+mn-ea"/>
                          <a:cs typeface="+mn-cs"/>
                        </a:rPr>
                        <a:t>ENGL 1301 – Composition 1</a:t>
                      </a:r>
                    </a:p>
                  </a:txBody>
                  <a:tcPr/>
                </a:tc>
                <a:tc>
                  <a:txBody>
                    <a:bodyPr/>
                    <a:lstStyle/>
                    <a:p>
                      <a:pPr marL="0" algn="l" defTabSz="914400" rtl="0" eaLnBrk="1" latinLnBrk="0" hangingPunct="1"/>
                      <a:r>
                        <a:rPr lang="en-US" sz="1200" kern="1200">
                          <a:solidFill>
                            <a:schemeClr val="accent1"/>
                          </a:solidFill>
                          <a:latin typeface="+mn-lt"/>
                          <a:ea typeface="+mn-ea"/>
                          <a:cs typeface="+mn-cs"/>
                        </a:rPr>
                        <a:t>ENGL 1302 – Composition 2</a:t>
                      </a:r>
                    </a:p>
                  </a:txBody>
                  <a:tcPr/>
                </a:tc>
                <a:extLst>
                  <a:ext uri="{0D108BD9-81ED-4DB2-BD59-A6C34878D82A}">
                    <a16:rowId xmlns:a16="http://schemas.microsoft.com/office/drawing/2014/main" val="3993984138"/>
                  </a:ext>
                </a:extLst>
              </a:tr>
              <a:tr h="266451">
                <a:tc>
                  <a:txBody>
                    <a:bodyPr/>
                    <a:lstStyle/>
                    <a:p>
                      <a:pPr marL="0" algn="l" defTabSz="914400" rtl="0" eaLnBrk="1" latinLnBrk="0" hangingPunct="1"/>
                      <a:r>
                        <a:rPr lang="en-US" sz="1200" kern="1200">
                          <a:solidFill>
                            <a:schemeClr val="accent1"/>
                          </a:solidFill>
                          <a:latin typeface="+mn-lt"/>
                          <a:ea typeface="+mn-ea"/>
                          <a:cs typeface="+mn-cs"/>
                        </a:rPr>
                        <a:t>HIST 1301 – US History 1</a:t>
                      </a:r>
                    </a:p>
                  </a:txBody>
                  <a:tcPr/>
                </a:tc>
                <a:tc>
                  <a:txBody>
                    <a:bodyPr/>
                    <a:lstStyle/>
                    <a:p>
                      <a:pPr marL="0" algn="l" defTabSz="914400" rtl="0" eaLnBrk="1" latinLnBrk="0" hangingPunct="1"/>
                      <a:r>
                        <a:rPr lang="en-US" sz="1200" kern="1200">
                          <a:solidFill>
                            <a:schemeClr val="accent1"/>
                          </a:solidFill>
                          <a:latin typeface="+mn-lt"/>
                          <a:ea typeface="+mn-ea"/>
                          <a:cs typeface="+mn-cs"/>
                        </a:rPr>
                        <a:t>HIST 1302 – US History 2</a:t>
                      </a:r>
                    </a:p>
                  </a:txBody>
                  <a:tcPr/>
                </a:tc>
                <a:extLst>
                  <a:ext uri="{0D108BD9-81ED-4DB2-BD59-A6C34878D82A}">
                    <a16:rowId xmlns:a16="http://schemas.microsoft.com/office/drawing/2014/main" val="2360456178"/>
                  </a:ext>
                </a:extLst>
              </a:tr>
              <a:tr h="266451">
                <a:tc>
                  <a:txBody>
                    <a:bodyPr/>
                    <a:lstStyle/>
                    <a:p>
                      <a:pPr marL="0" algn="l" defTabSz="914400" rtl="0" eaLnBrk="1" latinLnBrk="0" hangingPunct="1"/>
                      <a:r>
                        <a:rPr lang="en-US" sz="1200" kern="1200">
                          <a:solidFill>
                            <a:schemeClr val="accent1"/>
                          </a:solidFill>
                          <a:latin typeface="+mn-lt"/>
                          <a:ea typeface="+mn-ea"/>
                          <a:cs typeface="+mn-cs"/>
                        </a:rPr>
                        <a:t>PSYC 2301 – Gen. Psychology</a:t>
                      </a:r>
                    </a:p>
                  </a:txBody>
                  <a:tcPr/>
                </a:tc>
                <a:tc>
                  <a:txBody>
                    <a:bodyPr/>
                    <a:lstStyle/>
                    <a:p>
                      <a:pPr marL="0" algn="l" defTabSz="914400" rtl="0" eaLnBrk="1" latinLnBrk="0" hangingPunct="1"/>
                      <a:r>
                        <a:rPr lang="en-US" sz="1200" kern="1200">
                          <a:solidFill>
                            <a:schemeClr val="accent1"/>
                          </a:solidFill>
                          <a:latin typeface="+mn-lt"/>
                          <a:ea typeface="+mn-ea"/>
                          <a:cs typeface="+mn-cs"/>
                        </a:rPr>
                        <a:t>GOVT 2305 – Fed. Government</a:t>
                      </a:r>
                    </a:p>
                  </a:txBody>
                  <a:tcPr/>
                </a:tc>
                <a:extLst>
                  <a:ext uri="{0D108BD9-81ED-4DB2-BD59-A6C34878D82A}">
                    <a16:rowId xmlns:a16="http://schemas.microsoft.com/office/drawing/2014/main" val="3662940717"/>
                  </a:ext>
                </a:extLst>
              </a:tr>
            </a:tbl>
          </a:graphicData>
        </a:graphic>
      </p:graphicFrame>
      <p:graphicFrame>
        <p:nvGraphicFramePr>
          <p:cNvPr id="7" name="Table 6">
            <a:extLst>
              <a:ext uri="{FF2B5EF4-FFF2-40B4-BE49-F238E27FC236}">
                <a16:creationId xmlns:a16="http://schemas.microsoft.com/office/drawing/2014/main" id="{253D17B5-99A3-04FC-8E4D-56873286EF80}"/>
              </a:ext>
            </a:extLst>
          </p:cNvPr>
          <p:cNvGraphicFramePr>
            <a:graphicFrameLocks noGrp="1"/>
          </p:cNvGraphicFramePr>
          <p:nvPr>
            <p:extLst>
              <p:ext uri="{D42A27DB-BD31-4B8C-83A1-F6EECF244321}">
                <p14:modId xmlns:p14="http://schemas.microsoft.com/office/powerpoint/2010/main" val="4026332888"/>
              </p:ext>
            </p:extLst>
          </p:nvPr>
        </p:nvGraphicFramePr>
        <p:xfrm>
          <a:off x="6591300" y="3200400"/>
          <a:ext cx="5495491" cy="2743200"/>
        </p:xfrm>
        <a:graphic>
          <a:graphicData uri="http://schemas.openxmlformats.org/drawingml/2006/table">
            <a:tbl>
              <a:tblPr firstRow="1" bandRow="1">
                <a:tableStyleId>{6E25E649-3F16-4E02-A733-19D2CDBF48F0}</a:tableStyleId>
              </a:tblPr>
              <a:tblGrid>
                <a:gridCol w="2580905">
                  <a:extLst>
                    <a:ext uri="{9D8B030D-6E8A-4147-A177-3AD203B41FA5}">
                      <a16:colId xmlns:a16="http://schemas.microsoft.com/office/drawing/2014/main" val="2806832339"/>
                    </a:ext>
                  </a:extLst>
                </a:gridCol>
                <a:gridCol w="2914586">
                  <a:extLst>
                    <a:ext uri="{9D8B030D-6E8A-4147-A177-3AD203B41FA5}">
                      <a16:colId xmlns:a16="http://schemas.microsoft.com/office/drawing/2014/main" val="1575296048"/>
                    </a:ext>
                  </a:extLst>
                </a:gridCol>
              </a:tblGrid>
              <a:tr h="271498">
                <a:tc gridSpan="2">
                  <a:txBody>
                    <a:bodyPr/>
                    <a:lstStyle/>
                    <a:p>
                      <a:pPr algn="ctr"/>
                      <a:r>
                        <a:rPr lang="en-US" sz="1200"/>
                        <a:t>12</a:t>
                      </a:r>
                      <a:r>
                        <a:rPr lang="en-US" sz="1200" baseline="30000"/>
                        <a:t>th</a:t>
                      </a:r>
                      <a:r>
                        <a:rPr lang="en-US" sz="1200"/>
                        <a:t> Grade</a:t>
                      </a:r>
                    </a:p>
                  </a:txBody>
                  <a:tcPr/>
                </a:tc>
                <a:tc hMerge="1">
                  <a:txBody>
                    <a:bodyPr/>
                    <a:lstStyle/>
                    <a:p>
                      <a:pPr algn="ctr"/>
                      <a:endParaRPr lang="en-US"/>
                    </a:p>
                  </a:txBody>
                  <a:tcPr/>
                </a:tc>
                <a:extLst>
                  <a:ext uri="{0D108BD9-81ED-4DB2-BD59-A6C34878D82A}">
                    <a16:rowId xmlns:a16="http://schemas.microsoft.com/office/drawing/2014/main" val="2004241049"/>
                  </a:ext>
                </a:extLst>
              </a:tr>
              <a:tr h="271498">
                <a:tc>
                  <a:txBody>
                    <a:bodyPr/>
                    <a:lstStyle/>
                    <a:p>
                      <a:pPr algn="ctr"/>
                      <a:r>
                        <a:rPr lang="en-US" sz="1200"/>
                        <a:t>Fall</a:t>
                      </a:r>
                    </a:p>
                  </a:txBody>
                  <a:tcPr/>
                </a:tc>
                <a:tc>
                  <a:txBody>
                    <a:bodyPr/>
                    <a:lstStyle/>
                    <a:p>
                      <a:pPr algn="ctr"/>
                      <a:r>
                        <a:rPr lang="en-US" sz="1200"/>
                        <a:t>Spring</a:t>
                      </a:r>
                    </a:p>
                  </a:txBody>
                  <a:tcPr/>
                </a:tc>
                <a:extLst>
                  <a:ext uri="{0D108BD9-81ED-4DB2-BD59-A6C34878D82A}">
                    <a16:rowId xmlns:a16="http://schemas.microsoft.com/office/drawing/2014/main" val="1187112654"/>
                  </a:ext>
                </a:extLst>
              </a:tr>
              <a:tr h="271498">
                <a:tc>
                  <a:txBody>
                    <a:bodyPr/>
                    <a:lstStyle/>
                    <a:p>
                      <a:r>
                        <a:rPr lang="en-US" sz="1200"/>
                        <a:t>College Prep 4</a:t>
                      </a:r>
                    </a:p>
                  </a:txBody>
                  <a:tcPr/>
                </a:tc>
                <a:tc>
                  <a:txBody>
                    <a:bodyPr/>
                    <a:lstStyle/>
                    <a:p>
                      <a:r>
                        <a:rPr lang="en-US" sz="1200"/>
                        <a:t>College Prep 4</a:t>
                      </a:r>
                    </a:p>
                  </a:txBody>
                  <a:tcPr/>
                </a:tc>
                <a:extLst>
                  <a:ext uri="{0D108BD9-81ED-4DB2-BD59-A6C34878D82A}">
                    <a16:rowId xmlns:a16="http://schemas.microsoft.com/office/drawing/2014/main" val="593964360"/>
                  </a:ext>
                </a:extLst>
              </a:tr>
              <a:tr h="271498">
                <a:tc>
                  <a:txBody>
                    <a:bodyPr/>
                    <a:lstStyle/>
                    <a:p>
                      <a:r>
                        <a:rPr lang="en-US" sz="1200"/>
                        <a:t>Elective</a:t>
                      </a:r>
                    </a:p>
                  </a:txBody>
                  <a:tcPr/>
                </a:tc>
                <a:tc>
                  <a:txBody>
                    <a:bodyPr/>
                    <a:lstStyle/>
                    <a:p>
                      <a:r>
                        <a:rPr lang="en-US" sz="1200"/>
                        <a:t>Elective</a:t>
                      </a:r>
                    </a:p>
                  </a:txBody>
                  <a:tcPr/>
                </a:tc>
                <a:extLst>
                  <a:ext uri="{0D108BD9-81ED-4DB2-BD59-A6C34878D82A}">
                    <a16:rowId xmlns:a16="http://schemas.microsoft.com/office/drawing/2014/main" val="2996381433"/>
                  </a:ext>
                </a:extLst>
              </a:tr>
              <a:tr h="271498">
                <a:tc>
                  <a:txBody>
                    <a:bodyPr/>
                    <a:lstStyle/>
                    <a:p>
                      <a:r>
                        <a:rPr lang="en-US" sz="1200"/>
                        <a:t>Elective</a:t>
                      </a:r>
                    </a:p>
                  </a:txBody>
                  <a:tcPr/>
                </a:tc>
                <a:tc>
                  <a:txBody>
                    <a:bodyPr/>
                    <a:lstStyle/>
                    <a:p>
                      <a:r>
                        <a:rPr lang="en-US" sz="1200"/>
                        <a:t>Elective</a:t>
                      </a:r>
                    </a:p>
                  </a:txBody>
                  <a:tcPr/>
                </a:tc>
                <a:extLst>
                  <a:ext uri="{0D108BD9-81ED-4DB2-BD59-A6C34878D82A}">
                    <a16:rowId xmlns:a16="http://schemas.microsoft.com/office/drawing/2014/main" val="1865636019"/>
                  </a:ext>
                </a:extLst>
              </a:tr>
              <a:tr h="271498">
                <a:tc>
                  <a:txBody>
                    <a:bodyPr/>
                    <a:lstStyle/>
                    <a:p>
                      <a:r>
                        <a:rPr lang="en-US" sz="1200"/>
                        <a:t>Elective</a:t>
                      </a:r>
                    </a:p>
                  </a:txBody>
                  <a:tcPr/>
                </a:tc>
                <a:tc>
                  <a:txBody>
                    <a:bodyPr/>
                    <a:lstStyle/>
                    <a:p>
                      <a:r>
                        <a:rPr lang="en-US" sz="1200"/>
                        <a:t>Elective</a:t>
                      </a:r>
                    </a:p>
                  </a:txBody>
                  <a:tcPr/>
                </a:tc>
                <a:extLst>
                  <a:ext uri="{0D108BD9-81ED-4DB2-BD59-A6C34878D82A}">
                    <a16:rowId xmlns:a16="http://schemas.microsoft.com/office/drawing/2014/main" val="2383112924"/>
                  </a:ext>
                </a:extLst>
              </a:tr>
              <a:tr h="271498">
                <a:tc>
                  <a:txBody>
                    <a:bodyPr/>
                    <a:lstStyle/>
                    <a:p>
                      <a:pPr marL="0" algn="l" defTabSz="914400" rtl="0" eaLnBrk="1" latinLnBrk="0" hangingPunct="1"/>
                      <a:r>
                        <a:rPr lang="en-US" sz="1200" kern="1200">
                          <a:solidFill>
                            <a:schemeClr val="accent1"/>
                          </a:solidFill>
                          <a:latin typeface="+mn-lt"/>
                          <a:ea typeface="+mn-ea"/>
                          <a:cs typeface="+mn-cs"/>
                        </a:rPr>
                        <a:t>ENGL 2322</a:t>
                      </a:r>
                    </a:p>
                  </a:txBody>
                  <a:tcPr/>
                </a:tc>
                <a:tc>
                  <a:txBody>
                    <a:bodyPr/>
                    <a:lstStyle/>
                    <a:p>
                      <a:pPr marL="0" algn="l" defTabSz="914400" rtl="0" eaLnBrk="1" latinLnBrk="0" hangingPunct="1"/>
                      <a:r>
                        <a:rPr lang="en-US" sz="1200" kern="1200">
                          <a:solidFill>
                            <a:schemeClr val="accent1"/>
                          </a:solidFill>
                          <a:latin typeface="+mn-lt"/>
                          <a:ea typeface="+mn-ea"/>
                          <a:cs typeface="+mn-cs"/>
                        </a:rPr>
                        <a:t>ENGL 2323</a:t>
                      </a:r>
                    </a:p>
                  </a:txBody>
                  <a:tcPr/>
                </a:tc>
                <a:extLst>
                  <a:ext uri="{0D108BD9-81ED-4DB2-BD59-A6C34878D82A}">
                    <a16:rowId xmlns:a16="http://schemas.microsoft.com/office/drawing/2014/main" val="1509590502"/>
                  </a:ext>
                </a:extLst>
              </a:tr>
              <a:tr h="271498">
                <a:tc>
                  <a:txBody>
                    <a:bodyPr/>
                    <a:lstStyle/>
                    <a:p>
                      <a:pPr marL="0" algn="l" defTabSz="914400" rtl="0" eaLnBrk="1" latinLnBrk="0" hangingPunct="1"/>
                      <a:r>
                        <a:rPr lang="en-US" sz="1200" kern="1200">
                          <a:solidFill>
                            <a:schemeClr val="accent1"/>
                          </a:solidFill>
                          <a:latin typeface="+mn-lt"/>
                          <a:ea typeface="+mn-ea"/>
                          <a:cs typeface="+mn-cs"/>
                        </a:rPr>
                        <a:t>MATH 1314 College Algebra</a:t>
                      </a:r>
                    </a:p>
                  </a:txBody>
                  <a:tcPr/>
                </a:tc>
                <a:tc>
                  <a:txBody>
                    <a:bodyPr/>
                    <a:lstStyle/>
                    <a:p>
                      <a:pPr marL="0" algn="l" defTabSz="914400" rtl="0" eaLnBrk="1" latinLnBrk="0" hangingPunct="1"/>
                      <a:r>
                        <a:rPr lang="en-US" sz="1200" kern="1200">
                          <a:solidFill>
                            <a:schemeClr val="accent1"/>
                          </a:solidFill>
                          <a:latin typeface="+mn-lt"/>
                          <a:ea typeface="+mn-ea"/>
                          <a:cs typeface="+mn-cs"/>
                        </a:rPr>
                        <a:t>PHIL 1301 Intro to Philosophy</a:t>
                      </a:r>
                    </a:p>
                  </a:txBody>
                  <a:tcPr/>
                </a:tc>
                <a:extLst>
                  <a:ext uri="{0D108BD9-81ED-4DB2-BD59-A6C34878D82A}">
                    <a16:rowId xmlns:a16="http://schemas.microsoft.com/office/drawing/2014/main" val="3993984138"/>
                  </a:ext>
                </a:extLst>
              </a:tr>
              <a:tr h="271498">
                <a:tc>
                  <a:txBody>
                    <a:bodyPr/>
                    <a:lstStyle/>
                    <a:p>
                      <a:pPr marL="0" algn="l" defTabSz="914400" rtl="0" eaLnBrk="1" latinLnBrk="0" hangingPunct="1"/>
                      <a:r>
                        <a:rPr lang="en-US" sz="1200" kern="1200">
                          <a:solidFill>
                            <a:schemeClr val="accent1"/>
                          </a:solidFill>
                          <a:latin typeface="+mn-lt"/>
                          <a:ea typeface="+mn-ea"/>
                          <a:cs typeface="+mn-cs"/>
                        </a:rPr>
                        <a:t>BIOL 1308 Biology</a:t>
                      </a:r>
                    </a:p>
                  </a:txBody>
                  <a:tcPr/>
                </a:tc>
                <a:tc>
                  <a:txBody>
                    <a:bodyPr/>
                    <a:lstStyle/>
                    <a:p>
                      <a:pPr marL="0" algn="l" defTabSz="914400" rtl="0" eaLnBrk="1" latinLnBrk="0" hangingPunct="1"/>
                      <a:r>
                        <a:rPr lang="en-US" sz="1200" kern="1200">
                          <a:solidFill>
                            <a:schemeClr val="accent1"/>
                          </a:solidFill>
                          <a:latin typeface="+mn-lt"/>
                          <a:ea typeface="+mn-ea"/>
                          <a:cs typeface="+mn-cs"/>
                        </a:rPr>
                        <a:t>BIOL 1323 Consumer Nutrition</a:t>
                      </a:r>
                    </a:p>
                  </a:txBody>
                  <a:tcPr/>
                </a:tc>
                <a:extLst>
                  <a:ext uri="{0D108BD9-81ED-4DB2-BD59-A6C34878D82A}">
                    <a16:rowId xmlns:a16="http://schemas.microsoft.com/office/drawing/2014/main" val="2360456178"/>
                  </a:ext>
                </a:extLst>
              </a:tr>
              <a:tr h="271498">
                <a:tc>
                  <a:txBody>
                    <a:bodyPr/>
                    <a:lstStyle/>
                    <a:p>
                      <a:pPr marL="0" algn="l" defTabSz="914400" rtl="0" eaLnBrk="1" latinLnBrk="0" hangingPunct="1"/>
                      <a:r>
                        <a:rPr lang="en-US" sz="1200" kern="1200">
                          <a:solidFill>
                            <a:schemeClr val="accent1"/>
                          </a:solidFill>
                          <a:latin typeface="+mn-lt"/>
                          <a:ea typeface="+mn-ea"/>
                          <a:cs typeface="+mn-cs"/>
                        </a:rPr>
                        <a:t>GOVT 2306 TX Government</a:t>
                      </a:r>
                    </a:p>
                  </a:txBody>
                  <a:tcPr/>
                </a:tc>
                <a:tc>
                  <a:txBody>
                    <a:bodyPr/>
                    <a:lstStyle/>
                    <a:p>
                      <a:pPr marL="0" algn="l" defTabSz="914400" rtl="0" eaLnBrk="1" latinLnBrk="0" hangingPunct="1"/>
                      <a:r>
                        <a:rPr lang="en-US" sz="1200" kern="1200">
                          <a:solidFill>
                            <a:schemeClr val="accent1"/>
                          </a:solidFill>
                          <a:latin typeface="+mn-lt"/>
                          <a:ea typeface="+mn-ea"/>
                          <a:cs typeface="+mn-cs"/>
                        </a:rPr>
                        <a:t>ECON 2301 Economics</a:t>
                      </a:r>
                    </a:p>
                  </a:txBody>
                  <a:tcPr/>
                </a:tc>
                <a:extLst>
                  <a:ext uri="{0D108BD9-81ED-4DB2-BD59-A6C34878D82A}">
                    <a16:rowId xmlns:a16="http://schemas.microsoft.com/office/drawing/2014/main" val="3662940717"/>
                  </a:ext>
                </a:extLst>
              </a:tr>
            </a:tbl>
          </a:graphicData>
        </a:graphic>
      </p:graphicFrame>
      <p:sp>
        <p:nvSpPr>
          <p:cNvPr id="8" name="TextBox 7">
            <a:extLst>
              <a:ext uri="{FF2B5EF4-FFF2-40B4-BE49-F238E27FC236}">
                <a16:creationId xmlns:a16="http://schemas.microsoft.com/office/drawing/2014/main" id="{F0236E9B-6DF9-0D89-4481-0F8677B93971}"/>
              </a:ext>
            </a:extLst>
          </p:cNvPr>
          <p:cNvSpPr txBox="1"/>
          <p:nvPr/>
        </p:nvSpPr>
        <p:spPr>
          <a:xfrm>
            <a:off x="9336881" y="5917530"/>
            <a:ext cx="6234112" cy="276999"/>
          </a:xfrm>
          <a:prstGeom prst="rect">
            <a:avLst/>
          </a:prstGeom>
          <a:noFill/>
        </p:spPr>
        <p:txBody>
          <a:bodyPr wrap="square">
            <a:spAutoFit/>
          </a:bodyPr>
          <a:lstStyle/>
          <a:p>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Data Source: </a:t>
            </a:r>
            <a:r>
              <a:rPr lang="en-US" sz="1200" err="1">
                <a:solidFill>
                  <a:schemeClr val="accent1"/>
                </a:solidFill>
                <a:latin typeface="Times New Roman" panose="02020603050405020304" pitchFamily="18" charset="0"/>
                <a:ea typeface="Times New Roman" panose="02020603050405020304" pitchFamily="18" charset="0"/>
                <a:cs typeface="Arial" panose="020B0604020202020204" pitchFamily="34" charset="0"/>
              </a:rPr>
              <a:t>FECHS</a:t>
            </a:r>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 Provided Data</a:t>
            </a:r>
            <a:endParaRPr lang="en-US" sz="1200"/>
          </a:p>
        </p:txBody>
      </p:sp>
    </p:spTree>
    <p:extLst>
      <p:ext uri="{BB962C8B-B14F-4D97-AF65-F5344CB8AC3E}">
        <p14:creationId xmlns:p14="http://schemas.microsoft.com/office/powerpoint/2010/main" val="2417222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8B6FD-7045-8386-E148-9ECCB1FC0522}"/>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E9B6976-0B76-0609-B48C-C25022419E29}"/>
              </a:ext>
            </a:extLst>
          </p:cNvPr>
          <p:cNvSpPr/>
          <p:nvPr/>
        </p:nvSpPr>
        <p:spPr>
          <a:xfrm>
            <a:off x="-203966" y="197646"/>
            <a:ext cx="8305800"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BBEA31-2DFC-FC83-7F4F-80EA5FEBDEC7}"/>
              </a:ext>
            </a:extLst>
          </p:cNvPr>
          <p:cNvSpPr>
            <a:spLocks noGrp="1"/>
          </p:cNvSpPr>
          <p:nvPr>
            <p:ph type="title"/>
          </p:nvPr>
        </p:nvSpPr>
        <p:spPr>
          <a:xfrm>
            <a:off x="0" y="-122236"/>
            <a:ext cx="10515600" cy="1325563"/>
          </a:xfrm>
        </p:spPr>
        <p:txBody>
          <a:bodyPr wrap="square" anchor="ctr">
            <a:normAutofit/>
          </a:bodyPr>
          <a:lstStyle/>
          <a:p>
            <a:r>
              <a:rPr lang="en-US">
                <a:solidFill>
                  <a:schemeClr val="bg1"/>
                </a:solidFill>
                <a:latin typeface="Amasis MT Pro Medium"/>
              </a:rPr>
              <a:t>Benchmark 4: Master Course Schedule</a:t>
            </a:r>
          </a:p>
        </p:txBody>
      </p:sp>
      <p:graphicFrame>
        <p:nvGraphicFramePr>
          <p:cNvPr id="10" name="Table 9">
            <a:extLst>
              <a:ext uri="{FF2B5EF4-FFF2-40B4-BE49-F238E27FC236}">
                <a16:creationId xmlns:a16="http://schemas.microsoft.com/office/drawing/2014/main" id="{4DAEAD0D-56DA-496C-7D41-9CF748AAB70B}"/>
              </a:ext>
            </a:extLst>
          </p:cNvPr>
          <p:cNvGraphicFramePr>
            <a:graphicFrameLocks noGrp="1"/>
          </p:cNvGraphicFramePr>
          <p:nvPr>
            <p:extLst>
              <p:ext uri="{D42A27DB-BD31-4B8C-83A1-F6EECF244321}">
                <p14:modId xmlns:p14="http://schemas.microsoft.com/office/powerpoint/2010/main" val="2266884553"/>
              </p:ext>
            </p:extLst>
          </p:nvPr>
        </p:nvGraphicFramePr>
        <p:xfrm>
          <a:off x="433633" y="1118872"/>
          <a:ext cx="11322969" cy="5034280"/>
        </p:xfrm>
        <a:graphic>
          <a:graphicData uri="http://schemas.openxmlformats.org/drawingml/2006/table">
            <a:tbl>
              <a:tblPr firstRow="1" bandRow="1">
                <a:tableStyleId>{6E25E649-3F16-4E02-A733-19D2CDBF48F0}</a:tableStyleId>
              </a:tblPr>
              <a:tblGrid>
                <a:gridCol w="1154608">
                  <a:extLst>
                    <a:ext uri="{9D8B030D-6E8A-4147-A177-3AD203B41FA5}">
                      <a16:colId xmlns:a16="http://schemas.microsoft.com/office/drawing/2014/main" val="204334035"/>
                    </a:ext>
                  </a:extLst>
                </a:gridCol>
                <a:gridCol w="1452623">
                  <a:extLst>
                    <a:ext uri="{9D8B030D-6E8A-4147-A177-3AD203B41FA5}">
                      <a16:colId xmlns:a16="http://schemas.microsoft.com/office/drawing/2014/main" val="75461725"/>
                    </a:ext>
                  </a:extLst>
                </a:gridCol>
                <a:gridCol w="1452623">
                  <a:extLst>
                    <a:ext uri="{9D8B030D-6E8A-4147-A177-3AD203B41FA5}">
                      <a16:colId xmlns:a16="http://schemas.microsoft.com/office/drawing/2014/main" val="2525363640"/>
                    </a:ext>
                  </a:extLst>
                </a:gridCol>
                <a:gridCol w="1452623">
                  <a:extLst>
                    <a:ext uri="{9D8B030D-6E8A-4147-A177-3AD203B41FA5}">
                      <a16:colId xmlns:a16="http://schemas.microsoft.com/office/drawing/2014/main" val="945735848"/>
                    </a:ext>
                  </a:extLst>
                </a:gridCol>
                <a:gridCol w="1452623">
                  <a:extLst>
                    <a:ext uri="{9D8B030D-6E8A-4147-A177-3AD203B41FA5}">
                      <a16:colId xmlns:a16="http://schemas.microsoft.com/office/drawing/2014/main" val="4081605404"/>
                    </a:ext>
                  </a:extLst>
                </a:gridCol>
                <a:gridCol w="1452623">
                  <a:extLst>
                    <a:ext uri="{9D8B030D-6E8A-4147-A177-3AD203B41FA5}">
                      <a16:colId xmlns:a16="http://schemas.microsoft.com/office/drawing/2014/main" val="3507493708"/>
                    </a:ext>
                  </a:extLst>
                </a:gridCol>
                <a:gridCol w="1452623">
                  <a:extLst>
                    <a:ext uri="{9D8B030D-6E8A-4147-A177-3AD203B41FA5}">
                      <a16:colId xmlns:a16="http://schemas.microsoft.com/office/drawing/2014/main" val="529100906"/>
                    </a:ext>
                  </a:extLst>
                </a:gridCol>
                <a:gridCol w="1452623">
                  <a:extLst>
                    <a:ext uri="{9D8B030D-6E8A-4147-A177-3AD203B41FA5}">
                      <a16:colId xmlns:a16="http://schemas.microsoft.com/office/drawing/2014/main" val="155249003"/>
                    </a:ext>
                  </a:extLst>
                </a:gridCol>
              </a:tblGrid>
              <a:tr h="370840">
                <a:tc>
                  <a:txBody>
                    <a:bodyPr/>
                    <a:lstStyle/>
                    <a:p>
                      <a:pPr algn="ctr"/>
                      <a:r>
                        <a:rPr lang="en-US" sz="1400"/>
                        <a:t>1</a:t>
                      </a:r>
                      <a:r>
                        <a:rPr lang="en-US" sz="1400" baseline="30000"/>
                        <a:t>st</a:t>
                      </a:r>
                      <a:r>
                        <a:rPr lang="en-US" sz="1400"/>
                        <a:t> Period</a:t>
                      </a:r>
                    </a:p>
                  </a:txBody>
                  <a:tcPr/>
                </a:tc>
                <a:tc>
                  <a:txBody>
                    <a:bodyPr/>
                    <a:lstStyle/>
                    <a:p>
                      <a:pPr algn="ctr"/>
                      <a:r>
                        <a:rPr lang="en-US" sz="1400"/>
                        <a:t>2</a:t>
                      </a:r>
                      <a:r>
                        <a:rPr lang="en-US" sz="1400" baseline="30000"/>
                        <a:t>nd</a:t>
                      </a:r>
                      <a:r>
                        <a:rPr lang="en-US" sz="1400"/>
                        <a:t> Period</a:t>
                      </a:r>
                    </a:p>
                  </a:txBody>
                  <a:tcPr/>
                </a:tc>
                <a:tc>
                  <a:txBody>
                    <a:bodyPr/>
                    <a:lstStyle/>
                    <a:p>
                      <a:pPr algn="ctr"/>
                      <a:r>
                        <a:rPr lang="en-US" sz="1400"/>
                        <a:t>3</a:t>
                      </a:r>
                      <a:r>
                        <a:rPr lang="en-US" sz="1400" baseline="30000"/>
                        <a:t>rd</a:t>
                      </a:r>
                      <a:r>
                        <a:rPr lang="en-US" sz="1400"/>
                        <a:t> Period</a:t>
                      </a:r>
                    </a:p>
                  </a:txBody>
                  <a:tcPr/>
                </a:tc>
                <a:tc>
                  <a:txBody>
                    <a:bodyPr/>
                    <a:lstStyle/>
                    <a:p>
                      <a:pPr algn="ctr"/>
                      <a:r>
                        <a:rPr lang="en-US" sz="1400"/>
                        <a:t>4</a:t>
                      </a:r>
                      <a:r>
                        <a:rPr lang="en-US" sz="1400" baseline="30000"/>
                        <a:t>th</a:t>
                      </a:r>
                      <a:r>
                        <a:rPr lang="en-US" sz="1400"/>
                        <a:t> Period</a:t>
                      </a:r>
                    </a:p>
                  </a:txBody>
                  <a:tcPr/>
                </a:tc>
                <a:tc>
                  <a:txBody>
                    <a:bodyPr/>
                    <a:lstStyle/>
                    <a:p>
                      <a:pPr algn="ctr"/>
                      <a:r>
                        <a:rPr lang="en-US" sz="1400"/>
                        <a:t>5</a:t>
                      </a:r>
                      <a:r>
                        <a:rPr lang="en-US" sz="1400" baseline="30000"/>
                        <a:t>th</a:t>
                      </a:r>
                      <a:r>
                        <a:rPr lang="en-US" sz="1400"/>
                        <a:t> Period</a:t>
                      </a:r>
                    </a:p>
                  </a:txBody>
                  <a:tcPr/>
                </a:tc>
                <a:tc>
                  <a:txBody>
                    <a:bodyPr/>
                    <a:lstStyle/>
                    <a:p>
                      <a:pPr algn="ctr"/>
                      <a:r>
                        <a:rPr lang="en-US" sz="1400"/>
                        <a:t>6</a:t>
                      </a:r>
                      <a:r>
                        <a:rPr lang="en-US" sz="1400" baseline="30000"/>
                        <a:t>th</a:t>
                      </a:r>
                      <a:r>
                        <a:rPr lang="en-US" sz="1400"/>
                        <a:t> Period</a:t>
                      </a:r>
                    </a:p>
                  </a:txBody>
                  <a:tcPr/>
                </a:tc>
                <a:tc>
                  <a:txBody>
                    <a:bodyPr/>
                    <a:lstStyle/>
                    <a:p>
                      <a:pPr algn="ctr"/>
                      <a:r>
                        <a:rPr lang="en-US" sz="1400"/>
                        <a:t>7</a:t>
                      </a:r>
                      <a:r>
                        <a:rPr lang="en-US" sz="1400" baseline="30000"/>
                        <a:t>th</a:t>
                      </a:r>
                      <a:r>
                        <a:rPr lang="en-US" sz="1400"/>
                        <a:t> Period</a:t>
                      </a:r>
                    </a:p>
                  </a:txBody>
                  <a:tcPr/>
                </a:tc>
                <a:tc>
                  <a:txBody>
                    <a:bodyPr/>
                    <a:lstStyle/>
                    <a:p>
                      <a:pPr algn="ctr"/>
                      <a:r>
                        <a:rPr lang="en-US" sz="1400"/>
                        <a:t>8</a:t>
                      </a:r>
                      <a:r>
                        <a:rPr lang="en-US" sz="1400" baseline="30000"/>
                        <a:t>th</a:t>
                      </a:r>
                      <a:r>
                        <a:rPr lang="en-US" sz="1400"/>
                        <a:t> Period</a:t>
                      </a:r>
                    </a:p>
                  </a:txBody>
                  <a:tcPr/>
                </a:tc>
                <a:extLst>
                  <a:ext uri="{0D108BD9-81ED-4DB2-BD59-A6C34878D82A}">
                    <a16:rowId xmlns:a16="http://schemas.microsoft.com/office/drawing/2014/main" val="4257574821"/>
                  </a:ext>
                </a:extLst>
              </a:tr>
              <a:tr h="370840">
                <a:tc>
                  <a:txBody>
                    <a:bodyPr/>
                    <a:lstStyle/>
                    <a:p>
                      <a:pPr algn="ctr"/>
                      <a:r>
                        <a:rPr lang="en-US" sz="1400"/>
                        <a:t>Pre-AP Biology</a:t>
                      </a:r>
                    </a:p>
                  </a:txBody>
                  <a:tcPr/>
                </a:tc>
                <a:tc>
                  <a:txBody>
                    <a:bodyPr/>
                    <a:lstStyle/>
                    <a:p>
                      <a:pPr algn="ctr"/>
                      <a:r>
                        <a:rPr lang="en-US" sz="1400"/>
                        <a:t>English 1</a:t>
                      </a:r>
                    </a:p>
                  </a:txBody>
                  <a:tcPr/>
                </a:tc>
                <a:tc>
                  <a:txBody>
                    <a:bodyPr/>
                    <a:lstStyle/>
                    <a:p>
                      <a:pPr algn="ctr"/>
                      <a:r>
                        <a:rPr lang="en-US" sz="1400"/>
                        <a:t>Spanish I</a:t>
                      </a:r>
                    </a:p>
                  </a:txBody>
                  <a:tcPr/>
                </a:tc>
                <a:tc>
                  <a:txBody>
                    <a:bodyPr/>
                    <a:lstStyle/>
                    <a:p>
                      <a:pPr algn="ctr"/>
                      <a:r>
                        <a:rPr lang="en-US" sz="1400"/>
                        <a:t>Principles of  Health</a:t>
                      </a:r>
                    </a:p>
                  </a:txBody>
                  <a:tcPr/>
                </a:tc>
                <a:tc>
                  <a:txBody>
                    <a:bodyPr/>
                    <a:lstStyle/>
                    <a:p>
                      <a:pPr algn="ctr"/>
                      <a:r>
                        <a:rPr lang="en-US" sz="1400"/>
                        <a:t>Algebra 1</a:t>
                      </a:r>
                    </a:p>
                  </a:txBody>
                  <a:tcPr/>
                </a:tc>
                <a:tc>
                  <a:txBody>
                    <a:bodyPr/>
                    <a:lstStyle/>
                    <a:p>
                      <a:pPr algn="ctr"/>
                      <a:r>
                        <a:rPr lang="en-US" sz="1400" b="1">
                          <a:solidFill>
                            <a:schemeClr val="accent1"/>
                          </a:solidFill>
                        </a:rPr>
                        <a:t>EDUC 1300/MAPS</a:t>
                      </a:r>
                    </a:p>
                  </a:txBody>
                  <a:tcPr/>
                </a:tc>
                <a:tc>
                  <a:txBody>
                    <a:bodyPr/>
                    <a:lstStyle/>
                    <a:p>
                      <a:pPr algn="ctr"/>
                      <a:r>
                        <a:rPr lang="en-US" sz="1400"/>
                        <a:t>PATH 1</a:t>
                      </a:r>
                    </a:p>
                  </a:txBody>
                  <a:tcPr/>
                </a:tc>
                <a:tc>
                  <a:txBody>
                    <a:bodyPr/>
                    <a:lstStyle/>
                    <a:p>
                      <a:pPr algn="ctr"/>
                      <a:r>
                        <a:rPr lang="en-US" sz="1400"/>
                        <a:t>Athletics</a:t>
                      </a:r>
                    </a:p>
                  </a:txBody>
                  <a:tcPr/>
                </a:tc>
                <a:extLst>
                  <a:ext uri="{0D108BD9-81ED-4DB2-BD59-A6C34878D82A}">
                    <a16:rowId xmlns:a16="http://schemas.microsoft.com/office/drawing/2014/main" val="2443277848"/>
                  </a:ext>
                </a:extLst>
              </a:tr>
              <a:tr h="370840">
                <a:tc>
                  <a:txBody>
                    <a:bodyPr/>
                    <a:lstStyle/>
                    <a:p>
                      <a:pPr algn="ctr"/>
                      <a:r>
                        <a:rPr lang="en-US" sz="1400"/>
                        <a:t>Athletics</a:t>
                      </a:r>
                    </a:p>
                  </a:txBody>
                  <a:tcPr/>
                </a:tc>
                <a:tc>
                  <a:txBody>
                    <a:bodyPr/>
                    <a:lstStyle/>
                    <a:p>
                      <a:pPr algn="ctr"/>
                      <a:r>
                        <a:rPr lang="en-US" sz="1400"/>
                        <a:t>Spanish 2</a:t>
                      </a:r>
                    </a:p>
                  </a:txBody>
                  <a:tcPr/>
                </a:tc>
                <a:tc>
                  <a:txBody>
                    <a:bodyPr/>
                    <a:lstStyle/>
                    <a:p>
                      <a:pPr algn="ctr"/>
                      <a:r>
                        <a:rPr lang="en-US" sz="1400"/>
                        <a:t>Pre-AP Biology</a:t>
                      </a:r>
                    </a:p>
                  </a:txBody>
                  <a:tcPr/>
                </a:tc>
                <a:tc>
                  <a:txBody>
                    <a:bodyPr/>
                    <a:lstStyle/>
                    <a:p>
                      <a:pPr algn="ctr"/>
                      <a:r>
                        <a:rPr lang="en-US" sz="1400"/>
                        <a:t>Principles of  Health</a:t>
                      </a:r>
                    </a:p>
                  </a:txBody>
                  <a:tcPr/>
                </a:tc>
                <a:tc>
                  <a:txBody>
                    <a:bodyPr/>
                    <a:lstStyle/>
                    <a:p>
                      <a:pPr algn="ctr"/>
                      <a:r>
                        <a:rPr lang="en-US" sz="1400"/>
                        <a:t>Pre-AP </a:t>
                      </a:r>
                    </a:p>
                    <a:p>
                      <a:pPr algn="ctr"/>
                      <a:r>
                        <a:rPr lang="en-US" sz="1400"/>
                        <a:t>English 1</a:t>
                      </a:r>
                    </a:p>
                  </a:txBody>
                  <a:tcPr/>
                </a:tc>
                <a:tc>
                  <a:txBody>
                    <a:bodyPr/>
                    <a:lstStyle/>
                    <a:p>
                      <a:pPr algn="ctr"/>
                      <a:r>
                        <a:rPr lang="en-US" sz="1400" b="1">
                          <a:solidFill>
                            <a:schemeClr val="accent1"/>
                          </a:solidFill>
                        </a:rPr>
                        <a:t>BCIS 1305/Bus Inf </a:t>
                      </a:r>
                      <a:r>
                        <a:rPr lang="en-US" sz="1400" b="1" err="1">
                          <a:solidFill>
                            <a:schemeClr val="accent1"/>
                          </a:solidFill>
                        </a:rPr>
                        <a:t>Mgmt</a:t>
                      </a:r>
                      <a:r>
                        <a:rPr lang="en-US" sz="1400" b="1">
                          <a:solidFill>
                            <a:schemeClr val="accent1"/>
                          </a:solidFill>
                        </a:rPr>
                        <a:t> 2</a:t>
                      </a:r>
                    </a:p>
                  </a:txBody>
                  <a:tcPr/>
                </a:tc>
                <a:tc>
                  <a:txBody>
                    <a:bodyPr/>
                    <a:lstStyle/>
                    <a:p>
                      <a:pPr algn="ctr"/>
                      <a:endParaRPr lang="en-US" sz="1400"/>
                    </a:p>
                  </a:txBody>
                  <a:tcPr/>
                </a:tc>
                <a:tc>
                  <a:txBody>
                    <a:bodyPr/>
                    <a:lstStyle/>
                    <a:p>
                      <a:pPr algn="ctr"/>
                      <a:r>
                        <a:rPr lang="en-US" sz="1400"/>
                        <a:t>Pre-AP Geometry</a:t>
                      </a:r>
                    </a:p>
                  </a:txBody>
                  <a:tcPr/>
                </a:tc>
                <a:extLst>
                  <a:ext uri="{0D108BD9-81ED-4DB2-BD59-A6C34878D82A}">
                    <a16:rowId xmlns:a16="http://schemas.microsoft.com/office/drawing/2014/main" val="1654765532"/>
                  </a:ext>
                </a:extLst>
              </a:tr>
              <a:tr h="370840">
                <a:tc>
                  <a:txBody>
                    <a:bodyPr/>
                    <a:lstStyle/>
                    <a:p>
                      <a:pPr algn="ctr"/>
                      <a:r>
                        <a:rPr lang="en-US" sz="1400"/>
                        <a:t>Pre-AP English 1</a:t>
                      </a:r>
                    </a:p>
                  </a:txBody>
                  <a:tcPr/>
                </a:tc>
                <a:tc>
                  <a:txBody>
                    <a:bodyPr/>
                    <a:lstStyle/>
                    <a:p>
                      <a:pPr algn="ctr"/>
                      <a:r>
                        <a:rPr lang="en-US" sz="1400"/>
                        <a:t>Spanish 1</a:t>
                      </a:r>
                    </a:p>
                  </a:txBody>
                  <a:tcPr/>
                </a:tc>
                <a:tc>
                  <a:txBody>
                    <a:bodyPr/>
                    <a:lstStyle/>
                    <a:p>
                      <a:pPr algn="ctr"/>
                      <a:r>
                        <a:rPr lang="en-US" sz="1400"/>
                        <a:t>Band</a:t>
                      </a:r>
                    </a:p>
                  </a:txBody>
                  <a:tcPr/>
                </a:tc>
                <a:tc>
                  <a:txBody>
                    <a:bodyPr/>
                    <a:lstStyle/>
                    <a:p>
                      <a:pPr algn="ctr"/>
                      <a:r>
                        <a:rPr lang="en-US" sz="1400"/>
                        <a:t>Pre-AP Geometry</a:t>
                      </a:r>
                    </a:p>
                  </a:txBody>
                  <a:tcPr/>
                </a:tc>
                <a:tc>
                  <a:txBody>
                    <a:bodyPr/>
                    <a:lstStyle/>
                    <a:p>
                      <a:pPr algn="ctr"/>
                      <a:r>
                        <a:rPr lang="en-US" sz="1400"/>
                        <a:t>Athletics</a:t>
                      </a:r>
                    </a:p>
                  </a:txBody>
                  <a:tcPr/>
                </a:tc>
                <a:tc>
                  <a:txBody>
                    <a:bodyPr/>
                    <a:lstStyle/>
                    <a:p>
                      <a:pPr algn="ctr"/>
                      <a:endParaRPr lang="en-US" sz="1400"/>
                    </a:p>
                  </a:txBody>
                  <a:tcPr/>
                </a:tc>
                <a:tc>
                  <a:txBody>
                    <a:bodyPr/>
                    <a:lstStyle/>
                    <a:p>
                      <a:pPr algn="ctr"/>
                      <a:endParaRPr lang="en-US" sz="1400"/>
                    </a:p>
                  </a:txBody>
                  <a:tcPr/>
                </a:tc>
                <a:tc>
                  <a:txBody>
                    <a:bodyPr/>
                    <a:lstStyle/>
                    <a:p>
                      <a:pPr algn="ctr"/>
                      <a:r>
                        <a:rPr lang="en-US" sz="1400"/>
                        <a:t>Introduction Trades</a:t>
                      </a:r>
                    </a:p>
                  </a:txBody>
                  <a:tcPr/>
                </a:tc>
                <a:extLst>
                  <a:ext uri="{0D108BD9-81ED-4DB2-BD59-A6C34878D82A}">
                    <a16:rowId xmlns:a16="http://schemas.microsoft.com/office/drawing/2014/main" val="617644469"/>
                  </a:ext>
                </a:extLst>
              </a:tr>
              <a:tr h="370840">
                <a:tc>
                  <a:txBody>
                    <a:bodyPr/>
                    <a:lstStyle/>
                    <a:p>
                      <a:pPr algn="ctr"/>
                      <a:r>
                        <a:rPr lang="en-US" sz="1400"/>
                        <a:t>Spanish 1</a:t>
                      </a:r>
                    </a:p>
                  </a:txBody>
                  <a:tcPr/>
                </a:tc>
                <a:tc>
                  <a:txBody>
                    <a:bodyPr/>
                    <a:lstStyle/>
                    <a:p>
                      <a:pPr algn="ctr"/>
                      <a:r>
                        <a:rPr lang="en-US" sz="1400"/>
                        <a:t>Principles of Agriculture</a:t>
                      </a:r>
                    </a:p>
                  </a:txBody>
                  <a:tcPr/>
                </a:tc>
                <a:tc>
                  <a:txBody>
                    <a:bodyPr/>
                    <a:lstStyle/>
                    <a:p>
                      <a:pPr algn="ctr"/>
                      <a:r>
                        <a:rPr lang="en-US" sz="1400"/>
                        <a:t>Spanish 2</a:t>
                      </a:r>
                    </a:p>
                  </a:txBody>
                  <a:tcPr/>
                </a:tc>
                <a:tc>
                  <a:txBody>
                    <a:bodyPr/>
                    <a:lstStyle/>
                    <a:p>
                      <a:pPr algn="ctr"/>
                      <a:r>
                        <a:rPr lang="en-US" sz="1400"/>
                        <a:t>English 1</a:t>
                      </a:r>
                    </a:p>
                  </a:txBody>
                  <a:tcPr/>
                </a:tc>
                <a:tc>
                  <a:txBody>
                    <a:bodyPr/>
                    <a:lstStyle/>
                    <a:p>
                      <a:pPr algn="ctr"/>
                      <a:r>
                        <a:rPr lang="en-US" sz="1400"/>
                        <a:t>Principles of  Health</a:t>
                      </a:r>
                    </a:p>
                  </a:txBody>
                  <a:tcPr/>
                </a:tc>
                <a:tc>
                  <a:txBody>
                    <a:bodyPr/>
                    <a:lstStyle/>
                    <a:p>
                      <a:pPr algn="ctr"/>
                      <a:endParaRPr lang="en-US" sz="1400"/>
                    </a:p>
                  </a:txBody>
                  <a:tcPr/>
                </a:tc>
                <a:tc>
                  <a:txBody>
                    <a:bodyPr/>
                    <a:lstStyle/>
                    <a:p>
                      <a:pPr algn="ctr"/>
                      <a:endParaRPr lang="en-US" sz="1400"/>
                    </a:p>
                  </a:txBody>
                  <a:tcPr/>
                </a:tc>
                <a:tc>
                  <a:txBody>
                    <a:bodyPr/>
                    <a:lstStyle/>
                    <a:p>
                      <a:pPr algn="ctr"/>
                      <a:r>
                        <a:rPr lang="en-US" sz="1400"/>
                        <a:t>Biology</a:t>
                      </a:r>
                    </a:p>
                  </a:txBody>
                  <a:tcPr/>
                </a:tc>
                <a:extLst>
                  <a:ext uri="{0D108BD9-81ED-4DB2-BD59-A6C34878D82A}">
                    <a16:rowId xmlns:a16="http://schemas.microsoft.com/office/drawing/2014/main" val="3884666443"/>
                  </a:ext>
                </a:extLst>
              </a:tr>
              <a:tr h="370840">
                <a:tc>
                  <a:txBody>
                    <a:bodyPr/>
                    <a:lstStyle/>
                    <a:p>
                      <a:pPr algn="ctr"/>
                      <a:r>
                        <a:rPr lang="en-US" sz="1400"/>
                        <a:t>Cheer</a:t>
                      </a:r>
                    </a:p>
                  </a:txBody>
                  <a:tcPr/>
                </a:tc>
                <a:tc>
                  <a:txBody>
                    <a:bodyPr/>
                    <a:lstStyle/>
                    <a:p>
                      <a:pPr algn="ctr"/>
                      <a:r>
                        <a:rPr lang="en-US" sz="1400"/>
                        <a:t>Pre-AP </a:t>
                      </a:r>
                    </a:p>
                    <a:p>
                      <a:pPr algn="ctr"/>
                      <a:r>
                        <a:rPr lang="en-US" sz="1400"/>
                        <a:t>English 1</a:t>
                      </a:r>
                    </a:p>
                  </a:txBody>
                  <a:tcPr/>
                </a:tc>
                <a:tc>
                  <a:txBody>
                    <a:bodyPr/>
                    <a:lstStyle/>
                    <a:p>
                      <a:pPr algn="ctr"/>
                      <a:r>
                        <a:rPr lang="en-US" sz="1400"/>
                        <a:t>Algebra 1</a:t>
                      </a:r>
                    </a:p>
                  </a:txBody>
                  <a:tcPr/>
                </a:tc>
                <a:tc>
                  <a:txBody>
                    <a:bodyPr/>
                    <a:lstStyle/>
                    <a:p>
                      <a:pPr algn="ctr"/>
                      <a:r>
                        <a:rPr lang="en-US" sz="1400"/>
                        <a:t>Principles of Engineering</a:t>
                      </a:r>
                    </a:p>
                  </a:txBody>
                  <a:tcPr/>
                </a:tc>
                <a:tc>
                  <a:txBody>
                    <a:bodyPr/>
                    <a:lstStyle/>
                    <a:p>
                      <a:pPr algn="ctr"/>
                      <a:r>
                        <a:rPr lang="en-US" sz="1400"/>
                        <a:t>English 1</a:t>
                      </a:r>
                    </a:p>
                  </a:txBody>
                  <a:tcPr/>
                </a:tc>
                <a:tc>
                  <a:txBody>
                    <a:bodyPr/>
                    <a:lstStyle/>
                    <a:p>
                      <a:pPr algn="ctr"/>
                      <a:endParaRPr lang="en-US" sz="1400"/>
                    </a:p>
                  </a:txBody>
                  <a:tcPr/>
                </a:tc>
                <a:tc>
                  <a:txBody>
                    <a:bodyPr/>
                    <a:lstStyle/>
                    <a:p>
                      <a:pPr algn="ctr"/>
                      <a:endParaRPr lang="en-US" sz="1400"/>
                    </a:p>
                  </a:txBody>
                  <a:tcPr/>
                </a:tc>
                <a:tc>
                  <a:txBody>
                    <a:bodyPr/>
                    <a:lstStyle/>
                    <a:p>
                      <a:pPr algn="ctr"/>
                      <a:r>
                        <a:rPr lang="en-US" sz="1400"/>
                        <a:t>Spanish 2</a:t>
                      </a:r>
                    </a:p>
                  </a:txBody>
                  <a:tcPr/>
                </a:tc>
                <a:extLst>
                  <a:ext uri="{0D108BD9-81ED-4DB2-BD59-A6C34878D82A}">
                    <a16:rowId xmlns:a16="http://schemas.microsoft.com/office/drawing/2014/main" val="2678885105"/>
                  </a:ext>
                </a:extLst>
              </a:tr>
              <a:tr h="370840">
                <a:tc>
                  <a:txBody>
                    <a:bodyPr/>
                    <a:lstStyle/>
                    <a:p>
                      <a:pPr algn="ctr"/>
                      <a:r>
                        <a:rPr lang="en-US" sz="1400"/>
                        <a:t>Biology</a:t>
                      </a:r>
                    </a:p>
                  </a:txBody>
                  <a:tcPr/>
                </a:tc>
                <a:tc>
                  <a:txBody>
                    <a:bodyPr/>
                    <a:lstStyle/>
                    <a:p>
                      <a:pPr algn="ctr"/>
                      <a:r>
                        <a:rPr lang="en-US" sz="1400"/>
                        <a:t>Algebra 1</a:t>
                      </a:r>
                    </a:p>
                  </a:txBody>
                  <a:tcPr/>
                </a:tc>
                <a:tc>
                  <a:txBody>
                    <a:bodyPr/>
                    <a:lstStyle/>
                    <a:p>
                      <a:pPr algn="ctr"/>
                      <a:r>
                        <a:rPr lang="en-US" sz="1400"/>
                        <a:t>Principles of Agriculture</a:t>
                      </a:r>
                    </a:p>
                  </a:txBody>
                  <a:tcPr/>
                </a:tc>
                <a:tc>
                  <a:txBody>
                    <a:bodyPr/>
                    <a:lstStyle/>
                    <a:p>
                      <a:pPr algn="ctr"/>
                      <a:r>
                        <a:rPr lang="en-US" sz="1400"/>
                        <a:t>Pre-AP Biology</a:t>
                      </a:r>
                    </a:p>
                  </a:txBody>
                  <a:tcPr/>
                </a:tc>
                <a:tc>
                  <a:txBody>
                    <a:bodyPr/>
                    <a:lstStyle/>
                    <a:p>
                      <a:pPr algn="ctr"/>
                      <a:r>
                        <a:rPr lang="en-US" sz="1400"/>
                        <a:t>Introduction Trades</a:t>
                      </a:r>
                    </a:p>
                  </a:txBody>
                  <a:tcPr/>
                </a:tc>
                <a:tc>
                  <a:txBody>
                    <a:bodyPr/>
                    <a:lstStyle/>
                    <a:p>
                      <a:pPr algn="ctr"/>
                      <a:endParaRPr lang="en-US" sz="1400"/>
                    </a:p>
                  </a:txBody>
                  <a:tcPr/>
                </a:tc>
                <a:tc>
                  <a:txBody>
                    <a:bodyPr/>
                    <a:lstStyle/>
                    <a:p>
                      <a:pPr algn="ctr"/>
                      <a:endParaRPr lang="en-US" sz="1400"/>
                    </a:p>
                  </a:txBody>
                  <a:tcPr/>
                </a:tc>
                <a:tc>
                  <a:txBody>
                    <a:bodyPr/>
                    <a:lstStyle/>
                    <a:p>
                      <a:pPr algn="ctr"/>
                      <a:r>
                        <a:rPr lang="en-US" sz="1400"/>
                        <a:t>German 2</a:t>
                      </a:r>
                    </a:p>
                  </a:txBody>
                  <a:tcPr/>
                </a:tc>
                <a:extLst>
                  <a:ext uri="{0D108BD9-81ED-4DB2-BD59-A6C34878D82A}">
                    <a16:rowId xmlns:a16="http://schemas.microsoft.com/office/drawing/2014/main" val="2985845896"/>
                  </a:ext>
                </a:extLst>
              </a:tr>
              <a:tr h="370840">
                <a:tc>
                  <a:txBody>
                    <a:bodyPr/>
                    <a:lstStyle/>
                    <a:p>
                      <a:pPr algn="ctr"/>
                      <a:endParaRPr lang="en-US" sz="1400"/>
                    </a:p>
                  </a:txBody>
                  <a:tcPr/>
                </a:tc>
                <a:tc>
                  <a:txBody>
                    <a:bodyPr/>
                    <a:lstStyle/>
                    <a:p>
                      <a:pPr algn="ctr"/>
                      <a:r>
                        <a:rPr lang="en-US" sz="1400"/>
                        <a:t>PE</a:t>
                      </a:r>
                    </a:p>
                  </a:txBody>
                  <a:tcPr/>
                </a:tc>
                <a:tc>
                  <a:txBody>
                    <a:bodyPr/>
                    <a:lstStyle/>
                    <a:p>
                      <a:pPr algn="ctr"/>
                      <a:r>
                        <a:rPr lang="en-US" sz="1400"/>
                        <a:t>Introduction Culinary</a:t>
                      </a:r>
                    </a:p>
                  </a:txBody>
                  <a:tcPr/>
                </a:tc>
                <a:tc>
                  <a:txBody>
                    <a:bodyPr/>
                    <a:lstStyle/>
                    <a:p>
                      <a:pPr algn="ctr"/>
                      <a:r>
                        <a:rPr lang="en-US" sz="1400"/>
                        <a:t>German 2</a:t>
                      </a:r>
                    </a:p>
                  </a:txBody>
                  <a:tcPr/>
                </a:tc>
                <a:tc>
                  <a:txBody>
                    <a:bodyPr/>
                    <a:lstStyle/>
                    <a:p>
                      <a:pPr algn="ctr"/>
                      <a:r>
                        <a:rPr lang="en-US" sz="1400"/>
                        <a:t>Pre-AP Geometry</a:t>
                      </a:r>
                    </a:p>
                  </a:txBody>
                  <a:tcPr/>
                </a:tc>
                <a:tc>
                  <a:txBody>
                    <a:bodyPr/>
                    <a:lstStyle/>
                    <a:p>
                      <a:pPr algn="ctr"/>
                      <a:endParaRPr lang="en-US" sz="1400"/>
                    </a:p>
                  </a:txBody>
                  <a:tcPr/>
                </a:tc>
                <a:tc>
                  <a:txBody>
                    <a:bodyPr/>
                    <a:lstStyle/>
                    <a:p>
                      <a:pPr algn="ctr"/>
                      <a:endParaRPr lang="en-US" sz="1400"/>
                    </a:p>
                  </a:txBody>
                  <a:tcPr/>
                </a:tc>
                <a:tc>
                  <a:txBody>
                    <a:bodyPr/>
                    <a:lstStyle/>
                    <a:p>
                      <a:pPr algn="ctr"/>
                      <a:r>
                        <a:rPr lang="en-US" sz="1400"/>
                        <a:t>Introduction Culinary</a:t>
                      </a:r>
                    </a:p>
                  </a:txBody>
                  <a:tcPr/>
                </a:tc>
                <a:extLst>
                  <a:ext uri="{0D108BD9-81ED-4DB2-BD59-A6C34878D82A}">
                    <a16:rowId xmlns:a16="http://schemas.microsoft.com/office/drawing/2014/main" val="1573943836"/>
                  </a:ext>
                </a:extLst>
              </a:tr>
              <a:tr h="370840">
                <a:tc>
                  <a:txBody>
                    <a:bodyPr/>
                    <a:lstStyle/>
                    <a:p>
                      <a:pPr algn="ctr"/>
                      <a:endParaRPr lang="en-US" sz="1400"/>
                    </a:p>
                  </a:txBody>
                  <a:tcPr/>
                </a:tc>
                <a:tc>
                  <a:txBody>
                    <a:bodyPr/>
                    <a:lstStyle/>
                    <a:p>
                      <a:pPr algn="ctr"/>
                      <a:r>
                        <a:rPr lang="en-US" sz="1400"/>
                        <a:t>Theatre 1</a:t>
                      </a:r>
                    </a:p>
                  </a:txBody>
                  <a:tcPr/>
                </a:tc>
                <a:tc>
                  <a:txBody>
                    <a:bodyPr/>
                    <a:lstStyle/>
                    <a:p>
                      <a:pPr algn="ctr"/>
                      <a:endParaRPr lang="en-US" sz="1400"/>
                    </a:p>
                  </a:txBody>
                  <a:tcPr/>
                </a:tc>
                <a:tc>
                  <a:txBody>
                    <a:bodyPr/>
                    <a:lstStyle/>
                    <a:p>
                      <a:pPr algn="ctr"/>
                      <a:r>
                        <a:rPr lang="en-US" sz="1400"/>
                        <a:t>Introduction Trades</a:t>
                      </a:r>
                    </a:p>
                  </a:txBody>
                  <a:tcPr/>
                </a:tc>
                <a:tc>
                  <a:txBody>
                    <a:bodyPr/>
                    <a:lstStyle/>
                    <a:p>
                      <a:pPr algn="ctr"/>
                      <a:r>
                        <a:rPr lang="en-US" sz="1400"/>
                        <a:t>Spanish 1</a:t>
                      </a:r>
                    </a:p>
                  </a:txBody>
                  <a:tcPr/>
                </a:tc>
                <a:tc>
                  <a:txBody>
                    <a:bodyPr/>
                    <a:lstStyle/>
                    <a:p>
                      <a:pPr algn="ctr"/>
                      <a:endParaRPr lang="en-US" sz="1400"/>
                    </a:p>
                  </a:txBody>
                  <a:tcPr/>
                </a:tc>
                <a:tc>
                  <a:txBody>
                    <a:bodyPr/>
                    <a:lstStyle/>
                    <a:p>
                      <a:pPr algn="ctr"/>
                      <a:endParaRPr lang="en-US" sz="1400"/>
                    </a:p>
                  </a:txBody>
                  <a:tcPr/>
                </a:tc>
                <a:tc>
                  <a:txBody>
                    <a:bodyPr/>
                    <a:lstStyle/>
                    <a:p>
                      <a:pPr algn="ctr"/>
                      <a:r>
                        <a:rPr lang="en-US" sz="1400"/>
                        <a:t>English 1</a:t>
                      </a:r>
                    </a:p>
                  </a:txBody>
                  <a:tcPr/>
                </a:tc>
                <a:extLst>
                  <a:ext uri="{0D108BD9-81ED-4DB2-BD59-A6C34878D82A}">
                    <a16:rowId xmlns:a16="http://schemas.microsoft.com/office/drawing/2014/main" val="2909251315"/>
                  </a:ext>
                </a:extLst>
              </a:tr>
              <a:tr h="370840">
                <a:tc>
                  <a:txBody>
                    <a:bodyPr/>
                    <a:lstStyle/>
                    <a:p>
                      <a:pPr algn="ctr"/>
                      <a:endParaRPr lang="en-US" sz="1400"/>
                    </a:p>
                  </a:txBody>
                  <a:tcPr/>
                </a:tc>
                <a:tc>
                  <a:txBody>
                    <a:bodyPr/>
                    <a:lstStyle/>
                    <a:p>
                      <a:pPr algn="ctr"/>
                      <a:r>
                        <a:rPr lang="en-US" sz="1400"/>
                        <a:t>Band</a:t>
                      </a:r>
                    </a:p>
                  </a:txBody>
                  <a:tcPr/>
                </a:tc>
                <a:tc>
                  <a:txBody>
                    <a:bodyPr/>
                    <a:lstStyle/>
                    <a:p>
                      <a:pPr algn="ctr"/>
                      <a:endParaRPr lang="en-US" sz="1400"/>
                    </a:p>
                  </a:txBody>
                  <a:tcPr/>
                </a:tc>
                <a:tc>
                  <a:txBody>
                    <a:bodyPr/>
                    <a:lstStyle/>
                    <a:p>
                      <a:pPr algn="ctr"/>
                      <a:r>
                        <a:rPr lang="en-US" sz="1400"/>
                        <a:t>Biology</a:t>
                      </a:r>
                    </a:p>
                  </a:txBody>
                  <a:tcPr/>
                </a:tc>
                <a:tc>
                  <a:txBody>
                    <a:bodyPr/>
                    <a:lstStyle/>
                    <a:p>
                      <a:pPr algn="ctr"/>
                      <a:r>
                        <a:rPr lang="en-US" sz="1400"/>
                        <a:t>Law Enforcement 1</a:t>
                      </a:r>
                    </a:p>
                  </a:txBody>
                  <a:tcPr/>
                </a:tc>
                <a:tc>
                  <a:txBody>
                    <a:bodyPr/>
                    <a:lstStyle/>
                    <a:p>
                      <a:pPr algn="ctr"/>
                      <a:endParaRPr lang="en-US" sz="1400"/>
                    </a:p>
                  </a:txBody>
                  <a:tcPr/>
                </a:tc>
                <a:tc>
                  <a:txBody>
                    <a:bodyPr/>
                    <a:lstStyle/>
                    <a:p>
                      <a:pPr algn="ctr"/>
                      <a:endParaRPr lang="en-US" sz="1400"/>
                    </a:p>
                  </a:txBody>
                  <a:tcPr/>
                </a:tc>
                <a:tc>
                  <a:txBody>
                    <a:bodyPr/>
                    <a:lstStyle/>
                    <a:p>
                      <a:pPr algn="ctr"/>
                      <a:r>
                        <a:rPr lang="en-US" sz="1400"/>
                        <a:t>Floral Design</a:t>
                      </a:r>
                    </a:p>
                  </a:txBody>
                  <a:tcPr/>
                </a:tc>
                <a:extLst>
                  <a:ext uri="{0D108BD9-81ED-4DB2-BD59-A6C34878D82A}">
                    <a16:rowId xmlns:a16="http://schemas.microsoft.com/office/drawing/2014/main" val="3857403423"/>
                  </a:ext>
                </a:extLst>
              </a:tr>
            </a:tbl>
          </a:graphicData>
        </a:graphic>
      </p:graphicFrame>
      <p:sp>
        <p:nvSpPr>
          <p:cNvPr id="3" name="TextBox 2">
            <a:extLst>
              <a:ext uri="{FF2B5EF4-FFF2-40B4-BE49-F238E27FC236}">
                <a16:creationId xmlns:a16="http://schemas.microsoft.com/office/drawing/2014/main" id="{D61D97FE-156F-94A1-401F-9369F056B5D4}"/>
              </a:ext>
            </a:extLst>
          </p:cNvPr>
          <p:cNvSpPr txBox="1"/>
          <p:nvPr/>
        </p:nvSpPr>
        <p:spPr>
          <a:xfrm>
            <a:off x="9727406" y="59146"/>
            <a:ext cx="6234112" cy="276999"/>
          </a:xfrm>
          <a:prstGeom prst="rect">
            <a:avLst/>
          </a:prstGeom>
          <a:noFill/>
        </p:spPr>
        <p:txBody>
          <a:bodyPr wrap="square">
            <a:spAutoFit/>
          </a:bodyPr>
          <a:lstStyle/>
          <a:p>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Data Source: </a:t>
            </a:r>
            <a:r>
              <a:rPr lang="en-US" sz="1200" err="1">
                <a:solidFill>
                  <a:schemeClr val="accent1"/>
                </a:solidFill>
                <a:latin typeface="Times New Roman" panose="02020603050405020304" pitchFamily="18" charset="0"/>
                <a:ea typeface="Times New Roman" panose="02020603050405020304" pitchFamily="18" charset="0"/>
                <a:cs typeface="Arial" panose="020B0604020202020204" pitchFamily="34" charset="0"/>
              </a:rPr>
              <a:t>FECHS</a:t>
            </a:r>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 Provided Data</a:t>
            </a:r>
            <a:endParaRPr lang="en-US" sz="1200"/>
          </a:p>
        </p:txBody>
      </p:sp>
    </p:spTree>
    <p:extLst>
      <p:ext uri="{BB962C8B-B14F-4D97-AF65-F5344CB8AC3E}">
        <p14:creationId xmlns:p14="http://schemas.microsoft.com/office/powerpoint/2010/main" val="410739935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821E7B-29CB-3A78-9234-B786A28FABE5}"/>
              </a:ext>
            </a:extLst>
          </p:cNvPr>
          <p:cNvGraphicFramePr>
            <a:graphicFrameLocks noGrp="1"/>
          </p:cNvGraphicFramePr>
          <p:nvPr>
            <p:ph idx="1"/>
            <p:extLst>
              <p:ext uri="{D42A27DB-BD31-4B8C-83A1-F6EECF244321}">
                <p14:modId xmlns:p14="http://schemas.microsoft.com/office/powerpoint/2010/main" val="3862380157"/>
              </p:ext>
            </p:extLst>
          </p:nvPr>
        </p:nvGraphicFramePr>
        <p:xfrm>
          <a:off x="1289304" y="1155299"/>
          <a:ext cx="9613392" cy="1676528"/>
        </p:xfrm>
        <a:graphic>
          <a:graphicData uri="http://schemas.openxmlformats.org/drawingml/2006/table">
            <a:tbl>
              <a:tblPr firstRow="1" bandRow="1">
                <a:tableStyleId>{6E25E649-3F16-4E02-A733-19D2CDBF48F0}</a:tableStyleId>
              </a:tblPr>
              <a:tblGrid>
                <a:gridCol w="2403348">
                  <a:extLst>
                    <a:ext uri="{9D8B030D-6E8A-4147-A177-3AD203B41FA5}">
                      <a16:colId xmlns:a16="http://schemas.microsoft.com/office/drawing/2014/main" val="38810731"/>
                    </a:ext>
                  </a:extLst>
                </a:gridCol>
                <a:gridCol w="2403348">
                  <a:extLst>
                    <a:ext uri="{9D8B030D-6E8A-4147-A177-3AD203B41FA5}">
                      <a16:colId xmlns:a16="http://schemas.microsoft.com/office/drawing/2014/main" val="4120213854"/>
                    </a:ext>
                  </a:extLst>
                </a:gridCol>
                <a:gridCol w="2403348">
                  <a:extLst>
                    <a:ext uri="{9D8B030D-6E8A-4147-A177-3AD203B41FA5}">
                      <a16:colId xmlns:a16="http://schemas.microsoft.com/office/drawing/2014/main" val="1238111338"/>
                    </a:ext>
                  </a:extLst>
                </a:gridCol>
                <a:gridCol w="2403348">
                  <a:extLst>
                    <a:ext uri="{9D8B030D-6E8A-4147-A177-3AD203B41FA5}">
                      <a16:colId xmlns:a16="http://schemas.microsoft.com/office/drawing/2014/main" val="745180807"/>
                    </a:ext>
                  </a:extLst>
                </a:gridCol>
              </a:tblGrid>
              <a:tr h="838264">
                <a:tc>
                  <a:txBody>
                    <a:bodyPr/>
                    <a:lstStyle/>
                    <a:p>
                      <a:pPr algn="ctr"/>
                      <a:r>
                        <a:rPr lang="en-US"/>
                        <a:t>Cohort</a:t>
                      </a:r>
                    </a:p>
                  </a:txBody>
                  <a:tcPr anchor="ctr"/>
                </a:tc>
                <a:tc>
                  <a:txBody>
                    <a:bodyPr/>
                    <a:lstStyle/>
                    <a:p>
                      <a:pPr algn="ctr"/>
                      <a:r>
                        <a:rPr lang="en-US"/>
                        <a:t>Fall 2024 Admission</a:t>
                      </a:r>
                    </a:p>
                  </a:txBody>
                  <a:tcPr anchor="ctr"/>
                </a:tc>
                <a:tc>
                  <a:txBody>
                    <a:bodyPr/>
                    <a:lstStyle/>
                    <a:p>
                      <a:pPr algn="ctr"/>
                      <a:r>
                        <a:rPr lang="en-US"/>
                        <a:t>Withdraws</a:t>
                      </a:r>
                    </a:p>
                  </a:txBody>
                  <a:tcPr anchor="ctr"/>
                </a:tc>
                <a:tc>
                  <a:txBody>
                    <a:bodyPr/>
                    <a:lstStyle/>
                    <a:p>
                      <a:pPr algn="ctr"/>
                      <a:r>
                        <a:rPr lang="en-US"/>
                        <a:t>Total Cohort </a:t>
                      </a:r>
                    </a:p>
                  </a:txBody>
                  <a:tcPr anchor="ctr"/>
                </a:tc>
                <a:extLst>
                  <a:ext uri="{0D108BD9-81ED-4DB2-BD59-A6C34878D82A}">
                    <a16:rowId xmlns:a16="http://schemas.microsoft.com/office/drawing/2014/main" val="1075048562"/>
                  </a:ext>
                </a:extLst>
              </a:tr>
              <a:tr h="838264">
                <a:tc>
                  <a:txBody>
                    <a:bodyPr/>
                    <a:lstStyle/>
                    <a:p>
                      <a:pPr algn="ctr"/>
                      <a:r>
                        <a:rPr lang="en-US"/>
                        <a:t>2028</a:t>
                      </a:r>
                    </a:p>
                  </a:txBody>
                  <a:tcPr anchor="ctr"/>
                </a:tc>
                <a:tc>
                  <a:txBody>
                    <a:bodyPr/>
                    <a:lstStyle/>
                    <a:p>
                      <a:pPr algn="ctr"/>
                      <a:r>
                        <a:rPr lang="en-US"/>
                        <a:t>25</a:t>
                      </a:r>
                    </a:p>
                  </a:txBody>
                  <a:tcPr anchor="ctr"/>
                </a:tc>
                <a:tc>
                  <a:txBody>
                    <a:bodyPr/>
                    <a:lstStyle/>
                    <a:p>
                      <a:pPr algn="ctr"/>
                      <a:r>
                        <a:rPr lang="en-US"/>
                        <a:t>2</a:t>
                      </a:r>
                    </a:p>
                  </a:txBody>
                  <a:tcPr anchor="ctr"/>
                </a:tc>
                <a:tc>
                  <a:txBody>
                    <a:bodyPr/>
                    <a:lstStyle/>
                    <a:p>
                      <a:pPr algn="ctr"/>
                      <a:r>
                        <a:rPr lang="en-US"/>
                        <a:t>23</a:t>
                      </a:r>
                    </a:p>
                  </a:txBody>
                  <a:tcPr anchor="ctr"/>
                </a:tc>
                <a:extLst>
                  <a:ext uri="{0D108BD9-81ED-4DB2-BD59-A6C34878D82A}">
                    <a16:rowId xmlns:a16="http://schemas.microsoft.com/office/drawing/2014/main" val="1708013580"/>
                  </a:ext>
                </a:extLst>
              </a:tr>
            </a:tbl>
          </a:graphicData>
        </a:graphic>
      </p:graphicFrame>
      <p:pic>
        <p:nvPicPr>
          <p:cNvPr id="6" name="Picture 5">
            <a:extLst>
              <a:ext uri="{FF2B5EF4-FFF2-40B4-BE49-F238E27FC236}">
                <a16:creationId xmlns:a16="http://schemas.microsoft.com/office/drawing/2014/main" id="{6019D2C1-D43E-D39F-6D20-DEE1BCBCFC99}"/>
              </a:ext>
            </a:extLst>
          </p:cNvPr>
          <p:cNvPicPr>
            <a:picLocks noChangeAspect="1"/>
          </p:cNvPicPr>
          <p:nvPr/>
        </p:nvPicPr>
        <p:blipFill>
          <a:blip r:embed="rId3"/>
          <a:stretch>
            <a:fillRect/>
          </a:stretch>
        </p:blipFill>
        <p:spPr>
          <a:xfrm>
            <a:off x="-274685" y="298034"/>
            <a:ext cx="4919837" cy="792549"/>
          </a:xfrm>
          <a:prstGeom prst="rect">
            <a:avLst/>
          </a:prstGeom>
        </p:spPr>
      </p:pic>
      <p:sp>
        <p:nvSpPr>
          <p:cNvPr id="8" name="Title 1">
            <a:extLst>
              <a:ext uri="{FF2B5EF4-FFF2-40B4-BE49-F238E27FC236}">
                <a16:creationId xmlns:a16="http://schemas.microsoft.com/office/drawing/2014/main" id="{1DB953BE-9DD4-77B1-985A-8575C8DC5747}"/>
              </a:ext>
            </a:extLst>
          </p:cNvPr>
          <p:cNvSpPr txBox="1">
            <a:spLocks/>
          </p:cNvSpPr>
          <p:nvPr/>
        </p:nvSpPr>
        <p:spPr bwMode="auto">
          <a:xfrm>
            <a:off x="302623" y="84708"/>
            <a:ext cx="445225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a:solidFill>
                  <a:schemeClr val="bg1"/>
                </a:solidFill>
                <a:latin typeface="Amasis MT Pro Medium"/>
              </a:rPr>
              <a:t>Student Persistence</a:t>
            </a:r>
          </a:p>
        </p:txBody>
      </p:sp>
      <p:graphicFrame>
        <p:nvGraphicFramePr>
          <p:cNvPr id="4" name="Chart 3">
            <a:extLst>
              <a:ext uri="{FF2B5EF4-FFF2-40B4-BE49-F238E27FC236}">
                <a16:creationId xmlns:a16="http://schemas.microsoft.com/office/drawing/2014/main" id="{9D1089AA-F14D-7F95-4DD4-6B44371928F1}"/>
              </a:ext>
            </a:extLst>
          </p:cNvPr>
          <p:cNvGraphicFramePr/>
          <p:nvPr>
            <p:extLst>
              <p:ext uri="{D42A27DB-BD31-4B8C-83A1-F6EECF244321}">
                <p14:modId xmlns:p14="http://schemas.microsoft.com/office/powerpoint/2010/main" val="870411249"/>
              </p:ext>
            </p:extLst>
          </p:nvPr>
        </p:nvGraphicFramePr>
        <p:xfrm>
          <a:off x="3399099" y="2985545"/>
          <a:ext cx="5393803" cy="2940694"/>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8B8B40FB-8303-2C79-E20A-C5675D8326D0}"/>
              </a:ext>
            </a:extLst>
          </p:cNvPr>
          <p:cNvPicPr>
            <a:picLocks noChangeAspect="1"/>
          </p:cNvPicPr>
          <p:nvPr/>
        </p:nvPicPr>
        <p:blipFill>
          <a:blip r:embed="rId5"/>
          <a:stretch>
            <a:fillRect/>
          </a:stretch>
        </p:blipFill>
        <p:spPr>
          <a:xfrm>
            <a:off x="9762473" y="5926239"/>
            <a:ext cx="6236749" cy="329213"/>
          </a:xfrm>
          <a:prstGeom prst="rect">
            <a:avLst/>
          </a:prstGeom>
        </p:spPr>
      </p:pic>
    </p:spTree>
    <p:extLst>
      <p:ext uri="{BB962C8B-B14F-4D97-AF65-F5344CB8AC3E}">
        <p14:creationId xmlns:p14="http://schemas.microsoft.com/office/powerpoint/2010/main" val="4197736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orking on computers&#10;&#10;Description automatically generated">
            <a:extLst>
              <a:ext uri="{FF2B5EF4-FFF2-40B4-BE49-F238E27FC236}">
                <a16:creationId xmlns:a16="http://schemas.microsoft.com/office/drawing/2014/main" id="{A4CDE01D-BA5C-B3C5-31BD-3B97BF062FEB}"/>
              </a:ext>
            </a:extLst>
          </p:cNvPr>
          <p:cNvPicPr>
            <a:picLocks noChangeAspect="1"/>
          </p:cNvPicPr>
          <p:nvPr/>
        </p:nvPicPr>
        <p:blipFill rotWithShape="1">
          <a:blip r:embed="rId3"/>
          <a:srcRect l="23000" t="8886" r="-5914" b="-8687"/>
          <a:stretch/>
        </p:blipFill>
        <p:spPr>
          <a:xfrm>
            <a:off x="0" y="0"/>
            <a:ext cx="6925464" cy="6858000"/>
          </a:xfrm>
          <a:prstGeom prst="rect">
            <a:avLst/>
          </a:prstGeom>
        </p:spPr>
      </p:pic>
      <p:sp>
        <p:nvSpPr>
          <p:cNvPr id="4" name="Rectangle: Rounded Corners 3">
            <a:extLst>
              <a:ext uri="{FF2B5EF4-FFF2-40B4-BE49-F238E27FC236}">
                <a16:creationId xmlns:a16="http://schemas.microsoft.com/office/drawing/2014/main" id="{F5BCF371-8A09-6EE3-073D-5A89B3D00214}"/>
              </a:ext>
            </a:extLst>
          </p:cNvPr>
          <p:cNvSpPr/>
          <p:nvPr/>
        </p:nvSpPr>
        <p:spPr>
          <a:xfrm>
            <a:off x="-111368" y="367864"/>
            <a:ext cx="5985695"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2EDD2FD-0C19-BC1C-13F2-B1819A357D27}"/>
              </a:ext>
            </a:extLst>
          </p:cNvPr>
          <p:cNvSpPr txBox="1">
            <a:spLocks/>
          </p:cNvSpPr>
          <p:nvPr/>
        </p:nvSpPr>
        <p:spPr bwMode="auto">
          <a:xfrm>
            <a:off x="228599" y="139264"/>
            <a:ext cx="641838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a:solidFill>
                  <a:schemeClr val="bg1"/>
                </a:solidFill>
                <a:latin typeface="Amasis MT Pro Medium" panose="02040604050005020304" pitchFamily="18" charset="0"/>
              </a:rPr>
              <a:t>Texas Success Initiative (TSI)</a:t>
            </a:r>
          </a:p>
        </p:txBody>
      </p:sp>
      <p:graphicFrame>
        <p:nvGraphicFramePr>
          <p:cNvPr id="7" name="Content Placeholder 10">
            <a:extLst>
              <a:ext uri="{FF2B5EF4-FFF2-40B4-BE49-F238E27FC236}">
                <a16:creationId xmlns:a16="http://schemas.microsoft.com/office/drawing/2014/main" id="{979D4CF3-B584-290A-ABF0-E50923B1D2BF}"/>
              </a:ext>
            </a:extLst>
          </p:cNvPr>
          <p:cNvGraphicFramePr>
            <a:graphicFrameLocks/>
          </p:cNvGraphicFramePr>
          <p:nvPr>
            <p:extLst>
              <p:ext uri="{D42A27DB-BD31-4B8C-83A1-F6EECF244321}">
                <p14:modId xmlns:p14="http://schemas.microsoft.com/office/powerpoint/2010/main" val="1121311210"/>
              </p:ext>
            </p:extLst>
          </p:nvPr>
        </p:nvGraphicFramePr>
        <p:xfrm>
          <a:off x="4088526" y="3201793"/>
          <a:ext cx="7737555" cy="1440148"/>
        </p:xfrm>
        <a:graphic>
          <a:graphicData uri="http://schemas.openxmlformats.org/drawingml/2006/table">
            <a:tbl>
              <a:tblPr firstRow="1" bandRow="1">
                <a:tableStyleId>{6E25E649-3F16-4E02-A733-19D2CDBF48F0}</a:tableStyleId>
              </a:tblPr>
              <a:tblGrid>
                <a:gridCol w="7737555">
                  <a:extLst>
                    <a:ext uri="{9D8B030D-6E8A-4147-A177-3AD203B41FA5}">
                      <a16:colId xmlns:a16="http://schemas.microsoft.com/office/drawing/2014/main" val="2505196338"/>
                    </a:ext>
                  </a:extLst>
                </a:gridCol>
              </a:tblGrid>
              <a:tr h="711184">
                <a:tc>
                  <a:txBody>
                    <a:bodyPr/>
                    <a:lstStyle/>
                    <a:p>
                      <a:pPr algn="ctr"/>
                      <a:r>
                        <a:rPr lang="en-US" sz="1400" b="1" i="0" u="none" strike="noStrike" kern="1200" err="1">
                          <a:solidFill>
                            <a:schemeClr val="bg1"/>
                          </a:solidFill>
                          <a:latin typeface="+mn-lt"/>
                          <a:ea typeface="+mn-ea"/>
                          <a:cs typeface="+mn-cs"/>
                        </a:rPr>
                        <a:t>TSI</a:t>
                      </a:r>
                      <a:r>
                        <a:rPr lang="en-US" sz="1400" b="1" i="0" u="none" strike="noStrike" kern="1200">
                          <a:solidFill>
                            <a:schemeClr val="bg1"/>
                          </a:solidFill>
                          <a:latin typeface="+mn-lt"/>
                          <a:ea typeface="+mn-ea"/>
                          <a:cs typeface="+mn-cs"/>
                        </a:rPr>
                        <a:t> Interventions</a:t>
                      </a:r>
                      <a:endParaRPr lang="en-US" sz="1400" b="1" i="0" u="none" strike="noStrike" kern="1200" noProof="0">
                        <a:solidFill>
                          <a:schemeClr val="bg1"/>
                        </a:solidFill>
                        <a:latin typeface="+mn-lt"/>
                        <a:ea typeface="+mn-ea"/>
                        <a:cs typeface="+mn-cs"/>
                      </a:endParaRPr>
                    </a:p>
                  </a:txBody>
                  <a:tcPr anchor="ctr"/>
                </a:tc>
                <a:extLst>
                  <a:ext uri="{0D108BD9-81ED-4DB2-BD59-A6C34878D82A}">
                    <a16:rowId xmlns:a16="http://schemas.microsoft.com/office/drawing/2014/main" val="154702049"/>
                  </a:ext>
                </a:extLst>
              </a:tr>
              <a:tr h="728964">
                <a:tc>
                  <a:txBody>
                    <a:bodyPr/>
                    <a:lstStyle/>
                    <a:p>
                      <a:pPr algn="ctr"/>
                      <a:r>
                        <a:rPr lang="en-US" sz="1800" err="1">
                          <a:solidFill>
                            <a:schemeClr val="tx1"/>
                          </a:solidFill>
                          <a:latin typeface="Amasis MT Pro Medium"/>
                        </a:rPr>
                        <a:t>IXL</a:t>
                      </a:r>
                      <a:r>
                        <a:rPr lang="en-US" sz="1800">
                          <a:solidFill>
                            <a:schemeClr val="tx1"/>
                          </a:solidFill>
                          <a:latin typeface="Amasis MT Pro Medium"/>
                        </a:rPr>
                        <a:t> </a:t>
                      </a:r>
                      <a:r>
                        <a:rPr lang="en-US" sz="1800" err="1">
                          <a:solidFill>
                            <a:schemeClr val="tx1"/>
                          </a:solidFill>
                          <a:latin typeface="Amasis MT Pro Medium"/>
                        </a:rPr>
                        <a:t>TSIA2.0</a:t>
                      </a:r>
                      <a:r>
                        <a:rPr lang="en-US" sz="1800">
                          <a:solidFill>
                            <a:schemeClr val="tx1"/>
                          </a:solidFill>
                          <a:latin typeface="Amasis MT Pro Medium"/>
                        </a:rPr>
                        <a:t> Prep for College Readiness</a:t>
                      </a:r>
                    </a:p>
                  </a:txBody>
                  <a:tcPr anchor="ctr"/>
                </a:tc>
                <a:extLst>
                  <a:ext uri="{0D108BD9-81ED-4DB2-BD59-A6C34878D82A}">
                    <a16:rowId xmlns:a16="http://schemas.microsoft.com/office/drawing/2014/main" val="1076497199"/>
                  </a:ext>
                </a:extLst>
              </a:tr>
            </a:tbl>
          </a:graphicData>
        </a:graphic>
      </p:graphicFrame>
      <p:graphicFrame>
        <p:nvGraphicFramePr>
          <p:cNvPr id="5" name="Table 4">
            <a:extLst>
              <a:ext uri="{FF2B5EF4-FFF2-40B4-BE49-F238E27FC236}">
                <a16:creationId xmlns:a16="http://schemas.microsoft.com/office/drawing/2014/main" id="{C0967F4D-B205-6924-D260-15C2762BFD90}"/>
              </a:ext>
            </a:extLst>
          </p:cNvPr>
          <p:cNvGraphicFramePr>
            <a:graphicFrameLocks noGrp="1"/>
          </p:cNvGraphicFramePr>
          <p:nvPr>
            <p:extLst>
              <p:ext uri="{D42A27DB-BD31-4B8C-83A1-F6EECF244321}">
                <p14:modId xmlns:p14="http://schemas.microsoft.com/office/powerpoint/2010/main" val="2993552616"/>
              </p:ext>
            </p:extLst>
          </p:nvPr>
        </p:nvGraphicFramePr>
        <p:xfrm>
          <a:off x="3779670" y="1886073"/>
          <a:ext cx="8128002" cy="1010920"/>
        </p:xfrm>
        <a:graphic>
          <a:graphicData uri="http://schemas.openxmlformats.org/drawingml/2006/table">
            <a:tbl>
              <a:tblPr firstRow="1" bandRow="1">
                <a:tableStyleId>{6E25E649-3F16-4E02-A733-19D2CDBF48F0}</a:tableStyleId>
              </a:tblPr>
              <a:tblGrid>
                <a:gridCol w="1354667">
                  <a:extLst>
                    <a:ext uri="{9D8B030D-6E8A-4147-A177-3AD203B41FA5}">
                      <a16:colId xmlns:a16="http://schemas.microsoft.com/office/drawing/2014/main" val="3755006476"/>
                    </a:ext>
                  </a:extLst>
                </a:gridCol>
                <a:gridCol w="1354667">
                  <a:extLst>
                    <a:ext uri="{9D8B030D-6E8A-4147-A177-3AD203B41FA5}">
                      <a16:colId xmlns:a16="http://schemas.microsoft.com/office/drawing/2014/main" val="659648759"/>
                    </a:ext>
                  </a:extLst>
                </a:gridCol>
                <a:gridCol w="1354667">
                  <a:extLst>
                    <a:ext uri="{9D8B030D-6E8A-4147-A177-3AD203B41FA5}">
                      <a16:colId xmlns:a16="http://schemas.microsoft.com/office/drawing/2014/main" val="147842157"/>
                    </a:ext>
                  </a:extLst>
                </a:gridCol>
                <a:gridCol w="1354667">
                  <a:extLst>
                    <a:ext uri="{9D8B030D-6E8A-4147-A177-3AD203B41FA5}">
                      <a16:colId xmlns:a16="http://schemas.microsoft.com/office/drawing/2014/main" val="1891401684"/>
                    </a:ext>
                  </a:extLst>
                </a:gridCol>
                <a:gridCol w="1354667">
                  <a:extLst>
                    <a:ext uri="{9D8B030D-6E8A-4147-A177-3AD203B41FA5}">
                      <a16:colId xmlns:a16="http://schemas.microsoft.com/office/drawing/2014/main" val="3280430180"/>
                    </a:ext>
                  </a:extLst>
                </a:gridCol>
                <a:gridCol w="1354667">
                  <a:extLst>
                    <a:ext uri="{9D8B030D-6E8A-4147-A177-3AD203B41FA5}">
                      <a16:colId xmlns:a16="http://schemas.microsoft.com/office/drawing/2014/main" val="1384325350"/>
                    </a:ext>
                  </a:extLst>
                </a:gridCol>
              </a:tblGrid>
              <a:tr h="370840">
                <a:tc>
                  <a:txBody>
                    <a:bodyPr/>
                    <a:lstStyle/>
                    <a:p>
                      <a:r>
                        <a:rPr lang="en-US"/>
                        <a:t>Grade Level</a:t>
                      </a:r>
                    </a:p>
                  </a:txBody>
                  <a:tcPr/>
                </a:tc>
                <a:tc>
                  <a:txBody>
                    <a:bodyPr/>
                    <a:lstStyle/>
                    <a:p>
                      <a:r>
                        <a:rPr lang="en-US"/>
                        <a:t>Reading</a:t>
                      </a:r>
                    </a:p>
                  </a:txBody>
                  <a:tcPr/>
                </a:tc>
                <a:tc>
                  <a:txBody>
                    <a:bodyPr/>
                    <a:lstStyle/>
                    <a:p>
                      <a:r>
                        <a:rPr lang="en-US"/>
                        <a:t>Writing</a:t>
                      </a:r>
                    </a:p>
                  </a:txBody>
                  <a:tcPr/>
                </a:tc>
                <a:tc>
                  <a:txBody>
                    <a:bodyPr/>
                    <a:lstStyle/>
                    <a:p>
                      <a:r>
                        <a:rPr lang="en-US"/>
                        <a:t>Diagnostic Reading</a:t>
                      </a:r>
                    </a:p>
                  </a:txBody>
                  <a:tcPr/>
                </a:tc>
                <a:tc>
                  <a:txBody>
                    <a:bodyPr/>
                    <a:lstStyle/>
                    <a:p>
                      <a:r>
                        <a:rPr lang="en-US"/>
                        <a:t>Math</a:t>
                      </a:r>
                    </a:p>
                  </a:txBody>
                  <a:tcPr/>
                </a:tc>
                <a:tc>
                  <a:txBody>
                    <a:bodyPr/>
                    <a:lstStyle/>
                    <a:p>
                      <a:r>
                        <a:rPr lang="en-US"/>
                        <a:t>Diagnostic Math</a:t>
                      </a:r>
                    </a:p>
                  </a:txBody>
                  <a:tcPr/>
                </a:tc>
                <a:extLst>
                  <a:ext uri="{0D108BD9-81ED-4DB2-BD59-A6C34878D82A}">
                    <a16:rowId xmlns:a16="http://schemas.microsoft.com/office/drawing/2014/main" val="4233264197"/>
                  </a:ext>
                </a:extLst>
              </a:tr>
              <a:tr h="370840">
                <a:tc>
                  <a:txBody>
                    <a:bodyPr/>
                    <a:lstStyle/>
                    <a:p>
                      <a:pPr algn="ctr"/>
                      <a:r>
                        <a:rPr lang="en-US"/>
                        <a:t>9</a:t>
                      </a:r>
                      <a:r>
                        <a:rPr lang="en-US" baseline="30000"/>
                        <a:t>th</a:t>
                      </a:r>
                      <a:endParaRPr lang="en-US"/>
                    </a:p>
                  </a:txBody>
                  <a:tcPr/>
                </a:tc>
                <a:tc>
                  <a:txBody>
                    <a:bodyPr/>
                    <a:lstStyle/>
                    <a:p>
                      <a:pPr algn="ctr"/>
                      <a:r>
                        <a:rPr lang="en-US"/>
                        <a:t>13</a:t>
                      </a:r>
                    </a:p>
                  </a:txBody>
                  <a:tcPr/>
                </a:tc>
                <a:tc>
                  <a:txBody>
                    <a:bodyPr/>
                    <a:lstStyle/>
                    <a:p>
                      <a:pPr algn="ctr"/>
                      <a:r>
                        <a:rPr lang="en-US"/>
                        <a:t>10</a:t>
                      </a:r>
                    </a:p>
                  </a:txBody>
                  <a:tcPr/>
                </a:tc>
                <a:tc>
                  <a:txBody>
                    <a:bodyPr/>
                    <a:lstStyle/>
                    <a:p>
                      <a:pPr algn="ctr"/>
                      <a:r>
                        <a:rPr lang="en-US"/>
                        <a:t>0</a:t>
                      </a:r>
                    </a:p>
                  </a:txBody>
                  <a:tcPr/>
                </a:tc>
                <a:tc>
                  <a:txBody>
                    <a:bodyPr/>
                    <a:lstStyle/>
                    <a:p>
                      <a:pPr algn="ctr"/>
                      <a:r>
                        <a:rPr lang="en-US"/>
                        <a:t>7</a:t>
                      </a:r>
                    </a:p>
                  </a:txBody>
                  <a:tcPr/>
                </a:tc>
                <a:tc>
                  <a:txBody>
                    <a:bodyPr/>
                    <a:lstStyle/>
                    <a:p>
                      <a:pPr algn="ctr"/>
                      <a:r>
                        <a:rPr lang="en-US"/>
                        <a:t>0</a:t>
                      </a:r>
                    </a:p>
                  </a:txBody>
                  <a:tcPr/>
                </a:tc>
                <a:extLst>
                  <a:ext uri="{0D108BD9-81ED-4DB2-BD59-A6C34878D82A}">
                    <a16:rowId xmlns:a16="http://schemas.microsoft.com/office/drawing/2014/main" val="2399185025"/>
                  </a:ext>
                </a:extLst>
              </a:tr>
            </a:tbl>
          </a:graphicData>
        </a:graphic>
      </p:graphicFrame>
      <p:sp>
        <p:nvSpPr>
          <p:cNvPr id="2" name="TextBox 1">
            <a:extLst>
              <a:ext uri="{FF2B5EF4-FFF2-40B4-BE49-F238E27FC236}">
                <a16:creationId xmlns:a16="http://schemas.microsoft.com/office/drawing/2014/main" id="{8144778F-2483-5356-C15B-BEDDC21A57D8}"/>
              </a:ext>
            </a:extLst>
          </p:cNvPr>
          <p:cNvSpPr txBox="1"/>
          <p:nvPr/>
        </p:nvSpPr>
        <p:spPr>
          <a:xfrm>
            <a:off x="9336881" y="5917530"/>
            <a:ext cx="6234112" cy="276999"/>
          </a:xfrm>
          <a:prstGeom prst="rect">
            <a:avLst/>
          </a:prstGeom>
          <a:noFill/>
        </p:spPr>
        <p:txBody>
          <a:bodyPr wrap="square">
            <a:spAutoFit/>
          </a:bodyPr>
          <a:lstStyle/>
          <a:p>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Data Source: </a:t>
            </a:r>
            <a:r>
              <a:rPr lang="en-US" sz="1200" err="1">
                <a:solidFill>
                  <a:schemeClr val="accent1"/>
                </a:solidFill>
                <a:latin typeface="Times New Roman" panose="02020603050405020304" pitchFamily="18" charset="0"/>
                <a:ea typeface="Times New Roman" panose="02020603050405020304" pitchFamily="18" charset="0"/>
                <a:cs typeface="Arial" panose="020B0604020202020204" pitchFamily="34" charset="0"/>
              </a:rPr>
              <a:t>FECHS</a:t>
            </a:r>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 Provided Data</a:t>
            </a:r>
            <a:endParaRPr lang="en-US" sz="1200"/>
          </a:p>
        </p:txBody>
      </p:sp>
    </p:spTree>
    <p:extLst>
      <p:ext uri="{BB962C8B-B14F-4D97-AF65-F5344CB8AC3E}">
        <p14:creationId xmlns:p14="http://schemas.microsoft.com/office/powerpoint/2010/main" val="359085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red logo&#10;&#10;Description automatically generated">
            <a:extLst>
              <a:ext uri="{FF2B5EF4-FFF2-40B4-BE49-F238E27FC236}">
                <a16:creationId xmlns:a16="http://schemas.microsoft.com/office/drawing/2014/main" id="{8053241D-43AF-3648-89DB-5D454C9DF422}"/>
              </a:ext>
            </a:extLst>
          </p:cNvPr>
          <p:cNvPicPr>
            <a:picLocks noChangeAspect="1"/>
          </p:cNvPicPr>
          <p:nvPr/>
        </p:nvPicPr>
        <p:blipFill>
          <a:blip r:embed="rId3"/>
          <a:stretch>
            <a:fillRect/>
          </a:stretch>
        </p:blipFill>
        <p:spPr>
          <a:xfrm>
            <a:off x="9204251" y="162565"/>
            <a:ext cx="2743200" cy="1097280"/>
          </a:xfrm>
          <a:prstGeom prst="rect">
            <a:avLst/>
          </a:prstGeom>
        </p:spPr>
      </p:pic>
      <p:sp>
        <p:nvSpPr>
          <p:cNvPr id="3" name="Rectangle: Rounded Corners 2">
            <a:extLst>
              <a:ext uri="{FF2B5EF4-FFF2-40B4-BE49-F238E27FC236}">
                <a16:creationId xmlns:a16="http://schemas.microsoft.com/office/drawing/2014/main" id="{E98A0371-CC9D-1E16-9C79-CB2BC0D2CAE5}"/>
              </a:ext>
            </a:extLst>
          </p:cNvPr>
          <p:cNvSpPr/>
          <p:nvPr/>
        </p:nvSpPr>
        <p:spPr>
          <a:xfrm>
            <a:off x="-118711" y="479713"/>
            <a:ext cx="6103875"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D4A5B-C6C9-CD07-106B-F196648943AF}"/>
              </a:ext>
            </a:extLst>
          </p:cNvPr>
          <p:cNvSpPr>
            <a:spLocks noGrp="1"/>
          </p:cNvSpPr>
          <p:nvPr>
            <p:ph type="title"/>
          </p:nvPr>
        </p:nvSpPr>
        <p:spPr>
          <a:xfrm>
            <a:off x="0" y="310197"/>
            <a:ext cx="7071360" cy="1102043"/>
          </a:xfrm>
        </p:spPr>
        <p:txBody>
          <a:bodyPr/>
          <a:lstStyle/>
          <a:p>
            <a:r>
              <a:rPr lang="en-US">
                <a:solidFill>
                  <a:schemeClr val="bg1"/>
                </a:solidFill>
                <a:latin typeface="Amasis MT Pro Medium"/>
              </a:rPr>
              <a:t>Performance Information</a:t>
            </a:r>
          </a:p>
        </p:txBody>
      </p:sp>
      <p:graphicFrame>
        <p:nvGraphicFramePr>
          <p:cNvPr id="9" name="Table 8">
            <a:extLst>
              <a:ext uri="{FF2B5EF4-FFF2-40B4-BE49-F238E27FC236}">
                <a16:creationId xmlns:a16="http://schemas.microsoft.com/office/drawing/2014/main" id="{D66E6003-AFFD-045D-080D-EC649728C4D7}"/>
              </a:ext>
            </a:extLst>
          </p:cNvPr>
          <p:cNvGraphicFramePr>
            <a:graphicFrameLocks noGrp="1"/>
          </p:cNvGraphicFramePr>
          <p:nvPr>
            <p:extLst>
              <p:ext uri="{D42A27DB-BD31-4B8C-83A1-F6EECF244321}">
                <p14:modId xmlns:p14="http://schemas.microsoft.com/office/powerpoint/2010/main" val="879891430"/>
              </p:ext>
            </p:extLst>
          </p:nvPr>
        </p:nvGraphicFramePr>
        <p:xfrm>
          <a:off x="5985164" y="2703914"/>
          <a:ext cx="5630672" cy="1933110"/>
        </p:xfrm>
        <a:graphic>
          <a:graphicData uri="http://schemas.openxmlformats.org/drawingml/2006/table">
            <a:tbl>
              <a:tblPr firstRow="1" bandRow="1">
                <a:tableStyleId>{6E25E649-3F16-4E02-A733-19D2CDBF48F0}</a:tableStyleId>
              </a:tblPr>
              <a:tblGrid>
                <a:gridCol w="2796032">
                  <a:extLst>
                    <a:ext uri="{9D8B030D-6E8A-4147-A177-3AD203B41FA5}">
                      <a16:colId xmlns:a16="http://schemas.microsoft.com/office/drawing/2014/main" val="1475235117"/>
                    </a:ext>
                  </a:extLst>
                </a:gridCol>
                <a:gridCol w="2834640">
                  <a:extLst>
                    <a:ext uri="{9D8B030D-6E8A-4147-A177-3AD203B41FA5}">
                      <a16:colId xmlns:a16="http://schemas.microsoft.com/office/drawing/2014/main" val="2162683770"/>
                    </a:ext>
                  </a:extLst>
                </a:gridCol>
              </a:tblGrid>
              <a:tr h="370840">
                <a:tc>
                  <a:txBody>
                    <a:bodyPr/>
                    <a:lstStyle/>
                    <a:p>
                      <a:pPr algn="ctr"/>
                      <a:r>
                        <a:rPr lang="en-US"/>
                        <a:t>STAAR Test</a:t>
                      </a:r>
                    </a:p>
                  </a:txBody>
                  <a:tcPr/>
                </a:tc>
                <a:tc>
                  <a:txBody>
                    <a:bodyPr/>
                    <a:lstStyle/>
                    <a:p>
                      <a:pPr algn="ctr"/>
                      <a:r>
                        <a:rPr lang="en-US"/>
                        <a:t>Taken/Passed</a:t>
                      </a:r>
                    </a:p>
                  </a:txBody>
                  <a:tcPr/>
                </a:tc>
                <a:extLst>
                  <a:ext uri="{0D108BD9-81ED-4DB2-BD59-A6C34878D82A}">
                    <a16:rowId xmlns:a16="http://schemas.microsoft.com/office/drawing/2014/main" val="1697949674"/>
                  </a:ext>
                </a:extLst>
              </a:tr>
              <a:tr h="381678">
                <a:tc>
                  <a:txBody>
                    <a:bodyPr/>
                    <a:lstStyle/>
                    <a:p>
                      <a:r>
                        <a:rPr lang="en-US"/>
                        <a:t>8</a:t>
                      </a:r>
                      <a:r>
                        <a:rPr lang="en-US" baseline="30000"/>
                        <a:t>th</a:t>
                      </a:r>
                      <a:r>
                        <a:rPr lang="en-US"/>
                        <a:t> Grade – Algebra I</a:t>
                      </a:r>
                    </a:p>
                  </a:txBody>
                  <a:tcPr/>
                </a:tc>
                <a:tc>
                  <a:txBody>
                    <a:bodyPr/>
                    <a:lstStyle/>
                    <a:p>
                      <a:r>
                        <a:rPr lang="en-US"/>
                        <a:t>14/14</a:t>
                      </a:r>
                    </a:p>
                  </a:txBody>
                  <a:tcPr/>
                </a:tc>
                <a:extLst>
                  <a:ext uri="{0D108BD9-81ED-4DB2-BD59-A6C34878D82A}">
                    <a16:rowId xmlns:a16="http://schemas.microsoft.com/office/drawing/2014/main" val="3064186713"/>
                  </a:ext>
                </a:extLst>
              </a:tr>
              <a:tr h="438912">
                <a:tc>
                  <a:txBody>
                    <a:bodyPr/>
                    <a:lstStyle/>
                    <a:p>
                      <a:r>
                        <a:rPr lang="en-US"/>
                        <a:t>9</a:t>
                      </a:r>
                      <a:r>
                        <a:rPr lang="en-US" baseline="30000"/>
                        <a:t>th</a:t>
                      </a:r>
                      <a:r>
                        <a:rPr lang="en-US"/>
                        <a:t> Grade – Algebra I</a:t>
                      </a:r>
                    </a:p>
                  </a:txBody>
                  <a:tcPr/>
                </a:tc>
                <a:tc>
                  <a:txBody>
                    <a:bodyPr/>
                    <a:lstStyle/>
                    <a:p>
                      <a:r>
                        <a:rPr lang="en-US"/>
                        <a:t>9/Will take Spring 2025</a:t>
                      </a:r>
                    </a:p>
                  </a:txBody>
                  <a:tcPr/>
                </a:tc>
                <a:extLst>
                  <a:ext uri="{0D108BD9-81ED-4DB2-BD59-A6C34878D82A}">
                    <a16:rowId xmlns:a16="http://schemas.microsoft.com/office/drawing/2014/main" val="1405575652"/>
                  </a:ext>
                </a:extLst>
              </a:tr>
              <a:tr h="370840">
                <a:tc>
                  <a:txBody>
                    <a:bodyPr/>
                    <a:lstStyle/>
                    <a:p>
                      <a:r>
                        <a:rPr lang="en-US"/>
                        <a:t>English I</a:t>
                      </a:r>
                    </a:p>
                  </a:txBody>
                  <a:tcPr/>
                </a:tc>
                <a:tc>
                  <a:txBody>
                    <a:bodyPr/>
                    <a:lstStyle/>
                    <a:p>
                      <a:r>
                        <a:rPr lang="en-US"/>
                        <a:t>23/Will take Spring 2025</a:t>
                      </a:r>
                    </a:p>
                  </a:txBody>
                  <a:tcPr/>
                </a:tc>
                <a:extLst>
                  <a:ext uri="{0D108BD9-81ED-4DB2-BD59-A6C34878D82A}">
                    <a16:rowId xmlns:a16="http://schemas.microsoft.com/office/drawing/2014/main" val="4253844406"/>
                  </a:ext>
                </a:extLst>
              </a:tr>
              <a:tr h="370840">
                <a:tc>
                  <a:txBody>
                    <a:bodyPr/>
                    <a:lstStyle/>
                    <a:p>
                      <a:r>
                        <a:rPr lang="en-US"/>
                        <a:t>Biology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23/Will take Spring 2025</a:t>
                      </a:r>
                    </a:p>
                  </a:txBody>
                  <a:tcPr/>
                </a:tc>
                <a:extLst>
                  <a:ext uri="{0D108BD9-81ED-4DB2-BD59-A6C34878D82A}">
                    <a16:rowId xmlns:a16="http://schemas.microsoft.com/office/drawing/2014/main" val="473008961"/>
                  </a:ext>
                </a:extLst>
              </a:tr>
            </a:tbl>
          </a:graphicData>
        </a:graphic>
      </p:graphicFrame>
      <p:pic>
        <p:nvPicPr>
          <p:cNvPr id="5" name="Picture 4" descr="A group of people using laptops&#10;&#10;Description automatically generated">
            <a:extLst>
              <a:ext uri="{FF2B5EF4-FFF2-40B4-BE49-F238E27FC236}">
                <a16:creationId xmlns:a16="http://schemas.microsoft.com/office/drawing/2014/main" id="{663D7B30-BE57-36E4-FAF2-0363C2921D3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0040" y="2212848"/>
            <a:ext cx="5234010" cy="2942694"/>
          </a:xfrm>
          <a:prstGeom prst="rect">
            <a:avLst/>
          </a:prstGeom>
        </p:spPr>
      </p:pic>
      <p:sp>
        <p:nvSpPr>
          <p:cNvPr id="6" name="TextBox 5">
            <a:extLst>
              <a:ext uri="{FF2B5EF4-FFF2-40B4-BE49-F238E27FC236}">
                <a16:creationId xmlns:a16="http://schemas.microsoft.com/office/drawing/2014/main" id="{4B65E032-D5F7-DB4F-F863-6DC0FA5F4FE6}"/>
              </a:ext>
            </a:extLst>
          </p:cNvPr>
          <p:cNvSpPr txBox="1"/>
          <p:nvPr/>
        </p:nvSpPr>
        <p:spPr>
          <a:xfrm>
            <a:off x="320040" y="5155542"/>
            <a:ext cx="3529584" cy="230832"/>
          </a:xfrm>
          <a:prstGeom prst="rect">
            <a:avLst/>
          </a:prstGeom>
          <a:noFill/>
        </p:spPr>
        <p:txBody>
          <a:bodyPr wrap="square" rtlCol="0">
            <a:spAutoFit/>
          </a:bodyPr>
          <a:lstStyle/>
          <a:p>
            <a:r>
              <a:rPr lang="en-US" sz="900">
                <a:solidFill>
                  <a:schemeClr val="accent1"/>
                </a:solidFill>
                <a:hlinkClick r:id="rId5" tooltip="https://www.peoi.org/">
                  <a:extLst>
                    <a:ext uri="{A12FA001-AC4F-418D-AE19-62706E023703}">
                      <ahyp:hlinkClr xmlns:ahyp="http://schemas.microsoft.com/office/drawing/2018/hyperlinkcolor" val="tx"/>
                    </a:ext>
                  </a:extLst>
                </a:hlinkClick>
              </a:rPr>
              <a:t>This Photo</a:t>
            </a:r>
            <a:r>
              <a:rPr lang="en-US" sz="900">
                <a:solidFill>
                  <a:schemeClr val="accent1"/>
                </a:solidFill>
              </a:rPr>
              <a:t> by Unknown Author is licensed under </a:t>
            </a:r>
            <a:r>
              <a:rPr lang="en-US" sz="900">
                <a:solidFill>
                  <a:schemeClr val="accent1"/>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900">
              <a:solidFill>
                <a:schemeClr val="accent1"/>
              </a:solidFill>
            </a:endParaRPr>
          </a:p>
        </p:txBody>
      </p:sp>
      <p:sp>
        <p:nvSpPr>
          <p:cNvPr id="8" name="TextBox 7">
            <a:extLst>
              <a:ext uri="{FF2B5EF4-FFF2-40B4-BE49-F238E27FC236}">
                <a16:creationId xmlns:a16="http://schemas.microsoft.com/office/drawing/2014/main" id="{3BE752BF-668E-BFCE-A3A1-CD55D9479226}"/>
              </a:ext>
            </a:extLst>
          </p:cNvPr>
          <p:cNvSpPr txBox="1"/>
          <p:nvPr/>
        </p:nvSpPr>
        <p:spPr>
          <a:xfrm>
            <a:off x="9336881" y="5917530"/>
            <a:ext cx="6234112" cy="276999"/>
          </a:xfrm>
          <a:prstGeom prst="rect">
            <a:avLst/>
          </a:prstGeom>
          <a:noFill/>
        </p:spPr>
        <p:txBody>
          <a:bodyPr wrap="square">
            <a:spAutoFit/>
          </a:bodyPr>
          <a:lstStyle/>
          <a:p>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Data Source: </a:t>
            </a:r>
            <a:r>
              <a:rPr lang="en-US" sz="1200" err="1">
                <a:solidFill>
                  <a:schemeClr val="accent1"/>
                </a:solidFill>
                <a:latin typeface="Times New Roman" panose="02020603050405020304" pitchFamily="18" charset="0"/>
                <a:ea typeface="Times New Roman" panose="02020603050405020304" pitchFamily="18" charset="0"/>
                <a:cs typeface="Arial" panose="020B0604020202020204" pitchFamily="34" charset="0"/>
              </a:rPr>
              <a:t>FECHS</a:t>
            </a:r>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 Provided Data</a:t>
            </a:r>
            <a:endParaRPr lang="en-US" sz="1200"/>
          </a:p>
        </p:txBody>
      </p:sp>
    </p:spTree>
    <p:extLst>
      <p:ext uri="{BB962C8B-B14F-4D97-AF65-F5344CB8AC3E}">
        <p14:creationId xmlns:p14="http://schemas.microsoft.com/office/powerpoint/2010/main" val="109452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B945CFF-1666-FE67-9A23-19A81A36E8AB}"/>
              </a:ext>
            </a:extLst>
          </p:cNvPr>
          <p:cNvSpPr/>
          <p:nvPr/>
        </p:nvSpPr>
        <p:spPr>
          <a:xfrm>
            <a:off x="-3906" y="629138"/>
            <a:ext cx="9493907"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2B873DE-739A-27B2-15C1-FB0AC31D644C}"/>
              </a:ext>
            </a:extLst>
          </p:cNvPr>
          <p:cNvSpPr>
            <a:spLocks noGrp="1"/>
          </p:cNvSpPr>
          <p:nvPr>
            <p:ph type="title"/>
          </p:nvPr>
        </p:nvSpPr>
        <p:spPr>
          <a:xfrm>
            <a:off x="281206" y="316010"/>
            <a:ext cx="9013322" cy="1325563"/>
          </a:xfrm>
        </p:spPr>
        <p:txBody>
          <a:bodyPr wrap="square" anchor="ctr">
            <a:normAutofit/>
          </a:bodyPr>
          <a:lstStyle/>
          <a:p>
            <a:r>
              <a:rPr lang="en-US">
                <a:solidFill>
                  <a:schemeClr val="bg1"/>
                </a:solidFill>
                <a:latin typeface="Amasis MT Pro Medium"/>
              </a:rPr>
              <a:t>Benchmark 5: Academic Success Services</a:t>
            </a:r>
          </a:p>
        </p:txBody>
      </p:sp>
      <p:grpSp>
        <p:nvGrpSpPr>
          <p:cNvPr id="9" name="Group 8">
            <a:extLst>
              <a:ext uri="{FF2B5EF4-FFF2-40B4-BE49-F238E27FC236}">
                <a16:creationId xmlns:a16="http://schemas.microsoft.com/office/drawing/2014/main" id="{30C729F9-4211-3B73-FBD1-B129C458EA9A}"/>
              </a:ext>
            </a:extLst>
          </p:cNvPr>
          <p:cNvGrpSpPr/>
          <p:nvPr/>
        </p:nvGrpSpPr>
        <p:grpSpPr>
          <a:xfrm>
            <a:off x="5110310" y="1137750"/>
            <a:ext cx="7081690" cy="5121013"/>
            <a:chOff x="4837041" y="864703"/>
            <a:chExt cx="7357170" cy="5391427"/>
          </a:xfrm>
        </p:grpSpPr>
        <p:pic>
          <p:nvPicPr>
            <p:cNvPr id="10" name="Picture 3">
              <a:extLst>
                <a:ext uri="{FF2B5EF4-FFF2-40B4-BE49-F238E27FC236}">
                  <a16:creationId xmlns:a16="http://schemas.microsoft.com/office/drawing/2014/main" id="{45A74BE6-0328-167F-145A-8F76961D3D2D}"/>
                </a:ext>
              </a:extLst>
            </p:cNvPr>
            <p:cNvPicPr>
              <a:picLocks noChangeAspect="1"/>
            </p:cNvPicPr>
            <p:nvPr/>
          </p:nvPicPr>
          <p:blipFill>
            <a:blip r:embed="rId3"/>
            <a:stretch>
              <a:fillRect/>
            </a:stretch>
          </p:blipFill>
          <p:spPr>
            <a:xfrm>
              <a:off x="6200083" y="5109152"/>
              <a:ext cx="2316561" cy="1140497"/>
            </a:xfrm>
            <a:prstGeom prst="rect">
              <a:avLst/>
            </a:prstGeom>
          </p:spPr>
        </p:pic>
        <p:pic>
          <p:nvPicPr>
            <p:cNvPr id="11" name="Picture 4" descr="A picture containing person, indoor, wall&#10;&#10;Description automatically generated">
              <a:extLst>
                <a:ext uri="{FF2B5EF4-FFF2-40B4-BE49-F238E27FC236}">
                  <a16:creationId xmlns:a16="http://schemas.microsoft.com/office/drawing/2014/main" id="{22323029-44D8-9771-3234-BEF391A63E9F}"/>
                </a:ext>
              </a:extLst>
            </p:cNvPr>
            <p:cNvPicPr>
              <a:picLocks noChangeAspect="1"/>
            </p:cNvPicPr>
            <p:nvPr/>
          </p:nvPicPr>
          <p:blipFill>
            <a:blip r:embed="rId4"/>
            <a:stretch>
              <a:fillRect/>
            </a:stretch>
          </p:blipFill>
          <p:spPr>
            <a:xfrm>
              <a:off x="9872664" y="5118881"/>
              <a:ext cx="2321545" cy="1131132"/>
            </a:xfrm>
            <a:prstGeom prst="rect">
              <a:avLst/>
            </a:prstGeom>
          </p:spPr>
        </p:pic>
        <p:pic>
          <p:nvPicPr>
            <p:cNvPr id="12" name="Picture 6" descr="A picture containing text, person, computer, computer&#10;&#10;Description automatically generated">
              <a:extLst>
                <a:ext uri="{FF2B5EF4-FFF2-40B4-BE49-F238E27FC236}">
                  <a16:creationId xmlns:a16="http://schemas.microsoft.com/office/drawing/2014/main" id="{3FC96F04-BC83-2459-E78C-B318052A9E98}"/>
                </a:ext>
              </a:extLst>
            </p:cNvPr>
            <p:cNvPicPr>
              <a:picLocks noChangeAspect="1"/>
            </p:cNvPicPr>
            <p:nvPr/>
          </p:nvPicPr>
          <p:blipFill>
            <a:blip r:embed="rId5"/>
            <a:stretch>
              <a:fillRect/>
            </a:stretch>
          </p:blipFill>
          <p:spPr>
            <a:xfrm>
              <a:off x="10825957" y="3138042"/>
              <a:ext cx="1368254" cy="846016"/>
            </a:xfrm>
            <a:prstGeom prst="rect">
              <a:avLst/>
            </a:prstGeom>
          </p:spPr>
        </p:pic>
        <p:pic>
          <p:nvPicPr>
            <p:cNvPr id="13" name="Picture 7">
              <a:extLst>
                <a:ext uri="{FF2B5EF4-FFF2-40B4-BE49-F238E27FC236}">
                  <a16:creationId xmlns:a16="http://schemas.microsoft.com/office/drawing/2014/main" id="{6CB03C92-082F-141F-8FC2-544BE7BCACBE}"/>
                </a:ext>
              </a:extLst>
            </p:cNvPr>
            <p:cNvPicPr>
              <a:picLocks noChangeAspect="1"/>
            </p:cNvPicPr>
            <p:nvPr/>
          </p:nvPicPr>
          <p:blipFill rotWithShape="1">
            <a:blip r:embed="rId6"/>
            <a:srcRect l="11392" t="11410" r="332" b="-16"/>
            <a:stretch/>
          </p:blipFill>
          <p:spPr>
            <a:xfrm>
              <a:off x="7568567" y="3136696"/>
              <a:ext cx="3257157" cy="1995069"/>
            </a:xfrm>
            <a:prstGeom prst="rect">
              <a:avLst/>
            </a:prstGeom>
          </p:spPr>
        </p:pic>
        <p:sp>
          <p:nvSpPr>
            <p:cNvPr id="14" name="Rectangle 13">
              <a:extLst>
                <a:ext uri="{FF2B5EF4-FFF2-40B4-BE49-F238E27FC236}">
                  <a16:creationId xmlns:a16="http://schemas.microsoft.com/office/drawing/2014/main" id="{370A26BF-E40A-663C-2BF2-F2B49D6AC09C}"/>
                </a:ext>
              </a:extLst>
            </p:cNvPr>
            <p:cNvSpPr/>
            <p:nvPr/>
          </p:nvSpPr>
          <p:spPr>
            <a:xfrm>
              <a:off x="4837041" y="5121837"/>
              <a:ext cx="1364515" cy="1134293"/>
            </a:xfrm>
            <a:prstGeom prst="rect">
              <a:avLst/>
            </a:prstGeom>
            <a:solidFill>
              <a:srgbClr val="66BC29">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CEB79C-631F-EE8F-82DC-A8F70C32F9A5}"/>
                </a:ext>
              </a:extLst>
            </p:cNvPr>
            <p:cNvSpPr/>
            <p:nvPr/>
          </p:nvSpPr>
          <p:spPr>
            <a:xfrm>
              <a:off x="6201557" y="3987544"/>
              <a:ext cx="1364515" cy="1134293"/>
            </a:xfrm>
            <a:prstGeom prst="rect">
              <a:avLst/>
            </a:prstGeom>
            <a:solidFill>
              <a:srgbClr val="0072CF">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AE9792B2-BDEB-A144-C0C4-BB7BAB34DE86}"/>
                </a:ext>
              </a:extLst>
            </p:cNvPr>
            <p:cNvSpPr/>
            <p:nvPr/>
          </p:nvSpPr>
          <p:spPr>
            <a:xfrm>
              <a:off x="9052086" y="2000263"/>
              <a:ext cx="1635548" cy="1134293"/>
            </a:xfrm>
            <a:prstGeom prst="rect">
              <a:avLst/>
            </a:prstGeom>
            <a:solidFill>
              <a:srgbClr val="66BC29">
                <a:alpha val="57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607EC-A13B-5B44-9196-BB1F1B25B88A}"/>
                </a:ext>
              </a:extLst>
            </p:cNvPr>
            <p:cNvSpPr/>
            <p:nvPr/>
          </p:nvSpPr>
          <p:spPr>
            <a:xfrm>
              <a:off x="10696979" y="2000263"/>
              <a:ext cx="1495358" cy="1134293"/>
            </a:xfrm>
            <a:prstGeom prst="rect">
              <a:avLst/>
            </a:prstGeom>
            <a:solidFill>
              <a:srgbClr val="0072CF">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2FCFB545-AD34-D4F1-2726-603755D1811A}"/>
                </a:ext>
              </a:extLst>
            </p:cNvPr>
            <p:cNvSpPr/>
            <p:nvPr/>
          </p:nvSpPr>
          <p:spPr>
            <a:xfrm>
              <a:off x="10816780" y="3989513"/>
              <a:ext cx="1364515" cy="1123250"/>
            </a:xfrm>
            <a:prstGeom prst="rect">
              <a:avLst/>
            </a:prstGeom>
            <a:solidFill>
              <a:srgbClr val="66BC29">
                <a:alpha val="57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5E570A-0623-E04D-E1FE-CF5D5C89690E}"/>
                </a:ext>
              </a:extLst>
            </p:cNvPr>
            <p:cNvSpPr/>
            <p:nvPr/>
          </p:nvSpPr>
          <p:spPr>
            <a:xfrm>
              <a:off x="10669806" y="864703"/>
              <a:ext cx="1523489" cy="1134293"/>
            </a:xfrm>
            <a:prstGeom prst="rect">
              <a:avLst/>
            </a:prstGeom>
            <a:solidFill>
              <a:srgbClr val="66BC29">
                <a:alpha val="57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5521BE40-18BD-C452-1858-EBDE7D715A86}"/>
              </a:ext>
            </a:extLst>
          </p:cNvPr>
          <p:cNvSpPr/>
          <p:nvPr/>
        </p:nvSpPr>
        <p:spPr>
          <a:xfrm>
            <a:off x="8634680" y="5190791"/>
            <a:ext cx="1313422" cy="1056265"/>
          </a:xfrm>
          <a:prstGeom prst="rect">
            <a:avLst/>
          </a:prstGeom>
          <a:solidFill>
            <a:srgbClr val="0072CF">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C7B655F-3000-4E82-67A1-F8B72A45F3E1}"/>
              </a:ext>
            </a:extLst>
          </p:cNvPr>
          <p:cNvSpPr txBox="1"/>
          <p:nvPr/>
        </p:nvSpPr>
        <p:spPr>
          <a:xfrm>
            <a:off x="462579" y="1587286"/>
            <a:ext cx="6303981" cy="302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spcBef>
                <a:spcPts val="0"/>
              </a:spcBef>
              <a:spcAft>
                <a:spcPts val="0"/>
              </a:spcAft>
              <a:buFont typeface="Wingdings"/>
              <a:buChar char="§"/>
            </a:pPr>
            <a:r>
              <a:rPr lang="en-US" sz="2600">
                <a:latin typeface="Amasis MT Pro Medium"/>
                <a:ea typeface="MS PGothic"/>
                <a:cs typeface="Arial"/>
              </a:rPr>
              <a:t>Library Resources &amp; Access</a:t>
            </a:r>
            <a:endParaRPr lang="en-US" sz="2600">
              <a:latin typeface="Amasis MT Pro Medium"/>
            </a:endParaRPr>
          </a:p>
          <a:p>
            <a:pPr marL="342900" indent="-342900">
              <a:lnSpc>
                <a:spcPct val="150000"/>
              </a:lnSpc>
              <a:spcBef>
                <a:spcPts val="0"/>
              </a:spcBef>
              <a:spcAft>
                <a:spcPts val="0"/>
              </a:spcAft>
              <a:buFont typeface="Wingdings"/>
              <a:buChar char="§"/>
            </a:pPr>
            <a:r>
              <a:rPr lang="en-US" sz="2600">
                <a:latin typeface="Amasis MT Pro Medium"/>
                <a:ea typeface="MS PGothic"/>
                <a:cs typeface="Arial"/>
              </a:rPr>
              <a:t>Academic Support Center</a:t>
            </a:r>
          </a:p>
          <a:p>
            <a:pPr marL="342900" indent="-342900">
              <a:lnSpc>
                <a:spcPct val="150000"/>
              </a:lnSpc>
              <a:spcBef>
                <a:spcPts val="0"/>
              </a:spcBef>
              <a:spcAft>
                <a:spcPts val="0"/>
              </a:spcAft>
              <a:buFont typeface="Wingdings"/>
              <a:buChar char="§"/>
            </a:pPr>
            <a:r>
              <a:rPr lang="en-US" sz="2600">
                <a:latin typeface="Amasis MT Pro Medium"/>
                <a:ea typeface="MS PGothic"/>
                <a:cs typeface="Arial"/>
              </a:rPr>
              <a:t>Access to Faculty </a:t>
            </a:r>
          </a:p>
          <a:p>
            <a:pPr marL="342900" indent="-342900">
              <a:lnSpc>
                <a:spcPct val="150000"/>
              </a:lnSpc>
              <a:spcBef>
                <a:spcPts val="0"/>
              </a:spcBef>
              <a:spcAft>
                <a:spcPts val="0"/>
              </a:spcAft>
              <a:buFont typeface="Wingdings"/>
              <a:buChar char="§"/>
            </a:pPr>
            <a:r>
              <a:rPr lang="en-US" sz="2600">
                <a:latin typeface="Amasis MT Pro Medium"/>
                <a:ea typeface="MS PGothic"/>
                <a:cs typeface="Arial"/>
              </a:rPr>
              <a:t>Instructional Innovation (</a:t>
            </a:r>
            <a:r>
              <a:rPr lang="en-US" sz="2600" err="1">
                <a:latin typeface="Amasis MT Pro Medium"/>
                <a:ea typeface="MS PGothic"/>
                <a:cs typeface="Arial"/>
              </a:rPr>
              <a:t>IIC</a:t>
            </a:r>
            <a:r>
              <a:rPr lang="en-US" sz="2600">
                <a:latin typeface="Amasis MT Pro Medium"/>
                <a:ea typeface="MS PGothic"/>
                <a:cs typeface="Arial"/>
              </a:rPr>
              <a:t>) - </a:t>
            </a:r>
            <a:r>
              <a:rPr lang="en-US" sz="2600" err="1">
                <a:latin typeface="Amasis MT Pro Medium"/>
                <a:ea typeface="MS PGothic"/>
                <a:cs typeface="Arial"/>
              </a:rPr>
              <a:t>OLRN</a:t>
            </a:r>
            <a:endParaRPr lang="en-US" sz="2600">
              <a:latin typeface="Amasis MT Pro Medium"/>
              <a:ea typeface="MS PGothic"/>
              <a:cs typeface="Arial"/>
            </a:endParaRPr>
          </a:p>
          <a:p>
            <a:pPr marL="342900" indent="-342900">
              <a:lnSpc>
                <a:spcPct val="150000"/>
              </a:lnSpc>
              <a:spcBef>
                <a:spcPts val="0"/>
              </a:spcBef>
              <a:spcAft>
                <a:spcPts val="0"/>
              </a:spcAft>
              <a:buFont typeface="Wingdings"/>
              <a:buChar char="§"/>
            </a:pPr>
            <a:r>
              <a:rPr lang="en-US" sz="2600">
                <a:latin typeface="Amasis MT Pro Medium"/>
                <a:ea typeface="MS PGothic"/>
                <a:cs typeface="Arial"/>
              </a:rPr>
              <a:t>Faculty-Student Mentoring</a:t>
            </a:r>
          </a:p>
        </p:txBody>
      </p:sp>
    </p:spTree>
    <p:extLst>
      <p:ext uri="{BB962C8B-B14F-4D97-AF65-F5344CB8AC3E}">
        <p14:creationId xmlns:p14="http://schemas.microsoft.com/office/powerpoint/2010/main" val="910470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B945CFF-1666-FE67-9A23-19A81A36E8AB}"/>
              </a:ext>
            </a:extLst>
          </p:cNvPr>
          <p:cNvSpPr/>
          <p:nvPr/>
        </p:nvSpPr>
        <p:spPr>
          <a:xfrm>
            <a:off x="4108174" y="530788"/>
            <a:ext cx="8199440"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2B873DE-739A-27B2-15C1-FB0AC31D644C}"/>
              </a:ext>
            </a:extLst>
          </p:cNvPr>
          <p:cNvSpPr>
            <a:spLocks noGrp="1"/>
          </p:cNvSpPr>
          <p:nvPr>
            <p:ph type="title"/>
          </p:nvPr>
        </p:nvSpPr>
        <p:spPr>
          <a:xfrm>
            <a:off x="4327845" y="242436"/>
            <a:ext cx="7899534" cy="1325563"/>
          </a:xfrm>
        </p:spPr>
        <p:txBody>
          <a:bodyPr wrap="square" anchor="ctr">
            <a:normAutofit/>
          </a:bodyPr>
          <a:lstStyle/>
          <a:p>
            <a:r>
              <a:rPr lang="en-US">
                <a:solidFill>
                  <a:schemeClr val="bg1"/>
                </a:solidFill>
                <a:latin typeface="Amasis MT Pro Medium"/>
              </a:rPr>
              <a:t>Benchmark 5: Student Success Services</a:t>
            </a:r>
          </a:p>
        </p:txBody>
      </p:sp>
      <p:sp>
        <p:nvSpPr>
          <p:cNvPr id="2" name="TextBox 1">
            <a:extLst>
              <a:ext uri="{FF2B5EF4-FFF2-40B4-BE49-F238E27FC236}">
                <a16:creationId xmlns:a16="http://schemas.microsoft.com/office/drawing/2014/main" id="{1FB18226-359C-8B5D-4C59-291B5E71730B}"/>
              </a:ext>
            </a:extLst>
          </p:cNvPr>
          <p:cNvSpPr txBox="1"/>
          <p:nvPr/>
        </p:nvSpPr>
        <p:spPr>
          <a:xfrm>
            <a:off x="6290707" y="1573326"/>
            <a:ext cx="5906070" cy="42231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spcBef>
                <a:spcPts val="0"/>
              </a:spcBef>
              <a:spcAft>
                <a:spcPts val="0"/>
              </a:spcAft>
              <a:buFont typeface="Wingdings"/>
              <a:buChar char="§"/>
            </a:pPr>
            <a:r>
              <a:rPr lang="en-US" sz="2600">
                <a:latin typeface="Amasis MT Pro Medium" panose="02040604050005020304" pitchFamily="18" charset="0"/>
                <a:ea typeface="MS PGothic"/>
                <a:cs typeface="Arial"/>
              </a:rPr>
              <a:t>Advocacy Services</a:t>
            </a:r>
            <a:endParaRPr lang="en-US" sz="2600">
              <a:latin typeface="Amasis MT Pro Medium" panose="02040604050005020304" pitchFamily="18" charset="0"/>
            </a:endParaRPr>
          </a:p>
          <a:p>
            <a:pPr marL="342900" indent="-342900">
              <a:lnSpc>
                <a:spcPct val="150000"/>
              </a:lnSpc>
              <a:spcBef>
                <a:spcPts val="0"/>
              </a:spcBef>
              <a:spcAft>
                <a:spcPts val="0"/>
              </a:spcAft>
              <a:buFont typeface="Wingdings"/>
              <a:buChar char="§"/>
            </a:pPr>
            <a:r>
              <a:rPr lang="en-US" sz="2600">
                <a:latin typeface="Amasis MT Pro Medium" panose="02040604050005020304" pitchFamily="18" charset="0"/>
                <a:ea typeface="MS PGothic"/>
                <a:cs typeface="Arial"/>
              </a:rPr>
              <a:t>Disability Support Services</a:t>
            </a:r>
          </a:p>
          <a:p>
            <a:pPr marL="342900" indent="-342900">
              <a:lnSpc>
                <a:spcPct val="150000"/>
              </a:lnSpc>
              <a:spcBef>
                <a:spcPts val="0"/>
              </a:spcBef>
              <a:spcAft>
                <a:spcPts val="0"/>
              </a:spcAft>
              <a:buFont typeface="Wingdings"/>
              <a:buChar char="§"/>
            </a:pPr>
            <a:r>
              <a:rPr lang="en-US" sz="2600">
                <a:latin typeface="Amasis MT Pro Medium" panose="02040604050005020304" pitchFamily="18" charset="0"/>
                <a:ea typeface="MS PGothic"/>
                <a:cs typeface="Arial"/>
              </a:rPr>
              <a:t>Clubs &amp; Organizations</a:t>
            </a:r>
            <a:endParaRPr lang="en-US" sz="2600">
              <a:latin typeface="Amasis MT Pro Medium" panose="02040604050005020304" pitchFamily="18" charset="0"/>
              <a:cs typeface="Arial" panose="020B0604020202020204" pitchFamily="34" charset="0"/>
            </a:endParaRPr>
          </a:p>
          <a:p>
            <a:pPr marL="342900" indent="-342900">
              <a:lnSpc>
                <a:spcPct val="150000"/>
              </a:lnSpc>
              <a:spcBef>
                <a:spcPts val="0"/>
              </a:spcBef>
              <a:spcAft>
                <a:spcPts val="0"/>
              </a:spcAft>
              <a:buFont typeface="Wingdings"/>
              <a:buChar char="§"/>
            </a:pPr>
            <a:r>
              <a:rPr lang="en-US" sz="2600">
                <a:latin typeface="Amasis MT Pro Medium" panose="02040604050005020304" pitchFamily="18" charset="0"/>
                <a:ea typeface="MS PGothic"/>
                <a:cs typeface="Arial"/>
              </a:rPr>
              <a:t>Direct Access to College Events</a:t>
            </a:r>
          </a:p>
          <a:p>
            <a:pPr marL="342900" indent="-342900">
              <a:lnSpc>
                <a:spcPct val="150000"/>
              </a:lnSpc>
              <a:spcBef>
                <a:spcPts val="0"/>
              </a:spcBef>
              <a:spcAft>
                <a:spcPts val="0"/>
              </a:spcAft>
              <a:buFont typeface="Wingdings"/>
              <a:buChar char="§"/>
            </a:pPr>
            <a:r>
              <a:rPr lang="en-US" sz="2600">
                <a:latin typeface="Amasis MT Pro Medium" panose="02040604050005020304" pitchFamily="18" charset="0"/>
                <a:ea typeface="MS PGothic"/>
                <a:cs typeface="Arial"/>
              </a:rPr>
              <a:t>Access to campus spaces</a:t>
            </a:r>
          </a:p>
          <a:p>
            <a:pPr marL="342900" indent="-342900">
              <a:lnSpc>
                <a:spcPct val="150000"/>
              </a:lnSpc>
              <a:spcBef>
                <a:spcPts val="0"/>
              </a:spcBef>
              <a:spcAft>
                <a:spcPts val="0"/>
              </a:spcAft>
              <a:buFont typeface="Wingdings"/>
              <a:buChar char="§"/>
            </a:pPr>
            <a:r>
              <a:rPr lang="en-US" sz="2600">
                <a:latin typeface="Amasis MT Pro Medium" panose="02040604050005020304" pitchFamily="18" charset="0"/>
                <a:ea typeface="MS PGothic"/>
                <a:cs typeface="Arial"/>
              </a:rPr>
              <a:t>Academic Advising</a:t>
            </a:r>
          </a:p>
          <a:p>
            <a:pPr marL="342900" indent="-342900">
              <a:lnSpc>
                <a:spcPct val="150000"/>
              </a:lnSpc>
              <a:spcBef>
                <a:spcPts val="0"/>
              </a:spcBef>
              <a:spcAft>
                <a:spcPts val="0"/>
              </a:spcAft>
              <a:buFont typeface="Wingdings"/>
              <a:buChar char="§"/>
            </a:pPr>
            <a:r>
              <a:rPr lang="en-US" sz="2600">
                <a:latin typeface="Amasis MT Pro Medium" panose="02040604050005020304" pitchFamily="18" charset="0"/>
                <a:ea typeface="MS PGothic"/>
                <a:cs typeface="Arial"/>
              </a:rPr>
              <a:t>Communal Graduation Ceremony</a:t>
            </a:r>
            <a:endParaRPr lang="en-US" sz="2600">
              <a:latin typeface="Amasis MT Pro Medium" panose="020406040500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C8A6750F-6E75-7E5E-8AB6-3C22AC4DCD13}"/>
              </a:ext>
            </a:extLst>
          </p:cNvPr>
          <p:cNvGrpSpPr/>
          <p:nvPr/>
        </p:nvGrpSpPr>
        <p:grpSpPr>
          <a:xfrm>
            <a:off x="-7316" y="1129916"/>
            <a:ext cx="6305412" cy="5120562"/>
            <a:chOff x="3191" y="864703"/>
            <a:chExt cx="6819838" cy="5396969"/>
          </a:xfrm>
        </p:grpSpPr>
        <p:sp>
          <p:nvSpPr>
            <p:cNvPr id="5" name="Rectangle 4">
              <a:extLst>
                <a:ext uri="{FF2B5EF4-FFF2-40B4-BE49-F238E27FC236}">
                  <a16:creationId xmlns:a16="http://schemas.microsoft.com/office/drawing/2014/main" id="{13BEEC36-1DC9-4DC0-C976-DEB295166F3E}"/>
                </a:ext>
              </a:extLst>
            </p:cNvPr>
            <p:cNvSpPr/>
            <p:nvPr/>
          </p:nvSpPr>
          <p:spPr>
            <a:xfrm flipH="1">
              <a:off x="2208059" y="5123807"/>
              <a:ext cx="1912740" cy="1134293"/>
            </a:xfrm>
            <a:prstGeom prst="rect">
              <a:avLst/>
            </a:prstGeom>
            <a:solidFill>
              <a:srgbClr val="0072CF">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DB14AB-3197-17CB-3538-CC40C7CDB893}"/>
                </a:ext>
              </a:extLst>
            </p:cNvPr>
            <p:cNvSpPr/>
            <p:nvPr/>
          </p:nvSpPr>
          <p:spPr>
            <a:xfrm flipH="1">
              <a:off x="5972298" y="5132880"/>
              <a:ext cx="850731" cy="1080751"/>
            </a:xfrm>
            <a:prstGeom prst="rect">
              <a:avLst/>
            </a:prstGeom>
            <a:solidFill>
              <a:srgbClr val="66BC29">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1B576C-27C6-27B2-E5DE-25EA0701C528}"/>
                </a:ext>
              </a:extLst>
            </p:cNvPr>
            <p:cNvSpPr/>
            <p:nvPr/>
          </p:nvSpPr>
          <p:spPr>
            <a:xfrm flipH="1">
              <a:off x="4943032" y="3987544"/>
              <a:ext cx="1459959" cy="1134293"/>
            </a:xfrm>
            <a:prstGeom prst="rect">
              <a:avLst/>
            </a:prstGeom>
            <a:solidFill>
              <a:srgbClr val="0072CF">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2C911938-E921-BF24-DA17-81938A4C3AE3}"/>
                </a:ext>
              </a:extLst>
            </p:cNvPr>
            <p:cNvSpPr/>
            <p:nvPr/>
          </p:nvSpPr>
          <p:spPr>
            <a:xfrm flipH="1">
              <a:off x="1658342" y="2000263"/>
              <a:ext cx="1749950" cy="1134293"/>
            </a:xfrm>
            <a:prstGeom prst="rect">
              <a:avLst/>
            </a:prstGeom>
            <a:solidFill>
              <a:srgbClr val="66BC29">
                <a:alpha val="57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EDDB8C7-A287-B612-A283-02ECECD19EAE}"/>
                </a:ext>
              </a:extLst>
            </p:cNvPr>
            <p:cNvSpPr/>
            <p:nvPr/>
          </p:nvSpPr>
          <p:spPr>
            <a:xfrm flipH="1">
              <a:off x="4216" y="1989220"/>
              <a:ext cx="1644127" cy="1134293"/>
            </a:xfrm>
            <a:prstGeom prst="rect">
              <a:avLst/>
            </a:prstGeom>
            <a:solidFill>
              <a:srgbClr val="0072CF">
                <a:alpha val="58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6CBFF88D-94F5-E4A8-997F-D150FF9B2FBE}"/>
                </a:ext>
              </a:extLst>
            </p:cNvPr>
            <p:cNvSpPr/>
            <p:nvPr/>
          </p:nvSpPr>
          <p:spPr>
            <a:xfrm flipH="1">
              <a:off x="4987" y="3989513"/>
              <a:ext cx="1459959" cy="1123250"/>
            </a:xfrm>
            <a:prstGeom prst="rect">
              <a:avLst/>
            </a:prstGeom>
            <a:solidFill>
              <a:srgbClr val="66BC29">
                <a:alpha val="57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0E9935C-4334-0F6F-96BF-F7BC721EE0FB}"/>
                </a:ext>
              </a:extLst>
            </p:cNvPr>
            <p:cNvSpPr/>
            <p:nvPr/>
          </p:nvSpPr>
          <p:spPr>
            <a:xfrm flipH="1">
              <a:off x="3191" y="864703"/>
              <a:ext cx="1630053" cy="1134293"/>
            </a:xfrm>
            <a:prstGeom prst="rect">
              <a:avLst/>
            </a:prstGeom>
            <a:solidFill>
              <a:srgbClr val="66BC29">
                <a:alpha val="57000"/>
              </a:srgbClr>
            </a:solidFill>
            <a:ln>
              <a:solidFill>
                <a:srgbClr val="66BC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2566012-1F4B-8B7D-657A-102CAC403D59}"/>
                </a:ext>
              </a:extLst>
            </p:cNvPr>
            <p:cNvPicPr>
              <a:picLocks noChangeAspect="1"/>
            </p:cNvPicPr>
            <p:nvPr/>
          </p:nvPicPr>
          <p:blipFill rotWithShape="1">
            <a:blip r:embed="rId3"/>
            <a:srcRect l="14905" b="-419"/>
            <a:stretch/>
          </p:blipFill>
          <p:spPr>
            <a:xfrm>
              <a:off x="1466576" y="3130303"/>
              <a:ext cx="3581850" cy="1997346"/>
            </a:xfrm>
            <a:prstGeom prst="rect">
              <a:avLst/>
            </a:prstGeom>
          </p:spPr>
        </p:pic>
        <p:pic>
          <p:nvPicPr>
            <p:cNvPr id="27" name="Picture 14" descr="A picture containing person, outdoor&#10;&#10;Description automatically generated">
              <a:extLst>
                <a:ext uri="{FF2B5EF4-FFF2-40B4-BE49-F238E27FC236}">
                  <a16:creationId xmlns:a16="http://schemas.microsoft.com/office/drawing/2014/main" id="{703E54DA-3DFF-0E6D-8D65-3B2EFE441CF1}"/>
                </a:ext>
              </a:extLst>
            </p:cNvPr>
            <p:cNvPicPr>
              <a:picLocks noChangeAspect="1"/>
            </p:cNvPicPr>
            <p:nvPr/>
          </p:nvPicPr>
          <p:blipFill>
            <a:blip r:embed="rId4"/>
            <a:stretch>
              <a:fillRect/>
            </a:stretch>
          </p:blipFill>
          <p:spPr>
            <a:xfrm>
              <a:off x="8835" y="3134473"/>
              <a:ext cx="1473202" cy="854100"/>
            </a:xfrm>
            <a:prstGeom prst="rect">
              <a:avLst/>
            </a:prstGeom>
          </p:spPr>
        </p:pic>
        <p:pic>
          <p:nvPicPr>
            <p:cNvPr id="28" name="Picture 19">
              <a:extLst>
                <a:ext uri="{FF2B5EF4-FFF2-40B4-BE49-F238E27FC236}">
                  <a16:creationId xmlns:a16="http://schemas.microsoft.com/office/drawing/2014/main" id="{3557D6AF-A3CF-14ED-F0FA-A8DEA8E947F8}"/>
                </a:ext>
              </a:extLst>
            </p:cNvPr>
            <p:cNvPicPr>
              <a:picLocks noChangeAspect="1"/>
            </p:cNvPicPr>
            <p:nvPr/>
          </p:nvPicPr>
          <p:blipFill>
            <a:blip r:embed="rId5"/>
            <a:stretch>
              <a:fillRect/>
            </a:stretch>
          </p:blipFill>
          <p:spPr>
            <a:xfrm>
              <a:off x="8835" y="5125286"/>
              <a:ext cx="2202072" cy="1135254"/>
            </a:xfrm>
            <a:prstGeom prst="rect">
              <a:avLst/>
            </a:prstGeom>
          </p:spPr>
        </p:pic>
        <p:pic>
          <p:nvPicPr>
            <p:cNvPr id="29" name="Picture 18" descr="A picture containing person, indoor, wall, people&#10;&#10;Description automatically generated">
              <a:extLst>
                <a:ext uri="{FF2B5EF4-FFF2-40B4-BE49-F238E27FC236}">
                  <a16:creationId xmlns:a16="http://schemas.microsoft.com/office/drawing/2014/main" id="{E76FC850-E524-64AE-89A8-967A23EC4ED7}"/>
                </a:ext>
              </a:extLst>
            </p:cNvPr>
            <p:cNvPicPr>
              <a:picLocks noChangeAspect="1"/>
            </p:cNvPicPr>
            <p:nvPr/>
          </p:nvPicPr>
          <p:blipFill>
            <a:blip r:embed="rId6"/>
            <a:stretch>
              <a:fillRect/>
            </a:stretch>
          </p:blipFill>
          <p:spPr>
            <a:xfrm>
              <a:off x="4117008" y="5135195"/>
              <a:ext cx="1859721" cy="1126477"/>
            </a:xfrm>
            <a:prstGeom prst="rect">
              <a:avLst/>
            </a:prstGeom>
          </p:spPr>
        </p:pic>
      </p:grpSp>
    </p:spTree>
    <p:extLst>
      <p:ext uri="{BB962C8B-B14F-4D97-AF65-F5344CB8AC3E}">
        <p14:creationId xmlns:p14="http://schemas.microsoft.com/office/powerpoint/2010/main" val="391715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98A0371-CC9D-1E16-9C79-CB2BC0D2CAE5}"/>
              </a:ext>
            </a:extLst>
          </p:cNvPr>
          <p:cNvSpPr/>
          <p:nvPr/>
        </p:nvSpPr>
        <p:spPr>
          <a:xfrm>
            <a:off x="-118711" y="479713"/>
            <a:ext cx="6103875"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0A9A7AE-8408-B2A6-DEA5-B7E1C59FA2AA}"/>
              </a:ext>
            </a:extLst>
          </p:cNvPr>
          <p:cNvSpPr>
            <a:spLocks noGrp="1"/>
          </p:cNvSpPr>
          <p:nvPr>
            <p:ph type="title"/>
          </p:nvPr>
        </p:nvSpPr>
        <p:spPr>
          <a:xfrm>
            <a:off x="216822" y="167309"/>
            <a:ext cx="7739063" cy="1325563"/>
          </a:xfrm>
        </p:spPr>
        <p:txBody>
          <a:bodyPr wrap="square" anchor="ctr">
            <a:normAutofit/>
          </a:bodyPr>
          <a:lstStyle/>
          <a:p>
            <a:r>
              <a:rPr lang="en-US">
                <a:solidFill>
                  <a:schemeClr val="bg1"/>
                </a:solidFill>
                <a:latin typeface="Amasis MT Pro Medium"/>
              </a:rPr>
              <a:t>Advising: Touchpoints</a:t>
            </a:r>
          </a:p>
        </p:txBody>
      </p:sp>
      <p:graphicFrame>
        <p:nvGraphicFramePr>
          <p:cNvPr id="4" name="Table 3">
            <a:extLst>
              <a:ext uri="{FF2B5EF4-FFF2-40B4-BE49-F238E27FC236}">
                <a16:creationId xmlns:a16="http://schemas.microsoft.com/office/drawing/2014/main" id="{89D3F7D5-4371-3632-EFAE-336F4632AEF5}"/>
              </a:ext>
            </a:extLst>
          </p:cNvPr>
          <p:cNvGraphicFramePr>
            <a:graphicFrameLocks noGrp="1"/>
          </p:cNvGraphicFramePr>
          <p:nvPr>
            <p:extLst>
              <p:ext uri="{D42A27DB-BD31-4B8C-83A1-F6EECF244321}">
                <p14:modId xmlns:p14="http://schemas.microsoft.com/office/powerpoint/2010/main" val="3067827643"/>
              </p:ext>
            </p:extLst>
          </p:nvPr>
        </p:nvGraphicFramePr>
        <p:xfrm>
          <a:off x="1231900" y="1524000"/>
          <a:ext cx="10159558" cy="3898104"/>
        </p:xfrm>
        <a:graphic>
          <a:graphicData uri="http://schemas.openxmlformats.org/drawingml/2006/table">
            <a:tbl>
              <a:tblPr firstRow="1" bandRow="1">
                <a:tableStyleId>{6E25E649-3F16-4E02-A733-19D2CDBF48F0}</a:tableStyleId>
              </a:tblPr>
              <a:tblGrid>
                <a:gridCol w="959109">
                  <a:extLst>
                    <a:ext uri="{9D8B030D-6E8A-4147-A177-3AD203B41FA5}">
                      <a16:colId xmlns:a16="http://schemas.microsoft.com/office/drawing/2014/main" val="3373195496"/>
                    </a:ext>
                  </a:extLst>
                </a:gridCol>
                <a:gridCol w="1605789">
                  <a:extLst>
                    <a:ext uri="{9D8B030D-6E8A-4147-A177-3AD203B41FA5}">
                      <a16:colId xmlns:a16="http://schemas.microsoft.com/office/drawing/2014/main" val="258260436"/>
                    </a:ext>
                  </a:extLst>
                </a:gridCol>
                <a:gridCol w="1676616">
                  <a:extLst>
                    <a:ext uri="{9D8B030D-6E8A-4147-A177-3AD203B41FA5}">
                      <a16:colId xmlns:a16="http://schemas.microsoft.com/office/drawing/2014/main" val="3359859052"/>
                    </a:ext>
                  </a:extLst>
                </a:gridCol>
                <a:gridCol w="5918044">
                  <a:extLst>
                    <a:ext uri="{9D8B030D-6E8A-4147-A177-3AD203B41FA5}">
                      <a16:colId xmlns:a16="http://schemas.microsoft.com/office/drawing/2014/main" val="2270044989"/>
                    </a:ext>
                  </a:extLst>
                </a:gridCol>
              </a:tblGrid>
              <a:tr h="549733">
                <a:tc>
                  <a:txBody>
                    <a:bodyPr/>
                    <a:lstStyle/>
                    <a:p>
                      <a:pPr algn="ctr"/>
                      <a:r>
                        <a:rPr lang="en-US" sz="1200"/>
                        <a:t>TOUCH POINT</a:t>
                      </a:r>
                    </a:p>
                  </a:txBody>
                  <a:tcPr anchor="ctr"/>
                </a:tc>
                <a:tc>
                  <a:txBody>
                    <a:bodyPr/>
                    <a:lstStyle/>
                    <a:p>
                      <a:pPr algn="ctr"/>
                      <a:r>
                        <a:rPr lang="en-US" sz="1200"/>
                        <a:t>SEMESTER</a:t>
                      </a:r>
                    </a:p>
                  </a:txBody>
                  <a:tcPr anchor="ctr"/>
                </a:tc>
                <a:tc>
                  <a:txBody>
                    <a:bodyPr/>
                    <a:lstStyle/>
                    <a:p>
                      <a:pPr algn="ctr"/>
                      <a:r>
                        <a:rPr lang="en-US" sz="1200"/>
                        <a:t>TYPE</a:t>
                      </a:r>
                    </a:p>
                  </a:txBody>
                  <a:tcPr anchor="ctr"/>
                </a:tc>
                <a:tc>
                  <a:txBody>
                    <a:bodyPr/>
                    <a:lstStyle/>
                    <a:p>
                      <a:pPr algn="ctr"/>
                      <a:r>
                        <a:rPr lang="en-US" sz="1200"/>
                        <a:t>TOPICS</a:t>
                      </a:r>
                    </a:p>
                  </a:txBody>
                  <a:tcPr anchor="ctr"/>
                </a:tc>
                <a:extLst>
                  <a:ext uri="{0D108BD9-81ED-4DB2-BD59-A6C34878D82A}">
                    <a16:rowId xmlns:a16="http://schemas.microsoft.com/office/drawing/2014/main" val="174287795"/>
                  </a:ext>
                </a:extLst>
              </a:tr>
              <a:tr h="1849097">
                <a:tc rowSpan="2">
                  <a:txBody>
                    <a:bodyPr/>
                    <a:lstStyle/>
                    <a:p>
                      <a:pPr algn="ctr"/>
                      <a:r>
                        <a:rPr lang="en-US" sz="1200" b="1"/>
                        <a:t>9</a:t>
                      </a:r>
                      <a:r>
                        <a:rPr lang="en-US" sz="1200" b="1" baseline="30000"/>
                        <a:t>th</a:t>
                      </a:r>
                      <a:r>
                        <a:rPr lang="en-US" sz="1200" b="1"/>
                        <a:t> Grade</a:t>
                      </a:r>
                    </a:p>
                  </a:txBody>
                  <a:tcPr anchor="ctr">
                    <a:solidFill>
                      <a:schemeClr val="bg1">
                        <a:lumMod val="95000"/>
                      </a:schemeClr>
                    </a:solidFill>
                  </a:tcPr>
                </a:tc>
                <a:tc>
                  <a:txBody>
                    <a:bodyPr/>
                    <a:lstStyle/>
                    <a:p>
                      <a:pPr algn="ctr"/>
                      <a:r>
                        <a:rPr lang="en-US" sz="1200" b="1"/>
                        <a:t>FALL</a:t>
                      </a:r>
                    </a:p>
                  </a:txBody>
                  <a:tcPr anchor="ctr"/>
                </a:tc>
                <a:tc>
                  <a:txBody>
                    <a:bodyPr/>
                    <a:lstStyle/>
                    <a:p>
                      <a:pPr algn="ctr"/>
                      <a:r>
                        <a:rPr lang="en-US" sz="1200" b="1"/>
                        <a:t>New Student Orientation</a:t>
                      </a:r>
                    </a:p>
                    <a:p>
                      <a:pPr algn="ctr"/>
                      <a:r>
                        <a:rPr lang="en-US" sz="1200" b="1"/>
                        <a:t>August</a:t>
                      </a:r>
                    </a:p>
                  </a:txBody>
                  <a:tcPr anchor="ctr"/>
                </a:tc>
                <a:tc>
                  <a:txBody>
                    <a:bodyPr/>
                    <a:lstStyle/>
                    <a:p>
                      <a:r>
                        <a:rPr lang="en-US" sz="1200" b="1"/>
                        <a:t>New Student Orientation</a:t>
                      </a:r>
                    </a:p>
                    <a:p>
                      <a:pPr marL="342900" indent="-342900">
                        <a:buFont typeface="+mj-lt"/>
                        <a:buAutoNum type="arabicPeriod"/>
                      </a:pPr>
                      <a:r>
                        <a:rPr lang="en-US" sz="1200"/>
                        <a:t>Get to know your assigned Certified Advisor and maintain consistent contact.</a:t>
                      </a:r>
                    </a:p>
                    <a:p>
                      <a:pPr marL="342900" indent="-342900">
                        <a:buFont typeface="+mj-lt"/>
                        <a:buAutoNum type="arabicPeriod"/>
                      </a:pPr>
                      <a:r>
                        <a:rPr lang="en-US" sz="1200"/>
                        <a:t>Receive and understand your High School Programs Advising Syllabus.</a:t>
                      </a:r>
                    </a:p>
                    <a:p>
                      <a:pPr marL="342900" indent="-342900">
                        <a:buFont typeface="+mj-lt"/>
                        <a:buAutoNum type="arabicPeriod"/>
                      </a:pPr>
                      <a:r>
                        <a:rPr lang="en-US" sz="1200"/>
                        <a:t>Identify your intended educational and career pathway choice.</a:t>
                      </a:r>
                    </a:p>
                    <a:p>
                      <a:pPr marL="342900" indent="-342900">
                        <a:buFont typeface="+mj-lt"/>
                        <a:buAutoNum type="arabicPeriod"/>
                      </a:pPr>
                      <a:r>
                        <a:rPr lang="en-US" sz="1200"/>
                        <a:t>Understand college and community resources available to students.</a:t>
                      </a:r>
                    </a:p>
                  </a:txBody>
                  <a:tcPr/>
                </a:tc>
                <a:extLst>
                  <a:ext uri="{0D108BD9-81ED-4DB2-BD59-A6C34878D82A}">
                    <a16:rowId xmlns:a16="http://schemas.microsoft.com/office/drawing/2014/main" val="603787239"/>
                  </a:ext>
                </a:extLst>
              </a:tr>
              <a:tr h="1499274">
                <a:tc vMerge="1">
                  <a:txBody>
                    <a:bodyPr/>
                    <a:lstStyle/>
                    <a:p>
                      <a:endParaRPr lang="en-US"/>
                    </a:p>
                  </a:txBody>
                  <a:tcPr/>
                </a:tc>
                <a:tc>
                  <a:txBody>
                    <a:bodyPr/>
                    <a:lstStyle/>
                    <a:p>
                      <a:pPr algn="ctr"/>
                      <a:r>
                        <a:rPr lang="en-US" sz="1200" b="1"/>
                        <a:t>FALL/</a:t>
                      </a:r>
                    </a:p>
                    <a:p>
                      <a:pPr algn="ctr"/>
                      <a:r>
                        <a:rPr lang="en-US" sz="1200" b="1"/>
                        <a:t>SPRING</a:t>
                      </a:r>
                    </a:p>
                  </a:txBody>
                  <a:tcPr anchor="ctr"/>
                </a:tc>
                <a:tc>
                  <a:txBody>
                    <a:bodyPr/>
                    <a:lstStyle/>
                    <a:p>
                      <a:pPr algn="ctr"/>
                      <a:r>
                        <a:rPr lang="en-US" sz="1200" b="1"/>
                        <a:t>Group Advising</a:t>
                      </a:r>
                    </a:p>
                    <a:p>
                      <a:pPr algn="ctr"/>
                      <a:r>
                        <a:rPr lang="en-US" sz="1200" b="1"/>
                        <a:t>September-February</a:t>
                      </a:r>
                    </a:p>
                  </a:txBody>
                  <a:tcPr anchor="ctr"/>
                </a:tc>
                <a:tc>
                  <a:txBody>
                    <a:bodyPr/>
                    <a:lstStyle/>
                    <a:p>
                      <a:r>
                        <a:rPr lang="en-US" sz="1200" b="1"/>
                        <a:t>Program Overview and Expectations</a:t>
                      </a:r>
                    </a:p>
                    <a:p>
                      <a:pPr marL="342900" indent="-342900">
                        <a:buFont typeface="+mj-lt"/>
                        <a:buAutoNum type="arabicPeriod"/>
                      </a:pPr>
                      <a:r>
                        <a:rPr lang="en-US" sz="1200"/>
                        <a:t>4 Year Plan Review.</a:t>
                      </a:r>
                    </a:p>
                    <a:p>
                      <a:pPr marL="342900" indent="-342900">
                        <a:buFont typeface="+mj-lt"/>
                        <a:buAutoNum type="arabicPeriod"/>
                      </a:pPr>
                      <a:r>
                        <a:rPr lang="en-US" sz="1200"/>
                        <a:t>Academic Integrity/Student Code of Conduct.</a:t>
                      </a:r>
                    </a:p>
                    <a:p>
                      <a:pPr marL="342900" indent="-342900">
                        <a:buFont typeface="+mj-lt"/>
                        <a:buAutoNum type="arabicPeriod"/>
                      </a:pPr>
                      <a:r>
                        <a:rPr lang="en-US" sz="1200"/>
                        <a:t>College/Classroom Expectations.</a:t>
                      </a:r>
                    </a:p>
                    <a:p>
                      <a:pPr marL="342900" indent="-342900">
                        <a:buFont typeface="+mj-lt"/>
                        <a:buAutoNum type="arabicPeriod"/>
                      </a:pPr>
                      <a:r>
                        <a:rPr lang="en-US" sz="1200"/>
                        <a:t>Campus Resources.</a:t>
                      </a:r>
                    </a:p>
                    <a:p>
                      <a:pPr marL="342900" indent="-342900">
                        <a:buFont typeface="+mj-lt"/>
                        <a:buAutoNum type="arabicPeriod"/>
                      </a:pPr>
                      <a:r>
                        <a:rPr lang="en-US" sz="1200" err="1"/>
                        <a:t>TSI</a:t>
                      </a:r>
                      <a:r>
                        <a:rPr lang="en-US" sz="1200"/>
                        <a:t> requirements and placement scores.</a:t>
                      </a:r>
                    </a:p>
                  </a:txBody>
                  <a:tcPr/>
                </a:tc>
                <a:extLst>
                  <a:ext uri="{0D108BD9-81ED-4DB2-BD59-A6C34878D82A}">
                    <a16:rowId xmlns:a16="http://schemas.microsoft.com/office/drawing/2014/main" val="3142199768"/>
                  </a:ext>
                </a:extLst>
              </a:tr>
            </a:tbl>
          </a:graphicData>
        </a:graphic>
      </p:graphicFrame>
    </p:spTree>
    <p:extLst>
      <p:ext uri="{BB962C8B-B14F-4D97-AF65-F5344CB8AC3E}">
        <p14:creationId xmlns:p14="http://schemas.microsoft.com/office/powerpoint/2010/main" val="2073520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721CD-B8E8-A473-F4A6-E0C89EE3832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609349-EDD7-6D61-B0FA-05577191FD86}"/>
              </a:ext>
            </a:extLst>
          </p:cNvPr>
          <p:cNvSpPr/>
          <p:nvPr/>
        </p:nvSpPr>
        <p:spPr>
          <a:xfrm>
            <a:off x="-111366" y="379346"/>
            <a:ext cx="6539876" cy="937389"/>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32591-17B0-6650-4C7D-866A8954EB20}"/>
              </a:ext>
            </a:extLst>
          </p:cNvPr>
          <p:cNvSpPr>
            <a:spLocks noGrp="1"/>
          </p:cNvSpPr>
          <p:nvPr>
            <p:ph type="title"/>
          </p:nvPr>
        </p:nvSpPr>
        <p:spPr>
          <a:xfrm>
            <a:off x="78964" y="379347"/>
            <a:ext cx="6430901" cy="1004291"/>
          </a:xfrm>
        </p:spPr>
        <p:txBody>
          <a:bodyPr wrap="square" anchor="ctr">
            <a:normAutofit/>
          </a:bodyPr>
          <a:lstStyle/>
          <a:p>
            <a:r>
              <a:rPr lang="en-US">
                <a:solidFill>
                  <a:schemeClr val="bg1"/>
                </a:solidFill>
                <a:latin typeface="Amasis MT Pro Medium"/>
              </a:rPr>
              <a:t>Intervention and Enrichment Opportunities</a:t>
            </a:r>
          </a:p>
        </p:txBody>
      </p:sp>
      <p:graphicFrame>
        <p:nvGraphicFramePr>
          <p:cNvPr id="4" name="Content Placeholder 2">
            <a:extLst>
              <a:ext uri="{FF2B5EF4-FFF2-40B4-BE49-F238E27FC236}">
                <a16:creationId xmlns:a16="http://schemas.microsoft.com/office/drawing/2014/main" id="{24C70DB5-4327-73AF-AC05-9B783DDAD608}"/>
              </a:ext>
            </a:extLst>
          </p:cNvPr>
          <p:cNvGraphicFramePr>
            <a:graphicFrameLocks noGrp="1"/>
          </p:cNvGraphicFramePr>
          <p:nvPr>
            <p:ph sz="half" idx="1"/>
            <p:extLst>
              <p:ext uri="{D42A27DB-BD31-4B8C-83A1-F6EECF244321}">
                <p14:modId xmlns:p14="http://schemas.microsoft.com/office/powerpoint/2010/main" val="2578942652"/>
              </p:ext>
            </p:extLst>
          </p:nvPr>
        </p:nvGraphicFramePr>
        <p:xfrm>
          <a:off x="271130" y="1568672"/>
          <a:ext cx="605878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group of people posing for a photo&#10;&#10;Description automatically generated">
            <a:extLst>
              <a:ext uri="{FF2B5EF4-FFF2-40B4-BE49-F238E27FC236}">
                <a16:creationId xmlns:a16="http://schemas.microsoft.com/office/drawing/2014/main" id="{8B161039-9705-C214-59F1-570978F72F67}"/>
              </a:ext>
            </a:extLst>
          </p:cNvPr>
          <p:cNvPicPr>
            <a:picLocks noChangeAspect="1"/>
          </p:cNvPicPr>
          <p:nvPr/>
        </p:nvPicPr>
        <p:blipFill>
          <a:blip r:embed="rId8"/>
          <a:stretch>
            <a:fillRect/>
          </a:stretch>
        </p:blipFill>
        <p:spPr>
          <a:xfrm>
            <a:off x="6692441" y="884512"/>
            <a:ext cx="5232858" cy="4623144"/>
          </a:xfrm>
          <a:prstGeom prst="ellipse">
            <a:avLst/>
          </a:prstGeom>
          <a:ln>
            <a:noFill/>
          </a:ln>
          <a:effectLst>
            <a:softEdge rad="112500"/>
          </a:effectLst>
        </p:spPr>
      </p:pic>
    </p:spTree>
    <p:extLst>
      <p:ext uri="{BB962C8B-B14F-4D97-AF65-F5344CB8AC3E}">
        <p14:creationId xmlns:p14="http://schemas.microsoft.com/office/powerpoint/2010/main" val="3719048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53345BF-DB38-3490-345F-F1F1F11DC44A}"/>
              </a:ext>
            </a:extLst>
          </p:cNvPr>
          <p:cNvSpPr/>
          <p:nvPr/>
        </p:nvSpPr>
        <p:spPr>
          <a:xfrm>
            <a:off x="4610100" y="2366108"/>
            <a:ext cx="2948242" cy="3581399"/>
          </a:xfrm>
          <a:prstGeom prst="roundRect">
            <a:avLst/>
          </a:prstGeom>
          <a:solidFill>
            <a:srgbClr val="FFFFFF">
              <a:alpha val="70000"/>
            </a:srgbClr>
          </a:solidFill>
          <a:ln>
            <a:solidFill>
              <a:schemeClr val="accent2">
                <a:lumMod val="50000"/>
              </a:schemeClr>
            </a:solidFill>
          </a:ln>
          <a:effectLst>
            <a:outerShdw blurRad="50800" dist="38100" dir="5400000" algn="t"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4665B94-6D56-5657-1EFD-ABFC5E59FE0C}"/>
              </a:ext>
            </a:extLst>
          </p:cNvPr>
          <p:cNvSpPr/>
          <p:nvPr/>
        </p:nvSpPr>
        <p:spPr>
          <a:xfrm>
            <a:off x="830938" y="2366108"/>
            <a:ext cx="2948242" cy="3581399"/>
          </a:xfrm>
          <a:prstGeom prst="roundRect">
            <a:avLst/>
          </a:prstGeom>
          <a:solidFill>
            <a:srgbClr val="FFFFFF">
              <a:alpha val="70000"/>
            </a:srgbClr>
          </a:solidFill>
          <a:ln>
            <a:solidFill>
              <a:schemeClr val="accent2">
                <a:lumMod val="50000"/>
              </a:schemeClr>
            </a:solidFill>
          </a:ln>
          <a:effectLst>
            <a:outerShdw blurRad="50800" dist="38100" dir="5400000" algn="t"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26E29D5-A5CC-AC22-9F52-F93AA105FE59}"/>
              </a:ext>
            </a:extLst>
          </p:cNvPr>
          <p:cNvSpPr/>
          <p:nvPr/>
        </p:nvSpPr>
        <p:spPr>
          <a:xfrm>
            <a:off x="6471002" y="310110"/>
            <a:ext cx="5800493"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1FA6A-9695-1707-3DFB-5386312524C1}"/>
              </a:ext>
            </a:extLst>
          </p:cNvPr>
          <p:cNvSpPr>
            <a:spLocks noGrp="1"/>
          </p:cNvSpPr>
          <p:nvPr>
            <p:ph type="title"/>
          </p:nvPr>
        </p:nvSpPr>
        <p:spPr>
          <a:xfrm>
            <a:off x="6475117" y="44339"/>
            <a:ext cx="5944564" cy="1219200"/>
          </a:xfrm>
        </p:spPr>
        <p:txBody>
          <a:bodyPr/>
          <a:lstStyle/>
          <a:p>
            <a:r>
              <a:rPr lang="en-US">
                <a:solidFill>
                  <a:schemeClr val="bg1"/>
                </a:solidFill>
                <a:latin typeface="Amasis MT Pro Medium"/>
              </a:rPr>
              <a:t>Benchmark 1: School Design</a:t>
            </a:r>
          </a:p>
        </p:txBody>
      </p:sp>
      <p:sp>
        <p:nvSpPr>
          <p:cNvPr id="14" name="Rectangle: Rounded Corners 13">
            <a:extLst>
              <a:ext uri="{FF2B5EF4-FFF2-40B4-BE49-F238E27FC236}">
                <a16:creationId xmlns:a16="http://schemas.microsoft.com/office/drawing/2014/main" id="{D82C6333-8431-B80C-D814-44AD7FDC61D5}"/>
              </a:ext>
            </a:extLst>
          </p:cNvPr>
          <p:cNvSpPr/>
          <p:nvPr/>
        </p:nvSpPr>
        <p:spPr>
          <a:xfrm>
            <a:off x="8430140" y="2366108"/>
            <a:ext cx="2930922" cy="3581399"/>
          </a:xfrm>
          <a:prstGeom prst="roundRect">
            <a:avLst/>
          </a:prstGeom>
          <a:solidFill>
            <a:srgbClr val="FFFFFF">
              <a:alpha val="70000"/>
            </a:srgbClr>
          </a:solidFill>
          <a:ln>
            <a:solidFill>
              <a:schemeClr val="accent2">
                <a:lumMod val="50000"/>
              </a:schemeClr>
            </a:solidFill>
          </a:ln>
          <a:effectLst>
            <a:outerShdw blurRad="50800" dist="38100" dir="5400000" algn="t"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lassroom with solid fill">
            <a:extLst>
              <a:ext uri="{FF2B5EF4-FFF2-40B4-BE49-F238E27FC236}">
                <a16:creationId xmlns:a16="http://schemas.microsoft.com/office/drawing/2014/main" id="{AC42CF41-0B25-E313-17EC-F75BD283E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850" y="2362200"/>
            <a:ext cx="914400" cy="914400"/>
          </a:xfrm>
          <a:prstGeom prst="rect">
            <a:avLst/>
          </a:prstGeom>
        </p:spPr>
      </p:pic>
      <p:pic>
        <p:nvPicPr>
          <p:cNvPr id="20" name="Graphic 19" descr="Priorities with solid fill">
            <a:extLst>
              <a:ext uri="{FF2B5EF4-FFF2-40B4-BE49-F238E27FC236}">
                <a16:creationId xmlns:a16="http://schemas.microsoft.com/office/drawing/2014/main" id="{51CE8BE5-446C-6B5E-038F-4FB24F2F23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2600" y="2362200"/>
            <a:ext cx="914400" cy="914400"/>
          </a:xfrm>
          <a:prstGeom prst="rect">
            <a:avLst/>
          </a:prstGeom>
        </p:spPr>
      </p:pic>
      <p:pic>
        <p:nvPicPr>
          <p:cNvPr id="22" name="Graphic 21" descr="Cheers with solid fill">
            <a:extLst>
              <a:ext uri="{FF2B5EF4-FFF2-40B4-BE49-F238E27FC236}">
                <a16:creationId xmlns:a16="http://schemas.microsoft.com/office/drawing/2014/main" id="{B8F23D65-C970-25E4-C38E-ED7851A521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29750" y="2362200"/>
            <a:ext cx="914400" cy="914400"/>
          </a:xfrm>
          <a:prstGeom prst="rect">
            <a:avLst/>
          </a:prstGeom>
        </p:spPr>
      </p:pic>
      <p:sp>
        <p:nvSpPr>
          <p:cNvPr id="23" name="Rectangle 22">
            <a:extLst>
              <a:ext uri="{FF2B5EF4-FFF2-40B4-BE49-F238E27FC236}">
                <a16:creationId xmlns:a16="http://schemas.microsoft.com/office/drawing/2014/main" id="{420306A2-3DA3-C993-F27E-BDBA34155423}"/>
              </a:ext>
            </a:extLst>
          </p:cNvPr>
          <p:cNvSpPr/>
          <p:nvPr/>
        </p:nvSpPr>
        <p:spPr>
          <a:xfrm>
            <a:off x="1051350" y="3438924"/>
            <a:ext cx="2585571" cy="2537686"/>
          </a:xfrm>
          <a:prstGeom prst="rect">
            <a:avLst/>
          </a:prstGeom>
          <a:noFill/>
        </p:spPr>
        <p:txBody>
          <a:bodyPr wrap="square" lIns="91440" tIns="45720" rIns="91440" bIns="45720" anchor="t">
            <a:spAutoFit/>
          </a:bodyPr>
          <a:lstStyle/>
          <a:p>
            <a:pPr algn="ctr">
              <a:spcAft>
                <a:spcPts val="600"/>
              </a:spcAft>
            </a:pPr>
            <a:r>
              <a:rPr lang="en-US" sz="2200" b="1" cap="none" spc="0">
                <a:ln w="0"/>
                <a:effectLst>
                  <a:outerShdw blurRad="38100" dist="38100" dir="2700000" algn="tl">
                    <a:srgbClr val="000000">
                      <a:alpha val="43137"/>
                    </a:srgbClr>
                  </a:outerShdw>
                </a:effectLst>
                <a:latin typeface="Amasis MT Pro Light"/>
                <a:ea typeface="MS PGothic"/>
                <a:cs typeface="Aldhabi"/>
              </a:rPr>
              <a:t>No Cost to Students</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School within a </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School Model</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Organized Cohorts</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Flexible Scheduling</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TSIA Test Site</a:t>
            </a:r>
          </a:p>
        </p:txBody>
      </p:sp>
      <p:sp>
        <p:nvSpPr>
          <p:cNvPr id="24" name="Rectangle 23">
            <a:extLst>
              <a:ext uri="{FF2B5EF4-FFF2-40B4-BE49-F238E27FC236}">
                <a16:creationId xmlns:a16="http://schemas.microsoft.com/office/drawing/2014/main" id="{D37F9348-D9BD-AE1C-2C5D-E302D216D26F}"/>
              </a:ext>
            </a:extLst>
          </p:cNvPr>
          <p:cNvSpPr/>
          <p:nvPr/>
        </p:nvSpPr>
        <p:spPr>
          <a:xfrm>
            <a:off x="4622129" y="3468230"/>
            <a:ext cx="2924198" cy="2092881"/>
          </a:xfrm>
          <a:prstGeom prst="rect">
            <a:avLst/>
          </a:prstGeom>
          <a:noFill/>
        </p:spPr>
        <p:txBody>
          <a:bodyPr wrap="none" lIns="91440" tIns="45720" rIns="91440" bIns="45720" anchor="t">
            <a:spAutoFit/>
          </a:bodyPr>
          <a:lstStyle/>
          <a:p>
            <a:pPr algn="ctr">
              <a:spcAft>
                <a:spcPts val="600"/>
              </a:spcAft>
            </a:pPr>
            <a:r>
              <a:rPr lang="en-US" sz="2200" b="1" cap="none" spc="0">
                <a:ln w="0"/>
                <a:effectLst>
                  <a:outerShdw blurRad="38100" dist="38100" dir="2700000" algn="tl">
                    <a:srgbClr val="000000">
                      <a:alpha val="43137"/>
                    </a:srgbClr>
                  </a:outerShdw>
                </a:effectLst>
                <a:latin typeface="Amasis MT Pro Light"/>
                <a:ea typeface="MS PGothic"/>
                <a:cs typeface="Aldhabi"/>
              </a:rPr>
              <a:t>Leadership Team</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Strategic Priorities</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Programmatic Goals</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Collective Agreements: </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MOU &amp; SSA</a:t>
            </a:r>
          </a:p>
        </p:txBody>
      </p:sp>
      <p:sp>
        <p:nvSpPr>
          <p:cNvPr id="25" name="Rectangle 24">
            <a:extLst>
              <a:ext uri="{FF2B5EF4-FFF2-40B4-BE49-F238E27FC236}">
                <a16:creationId xmlns:a16="http://schemas.microsoft.com/office/drawing/2014/main" id="{99D6605C-7BB6-E6EB-F275-28C5F3B15A50}"/>
              </a:ext>
            </a:extLst>
          </p:cNvPr>
          <p:cNvSpPr/>
          <p:nvPr/>
        </p:nvSpPr>
        <p:spPr>
          <a:xfrm>
            <a:off x="8448784" y="3352800"/>
            <a:ext cx="2905016" cy="2431435"/>
          </a:xfrm>
          <a:prstGeom prst="rect">
            <a:avLst/>
          </a:prstGeom>
          <a:noFill/>
        </p:spPr>
        <p:txBody>
          <a:bodyPr wrap="square" lIns="91440" tIns="45720" rIns="91440" bIns="45720" anchor="t">
            <a:spAutoFit/>
          </a:bodyPr>
          <a:lstStyle/>
          <a:p>
            <a:pPr algn="ctr">
              <a:spcAft>
                <a:spcPts val="600"/>
              </a:spcAft>
            </a:pPr>
            <a:r>
              <a:rPr lang="en-US" sz="2200" b="1" cap="none" spc="0">
                <a:ln w="0"/>
                <a:effectLst>
                  <a:outerShdw blurRad="38100" dist="38100" dir="2700000" algn="tl">
                    <a:srgbClr val="000000">
                      <a:alpha val="43137"/>
                    </a:srgbClr>
                  </a:outerShdw>
                </a:effectLst>
                <a:latin typeface="Amasis MT Pro Light"/>
                <a:ea typeface="MS PGothic"/>
                <a:cs typeface="Aldhabi"/>
              </a:rPr>
              <a:t>District, High School,</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&amp; College </a:t>
            </a:r>
            <a:r>
              <a:rPr lang="en-US" sz="2200" b="1" cap="none" spc="0">
                <a:ln w="0"/>
                <a:effectLst>
                  <a:outerShdw blurRad="38100" dist="38100" dir="2700000" algn="tl">
                    <a:srgbClr val="000000">
                      <a:alpha val="43137"/>
                    </a:srgbClr>
                  </a:outerShdw>
                </a:effectLst>
                <a:latin typeface="Amasis MT Pro Light"/>
                <a:ea typeface="MS PGothic"/>
                <a:cs typeface="Aldhabi"/>
              </a:rPr>
              <a:t>Team Roles</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Partnership Meetings</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Shared Artifacts</a:t>
            </a:r>
          </a:p>
          <a:p>
            <a:pPr algn="ctr">
              <a:spcAft>
                <a:spcPts val="600"/>
              </a:spcAft>
            </a:pPr>
            <a:r>
              <a:rPr lang="en-US" sz="2200" b="1">
                <a:ln w="0"/>
                <a:effectLst>
                  <a:outerShdw blurRad="38100" dist="38100" dir="2700000" algn="tl">
                    <a:srgbClr val="000000">
                      <a:alpha val="43137"/>
                    </a:srgbClr>
                  </a:outerShdw>
                </a:effectLst>
                <a:latin typeface="Amasis MT Pro Light"/>
                <a:ea typeface="MS PGothic"/>
                <a:cs typeface="Aldhabi"/>
              </a:rPr>
              <a:t>Professional Development</a:t>
            </a:r>
          </a:p>
        </p:txBody>
      </p:sp>
      <p:pic>
        <p:nvPicPr>
          <p:cNvPr id="8" name="Picture 7" descr="A black sign with white text&#10;&#10;Description automatically generated">
            <a:extLst>
              <a:ext uri="{FF2B5EF4-FFF2-40B4-BE49-F238E27FC236}">
                <a16:creationId xmlns:a16="http://schemas.microsoft.com/office/drawing/2014/main" id="{EF633AAB-8374-D0B7-A296-1915D3EC8E22}"/>
              </a:ext>
            </a:extLst>
          </p:cNvPr>
          <p:cNvPicPr>
            <a:picLocks noChangeAspect="1"/>
          </p:cNvPicPr>
          <p:nvPr/>
        </p:nvPicPr>
        <p:blipFill>
          <a:blip r:embed="rId10"/>
          <a:stretch>
            <a:fillRect/>
          </a:stretch>
        </p:blipFill>
        <p:spPr>
          <a:xfrm>
            <a:off x="4941" y="39146"/>
            <a:ext cx="2822217" cy="1007153"/>
          </a:xfrm>
          <a:prstGeom prst="rect">
            <a:avLst/>
          </a:prstGeom>
        </p:spPr>
      </p:pic>
    </p:spTree>
    <p:extLst>
      <p:ext uri="{BB962C8B-B14F-4D97-AF65-F5344CB8AC3E}">
        <p14:creationId xmlns:p14="http://schemas.microsoft.com/office/powerpoint/2010/main" val="87809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6890A-B447-6A83-7D94-CC6892FA01BC}"/>
              </a:ext>
            </a:extLst>
          </p:cNvPr>
          <p:cNvSpPr/>
          <p:nvPr/>
        </p:nvSpPr>
        <p:spPr>
          <a:xfrm>
            <a:off x="-173872" y="387477"/>
            <a:ext cx="6639758"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F77426-82AE-CED6-5D2B-B929A1AECAC1}"/>
              </a:ext>
            </a:extLst>
          </p:cNvPr>
          <p:cNvSpPr>
            <a:spLocks noGrp="1"/>
          </p:cNvSpPr>
          <p:nvPr>
            <p:ph type="title"/>
          </p:nvPr>
        </p:nvSpPr>
        <p:spPr>
          <a:xfrm>
            <a:off x="157717" y="53295"/>
            <a:ext cx="6519530" cy="1325563"/>
          </a:xfrm>
        </p:spPr>
        <p:txBody>
          <a:bodyPr/>
          <a:lstStyle/>
          <a:p>
            <a:r>
              <a:rPr lang="en-US" err="1">
                <a:solidFill>
                  <a:schemeClr val="bg1"/>
                </a:solidFill>
                <a:latin typeface="Amasis MT Pro Medium"/>
              </a:rPr>
              <a:t>FECHS</a:t>
            </a:r>
            <a:r>
              <a:rPr lang="en-US">
                <a:solidFill>
                  <a:schemeClr val="bg1"/>
                </a:solidFill>
                <a:latin typeface="Amasis MT Pro Medium"/>
              </a:rPr>
              <a:t> Summer Bridge 2025</a:t>
            </a:r>
          </a:p>
        </p:txBody>
      </p:sp>
      <p:graphicFrame>
        <p:nvGraphicFramePr>
          <p:cNvPr id="5" name="Table 4">
            <a:extLst>
              <a:ext uri="{FF2B5EF4-FFF2-40B4-BE49-F238E27FC236}">
                <a16:creationId xmlns:a16="http://schemas.microsoft.com/office/drawing/2014/main" id="{5B38175A-EC24-9C55-7F71-F9DE70DCB6CB}"/>
              </a:ext>
            </a:extLst>
          </p:cNvPr>
          <p:cNvGraphicFramePr>
            <a:graphicFrameLocks noGrp="1"/>
          </p:cNvGraphicFramePr>
          <p:nvPr>
            <p:extLst>
              <p:ext uri="{D42A27DB-BD31-4B8C-83A1-F6EECF244321}">
                <p14:modId xmlns:p14="http://schemas.microsoft.com/office/powerpoint/2010/main" val="1055426020"/>
              </p:ext>
            </p:extLst>
          </p:nvPr>
        </p:nvGraphicFramePr>
        <p:xfrm>
          <a:off x="1916184" y="2015064"/>
          <a:ext cx="9094716" cy="3337985"/>
        </p:xfrm>
        <a:graphic>
          <a:graphicData uri="http://schemas.openxmlformats.org/drawingml/2006/table">
            <a:tbl>
              <a:tblPr firstRow="1" bandRow="1">
                <a:tableStyleId>{5C22544A-7EE6-4342-B048-85BDC9FD1C3A}</a:tableStyleId>
              </a:tblPr>
              <a:tblGrid>
                <a:gridCol w="2273679">
                  <a:extLst>
                    <a:ext uri="{9D8B030D-6E8A-4147-A177-3AD203B41FA5}">
                      <a16:colId xmlns:a16="http://schemas.microsoft.com/office/drawing/2014/main" val="1636287097"/>
                    </a:ext>
                  </a:extLst>
                </a:gridCol>
                <a:gridCol w="2273679">
                  <a:extLst>
                    <a:ext uri="{9D8B030D-6E8A-4147-A177-3AD203B41FA5}">
                      <a16:colId xmlns:a16="http://schemas.microsoft.com/office/drawing/2014/main" val="2046544682"/>
                    </a:ext>
                  </a:extLst>
                </a:gridCol>
                <a:gridCol w="2273679">
                  <a:extLst>
                    <a:ext uri="{9D8B030D-6E8A-4147-A177-3AD203B41FA5}">
                      <a16:colId xmlns:a16="http://schemas.microsoft.com/office/drawing/2014/main" val="4262287216"/>
                    </a:ext>
                  </a:extLst>
                </a:gridCol>
                <a:gridCol w="2273679">
                  <a:extLst>
                    <a:ext uri="{9D8B030D-6E8A-4147-A177-3AD203B41FA5}">
                      <a16:colId xmlns:a16="http://schemas.microsoft.com/office/drawing/2014/main" val="3058966311"/>
                    </a:ext>
                  </a:extLst>
                </a:gridCol>
              </a:tblGrid>
              <a:tr h="630508">
                <a:tc>
                  <a:txBody>
                    <a:bodyPr/>
                    <a:lstStyle/>
                    <a:p>
                      <a:pPr algn="ctr"/>
                      <a:r>
                        <a:rPr lang="en-US" sz="2800"/>
                        <a:t>June 2</a:t>
                      </a:r>
                    </a:p>
                  </a:txBody>
                  <a:tcPr/>
                </a:tc>
                <a:tc>
                  <a:txBody>
                    <a:bodyPr/>
                    <a:lstStyle/>
                    <a:p>
                      <a:pPr algn="ctr"/>
                      <a:r>
                        <a:rPr lang="en-US" sz="2800"/>
                        <a:t>June 3</a:t>
                      </a:r>
                    </a:p>
                  </a:txBody>
                  <a:tcPr/>
                </a:tc>
                <a:tc>
                  <a:txBody>
                    <a:bodyPr/>
                    <a:lstStyle/>
                    <a:p>
                      <a:pPr algn="ctr"/>
                      <a:r>
                        <a:rPr lang="en-US" sz="2800"/>
                        <a:t>June 4</a:t>
                      </a:r>
                    </a:p>
                  </a:txBody>
                  <a:tcPr/>
                </a:tc>
                <a:tc>
                  <a:txBody>
                    <a:bodyPr/>
                    <a:lstStyle/>
                    <a:p>
                      <a:pPr algn="ctr"/>
                      <a:r>
                        <a:rPr lang="en-US" sz="2800"/>
                        <a:t>June 5</a:t>
                      </a:r>
                    </a:p>
                  </a:txBody>
                  <a:tcPr/>
                </a:tc>
                <a:extLst>
                  <a:ext uri="{0D108BD9-81ED-4DB2-BD59-A6C34878D82A}">
                    <a16:rowId xmlns:a16="http://schemas.microsoft.com/office/drawing/2014/main" val="2836371782"/>
                  </a:ext>
                </a:extLst>
              </a:tr>
              <a:tr h="2707477">
                <a:tc gridSpan="3">
                  <a:txBody>
                    <a:bodyPr/>
                    <a:lstStyle/>
                    <a:p>
                      <a:pPr algn="ctr"/>
                      <a:r>
                        <a:rPr lang="en-US" sz="2400" b="1"/>
                        <a:t>Location: Fredericksburg ECHS</a:t>
                      </a:r>
                    </a:p>
                    <a:p>
                      <a:pPr marL="285750" indent="-285750" algn="ctr">
                        <a:buFont typeface="Arial" panose="020B0604020202020204" pitchFamily="34" charset="0"/>
                        <a:buChar char="•"/>
                      </a:pPr>
                      <a:r>
                        <a:rPr lang="en-US" sz="2800"/>
                        <a:t>Team Building Activities</a:t>
                      </a:r>
                    </a:p>
                    <a:p>
                      <a:pPr marL="285750" indent="-285750" algn="ctr">
                        <a:buFont typeface="Arial" panose="020B0604020202020204" pitchFamily="34" charset="0"/>
                        <a:buChar char="•"/>
                      </a:pPr>
                      <a:r>
                        <a:rPr lang="en-US" sz="2800"/>
                        <a:t>TSIA 2 Prep</a:t>
                      </a:r>
                    </a:p>
                    <a:p>
                      <a:pPr marL="285750" indent="-285750" algn="ctr">
                        <a:buFont typeface="Arial" panose="020B0604020202020204" pitchFamily="34" charset="0"/>
                        <a:buChar char="•"/>
                      </a:pPr>
                      <a:r>
                        <a:rPr lang="en-US" sz="2800"/>
                        <a:t>TSIA 2 Exam</a:t>
                      </a:r>
                    </a:p>
                    <a:p>
                      <a:pPr algn="ctr"/>
                      <a:endParaRPr lang="en-US" sz="2400"/>
                    </a:p>
                  </a:txBody>
                  <a:tcPr anchor="ctr"/>
                </a:tc>
                <a:tc hMerge="1">
                  <a:txBody>
                    <a:bodyPr/>
                    <a:lstStyle/>
                    <a:p>
                      <a:endParaRPr/>
                    </a:p>
                  </a:txBody>
                  <a:tcPr/>
                </a:tc>
                <a:tc hMerge="1">
                  <a:txBody>
                    <a:bodyPr/>
                    <a:lstStyle/>
                    <a:p>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a:solidFill>
                            <a:schemeClr val="dk1"/>
                          </a:solidFill>
                          <a:latin typeface="+mn-lt"/>
                          <a:ea typeface="+mn-ea"/>
                          <a:cs typeface="+mn-cs"/>
                        </a:rPr>
                        <a:t>Location:</a:t>
                      </a:r>
                      <a:r>
                        <a:rPr lang="en-US" sz="2800"/>
                        <a:t> Northeast Lakeview College</a:t>
                      </a:r>
                    </a:p>
                    <a:p>
                      <a:pPr algn="ctr"/>
                      <a:endParaRPr lang="en-US" sz="2800"/>
                    </a:p>
                  </a:txBody>
                  <a:tcPr anchor="ctr"/>
                </a:tc>
                <a:extLst>
                  <a:ext uri="{0D108BD9-81ED-4DB2-BD59-A6C34878D82A}">
                    <a16:rowId xmlns:a16="http://schemas.microsoft.com/office/drawing/2014/main" val="4019124772"/>
                  </a:ext>
                </a:extLst>
              </a:tr>
            </a:tbl>
          </a:graphicData>
        </a:graphic>
      </p:graphicFrame>
    </p:spTree>
    <p:extLst>
      <p:ext uri="{BB962C8B-B14F-4D97-AF65-F5344CB8AC3E}">
        <p14:creationId xmlns:p14="http://schemas.microsoft.com/office/powerpoint/2010/main" val="2688340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C792-F97D-E99C-203F-C184A2F4429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F14E420-BCBC-6C09-44E9-CFA6EA3E6153}"/>
              </a:ext>
            </a:extLst>
          </p:cNvPr>
          <p:cNvSpPr/>
          <p:nvPr/>
        </p:nvSpPr>
        <p:spPr>
          <a:xfrm>
            <a:off x="-173872" y="387477"/>
            <a:ext cx="6639758"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63B919-4707-2EBB-48D2-7D8AB6627CE1}"/>
              </a:ext>
            </a:extLst>
          </p:cNvPr>
          <p:cNvSpPr>
            <a:spLocks noGrp="1"/>
          </p:cNvSpPr>
          <p:nvPr>
            <p:ph type="title"/>
          </p:nvPr>
        </p:nvSpPr>
        <p:spPr>
          <a:xfrm>
            <a:off x="157717" y="53295"/>
            <a:ext cx="6519530" cy="1325563"/>
          </a:xfrm>
        </p:spPr>
        <p:txBody>
          <a:bodyPr/>
          <a:lstStyle/>
          <a:p>
            <a:r>
              <a:rPr lang="en-US" err="1">
                <a:solidFill>
                  <a:schemeClr val="bg1"/>
                </a:solidFill>
                <a:latin typeface="Amasis MT Pro Medium"/>
              </a:rPr>
              <a:t>FECHS</a:t>
            </a:r>
            <a:r>
              <a:rPr lang="en-US">
                <a:solidFill>
                  <a:schemeClr val="bg1"/>
                </a:solidFill>
                <a:latin typeface="Amasis MT Pro Medium"/>
              </a:rPr>
              <a:t> Enrichment and Outreach</a:t>
            </a:r>
          </a:p>
        </p:txBody>
      </p:sp>
      <p:graphicFrame>
        <p:nvGraphicFramePr>
          <p:cNvPr id="4" name="Table 3">
            <a:extLst>
              <a:ext uri="{FF2B5EF4-FFF2-40B4-BE49-F238E27FC236}">
                <a16:creationId xmlns:a16="http://schemas.microsoft.com/office/drawing/2014/main" id="{3848DC91-BF93-301B-610F-A2560AF7883F}"/>
              </a:ext>
            </a:extLst>
          </p:cNvPr>
          <p:cNvGraphicFramePr>
            <a:graphicFrameLocks noGrp="1"/>
          </p:cNvGraphicFramePr>
          <p:nvPr>
            <p:extLst>
              <p:ext uri="{D42A27DB-BD31-4B8C-83A1-F6EECF244321}">
                <p14:modId xmlns:p14="http://schemas.microsoft.com/office/powerpoint/2010/main" val="1138677010"/>
              </p:ext>
            </p:extLst>
          </p:nvPr>
        </p:nvGraphicFramePr>
        <p:xfrm>
          <a:off x="6677247" y="387476"/>
          <a:ext cx="4621272" cy="5616212"/>
        </p:xfrm>
        <a:graphic>
          <a:graphicData uri="http://schemas.openxmlformats.org/drawingml/2006/table">
            <a:tbl>
              <a:tblPr/>
              <a:tblGrid>
                <a:gridCol w="866488">
                  <a:extLst>
                    <a:ext uri="{9D8B030D-6E8A-4147-A177-3AD203B41FA5}">
                      <a16:colId xmlns:a16="http://schemas.microsoft.com/office/drawing/2014/main" val="2934522523"/>
                    </a:ext>
                  </a:extLst>
                </a:gridCol>
                <a:gridCol w="3754784">
                  <a:extLst>
                    <a:ext uri="{9D8B030D-6E8A-4147-A177-3AD203B41FA5}">
                      <a16:colId xmlns:a16="http://schemas.microsoft.com/office/drawing/2014/main" val="3921126330"/>
                    </a:ext>
                  </a:extLst>
                </a:gridCol>
              </a:tblGrid>
              <a:tr h="612937">
                <a:tc>
                  <a:txBody>
                    <a:bodyPr/>
                    <a:lstStyle/>
                    <a:p>
                      <a:pPr rtl="0" fontAlgn="t">
                        <a:buNone/>
                      </a:pPr>
                      <a:r>
                        <a:rPr lang="en-US" sz="1000" b="1" i="0" u="none" strike="noStrike">
                          <a:solidFill>
                            <a:srgbClr val="666666"/>
                          </a:solidFill>
                          <a:effectLst/>
                          <a:latin typeface="Times New Roman" panose="02020603050405020304" pitchFamily="18" charset="0"/>
                        </a:rPr>
                        <a:t>June</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ECHS Summer Bridge</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ECHS TSIA2 Testing for Incoming 9th Graders</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Northeast Lakeview College Field Trip for ECHS</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402918"/>
                  </a:ext>
                </a:extLst>
              </a:tr>
              <a:tr h="313595">
                <a:tc>
                  <a:txBody>
                    <a:bodyPr/>
                    <a:lstStyle/>
                    <a:p>
                      <a:pPr rtl="0" fontAlgn="t">
                        <a:buNone/>
                      </a:pPr>
                      <a:r>
                        <a:rPr lang="en-US" sz="1000" b="1" i="0" u="none" strike="noStrike">
                          <a:solidFill>
                            <a:srgbClr val="666666"/>
                          </a:solidFill>
                          <a:effectLst/>
                          <a:latin typeface="Times New Roman" panose="02020603050405020304" pitchFamily="18" charset="0"/>
                        </a:rPr>
                        <a:t>July</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Registration / Schedule Pick Up</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5145803"/>
                  </a:ext>
                </a:extLst>
              </a:tr>
              <a:tr h="313595">
                <a:tc>
                  <a:txBody>
                    <a:bodyPr/>
                    <a:lstStyle/>
                    <a:p>
                      <a:pPr rtl="0" fontAlgn="t">
                        <a:buNone/>
                      </a:pPr>
                      <a:r>
                        <a:rPr lang="en-US" sz="1000" b="1" i="0" u="none" strike="noStrike">
                          <a:solidFill>
                            <a:srgbClr val="666666"/>
                          </a:solidFill>
                          <a:effectLst/>
                          <a:latin typeface="Times New Roman" panose="02020603050405020304" pitchFamily="18" charset="0"/>
                        </a:rPr>
                        <a:t>August</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Fish Camp @ FHS</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6111811"/>
                  </a:ext>
                </a:extLst>
              </a:tr>
              <a:tr h="940787">
                <a:tc>
                  <a:txBody>
                    <a:bodyPr/>
                    <a:lstStyle/>
                    <a:p>
                      <a:pPr rtl="0" fontAlgn="t">
                        <a:buNone/>
                      </a:pPr>
                      <a:r>
                        <a:rPr lang="en-US" sz="1000" b="1" i="0" u="none" strike="noStrike">
                          <a:solidFill>
                            <a:srgbClr val="666666"/>
                          </a:solidFill>
                          <a:effectLst/>
                          <a:latin typeface="Times New Roman" panose="02020603050405020304" pitchFamily="18" charset="0"/>
                        </a:rPr>
                        <a:t>October</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SAT Day</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Skyward Night</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ASVAB Testing</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ECHS </a:t>
                      </a:r>
                      <a:r>
                        <a:rPr lang="en-US" sz="800" b="1" i="0" u="none" strike="noStrike" err="1">
                          <a:solidFill>
                            <a:srgbClr val="666666"/>
                          </a:solidFill>
                          <a:effectLst/>
                          <a:latin typeface="Times New Roman" panose="02020603050405020304" pitchFamily="18" charset="0"/>
                        </a:rPr>
                        <a:t>TSIA2</a:t>
                      </a:r>
                      <a:r>
                        <a:rPr lang="en-US" sz="800" b="1" i="0" u="none" strike="noStrike">
                          <a:solidFill>
                            <a:srgbClr val="666666"/>
                          </a:solidFill>
                          <a:effectLst/>
                          <a:latin typeface="Times New Roman" panose="02020603050405020304" pitchFamily="18" charset="0"/>
                        </a:rPr>
                        <a:t> Testing</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Drug Awareness Parent and Student Presentation</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1229492"/>
                  </a:ext>
                </a:extLst>
              </a:tr>
              <a:tr h="498902">
                <a:tc>
                  <a:txBody>
                    <a:bodyPr/>
                    <a:lstStyle/>
                    <a:p>
                      <a:pPr rtl="0" fontAlgn="t">
                        <a:buNone/>
                      </a:pPr>
                      <a:r>
                        <a:rPr lang="en-US" sz="1000" b="1" i="0" u="none" strike="noStrike">
                          <a:solidFill>
                            <a:srgbClr val="666666"/>
                          </a:solidFill>
                          <a:effectLst/>
                          <a:latin typeface="Times New Roman" panose="02020603050405020304" pitchFamily="18" charset="0"/>
                        </a:rPr>
                        <a:t>November</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College Fair</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Veteran’s Day Program</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50552"/>
                  </a:ext>
                </a:extLst>
              </a:tr>
              <a:tr h="498902">
                <a:tc>
                  <a:txBody>
                    <a:bodyPr/>
                    <a:lstStyle/>
                    <a:p>
                      <a:pPr rtl="0" fontAlgn="t">
                        <a:buNone/>
                      </a:pPr>
                      <a:r>
                        <a:rPr lang="en-US" sz="1000" b="1" i="0" u="none" strike="noStrike">
                          <a:solidFill>
                            <a:srgbClr val="666666"/>
                          </a:solidFill>
                          <a:effectLst/>
                          <a:latin typeface="Times New Roman" panose="02020603050405020304" pitchFamily="18" charset="0"/>
                        </a:rPr>
                        <a:t>December</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ECHS Recruitment Visit for Students at FMS</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3915497"/>
                  </a:ext>
                </a:extLst>
              </a:tr>
              <a:tr h="441885">
                <a:tc>
                  <a:txBody>
                    <a:bodyPr/>
                    <a:lstStyle/>
                    <a:p>
                      <a:pPr rtl="0" fontAlgn="t">
                        <a:buNone/>
                      </a:pPr>
                      <a:r>
                        <a:rPr lang="en-US" sz="1000" b="1" i="0" u="none" strike="noStrike">
                          <a:solidFill>
                            <a:srgbClr val="666666"/>
                          </a:solidFill>
                          <a:effectLst/>
                          <a:latin typeface="Times New Roman" panose="02020603050405020304" pitchFamily="18" charset="0"/>
                        </a:rPr>
                        <a:t>January</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FAFSA Night</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ECHS Parent Informational Meeting</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7460421"/>
                  </a:ext>
                </a:extLst>
              </a:tr>
              <a:tr h="612937">
                <a:tc>
                  <a:txBody>
                    <a:bodyPr/>
                    <a:lstStyle/>
                    <a:p>
                      <a:pPr rtl="0" fontAlgn="t">
                        <a:buNone/>
                      </a:pPr>
                      <a:r>
                        <a:rPr lang="en-US" sz="1000" b="1" i="0" u="none" strike="noStrike">
                          <a:solidFill>
                            <a:srgbClr val="666666"/>
                          </a:solidFill>
                          <a:effectLst/>
                          <a:latin typeface="Times New Roman" panose="02020603050405020304" pitchFamily="18" charset="0"/>
                        </a:rPr>
                        <a:t>February</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Parent Night - Topics to be reviewed; pathways, course selection, dual credit course offerings</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ECHS TSIA2 Testing</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3745918"/>
                  </a:ext>
                </a:extLst>
              </a:tr>
              <a:tr h="612937">
                <a:tc>
                  <a:txBody>
                    <a:bodyPr/>
                    <a:lstStyle/>
                    <a:p>
                      <a:pPr rtl="0" fontAlgn="t">
                        <a:buNone/>
                      </a:pPr>
                      <a:r>
                        <a:rPr lang="en-US" sz="1000" b="1" i="0" u="none" strike="noStrike">
                          <a:solidFill>
                            <a:srgbClr val="666666"/>
                          </a:solidFill>
                          <a:effectLst/>
                          <a:latin typeface="Times New Roman" panose="02020603050405020304" pitchFamily="18" charset="0"/>
                        </a:rPr>
                        <a:t>March</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ECHS Signing Night</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SAT Day</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Skyward Night</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0687061"/>
                  </a:ext>
                </a:extLst>
              </a:tr>
              <a:tr h="769735">
                <a:tc>
                  <a:txBody>
                    <a:bodyPr/>
                    <a:lstStyle/>
                    <a:p>
                      <a:pPr rtl="0" fontAlgn="t">
                        <a:buNone/>
                      </a:pPr>
                      <a:r>
                        <a:rPr lang="en-US" sz="1000" b="1" i="0" u="none" strike="noStrike">
                          <a:solidFill>
                            <a:srgbClr val="666666"/>
                          </a:solidFill>
                          <a:effectLst/>
                          <a:latin typeface="Times New Roman" panose="02020603050405020304" pitchFamily="18" charset="0"/>
                        </a:rPr>
                        <a:t>May</a:t>
                      </a:r>
                      <a:endParaRPr lang="en-US" sz="1300">
                        <a:effectLst/>
                      </a:endParaRP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Scholarship Night</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Academic Awards</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8th Grade Visits FHS</a:t>
                      </a:r>
                    </a:p>
                    <a:p>
                      <a:pPr rtl="0" fontAlgn="base">
                        <a:buFont typeface="Arial" panose="020B0604020202020204" pitchFamily="34" charset="0"/>
                        <a:buChar char="•"/>
                      </a:pPr>
                      <a:r>
                        <a:rPr lang="en-US" sz="800" b="1" i="0" u="none" strike="noStrike">
                          <a:solidFill>
                            <a:srgbClr val="666666"/>
                          </a:solidFill>
                          <a:effectLst/>
                          <a:latin typeface="Times New Roman" panose="02020603050405020304" pitchFamily="18" charset="0"/>
                        </a:rPr>
                        <a:t>Career Fair</a:t>
                      </a:r>
                    </a:p>
                  </a:txBody>
                  <a:tcPr marL="44510" marR="44510" marT="44510" marB="445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4026452"/>
                  </a:ext>
                </a:extLst>
              </a:tr>
            </a:tbl>
          </a:graphicData>
        </a:graphic>
      </p:graphicFrame>
      <p:pic>
        <p:nvPicPr>
          <p:cNvPr id="6" name="Picture 5">
            <a:extLst>
              <a:ext uri="{FF2B5EF4-FFF2-40B4-BE49-F238E27FC236}">
                <a16:creationId xmlns:a16="http://schemas.microsoft.com/office/drawing/2014/main" id="{71FD3852-3E96-E60A-3CEB-EAABC2B4933E}"/>
              </a:ext>
            </a:extLst>
          </p:cNvPr>
          <p:cNvPicPr>
            <a:picLocks noChangeAspect="1"/>
          </p:cNvPicPr>
          <p:nvPr/>
        </p:nvPicPr>
        <p:blipFill>
          <a:blip r:embed="rId3"/>
          <a:stretch>
            <a:fillRect/>
          </a:stretch>
        </p:blipFill>
        <p:spPr>
          <a:xfrm>
            <a:off x="1350813" y="3805701"/>
            <a:ext cx="3586387" cy="2200558"/>
          </a:xfrm>
          <a:prstGeom prst="rect">
            <a:avLst/>
          </a:prstGeom>
        </p:spPr>
      </p:pic>
      <p:pic>
        <p:nvPicPr>
          <p:cNvPr id="5" name="Picture 4" descr="A blackboard with white text and a logo&#10;&#10;AI-generated content may be incorrect.">
            <a:extLst>
              <a:ext uri="{FF2B5EF4-FFF2-40B4-BE49-F238E27FC236}">
                <a16:creationId xmlns:a16="http://schemas.microsoft.com/office/drawing/2014/main" id="{70100EE1-A7D8-8A41-3BED-BEF0C3436843}"/>
              </a:ext>
            </a:extLst>
          </p:cNvPr>
          <p:cNvPicPr>
            <a:picLocks noChangeAspect="1"/>
          </p:cNvPicPr>
          <p:nvPr/>
        </p:nvPicPr>
        <p:blipFill>
          <a:blip r:embed="rId4"/>
          <a:stretch>
            <a:fillRect/>
          </a:stretch>
        </p:blipFill>
        <p:spPr>
          <a:xfrm>
            <a:off x="152400" y="1522413"/>
            <a:ext cx="6311900" cy="2085975"/>
          </a:xfrm>
          <a:prstGeom prst="rect">
            <a:avLst/>
          </a:prstGeom>
        </p:spPr>
      </p:pic>
    </p:spTree>
    <p:extLst>
      <p:ext uri="{BB962C8B-B14F-4D97-AF65-F5344CB8AC3E}">
        <p14:creationId xmlns:p14="http://schemas.microsoft.com/office/powerpoint/2010/main" val="2836010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2091C-6AF3-EA0E-C5FD-A067E6193A0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3CFC291-90AF-DBAC-96C9-0B5D917CDFEE}"/>
              </a:ext>
            </a:extLst>
          </p:cNvPr>
          <p:cNvSpPr/>
          <p:nvPr/>
        </p:nvSpPr>
        <p:spPr>
          <a:xfrm>
            <a:off x="-111366" y="517361"/>
            <a:ext cx="6639758"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EF832-7693-BE9A-B6AC-7D0C7921A550}"/>
              </a:ext>
            </a:extLst>
          </p:cNvPr>
          <p:cNvSpPr>
            <a:spLocks noGrp="1"/>
          </p:cNvSpPr>
          <p:nvPr>
            <p:ph type="title"/>
          </p:nvPr>
        </p:nvSpPr>
        <p:spPr>
          <a:xfrm>
            <a:off x="157717" y="197479"/>
            <a:ext cx="6519530" cy="1325563"/>
          </a:xfrm>
        </p:spPr>
        <p:txBody>
          <a:bodyPr/>
          <a:lstStyle/>
          <a:p>
            <a:r>
              <a:rPr lang="en-US">
                <a:solidFill>
                  <a:schemeClr val="bg1"/>
                </a:solidFill>
                <a:latin typeface="Amasis MT Pro Medium"/>
              </a:rPr>
              <a:t>FHS Campus Activities</a:t>
            </a:r>
          </a:p>
        </p:txBody>
      </p:sp>
      <p:sp>
        <p:nvSpPr>
          <p:cNvPr id="4" name="Rectangle 1">
            <a:extLst>
              <a:ext uri="{FF2B5EF4-FFF2-40B4-BE49-F238E27FC236}">
                <a16:creationId xmlns:a16="http://schemas.microsoft.com/office/drawing/2014/main" id="{161671AB-B3B6-C3B5-BA03-D36507D8E95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057F7CC9-2E43-EAB0-BD6D-9B932492F3B6}"/>
              </a:ext>
            </a:extLst>
          </p:cNvPr>
          <p:cNvPicPr>
            <a:picLocks noChangeAspect="1"/>
          </p:cNvPicPr>
          <p:nvPr/>
        </p:nvPicPr>
        <p:blipFill>
          <a:blip r:embed="rId3"/>
          <a:stretch>
            <a:fillRect/>
          </a:stretch>
        </p:blipFill>
        <p:spPr>
          <a:xfrm>
            <a:off x="6999208" y="1669568"/>
            <a:ext cx="4937523" cy="3038476"/>
          </a:xfrm>
          <a:prstGeom prst="rect">
            <a:avLst/>
          </a:prstGeom>
        </p:spPr>
      </p:pic>
      <p:graphicFrame>
        <p:nvGraphicFramePr>
          <p:cNvPr id="6" name="Content Placeholder 5">
            <a:extLst>
              <a:ext uri="{FF2B5EF4-FFF2-40B4-BE49-F238E27FC236}">
                <a16:creationId xmlns:a16="http://schemas.microsoft.com/office/drawing/2014/main" id="{74977AE9-CCEB-AEA2-3A3B-2B77FD82B30B}"/>
              </a:ext>
            </a:extLst>
          </p:cNvPr>
          <p:cNvGraphicFramePr>
            <a:graphicFrameLocks noGrp="1"/>
          </p:cNvGraphicFramePr>
          <p:nvPr>
            <p:ph idx="1"/>
            <p:extLst>
              <p:ext uri="{D42A27DB-BD31-4B8C-83A1-F6EECF244321}">
                <p14:modId xmlns:p14="http://schemas.microsoft.com/office/powerpoint/2010/main" val="2669260269"/>
              </p:ext>
            </p:extLst>
          </p:nvPr>
        </p:nvGraphicFramePr>
        <p:xfrm>
          <a:off x="699119" y="1996440"/>
          <a:ext cx="5978128" cy="2865120"/>
        </p:xfrm>
        <a:graphic>
          <a:graphicData uri="http://schemas.openxmlformats.org/drawingml/2006/table">
            <a:tbl>
              <a:tblPr firstRow="1" bandRow="1">
                <a:tableStyleId>{5C22544A-7EE6-4342-B048-85BDC9FD1C3A}</a:tableStyleId>
              </a:tblPr>
              <a:tblGrid>
                <a:gridCol w="2989064">
                  <a:extLst>
                    <a:ext uri="{9D8B030D-6E8A-4147-A177-3AD203B41FA5}">
                      <a16:colId xmlns:a16="http://schemas.microsoft.com/office/drawing/2014/main" val="464423228"/>
                    </a:ext>
                  </a:extLst>
                </a:gridCol>
                <a:gridCol w="2989064">
                  <a:extLst>
                    <a:ext uri="{9D8B030D-6E8A-4147-A177-3AD203B41FA5}">
                      <a16:colId xmlns:a16="http://schemas.microsoft.com/office/drawing/2014/main" val="2096570307"/>
                    </a:ext>
                  </a:extLst>
                </a:gridCol>
              </a:tblGrid>
              <a:tr h="370840">
                <a:tc>
                  <a:txBody>
                    <a:bodyPr/>
                    <a:lstStyle/>
                    <a:p>
                      <a:pPr algn="ctr"/>
                      <a:r>
                        <a:rPr lang="en-US"/>
                        <a:t>Campus Activity</a:t>
                      </a:r>
                    </a:p>
                  </a:txBody>
                  <a:tcPr/>
                </a:tc>
                <a:tc>
                  <a:txBody>
                    <a:bodyPr/>
                    <a:lstStyle/>
                    <a:p>
                      <a:pPr algn="ctr"/>
                      <a:r>
                        <a:rPr lang="en-US"/>
                        <a:t>ECHS Students Involved</a:t>
                      </a:r>
                    </a:p>
                  </a:txBody>
                  <a:tcPr/>
                </a:tc>
                <a:extLst>
                  <a:ext uri="{0D108BD9-81ED-4DB2-BD59-A6C34878D82A}">
                    <a16:rowId xmlns:a16="http://schemas.microsoft.com/office/drawing/2014/main" val="505469621"/>
                  </a:ext>
                </a:extLst>
              </a:tr>
              <a:tr h="370840">
                <a:tc>
                  <a:txBody>
                    <a:bodyPr/>
                    <a:lstStyle/>
                    <a:p>
                      <a:pPr algn="ctr"/>
                      <a:r>
                        <a:rPr lang="en-US"/>
                        <a:t>Interact</a:t>
                      </a:r>
                    </a:p>
                  </a:txBody>
                  <a:tcPr/>
                </a:tc>
                <a:tc>
                  <a:txBody>
                    <a:bodyPr/>
                    <a:lstStyle/>
                    <a:p>
                      <a:pPr algn="ctr"/>
                      <a:r>
                        <a:rPr lang="en-US"/>
                        <a:t>1</a:t>
                      </a:r>
                    </a:p>
                  </a:txBody>
                  <a:tcPr/>
                </a:tc>
                <a:extLst>
                  <a:ext uri="{0D108BD9-81ED-4DB2-BD59-A6C34878D82A}">
                    <a16:rowId xmlns:a16="http://schemas.microsoft.com/office/drawing/2014/main" val="2354363210"/>
                  </a:ext>
                </a:extLst>
              </a:tr>
              <a:tr h="370840">
                <a:tc>
                  <a:txBody>
                    <a:bodyPr/>
                    <a:lstStyle/>
                    <a:p>
                      <a:pPr algn="ctr"/>
                      <a:r>
                        <a:rPr lang="en-US"/>
                        <a:t>Eye Opener</a:t>
                      </a:r>
                    </a:p>
                  </a:txBody>
                  <a:tcPr/>
                </a:tc>
                <a:tc>
                  <a:txBody>
                    <a:bodyPr/>
                    <a:lstStyle/>
                    <a:p>
                      <a:pPr algn="ctr"/>
                      <a:r>
                        <a:rPr lang="en-US"/>
                        <a:t>1</a:t>
                      </a:r>
                    </a:p>
                  </a:txBody>
                  <a:tcPr/>
                </a:tc>
                <a:extLst>
                  <a:ext uri="{0D108BD9-81ED-4DB2-BD59-A6C34878D82A}">
                    <a16:rowId xmlns:a16="http://schemas.microsoft.com/office/drawing/2014/main" val="2731405152"/>
                  </a:ext>
                </a:extLst>
              </a:tr>
              <a:tr h="370840">
                <a:tc>
                  <a:txBody>
                    <a:bodyPr/>
                    <a:lstStyle/>
                    <a:p>
                      <a:pPr algn="ctr"/>
                      <a:r>
                        <a:rPr lang="en-US"/>
                        <a:t>National Society of Leadership Success</a:t>
                      </a:r>
                    </a:p>
                  </a:txBody>
                  <a:tcPr/>
                </a:tc>
                <a:tc>
                  <a:txBody>
                    <a:bodyPr/>
                    <a:lstStyle/>
                    <a:p>
                      <a:pPr algn="ctr"/>
                      <a:r>
                        <a:rPr lang="en-US"/>
                        <a:t>3</a:t>
                      </a:r>
                    </a:p>
                  </a:txBody>
                  <a:tcPr/>
                </a:tc>
                <a:extLst>
                  <a:ext uri="{0D108BD9-81ED-4DB2-BD59-A6C34878D82A}">
                    <a16:rowId xmlns:a16="http://schemas.microsoft.com/office/drawing/2014/main" val="2333614499"/>
                  </a:ext>
                </a:extLst>
              </a:tr>
              <a:tr h="370840">
                <a:tc>
                  <a:txBody>
                    <a:bodyPr/>
                    <a:lstStyle/>
                    <a:p>
                      <a:pPr algn="ctr"/>
                      <a:r>
                        <a:rPr lang="en-US" err="1"/>
                        <a:t>FFA</a:t>
                      </a:r>
                      <a:endParaRPr lang="en-US"/>
                    </a:p>
                  </a:txBody>
                  <a:tcPr/>
                </a:tc>
                <a:tc>
                  <a:txBody>
                    <a:bodyPr/>
                    <a:lstStyle/>
                    <a:p>
                      <a:pPr algn="ctr"/>
                      <a:r>
                        <a:rPr lang="en-US"/>
                        <a:t>3</a:t>
                      </a:r>
                    </a:p>
                  </a:txBody>
                  <a:tcPr/>
                </a:tc>
                <a:extLst>
                  <a:ext uri="{0D108BD9-81ED-4DB2-BD59-A6C34878D82A}">
                    <a16:rowId xmlns:a16="http://schemas.microsoft.com/office/drawing/2014/main" val="3618988692"/>
                  </a:ext>
                </a:extLst>
              </a:tr>
              <a:tr h="370840">
                <a:tc>
                  <a:txBody>
                    <a:bodyPr/>
                    <a:lstStyle/>
                    <a:p>
                      <a:pPr algn="ctr"/>
                      <a:r>
                        <a:rPr lang="en-US" err="1"/>
                        <a:t>4H</a:t>
                      </a:r>
                      <a:endParaRPr lang="en-US"/>
                    </a:p>
                  </a:txBody>
                  <a:tcPr/>
                </a:tc>
                <a:tc>
                  <a:txBody>
                    <a:bodyPr/>
                    <a:lstStyle/>
                    <a:p>
                      <a:pPr algn="ctr"/>
                      <a:r>
                        <a:rPr lang="en-US"/>
                        <a:t>2</a:t>
                      </a:r>
                    </a:p>
                  </a:txBody>
                  <a:tcPr/>
                </a:tc>
                <a:extLst>
                  <a:ext uri="{0D108BD9-81ED-4DB2-BD59-A6C34878D82A}">
                    <a16:rowId xmlns:a16="http://schemas.microsoft.com/office/drawing/2014/main" val="3725461517"/>
                  </a:ext>
                </a:extLst>
              </a:tr>
              <a:tr h="370840">
                <a:tc>
                  <a:txBody>
                    <a:bodyPr/>
                    <a:lstStyle/>
                    <a:p>
                      <a:pPr algn="ctr"/>
                      <a:r>
                        <a:rPr lang="en-US" err="1"/>
                        <a:t>FCA</a:t>
                      </a:r>
                      <a:endParaRPr lang="en-US"/>
                    </a:p>
                  </a:txBody>
                  <a:tcPr/>
                </a:tc>
                <a:tc>
                  <a:txBody>
                    <a:bodyPr/>
                    <a:lstStyle/>
                    <a:p>
                      <a:pPr algn="ctr"/>
                      <a:r>
                        <a:rPr lang="en-US"/>
                        <a:t>5</a:t>
                      </a:r>
                    </a:p>
                  </a:txBody>
                  <a:tcPr/>
                </a:tc>
                <a:extLst>
                  <a:ext uri="{0D108BD9-81ED-4DB2-BD59-A6C34878D82A}">
                    <a16:rowId xmlns:a16="http://schemas.microsoft.com/office/drawing/2014/main" val="1830557697"/>
                  </a:ext>
                </a:extLst>
              </a:tr>
            </a:tbl>
          </a:graphicData>
        </a:graphic>
      </p:graphicFrame>
    </p:spTree>
    <p:extLst>
      <p:ext uri="{BB962C8B-B14F-4D97-AF65-F5344CB8AC3E}">
        <p14:creationId xmlns:p14="http://schemas.microsoft.com/office/powerpoint/2010/main" val="196788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Award ribbon">
            <a:extLst>
              <a:ext uri="{FF2B5EF4-FFF2-40B4-BE49-F238E27FC236}">
                <a16:creationId xmlns:a16="http://schemas.microsoft.com/office/drawing/2014/main" id="{74DA6B1A-5F48-2C79-9CF9-DCFF473F65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92587" y="6061"/>
            <a:ext cx="3873199" cy="3873199"/>
          </a:xfrm>
          <a:prstGeom prst="rect">
            <a:avLst/>
          </a:prstGeom>
        </p:spPr>
      </p:pic>
      <p:sp>
        <p:nvSpPr>
          <p:cNvPr id="3" name="Rectangle: Rounded Corners 2">
            <a:extLst>
              <a:ext uri="{FF2B5EF4-FFF2-40B4-BE49-F238E27FC236}">
                <a16:creationId xmlns:a16="http://schemas.microsoft.com/office/drawing/2014/main" id="{A0F6890A-B447-6A83-7D94-CC6892FA01BC}"/>
              </a:ext>
            </a:extLst>
          </p:cNvPr>
          <p:cNvSpPr/>
          <p:nvPr/>
        </p:nvSpPr>
        <p:spPr>
          <a:xfrm>
            <a:off x="-111366" y="517361"/>
            <a:ext cx="6639758"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F77426-82AE-CED6-5D2B-B929A1AECAC1}"/>
              </a:ext>
            </a:extLst>
          </p:cNvPr>
          <p:cNvSpPr>
            <a:spLocks noGrp="1"/>
          </p:cNvSpPr>
          <p:nvPr>
            <p:ph type="title"/>
          </p:nvPr>
        </p:nvSpPr>
        <p:spPr>
          <a:xfrm>
            <a:off x="157717" y="197479"/>
            <a:ext cx="6519530" cy="1325563"/>
          </a:xfrm>
        </p:spPr>
        <p:txBody>
          <a:bodyPr/>
          <a:lstStyle/>
          <a:p>
            <a:r>
              <a:rPr lang="en-US">
                <a:solidFill>
                  <a:schemeClr val="bg1"/>
                </a:solidFill>
                <a:latin typeface="Amasis MT Pro Medium"/>
              </a:rPr>
              <a:t>Academic Honors/Recognition</a:t>
            </a:r>
          </a:p>
        </p:txBody>
      </p:sp>
      <p:sp>
        <p:nvSpPr>
          <p:cNvPr id="7" name="Content Placeholder 6">
            <a:extLst>
              <a:ext uri="{FF2B5EF4-FFF2-40B4-BE49-F238E27FC236}">
                <a16:creationId xmlns:a16="http://schemas.microsoft.com/office/drawing/2014/main" id="{E096790A-50E2-F44F-7F00-3B17D2FC53F8}"/>
              </a:ext>
            </a:extLst>
          </p:cNvPr>
          <p:cNvSpPr>
            <a:spLocks noGrp="1"/>
          </p:cNvSpPr>
          <p:nvPr>
            <p:ph idx="1"/>
          </p:nvPr>
        </p:nvSpPr>
        <p:spPr>
          <a:xfrm>
            <a:off x="344557" y="1825625"/>
            <a:ext cx="8973063" cy="4351338"/>
          </a:xfrm>
        </p:spPr>
        <p:txBody>
          <a:bodyPr/>
          <a:lstStyle/>
          <a:p>
            <a:r>
              <a:rPr lang="en-US" sz="2800"/>
              <a:t>Students receive academic awards in the 3</a:t>
            </a:r>
            <a:r>
              <a:rPr lang="en-US" sz="2800" baseline="30000"/>
              <a:t>rd</a:t>
            </a:r>
            <a:r>
              <a:rPr lang="en-US" sz="2800"/>
              <a:t> Quarter 2025</a:t>
            </a:r>
          </a:p>
          <a:p>
            <a:r>
              <a:rPr lang="en-US" sz="2800"/>
              <a:t>9</a:t>
            </a:r>
            <a:r>
              <a:rPr lang="en-US" sz="2800" baseline="30000"/>
              <a:t>th</a:t>
            </a:r>
            <a:r>
              <a:rPr lang="en-US" sz="2800"/>
              <a:t> Grade Fall 2024 – 2 Students on A-Honor Roll</a:t>
            </a:r>
          </a:p>
          <a:p>
            <a:r>
              <a:rPr lang="en-US" sz="2800"/>
              <a:t>2 students are participating in at least one Pre-AP course outside of their DC course</a:t>
            </a:r>
          </a:p>
          <a:p>
            <a:r>
              <a:rPr lang="en-US" sz="2800"/>
              <a:t>18 students are participating in more than one Pre-AP course outside of their DC course.</a:t>
            </a:r>
          </a:p>
        </p:txBody>
      </p:sp>
    </p:spTree>
    <p:extLst>
      <p:ext uri="{BB962C8B-B14F-4D97-AF65-F5344CB8AC3E}">
        <p14:creationId xmlns:p14="http://schemas.microsoft.com/office/powerpoint/2010/main" val="173014933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E8FB89-DF93-72E2-4876-F02D543703B7}"/>
              </a:ext>
            </a:extLst>
          </p:cNvPr>
          <p:cNvSpPr/>
          <p:nvPr/>
        </p:nvSpPr>
        <p:spPr>
          <a:xfrm>
            <a:off x="-212653" y="1423360"/>
            <a:ext cx="8062691" cy="2404084"/>
          </a:xfrm>
          <a:prstGeom prst="rect">
            <a:avLst/>
          </a:prstGeom>
          <a:solidFill>
            <a:schemeClr val="bg1">
              <a:alpha val="47000"/>
            </a:scheme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Group brainstorm with solid fill">
            <a:extLst>
              <a:ext uri="{FF2B5EF4-FFF2-40B4-BE49-F238E27FC236}">
                <a16:creationId xmlns:a16="http://schemas.microsoft.com/office/drawing/2014/main" id="{082C0F3B-8684-0194-4672-72E138CF78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6007" y="518208"/>
            <a:ext cx="3309236" cy="3309236"/>
          </a:xfrm>
          <a:prstGeom prst="rect">
            <a:avLst/>
          </a:prstGeom>
        </p:spPr>
      </p:pic>
      <p:sp>
        <p:nvSpPr>
          <p:cNvPr id="3" name="Rectangle 2">
            <a:extLst>
              <a:ext uri="{FF2B5EF4-FFF2-40B4-BE49-F238E27FC236}">
                <a16:creationId xmlns:a16="http://schemas.microsoft.com/office/drawing/2014/main" id="{EDF0043E-9607-4385-4EAD-E33DAAFC5F24}"/>
              </a:ext>
            </a:extLst>
          </p:cNvPr>
          <p:cNvSpPr/>
          <p:nvPr/>
        </p:nvSpPr>
        <p:spPr>
          <a:xfrm>
            <a:off x="306262" y="1711161"/>
            <a:ext cx="6532558" cy="1754326"/>
          </a:xfrm>
          <a:prstGeom prst="rect">
            <a:avLst/>
          </a:prstGeom>
          <a:noFill/>
          <a:ln>
            <a:noFill/>
          </a:ln>
        </p:spPr>
        <p:txBody>
          <a:bodyPr wrap="non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Questions &amp; </a:t>
            </a:r>
          </a:p>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rPr>
              <a:t>Partnership Shares</a:t>
            </a:r>
          </a:p>
        </p:txBody>
      </p:sp>
    </p:spTree>
    <p:extLst>
      <p:ext uri="{BB962C8B-B14F-4D97-AF65-F5344CB8AC3E}">
        <p14:creationId xmlns:p14="http://schemas.microsoft.com/office/powerpoint/2010/main" val="492483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2DE96-307E-3FC2-DA20-83AADC8053C1}"/>
              </a:ext>
            </a:extLst>
          </p:cNvPr>
          <p:cNvPicPr>
            <a:picLocks noChangeAspect="1"/>
          </p:cNvPicPr>
          <p:nvPr/>
        </p:nvPicPr>
        <p:blipFill>
          <a:blip r:embed="rId3"/>
          <a:stretch>
            <a:fillRect/>
          </a:stretch>
        </p:blipFill>
        <p:spPr>
          <a:xfrm>
            <a:off x="-103338" y="305283"/>
            <a:ext cx="5992653" cy="792549"/>
          </a:xfrm>
          <a:prstGeom prst="rect">
            <a:avLst/>
          </a:prstGeom>
        </p:spPr>
      </p:pic>
      <p:sp>
        <p:nvSpPr>
          <p:cNvPr id="2" name="Title 1">
            <a:extLst>
              <a:ext uri="{FF2B5EF4-FFF2-40B4-BE49-F238E27FC236}">
                <a16:creationId xmlns:a16="http://schemas.microsoft.com/office/drawing/2014/main" id="{69C755D3-64CA-A289-09E8-1747BCB1FEC9}"/>
              </a:ext>
            </a:extLst>
          </p:cNvPr>
          <p:cNvSpPr>
            <a:spLocks noGrp="1"/>
          </p:cNvSpPr>
          <p:nvPr>
            <p:ph type="title"/>
          </p:nvPr>
        </p:nvSpPr>
        <p:spPr>
          <a:xfrm>
            <a:off x="265045" y="71448"/>
            <a:ext cx="8091876" cy="1260218"/>
          </a:xfrm>
          <a:noFill/>
        </p:spPr>
        <p:txBody>
          <a:bodyPr wrap="square" anchor="ctr">
            <a:noAutofit/>
          </a:bodyPr>
          <a:lstStyle/>
          <a:p>
            <a:r>
              <a:rPr lang="en-US">
                <a:solidFill>
                  <a:schemeClr val="bg1"/>
                </a:solidFill>
                <a:latin typeface="Amasis MT Pro Medium"/>
              </a:rPr>
              <a:t>Professional Development </a:t>
            </a:r>
          </a:p>
        </p:txBody>
      </p:sp>
      <p:pic>
        <p:nvPicPr>
          <p:cNvPr id="6" name="Picture 5" descr="A close up of a card&#10;&#10;AI-generated content may be incorrect.">
            <a:extLst>
              <a:ext uri="{FF2B5EF4-FFF2-40B4-BE49-F238E27FC236}">
                <a16:creationId xmlns:a16="http://schemas.microsoft.com/office/drawing/2014/main" id="{7219A7F1-5CF2-7DE4-C6D2-A58E67B2BEA1}"/>
              </a:ext>
            </a:extLst>
          </p:cNvPr>
          <p:cNvPicPr>
            <a:picLocks noChangeAspect="1"/>
          </p:cNvPicPr>
          <p:nvPr/>
        </p:nvPicPr>
        <p:blipFill>
          <a:blip r:embed="rId4"/>
          <a:stretch>
            <a:fillRect/>
          </a:stretch>
        </p:blipFill>
        <p:spPr>
          <a:xfrm>
            <a:off x="2242597" y="1097832"/>
            <a:ext cx="7293435" cy="4862290"/>
          </a:xfrm>
          <a:prstGeom prst="rect">
            <a:avLst/>
          </a:prstGeom>
        </p:spPr>
      </p:pic>
    </p:spTree>
    <p:extLst>
      <p:ext uri="{BB962C8B-B14F-4D97-AF65-F5344CB8AC3E}">
        <p14:creationId xmlns:p14="http://schemas.microsoft.com/office/powerpoint/2010/main" val="664159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26E29D5-A5CC-AC22-9F52-F93AA105FE59}"/>
              </a:ext>
            </a:extLst>
          </p:cNvPr>
          <p:cNvSpPr/>
          <p:nvPr/>
        </p:nvSpPr>
        <p:spPr>
          <a:xfrm>
            <a:off x="-89647" y="609600"/>
            <a:ext cx="5550665"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1FA6A-9695-1707-3DFB-5386312524C1}"/>
              </a:ext>
            </a:extLst>
          </p:cNvPr>
          <p:cNvSpPr>
            <a:spLocks noGrp="1"/>
          </p:cNvSpPr>
          <p:nvPr>
            <p:ph type="title"/>
          </p:nvPr>
        </p:nvSpPr>
        <p:spPr>
          <a:xfrm>
            <a:off x="152400" y="381000"/>
            <a:ext cx="5867400" cy="1219200"/>
          </a:xfrm>
        </p:spPr>
        <p:txBody>
          <a:bodyPr/>
          <a:lstStyle/>
          <a:p>
            <a:r>
              <a:rPr lang="en-US">
                <a:solidFill>
                  <a:schemeClr val="bg1"/>
                </a:solidFill>
                <a:latin typeface="Amasis MT Pro Medium"/>
              </a:rPr>
              <a:t>Benchmark 2:</a:t>
            </a:r>
            <a:r>
              <a:rPr lang="en-US" b="1">
                <a:solidFill>
                  <a:schemeClr val="bg1"/>
                </a:solidFill>
                <a:latin typeface="Amasis MT Pro Medium"/>
              </a:rPr>
              <a:t> </a:t>
            </a:r>
            <a:r>
              <a:rPr lang="en-US">
                <a:solidFill>
                  <a:schemeClr val="bg1"/>
                </a:solidFill>
                <a:latin typeface="Amasis MT Pro Medium"/>
              </a:rPr>
              <a:t>Partnership</a:t>
            </a:r>
          </a:p>
        </p:txBody>
      </p:sp>
      <p:graphicFrame>
        <p:nvGraphicFramePr>
          <p:cNvPr id="3" name="Diagram 2">
            <a:extLst>
              <a:ext uri="{FF2B5EF4-FFF2-40B4-BE49-F238E27FC236}">
                <a16:creationId xmlns:a16="http://schemas.microsoft.com/office/drawing/2014/main" id="{B6FF8CCB-B96B-1F4F-CA51-C39B3A697CB7}"/>
              </a:ext>
            </a:extLst>
          </p:cNvPr>
          <p:cNvGraphicFramePr/>
          <p:nvPr>
            <p:extLst>
              <p:ext uri="{D42A27DB-BD31-4B8C-83A1-F6EECF244321}">
                <p14:modId xmlns:p14="http://schemas.microsoft.com/office/powerpoint/2010/main" val="4122497132"/>
              </p:ext>
            </p:extLst>
          </p:nvPr>
        </p:nvGraphicFramePr>
        <p:xfrm>
          <a:off x="3844887" y="609600"/>
          <a:ext cx="9636991" cy="5529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2D83A85F-6EF1-530A-A28D-664EE7228387}"/>
              </a:ext>
            </a:extLst>
          </p:cNvPr>
          <p:cNvSpPr txBox="1">
            <a:spLocks/>
          </p:cNvSpPr>
          <p:nvPr/>
        </p:nvSpPr>
        <p:spPr bwMode="auto">
          <a:xfrm>
            <a:off x="1219200" y="2431112"/>
            <a:ext cx="464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sz="2800">
                <a:solidFill>
                  <a:schemeClr val="tx1"/>
                </a:solidFill>
                <a:latin typeface="Amasis MT Pro Medium"/>
              </a:rPr>
              <a:t>2024-2027</a:t>
            </a:r>
          </a:p>
          <a:p>
            <a:r>
              <a:rPr lang="en-US" sz="2800">
                <a:solidFill>
                  <a:schemeClr val="tx1"/>
                </a:solidFill>
                <a:latin typeface="Amasis MT Pro Medium"/>
              </a:rPr>
              <a:t>Memorandum of Understanding (MOU)</a:t>
            </a:r>
          </a:p>
        </p:txBody>
      </p:sp>
      <p:sp>
        <p:nvSpPr>
          <p:cNvPr id="8" name="Title 1">
            <a:extLst>
              <a:ext uri="{FF2B5EF4-FFF2-40B4-BE49-F238E27FC236}">
                <a16:creationId xmlns:a16="http://schemas.microsoft.com/office/drawing/2014/main" id="{9D162821-561A-491C-CBE6-21A85BEEC298}"/>
              </a:ext>
            </a:extLst>
          </p:cNvPr>
          <p:cNvSpPr txBox="1">
            <a:spLocks/>
          </p:cNvSpPr>
          <p:nvPr/>
        </p:nvSpPr>
        <p:spPr bwMode="auto">
          <a:xfrm>
            <a:off x="1219200" y="4120316"/>
            <a:ext cx="487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sz="2800">
                <a:solidFill>
                  <a:schemeClr val="tx1"/>
                </a:solidFill>
                <a:latin typeface="Amasis MT Pro Medium"/>
              </a:rPr>
              <a:t>In Progress – 2024-2027 Shared Services Agreement (</a:t>
            </a:r>
            <a:r>
              <a:rPr lang="en-US" sz="2800" err="1">
                <a:solidFill>
                  <a:schemeClr val="tx1"/>
                </a:solidFill>
                <a:latin typeface="Amasis MT Pro Medium"/>
              </a:rPr>
              <a:t>SSA</a:t>
            </a:r>
            <a:r>
              <a:rPr lang="en-US" sz="2800">
                <a:solidFill>
                  <a:schemeClr val="tx1"/>
                </a:solidFill>
                <a:latin typeface="Amasis MT Pro Medium"/>
              </a:rPr>
              <a:t>)</a:t>
            </a:r>
            <a:endParaRPr lang="en-US">
              <a:solidFill>
                <a:schemeClr val="tx1"/>
              </a:solidFill>
            </a:endParaRPr>
          </a:p>
        </p:txBody>
      </p:sp>
      <p:sp>
        <p:nvSpPr>
          <p:cNvPr id="4" name="Rectangle 3">
            <a:extLst>
              <a:ext uri="{FF2B5EF4-FFF2-40B4-BE49-F238E27FC236}">
                <a16:creationId xmlns:a16="http://schemas.microsoft.com/office/drawing/2014/main" id="{F7FA4B01-7F00-58F8-31E5-4C1BCC66018E}"/>
              </a:ext>
            </a:extLst>
          </p:cNvPr>
          <p:cNvSpPr/>
          <p:nvPr/>
        </p:nvSpPr>
        <p:spPr>
          <a:xfrm>
            <a:off x="586740" y="2775711"/>
            <a:ext cx="530352" cy="530352"/>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D8B4AB-7B8A-5B5C-FFB2-962CA03EE6AF}"/>
              </a:ext>
            </a:extLst>
          </p:cNvPr>
          <p:cNvSpPr/>
          <p:nvPr/>
        </p:nvSpPr>
        <p:spPr>
          <a:xfrm>
            <a:off x="580644" y="4399618"/>
            <a:ext cx="530352" cy="530352"/>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heckmark with solid fill">
            <a:extLst>
              <a:ext uri="{FF2B5EF4-FFF2-40B4-BE49-F238E27FC236}">
                <a16:creationId xmlns:a16="http://schemas.microsoft.com/office/drawing/2014/main" id="{C961D5F7-4D79-6DBE-E35B-9B3B1A0FC3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2440" y="2513714"/>
            <a:ext cx="914400" cy="914400"/>
          </a:xfrm>
          <a:prstGeom prst="rect">
            <a:avLst/>
          </a:prstGeom>
        </p:spPr>
      </p:pic>
    </p:spTree>
    <p:extLst>
      <p:ext uri="{BB962C8B-B14F-4D97-AF65-F5344CB8AC3E}">
        <p14:creationId xmlns:p14="http://schemas.microsoft.com/office/powerpoint/2010/main" val="3379900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A8AB232F-9491-9EA8-4663-F71610A8F274}"/>
              </a:ext>
            </a:extLst>
          </p:cNvPr>
          <p:cNvSpPr/>
          <p:nvPr/>
        </p:nvSpPr>
        <p:spPr>
          <a:xfrm>
            <a:off x="-152401" y="1524000"/>
            <a:ext cx="6553201" cy="457200"/>
          </a:xfrm>
          <a:prstGeom prst="roundRect">
            <a:avLst/>
          </a:prstGeom>
          <a:solidFill>
            <a:srgbClr val="FFE9A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diagram&#10;&#10;Description automatically generated">
            <a:extLst>
              <a:ext uri="{FF2B5EF4-FFF2-40B4-BE49-F238E27FC236}">
                <a16:creationId xmlns:a16="http://schemas.microsoft.com/office/drawing/2014/main" id="{05FB1C35-FD3F-D35A-B361-4D82E1AB36A3}"/>
              </a:ext>
            </a:extLst>
          </p:cNvPr>
          <p:cNvPicPr>
            <a:picLocks noChangeAspect="1"/>
          </p:cNvPicPr>
          <p:nvPr/>
        </p:nvPicPr>
        <p:blipFill>
          <a:blip r:embed="rId3"/>
          <a:stretch>
            <a:fillRect/>
          </a:stretch>
        </p:blipFill>
        <p:spPr>
          <a:xfrm>
            <a:off x="6705600" y="1295400"/>
            <a:ext cx="5524926" cy="3414235"/>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29A358AD-E2AE-9E43-C056-026483DF5A40}"/>
              </a:ext>
            </a:extLst>
          </p:cNvPr>
          <p:cNvSpPr/>
          <p:nvPr/>
        </p:nvSpPr>
        <p:spPr>
          <a:xfrm>
            <a:off x="-116825" y="419582"/>
            <a:ext cx="6858001"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52084EF-4694-5D38-45CE-E05957B7A315}"/>
              </a:ext>
            </a:extLst>
          </p:cNvPr>
          <p:cNvSpPr>
            <a:spLocks noGrp="1"/>
          </p:cNvSpPr>
          <p:nvPr>
            <p:ph type="title"/>
          </p:nvPr>
        </p:nvSpPr>
        <p:spPr>
          <a:xfrm>
            <a:off x="152400" y="152400"/>
            <a:ext cx="6477000" cy="1219200"/>
          </a:xfrm>
        </p:spPr>
        <p:txBody>
          <a:bodyPr/>
          <a:lstStyle/>
          <a:p>
            <a:r>
              <a:rPr lang="en-US">
                <a:solidFill>
                  <a:schemeClr val="bg1"/>
                </a:solidFill>
                <a:latin typeface="Amasis MT Pro Medium"/>
              </a:rPr>
              <a:t>House Bill 8: New Formula Model</a:t>
            </a:r>
          </a:p>
        </p:txBody>
      </p:sp>
      <p:sp>
        <p:nvSpPr>
          <p:cNvPr id="10" name="Title 1">
            <a:extLst>
              <a:ext uri="{FF2B5EF4-FFF2-40B4-BE49-F238E27FC236}">
                <a16:creationId xmlns:a16="http://schemas.microsoft.com/office/drawing/2014/main" id="{D7769427-7624-28F3-0AF9-53453FA90931}"/>
              </a:ext>
            </a:extLst>
          </p:cNvPr>
          <p:cNvSpPr txBox="1">
            <a:spLocks/>
          </p:cNvSpPr>
          <p:nvPr/>
        </p:nvSpPr>
        <p:spPr bwMode="auto">
          <a:xfrm>
            <a:off x="141269" y="2209800"/>
            <a:ext cx="580233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pPr marL="342900" indent="-342900">
              <a:spcAft>
                <a:spcPts val="600"/>
              </a:spcAft>
              <a:buFont typeface="Wingdings" panose="05000000000000000000" pitchFamily="2" charset="2"/>
              <a:buChar char="Ø"/>
            </a:pPr>
            <a:r>
              <a:rPr lang="en-US" sz="2000">
                <a:solidFill>
                  <a:schemeClr val="tx1"/>
                </a:solidFill>
                <a:latin typeface="Georgia"/>
              </a:rPr>
              <a:t>No. of credentials of value awarded;</a:t>
            </a:r>
          </a:p>
          <a:p>
            <a:pPr marL="342900" indent="-342900">
              <a:spcAft>
                <a:spcPts val="600"/>
              </a:spcAft>
              <a:buFont typeface="Wingdings" panose="05000000000000000000" pitchFamily="2" charset="2"/>
              <a:buChar char="Ø"/>
            </a:pPr>
            <a:r>
              <a:rPr lang="en-US" sz="2000">
                <a:solidFill>
                  <a:schemeClr val="tx1"/>
                </a:solidFill>
                <a:latin typeface="Georgia"/>
              </a:rPr>
              <a:t>No. of credentials of value awarded in high-demand occupations;</a:t>
            </a:r>
          </a:p>
          <a:p>
            <a:pPr marL="342900" indent="-342900">
              <a:spcAft>
                <a:spcPts val="600"/>
              </a:spcAft>
              <a:buFont typeface="Wingdings" panose="05000000000000000000" pitchFamily="2" charset="2"/>
              <a:buChar char="Ø"/>
            </a:pPr>
            <a:r>
              <a:rPr lang="en-US" sz="2000">
                <a:solidFill>
                  <a:schemeClr val="tx1"/>
                </a:solidFill>
                <a:latin typeface="Georgia"/>
              </a:rPr>
              <a:t>No. of students who earn at least 15credit hours and transfer to a 4-year University; and</a:t>
            </a:r>
          </a:p>
          <a:p>
            <a:pPr marL="342900" indent="-342900">
              <a:spcAft>
                <a:spcPts val="600"/>
              </a:spcAft>
              <a:buFont typeface="Wingdings" panose="05000000000000000000" pitchFamily="2" charset="2"/>
              <a:buChar char="Ø"/>
            </a:pPr>
            <a:r>
              <a:rPr lang="en-US" sz="2000">
                <a:solidFill>
                  <a:schemeClr val="tx1"/>
                </a:solidFill>
                <a:latin typeface="Georgia"/>
              </a:rPr>
              <a:t>No. of HS students who earn at least 15credit hours through academic and workforce dual credit programs.</a:t>
            </a:r>
          </a:p>
          <a:p>
            <a:pPr marL="342900" indent="-342900">
              <a:buFont typeface="Wingdings" panose="05000000000000000000" pitchFamily="2" charset="2"/>
              <a:buChar char="Ø"/>
            </a:pPr>
            <a:endParaRPr lang="en-US" sz="2000">
              <a:solidFill>
                <a:schemeClr val="tx1"/>
              </a:solidFill>
              <a:latin typeface="Amasis MT Pro Medium" panose="02040604050005020304" pitchFamily="18" charset="0"/>
            </a:endParaRPr>
          </a:p>
        </p:txBody>
      </p:sp>
      <p:sp>
        <p:nvSpPr>
          <p:cNvPr id="11" name="Title 1">
            <a:extLst>
              <a:ext uri="{FF2B5EF4-FFF2-40B4-BE49-F238E27FC236}">
                <a16:creationId xmlns:a16="http://schemas.microsoft.com/office/drawing/2014/main" id="{F8AC9A48-F10D-7699-FD24-EAAC32EF53A9}"/>
              </a:ext>
            </a:extLst>
          </p:cNvPr>
          <p:cNvSpPr txBox="1">
            <a:spLocks/>
          </p:cNvSpPr>
          <p:nvPr/>
        </p:nvSpPr>
        <p:spPr bwMode="auto">
          <a:xfrm>
            <a:off x="152400" y="4931596"/>
            <a:ext cx="11963400" cy="12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pPr marL="342900" marR="0" lvl="0" indent="-342900" algn="just">
              <a:lnSpc>
                <a:spcPct val="107000"/>
              </a:lnSpc>
              <a:spcBef>
                <a:spcPts val="0"/>
              </a:spcBef>
              <a:spcAft>
                <a:spcPts val="0"/>
              </a:spcAft>
              <a:buFont typeface="Wingdings" panose="05000000000000000000" pitchFamily="2" charset="2"/>
              <a:buChar char="Ø"/>
            </a:pPr>
            <a:r>
              <a:rPr lang="en-US" sz="1800" b="1" u="sng">
                <a:solidFill>
                  <a:schemeClr val="tx1"/>
                </a:solidFill>
                <a:effectLst/>
                <a:latin typeface="Georgia"/>
                <a:ea typeface="Calibri"/>
                <a:cs typeface="Times New Roman"/>
              </a:rPr>
              <a:t>Economically disadvantaged students</a:t>
            </a:r>
            <a:r>
              <a:rPr lang="en-US" sz="1800">
                <a:solidFill>
                  <a:schemeClr val="tx1"/>
                </a:solidFill>
                <a:effectLst/>
                <a:latin typeface="Georgia"/>
                <a:ea typeface="Calibri"/>
                <a:cs typeface="Times New Roman"/>
              </a:rPr>
              <a:t>, defined as Pell recipients, receive an additional weight of 25%.</a:t>
            </a:r>
          </a:p>
          <a:p>
            <a:pPr marL="342900" marR="0" lvl="0" indent="-342900" algn="just">
              <a:lnSpc>
                <a:spcPct val="107000"/>
              </a:lnSpc>
              <a:spcBef>
                <a:spcPts val="0"/>
              </a:spcBef>
              <a:spcAft>
                <a:spcPts val="0"/>
              </a:spcAft>
              <a:buFont typeface="Wingdings" panose="05000000000000000000" pitchFamily="2" charset="2"/>
              <a:buChar char="Ø"/>
            </a:pPr>
            <a:r>
              <a:rPr lang="en-US" sz="1800" b="1" u="sng">
                <a:solidFill>
                  <a:schemeClr val="tx1"/>
                </a:solidFill>
                <a:effectLst/>
                <a:latin typeface="Georgia"/>
                <a:ea typeface="Calibri"/>
                <a:cs typeface="Times New Roman"/>
              </a:rPr>
              <a:t>Academically disadvantaged students</a:t>
            </a:r>
            <a:r>
              <a:rPr lang="en-US" sz="1800">
                <a:solidFill>
                  <a:schemeClr val="tx1"/>
                </a:solidFill>
                <a:effectLst/>
                <a:latin typeface="Georgia"/>
                <a:ea typeface="Calibri"/>
                <a:cs typeface="Times New Roman"/>
              </a:rPr>
              <a:t>, defined as students who are not Texas Success Initiative (TSI) ready in any subject area, receive an additional weight of 25%.</a:t>
            </a:r>
          </a:p>
          <a:p>
            <a:pPr marL="342900" marR="0" lvl="0" indent="-342900" algn="just">
              <a:lnSpc>
                <a:spcPct val="107000"/>
              </a:lnSpc>
              <a:spcBef>
                <a:spcPts val="0"/>
              </a:spcBef>
              <a:spcAft>
                <a:spcPts val="0"/>
              </a:spcAft>
              <a:buFont typeface="Wingdings" panose="05000000000000000000" pitchFamily="2" charset="2"/>
              <a:buChar char="Ø"/>
            </a:pPr>
            <a:r>
              <a:rPr lang="en-US" sz="1800" b="1" u="sng">
                <a:solidFill>
                  <a:schemeClr val="tx1"/>
                </a:solidFill>
                <a:effectLst/>
                <a:latin typeface="Georgia"/>
                <a:ea typeface="Calibri"/>
                <a:cs typeface="Times New Roman"/>
              </a:rPr>
              <a:t>Adult learners</a:t>
            </a:r>
            <a:r>
              <a:rPr lang="en-US" sz="1800" b="1">
                <a:solidFill>
                  <a:schemeClr val="tx1"/>
                </a:solidFill>
                <a:effectLst/>
                <a:latin typeface="Georgia"/>
                <a:ea typeface="Calibri"/>
                <a:cs typeface="Times New Roman"/>
              </a:rPr>
              <a:t>, </a:t>
            </a:r>
            <a:r>
              <a:rPr lang="en-US" sz="1800">
                <a:solidFill>
                  <a:schemeClr val="tx1"/>
                </a:solidFill>
                <a:effectLst/>
                <a:latin typeface="Georgia"/>
                <a:ea typeface="Calibri"/>
                <a:cs typeface="Times New Roman"/>
              </a:rPr>
              <a:t>defined as 25 years or older, receive an additional weight of 50%</a:t>
            </a:r>
            <a:r>
              <a:rPr lang="en-US" sz="2000">
                <a:solidFill>
                  <a:schemeClr val="tx1"/>
                </a:solidFill>
                <a:effectLst/>
                <a:latin typeface="Amasis MT Pro Light"/>
                <a:ea typeface="Calibri"/>
                <a:cs typeface="Times New Roman"/>
              </a:rPr>
              <a:t>.</a:t>
            </a:r>
          </a:p>
        </p:txBody>
      </p:sp>
      <p:sp>
        <p:nvSpPr>
          <p:cNvPr id="12" name="Title 1">
            <a:extLst>
              <a:ext uri="{FF2B5EF4-FFF2-40B4-BE49-F238E27FC236}">
                <a16:creationId xmlns:a16="http://schemas.microsoft.com/office/drawing/2014/main" id="{F98FBE47-D5A7-B882-B56C-DE7DE3CAB3A5}"/>
              </a:ext>
            </a:extLst>
          </p:cNvPr>
          <p:cNvSpPr txBox="1">
            <a:spLocks/>
          </p:cNvSpPr>
          <p:nvPr/>
        </p:nvSpPr>
        <p:spPr bwMode="auto">
          <a:xfrm>
            <a:off x="76200" y="1125146"/>
            <a:ext cx="6477000" cy="131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0" i="0" kern="1200">
                <a:solidFill>
                  <a:schemeClr val="accent5"/>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sz="2000" b="1">
                <a:solidFill>
                  <a:schemeClr val="tx1"/>
                </a:solidFill>
                <a:latin typeface="Amasis MT Pro Medium" panose="02040604050005020304" pitchFamily="18" charset="0"/>
              </a:rPr>
              <a:t>Performance tier funding will be calculated based on:</a:t>
            </a:r>
          </a:p>
        </p:txBody>
      </p:sp>
      <p:sp>
        <p:nvSpPr>
          <p:cNvPr id="15" name="TextBox 14">
            <a:extLst>
              <a:ext uri="{FF2B5EF4-FFF2-40B4-BE49-F238E27FC236}">
                <a16:creationId xmlns:a16="http://schemas.microsoft.com/office/drawing/2014/main" id="{283E15D0-DAB0-7247-19A0-858F10D0ACD5}"/>
              </a:ext>
            </a:extLst>
          </p:cNvPr>
          <p:cNvSpPr txBox="1"/>
          <p:nvPr/>
        </p:nvSpPr>
        <p:spPr>
          <a:xfrm>
            <a:off x="6743274" y="987579"/>
            <a:ext cx="5524926" cy="276999"/>
          </a:xfrm>
          <a:prstGeom prst="rect">
            <a:avLst/>
          </a:prstGeom>
          <a:noFill/>
        </p:spPr>
        <p:txBody>
          <a:bodyPr wrap="square">
            <a:spAutoFit/>
          </a:bodyPr>
          <a:lstStyle/>
          <a:p>
            <a:r>
              <a:rPr lang="en-US" sz="1200">
                <a:latin typeface="Amasis MT Pro Medium" panose="02040604050005020304" pitchFamily="18" charset="0"/>
                <a:hlinkClick r:id="rId4"/>
              </a:rPr>
              <a:t>Building a Talent Strong Texas - Texas Higher Education Coordinating Board</a:t>
            </a:r>
            <a:endParaRPr lang="en-US" sz="1200">
              <a:latin typeface="Amasis MT Pro Medium" panose="02040604050005020304" pitchFamily="18" charset="0"/>
            </a:endParaRPr>
          </a:p>
        </p:txBody>
      </p:sp>
    </p:spTree>
    <p:extLst>
      <p:ext uri="{BB962C8B-B14F-4D97-AF65-F5344CB8AC3E}">
        <p14:creationId xmlns:p14="http://schemas.microsoft.com/office/powerpoint/2010/main" val="2627841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B543461-BE59-2A9A-581B-2A35C358D8B7}"/>
              </a:ext>
            </a:extLst>
          </p:cNvPr>
          <p:cNvSpPr/>
          <p:nvPr/>
        </p:nvSpPr>
        <p:spPr>
          <a:xfrm>
            <a:off x="-145710" y="528907"/>
            <a:ext cx="3905780"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C755D3-64CA-A289-09E8-1747BCB1FEC9}"/>
              </a:ext>
            </a:extLst>
          </p:cNvPr>
          <p:cNvSpPr>
            <a:spLocks noGrp="1"/>
          </p:cNvSpPr>
          <p:nvPr>
            <p:ph type="title"/>
          </p:nvPr>
        </p:nvSpPr>
        <p:spPr>
          <a:xfrm>
            <a:off x="124693" y="350096"/>
            <a:ext cx="8760112" cy="1020330"/>
          </a:xfrm>
        </p:spPr>
        <p:txBody>
          <a:bodyPr wrap="square" anchor="ctr">
            <a:normAutofit/>
          </a:bodyPr>
          <a:lstStyle/>
          <a:p>
            <a:r>
              <a:rPr lang="en-US">
                <a:solidFill>
                  <a:schemeClr val="bg1"/>
                </a:solidFill>
                <a:latin typeface="Amasis MT Pro Medium"/>
              </a:rPr>
              <a:t>Cost Share Model</a:t>
            </a:r>
          </a:p>
        </p:txBody>
      </p:sp>
      <p:grpSp>
        <p:nvGrpSpPr>
          <p:cNvPr id="5" name="Group 4">
            <a:extLst>
              <a:ext uri="{FF2B5EF4-FFF2-40B4-BE49-F238E27FC236}">
                <a16:creationId xmlns:a16="http://schemas.microsoft.com/office/drawing/2014/main" id="{3DCDD9DF-6362-9751-7BBF-2D246E6D6B12}"/>
              </a:ext>
            </a:extLst>
          </p:cNvPr>
          <p:cNvGrpSpPr/>
          <p:nvPr/>
        </p:nvGrpSpPr>
        <p:grpSpPr>
          <a:xfrm>
            <a:off x="5548688" y="4642580"/>
            <a:ext cx="6124608" cy="1191470"/>
            <a:chOff x="5548688" y="4642580"/>
            <a:chExt cx="7268945" cy="1435567"/>
          </a:xfrm>
        </p:grpSpPr>
        <p:pic>
          <p:nvPicPr>
            <p:cNvPr id="8" name="Picture 7" descr="A close-up of a text&#10;&#10;Description automatically generated">
              <a:extLst>
                <a:ext uri="{FF2B5EF4-FFF2-40B4-BE49-F238E27FC236}">
                  <a16:creationId xmlns:a16="http://schemas.microsoft.com/office/drawing/2014/main" id="{16931FCF-8D57-F087-9347-AC900B738C44}"/>
                </a:ext>
              </a:extLst>
            </p:cNvPr>
            <p:cNvPicPr>
              <a:picLocks noChangeAspect="1"/>
            </p:cNvPicPr>
            <p:nvPr/>
          </p:nvPicPr>
          <p:blipFill>
            <a:blip r:embed="rId4"/>
            <a:stretch>
              <a:fillRect/>
            </a:stretch>
          </p:blipFill>
          <p:spPr>
            <a:xfrm>
              <a:off x="5548688" y="4643444"/>
              <a:ext cx="5122492" cy="1433838"/>
            </a:xfrm>
            <a:prstGeom prst="rect">
              <a:avLst/>
            </a:prstGeom>
          </p:spPr>
        </p:pic>
        <p:pic>
          <p:nvPicPr>
            <p:cNvPr id="9" name="Picture 8" descr="A person in a library holding a book&#10;&#10;Description automatically generated">
              <a:extLst>
                <a:ext uri="{FF2B5EF4-FFF2-40B4-BE49-F238E27FC236}">
                  <a16:creationId xmlns:a16="http://schemas.microsoft.com/office/drawing/2014/main" id="{FAC1D25C-AC49-0E44-9345-4028B5CB66A9}"/>
                </a:ext>
              </a:extLst>
            </p:cNvPr>
            <p:cNvPicPr>
              <a:picLocks noChangeAspect="1"/>
            </p:cNvPicPr>
            <p:nvPr/>
          </p:nvPicPr>
          <p:blipFill>
            <a:blip r:embed="rId5"/>
            <a:stretch>
              <a:fillRect/>
            </a:stretch>
          </p:blipFill>
          <p:spPr>
            <a:xfrm>
              <a:off x="10667331" y="4642580"/>
              <a:ext cx="2150302" cy="1435567"/>
            </a:xfrm>
            <a:prstGeom prst="rect">
              <a:avLst/>
            </a:prstGeom>
          </p:spPr>
        </p:pic>
      </p:grpSp>
      <p:sp>
        <p:nvSpPr>
          <p:cNvPr id="6" name="TextBox 7">
            <a:extLst>
              <a:ext uri="{FF2B5EF4-FFF2-40B4-BE49-F238E27FC236}">
                <a16:creationId xmlns:a16="http://schemas.microsoft.com/office/drawing/2014/main" id="{5090B6BC-4922-C65D-D49A-45688FBB66A2}"/>
              </a:ext>
            </a:extLst>
          </p:cNvPr>
          <p:cNvSpPr txBox="1"/>
          <p:nvPr/>
        </p:nvSpPr>
        <p:spPr>
          <a:xfrm>
            <a:off x="244498" y="1709748"/>
            <a:ext cx="4731384" cy="36933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lgn="ctr"/>
            <a:r>
              <a:rPr lang="en-US" sz="1800">
                <a:latin typeface="Arial"/>
                <a:ea typeface="MS PGothic"/>
                <a:cs typeface="Arial"/>
              </a:rPr>
              <a:t>The Alamo Colleges District is committed to providing greater dual credit attainment to students in our community by waiving tuition and fees for high school students through cost-share agreements with K-12 partners.</a:t>
            </a:r>
            <a:endParaRPr lang="en-US" sz="1800">
              <a:cs typeface="Arial"/>
            </a:endParaRPr>
          </a:p>
          <a:p>
            <a:endParaRPr lang="en-US" sz="1800">
              <a:latin typeface="Arial"/>
              <a:ea typeface="MS PGothic"/>
              <a:cs typeface="Arial"/>
            </a:endParaRPr>
          </a:p>
          <a:p>
            <a:pPr algn="ctr"/>
            <a:r>
              <a:rPr lang="en-US" sz="1800" b="1" u="sng">
                <a:solidFill>
                  <a:srgbClr val="3F3D3D"/>
                </a:solidFill>
                <a:latin typeface="Arial"/>
                <a:ea typeface="MS PGothic"/>
                <a:cs typeface="Arial"/>
              </a:rPr>
              <a:t>Beginning in Fall 2024</a:t>
            </a:r>
            <a:r>
              <a:rPr lang="en-US" sz="1800" b="1">
                <a:solidFill>
                  <a:srgbClr val="3F3D3D"/>
                </a:solidFill>
                <a:latin typeface="Arial"/>
                <a:ea typeface="MS PGothic"/>
                <a:cs typeface="Arial"/>
              </a:rPr>
              <a:t>, we are reducing the cost of dual credit opportunities for our public and charter school partners.</a:t>
            </a:r>
            <a:r>
              <a:rPr lang="en-US" sz="1800">
                <a:solidFill>
                  <a:srgbClr val="3F3D3D"/>
                </a:solidFill>
                <a:latin typeface="Arial"/>
                <a:ea typeface="MS PGothic"/>
                <a:cs typeface="Arial"/>
              </a:rPr>
              <a:t> We will capitalize on House Bill 8 (HB 8) funds to reduce the cost for public and charter school partners to enroll students in dual credit courses.</a:t>
            </a:r>
            <a:endParaRPr lang="en-US" sz="1800">
              <a:cs typeface="Arial" panose="020B0604020202020204" pitchFamily="34" charset="0"/>
            </a:endParaRPr>
          </a:p>
        </p:txBody>
      </p:sp>
      <p:pic>
        <p:nvPicPr>
          <p:cNvPr id="12" name="Picture 11" descr="A close-up of a sign&#10;&#10;Description automatically generated">
            <a:extLst>
              <a:ext uri="{FF2B5EF4-FFF2-40B4-BE49-F238E27FC236}">
                <a16:creationId xmlns:a16="http://schemas.microsoft.com/office/drawing/2014/main" id="{C7183784-37A7-94AA-9D24-B93805820072}"/>
              </a:ext>
            </a:extLst>
          </p:cNvPr>
          <p:cNvPicPr>
            <a:picLocks noChangeAspect="1"/>
          </p:cNvPicPr>
          <p:nvPr/>
        </p:nvPicPr>
        <p:blipFill>
          <a:blip r:embed="rId6"/>
          <a:srcRect t="84" r="188" b="1045"/>
          <a:stretch/>
        </p:blipFill>
        <p:spPr>
          <a:xfrm>
            <a:off x="5550622" y="1208700"/>
            <a:ext cx="6113043" cy="3277278"/>
          </a:xfrm>
          <a:prstGeom prst="rect">
            <a:avLst/>
          </a:prstGeom>
        </p:spPr>
      </p:pic>
    </p:spTree>
    <p:extLst>
      <p:ext uri="{BB962C8B-B14F-4D97-AF65-F5344CB8AC3E}">
        <p14:creationId xmlns:p14="http://schemas.microsoft.com/office/powerpoint/2010/main" val="4199111461"/>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ue word&#10;&#10;AI-generated content may be incorrect.">
            <a:extLst>
              <a:ext uri="{FF2B5EF4-FFF2-40B4-BE49-F238E27FC236}">
                <a16:creationId xmlns:a16="http://schemas.microsoft.com/office/drawing/2014/main" id="{10E2BB79-DBDD-D0AA-2F80-F2403F23F1DA}"/>
              </a:ext>
            </a:extLst>
          </p:cNvPr>
          <p:cNvPicPr>
            <a:picLocks noChangeAspect="1"/>
          </p:cNvPicPr>
          <p:nvPr/>
        </p:nvPicPr>
        <p:blipFill>
          <a:blip r:embed="rId3"/>
          <a:stretch>
            <a:fillRect/>
          </a:stretch>
        </p:blipFill>
        <p:spPr>
          <a:xfrm>
            <a:off x="5820617" y="520830"/>
            <a:ext cx="2816520" cy="2139462"/>
          </a:xfrm>
          <a:prstGeom prst="rect">
            <a:avLst/>
          </a:prstGeom>
          <a:ln>
            <a:solidFill>
              <a:schemeClr val="bg1"/>
            </a:solidFill>
          </a:ln>
        </p:spPr>
      </p:pic>
      <p:pic>
        <p:nvPicPr>
          <p:cNvPr id="7" name="Picture 6" descr="A graph with a red square and black rectangles&#10;&#10;AI-generated content may be incorrect.">
            <a:extLst>
              <a:ext uri="{FF2B5EF4-FFF2-40B4-BE49-F238E27FC236}">
                <a16:creationId xmlns:a16="http://schemas.microsoft.com/office/drawing/2014/main" id="{CF3BF158-A25B-B711-BD77-D76803600C71}"/>
              </a:ext>
            </a:extLst>
          </p:cNvPr>
          <p:cNvPicPr>
            <a:picLocks noChangeAspect="1"/>
          </p:cNvPicPr>
          <p:nvPr/>
        </p:nvPicPr>
        <p:blipFill>
          <a:blip r:embed="rId4"/>
          <a:stretch>
            <a:fillRect/>
          </a:stretch>
        </p:blipFill>
        <p:spPr>
          <a:xfrm>
            <a:off x="261844" y="2038796"/>
            <a:ext cx="6654188" cy="3574056"/>
          </a:xfrm>
          <a:prstGeom prst="rect">
            <a:avLst/>
          </a:prstGeom>
          <a:ln>
            <a:noFill/>
          </a:ln>
        </p:spPr>
      </p:pic>
      <p:sp>
        <p:nvSpPr>
          <p:cNvPr id="4" name="Rectangle: Rounded Corners 3">
            <a:extLst>
              <a:ext uri="{FF2B5EF4-FFF2-40B4-BE49-F238E27FC236}">
                <a16:creationId xmlns:a16="http://schemas.microsoft.com/office/drawing/2014/main" id="{8B543461-BE59-2A9A-581B-2A35C358D8B7}"/>
              </a:ext>
            </a:extLst>
          </p:cNvPr>
          <p:cNvSpPr/>
          <p:nvPr/>
        </p:nvSpPr>
        <p:spPr>
          <a:xfrm>
            <a:off x="-65184" y="517361"/>
            <a:ext cx="6481732"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C755D3-64CA-A289-09E8-1747BCB1FEC9}"/>
              </a:ext>
            </a:extLst>
          </p:cNvPr>
          <p:cNvSpPr>
            <a:spLocks noGrp="1"/>
          </p:cNvSpPr>
          <p:nvPr>
            <p:ph type="title"/>
          </p:nvPr>
        </p:nvSpPr>
        <p:spPr>
          <a:xfrm>
            <a:off x="136238" y="350096"/>
            <a:ext cx="6481732" cy="1020330"/>
          </a:xfrm>
        </p:spPr>
        <p:txBody>
          <a:bodyPr wrap="square" anchor="ctr">
            <a:normAutofit/>
          </a:bodyPr>
          <a:lstStyle/>
          <a:p>
            <a:r>
              <a:rPr lang="en-US">
                <a:solidFill>
                  <a:schemeClr val="bg1"/>
                </a:solidFill>
                <a:latin typeface="Amasis MT Pro Medium"/>
              </a:rPr>
              <a:t>Cost Share Fall 2024 Summary</a:t>
            </a:r>
          </a:p>
        </p:txBody>
      </p:sp>
      <p:sp>
        <p:nvSpPr>
          <p:cNvPr id="14" name="TextBox 13">
            <a:extLst>
              <a:ext uri="{FF2B5EF4-FFF2-40B4-BE49-F238E27FC236}">
                <a16:creationId xmlns:a16="http://schemas.microsoft.com/office/drawing/2014/main" id="{D8FD8765-01F2-FCC5-D8FA-8DD3C7470888}"/>
              </a:ext>
            </a:extLst>
          </p:cNvPr>
          <p:cNvSpPr txBox="1"/>
          <p:nvPr/>
        </p:nvSpPr>
        <p:spPr>
          <a:xfrm>
            <a:off x="340713" y="5874808"/>
            <a:ext cx="11515993" cy="299826"/>
          </a:xfrm>
          <a:prstGeom prst="rect">
            <a:avLst/>
          </a:prstGeom>
          <a:noFill/>
        </p:spPr>
        <p:txBody>
          <a:bodyPr wrap="square" lIns="91440" tIns="45720" rIns="91440" bIns="45720" anchor="t">
            <a:spAutoFit/>
          </a:bodyPr>
          <a:lstStyle/>
          <a:p>
            <a:pPr algn="l" rtl="0" fontAlgn="base">
              <a:lnSpc>
                <a:spcPts val="1371"/>
              </a:lnSpc>
            </a:pPr>
            <a:r>
              <a:rPr lang="en-US" sz="1400" b="1" i="0" u="none" strike="noStrike">
                <a:solidFill>
                  <a:srgbClr val="FF0000"/>
                </a:solidFill>
                <a:effectLst/>
                <a:latin typeface="Amasis MT Pro Light"/>
                <a:ea typeface="MS PGothic"/>
              </a:rPr>
              <a:t>Data Source: </a:t>
            </a:r>
            <a:r>
              <a:rPr lang="en-US" sz="1400" b="1">
                <a:solidFill>
                  <a:srgbClr val="FF0000"/>
                </a:solidFill>
                <a:latin typeface="Amasis MT Pro Light"/>
                <a:ea typeface="MS PGothic"/>
              </a:rPr>
              <a:t>STU0190B_202510</a:t>
            </a:r>
            <a:r>
              <a:rPr lang="en-US" sz="1400" b="1" i="0" u="none" strike="noStrike">
                <a:solidFill>
                  <a:srgbClr val="FF0000"/>
                </a:solidFill>
                <a:effectLst/>
                <a:latin typeface="Amasis MT Pro Light"/>
                <a:ea typeface="MS PGothic"/>
              </a:rPr>
              <a:t> - **Residency is a true pull from the student account, errors may exist which impact the estimates. </a:t>
            </a:r>
            <a:r>
              <a:rPr lang="en-US" sz="2400" b="1" i="0" u="none" strike="noStrike">
                <a:solidFill>
                  <a:srgbClr val="FF0000"/>
                </a:solidFill>
                <a:effectLst/>
                <a:latin typeface="Amasis MT Pro Light"/>
                <a:ea typeface="MS PGothic"/>
              </a:rPr>
              <a:t>**</a:t>
            </a:r>
            <a:r>
              <a:rPr lang="en-US" sz="2400" b="0" i="0">
                <a:effectLst/>
                <a:latin typeface="Amasis MT Pro Light"/>
                <a:ea typeface="MS PGothic"/>
              </a:rPr>
              <a:t>​</a:t>
            </a:r>
            <a:endParaRPr lang="en-US" b="0" i="0">
              <a:effectLst/>
              <a:latin typeface="Amasis MT Pro Light"/>
              <a:ea typeface="MS PGothic"/>
            </a:endParaRPr>
          </a:p>
        </p:txBody>
      </p:sp>
      <p:pic>
        <p:nvPicPr>
          <p:cNvPr id="5" name="Picture 4" descr="A screenshot of a video game&#10;&#10;AI-generated content may be incorrect.">
            <a:extLst>
              <a:ext uri="{FF2B5EF4-FFF2-40B4-BE49-F238E27FC236}">
                <a16:creationId xmlns:a16="http://schemas.microsoft.com/office/drawing/2014/main" id="{CA63A33C-5EC8-7F75-3222-CB7E95D49F39}"/>
              </a:ext>
            </a:extLst>
          </p:cNvPr>
          <p:cNvPicPr>
            <a:picLocks noChangeAspect="1"/>
          </p:cNvPicPr>
          <p:nvPr/>
        </p:nvPicPr>
        <p:blipFill>
          <a:blip r:embed="rId5"/>
          <a:srcRect l="28407" t="9957" r="15928" b="29654"/>
          <a:stretch/>
        </p:blipFill>
        <p:spPr>
          <a:xfrm>
            <a:off x="7149348" y="1552910"/>
            <a:ext cx="5042652" cy="4139414"/>
          </a:xfrm>
          <a:prstGeom prst="rect">
            <a:avLst/>
          </a:prstGeom>
        </p:spPr>
      </p:pic>
    </p:spTree>
    <p:extLst>
      <p:ext uri="{BB962C8B-B14F-4D97-AF65-F5344CB8AC3E}">
        <p14:creationId xmlns:p14="http://schemas.microsoft.com/office/powerpoint/2010/main" val="311490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26E29D5-A5CC-AC22-9F52-F93AA105FE59}"/>
              </a:ext>
            </a:extLst>
          </p:cNvPr>
          <p:cNvSpPr/>
          <p:nvPr/>
        </p:nvSpPr>
        <p:spPr>
          <a:xfrm>
            <a:off x="965" y="628891"/>
            <a:ext cx="6400800"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1FA6A-9695-1707-3DFB-5386312524C1}"/>
              </a:ext>
            </a:extLst>
          </p:cNvPr>
          <p:cNvSpPr>
            <a:spLocks noGrp="1"/>
          </p:cNvSpPr>
          <p:nvPr>
            <p:ph type="title"/>
          </p:nvPr>
        </p:nvSpPr>
        <p:spPr>
          <a:xfrm>
            <a:off x="148672" y="-393405"/>
            <a:ext cx="6404306" cy="1600200"/>
          </a:xfrm>
        </p:spPr>
        <p:txBody>
          <a:bodyPr/>
          <a:lstStyle/>
          <a:p>
            <a:r>
              <a:rPr lang="en-US">
                <a:solidFill>
                  <a:schemeClr val="bg1"/>
                </a:solidFill>
                <a:latin typeface="Amasis MT Pro Medium"/>
              </a:rPr>
              <a:t>Benchmark 3: Target Population</a:t>
            </a:r>
          </a:p>
        </p:txBody>
      </p:sp>
      <p:sp>
        <p:nvSpPr>
          <p:cNvPr id="3" name="TextBox 2">
            <a:extLst>
              <a:ext uri="{FF2B5EF4-FFF2-40B4-BE49-F238E27FC236}">
                <a16:creationId xmlns:a16="http://schemas.microsoft.com/office/drawing/2014/main" id="{A8274C8C-E962-1BD9-27A9-FA6D7BDA4A6F}"/>
              </a:ext>
            </a:extLst>
          </p:cNvPr>
          <p:cNvSpPr txBox="1"/>
          <p:nvPr/>
        </p:nvSpPr>
        <p:spPr>
          <a:xfrm>
            <a:off x="9315450" y="5971401"/>
            <a:ext cx="3195400" cy="276999"/>
          </a:xfrm>
          <a:prstGeom prst="rect">
            <a:avLst/>
          </a:prstGeom>
          <a:noFill/>
        </p:spPr>
        <p:txBody>
          <a:bodyPr wrap="square" rtlCol="0">
            <a:spAutoFit/>
          </a:bodyPr>
          <a:lstStyle/>
          <a:p>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Data Source: </a:t>
            </a:r>
            <a:r>
              <a:rPr lang="en-US" sz="1200" u="none" strike="noStrike">
                <a:solidFill>
                  <a:schemeClr val="accent1"/>
                </a:solidFill>
                <a:effectLst/>
                <a:latin typeface="Times New Roman" panose="02020603050405020304" pitchFamily="18"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ECHS Recruitment Plan 24_25</a:t>
            </a:r>
            <a:endParaRPr lang="en-US" sz="1600">
              <a:solidFill>
                <a:schemeClr val="accent1"/>
              </a:solidFill>
            </a:endParaRPr>
          </a:p>
        </p:txBody>
      </p:sp>
      <p:graphicFrame>
        <p:nvGraphicFramePr>
          <p:cNvPr id="6" name="Diagram 5">
            <a:extLst>
              <a:ext uri="{FF2B5EF4-FFF2-40B4-BE49-F238E27FC236}">
                <a16:creationId xmlns:a16="http://schemas.microsoft.com/office/drawing/2014/main" id="{40008E0A-035C-08E1-D67A-99DC11069E72}"/>
              </a:ext>
            </a:extLst>
          </p:cNvPr>
          <p:cNvGraphicFramePr/>
          <p:nvPr>
            <p:extLst>
              <p:ext uri="{D42A27DB-BD31-4B8C-83A1-F6EECF244321}">
                <p14:modId xmlns:p14="http://schemas.microsoft.com/office/powerpoint/2010/main" val="2031258446"/>
              </p:ext>
            </p:extLst>
          </p:nvPr>
        </p:nvGraphicFramePr>
        <p:xfrm>
          <a:off x="4045625" y="1175513"/>
          <a:ext cx="7415450" cy="50728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Graphic 10" descr="Bullseye with solid fill">
            <a:extLst>
              <a:ext uri="{FF2B5EF4-FFF2-40B4-BE49-F238E27FC236}">
                <a16:creationId xmlns:a16="http://schemas.microsoft.com/office/drawing/2014/main" id="{1085B8B5-D3B8-72FA-ABAD-509AB3A989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3249" y="1818500"/>
            <a:ext cx="3526751" cy="3526751"/>
          </a:xfrm>
          <a:prstGeom prst="rect">
            <a:avLst/>
          </a:prstGeom>
        </p:spPr>
      </p:pic>
      <p:sp>
        <p:nvSpPr>
          <p:cNvPr id="4" name="Rectangle 3">
            <a:extLst>
              <a:ext uri="{FF2B5EF4-FFF2-40B4-BE49-F238E27FC236}">
                <a16:creationId xmlns:a16="http://schemas.microsoft.com/office/drawing/2014/main" id="{422E595B-7740-5110-6C8B-B0DBD3B99C89}"/>
              </a:ext>
            </a:extLst>
          </p:cNvPr>
          <p:cNvSpPr/>
          <p:nvPr/>
        </p:nvSpPr>
        <p:spPr>
          <a:xfrm flipH="1">
            <a:off x="360705" y="1873715"/>
            <a:ext cx="3325181" cy="3416320"/>
          </a:xfrm>
          <a:prstGeom prst="rect">
            <a:avLst/>
          </a:prstGeom>
          <a:noFill/>
        </p:spPr>
        <p:txBody>
          <a:bodyPr wrap="squar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25 Accepted </a:t>
            </a:r>
          </a:p>
          <a:p>
            <a:pPr algn="ctr"/>
            <a:r>
              <a:rPr lang="en-US" sz="5400" b="1">
                <a:ln w="22225">
                  <a:solidFill>
                    <a:schemeClr val="accent2"/>
                  </a:solidFill>
                  <a:prstDash val="solid"/>
                </a:ln>
                <a:solidFill>
                  <a:schemeClr val="accent2">
                    <a:lumMod val="40000"/>
                    <a:lumOff val="60000"/>
                  </a:schemeClr>
                </a:solidFill>
              </a:rPr>
              <a:t>Class of 2029</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40069913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956377B-9EEF-A584-9391-4CD789255393}"/>
              </a:ext>
            </a:extLst>
          </p:cNvPr>
          <p:cNvGraphicFramePr>
            <a:graphicFrameLocks noGrp="1"/>
          </p:cNvGraphicFramePr>
          <p:nvPr>
            <p:ph idx="1"/>
            <p:extLst>
              <p:ext uri="{D42A27DB-BD31-4B8C-83A1-F6EECF244321}">
                <p14:modId xmlns:p14="http://schemas.microsoft.com/office/powerpoint/2010/main" val="3812586745"/>
              </p:ext>
            </p:extLst>
          </p:nvPr>
        </p:nvGraphicFramePr>
        <p:xfrm>
          <a:off x="838200" y="1589063"/>
          <a:ext cx="10515599" cy="4184733"/>
        </p:xfrm>
        <a:graphic>
          <a:graphicData uri="http://schemas.openxmlformats.org/drawingml/2006/table">
            <a:tbl>
              <a:tblPr firstRow="1" bandRow="1">
                <a:tableStyleId>{6E25E649-3F16-4E02-A733-19D2CDBF48F0}</a:tableStyleId>
              </a:tblPr>
              <a:tblGrid>
                <a:gridCol w="3794921">
                  <a:extLst>
                    <a:ext uri="{9D8B030D-6E8A-4147-A177-3AD203B41FA5}">
                      <a16:colId xmlns:a16="http://schemas.microsoft.com/office/drawing/2014/main" val="1341283987"/>
                    </a:ext>
                  </a:extLst>
                </a:gridCol>
                <a:gridCol w="2046603">
                  <a:extLst>
                    <a:ext uri="{9D8B030D-6E8A-4147-A177-3AD203B41FA5}">
                      <a16:colId xmlns:a16="http://schemas.microsoft.com/office/drawing/2014/main" val="738572938"/>
                    </a:ext>
                  </a:extLst>
                </a:gridCol>
                <a:gridCol w="2046603">
                  <a:extLst>
                    <a:ext uri="{9D8B030D-6E8A-4147-A177-3AD203B41FA5}">
                      <a16:colId xmlns:a16="http://schemas.microsoft.com/office/drawing/2014/main" val="466637223"/>
                    </a:ext>
                  </a:extLst>
                </a:gridCol>
                <a:gridCol w="2627472">
                  <a:extLst>
                    <a:ext uri="{9D8B030D-6E8A-4147-A177-3AD203B41FA5}">
                      <a16:colId xmlns:a16="http://schemas.microsoft.com/office/drawing/2014/main" val="1938794715"/>
                    </a:ext>
                  </a:extLst>
                </a:gridCol>
              </a:tblGrid>
              <a:tr h="466173">
                <a:tc>
                  <a:txBody>
                    <a:bodyPr/>
                    <a:lstStyle/>
                    <a:p>
                      <a:pPr algn="ctr" rtl="0" fontAlgn="t">
                        <a:spcBef>
                          <a:spcPts val="0"/>
                        </a:spcBef>
                        <a:spcAft>
                          <a:spcPts val="0"/>
                        </a:spcAft>
                      </a:pPr>
                      <a:r>
                        <a:rPr lang="en-US" sz="1800" b="1" u="none" strike="noStrike">
                          <a:solidFill>
                            <a:schemeClr val="bg1"/>
                          </a:solidFill>
                          <a:effectLst/>
                        </a:rPr>
                        <a:t>Gender</a:t>
                      </a:r>
                      <a:endParaRPr lang="en-US" sz="1800">
                        <a:solidFill>
                          <a:schemeClr val="bg1"/>
                        </a:solidFill>
                        <a:effectLst/>
                        <a:latin typeface="Arial" panose="020B0604020202020204" pitchFamily="34" charset="0"/>
                        <a:cs typeface="Arial" panose="020B0604020202020204" pitchFamily="34" charset="0"/>
                      </a:endParaRPr>
                    </a:p>
                  </a:txBody>
                  <a:tcPr marL="95250" marR="95250" marT="95250" marB="95250"/>
                </a:tc>
                <a:tc>
                  <a:txBody>
                    <a:bodyPr/>
                    <a:lstStyle/>
                    <a:p>
                      <a:pPr marL="0" algn="ctr" defTabSz="914400" rtl="0" eaLnBrk="1" fontAlgn="t" latinLnBrk="0" hangingPunct="1">
                        <a:spcBef>
                          <a:spcPts val="0"/>
                        </a:spcBef>
                        <a:spcAft>
                          <a:spcPts val="0"/>
                        </a:spcAft>
                      </a:pPr>
                      <a:r>
                        <a:rPr lang="en-US" sz="1800" b="1" u="none" strike="noStrike" kern="1200">
                          <a:solidFill>
                            <a:schemeClr val="bg1"/>
                          </a:solidFill>
                          <a:effectLst/>
                        </a:rPr>
                        <a:t>ECHS</a:t>
                      </a:r>
                      <a:endParaRPr lang="en-US" sz="1800" b="1" i="0" u="none" strike="noStrike" kern="1200">
                        <a:solidFill>
                          <a:schemeClr val="bg1"/>
                        </a:solidFill>
                        <a:effectLst/>
                        <a:latin typeface="Arial" panose="020B0604020202020204" pitchFamily="34" charset="0"/>
                        <a:ea typeface="+mn-ea"/>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1" u="none" strike="noStrike">
                          <a:solidFill>
                            <a:schemeClr val="bg1"/>
                          </a:solidFill>
                          <a:effectLst/>
                        </a:rPr>
                        <a:t>Campus</a:t>
                      </a:r>
                      <a:endParaRPr lang="en-US" sz="1800">
                        <a:solidFill>
                          <a:schemeClr val="bg1"/>
                        </a:solidFill>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1" u="none" strike="noStrike">
                          <a:solidFill>
                            <a:schemeClr val="bg1"/>
                          </a:solidFill>
                          <a:effectLst/>
                        </a:rPr>
                        <a:t>District</a:t>
                      </a:r>
                      <a:endParaRPr lang="en-US" sz="1800">
                        <a:solidFill>
                          <a:schemeClr val="bg1"/>
                        </a:solidFill>
                        <a:effectLst/>
                        <a:latin typeface="Arial" panose="020B0604020202020204" pitchFamily="34" charset="0"/>
                        <a:cs typeface="Arial" panose="020B0604020202020204" pitchFamily="34" charset="0"/>
                      </a:endParaRPr>
                    </a:p>
                  </a:txBody>
                  <a:tcPr marL="95250" marR="95250" marT="95250" marB="95250"/>
                </a:tc>
                <a:extLst>
                  <a:ext uri="{0D108BD9-81ED-4DB2-BD59-A6C34878D82A}">
                    <a16:rowId xmlns:a16="http://schemas.microsoft.com/office/drawing/2014/main" val="387875520"/>
                  </a:ext>
                </a:extLst>
              </a:tr>
              <a:tr h="381000">
                <a:tc>
                  <a:txBody>
                    <a:bodyPr/>
                    <a:lstStyle/>
                    <a:p>
                      <a:pPr algn="ctr" rtl="0" fontAlgn="t">
                        <a:spcBef>
                          <a:spcPts val="0"/>
                        </a:spcBef>
                        <a:spcAft>
                          <a:spcPts val="0"/>
                        </a:spcAft>
                      </a:pPr>
                      <a:r>
                        <a:rPr lang="en-US" sz="1800" b="1" u="none" strike="noStrike">
                          <a:solidFill>
                            <a:srgbClr val="000000"/>
                          </a:solidFill>
                          <a:effectLst/>
                        </a:rPr>
                        <a:t>Female</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11</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0" u="none" strike="noStrike">
                          <a:solidFill>
                            <a:srgbClr val="000000"/>
                          </a:solidFill>
                          <a:effectLst/>
                        </a:rPr>
                        <a:t>493</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0" u="none" strike="noStrike">
                          <a:solidFill>
                            <a:srgbClr val="000000"/>
                          </a:solidFill>
                          <a:effectLst/>
                        </a:rPr>
                        <a:t>1627</a:t>
                      </a:r>
                      <a:endParaRPr lang="en-US" sz="1800">
                        <a:effectLst/>
                        <a:latin typeface="Arial" panose="020B0604020202020204" pitchFamily="34" charset="0"/>
                        <a:cs typeface="Arial" panose="020B0604020202020204" pitchFamily="34" charset="0"/>
                      </a:endParaRPr>
                    </a:p>
                  </a:txBody>
                  <a:tcPr marL="95250" marR="95250" marT="95250" marB="95250"/>
                </a:tc>
                <a:extLst>
                  <a:ext uri="{0D108BD9-81ED-4DB2-BD59-A6C34878D82A}">
                    <a16:rowId xmlns:a16="http://schemas.microsoft.com/office/drawing/2014/main" val="322039048"/>
                  </a:ext>
                </a:extLst>
              </a:tr>
              <a:tr h="381000">
                <a:tc>
                  <a:txBody>
                    <a:bodyPr/>
                    <a:lstStyle/>
                    <a:p>
                      <a:pPr algn="ctr" rtl="0" fontAlgn="t">
                        <a:spcBef>
                          <a:spcPts val="0"/>
                        </a:spcBef>
                        <a:spcAft>
                          <a:spcPts val="0"/>
                        </a:spcAft>
                      </a:pPr>
                      <a:r>
                        <a:rPr lang="en-US" sz="1800" b="1" u="none" strike="noStrike">
                          <a:solidFill>
                            <a:srgbClr val="000000"/>
                          </a:solidFill>
                          <a:effectLst/>
                        </a:rPr>
                        <a:t>Male</a:t>
                      </a:r>
                      <a:endParaRPr lang="en-US" sz="1800">
                        <a:effectLst/>
                        <a:latin typeface="Arial" panose="020B0604020202020204" pitchFamily="34" charset="0"/>
                        <a:cs typeface="Arial" panose="020B0604020202020204" pitchFamily="34" charset="0"/>
                      </a:endParaRPr>
                    </a:p>
                  </a:txBody>
                  <a:tcPr marL="95250" marR="95250" marT="95250" marB="95250">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US" sz="1800">
                          <a:effectLst/>
                        </a:rPr>
                        <a:t>12</a:t>
                      </a:r>
                      <a:endParaRPr lang="en-US" sz="1800">
                        <a:effectLst/>
                        <a:latin typeface="Arial" panose="020B0604020202020204" pitchFamily="34" charset="0"/>
                        <a:cs typeface="Arial" panose="020B0604020202020204" pitchFamily="34" charset="0"/>
                      </a:endParaRPr>
                    </a:p>
                  </a:txBody>
                  <a:tcPr marL="95250" marR="95250" marT="95250" marB="95250">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US" sz="1800" b="0" u="none" strike="noStrike">
                          <a:solidFill>
                            <a:srgbClr val="000000"/>
                          </a:solidFill>
                          <a:effectLst/>
                        </a:rPr>
                        <a:t>531</a:t>
                      </a:r>
                      <a:endParaRPr lang="en-US" sz="1800">
                        <a:effectLst/>
                        <a:latin typeface="Arial" panose="020B0604020202020204" pitchFamily="34" charset="0"/>
                        <a:cs typeface="Arial" panose="020B0604020202020204" pitchFamily="34" charset="0"/>
                      </a:endParaRPr>
                    </a:p>
                  </a:txBody>
                  <a:tcPr marL="95250" marR="95250" marT="95250" marB="95250">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US" sz="1800" b="0" u="none" strike="noStrike">
                          <a:solidFill>
                            <a:srgbClr val="000000"/>
                          </a:solidFill>
                          <a:effectLst/>
                        </a:rPr>
                        <a:t>1757</a:t>
                      </a:r>
                      <a:endParaRPr lang="en-US" sz="1800">
                        <a:effectLst/>
                        <a:latin typeface="Arial" panose="020B0604020202020204" pitchFamily="34" charset="0"/>
                        <a:cs typeface="Arial" panose="020B0604020202020204" pitchFamily="34" charset="0"/>
                      </a:endParaRPr>
                    </a:p>
                  </a:txBody>
                  <a:tcPr marL="95250" marR="95250" marT="95250" marB="9525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5345037"/>
                  </a:ext>
                </a:extLst>
              </a:tr>
              <a:tr h="381000">
                <a:tc>
                  <a:txBody>
                    <a:bodyPr/>
                    <a:lstStyle/>
                    <a:p>
                      <a:pPr marL="0" algn="ctr" defTabSz="914400" rtl="0" eaLnBrk="1" fontAlgn="t" latinLnBrk="0" hangingPunct="1">
                        <a:spcBef>
                          <a:spcPts val="0"/>
                        </a:spcBef>
                        <a:spcAft>
                          <a:spcPts val="0"/>
                        </a:spcAft>
                      </a:pPr>
                      <a:r>
                        <a:rPr lang="en-US" sz="1800" b="1" u="none" strike="noStrike" kern="1200">
                          <a:solidFill>
                            <a:schemeClr val="bg1"/>
                          </a:solidFill>
                          <a:effectLst/>
                        </a:rPr>
                        <a:t>Special Population</a:t>
                      </a:r>
                      <a:endParaRPr lang="en-US" sz="1800" b="1" u="none" strike="noStrike" kern="1200">
                        <a:solidFill>
                          <a:schemeClr val="bg1"/>
                        </a:solidFill>
                        <a:effectLst/>
                        <a:latin typeface="+mn-lt"/>
                        <a:ea typeface="+mn-ea"/>
                        <a:cs typeface="+mn-cs"/>
                      </a:endParaRPr>
                    </a:p>
                  </a:txBody>
                  <a:tcPr marL="95250" marR="95250" marT="95250" marB="952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1" u="none" strike="noStrike" kern="1200">
                          <a:solidFill>
                            <a:schemeClr val="bg1"/>
                          </a:solidFill>
                          <a:effectLst/>
                        </a:rPr>
                        <a:t>ECHS %</a:t>
                      </a:r>
                      <a:endParaRPr lang="en-US" sz="1800" b="1" u="none" strike="noStrike" kern="1200">
                        <a:solidFill>
                          <a:schemeClr val="bg1"/>
                        </a:solidFill>
                        <a:effectLst/>
                        <a:latin typeface="+mn-lt"/>
                        <a:ea typeface="+mn-ea"/>
                        <a:cs typeface="+mn-cs"/>
                      </a:endParaRPr>
                    </a:p>
                  </a:txBody>
                  <a:tcPr marL="95250" marR="95250" marT="95250" marB="952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F"/>
                    </a:solidFill>
                  </a:tcPr>
                </a:tc>
                <a:tc>
                  <a:txBody>
                    <a:bodyPr/>
                    <a:lstStyle/>
                    <a:p>
                      <a:pPr marL="0" algn="ctr" defTabSz="914400" rtl="0" eaLnBrk="1" fontAlgn="t" latinLnBrk="0" hangingPunct="1">
                        <a:spcBef>
                          <a:spcPts val="0"/>
                        </a:spcBef>
                        <a:spcAft>
                          <a:spcPts val="0"/>
                        </a:spcAft>
                      </a:pPr>
                      <a:r>
                        <a:rPr lang="en-US" sz="1800" b="1" u="none" strike="noStrike" kern="1200">
                          <a:solidFill>
                            <a:schemeClr val="bg1"/>
                          </a:solidFill>
                          <a:effectLst/>
                        </a:rPr>
                        <a:t>Campus %</a:t>
                      </a:r>
                      <a:endParaRPr lang="en-US" sz="1800" b="1" u="none" strike="noStrike" kern="1200">
                        <a:solidFill>
                          <a:schemeClr val="bg1"/>
                        </a:solidFill>
                        <a:effectLst/>
                        <a:latin typeface="+mn-lt"/>
                        <a:ea typeface="+mn-ea"/>
                        <a:cs typeface="+mn-cs"/>
                      </a:endParaRPr>
                    </a:p>
                  </a:txBody>
                  <a:tcPr marL="95250" marR="95250" marT="95250" marB="952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800" b="1" u="none" strike="noStrike" kern="1200">
                          <a:solidFill>
                            <a:schemeClr val="bg1"/>
                          </a:solidFill>
                          <a:effectLst/>
                        </a:rPr>
                        <a:t>District %</a:t>
                      </a:r>
                      <a:endParaRPr lang="en-US" sz="1800" b="1" u="none" strike="noStrike" kern="1200">
                        <a:solidFill>
                          <a:schemeClr val="bg1"/>
                        </a:solidFill>
                        <a:effectLst/>
                        <a:latin typeface="+mn-lt"/>
                        <a:ea typeface="+mn-ea"/>
                        <a:cs typeface="+mn-cs"/>
                      </a:endParaRPr>
                    </a:p>
                  </a:txBody>
                  <a:tcPr marL="95250" marR="95250" marT="95250" marB="952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2CF"/>
                    </a:solidFill>
                  </a:tcPr>
                </a:tc>
                <a:extLst>
                  <a:ext uri="{0D108BD9-81ED-4DB2-BD59-A6C34878D82A}">
                    <a16:rowId xmlns:a16="http://schemas.microsoft.com/office/drawing/2014/main" val="423879599"/>
                  </a:ext>
                </a:extLst>
              </a:tr>
              <a:tr h="381000">
                <a:tc>
                  <a:txBody>
                    <a:bodyPr/>
                    <a:lstStyle/>
                    <a:p>
                      <a:pPr algn="ctr" rtl="0" fontAlgn="t">
                        <a:spcBef>
                          <a:spcPts val="0"/>
                        </a:spcBef>
                        <a:spcAft>
                          <a:spcPts val="0"/>
                        </a:spcAft>
                      </a:pPr>
                      <a:r>
                        <a:rPr lang="en-US" sz="1800" b="1" u="none" strike="noStrike">
                          <a:solidFill>
                            <a:srgbClr val="000000"/>
                          </a:solidFill>
                          <a:effectLst/>
                        </a:rPr>
                        <a:t>At-risk</a:t>
                      </a:r>
                      <a:endParaRPr lang="en-US" sz="1800">
                        <a:effectLst/>
                        <a:latin typeface="Arial" panose="020B0604020202020204" pitchFamily="34" charset="0"/>
                        <a:cs typeface="Arial" panose="020B0604020202020204" pitchFamily="34" charset="0"/>
                      </a:endParaRPr>
                    </a:p>
                  </a:txBody>
                  <a:tcPr marL="95250" marR="95250" marT="95250" marB="95250">
                    <a:lnT w="12700" cap="flat" cmpd="sng" algn="ctr">
                      <a:solidFill>
                        <a:schemeClr val="tx1"/>
                      </a:solidFill>
                      <a:prstDash val="solid"/>
                      <a:round/>
                      <a:headEnd type="none" w="med" len="med"/>
                      <a:tailEnd type="none" w="med" len="med"/>
                    </a:lnT>
                  </a:tcPr>
                </a:tc>
                <a:tc>
                  <a:txBody>
                    <a:bodyPr/>
                    <a:lstStyle/>
                    <a:p>
                      <a:pPr algn="ctr" rtl="0" fontAlgn="t">
                        <a:spcBef>
                          <a:spcPts val="0"/>
                        </a:spcBef>
                        <a:spcAft>
                          <a:spcPts val="0"/>
                        </a:spcAft>
                      </a:pPr>
                      <a:r>
                        <a:rPr lang="en-US" sz="1800">
                          <a:effectLst/>
                        </a:rPr>
                        <a:t>13%</a:t>
                      </a:r>
                      <a:endParaRPr lang="en-US" sz="1800">
                        <a:effectLst/>
                        <a:latin typeface="Arial" panose="020B0604020202020204" pitchFamily="34" charset="0"/>
                        <a:cs typeface="Arial" panose="020B0604020202020204" pitchFamily="34" charset="0"/>
                      </a:endParaRPr>
                    </a:p>
                  </a:txBody>
                  <a:tcPr marL="95250" marR="95250" marT="95250" marB="95250">
                    <a:lnT w="12700" cap="flat" cmpd="sng" algn="ctr">
                      <a:solidFill>
                        <a:schemeClr val="tx1"/>
                      </a:solidFill>
                      <a:prstDash val="solid"/>
                      <a:round/>
                      <a:headEnd type="none" w="med" len="med"/>
                      <a:tailEnd type="none" w="med" len="med"/>
                    </a:lnT>
                  </a:tcPr>
                </a:tc>
                <a:tc>
                  <a:txBody>
                    <a:bodyPr/>
                    <a:lstStyle/>
                    <a:p>
                      <a:pPr algn="ctr" rtl="0" fontAlgn="t">
                        <a:spcBef>
                          <a:spcPts val="0"/>
                        </a:spcBef>
                        <a:spcAft>
                          <a:spcPts val="0"/>
                        </a:spcAft>
                      </a:pPr>
                      <a:r>
                        <a:rPr lang="en-US" sz="1800" b="0" u="none" strike="noStrike">
                          <a:solidFill>
                            <a:srgbClr val="000000"/>
                          </a:solidFill>
                          <a:effectLst/>
                        </a:rPr>
                        <a:t>45.9%</a:t>
                      </a:r>
                      <a:endParaRPr lang="en-US" sz="1800">
                        <a:effectLst/>
                        <a:latin typeface="Arial" panose="020B0604020202020204" pitchFamily="34" charset="0"/>
                        <a:cs typeface="Arial" panose="020B0604020202020204" pitchFamily="34" charset="0"/>
                      </a:endParaRPr>
                    </a:p>
                  </a:txBody>
                  <a:tcPr marL="95250" marR="95250" marT="95250" marB="95250">
                    <a:lnT w="12700" cap="flat" cmpd="sng" algn="ctr">
                      <a:solidFill>
                        <a:schemeClr val="tx1"/>
                      </a:solidFill>
                      <a:prstDash val="solid"/>
                      <a:round/>
                      <a:headEnd type="none" w="med" len="med"/>
                      <a:tailEnd type="none" w="med" len="med"/>
                    </a:lnT>
                  </a:tcPr>
                </a:tc>
                <a:tc>
                  <a:txBody>
                    <a:bodyPr/>
                    <a:lstStyle/>
                    <a:p>
                      <a:pPr algn="ctr" rtl="0" fontAlgn="t">
                        <a:spcBef>
                          <a:spcPts val="0"/>
                        </a:spcBef>
                        <a:spcAft>
                          <a:spcPts val="0"/>
                        </a:spcAft>
                      </a:pPr>
                      <a:r>
                        <a:rPr lang="en-US" sz="1800">
                          <a:effectLst/>
                        </a:rPr>
                        <a:t>55.5%</a:t>
                      </a:r>
                      <a:endParaRPr lang="en-US" sz="1800">
                        <a:effectLst/>
                        <a:latin typeface="Arial" panose="020B0604020202020204" pitchFamily="34" charset="0"/>
                        <a:cs typeface="Arial" panose="020B0604020202020204" pitchFamily="34" charset="0"/>
                      </a:endParaRPr>
                    </a:p>
                  </a:txBody>
                  <a:tcPr marL="95250" marR="95250" marT="95250" marB="9525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10189555"/>
                  </a:ext>
                </a:extLst>
              </a:tr>
              <a:tr h="381000">
                <a:tc>
                  <a:txBody>
                    <a:bodyPr/>
                    <a:lstStyle/>
                    <a:p>
                      <a:pPr algn="ctr" rtl="0" fontAlgn="t">
                        <a:spcBef>
                          <a:spcPts val="0"/>
                        </a:spcBef>
                        <a:spcAft>
                          <a:spcPts val="0"/>
                        </a:spcAft>
                      </a:pPr>
                      <a:r>
                        <a:rPr lang="en-US" sz="1800" b="1" u="none" strike="noStrike">
                          <a:solidFill>
                            <a:srgbClr val="000000"/>
                          </a:solidFill>
                          <a:effectLst/>
                        </a:rPr>
                        <a:t>Economically disadvantaged</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39.1%</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0" u="none" strike="noStrike">
                          <a:solidFill>
                            <a:srgbClr val="000000"/>
                          </a:solidFill>
                          <a:effectLst/>
                        </a:rPr>
                        <a:t>52.2%</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60.2%</a:t>
                      </a:r>
                      <a:endParaRPr lang="en-US" sz="1800">
                        <a:effectLst/>
                        <a:latin typeface="Arial" panose="020B0604020202020204" pitchFamily="34" charset="0"/>
                        <a:cs typeface="Arial" panose="020B0604020202020204" pitchFamily="34" charset="0"/>
                      </a:endParaRPr>
                    </a:p>
                  </a:txBody>
                  <a:tcPr marL="95250" marR="95250" marT="95250" marB="95250"/>
                </a:tc>
                <a:extLst>
                  <a:ext uri="{0D108BD9-81ED-4DB2-BD59-A6C34878D82A}">
                    <a16:rowId xmlns:a16="http://schemas.microsoft.com/office/drawing/2014/main" val="3963079324"/>
                  </a:ext>
                </a:extLst>
              </a:tr>
              <a:tr h="381000">
                <a:tc>
                  <a:txBody>
                    <a:bodyPr/>
                    <a:lstStyle/>
                    <a:p>
                      <a:pPr algn="ctr" rtl="0" fontAlgn="t">
                        <a:spcBef>
                          <a:spcPts val="0"/>
                        </a:spcBef>
                        <a:spcAft>
                          <a:spcPts val="0"/>
                        </a:spcAft>
                      </a:pPr>
                      <a:r>
                        <a:rPr lang="en-US" sz="1800" b="1" u="none" strike="noStrike">
                          <a:solidFill>
                            <a:srgbClr val="000000"/>
                          </a:solidFill>
                          <a:effectLst/>
                        </a:rPr>
                        <a:t>Special Education</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4.3%</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0" u="none" strike="noStrike">
                          <a:solidFill>
                            <a:srgbClr val="000000"/>
                          </a:solidFill>
                          <a:effectLst/>
                        </a:rPr>
                        <a:t>12.4%</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15.5%</a:t>
                      </a:r>
                      <a:endParaRPr lang="en-US" sz="1800">
                        <a:effectLst/>
                        <a:latin typeface="Arial" panose="020B0604020202020204" pitchFamily="34" charset="0"/>
                        <a:cs typeface="Arial" panose="020B0604020202020204" pitchFamily="34" charset="0"/>
                      </a:endParaRPr>
                    </a:p>
                  </a:txBody>
                  <a:tcPr marL="95250" marR="95250" marT="95250" marB="95250"/>
                </a:tc>
                <a:extLst>
                  <a:ext uri="{0D108BD9-81ED-4DB2-BD59-A6C34878D82A}">
                    <a16:rowId xmlns:a16="http://schemas.microsoft.com/office/drawing/2014/main" val="2437083639"/>
                  </a:ext>
                </a:extLst>
              </a:tr>
              <a:tr h="381000">
                <a:tc>
                  <a:txBody>
                    <a:bodyPr/>
                    <a:lstStyle/>
                    <a:p>
                      <a:pPr algn="ctr" rtl="0" fontAlgn="t">
                        <a:spcBef>
                          <a:spcPts val="0"/>
                        </a:spcBef>
                        <a:spcAft>
                          <a:spcPts val="0"/>
                        </a:spcAft>
                      </a:pPr>
                      <a:r>
                        <a:rPr lang="en-US" sz="1800" b="1" u="none" strike="noStrike">
                          <a:solidFill>
                            <a:srgbClr val="000000"/>
                          </a:solidFill>
                          <a:effectLst/>
                        </a:rPr>
                        <a:t>504</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13%</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0" u="none" strike="noStrike">
                          <a:solidFill>
                            <a:srgbClr val="000000"/>
                          </a:solidFill>
                          <a:effectLst/>
                        </a:rPr>
                        <a:t>11%</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6.9%</a:t>
                      </a:r>
                      <a:endParaRPr lang="en-US" sz="1800">
                        <a:effectLst/>
                        <a:latin typeface="Arial" panose="020B0604020202020204" pitchFamily="34" charset="0"/>
                        <a:cs typeface="Arial" panose="020B0604020202020204" pitchFamily="34" charset="0"/>
                      </a:endParaRPr>
                    </a:p>
                  </a:txBody>
                  <a:tcPr marL="95250" marR="95250" marT="95250" marB="95250"/>
                </a:tc>
                <a:extLst>
                  <a:ext uri="{0D108BD9-81ED-4DB2-BD59-A6C34878D82A}">
                    <a16:rowId xmlns:a16="http://schemas.microsoft.com/office/drawing/2014/main" val="720214935"/>
                  </a:ext>
                </a:extLst>
              </a:tr>
              <a:tr h="381000">
                <a:tc>
                  <a:txBody>
                    <a:bodyPr/>
                    <a:lstStyle/>
                    <a:p>
                      <a:pPr algn="ctr" rtl="0" fontAlgn="t">
                        <a:spcBef>
                          <a:spcPts val="0"/>
                        </a:spcBef>
                        <a:spcAft>
                          <a:spcPts val="0"/>
                        </a:spcAft>
                      </a:pPr>
                      <a:r>
                        <a:rPr lang="en-US" sz="1800" b="1" u="none" strike="noStrike">
                          <a:solidFill>
                            <a:srgbClr val="000000"/>
                          </a:solidFill>
                          <a:effectLst/>
                        </a:rPr>
                        <a:t>English Learners</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4%</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b="0" u="none" strike="noStrike">
                          <a:solidFill>
                            <a:srgbClr val="000000"/>
                          </a:solidFill>
                          <a:effectLst/>
                        </a:rPr>
                        <a:t>13%</a:t>
                      </a:r>
                      <a:endParaRPr lang="en-US" sz="1800">
                        <a:effectLst/>
                        <a:latin typeface="Arial" panose="020B0604020202020204" pitchFamily="34" charset="0"/>
                        <a:cs typeface="Arial" panose="020B0604020202020204" pitchFamily="34" charset="0"/>
                      </a:endParaRPr>
                    </a:p>
                  </a:txBody>
                  <a:tcPr marL="95250" marR="95250" marT="95250" marB="95250"/>
                </a:tc>
                <a:tc>
                  <a:txBody>
                    <a:bodyPr/>
                    <a:lstStyle/>
                    <a:p>
                      <a:pPr algn="ctr" rtl="0" fontAlgn="t">
                        <a:spcBef>
                          <a:spcPts val="0"/>
                        </a:spcBef>
                        <a:spcAft>
                          <a:spcPts val="0"/>
                        </a:spcAft>
                      </a:pPr>
                      <a:r>
                        <a:rPr lang="en-US" sz="1800">
                          <a:effectLst/>
                        </a:rPr>
                        <a:t>18.5%</a:t>
                      </a:r>
                      <a:endParaRPr lang="en-US" sz="1800">
                        <a:effectLst/>
                        <a:latin typeface="Arial" panose="020B0604020202020204" pitchFamily="34" charset="0"/>
                        <a:cs typeface="Arial" panose="020B0604020202020204" pitchFamily="34" charset="0"/>
                      </a:endParaRPr>
                    </a:p>
                  </a:txBody>
                  <a:tcPr marL="95250" marR="95250" marT="95250" marB="95250"/>
                </a:tc>
                <a:extLst>
                  <a:ext uri="{0D108BD9-81ED-4DB2-BD59-A6C34878D82A}">
                    <a16:rowId xmlns:a16="http://schemas.microsoft.com/office/drawing/2014/main" val="455188934"/>
                  </a:ext>
                </a:extLst>
              </a:tr>
            </a:tbl>
          </a:graphicData>
        </a:graphic>
      </p:graphicFrame>
      <p:sp>
        <p:nvSpPr>
          <p:cNvPr id="3" name="Rectangle: Rounded Corners 2">
            <a:extLst>
              <a:ext uri="{FF2B5EF4-FFF2-40B4-BE49-F238E27FC236}">
                <a16:creationId xmlns:a16="http://schemas.microsoft.com/office/drawing/2014/main" id="{5D1D5A67-0418-C1DD-921C-08E34C85C9C9}"/>
              </a:ext>
            </a:extLst>
          </p:cNvPr>
          <p:cNvSpPr/>
          <p:nvPr/>
        </p:nvSpPr>
        <p:spPr>
          <a:xfrm>
            <a:off x="965" y="609600"/>
            <a:ext cx="9558528" cy="685800"/>
          </a:xfrm>
          <a:prstGeom prst="roundRect">
            <a:avLst/>
          </a:prstGeom>
          <a:solidFill>
            <a:srgbClr val="0072C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6BB40-99A6-D981-8905-39FE7C54402D}"/>
              </a:ext>
            </a:extLst>
          </p:cNvPr>
          <p:cNvSpPr>
            <a:spLocks noGrp="1"/>
          </p:cNvSpPr>
          <p:nvPr>
            <p:ph type="title"/>
          </p:nvPr>
        </p:nvSpPr>
        <p:spPr>
          <a:xfrm>
            <a:off x="168349" y="289718"/>
            <a:ext cx="10515600" cy="1325563"/>
          </a:xfrm>
        </p:spPr>
        <p:txBody>
          <a:bodyPr/>
          <a:lstStyle/>
          <a:p>
            <a:r>
              <a:rPr lang="en-US">
                <a:solidFill>
                  <a:schemeClr val="bg1"/>
                </a:solidFill>
                <a:latin typeface="Amasis MT Pro Medium"/>
              </a:rPr>
              <a:t>Fredericksburg ECHS Demographics-Fall 2024</a:t>
            </a:r>
          </a:p>
        </p:txBody>
      </p:sp>
      <p:sp>
        <p:nvSpPr>
          <p:cNvPr id="4" name="TextBox 3">
            <a:extLst>
              <a:ext uri="{FF2B5EF4-FFF2-40B4-BE49-F238E27FC236}">
                <a16:creationId xmlns:a16="http://schemas.microsoft.com/office/drawing/2014/main" id="{1478C6FF-5502-8E4A-E64E-782F0A6837C9}"/>
              </a:ext>
            </a:extLst>
          </p:cNvPr>
          <p:cNvSpPr txBox="1"/>
          <p:nvPr/>
        </p:nvSpPr>
        <p:spPr>
          <a:xfrm>
            <a:off x="7963382" y="5928959"/>
            <a:ext cx="4517985" cy="276999"/>
          </a:xfrm>
          <a:prstGeom prst="rect">
            <a:avLst/>
          </a:prstGeom>
          <a:noFill/>
        </p:spPr>
        <p:txBody>
          <a:bodyPr wrap="square" rtlCol="0">
            <a:spAutoFit/>
          </a:bodyPr>
          <a:lstStyle/>
          <a:p>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Data Source: </a:t>
            </a:r>
            <a:r>
              <a:rPr lang="en-US" sz="1200" err="1">
                <a:solidFill>
                  <a:schemeClr val="accent1"/>
                </a:solidFill>
                <a:latin typeface="Times New Roman" panose="02020603050405020304" pitchFamily="18" charset="0"/>
                <a:ea typeface="Times New Roman" panose="02020603050405020304" pitchFamily="18" charset="0"/>
                <a:cs typeface="Arial" panose="020B0604020202020204" pitchFamily="34" charset="0"/>
              </a:rPr>
              <a:t>FECHS</a:t>
            </a:r>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 Provided Data, FISD </a:t>
            </a:r>
            <a:r>
              <a:rPr lang="en-US" sz="1200" err="1">
                <a:solidFill>
                  <a:schemeClr val="accent1"/>
                </a:solidFill>
                <a:latin typeface="Times New Roman" panose="02020603050405020304" pitchFamily="18" charset="0"/>
                <a:ea typeface="Times New Roman" panose="02020603050405020304" pitchFamily="18" charset="0"/>
                <a:cs typeface="Arial" panose="020B0604020202020204" pitchFamily="34" charset="0"/>
              </a:rPr>
              <a:t>TAPR</a:t>
            </a:r>
            <a:r>
              <a:rPr lang="en-US" sz="1200">
                <a:solidFill>
                  <a:schemeClr val="accent1"/>
                </a:solidFill>
                <a:latin typeface="Times New Roman" panose="02020603050405020304" pitchFamily="18" charset="0"/>
                <a:ea typeface="Times New Roman" panose="02020603050405020304" pitchFamily="18" charset="0"/>
                <a:cs typeface="Arial" panose="020B0604020202020204" pitchFamily="34" charset="0"/>
              </a:rPr>
              <a:t> District Report</a:t>
            </a:r>
            <a:endParaRPr lang="en-US" sz="1600">
              <a:solidFill>
                <a:schemeClr val="accent1"/>
              </a:solidFill>
            </a:endParaRPr>
          </a:p>
        </p:txBody>
      </p:sp>
    </p:spTree>
    <p:extLst>
      <p:ext uri="{BB962C8B-B14F-4D97-AF65-F5344CB8AC3E}">
        <p14:creationId xmlns:p14="http://schemas.microsoft.com/office/powerpoint/2010/main" val="146773962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488F33"/>
      </a:accent5>
      <a:accent6>
        <a:srgbClr val="A5C249"/>
      </a:accent6>
      <a:hlink>
        <a:srgbClr val="F49100"/>
      </a:hlink>
      <a:folHlink>
        <a:srgbClr val="85DFD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June_2020  -  Read-Only  -  Compatibility Mode  -  Read-Only" id="{FF45E931-FB44-A741-9DF0-7616A46359FF}" vid="{E63B0198-D301-3F41-92A7-0687F84FCC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088ce36-0c2d-47b4-a0b4-55951f260c15">
      <Terms xmlns="http://schemas.microsoft.com/office/infopath/2007/PartnerControls"/>
    </lcf76f155ced4ddcb4097134ff3c332f>
    <TaxCatchAll xmlns="06d040af-c664-4e9d-8a8e-eacda9ec927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EA56A103C5734AA2C1834B1CA0DFD0" ma:contentTypeVersion="15" ma:contentTypeDescription="Create a new document." ma:contentTypeScope="" ma:versionID="c06f51257f2b9151fb6ee230dfc1c681">
  <xsd:schema xmlns:xsd="http://www.w3.org/2001/XMLSchema" xmlns:xs="http://www.w3.org/2001/XMLSchema" xmlns:p="http://schemas.microsoft.com/office/2006/metadata/properties" xmlns:ns2="d088ce36-0c2d-47b4-a0b4-55951f260c15" xmlns:ns3="06d040af-c664-4e9d-8a8e-eacda9ec927c" targetNamespace="http://schemas.microsoft.com/office/2006/metadata/properties" ma:root="true" ma:fieldsID="4c3289a5c37fb997f7801209539a9f13" ns2:_="" ns3:_="">
    <xsd:import namespace="d088ce36-0c2d-47b4-a0b4-55951f260c15"/>
    <xsd:import namespace="06d040af-c664-4e9d-8a8e-eacda9ec92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8ce36-0c2d-47b4-a0b4-55951f260c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42266cb-6ea4-4785-8ecd-d5c892a65de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d040af-c664-4e9d-8a8e-eacda9ec92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ff786a9-964d-4751-bb3b-b36a8496bfd4}" ma:internalName="TaxCatchAll" ma:showField="CatchAllData" ma:web="06d040af-c664-4e9d-8a8e-eacda9ec92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0DC5B0-3BC4-48BD-BCA5-AE7D1D5D3600}">
  <ds:schemaRefs>
    <ds:schemaRef ds:uri="http://schemas.microsoft.com/sharepoint/v3/contenttype/forms"/>
  </ds:schemaRefs>
</ds:datastoreItem>
</file>

<file path=customXml/itemProps2.xml><?xml version="1.0" encoding="utf-8"?>
<ds:datastoreItem xmlns:ds="http://schemas.openxmlformats.org/officeDocument/2006/customXml" ds:itemID="{A62C52ED-9FAE-4369-AE7B-DD942F83DD13}">
  <ds:schemaRefs>
    <ds:schemaRef ds:uri="06d040af-c664-4e9d-8a8e-eacda9ec927c"/>
    <ds:schemaRef ds:uri="d088ce36-0c2d-47b4-a0b4-55951f260c1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E7BA584-1806-4760-B27F-BF731B0B1B96}">
  <ds:schemaRefs>
    <ds:schemaRef ds:uri="06d040af-c664-4e9d-8a8e-eacda9ec927c"/>
    <ds:schemaRef ds:uri="d088ce36-0c2d-47b4-a0b4-55951f260c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2248</Words>
  <Application>Microsoft Office PowerPoint</Application>
  <PresentationFormat>Widescreen</PresentationFormat>
  <Paragraphs>525</Paragraphs>
  <Slides>24</Slides>
  <Notes>24</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MS PGothic</vt:lpstr>
      <vt:lpstr>Amasis MT Pro Light</vt:lpstr>
      <vt:lpstr>Amasis MT Pro Medium</vt:lpstr>
      <vt:lpstr>Arial</vt:lpstr>
      <vt:lpstr>Calibri</vt:lpstr>
      <vt:lpstr>Calibri Light</vt:lpstr>
      <vt:lpstr>Cambria</vt:lpstr>
      <vt:lpstr>Century Gothic</vt:lpstr>
      <vt:lpstr>Georgia</vt:lpstr>
      <vt:lpstr>open-sans</vt:lpstr>
      <vt:lpstr>Times New Roman</vt:lpstr>
      <vt:lpstr>Wingdings</vt:lpstr>
      <vt:lpstr>Office Theme</vt:lpstr>
      <vt:lpstr>PowerPoint Presentation</vt:lpstr>
      <vt:lpstr>Benchmark 1: School Design</vt:lpstr>
      <vt:lpstr>Professional Development </vt:lpstr>
      <vt:lpstr>Benchmark 2: Partnership</vt:lpstr>
      <vt:lpstr>House Bill 8: New Formula Model</vt:lpstr>
      <vt:lpstr>Cost Share Model</vt:lpstr>
      <vt:lpstr>Cost Share Fall 2024 Summary</vt:lpstr>
      <vt:lpstr>Benchmark 3: Target Population</vt:lpstr>
      <vt:lpstr>Fredericksburg ECHS Demographics-Fall 2024</vt:lpstr>
      <vt:lpstr>PowerPoint Presentation</vt:lpstr>
      <vt:lpstr>Benchmark 4: 4-Year Crosswalk</vt:lpstr>
      <vt:lpstr>Benchmark 4: Master Course Schedule</vt:lpstr>
      <vt:lpstr>PowerPoint Presentation</vt:lpstr>
      <vt:lpstr>PowerPoint Presentation</vt:lpstr>
      <vt:lpstr>Performance Information</vt:lpstr>
      <vt:lpstr>Benchmark 5: Academic Success Services</vt:lpstr>
      <vt:lpstr>Benchmark 5: Student Success Services</vt:lpstr>
      <vt:lpstr>Advising: Touchpoints</vt:lpstr>
      <vt:lpstr>Intervention and Enrichment Opportunities</vt:lpstr>
      <vt:lpstr>FECHS Summer Bridge 2025</vt:lpstr>
      <vt:lpstr>FECHS Enrichment and Outreach</vt:lpstr>
      <vt:lpstr>FHS Campus Activities</vt:lpstr>
      <vt:lpstr>Academic Honors/Recognition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Raymond</dc:creator>
  <cp:lastModifiedBy>Cayle Koennecke</cp:lastModifiedBy>
  <cp:revision>22</cp:revision>
  <cp:lastPrinted>2023-11-16T18:21:35Z</cp:lastPrinted>
  <dcterms:created xsi:type="dcterms:W3CDTF">2020-06-10T20:27:22Z</dcterms:created>
  <dcterms:modified xsi:type="dcterms:W3CDTF">2025-09-16T16:39:49Z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0x01010063EA56A103C5734AA2C1834B1CA0DFD0</vt:lpwstr>
  </property>
  <property fmtid="{D5CDD505-2E9C-101B-9397-08002B2CF9AE}" pid="3" name="MediaServiceImageTags">
    <vt:lpwstr/>
  </property>
</Properties>
</file>