
<file path=[Content_Types].xml><?xml version="1.0" encoding="utf-8"?>
<Types xmlns="http://schemas.openxmlformats.org/package/2006/content-types">
  <Default Extension="xml" ContentType="application/xml"/>
  <Default Extension="jpeg" ContentType="image/jpeg"/>
  <Default Extension="bin" ContentType="audio/unknown"/>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7"/>
  </p:notesMasterIdLst>
  <p:sldIdLst>
    <p:sldId id="267" r:id="rId2"/>
    <p:sldId id="270" r:id="rId3"/>
    <p:sldId id="268" r:id="rId4"/>
    <p:sldId id="269" r:id="rId5"/>
    <p:sldId id="264" r:id="rId6"/>
    <p:sldId id="266" r:id="rId7"/>
    <p:sldId id="271" r:id="rId8"/>
    <p:sldId id="272" r:id="rId9"/>
    <p:sldId id="277" r:id="rId10"/>
    <p:sldId id="276" r:id="rId11"/>
    <p:sldId id="275" r:id="rId12"/>
    <p:sldId id="273" r:id="rId13"/>
    <p:sldId id="274" r:id="rId14"/>
    <p:sldId id="265" r:id="rId15"/>
    <p:sldId id="279" r:id="rId16"/>
    <p:sldId id="280" r:id="rId17"/>
    <p:sldId id="281" r:id="rId18"/>
    <p:sldId id="261" r:id="rId19"/>
    <p:sldId id="256" r:id="rId20"/>
    <p:sldId id="257" r:id="rId21"/>
    <p:sldId id="258" r:id="rId22"/>
    <p:sldId id="262" r:id="rId23"/>
    <p:sldId id="278" r:id="rId24"/>
    <p:sldId id="282" r:id="rId25"/>
    <p:sldId id="283"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22" autoAdjust="0"/>
    <p:restoredTop sz="94599"/>
  </p:normalViewPr>
  <p:slideViewPr>
    <p:cSldViewPr snapToGrid="0">
      <p:cViewPr varScale="1">
        <p:scale>
          <a:sx n="106" d="100"/>
          <a:sy n="106" d="100"/>
        </p:scale>
        <p:origin x="824" y="16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8F5088-DDF0-448C-B035-2C7EBD49A0FC}" type="datetimeFigureOut">
              <a:rPr lang="en-US" smtClean="0"/>
              <a:t>4/26/18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6660B4-0306-4D85-875C-6618A808A4DE}" type="slidenum">
              <a:rPr lang="en-US" smtClean="0"/>
              <a:t>‹#›</a:t>
            </a:fld>
            <a:endParaRPr lang="en-US" dirty="0"/>
          </a:p>
        </p:txBody>
      </p:sp>
    </p:spTree>
    <p:extLst>
      <p:ext uri="{BB962C8B-B14F-4D97-AF65-F5344CB8AC3E}">
        <p14:creationId xmlns:p14="http://schemas.microsoft.com/office/powerpoint/2010/main" val="16871766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8968" indent="-288065">
              <a:defRPr>
                <a:solidFill>
                  <a:schemeClr val="tx1"/>
                </a:solidFill>
                <a:latin typeface="Arial" pitchFamily="34" charset="0"/>
                <a:cs typeface="Arial" pitchFamily="34" charset="0"/>
              </a:defRPr>
            </a:lvl2pPr>
            <a:lvl3pPr marL="1152258" indent="-230452">
              <a:defRPr>
                <a:solidFill>
                  <a:schemeClr val="tx1"/>
                </a:solidFill>
                <a:latin typeface="Arial" pitchFamily="34" charset="0"/>
                <a:cs typeface="Arial" pitchFamily="34" charset="0"/>
              </a:defRPr>
            </a:lvl3pPr>
            <a:lvl4pPr marL="1613162" indent="-230452">
              <a:defRPr>
                <a:solidFill>
                  <a:schemeClr val="tx1"/>
                </a:solidFill>
                <a:latin typeface="Arial" pitchFamily="34" charset="0"/>
                <a:cs typeface="Arial" pitchFamily="34" charset="0"/>
              </a:defRPr>
            </a:lvl4pPr>
            <a:lvl5pPr marL="2074065" indent="-230452">
              <a:defRPr>
                <a:solidFill>
                  <a:schemeClr val="tx1"/>
                </a:solidFill>
                <a:latin typeface="Arial" pitchFamily="34" charset="0"/>
                <a:cs typeface="Arial" pitchFamily="34" charset="0"/>
              </a:defRPr>
            </a:lvl5pPr>
            <a:lvl6pPr marL="2534968" indent="-230452" eaLnBrk="0" fontAlgn="base" hangingPunct="0">
              <a:spcBef>
                <a:spcPct val="0"/>
              </a:spcBef>
              <a:spcAft>
                <a:spcPct val="0"/>
              </a:spcAft>
              <a:defRPr>
                <a:solidFill>
                  <a:schemeClr val="tx1"/>
                </a:solidFill>
                <a:latin typeface="Arial" pitchFamily="34" charset="0"/>
                <a:cs typeface="Arial" pitchFamily="34" charset="0"/>
              </a:defRPr>
            </a:lvl6pPr>
            <a:lvl7pPr marL="2995872" indent="-230452" eaLnBrk="0" fontAlgn="base" hangingPunct="0">
              <a:spcBef>
                <a:spcPct val="0"/>
              </a:spcBef>
              <a:spcAft>
                <a:spcPct val="0"/>
              </a:spcAft>
              <a:defRPr>
                <a:solidFill>
                  <a:schemeClr val="tx1"/>
                </a:solidFill>
                <a:latin typeface="Arial" pitchFamily="34" charset="0"/>
                <a:cs typeface="Arial" pitchFamily="34" charset="0"/>
              </a:defRPr>
            </a:lvl7pPr>
            <a:lvl8pPr marL="3456775" indent="-230452" eaLnBrk="0" fontAlgn="base" hangingPunct="0">
              <a:spcBef>
                <a:spcPct val="0"/>
              </a:spcBef>
              <a:spcAft>
                <a:spcPct val="0"/>
              </a:spcAft>
              <a:defRPr>
                <a:solidFill>
                  <a:schemeClr val="tx1"/>
                </a:solidFill>
                <a:latin typeface="Arial" pitchFamily="34" charset="0"/>
                <a:cs typeface="Arial" pitchFamily="34" charset="0"/>
              </a:defRPr>
            </a:lvl8pPr>
            <a:lvl9pPr marL="3917678" indent="-230452" eaLnBrk="0" fontAlgn="base" hangingPunct="0">
              <a:spcBef>
                <a:spcPct val="0"/>
              </a:spcBef>
              <a:spcAft>
                <a:spcPct val="0"/>
              </a:spcAft>
              <a:defRPr>
                <a:solidFill>
                  <a:schemeClr val="tx1"/>
                </a:solidFill>
                <a:latin typeface="Arial" pitchFamily="34" charset="0"/>
                <a:cs typeface="Arial" pitchFamily="34" charset="0"/>
              </a:defRPr>
            </a:lvl9pPr>
          </a:lstStyle>
          <a:p>
            <a:fld id="{BB9A70B0-1680-48E1-B391-42A94A116DBF}" type="slidenum">
              <a:rPr lang="en-US" altLang="en-US">
                <a:latin typeface="Calibri" pitchFamily="34" charset="0"/>
              </a:rPr>
              <a:pPr/>
              <a:t>1</a:t>
            </a:fld>
            <a:endParaRPr lang="en-US" altLang="en-US">
              <a:latin typeface="Calibri" pitchFamily="34" charset="0"/>
            </a:endParaRPr>
          </a:p>
        </p:txBody>
      </p:sp>
    </p:spTree>
    <p:extLst>
      <p:ext uri="{BB962C8B-B14F-4D97-AF65-F5344CB8AC3E}">
        <p14:creationId xmlns:p14="http://schemas.microsoft.com/office/powerpoint/2010/main" val="8046727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8968" indent="-288065">
              <a:defRPr>
                <a:solidFill>
                  <a:schemeClr val="tx1"/>
                </a:solidFill>
                <a:latin typeface="Arial" pitchFamily="34" charset="0"/>
                <a:cs typeface="Arial" pitchFamily="34" charset="0"/>
              </a:defRPr>
            </a:lvl2pPr>
            <a:lvl3pPr marL="1152258" indent="-230452">
              <a:defRPr>
                <a:solidFill>
                  <a:schemeClr val="tx1"/>
                </a:solidFill>
                <a:latin typeface="Arial" pitchFamily="34" charset="0"/>
                <a:cs typeface="Arial" pitchFamily="34" charset="0"/>
              </a:defRPr>
            </a:lvl3pPr>
            <a:lvl4pPr marL="1613162" indent="-230452">
              <a:defRPr>
                <a:solidFill>
                  <a:schemeClr val="tx1"/>
                </a:solidFill>
                <a:latin typeface="Arial" pitchFamily="34" charset="0"/>
                <a:cs typeface="Arial" pitchFamily="34" charset="0"/>
              </a:defRPr>
            </a:lvl4pPr>
            <a:lvl5pPr marL="2074065" indent="-230452">
              <a:defRPr>
                <a:solidFill>
                  <a:schemeClr val="tx1"/>
                </a:solidFill>
                <a:latin typeface="Arial" pitchFamily="34" charset="0"/>
                <a:cs typeface="Arial" pitchFamily="34" charset="0"/>
              </a:defRPr>
            </a:lvl5pPr>
            <a:lvl6pPr marL="2534968" indent="-230452" eaLnBrk="0" fontAlgn="base" hangingPunct="0">
              <a:spcBef>
                <a:spcPct val="0"/>
              </a:spcBef>
              <a:spcAft>
                <a:spcPct val="0"/>
              </a:spcAft>
              <a:defRPr>
                <a:solidFill>
                  <a:schemeClr val="tx1"/>
                </a:solidFill>
                <a:latin typeface="Arial" pitchFamily="34" charset="0"/>
                <a:cs typeface="Arial" pitchFamily="34" charset="0"/>
              </a:defRPr>
            </a:lvl6pPr>
            <a:lvl7pPr marL="2995872" indent="-230452" eaLnBrk="0" fontAlgn="base" hangingPunct="0">
              <a:spcBef>
                <a:spcPct val="0"/>
              </a:spcBef>
              <a:spcAft>
                <a:spcPct val="0"/>
              </a:spcAft>
              <a:defRPr>
                <a:solidFill>
                  <a:schemeClr val="tx1"/>
                </a:solidFill>
                <a:latin typeface="Arial" pitchFamily="34" charset="0"/>
                <a:cs typeface="Arial" pitchFamily="34" charset="0"/>
              </a:defRPr>
            </a:lvl7pPr>
            <a:lvl8pPr marL="3456775" indent="-230452" eaLnBrk="0" fontAlgn="base" hangingPunct="0">
              <a:spcBef>
                <a:spcPct val="0"/>
              </a:spcBef>
              <a:spcAft>
                <a:spcPct val="0"/>
              </a:spcAft>
              <a:defRPr>
                <a:solidFill>
                  <a:schemeClr val="tx1"/>
                </a:solidFill>
                <a:latin typeface="Arial" pitchFamily="34" charset="0"/>
                <a:cs typeface="Arial" pitchFamily="34" charset="0"/>
              </a:defRPr>
            </a:lvl8pPr>
            <a:lvl9pPr marL="3917678" indent="-230452" eaLnBrk="0" fontAlgn="base" hangingPunct="0">
              <a:spcBef>
                <a:spcPct val="0"/>
              </a:spcBef>
              <a:spcAft>
                <a:spcPct val="0"/>
              </a:spcAft>
              <a:defRPr>
                <a:solidFill>
                  <a:schemeClr val="tx1"/>
                </a:solidFill>
                <a:latin typeface="Arial" pitchFamily="34" charset="0"/>
                <a:cs typeface="Arial" pitchFamily="34" charset="0"/>
              </a:defRPr>
            </a:lvl9pPr>
          </a:lstStyle>
          <a:p>
            <a:fld id="{BB9A70B0-1680-48E1-B391-42A94A116DBF}" type="slidenum">
              <a:rPr lang="en-US" altLang="en-US">
                <a:latin typeface="Calibri" pitchFamily="34" charset="0"/>
              </a:rPr>
              <a:pPr/>
              <a:t>2</a:t>
            </a:fld>
            <a:endParaRPr lang="en-US" altLang="en-US">
              <a:latin typeface="Calibri" pitchFamily="34" charset="0"/>
            </a:endParaRPr>
          </a:p>
        </p:txBody>
      </p:sp>
    </p:spTree>
    <p:extLst>
      <p:ext uri="{BB962C8B-B14F-4D97-AF65-F5344CB8AC3E}">
        <p14:creationId xmlns:p14="http://schemas.microsoft.com/office/powerpoint/2010/main" val="21135294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8968" indent="-288065">
              <a:defRPr>
                <a:solidFill>
                  <a:schemeClr val="tx1"/>
                </a:solidFill>
                <a:latin typeface="Arial" pitchFamily="34" charset="0"/>
                <a:cs typeface="Arial" pitchFamily="34" charset="0"/>
              </a:defRPr>
            </a:lvl2pPr>
            <a:lvl3pPr marL="1152258" indent="-230452">
              <a:defRPr>
                <a:solidFill>
                  <a:schemeClr val="tx1"/>
                </a:solidFill>
                <a:latin typeface="Arial" pitchFamily="34" charset="0"/>
                <a:cs typeface="Arial" pitchFamily="34" charset="0"/>
              </a:defRPr>
            </a:lvl3pPr>
            <a:lvl4pPr marL="1613162" indent="-230452">
              <a:defRPr>
                <a:solidFill>
                  <a:schemeClr val="tx1"/>
                </a:solidFill>
                <a:latin typeface="Arial" pitchFamily="34" charset="0"/>
                <a:cs typeface="Arial" pitchFamily="34" charset="0"/>
              </a:defRPr>
            </a:lvl4pPr>
            <a:lvl5pPr marL="2074065" indent="-230452">
              <a:defRPr>
                <a:solidFill>
                  <a:schemeClr val="tx1"/>
                </a:solidFill>
                <a:latin typeface="Arial" pitchFamily="34" charset="0"/>
                <a:cs typeface="Arial" pitchFamily="34" charset="0"/>
              </a:defRPr>
            </a:lvl5pPr>
            <a:lvl6pPr marL="2534968" indent="-230452" eaLnBrk="0" fontAlgn="base" hangingPunct="0">
              <a:spcBef>
                <a:spcPct val="0"/>
              </a:spcBef>
              <a:spcAft>
                <a:spcPct val="0"/>
              </a:spcAft>
              <a:defRPr>
                <a:solidFill>
                  <a:schemeClr val="tx1"/>
                </a:solidFill>
                <a:latin typeface="Arial" pitchFamily="34" charset="0"/>
                <a:cs typeface="Arial" pitchFamily="34" charset="0"/>
              </a:defRPr>
            </a:lvl6pPr>
            <a:lvl7pPr marL="2995872" indent="-230452" eaLnBrk="0" fontAlgn="base" hangingPunct="0">
              <a:spcBef>
                <a:spcPct val="0"/>
              </a:spcBef>
              <a:spcAft>
                <a:spcPct val="0"/>
              </a:spcAft>
              <a:defRPr>
                <a:solidFill>
                  <a:schemeClr val="tx1"/>
                </a:solidFill>
                <a:latin typeface="Arial" pitchFamily="34" charset="0"/>
                <a:cs typeface="Arial" pitchFamily="34" charset="0"/>
              </a:defRPr>
            </a:lvl7pPr>
            <a:lvl8pPr marL="3456775" indent="-230452" eaLnBrk="0" fontAlgn="base" hangingPunct="0">
              <a:spcBef>
                <a:spcPct val="0"/>
              </a:spcBef>
              <a:spcAft>
                <a:spcPct val="0"/>
              </a:spcAft>
              <a:defRPr>
                <a:solidFill>
                  <a:schemeClr val="tx1"/>
                </a:solidFill>
                <a:latin typeface="Arial" pitchFamily="34" charset="0"/>
                <a:cs typeface="Arial" pitchFamily="34" charset="0"/>
              </a:defRPr>
            </a:lvl8pPr>
            <a:lvl9pPr marL="3917678" indent="-230452" eaLnBrk="0" fontAlgn="base" hangingPunct="0">
              <a:spcBef>
                <a:spcPct val="0"/>
              </a:spcBef>
              <a:spcAft>
                <a:spcPct val="0"/>
              </a:spcAft>
              <a:defRPr>
                <a:solidFill>
                  <a:schemeClr val="tx1"/>
                </a:solidFill>
                <a:latin typeface="Arial" pitchFamily="34" charset="0"/>
                <a:cs typeface="Arial" pitchFamily="34" charset="0"/>
              </a:defRPr>
            </a:lvl9pPr>
          </a:lstStyle>
          <a:p>
            <a:fld id="{1E62DCDB-80D7-41CE-B252-A7B63ADCFED0}" type="slidenum">
              <a:rPr lang="en-US" altLang="en-US">
                <a:latin typeface="Calibri" pitchFamily="34" charset="0"/>
              </a:rPr>
              <a:pPr/>
              <a:t>3</a:t>
            </a:fld>
            <a:endParaRPr lang="en-US" altLang="en-US">
              <a:latin typeface="Calibri" pitchFamily="34" charset="0"/>
            </a:endParaRPr>
          </a:p>
        </p:txBody>
      </p:sp>
    </p:spTree>
    <p:extLst>
      <p:ext uri="{BB962C8B-B14F-4D97-AF65-F5344CB8AC3E}">
        <p14:creationId xmlns:p14="http://schemas.microsoft.com/office/powerpoint/2010/main" val="1789352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2"/>
                </a:solidFill>
                <a:effectLst/>
                <a:latin typeface="Franklin Gothic Book" charset="0"/>
                <a:ea typeface="Times New Roman" charset="0"/>
                <a:cs typeface="Times New Roman" charset="0"/>
              </a:rPr>
              <a:t>looking for ways to reduce their food costs. The group believed that they could attain savings through volume buying and worked to reach consensus to purchase one item in its category type. A bid was developed that asked for delivered price to the distributor without any bill backs or rebates that would be the same for all MSFBG districts, and that would be guaranteed for the entire school year. By the second year the districts projected close to $1,000,000 in combined savings. </a:t>
            </a:r>
            <a:endParaRPr lang="en-US" sz="900" dirty="0" smtClean="0">
              <a:solidFill>
                <a:schemeClr val="tx2"/>
              </a:solidFill>
              <a:effectLst/>
              <a:latin typeface="Franklin Gothic Book" charset="0"/>
              <a:ea typeface="Times New Roman" charset="0"/>
              <a:cs typeface="Times New Roman" charset="0"/>
            </a:endParaRPr>
          </a:p>
          <a:p>
            <a:endParaRPr lang="en-US" dirty="0"/>
          </a:p>
        </p:txBody>
      </p:sp>
      <p:sp>
        <p:nvSpPr>
          <p:cNvPr id="4" name="Slide Number Placeholder 3"/>
          <p:cNvSpPr>
            <a:spLocks noGrp="1"/>
          </p:cNvSpPr>
          <p:nvPr>
            <p:ph type="sldNum" sz="quarter" idx="10"/>
          </p:nvPr>
        </p:nvSpPr>
        <p:spPr/>
        <p:txBody>
          <a:bodyPr/>
          <a:lstStyle/>
          <a:p>
            <a:fld id="{EF6660B4-0306-4D85-875C-6618A808A4DE}" type="slidenum">
              <a:rPr lang="en-US" smtClean="0"/>
              <a:t>7</a:t>
            </a:fld>
            <a:endParaRPr lang="en-US" dirty="0"/>
          </a:p>
        </p:txBody>
      </p:sp>
    </p:spTree>
    <p:extLst>
      <p:ext uri="{BB962C8B-B14F-4D97-AF65-F5344CB8AC3E}">
        <p14:creationId xmlns:p14="http://schemas.microsoft.com/office/powerpoint/2010/main" val="18140136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2"/>
                </a:solidFill>
                <a:effectLst/>
                <a:latin typeface="Franklin Gothic Book" charset="0"/>
                <a:ea typeface="Times New Roman" charset="0"/>
                <a:cs typeface="Times New Roman" charset="0"/>
              </a:rPr>
              <a:t>looking for ways to reduce their food costs. The group believed that they could attain savings through volume buying and worked to reach consensus to purchase one item in its category type. A bid was developed that asked for delivered price to the distributor without any bill backs or rebates that would be the same for all MSFBG districts, and that would be guaranteed for the entire school year. By the second year the districts projected close to $1,000,000 in combined savings. </a:t>
            </a:r>
            <a:endParaRPr lang="en-US" sz="900" dirty="0" smtClean="0">
              <a:solidFill>
                <a:schemeClr val="tx2"/>
              </a:solidFill>
              <a:effectLst/>
              <a:latin typeface="Franklin Gothic Book" charset="0"/>
              <a:ea typeface="Times New Roman" charset="0"/>
              <a:cs typeface="Times New Roman" charset="0"/>
            </a:endParaRPr>
          </a:p>
          <a:p>
            <a:endParaRPr lang="en-US" dirty="0"/>
          </a:p>
        </p:txBody>
      </p:sp>
      <p:sp>
        <p:nvSpPr>
          <p:cNvPr id="4" name="Slide Number Placeholder 3"/>
          <p:cNvSpPr>
            <a:spLocks noGrp="1"/>
          </p:cNvSpPr>
          <p:nvPr>
            <p:ph type="sldNum" sz="quarter" idx="10"/>
          </p:nvPr>
        </p:nvSpPr>
        <p:spPr/>
        <p:txBody>
          <a:bodyPr/>
          <a:lstStyle/>
          <a:p>
            <a:fld id="{EF6660B4-0306-4D85-875C-6618A808A4DE}" type="slidenum">
              <a:rPr lang="en-US" smtClean="0"/>
              <a:t>8</a:t>
            </a:fld>
            <a:endParaRPr lang="en-US" dirty="0"/>
          </a:p>
        </p:txBody>
      </p:sp>
    </p:spTree>
    <p:extLst>
      <p:ext uri="{BB962C8B-B14F-4D97-AF65-F5344CB8AC3E}">
        <p14:creationId xmlns:p14="http://schemas.microsoft.com/office/powerpoint/2010/main" val="966161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8804AF-6552-45E5-AE96-C4F11BB4AFFD}" type="slidenum">
              <a:rPr lang="en-US" smtClean="0"/>
              <a:t>18</a:t>
            </a:fld>
            <a:endParaRPr lang="en-US" dirty="0"/>
          </a:p>
        </p:txBody>
      </p:sp>
    </p:spTree>
    <p:extLst>
      <p:ext uri="{BB962C8B-B14F-4D97-AF65-F5344CB8AC3E}">
        <p14:creationId xmlns:p14="http://schemas.microsoft.com/office/powerpoint/2010/main" val="13703205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8968" indent="-288065">
              <a:defRPr>
                <a:solidFill>
                  <a:schemeClr val="tx1"/>
                </a:solidFill>
                <a:latin typeface="Arial" pitchFamily="34" charset="0"/>
                <a:cs typeface="Arial" pitchFamily="34" charset="0"/>
              </a:defRPr>
            </a:lvl2pPr>
            <a:lvl3pPr marL="1152258" indent="-230452">
              <a:defRPr>
                <a:solidFill>
                  <a:schemeClr val="tx1"/>
                </a:solidFill>
                <a:latin typeface="Arial" pitchFamily="34" charset="0"/>
                <a:cs typeface="Arial" pitchFamily="34" charset="0"/>
              </a:defRPr>
            </a:lvl3pPr>
            <a:lvl4pPr marL="1613162" indent="-230452">
              <a:defRPr>
                <a:solidFill>
                  <a:schemeClr val="tx1"/>
                </a:solidFill>
                <a:latin typeface="Arial" pitchFamily="34" charset="0"/>
                <a:cs typeface="Arial" pitchFamily="34" charset="0"/>
              </a:defRPr>
            </a:lvl4pPr>
            <a:lvl5pPr marL="2074065" indent="-230452">
              <a:defRPr>
                <a:solidFill>
                  <a:schemeClr val="tx1"/>
                </a:solidFill>
                <a:latin typeface="Arial" pitchFamily="34" charset="0"/>
                <a:cs typeface="Arial" pitchFamily="34" charset="0"/>
              </a:defRPr>
            </a:lvl5pPr>
            <a:lvl6pPr marL="2534968" indent="-230452" eaLnBrk="0" fontAlgn="base" hangingPunct="0">
              <a:spcBef>
                <a:spcPct val="0"/>
              </a:spcBef>
              <a:spcAft>
                <a:spcPct val="0"/>
              </a:spcAft>
              <a:defRPr>
                <a:solidFill>
                  <a:schemeClr val="tx1"/>
                </a:solidFill>
                <a:latin typeface="Arial" pitchFamily="34" charset="0"/>
                <a:cs typeface="Arial" pitchFamily="34" charset="0"/>
              </a:defRPr>
            </a:lvl6pPr>
            <a:lvl7pPr marL="2995872" indent="-230452" eaLnBrk="0" fontAlgn="base" hangingPunct="0">
              <a:spcBef>
                <a:spcPct val="0"/>
              </a:spcBef>
              <a:spcAft>
                <a:spcPct val="0"/>
              </a:spcAft>
              <a:defRPr>
                <a:solidFill>
                  <a:schemeClr val="tx1"/>
                </a:solidFill>
                <a:latin typeface="Arial" pitchFamily="34" charset="0"/>
                <a:cs typeface="Arial" pitchFamily="34" charset="0"/>
              </a:defRPr>
            </a:lvl7pPr>
            <a:lvl8pPr marL="3456775" indent="-230452" eaLnBrk="0" fontAlgn="base" hangingPunct="0">
              <a:spcBef>
                <a:spcPct val="0"/>
              </a:spcBef>
              <a:spcAft>
                <a:spcPct val="0"/>
              </a:spcAft>
              <a:defRPr>
                <a:solidFill>
                  <a:schemeClr val="tx1"/>
                </a:solidFill>
                <a:latin typeface="Arial" pitchFamily="34" charset="0"/>
                <a:cs typeface="Arial" pitchFamily="34" charset="0"/>
              </a:defRPr>
            </a:lvl8pPr>
            <a:lvl9pPr marL="3917678" indent="-230452" eaLnBrk="0" fontAlgn="base" hangingPunct="0">
              <a:spcBef>
                <a:spcPct val="0"/>
              </a:spcBef>
              <a:spcAft>
                <a:spcPct val="0"/>
              </a:spcAft>
              <a:defRPr>
                <a:solidFill>
                  <a:schemeClr val="tx1"/>
                </a:solidFill>
                <a:latin typeface="Arial" pitchFamily="34" charset="0"/>
                <a:cs typeface="Arial" pitchFamily="34" charset="0"/>
              </a:defRPr>
            </a:lvl9pPr>
          </a:lstStyle>
          <a:p>
            <a:fld id="{1E62DCDB-80D7-41CE-B252-A7B63ADCFED0}" type="slidenum">
              <a:rPr lang="en-US" altLang="en-US">
                <a:latin typeface="Calibri" pitchFamily="34" charset="0"/>
              </a:rPr>
              <a:pPr/>
              <a:t>25</a:t>
            </a:fld>
            <a:endParaRPr lang="en-US" altLang="en-US">
              <a:latin typeface="Calibri" pitchFamily="34" charset="0"/>
            </a:endParaRPr>
          </a:p>
        </p:txBody>
      </p:sp>
    </p:spTree>
    <p:extLst>
      <p:ext uri="{BB962C8B-B14F-4D97-AF65-F5344CB8AC3E}">
        <p14:creationId xmlns:p14="http://schemas.microsoft.com/office/powerpoint/2010/main" val="16558443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74CE3C59-AAD2-4121-87CF-935248B69A7A}" type="datetimeFigureOut">
              <a:rPr lang="en-US" smtClean="0"/>
              <a:t>4/26/18</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7A9F58AA-02CA-4779-A8A1-C302D6878083}" type="slidenum">
              <a:rPr lang="en-US" smtClean="0"/>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56636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CE3C59-AAD2-4121-87CF-935248B69A7A}" type="datetimeFigureOut">
              <a:rPr lang="en-US" smtClean="0"/>
              <a:t>4/26/18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A9F58AA-02CA-4779-A8A1-C302D6878083}" type="slidenum">
              <a:rPr lang="en-US" smtClean="0"/>
              <a:t>‹#›</a:t>
            </a:fld>
            <a:endParaRPr lang="en-US" dirty="0"/>
          </a:p>
        </p:txBody>
      </p:sp>
    </p:spTree>
    <p:extLst>
      <p:ext uri="{BB962C8B-B14F-4D97-AF65-F5344CB8AC3E}">
        <p14:creationId xmlns:p14="http://schemas.microsoft.com/office/powerpoint/2010/main" val="1441250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CE3C59-AAD2-4121-87CF-935248B69A7A}" type="datetimeFigureOut">
              <a:rPr lang="en-US" smtClean="0"/>
              <a:t>4/26/18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9F58AA-02CA-4779-A8A1-C302D6878083}" type="slidenum">
              <a:rPr lang="en-US" smtClean="0"/>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350486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CE3C59-AAD2-4121-87CF-935248B69A7A}" type="datetimeFigureOut">
              <a:rPr lang="en-US" smtClean="0"/>
              <a:t>4/26/18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9F58AA-02CA-4779-A8A1-C302D6878083}" type="slidenum">
              <a:rPr lang="en-US" smtClean="0"/>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621656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CE3C59-AAD2-4121-87CF-935248B69A7A}" type="datetimeFigureOut">
              <a:rPr lang="en-US" smtClean="0"/>
              <a:t>4/26/18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9F58AA-02CA-4779-A8A1-C302D6878083}" type="slidenum">
              <a:rPr lang="en-US" smtClean="0"/>
              <a:t>‹#›</a:t>
            </a:fld>
            <a:endParaRPr lang="en-US" dirty="0"/>
          </a:p>
        </p:txBody>
      </p:sp>
    </p:spTree>
    <p:extLst>
      <p:ext uri="{BB962C8B-B14F-4D97-AF65-F5344CB8AC3E}">
        <p14:creationId xmlns:p14="http://schemas.microsoft.com/office/powerpoint/2010/main" val="19338880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CE3C59-AAD2-4121-87CF-935248B69A7A}" type="datetimeFigureOut">
              <a:rPr lang="en-US" smtClean="0"/>
              <a:t>4/26/18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9F58AA-02CA-4779-A8A1-C302D6878083}" type="slidenum">
              <a:rPr lang="en-US" smtClean="0"/>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912405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CE3C59-AAD2-4121-87CF-935248B69A7A}" type="datetimeFigureOut">
              <a:rPr lang="en-US" smtClean="0"/>
              <a:t>4/26/18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9F58AA-02CA-4779-A8A1-C302D6878083}" type="slidenum">
              <a:rPr lang="en-US" smtClean="0"/>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402721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4CE3C59-AAD2-4121-87CF-935248B69A7A}" type="datetimeFigureOut">
              <a:rPr lang="en-US" smtClean="0"/>
              <a:t>4/26/18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9F58AA-02CA-4779-A8A1-C302D6878083}"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152655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4CE3C59-AAD2-4121-87CF-935248B69A7A}" type="datetimeFigureOut">
              <a:rPr lang="en-US" smtClean="0"/>
              <a:t>4/26/18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9F58AA-02CA-4779-A8A1-C302D6878083}" type="slidenum">
              <a:rPr lang="en-US" smtClean="0"/>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34002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4CE3C59-AAD2-4121-87CF-935248B69A7A}" type="datetimeFigureOut">
              <a:rPr lang="en-US" smtClean="0"/>
              <a:t>4/26/18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9F58AA-02CA-4779-A8A1-C302D6878083}" type="slidenum">
              <a:rPr lang="en-US" smtClean="0"/>
              <a:t>‹#›</a:t>
            </a:fld>
            <a:endParaRPr lang="en-US" dirty="0"/>
          </a:p>
        </p:txBody>
      </p:sp>
    </p:spTree>
    <p:extLst>
      <p:ext uri="{BB962C8B-B14F-4D97-AF65-F5344CB8AC3E}">
        <p14:creationId xmlns:p14="http://schemas.microsoft.com/office/powerpoint/2010/main" val="1740355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CE3C59-AAD2-4121-87CF-935248B69A7A}" type="datetimeFigureOut">
              <a:rPr lang="en-US" smtClean="0"/>
              <a:t>4/26/18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9F58AA-02CA-4779-A8A1-C302D6878083}" type="slidenum">
              <a:rPr lang="en-US" smtClean="0"/>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20607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4CE3C59-AAD2-4121-87CF-935248B69A7A}" type="datetimeFigureOut">
              <a:rPr lang="en-US" smtClean="0"/>
              <a:t>4/26/18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A9F58AA-02CA-4779-A8A1-C302D6878083}" type="slidenum">
              <a:rPr lang="en-US" smtClean="0"/>
              <a:t>‹#›</a:t>
            </a:fld>
            <a:endParaRPr lang="en-US" dirty="0"/>
          </a:p>
        </p:txBody>
      </p:sp>
    </p:spTree>
    <p:extLst>
      <p:ext uri="{BB962C8B-B14F-4D97-AF65-F5344CB8AC3E}">
        <p14:creationId xmlns:p14="http://schemas.microsoft.com/office/powerpoint/2010/main" val="432796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4CE3C59-AAD2-4121-87CF-935248B69A7A}" type="datetimeFigureOut">
              <a:rPr lang="en-US" smtClean="0"/>
              <a:t>4/26/18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A9F58AA-02CA-4779-A8A1-C302D6878083}" type="slidenum">
              <a:rPr lang="en-US" smtClean="0"/>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80990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4CE3C59-AAD2-4121-87CF-935248B69A7A}" type="datetimeFigureOut">
              <a:rPr lang="en-US" smtClean="0"/>
              <a:t>4/26/18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A9F58AA-02CA-4779-A8A1-C302D6878083}"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838946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CE3C59-AAD2-4121-87CF-935248B69A7A}" type="datetimeFigureOut">
              <a:rPr lang="en-US" smtClean="0"/>
              <a:t>4/26/18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A9F58AA-02CA-4779-A8A1-C302D6878083}" type="slidenum">
              <a:rPr lang="en-US" smtClean="0"/>
              <a:t>‹#›</a:t>
            </a:fld>
            <a:endParaRPr lang="en-US" dirty="0"/>
          </a:p>
        </p:txBody>
      </p:sp>
    </p:spTree>
    <p:extLst>
      <p:ext uri="{BB962C8B-B14F-4D97-AF65-F5344CB8AC3E}">
        <p14:creationId xmlns:p14="http://schemas.microsoft.com/office/powerpoint/2010/main" val="14734668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CE3C59-AAD2-4121-87CF-935248B69A7A}" type="datetimeFigureOut">
              <a:rPr lang="en-US" smtClean="0"/>
              <a:t>4/26/18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A9F58AA-02CA-4779-A8A1-C302D6878083}" type="slidenum">
              <a:rPr lang="en-US" smtClean="0"/>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23363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CE3C59-AAD2-4121-87CF-935248B69A7A}" type="datetimeFigureOut">
              <a:rPr lang="en-US" smtClean="0"/>
              <a:t>4/26/18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A9F58AA-02CA-4779-A8A1-C302D6878083}" type="slidenum">
              <a:rPr lang="en-US" smtClean="0"/>
              <a:t>‹#›</a:t>
            </a:fld>
            <a:endParaRPr lang="en-US" dirty="0"/>
          </a:p>
        </p:txBody>
      </p:sp>
    </p:spTree>
    <p:extLst>
      <p:ext uri="{BB962C8B-B14F-4D97-AF65-F5344CB8AC3E}">
        <p14:creationId xmlns:p14="http://schemas.microsoft.com/office/powerpoint/2010/main" val="2054422760"/>
      </p:ext>
    </p:extLst>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image" Target="../media/image4.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4CE3C59-AAD2-4121-87CF-935248B69A7A}" type="datetimeFigureOut">
              <a:rPr lang="en-US" smtClean="0"/>
              <a:t>4/26/18</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A9F58AA-02CA-4779-A8A1-C302D6878083}" type="slidenum">
              <a:rPr lang="en-US" smtClean="0"/>
              <a:t>‹#›</a:t>
            </a:fld>
            <a:endParaRPr lang="en-US" dirty="0"/>
          </a:p>
        </p:txBody>
      </p:sp>
    </p:spTree>
    <p:extLst>
      <p:ext uri="{BB962C8B-B14F-4D97-AF65-F5344CB8AC3E}">
        <p14:creationId xmlns:p14="http://schemas.microsoft.com/office/powerpoint/2010/main" val="184973700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1.JPG"/><Relationship Id="rId1" Type="http://schemas.openxmlformats.org/officeDocument/2006/relationships/slideLayout" Target="../slideLayouts/slideLayout6.xml"/><Relationship Id="rId2" Type="http://schemas.openxmlformats.org/officeDocument/2006/relationships/image" Target="../media/image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2.JPG"/><Relationship Id="rId1" Type="http://schemas.openxmlformats.org/officeDocument/2006/relationships/slideLayout" Target="../slideLayouts/slideLayout6.xml"/><Relationship Id="rId2" Type="http://schemas.openxmlformats.org/officeDocument/2006/relationships/image" Target="../media/image8.jpeg"/></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3.JPG"/><Relationship Id="rId1" Type="http://schemas.openxmlformats.org/officeDocument/2006/relationships/slideLayout" Target="../slideLayouts/slideLayout6.xml"/><Relationship Id="rId2" Type="http://schemas.openxmlformats.org/officeDocument/2006/relationships/image" Target="../media/image8.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 Id="rId3" Type="http://schemas.openxmlformats.org/officeDocument/2006/relationships/image" Target="../media/image9.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msfbg@ahschools.us"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 Id="rId3" Type="http://schemas.openxmlformats.org/officeDocument/2006/relationships/image" Target="../media/image9.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audio" Target="../media/audio1.bin"/></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ubtitle 2"/>
          <p:cNvSpPr>
            <a:spLocks noGrp="1"/>
          </p:cNvSpPr>
          <p:nvPr>
            <p:ph type="subTitle" idx="1"/>
          </p:nvPr>
        </p:nvSpPr>
        <p:spPr>
          <a:xfrm>
            <a:off x="2495550" y="1520190"/>
            <a:ext cx="7200900" cy="3680460"/>
          </a:xfrm>
        </p:spPr>
        <p:txBody>
          <a:bodyPr>
            <a:normAutofit fontScale="92500" lnSpcReduction="20000"/>
          </a:bodyPr>
          <a:lstStyle/>
          <a:p>
            <a:pPr>
              <a:spcBef>
                <a:spcPts val="548"/>
              </a:spcBef>
              <a:defRPr/>
            </a:pPr>
            <a:r>
              <a:rPr lang="en-US" sz="3150" b="1" dirty="0" smtClean="0">
                <a:solidFill>
                  <a:schemeClr val="accent2">
                    <a:lumMod val="50000"/>
                  </a:schemeClr>
                </a:solidFill>
              </a:rPr>
              <a:t>Today’s Schedule</a:t>
            </a:r>
          </a:p>
          <a:p>
            <a:pPr algn="l">
              <a:spcBef>
                <a:spcPts val="548"/>
              </a:spcBef>
              <a:defRPr/>
            </a:pPr>
            <a:r>
              <a:rPr lang="en-US" sz="3150" b="1" dirty="0" smtClean="0">
                <a:solidFill>
                  <a:schemeClr val="accent2">
                    <a:lumMod val="50000"/>
                  </a:schemeClr>
                </a:solidFill>
              </a:rPr>
              <a:t>10:00-11:00 - How Much Money </a:t>
            </a:r>
            <a:r>
              <a:rPr lang="en-US" sz="3150" b="1" dirty="0">
                <a:solidFill>
                  <a:schemeClr val="accent2">
                    <a:lumMod val="50000"/>
                  </a:schemeClr>
                </a:solidFill>
              </a:rPr>
              <a:t>Could My District Save w/ </a:t>
            </a:r>
            <a:r>
              <a:rPr lang="en-US" sz="3150" b="1" dirty="0" smtClean="0">
                <a:solidFill>
                  <a:schemeClr val="accent2">
                    <a:lumMod val="50000"/>
                  </a:schemeClr>
                </a:solidFill>
              </a:rPr>
              <a:t>MSFBG? </a:t>
            </a:r>
          </a:p>
          <a:p>
            <a:pPr algn="l">
              <a:spcBef>
                <a:spcPts val="548"/>
              </a:spcBef>
              <a:defRPr/>
            </a:pPr>
            <a:r>
              <a:rPr lang="en-US" sz="3150" b="1" dirty="0" smtClean="0">
                <a:solidFill>
                  <a:schemeClr val="accent2">
                    <a:lumMod val="50000"/>
                  </a:schemeClr>
                </a:solidFill>
              </a:rPr>
              <a:t>11:00-11:45 -The </a:t>
            </a:r>
            <a:r>
              <a:rPr lang="en-US" sz="3150" b="1" dirty="0">
                <a:solidFill>
                  <a:schemeClr val="accent2">
                    <a:lumMod val="50000"/>
                  </a:schemeClr>
                </a:solidFill>
              </a:rPr>
              <a:t>MSFBG Award Process From </a:t>
            </a:r>
            <a:r>
              <a:rPr lang="en-US" sz="3150" b="1" dirty="0" smtClean="0">
                <a:solidFill>
                  <a:schemeClr val="accent2">
                    <a:lumMod val="50000"/>
                  </a:schemeClr>
                </a:solidFill>
              </a:rPr>
              <a:t>A-Z </a:t>
            </a:r>
          </a:p>
          <a:p>
            <a:pPr algn="l">
              <a:spcBef>
                <a:spcPts val="548"/>
              </a:spcBef>
              <a:defRPr/>
            </a:pPr>
            <a:r>
              <a:rPr lang="en-US" sz="3150" b="1" dirty="0" smtClean="0">
                <a:solidFill>
                  <a:schemeClr val="accent2">
                    <a:lumMod val="50000"/>
                  </a:schemeClr>
                </a:solidFill>
              </a:rPr>
              <a:t>11:45 </a:t>
            </a:r>
            <a:r>
              <a:rPr lang="mr-IN" sz="3150" b="1" dirty="0" smtClean="0">
                <a:solidFill>
                  <a:schemeClr val="accent2">
                    <a:lumMod val="50000"/>
                  </a:schemeClr>
                </a:solidFill>
              </a:rPr>
              <a:t>–</a:t>
            </a:r>
            <a:r>
              <a:rPr lang="en-US" sz="3150" b="1" dirty="0" smtClean="0">
                <a:solidFill>
                  <a:schemeClr val="accent2">
                    <a:lumMod val="50000"/>
                  </a:schemeClr>
                </a:solidFill>
              </a:rPr>
              <a:t> 12:00 General Parts “Hello”</a:t>
            </a:r>
          </a:p>
          <a:p>
            <a:pPr algn="l">
              <a:spcBef>
                <a:spcPts val="548"/>
              </a:spcBef>
              <a:defRPr/>
            </a:pPr>
            <a:r>
              <a:rPr lang="en-US" sz="3150" b="1" dirty="0" smtClean="0">
                <a:solidFill>
                  <a:schemeClr val="accent2">
                    <a:lumMod val="50000"/>
                  </a:schemeClr>
                </a:solidFill>
              </a:rPr>
              <a:t>12:00-2:00 </a:t>
            </a:r>
            <a:r>
              <a:rPr lang="mr-IN" sz="3150" b="1" dirty="0" smtClean="0">
                <a:solidFill>
                  <a:schemeClr val="accent2">
                    <a:lumMod val="50000"/>
                  </a:schemeClr>
                </a:solidFill>
              </a:rPr>
              <a:t>–</a:t>
            </a:r>
            <a:r>
              <a:rPr lang="en-US" sz="3150" b="1" dirty="0" smtClean="0">
                <a:solidFill>
                  <a:schemeClr val="accent2">
                    <a:lumMod val="50000"/>
                  </a:schemeClr>
                </a:solidFill>
              </a:rPr>
              <a:t> Tasting Event</a:t>
            </a:r>
          </a:p>
          <a:p>
            <a:pPr algn="l">
              <a:spcBef>
                <a:spcPts val="548"/>
              </a:spcBef>
              <a:defRPr/>
            </a:pPr>
            <a:r>
              <a:rPr lang="en-US" sz="3150" b="1" dirty="0" smtClean="0">
                <a:solidFill>
                  <a:schemeClr val="accent2">
                    <a:lumMod val="50000"/>
                  </a:schemeClr>
                </a:solidFill>
              </a:rPr>
              <a:t>2:01 </a:t>
            </a:r>
            <a:r>
              <a:rPr lang="mr-IN" sz="3150" b="1" dirty="0" smtClean="0">
                <a:solidFill>
                  <a:schemeClr val="accent2">
                    <a:lumMod val="50000"/>
                  </a:schemeClr>
                </a:solidFill>
              </a:rPr>
              <a:t>–</a:t>
            </a:r>
            <a:r>
              <a:rPr lang="en-US" sz="3150" b="1" dirty="0" smtClean="0">
                <a:solidFill>
                  <a:schemeClr val="accent2">
                    <a:lumMod val="50000"/>
                  </a:schemeClr>
                </a:solidFill>
              </a:rPr>
              <a:t> Happy Friday, GO HOME </a:t>
            </a:r>
            <a:r>
              <a:rPr lang="en-US" sz="3150" b="1" dirty="0" smtClean="0">
                <a:solidFill>
                  <a:schemeClr val="accent2">
                    <a:lumMod val="50000"/>
                  </a:schemeClr>
                </a:solidFill>
                <a:sym typeface="Wingdings"/>
              </a:rPr>
              <a:t></a:t>
            </a:r>
            <a:endParaRPr lang="en-US" sz="3150" b="1" dirty="0">
              <a:solidFill>
                <a:schemeClr val="accent2">
                  <a:lumMod val="50000"/>
                </a:schemeClr>
              </a:solidFill>
            </a:endParaRPr>
          </a:p>
        </p:txBody>
      </p:sp>
      <p:pic>
        <p:nvPicPr>
          <p:cNvPr id="9219" name="Picture 3" descr="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2871" y="175118"/>
            <a:ext cx="2057400" cy="17565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7343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130 Participating Districts</a:t>
            </a:r>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0768" y="2234314"/>
            <a:ext cx="2852928" cy="3975986"/>
          </a:xfrm>
          <a:prstGeom prst="rect">
            <a:avLst/>
          </a:prstGeom>
          <a:ln w="57150">
            <a:solidFill>
              <a:schemeClr val="tx1"/>
            </a:solidFill>
          </a:ln>
        </p:spPr>
      </p:pic>
    </p:spTree>
    <p:extLst>
      <p:ext uri="{BB962C8B-B14F-4D97-AF65-F5344CB8AC3E}">
        <p14:creationId xmlns:p14="http://schemas.microsoft.com/office/powerpoint/2010/main" val="3283109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Distributors</a:t>
            </a:r>
            <a:endParaRPr lang="en-US" dirty="0"/>
          </a:p>
        </p:txBody>
      </p:sp>
      <p:sp>
        <p:nvSpPr>
          <p:cNvPr id="3" name="Content Placeholder 2"/>
          <p:cNvSpPr>
            <a:spLocks noGrp="1"/>
          </p:cNvSpPr>
          <p:nvPr>
            <p:ph idx="1"/>
          </p:nvPr>
        </p:nvSpPr>
        <p:spPr/>
        <p:txBody>
          <a:bodyPr numCol="2">
            <a:normAutofit fontScale="92500" lnSpcReduction="10000"/>
          </a:bodyPr>
          <a:lstStyle/>
          <a:p>
            <a:r>
              <a:rPr lang="en-US" b="1" dirty="0" smtClean="0"/>
              <a:t>Food </a:t>
            </a:r>
            <a:r>
              <a:rPr lang="en-US" b="1" dirty="0"/>
              <a:t>Services of America </a:t>
            </a:r>
            <a:r>
              <a:rPr lang="en-US" b="1"/>
              <a:t>– </a:t>
            </a:r>
            <a:r>
              <a:rPr lang="en-US" b="1" smtClean="0"/>
              <a:t>Fargo/Moorhead</a:t>
            </a:r>
            <a:endParaRPr lang="en-US" dirty="0"/>
          </a:p>
          <a:p>
            <a:r>
              <a:rPr lang="en-US" b="1" dirty="0"/>
              <a:t>Indianhead – Eau Claire, WI</a:t>
            </a:r>
            <a:endParaRPr lang="en-US" dirty="0"/>
          </a:p>
          <a:p>
            <a:r>
              <a:rPr lang="en-US" b="1" dirty="0"/>
              <a:t>Martin Brothers – Cedar Falls, IA</a:t>
            </a:r>
            <a:endParaRPr lang="en-US" dirty="0"/>
          </a:p>
          <a:p>
            <a:r>
              <a:rPr lang="en-US" b="1" dirty="0"/>
              <a:t>Reinhart – </a:t>
            </a:r>
            <a:r>
              <a:rPr lang="en-US" b="1" dirty="0" smtClean="0"/>
              <a:t>La Crosse</a:t>
            </a:r>
            <a:r>
              <a:rPr lang="en-US" b="1" dirty="0"/>
              <a:t>, WI</a:t>
            </a:r>
            <a:endParaRPr lang="en-US" dirty="0"/>
          </a:p>
          <a:p>
            <a:r>
              <a:rPr lang="en-US" b="1" dirty="0"/>
              <a:t>Reinhart - Marshall</a:t>
            </a:r>
            <a:endParaRPr lang="en-US" dirty="0"/>
          </a:p>
          <a:p>
            <a:r>
              <a:rPr lang="en-US" b="1" dirty="0"/>
              <a:t>Reinhart - Rogers</a:t>
            </a:r>
            <a:endParaRPr lang="en-US" dirty="0"/>
          </a:p>
          <a:p>
            <a:r>
              <a:rPr lang="en-US" b="1" dirty="0"/>
              <a:t>Sysco – Fargo, ND</a:t>
            </a:r>
          </a:p>
          <a:p>
            <a:r>
              <a:rPr lang="en-US" b="1" dirty="0" smtClean="0"/>
              <a:t>Sysco </a:t>
            </a:r>
            <a:r>
              <a:rPr lang="en-US" b="1" dirty="0"/>
              <a:t>MN</a:t>
            </a:r>
            <a:endParaRPr lang="en-US" dirty="0"/>
          </a:p>
          <a:p>
            <a:r>
              <a:rPr lang="en-US" b="1" dirty="0" smtClean="0"/>
              <a:t>Sysco </a:t>
            </a:r>
            <a:r>
              <a:rPr lang="en-US" b="1" dirty="0"/>
              <a:t>Western MN  - St. Cloud</a:t>
            </a:r>
            <a:endParaRPr lang="en-US" dirty="0"/>
          </a:p>
          <a:p>
            <a:r>
              <a:rPr lang="en-US" b="1" dirty="0" smtClean="0"/>
              <a:t>Upper </a:t>
            </a:r>
            <a:r>
              <a:rPr lang="en-US" b="1" dirty="0"/>
              <a:t>Lakes Foods – </a:t>
            </a:r>
            <a:r>
              <a:rPr lang="en-US" b="1" dirty="0" err="1"/>
              <a:t>Cloquet</a:t>
            </a:r>
            <a:endParaRPr lang="en-US" dirty="0"/>
          </a:p>
          <a:p>
            <a:r>
              <a:rPr lang="en-US" b="1" dirty="0"/>
              <a:t>US Foods – Grand Forks, ND</a:t>
            </a:r>
            <a:endParaRPr lang="en-US" dirty="0"/>
          </a:p>
          <a:p>
            <a:r>
              <a:rPr lang="en-US" b="1" dirty="0"/>
              <a:t>US Foods – Plymouth</a:t>
            </a:r>
            <a:endParaRPr lang="en-US" dirty="0"/>
          </a:p>
          <a:p>
            <a:r>
              <a:rPr lang="en-US" b="1" dirty="0"/>
              <a:t>US Foods - </a:t>
            </a:r>
            <a:r>
              <a:rPr lang="en-US" b="1" dirty="0" smtClean="0"/>
              <a:t>Sioux </a:t>
            </a:r>
            <a:r>
              <a:rPr lang="en-US" b="1" dirty="0"/>
              <a:t>Falls, </a:t>
            </a:r>
            <a:r>
              <a:rPr lang="en-US" b="1" dirty="0" smtClean="0"/>
              <a:t>SD</a:t>
            </a:r>
            <a:endParaRPr lang="en-US" dirty="0"/>
          </a:p>
        </p:txBody>
      </p:sp>
    </p:spTree>
    <p:extLst>
      <p:ext uri="{BB962C8B-B14F-4D97-AF65-F5344CB8AC3E}">
        <p14:creationId xmlns:p14="http://schemas.microsoft.com/office/powerpoint/2010/main" val="4761794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Does The Process Work?</a:t>
            </a:r>
            <a:endParaRPr lang="en-US" dirty="0"/>
          </a:p>
        </p:txBody>
      </p:sp>
      <p:sp>
        <p:nvSpPr>
          <p:cNvPr id="3" name="Content Placeholder 2"/>
          <p:cNvSpPr>
            <a:spLocks noGrp="1"/>
          </p:cNvSpPr>
          <p:nvPr>
            <p:ph idx="1"/>
          </p:nvPr>
        </p:nvSpPr>
        <p:spPr/>
        <p:txBody>
          <a:bodyPr>
            <a:normAutofit fontScale="92500"/>
          </a:bodyPr>
          <a:lstStyle/>
          <a:p>
            <a:r>
              <a:rPr lang="en-US" dirty="0" smtClean="0"/>
              <a:t>Each district signs a joint purchasing agreement with Anoka Hennepin Schools </a:t>
            </a:r>
          </a:p>
          <a:p>
            <a:pPr lvl="1"/>
            <a:r>
              <a:rPr lang="en-US" dirty="0" smtClean="0"/>
              <a:t>Anoka Hennepin manages the bid process for the group, in compliance with MN Statute </a:t>
            </a:r>
          </a:p>
          <a:p>
            <a:pPr lvl="1"/>
            <a:r>
              <a:rPr lang="en-US" dirty="0" smtClean="0"/>
              <a:t>Anoka Hennepin currently has 1 voting team member</a:t>
            </a:r>
          </a:p>
          <a:p>
            <a:pPr lvl="1"/>
            <a:r>
              <a:rPr lang="en-US" dirty="0" smtClean="0"/>
              <a:t>Anoka Hennepin purchasing department handles all legal bid requirements and contracts</a:t>
            </a:r>
          </a:p>
          <a:p>
            <a:pPr lvl="1"/>
            <a:r>
              <a:rPr lang="en-US" dirty="0" smtClean="0"/>
              <a:t>Anoka Hennepin hires the MSFBG consultant</a:t>
            </a:r>
          </a:p>
          <a:p>
            <a:pPr lvl="1"/>
            <a:r>
              <a:rPr lang="en-US" dirty="0" smtClean="0"/>
              <a:t>Anoka Hennepin hosts the MSFBG website</a:t>
            </a:r>
          </a:p>
          <a:p>
            <a:endParaRPr lang="en-US" dirty="0"/>
          </a:p>
        </p:txBody>
      </p:sp>
    </p:spTree>
    <p:extLst>
      <p:ext uri="{BB962C8B-B14F-4D97-AF65-F5344CB8AC3E}">
        <p14:creationId xmlns:p14="http://schemas.microsoft.com/office/powerpoint/2010/main" val="9524173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Participation Fee</a:t>
            </a:r>
            <a:endParaRPr lang="en-US" dirty="0"/>
          </a:p>
        </p:txBody>
      </p:sp>
      <p:sp>
        <p:nvSpPr>
          <p:cNvPr id="3" name="Content Placeholder 2"/>
          <p:cNvSpPr>
            <a:spLocks noGrp="1"/>
          </p:cNvSpPr>
          <p:nvPr>
            <p:ph idx="1"/>
          </p:nvPr>
        </p:nvSpPr>
        <p:spPr/>
        <p:txBody>
          <a:bodyPr/>
          <a:lstStyle/>
          <a:p>
            <a:r>
              <a:rPr lang="en-US" dirty="0"/>
              <a:t>$450 for districts with 3,000 students or less</a:t>
            </a:r>
          </a:p>
          <a:p>
            <a:r>
              <a:rPr lang="en-US" dirty="0"/>
              <a:t>$800 for districts with more than 3,000 students</a:t>
            </a:r>
          </a:p>
          <a:p>
            <a:r>
              <a:rPr lang="en-US" dirty="0" smtClean="0"/>
              <a:t>Annual Fee</a:t>
            </a:r>
            <a:endParaRPr lang="en-US" dirty="0"/>
          </a:p>
        </p:txBody>
      </p:sp>
    </p:spTree>
    <p:extLst>
      <p:ext uri="{BB962C8B-B14F-4D97-AF65-F5344CB8AC3E}">
        <p14:creationId xmlns:p14="http://schemas.microsoft.com/office/powerpoint/2010/main" val="19031543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So My District Participates, What’s Next?</a:t>
            </a:r>
            <a:endParaRPr lang="en-US" dirty="0"/>
          </a:p>
        </p:txBody>
      </p:sp>
      <p:sp>
        <p:nvSpPr>
          <p:cNvPr id="3" name="Content Placeholder 2"/>
          <p:cNvSpPr>
            <a:spLocks noGrp="1"/>
          </p:cNvSpPr>
          <p:nvPr>
            <p:ph idx="1"/>
          </p:nvPr>
        </p:nvSpPr>
        <p:spPr/>
        <p:txBody>
          <a:bodyPr>
            <a:normAutofit lnSpcReduction="10000"/>
          </a:bodyPr>
          <a:lstStyle/>
          <a:p>
            <a:r>
              <a:rPr lang="en-US" dirty="0" smtClean="0"/>
              <a:t>Check out your menu to see if there are any items you could switch to an awarded MSFBG item and save money.</a:t>
            </a:r>
          </a:p>
          <a:p>
            <a:r>
              <a:rPr lang="en-US" dirty="0" smtClean="0"/>
              <a:t>Make sure your distributor is matching </a:t>
            </a:r>
            <a:r>
              <a:rPr lang="en-US" smtClean="0"/>
              <a:t>MSFBG pricing plus your contracted case delivery fee </a:t>
            </a:r>
            <a:r>
              <a:rPr lang="en-US" dirty="0" smtClean="0"/>
              <a:t>on MSFBG awarded items.</a:t>
            </a:r>
          </a:p>
          <a:p>
            <a:r>
              <a:rPr lang="en-US" dirty="0" smtClean="0"/>
              <a:t>Alert your distributor of expected usage for any MSFGB items you plan to use.</a:t>
            </a:r>
          </a:p>
          <a:p>
            <a:r>
              <a:rPr lang="en-US" dirty="0" smtClean="0"/>
              <a:t>Look out for the email in late October/early November for the commitment process</a:t>
            </a:r>
          </a:p>
          <a:p>
            <a:endParaRPr lang="en-US" dirty="0"/>
          </a:p>
        </p:txBody>
      </p:sp>
    </p:spTree>
    <p:extLst>
      <p:ext uri="{BB962C8B-B14F-4D97-AF65-F5344CB8AC3E}">
        <p14:creationId xmlns:p14="http://schemas.microsoft.com/office/powerpoint/2010/main" val="11672825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the Commitment Process?</a:t>
            </a:r>
            <a:endParaRPr lang="en-US" dirty="0"/>
          </a:p>
        </p:txBody>
      </p:sp>
      <p:sp>
        <p:nvSpPr>
          <p:cNvPr id="3" name="Content Placeholder 2"/>
          <p:cNvSpPr>
            <a:spLocks noGrp="1"/>
          </p:cNvSpPr>
          <p:nvPr>
            <p:ph idx="1"/>
          </p:nvPr>
        </p:nvSpPr>
        <p:spPr/>
        <p:txBody>
          <a:bodyPr>
            <a:normAutofit lnSpcReduction="10000"/>
          </a:bodyPr>
          <a:lstStyle/>
          <a:p>
            <a:r>
              <a:rPr lang="en-US" dirty="0" smtClean="0"/>
              <a:t>Participating districts estimate usage for specified items for the following school year.</a:t>
            </a:r>
          </a:p>
          <a:p>
            <a:r>
              <a:rPr lang="en-US" dirty="0" smtClean="0"/>
              <a:t>The estimated number of cases is entered into an online system currently called </a:t>
            </a:r>
            <a:r>
              <a:rPr lang="en-US" dirty="0" err="1" smtClean="0"/>
              <a:t>Interflex</a:t>
            </a:r>
            <a:r>
              <a:rPr lang="en-US" dirty="0" smtClean="0"/>
              <a:t> (similar to </a:t>
            </a:r>
            <a:r>
              <a:rPr lang="en-US" dirty="0" err="1" smtClean="0"/>
              <a:t>cLiCs</a:t>
            </a:r>
            <a:r>
              <a:rPr lang="en-US" dirty="0" smtClean="0"/>
              <a:t>).</a:t>
            </a:r>
          </a:p>
          <a:p>
            <a:r>
              <a:rPr lang="en-US" dirty="0" smtClean="0"/>
              <a:t>Each specified item needs a community commitment of 2000 cases in order for it to be put on a bid.</a:t>
            </a:r>
          </a:p>
          <a:p>
            <a:r>
              <a:rPr lang="en-US" dirty="0" smtClean="0"/>
              <a:t>Districts are expected to purchase items they have committed to during the following school year.</a:t>
            </a:r>
            <a:endParaRPr lang="en-US" dirty="0"/>
          </a:p>
        </p:txBody>
      </p:sp>
    </p:spTree>
    <p:extLst>
      <p:ext uri="{BB962C8B-B14F-4D97-AF65-F5344CB8AC3E}">
        <p14:creationId xmlns:p14="http://schemas.microsoft.com/office/powerpoint/2010/main" val="16794572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When Do We Find Out The Awarded Items?</a:t>
            </a:r>
            <a:endParaRPr lang="en-US" dirty="0"/>
          </a:p>
        </p:txBody>
      </p:sp>
      <p:sp>
        <p:nvSpPr>
          <p:cNvPr id="3" name="Content Placeholder 2"/>
          <p:cNvSpPr>
            <a:spLocks noGrp="1"/>
          </p:cNvSpPr>
          <p:nvPr>
            <p:ph idx="1"/>
          </p:nvPr>
        </p:nvSpPr>
        <p:spPr/>
        <p:txBody>
          <a:bodyPr/>
          <a:lstStyle/>
          <a:p>
            <a:r>
              <a:rPr lang="en-US" dirty="0" smtClean="0"/>
              <a:t>MSFBG announces the awards early March.</a:t>
            </a:r>
          </a:p>
          <a:p>
            <a:pPr lvl="1"/>
            <a:r>
              <a:rPr lang="en-US" dirty="0" smtClean="0"/>
              <a:t>In time for commodity commitments</a:t>
            </a:r>
          </a:p>
          <a:p>
            <a:r>
              <a:rPr lang="en-US" dirty="0" smtClean="0"/>
              <a:t>There could be items announced as late as April if a 2</a:t>
            </a:r>
            <a:r>
              <a:rPr lang="en-US" baseline="30000" dirty="0" smtClean="0"/>
              <a:t>nd</a:t>
            </a:r>
            <a:r>
              <a:rPr lang="en-US" dirty="0" smtClean="0"/>
              <a:t> bid needs to be released.</a:t>
            </a:r>
            <a:endParaRPr lang="en-US" dirty="0"/>
          </a:p>
        </p:txBody>
      </p:sp>
    </p:spTree>
    <p:extLst>
      <p:ext uri="{BB962C8B-B14F-4D97-AF65-F5344CB8AC3E}">
        <p14:creationId xmlns:p14="http://schemas.microsoft.com/office/powerpoint/2010/main" val="17155042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7552" y="1752606"/>
            <a:ext cx="10241280" cy="1822514"/>
          </a:xfrm>
        </p:spPr>
        <p:txBody>
          <a:bodyPr/>
          <a:lstStyle/>
          <a:p>
            <a:r>
              <a:rPr lang="en-US" dirty="0" smtClean="0"/>
              <a:t>So</a:t>
            </a:r>
            <a:r>
              <a:rPr lang="mr-IN" dirty="0" smtClean="0"/>
              <a:t>…</a:t>
            </a:r>
            <a:r>
              <a:rPr lang="en-US" dirty="0" smtClean="0"/>
              <a:t>How Much Could My District Save?</a:t>
            </a:r>
            <a:endParaRPr lang="en-US" dirty="0"/>
          </a:p>
        </p:txBody>
      </p:sp>
      <p:sp>
        <p:nvSpPr>
          <p:cNvPr id="4" name="Text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18466574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0362"/>
            <a:ext cx="10515600" cy="1325563"/>
          </a:xfrm>
        </p:spPr>
        <p:txBody>
          <a:bodyPr/>
          <a:lstStyle/>
          <a:p>
            <a:pPr algn="ctr"/>
            <a:r>
              <a:rPr lang="en-US" dirty="0" smtClean="0">
                <a:effectLst>
                  <a:outerShdw blurRad="50800" dist="38100" dir="2700000" algn="tl" rotWithShape="0">
                    <a:prstClr val="black">
                      <a:alpha val="40000"/>
                    </a:prstClr>
                  </a:outerShdw>
                </a:effectLst>
              </a:rPr>
              <a:t>MSFBG Cost Savings</a:t>
            </a:r>
            <a:endParaRPr lang="en-US" dirty="0">
              <a:solidFill>
                <a:srgbClr val="FF0000"/>
              </a:solidFill>
              <a:effectLst>
                <a:outerShdw blurRad="50800" dist="38100" dir="2700000" algn="tl" rotWithShape="0">
                  <a:prstClr val="black">
                    <a:alpha val="40000"/>
                  </a:prstClr>
                </a:outerShdw>
              </a:effectLst>
            </a:endParaRPr>
          </a:p>
        </p:txBody>
      </p:sp>
      <p:sp>
        <p:nvSpPr>
          <p:cNvPr id="5" name="Content Placeholder 4"/>
          <p:cNvSpPr>
            <a:spLocks noGrp="1"/>
          </p:cNvSpPr>
          <p:nvPr>
            <p:ph idx="1"/>
          </p:nvPr>
        </p:nvSpPr>
        <p:spPr>
          <a:xfrm>
            <a:off x="838200" y="1600201"/>
            <a:ext cx="10515600" cy="4629912"/>
          </a:xfrm>
        </p:spPr>
        <p:txBody>
          <a:bodyPr>
            <a:normAutofit fontScale="70000" lnSpcReduction="20000"/>
          </a:bodyPr>
          <a:lstStyle/>
          <a:p>
            <a:r>
              <a:rPr lang="en-US" sz="2200" b="1" dirty="0" smtClean="0"/>
              <a:t>District with &lt; 2000 students saved on avg: $20,000/year on </a:t>
            </a:r>
            <a:r>
              <a:rPr lang="en-US" sz="2200" b="1" dirty="0" smtClean="0">
                <a:solidFill>
                  <a:srgbClr val="FF0000"/>
                </a:solidFill>
              </a:rPr>
              <a:t>annual</a:t>
            </a:r>
            <a:r>
              <a:rPr lang="en-US" sz="2200" b="1" dirty="0" smtClean="0"/>
              <a:t> food purchases.</a:t>
            </a:r>
          </a:p>
          <a:p>
            <a:r>
              <a:rPr lang="en-US" sz="2200" b="1" dirty="0" smtClean="0"/>
              <a:t>Districts with &lt; 10,000 students saved on avg: $50,000/year on </a:t>
            </a:r>
            <a:r>
              <a:rPr lang="en-US" sz="2200" b="1" dirty="0" smtClean="0">
                <a:solidFill>
                  <a:srgbClr val="FF0000"/>
                </a:solidFill>
              </a:rPr>
              <a:t>annual </a:t>
            </a:r>
            <a:r>
              <a:rPr lang="en-US" sz="2200" b="1" dirty="0" smtClean="0"/>
              <a:t>food purchases. </a:t>
            </a:r>
          </a:p>
          <a:p>
            <a:r>
              <a:rPr lang="en-US" sz="2200" b="1" dirty="0" smtClean="0">
                <a:solidFill>
                  <a:srgbClr val="006600"/>
                </a:solidFill>
              </a:rPr>
              <a:t>Single Line item savings: </a:t>
            </a:r>
          </a:p>
          <a:p>
            <a:pPr lvl="1"/>
            <a:r>
              <a:rPr lang="en-US" sz="1900" b="1" dirty="0" smtClean="0"/>
              <a:t>Ketchup &gt; $1,000 on district &lt; 2,000 students</a:t>
            </a:r>
          </a:p>
          <a:p>
            <a:pPr lvl="1"/>
            <a:r>
              <a:rPr lang="en-US" sz="1900" b="1" dirty="0" smtClean="0"/>
              <a:t>Orange Juice w/calcium &gt;$2,000 on district &lt;2,000 students</a:t>
            </a:r>
          </a:p>
          <a:p>
            <a:pPr lvl="1"/>
            <a:r>
              <a:rPr lang="en-US" sz="1900" b="1" dirty="0" smtClean="0"/>
              <a:t>Apple Juice w/calcium &gt; $3,000 on district &lt;2,000 students</a:t>
            </a:r>
          </a:p>
          <a:p>
            <a:pPr lvl="1"/>
            <a:r>
              <a:rPr lang="en-US" sz="1900" b="1" dirty="0" smtClean="0"/>
              <a:t>Garlic Cheese Bread </a:t>
            </a:r>
          </a:p>
          <a:p>
            <a:pPr lvl="2"/>
            <a:r>
              <a:rPr lang="en-US" sz="1500" dirty="0" smtClean="0"/>
              <a:t>&gt; $8750 on district &gt; </a:t>
            </a:r>
            <a:r>
              <a:rPr lang="en-US" sz="1500" dirty="0"/>
              <a:t>3</a:t>
            </a:r>
            <a:r>
              <a:rPr lang="en-US" sz="1500" dirty="0" smtClean="0"/>
              <a:t>0,000 students</a:t>
            </a:r>
          </a:p>
          <a:p>
            <a:pPr lvl="2"/>
            <a:r>
              <a:rPr lang="en-US" sz="1500" dirty="0" smtClean="0"/>
              <a:t>&gt; $1250 on district &lt; 5,000 students</a:t>
            </a:r>
          </a:p>
          <a:p>
            <a:pPr lvl="2"/>
            <a:r>
              <a:rPr lang="en-US" sz="1500" dirty="0" smtClean="0"/>
              <a:t>&gt; $2100 on district &lt; 15,000 students</a:t>
            </a:r>
          </a:p>
          <a:p>
            <a:pPr lvl="1"/>
            <a:r>
              <a:rPr lang="en-US" sz="1900" b="1" dirty="0" smtClean="0"/>
              <a:t>Pizzas</a:t>
            </a:r>
          </a:p>
          <a:p>
            <a:pPr lvl="2"/>
            <a:r>
              <a:rPr lang="en-US" sz="1500" dirty="0"/>
              <a:t>&gt;$500 on district &lt; </a:t>
            </a:r>
            <a:r>
              <a:rPr lang="en-US" sz="1500" dirty="0" smtClean="0"/>
              <a:t>5,000 students</a:t>
            </a:r>
          </a:p>
          <a:p>
            <a:pPr lvl="2"/>
            <a:r>
              <a:rPr lang="en-US" sz="1500" dirty="0" smtClean="0"/>
              <a:t>&gt;$500 on district &lt; 10,000 students</a:t>
            </a:r>
          </a:p>
          <a:p>
            <a:pPr lvl="2"/>
            <a:r>
              <a:rPr lang="en-US" sz="1500" dirty="0" smtClean="0"/>
              <a:t>&gt;$1500 on district &lt;15,000 students</a:t>
            </a:r>
            <a:endParaRPr lang="en-US" sz="1500" dirty="0"/>
          </a:p>
          <a:p>
            <a:pPr lvl="1"/>
            <a:r>
              <a:rPr lang="en-US" sz="1900" b="1" dirty="0"/>
              <a:t>Hard Boiled Eggs </a:t>
            </a:r>
          </a:p>
          <a:p>
            <a:pPr lvl="2"/>
            <a:r>
              <a:rPr lang="en-US" sz="1500" dirty="0"/>
              <a:t>$404 annual savings on district &lt; 40,000 students</a:t>
            </a:r>
          </a:p>
          <a:p>
            <a:pPr lvl="2"/>
            <a:r>
              <a:rPr lang="en-US" sz="1500" dirty="0"/>
              <a:t>$202 annual savings on district &lt; 5,000 </a:t>
            </a:r>
            <a:r>
              <a:rPr lang="en-US" sz="1500" dirty="0" smtClean="0"/>
              <a:t>students</a:t>
            </a:r>
          </a:p>
          <a:p>
            <a:pPr marL="914400" lvl="2" indent="0">
              <a:buNone/>
            </a:pPr>
            <a:endParaRPr lang="en-US" sz="1500" dirty="0" smtClean="0"/>
          </a:p>
          <a:p>
            <a:pPr lvl="1"/>
            <a:endParaRPr lang="en-US" sz="2000" dirty="0" smtClean="0"/>
          </a:p>
          <a:p>
            <a:pPr lvl="2"/>
            <a:endParaRPr lang="en-US" dirty="0" smtClean="0"/>
          </a:p>
          <a:p>
            <a:pPr marL="457200" lvl="1" indent="0">
              <a:buNone/>
            </a:pPr>
            <a:endParaRPr lang="en-US" dirty="0" smtClean="0"/>
          </a:p>
          <a:p>
            <a:pPr lvl="1"/>
            <a:endParaRPr lang="en-US" dirty="0" smtClean="0"/>
          </a:p>
          <a:p>
            <a:pPr lvl="2"/>
            <a:endParaRPr lang="en-US" dirty="0"/>
          </a:p>
        </p:txBody>
      </p:sp>
      <p:pic>
        <p:nvPicPr>
          <p:cNvPr id="1026" name="Picture 0" descr="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3" y="0"/>
            <a:ext cx="1834428"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1" descr="ah 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64882" y="93519"/>
            <a:ext cx="1567728" cy="1506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43305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95402" y="610754"/>
            <a:ext cx="9601196" cy="1303867"/>
          </a:xfrm>
        </p:spPr>
        <p:txBody>
          <a:bodyPr/>
          <a:lstStyle/>
          <a:p>
            <a:pPr algn="ctr"/>
            <a:r>
              <a:rPr lang="en-US" sz="3600" b="1" dirty="0" smtClean="0">
                <a:effectLst>
                  <a:outerShdw blurRad="50800" dist="38100" dir="2700000" algn="tl" rotWithShape="0">
                    <a:prstClr val="black">
                      <a:alpha val="40000"/>
                    </a:prstClr>
                  </a:outerShdw>
                </a:effectLst>
              </a:rPr>
              <a:t>MSFBG Cost Savings – Protein Food Items</a:t>
            </a:r>
            <a:endParaRPr lang="en-US" sz="2400" b="1" dirty="0">
              <a:solidFill>
                <a:srgbClr val="FF0000"/>
              </a:solidFill>
              <a:effectLst>
                <a:outerShdw blurRad="50800" dist="38100" dir="2700000" algn="tl" rotWithShape="0">
                  <a:prstClr val="black">
                    <a:alpha val="40000"/>
                  </a:prstClr>
                </a:outerShdw>
              </a:effectLst>
            </a:endParaRPr>
          </a:p>
        </p:txBody>
      </p:sp>
      <p:pic>
        <p:nvPicPr>
          <p:cNvPr id="6" name="Picture 0" descr="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683327" cy="1423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 descr="ah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16937" y="135082"/>
            <a:ext cx="1298864" cy="1018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8215" y="1764145"/>
            <a:ext cx="10268383" cy="4904508"/>
          </a:xfrm>
          <a:prstGeom prst="rect">
            <a:avLst/>
          </a:prstGeom>
        </p:spPr>
      </p:pic>
    </p:spTree>
    <p:extLst>
      <p:ext uri="{BB962C8B-B14F-4D97-AF65-F5344CB8AC3E}">
        <p14:creationId xmlns:p14="http://schemas.microsoft.com/office/powerpoint/2010/main" val="3590455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ubtitle 2"/>
          <p:cNvSpPr>
            <a:spLocks noGrp="1"/>
          </p:cNvSpPr>
          <p:nvPr>
            <p:ph type="subTitle" idx="1"/>
          </p:nvPr>
        </p:nvSpPr>
        <p:spPr>
          <a:xfrm>
            <a:off x="2495550" y="3714750"/>
            <a:ext cx="7200900" cy="1485900"/>
          </a:xfrm>
        </p:spPr>
        <p:txBody>
          <a:bodyPr>
            <a:normAutofit fontScale="92500" lnSpcReduction="10000"/>
          </a:bodyPr>
          <a:lstStyle/>
          <a:p>
            <a:pPr>
              <a:spcBef>
                <a:spcPts val="548"/>
              </a:spcBef>
              <a:defRPr/>
            </a:pPr>
            <a:r>
              <a:rPr lang="en-US" sz="3150" b="1" dirty="0">
                <a:solidFill>
                  <a:schemeClr val="accent2">
                    <a:lumMod val="50000"/>
                  </a:schemeClr>
                </a:solidFill>
              </a:rPr>
              <a:t>How </a:t>
            </a:r>
            <a:r>
              <a:rPr lang="en-US" sz="3150" b="1" dirty="0" smtClean="0">
                <a:solidFill>
                  <a:schemeClr val="accent2">
                    <a:lumMod val="50000"/>
                  </a:schemeClr>
                </a:solidFill>
              </a:rPr>
              <a:t>Much Money </a:t>
            </a:r>
            <a:r>
              <a:rPr lang="en-US" sz="3150" b="1" dirty="0">
                <a:solidFill>
                  <a:schemeClr val="accent2">
                    <a:lumMod val="50000"/>
                  </a:schemeClr>
                </a:solidFill>
              </a:rPr>
              <a:t>Could My District Save w/ MSFBG?</a:t>
            </a:r>
          </a:p>
          <a:p>
            <a:pPr>
              <a:spcBef>
                <a:spcPts val="548"/>
              </a:spcBef>
              <a:defRPr/>
            </a:pPr>
            <a:r>
              <a:rPr lang="en-US" sz="3150" b="1" dirty="0" smtClean="0">
                <a:solidFill>
                  <a:schemeClr val="accent2">
                    <a:lumMod val="50000"/>
                  </a:schemeClr>
                </a:solidFill>
              </a:rPr>
              <a:t>April 27, </a:t>
            </a:r>
            <a:r>
              <a:rPr lang="en-US" sz="3150" b="1" dirty="0">
                <a:solidFill>
                  <a:schemeClr val="accent2">
                    <a:lumMod val="50000"/>
                  </a:schemeClr>
                </a:solidFill>
              </a:rPr>
              <a:t>2018 </a:t>
            </a:r>
            <a:r>
              <a:rPr lang="en-US" sz="3150" b="1" dirty="0" smtClean="0">
                <a:solidFill>
                  <a:schemeClr val="accent2">
                    <a:lumMod val="50000"/>
                  </a:schemeClr>
                </a:solidFill>
              </a:rPr>
              <a:t>10:00 </a:t>
            </a:r>
            <a:r>
              <a:rPr lang="mr-IN" sz="3150" b="1" dirty="0" smtClean="0">
                <a:solidFill>
                  <a:schemeClr val="accent2">
                    <a:lumMod val="50000"/>
                  </a:schemeClr>
                </a:solidFill>
              </a:rPr>
              <a:t>–</a:t>
            </a:r>
            <a:r>
              <a:rPr lang="en-US" sz="3150" b="1" dirty="0" smtClean="0">
                <a:solidFill>
                  <a:schemeClr val="accent2">
                    <a:lumMod val="50000"/>
                  </a:schemeClr>
                </a:solidFill>
              </a:rPr>
              <a:t> 11:00</a:t>
            </a:r>
            <a:endParaRPr lang="en-US" sz="3150" b="1" dirty="0">
              <a:solidFill>
                <a:schemeClr val="accent2">
                  <a:lumMod val="50000"/>
                </a:schemeClr>
              </a:solidFill>
            </a:endParaRPr>
          </a:p>
        </p:txBody>
      </p:sp>
      <p:pic>
        <p:nvPicPr>
          <p:cNvPr id="9219" name="Picture 3" descr="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24300" y="116331"/>
            <a:ext cx="4054079" cy="346126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28462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66090" y="518836"/>
            <a:ext cx="9601196" cy="1303867"/>
          </a:xfrm>
        </p:spPr>
        <p:txBody>
          <a:bodyPr>
            <a:normAutofit/>
          </a:bodyPr>
          <a:lstStyle/>
          <a:p>
            <a:pPr algn="ctr"/>
            <a:r>
              <a:rPr lang="en-US" sz="3000" b="1" dirty="0" smtClean="0">
                <a:effectLst>
                  <a:outerShdw blurRad="50800" dist="38100" dir="2700000" algn="tl" rotWithShape="0">
                    <a:prstClr val="black">
                      <a:alpha val="40000"/>
                    </a:prstClr>
                  </a:outerShdw>
                </a:effectLst>
              </a:rPr>
              <a:t>MSFBG Cost Savings – Non Protein Food Items</a:t>
            </a:r>
            <a:endParaRPr lang="en-US" sz="3000" b="1" dirty="0">
              <a:solidFill>
                <a:srgbClr val="FF0000"/>
              </a:solidFill>
              <a:effectLst>
                <a:outerShdw blurRad="50800" dist="38100" dir="2700000" algn="tl" rotWithShape="0">
                  <a:prstClr val="black">
                    <a:alpha val="40000"/>
                  </a:prstClr>
                </a:outerShdw>
              </a:effectLst>
            </a:endParaRPr>
          </a:p>
        </p:txBody>
      </p:sp>
      <p:pic>
        <p:nvPicPr>
          <p:cNvPr id="6" name="Picture 0" descr="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0"/>
            <a:ext cx="1585046" cy="1454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 descr="ah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1073" y="83127"/>
            <a:ext cx="1433945" cy="1371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9545" y="1548245"/>
            <a:ext cx="11003974" cy="5008419"/>
          </a:xfrm>
          <a:prstGeom prst="rect">
            <a:avLst/>
          </a:prstGeom>
        </p:spPr>
      </p:pic>
    </p:spTree>
    <p:extLst>
      <p:ext uri="{BB962C8B-B14F-4D97-AF65-F5344CB8AC3E}">
        <p14:creationId xmlns:p14="http://schemas.microsoft.com/office/powerpoint/2010/main" val="13859405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96297"/>
            <a:ext cx="10515600" cy="1325563"/>
          </a:xfrm>
        </p:spPr>
        <p:txBody>
          <a:bodyPr>
            <a:normAutofit/>
          </a:bodyPr>
          <a:lstStyle/>
          <a:p>
            <a:pPr algn="ctr"/>
            <a:r>
              <a:rPr lang="en-US" sz="3200" b="1" dirty="0" smtClean="0">
                <a:effectLst>
                  <a:outerShdw blurRad="50800" dist="38100" dir="2700000" algn="tl" rotWithShape="0">
                    <a:prstClr val="black">
                      <a:alpha val="40000"/>
                    </a:prstClr>
                  </a:outerShdw>
                </a:effectLst>
              </a:rPr>
              <a:t>MSFBG </a:t>
            </a:r>
            <a:r>
              <a:rPr lang="en-US" sz="2800" b="1" dirty="0" smtClean="0">
                <a:effectLst>
                  <a:outerShdw blurRad="50800" dist="38100" dir="2700000" algn="tl" rotWithShape="0">
                    <a:prstClr val="black">
                      <a:alpha val="40000"/>
                    </a:prstClr>
                  </a:outerShdw>
                </a:effectLst>
              </a:rPr>
              <a:t>Price </a:t>
            </a:r>
            <a:r>
              <a:rPr lang="en-US" sz="2800" b="1" dirty="0">
                <a:effectLst>
                  <a:outerShdw blurRad="50800" dist="38100" dir="2700000" algn="tl" rotWithShape="0">
                    <a:prstClr val="black">
                      <a:alpha val="40000"/>
                    </a:prstClr>
                  </a:outerShdw>
                </a:effectLst>
              </a:rPr>
              <a:t>S</a:t>
            </a:r>
            <a:r>
              <a:rPr lang="en-US" sz="2800" b="1" dirty="0" smtClean="0">
                <a:effectLst>
                  <a:outerShdw blurRad="50800" dist="38100" dir="2700000" algn="tl" rotWithShape="0">
                    <a:prstClr val="black">
                      <a:alpha val="40000"/>
                    </a:prstClr>
                  </a:outerShdw>
                </a:effectLst>
              </a:rPr>
              <a:t>avings vs. Non-MSFBG Price Savings 2014-2015</a:t>
            </a:r>
            <a:r>
              <a:rPr lang="en-US" sz="3200" b="1" dirty="0" smtClean="0">
                <a:effectLst>
                  <a:outerShdw blurRad="50800" dist="38100" dir="2700000" algn="tl" rotWithShape="0">
                    <a:prstClr val="black">
                      <a:alpha val="40000"/>
                    </a:prstClr>
                  </a:outerShdw>
                </a:effectLst>
              </a:rPr>
              <a:t/>
            </a:r>
            <a:br>
              <a:rPr lang="en-US" sz="3200" b="1" dirty="0" smtClean="0">
                <a:effectLst>
                  <a:outerShdw blurRad="50800" dist="38100" dir="2700000" algn="tl" rotWithShape="0">
                    <a:prstClr val="black">
                      <a:alpha val="40000"/>
                    </a:prstClr>
                  </a:outerShdw>
                </a:effectLst>
              </a:rPr>
            </a:br>
            <a:endParaRPr lang="en-US" sz="3200" b="1" dirty="0">
              <a:effectLst>
                <a:outerShdw blurRad="50800" dist="38100" dir="2700000" algn="tl" rotWithShape="0">
                  <a:prstClr val="black">
                    <a:alpha val="40000"/>
                  </a:prstClr>
                </a:outerShdw>
              </a:effectLst>
            </a:endParaRPr>
          </a:p>
        </p:txBody>
      </p:sp>
      <p:pic>
        <p:nvPicPr>
          <p:cNvPr id="4" name="Picture 0" descr="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0"/>
            <a:ext cx="1730519" cy="1319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 descr="ah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1073" y="93518"/>
            <a:ext cx="1526164" cy="1132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1350818"/>
            <a:ext cx="10515600" cy="5372099"/>
          </a:xfrm>
          <a:prstGeom prst="rect">
            <a:avLst/>
          </a:prstGeom>
        </p:spPr>
      </p:pic>
    </p:spTree>
    <p:extLst>
      <p:ext uri="{BB962C8B-B14F-4D97-AF65-F5344CB8AC3E}">
        <p14:creationId xmlns:p14="http://schemas.microsoft.com/office/powerpoint/2010/main" val="14683631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1991" y="500062"/>
            <a:ext cx="9351817" cy="1325563"/>
          </a:xfrm>
        </p:spPr>
        <p:txBody>
          <a:bodyPr>
            <a:normAutofit/>
          </a:bodyPr>
          <a:lstStyle/>
          <a:p>
            <a:pPr algn="ctr"/>
            <a:r>
              <a:rPr lang="en-US" sz="4000" dirty="0" smtClean="0">
                <a:effectLst>
                  <a:outerShdw blurRad="50800" dist="38100" dir="2700000" algn="tl" rotWithShape="0">
                    <a:prstClr val="black">
                      <a:alpha val="40000"/>
                    </a:prstClr>
                  </a:outerShdw>
                </a:effectLst>
              </a:rPr>
              <a:t>Quotes from Manufacturers and Participants</a:t>
            </a:r>
            <a:endParaRPr lang="en-US" sz="4000" dirty="0">
              <a:effectLst>
                <a:outerShdw blurRad="50800" dist="38100" dir="2700000" algn="tl" rotWithShape="0">
                  <a:prstClr val="black">
                    <a:alpha val="40000"/>
                  </a:prstClr>
                </a:outerShdw>
              </a:effectLst>
            </a:endParaRPr>
          </a:p>
        </p:txBody>
      </p:sp>
      <p:sp>
        <p:nvSpPr>
          <p:cNvPr id="3" name="Content Placeholder 2"/>
          <p:cNvSpPr>
            <a:spLocks noGrp="1"/>
          </p:cNvSpPr>
          <p:nvPr>
            <p:ph idx="1"/>
          </p:nvPr>
        </p:nvSpPr>
        <p:spPr/>
        <p:txBody>
          <a:bodyPr>
            <a:normAutofit fontScale="92500"/>
          </a:bodyPr>
          <a:lstStyle/>
          <a:p>
            <a:r>
              <a:rPr lang="en-US" sz="3200" dirty="0" smtClean="0">
                <a:solidFill>
                  <a:srgbClr val="002060"/>
                </a:solidFill>
              </a:rPr>
              <a:t>“MSFBG provides the best bid allowances in the 5 state area.”  </a:t>
            </a:r>
            <a:r>
              <a:rPr lang="en-US" sz="1600" dirty="0" smtClean="0"/>
              <a:t>MSFBG Participating Manufacturer</a:t>
            </a:r>
          </a:p>
          <a:p>
            <a:pPr marL="0" indent="0">
              <a:buNone/>
            </a:pPr>
            <a:endParaRPr lang="en-US" sz="1600" dirty="0"/>
          </a:p>
          <a:p>
            <a:pPr marL="0" indent="0">
              <a:buNone/>
            </a:pPr>
            <a:endParaRPr lang="en-US" sz="1600" dirty="0" smtClean="0"/>
          </a:p>
          <a:p>
            <a:r>
              <a:rPr lang="en-US" dirty="0" smtClean="0">
                <a:solidFill>
                  <a:srgbClr val="CC0000"/>
                </a:solidFill>
              </a:rPr>
              <a:t>“MSFBG has helped me be more creative with my menu.  We would never had offered the kids’ favorite of Peanut Butter and Jelly Sandwiches as a menu item, but they are affordable on the MSFBG bid.  We now have a vegetarian option for our elementary students and boy do they love them!”  </a:t>
            </a:r>
            <a:r>
              <a:rPr lang="en-US" sz="1600" dirty="0" smtClean="0"/>
              <a:t>MSFBG Participant</a:t>
            </a:r>
          </a:p>
          <a:p>
            <a:pPr marL="0" indent="0">
              <a:buNone/>
            </a:pPr>
            <a:endParaRPr lang="en-US" sz="2400" dirty="0"/>
          </a:p>
          <a:p>
            <a:endParaRPr lang="en-US" sz="2400" dirty="0"/>
          </a:p>
        </p:txBody>
      </p:sp>
      <p:sp>
        <p:nvSpPr>
          <p:cNvPr id="4" name="Date Placeholder 3"/>
          <p:cNvSpPr>
            <a:spLocks noGrp="1"/>
          </p:cNvSpPr>
          <p:nvPr>
            <p:ph type="dt" sz="half" idx="10"/>
          </p:nvPr>
        </p:nvSpPr>
        <p:spPr/>
        <p:txBody>
          <a:bodyPr/>
          <a:lstStyle/>
          <a:p>
            <a:fld id="{4EAD7D93-1216-4685-A0CA-EBB8811BD753}" type="datetime1">
              <a:rPr lang="en-US" smtClean="0"/>
              <a:t>4/26/18</a:t>
            </a:fld>
            <a:endParaRPr lang="en-US" dirty="0"/>
          </a:p>
        </p:txBody>
      </p:sp>
      <p:pic>
        <p:nvPicPr>
          <p:cNvPr id="5" name="Picture 0" descr="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890" y="332509"/>
            <a:ext cx="1294101"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 descr="ah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33808" y="83128"/>
            <a:ext cx="1236519" cy="1506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40889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FAQ?</a:t>
            </a:r>
            <a:br>
              <a:rPr lang="en-US" dirty="0"/>
            </a:b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How do I get started?</a:t>
            </a:r>
          </a:p>
          <a:p>
            <a:pPr lvl="1"/>
            <a:r>
              <a:rPr lang="en-US" dirty="0" smtClean="0"/>
              <a:t>Email </a:t>
            </a:r>
            <a:r>
              <a:rPr lang="en-US" dirty="0" smtClean="0">
                <a:hlinkClick r:id="rId2"/>
              </a:rPr>
              <a:t>msfbg@ahschools.us</a:t>
            </a:r>
            <a:r>
              <a:rPr lang="en-US" dirty="0" smtClean="0"/>
              <a:t> with noted interest</a:t>
            </a:r>
          </a:p>
          <a:p>
            <a:r>
              <a:rPr lang="en-US" dirty="0" smtClean="0"/>
              <a:t>How are items ultimately selected?</a:t>
            </a:r>
          </a:p>
          <a:p>
            <a:pPr lvl="1"/>
            <a:r>
              <a:rPr lang="en-US" dirty="0" smtClean="0"/>
              <a:t>Via the voting team</a:t>
            </a:r>
          </a:p>
          <a:p>
            <a:r>
              <a:rPr lang="en-US" dirty="0" smtClean="0"/>
              <a:t>What </a:t>
            </a:r>
            <a:r>
              <a:rPr lang="en-US" dirty="0"/>
              <a:t>is the Voting Team</a:t>
            </a:r>
            <a:r>
              <a:rPr lang="en-US" dirty="0" smtClean="0"/>
              <a:t>?</a:t>
            </a:r>
          </a:p>
          <a:p>
            <a:pPr lvl="1"/>
            <a:r>
              <a:rPr lang="en-US" dirty="0" smtClean="0"/>
              <a:t>The voting team consists of 12 districts across the metro area that writes the specifications and evaluates products that are bid and ultimately decides which products are awarded</a:t>
            </a:r>
            <a:endParaRPr lang="en-US" dirty="0"/>
          </a:p>
          <a:p>
            <a:r>
              <a:rPr lang="en-US" dirty="0"/>
              <a:t>How is the Voting Team Chosen</a:t>
            </a:r>
            <a:r>
              <a:rPr lang="en-US" dirty="0" smtClean="0"/>
              <a:t>?</a:t>
            </a:r>
          </a:p>
          <a:p>
            <a:pPr lvl="1"/>
            <a:r>
              <a:rPr lang="en-US" dirty="0" smtClean="0"/>
              <a:t>Currently voting team members are asked to participate as needed</a:t>
            </a:r>
            <a:endParaRPr lang="en-US" dirty="0"/>
          </a:p>
          <a:p>
            <a:endParaRPr lang="en-US" dirty="0"/>
          </a:p>
        </p:txBody>
      </p:sp>
    </p:spTree>
    <p:extLst>
      <p:ext uri="{BB962C8B-B14F-4D97-AF65-F5344CB8AC3E}">
        <p14:creationId xmlns:p14="http://schemas.microsoft.com/office/powerpoint/2010/main" val="19519756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pic>
        <p:nvPicPr>
          <p:cNvPr id="11" name="Content Placeholder 10" descr="Preguntas y Respuestas- 8 de marzo, 2013 - Jaime, mi dulce guerrero"/>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716107" y="2399157"/>
            <a:ext cx="4894493" cy="3536110"/>
          </a:xfrm>
        </p:spPr>
      </p:pic>
      <p:sp>
        <p:nvSpPr>
          <p:cNvPr id="4" name="Slide Number Placeholder 3"/>
          <p:cNvSpPr>
            <a:spLocks noGrp="1"/>
          </p:cNvSpPr>
          <p:nvPr>
            <p:ph type="sldNum" sz="quarter" idx="12"/>
          </p:nvPr>
        </p:nvSpPr>
        <p:spPr/>
        <p:txBody>
          <a:bodyPr/>
          <a:lstStyle/>
          <a:p>
            <a:pPr>
              <a:defRPr/>
            </a:pPr>
            <a:fld id="{4E59BADE-B897-45DB-9CF9-3AF353E719DD}" type="slidenum">
              <a:rPr lang="en-US" altLang="en-US" smtClean="0"/>
              <a:pPr>
                <a:defRPr/>
              </a:pPr>
              <a:t>24</a:t>
            </a:fld>
            <a:endParaRPr lang="en-US" altLang="en-US"/>
          </a:p>
        </p:txBody>
      </p:sp>
    </p:spTree>
    <p:extLst>
      <p:ext uri="{BB962C8B-B14F-4D97-AF65-F5344CB8AC3E}">
        <p14:creationId xmlns:p14="http://schemas.microsoft.com/office/powerpoint/2010/main" val="2420582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itle 3"/>
          <p:cNvSpPr>
            <a:spLocks noGrp="1"/>
          </p:cNvSpPr>
          <p:nvPr>
            <p:ph type="title"/>
          </p:nvPr>
        </p:nvSpPr>
        <p:spPr>
          <a:xfrm>
            <a:off x="2609850" y="1200150"/>
            <a:ext cx="7035800" cy="847725"/>
          </a:xfrm>
        </p:spPr>
        <p:txBody>
          <a:bodyPr/>
          <a:lstStyle/>
          <a:p>
            <a:pPr algn="ctr" eaLnBrk="1" hangingPunct="1"/>
            <a:r>
              <a:rPr lang="en-US" altLang="en-US" b="1" dirty="0" smtClean="0"/>
              <a:t>Thanks for Coming!</a:t>
            </a:r>
            <a:endParaRPr lang="en-US" altLang="en-US" b="1" dirty="0"/>
          </a:p>
        </p:txBody>
      </p:sp>
      <p:sp>
        <p:nvSpPr>
          <p:cNvPr id="10242" name="Content Placeholder 2"/>
          <p:cNvSpPr>
            <a:spLocks noGrp="1"/>
          </p:cNvSpPr>
          <p:nvPr>
            <p:ph type="body" idx="1"/>
          </p:nvPr>
        </p:nvSpPr>
        <p:spPr>
          <a:xfrm>
            <a:off x="1752601" y="2363453"/>
            <a:ext cx="8629650" cy="1672829"/>
          </a:xfrm>
        </p:spPr>
        <p:txBody>
          <a:bodyPr>
            <a:normAutofit/>
          </a:bodyPr>
          <a:lstStyle/>
          <a:p>
            <a:pPr eaLnBrk="1" hangingPunct="1">
              <a:defRPr/>
            </a:pPr>
            <a:r>
              <a:rPr lang="en-US" sz="3300" b="1" dirty="0">
                <a:solidFill>
                  <a:schemeClr val="accent2">
                    <a:lumMod val="50000"/>
                  </a:schemeClr>
                </a:solidFill>
                <a:latin typeface="Calibri" panose="020F0502020204030204" pitchFamily="34" charset="0"/>
              </a:rPr>
              <a:t>Laura Metzger, MSFBG </a:t>
            </a:r>
            <a:r>
              <a:rPr lang="en-US" sz="3300" b="1" dirty="0" smtClean="0">
                <a:solidFill>
                  <a:schemeClr val="accent2">
                    <a:lumMod val="50000"/>
                  </a:schemeClr>
                </a:solidFill>
                <a:latin typeface="Calibri" panose="020F0502020204030204" pitchFamily="34" charset="0"/>
              </a:rPr>
              <a:t>Consultant</a:t>
            </a:r>
          </a:p>
          <a:p>
            <a:pPr eaLnBrk="1" hangingPunct="1">
              <a:defRPr/>
            </a:pPr>
            <a:r>
              <a:rPr lang="en-US" sz="3300" b="1" dirty="0" err="1" smtClean="0">
                <a:solidFill>
                  <a:schemeClr val="accent2">
                    <a:lumMod val="50000"/>
                  </a:schemeClr>
                </a:solidFill>
                <a:latin typeface="Calibri" panose="020F0502020204030204" pitchFamily="34" charset="0"/>
              </a:rPr>
              <a:t>msfbg@ahschools.us</a:t>
            </a:r>
            <a:endParaRPr lang="en-US" sz="3300" dirty="0">
              <a:solidFill>
                <a:schemeClr val="accent2">
                  <a:lumMod val="50000"/>
                </a:schemeClr>
              </a:solidFill>
              <a:latin typeface="Calibri" panose="020F0502020204030204" pitchFamily="34" charset="0"/>
            </a:endParaRPr>
          </a:p>
          <a:p>
            <a:pPr eaLnBrk="1" hangingPunct="1">
              <a:defRPr/>
            </a:pPr>
            <a:endParaRPr lang="en-US" sz="2700" dirty="0">
              <a:solidFill>
                <a:schemeClr val="accent2">
                  <a:lumMod val="50000"/>
                </a:schemeClr>
              </a:solidFill>
              <a:latin typeface="Calibri" panose="020F0502020204030204" pitchFamily="34" charset="0"/>
            </a:endParaRPr>
          </a:p>
        </p:txBody>
      </p:sp>
      <p:sp>
        <p:nvSpPr>
          <p:cNvPr id="10245"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557213" indent="-214313">
              <a:defRPr>
                <a:solidFill>
                  <a:schemeClr val="tx1"/>
                </a:solidFill>
                <a:latin typeface="Arial" pitchFamily="34" charset="0"/>
                <a:cs typeface="Arial" pitchFamily="34" charset="0"/>
              </a:defRPr>
            </a:lvl2pPr>
            <a:lvl3pPr marL="857250" indent="-171450">
              <a:defRPr>
                <a:solidFill>
                  <a:schemeClr val="tx1"/>
                </a:solidFill>
                <a:latin typeface="Arial" pitchFamily="34" charset="0"/>
                <a:cs typeface="Arial" pitchFamily="34" charset="0"/>
              </a:defRPr>
            </a:lvl3pPr>
            <a:lvl4pPr marL="1200150" indent="-171450">
              <a:defRPr>
                <a:solidFill>
                  <a:schemeClr val="tx1"/>
                </a:solidFill>
                <a:latin typeface="Arial" pitchFamily="34" charset="0"/>
                <a:cs typeface="Arial" pitchFamily="34" charset="0"/>
              </a:defRPr>
            </a:lvl4pPr>
            <a:lvl5pPr marL="1543050" indent="-171450">
              <a:defRPr>
                <a:solidFill>
                  <a:schemeClr val="tx1"/>
                </a:solidFill>
                <a:latin typeface="Arial" pitchFamily="34" charset="0"/>
                <a:cs typeface="Arial" pitchFamily="34" charset="0"/>
              </a:defRPr>
            </a:lvl5pPr>
            <a:lvl6pPr marL="1885950" indent="-171450" eaLnBrk="0" fontAlgn="base" hangingPunct="0">
              <a:spcBef>
                <a:spcPct val="0"/>
              </a:spcBef>
              <a:spcAft>
                <a:spcPct val="0"/>
              </a:spcAft>
              <a:defRPr>
                <a:solidFill>
                  <a:schemeClr val="tx1"/>
                </a:solidFill>
                <a:latin typeface="Arial" pitchFamily="34" charset="0"/>
                <a:cs typeface="Arial" pitchFamily="34" charset="0"/>
              </a:defRPr>
            </a:lvl6pPr>
            <a:lvl7pPr marL="2228850" indent="-171450" eaLnBrk="0" fontAlgn="base" hangingPunct="0">
              <a:spcBef>
                <a:spcPct val="0"/>
              </a:spcBef>
              <a:spcAft>
                <a:spcPct val="0"/>
              </a:spcAft>
              <a:defRPr>
                <a:solidFill>
                  <a:schemeClr val="tx1"/>
                </a:solidFill>
                <a:latin typeface="Arial" pitchFamily="34" charset="0"/>
                <a:cs typeface="Arial" pitchFamily="34" charset="0"/>
              </a:defRPr>
            </a:lvl7pPr>
            <a:lvl8pPr marL="2571750" indent="-171450" eaLnBrk="0" fontAlgn="base" hangingPunct="0">
              <a:spcBef>
                <a:spcPct val="0"/>
              </a:spcBef>
              <a:spcAft>
                <a:spcPct val="0"/>
              </a:spcAft>
              <a:defRPr>
                <a:solidFill>
                  <a:schemeClr val="tx1"/>
                </a:solidFill>
                <a:latin typeface="Arial" pitchFamily="34" charset="0"/>
                <a:cs typeface="Arial" pitchFamily="34" charset="0"/>
              </a:defRPr>
            </a:lvl8pPr>
            <a:lvl9pPr marL="2914650" indent="-17145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sz="1200">
                <a:solidFill>
                  <a:srgbClr val="FFFFFF"/>
                </a:solidFill>
                <a:latin typeface="Tw Cen MT" pitchFamily="34" charset="0"/>
              </a:rPr>
              <a:t>3</a:t>
            </a:r>
          </a:p>
        </p:txBody>
      </p:sp>
      <p:pic>
        <p:nvPicPr>
          <p:cNvPr id="10244" name="Picture 4" descr="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10150" y="3771900"/>
            <a:ext cx="2415954" cy="210621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0020243"/>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itle 3"/>
          <p:cNvSpPr>
            <a:spLocks noGrp="1"/>
          </p:cNvSpPr>
          <p:nvPr>
            <p:ph type="title"/>
          </p:nvPr>
        </p:nvSpPr>
        <p:spPr>
          <a:xfrm>
            <a:off x="2609850" y="1200150"/>
            <a:ext cx="7035800" cy="847725"/>
          </a:xfrm>
        </p:spPr>
        <p:txBody>
          <a:bodyPr>
            <a:normAutofit/>
          </a:bodyPr>
          <a:lstStyle/>
          <a:p>
            <a:pPr algn="ctr" eaLnBrk="1" hangingPunct="1"/>
            <a:r>
              <a:rPr lang="en-US" altLang="en-US" b="1" dirty="0"/>
              <a:t>WELCOME</a:t>
            </a:r>
          </a:p>
        </p:txBody>
      </p:sp>
      <p:sp>
        <p:nvSpPr>
          <p:cNvPr id="10242" name="Content Placeholder 2"/>
          <p:cNvSpPr>
            <a:spLocks noGrp="1"/>
          </p:cNvSpPr>
          <p:nvPr>
            <p:ph type="body" idx="1"/>
          </p:nvPr>
        </p:nvSpPr>
        <p:spPr>
          <a:xfrm>
            <a:off x="1752601" y="2363453"/>
            <a:ext cx="8629650" cy="1672829"/>
          </a:xfrm>
        </p:spPr>
        <p:txBody>
          <a:bodyPr>
            <a:normAutofit/>
          </a:bodyPr>
          <a:lstStyle/>
          <a:p>
            <a:pPr eaLnBrk="1" hangingPunct="1">
              <a:defRPr/>
            </a:pPr>
            <a:r>
              <a:rPr lang="en-US" sz="3300" b="1" dirty="0">
                <a:solidFill>
                  <a:schemeClr val="accent2">
                    <a:lumMod val="50000"/>
                  </a:schemeClr>
                </a:solidFill>
                <a:latin typeface="Calibri" panose="020F0502020204030204" pitchFamily="34" charset="0"/>
              </a:rPr>
              <a:t>Laura Metzger, MSFBG Consultant</a:t>
            </a:r>
            <a:endParaRPr lang="en-US" sz="3300" dirty="0">
              <a:solidFill>
                <a:schemeClr val="accent2">
                  <a:lumMod val="50000"/>
                </a:schemeClr>
              </a:solidFill>
              <a:latin typeface="Calibri" panose="020F0502020204030204" pitchFamily="34" charset="0"/>
            </a:endParaRPr>
          </a:p>
          <a:p>
            <a:pPr eaLnBrk="1" hangingPunct="1">
              <a:defRPr/>
            </a:pPr>
            <a:endParaRPr lang="en-US" sz="2700" dirty="0">
              <a:solidFill>
                <a:schemeClr val="accent2">
                  <a:lumMod val="50000"/>
                </a:schemeClr>
              </a:solidFill>
              <a:latin typeface="Calibri" panose="020F0502020204030204" pitchFamily="34" charset="0"/>
            </a:endParaRPr>
          </a:p>
        </p:txBody>
      </p:sp>
      <p:sp>
        <p:nvSpPr>
          <p:cNvPr id="10245"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557213" indent="-214313">
              <a:defRPr>
                <a:solidFill>
                  <a:schemeClr val="tx1"/>
                </a:solidFill>
                <a:latin typeface="Arial" pitchFamily="34" charset="0"/>
                <a:cs typeface="Arial" pitchFamily="34" charset="0"/>
              </a:defRPr>
            </a:lvl2pPr>
            <a:lvl3pPr marL="857250" indent="-171450">
              <a:defRPr>
                <a:solidFill>
                  <a:schemeClr val="tx1"/>
                </a:solidFill>
                <a:latin typeface="Arial" pitchFamily="34" charset="0"/>
                <a:cs typeface="Arial" pitchFamily="34" charset="0"/>
              </a:defRPr>
            </a:lvl3pPr>
            <a:lvl4pPr marL="1200150" indent="-171450">
              <a:defRPr>
                <a:solidFill>
                  <a:schemeClr val="tx1"/>
                </a:solidFill>
                <a:latin typeface="Arial" pitchFamily="34" charset="0"/>
                <a:cs typeface="Arial" pitchFamily="34" charset="0"/>
              </a:defRPr>
            </a:lvl4pPr>
            <a:lvl5pPr marL="1543050" indent="-171450">
              <a:defRPr>
                <a:solidFill>
                  <a:schemeClr val="tx1"/>
                </a:solidFill>
                <a:latin typeface="Arial" pitchFamily="34" charset="0"/>
                <a:cs typeface="Arial" pitchFamily="34" charset="0"/>
              </a:defRPr>
            </a:lvl5pPr>
            <a:lvl6pPr marL="1885950" indent="-171450" eaLnBrk="0" fontAlgn="base" hangingPunct="0">
              <a:spcBef>
                <a:spcPct val="0"/>
              </a:spcBef>
              <a:spcAft>
                <a:spcPct val="0"/>
              </a:spcAft>
              <a:defRPr>
                <a:solidFill>
                  <a:schemeClr val="tx1"/>
                </a:solidFill>
                <a:latin typeface="Arial" pitchFamily="34" charset="0"/>
                <a:cs typeface="Arial" pitchFamily="34" charset="0"/>
              </a:defRPr>
            </a:lvl6pPr>
            <a:lvl7pPr marL="2228850" indent="-171450" eaLnBrk="0" fontAlgn="base" hangingPunct="0">
              <a:spcBef>
                <a:spcPct val="0"/>
              </a:spcBef>
              <a:spcAft>
                <a:spcPct val="0"/>
              </a:spcAft>
              <a:defRPr>
                <a:solidFill>
                  <a:schemeClr val="tx1"/>
                </a:solidFill>
                <a:latin typeface="Arial" pitchFamily="34" charset="0"/>
                <a:cs typeface="Arial" pitchFamily="34" charset="0"/>
              </a:defRPr>
            </a:lvl7pPr>
            <a:lvl8pPr marL="2571750" indent="-171450" eaLnBrk="0" fontAlgn="base" hangingPunct="0">
              <a:spcBef>
                <a:spcPct val="0"/>
              </a:spcBef>
              <a:spcAft>
                <a:spcPct val="0"/>
              </a:spcAft>
              <a:defRPr>
                <a:solidFill>
                  <a:schemeClr val="tx1"/>
                </a:solidFill>
                <a:latin typeface="Arial" pitchFamily="34" charset="0"/>
                <a:cs typeface="Arial" pitchFamily="34" charset="0"/>
              </a:defRPr>
            </a:lvl8pPr>
            <a:lvl9pPr marL="2914650" indent="-17145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a:solidFill>
                  <a:srgbClr val="FFFFFF"/>
                </a:solidFill>
                <a:latin typeface="Tw Cen MT" pitchFamily="34" charset="0"/>
              </a:rPr>
              <a:t>3</a:t>
            </a:r>
          </a:p>
        </p:txBody>
      </p:sp>
      <p:pic>
        <p:nvPicPr>
          <p:cNvPr id="10244" name="Picture 4" descr="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10150" y="3771900"/>
            <a:ext cx="2415954" cy="210621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0047951"/>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p:txBody>
          <a:bodyPr>
            <a:normAutofit/>
          </a:bodyPr>
          <a:lstStyle/>
          <a:p>
            <a:r>
              <a:rPr lang="en-US" sz="3300" b="1" dirty="0">
                <a:solidFill>
                  <a:schemeClr val="accent2">
                    <a:lumMod val="50000"/>
                  </a:schemeClr>
                </a:solidFill>
              </a:rPr>
              <a:t>Review </a:t>
            </a:r>
            <a:r>
              <a:rPr lang="en-US" sz="3300" b="1" dirty="0" smtClean="0">
                <a:solidFill>
                  <a:schemeClr val="accent2">
                    <a:lumMod val="50000"/>
                  </a:schemeClr>
                </a:solidFill>
              </a:rPr>
              <a:t>of History of MSFBG </a:t>
            </a:r>
            <a:endParaRPr lang="en-US" sz="3300" b="1" dirty="0">
              <a:solidFill>
                <a:schemeClr val="accent2">
                  <a:lumMod val="50000"/>
                </a:schemeClr>
              </a:solidFill>
            </a:endParaRPr>
          </a:p>
          <a:p>
            <a:r>
              <a:rPr lang="en-US" sz="3300" b="1" dirty="0" smtClean="0">
                <a:solidFill>
                  <a:schemeClr val="accent2">
                    <a:lumMod val="50000"/>
                  </a:schemeClr>
                </a:solidFill>
              </a:rPr>
              <a:t>Current Status of MSFBG</a:t>
            </a:r>
          </a:p>
          <a:p>
            <a:r>
              <a:rPr lang="en-US" sz="3300" b="1" dirty="0" smtClean="0">
                <a:solidFill>
                  <a:schemeClr val="accent2">
                    <a:lumMod val="50000"/>
                  </a:schemeClr>
                </a:solidFill>
              </a:rPr>
              <a:t>How to Start Participating</a:t>
            </a:r>
          </a:p>
          <a:p>
            <a:r>
              <a:rPr lang="en-US" sz="3300" b="1" dirty="0" smtClean="0">
                <a:solidFill>
                  <a:schemeClr val="accent2">
                    <a:lumMod val="50000"/>
                  </a:schemeClr>
                </a:solidFill>
              </a:rPr>
              <a:t>Cost Savings</a:t>
            </a:r>
            <a:endParaRPr lang="en-US" sz="3300" b="1" dirty="0">
              <a:solidFill>
                <a:schemeClr val="accent2">
                  <a:lumMod val="50000"/>
                </a:schemeClr>
              </a:solidFill>
            </a:endParaRPr>
          </a:p>
          <a:p>
            <a:endParaRPr lang="en-US" sz="3300" b="1" dirty="0">
              <a:solidFill>
                <a:schemeClr val="accent2">
                  <a:lumMod val="50000"/>
                </a:schemeClr>
              </a:solidFill>
            </a:endParaRPr>
          </a:p>
        </p:txBody>
      </p:sp>
      <p:sp>
        <p:nvSpPr>
          <p:cNvPr id="4" name="Slide Number Placeholder 3"/>
          <p:cNvSpPr>
            <a:spLocks noGrp="1"/>
          </p:cNvSpPr>
          <p:nvPr>
            <p:ph type="sldNum" sz="quarter" idx="12"/>
          </p:nvPr>
        </p:nvSpPr>
        <p:spPr/>
        <p:txBody>
          <a:bodyPr/>
          <a:lstStyle/>
          <a:p>
            <a:pPr>
              <a:defRPr/>
            </a:pPr>
            <a:fld id="{4E59BADE-B897-45DB-9CF9-3AF353E719DD}" type="slidenum">
              <a:rPr lang="en-US" altLang="en-US" smtClean="0"/>
              <a:pPr>
                <a:defRPr/>
              </a:pPr>
              <a:t>4</a:t>
            </a:fld>
            <a:endParaRPr lang="en-US" altLang="en-US"/>
          </a:p>
        </p:txBody>
      </p:sp>
    </p:spTree>
    <p:extLst>
      <p:ext uri="{BB962C8B-B14F-4D97-AF65-F5344CB8AC3E}">
        <p14:creationId xmlns:p14="http://schemas.microsoft.com/office/powerpoint/2010/main" val="8873552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What </a:t>
            </a:r>
            <a:r>
              <a:rPr lang="en-US" dirty="0"/>
              <a:t>is MSFBG?</a:t>
            </a:r>
          </a:p>
        </p:txBody>
      </p:sp>
      <p:sp>
        <p:nvSpPr>
          <p:cNvPr id="6" name="Content Placeholder 5"/>
          <p:cNvSpPr>
            <a:spLocks noGrp="1"/>
          </p:cNvSpPr>
          <p:nvPr>
            <p:ph idx="1"/>
          </p:nvPr>
        </p:nvSpPr>
        <p:spPr/>
        <p:txBody>
          <a:bodyPr>
            <a:normAutofit/>
          </a:bodyPr>
          <a:lstStyle/>
          <a:p>
            <a:r>
              <a:rPr lang="en-US" sz="3200" dirty="0" smtClean="0"/>
              <a:t>What is the MSFBG?</a:t>
            </a:r>
          </a:p>
          <a:p>
            <a:pPr lvl="1"/>
            <a:r>
              <a:rPr lang="en-US" sz="3200" dirty="0" smtClean="0"/>
              <a:t>MSFBG = Minnesota School Food Buying Group</a:t>
            </a:r>
          </a:p>
          <a:p>
            <a:pPr lvl="1"/>
            <a:r>
              <a:rPr lang="en-US" sz="3200" dirty="0"/>
              <a:t>A food/non-food buying group with joint purchasing agreement with Anoka Hennepin </a:t>
            </a:r>
            <a:r>
              <a:rPr lang="en-US" sz="3200" dirty="0" smtClean="0"/>
              <a:t>School </a:t>
            </a:r>
            <a:r>
              <a:rPr lang="en-US" sz="3200" dirty="0"/>
              <a:t>D</a:t>
            </a:r>
            <a:r>
              <a:rPr lang="en-US" sz="3200" dirty="0" smtClean="0"/>
              <a:t>istrict</a:t>
            </a:r>
          </a:p>
          <a:p>
            <a:pPr marL="457200" lvl="1" indent="0">
              <a:buNone/>
            </a:pPr>
            <a:endParaRPr lang="en-US" sz="2000" dirty="0" smtClean="0"/>
          </a:p>
          <a:p>
            <a:endParaRPr lang="en-US" dirty="0"/>
          </a:p>
          <a:p>
            <a:endParaRPr lang="en-US" dirty="0"/>
          </a:p>
        </p:txBody>
      </p:sp>
      <p:pic>
        <p:nvPicPr>
          <p:cNvPr id="7" name="Picture 0" descr="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0"/>
            <a:ext cx="2104592" cy="169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 descr="ah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62309" y="93519"/>
            <a:ext cx="1932709" cy="1506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48018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a:t>
            </a:r>
            <a:r>
              <a:rPr lang="en-US" dirty="0" smtClean="0"/>
              <a:t>are the main goals </a:t>
            </a:r>
            <a:r>
              <a:rPr lang="en-US" dirty="0"/>
              <a:t>of MSFBG?</a:t>
            </a:r>
            <a:br>
              <a:rPr lang="en-US" dirty="0"/>
            </a:br>
            <a:endParaRPr lang="en-US" dirty="0"/>
          </a:p>
        </p:txBody>
      </p:sp>
      <p:sp>
        <p:nvSpPr>
          <p:cNvPr id="3" name="Content Placeholder 2"/>
          <p:cNvSpPr>
            <a:spLocks noGrp="1"/>
          </p:cNvSpPr>
          <p:nvPr>
            <p:ph idx="1"/>
          </p:nvPr>
        </p:nvSpPr>
        <p:spPr/>
        <p:txBody>
          <a:bodyPr>
            <a:normAutofit fontScale="85000" lnSpcReduction="20000"/>
          </a:bodyPr>
          <a:lstStyle/>
          <a:p>
            <a:pPr marL="457200" indent="-457200" defTabSz="914400">
              <a:spcBef>
                <a:spcPts val="0"/>
              </a:spcBef>
              <a:spcAft>
                <a:spcPts val="0"/>
              </a:spcAft>
              <a:buClrTx/>
              <a:buSzTx/>
              <a:buAutoNum type="arabicParenR"/>
            </a:pPr>
            <a:r>
              <a:rPr lang="en-US" sz="4800" dirty="0" smtClean="0"/>
              <a:t>To </a:t>
            </a:r>
            <a:r>
              <a:rPr lang="en-US" sz="4800" dirty="0"/>
              <a:t>lower food and supply costs through volume purchasing to save time and money.  </a:t>
            </a:r>
            <a:endParaRPr lang="en-US" sz="4800" dirty="0" smtClean="0"/>
          </a:p>
          <a:p>
            <a:pPr marL="457200" indent="-457200" defTabSz="914400">
              <a:spcBef>
                <a:spcPts val="0"/>
              </a:spcBef>
              <a:spcAft>
                <a:spcPts val="0"/>
              </a:spcAft>
              <a:buClrTx/>
              <a:buSzTx/>
              <a:buAutoNum type="arabicParenR"/>
            </a:pPr>
            <a:r>
              <a:rPr lang="en-US" sz="4800" dirty="0" smtClean="0"/>
              <a:t>Provide </a:t>
            </a:r>
            <a:r>
              <a:rPr lang="en-US" sz="4800" dirty="0"/>
              <a:t>current nutrition information in one place.  </a:t>
            </a:r>
            <a:endParaRPr lang="en-US" sz="4800" dirty="0" smtClean="0"/>
          </a:p>
          <a:p>
            <a:pPr marL="457200" indent="-457200" defTabSz="914400">
              <a:spcBef>
                <a:spcPts val="0"/>
              </a:spcBef>
              <a:spcAft>
                <a:spcPts val="0"/>
              </a:spcAft>
              <a:buClrTx/>
              <a:buSzTx/>
              <a:buAutoNum type="arabicParenR"/>
            </a:pPr>
            <a:r>
              <a:rPr lang="en-US" sz="4800" dirty="0" smtClean="0"/>
              <a:t>Bid items where 80% of school district’s food dollars are spent</a:t>
            </a:r>
            <a:endParaRPr lang="en-US" sz="4800"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13931289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Did It All Get Started?	</a:t>
            </a:r>
            <a:endParaRPr lang="en-US" dirty="0"/>
          </a:p>
        </p:txBody>
      </p:sp>
      <p:sp>
        <p:nvSpPr>
          <p:cNvPr id="4" name="Text Box 52"/>
          <p:cNvSpPr txBox="1">
            <a:spLocks noGrp="1" noChangeArrowheads="1"/>
          </p:cNvSpPr>
          <p:nvPr>
            <p:ph idx="1"/>
          </p:nvPr>
        </p:nvSpPr>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0" rIns="91440" bIns="0" anchor="t" anchorCtr="0" upright="1">
            <a:noAutofit/>
          </a:bodyPr>
          <a:lstStyle/>
          <a:p>
            <a:pPr marL="0" marR="0" algn="just">
              <a:lnSpc>
                <a:spcPct val="110000"/>
              </a:lnSpc>
              <a:spcBef>
                <a:spcPts val="0"/>
              </a:spcBef>
              <a:spcAft>
                <a:spcPts val="600"/>
              </a:spcAft>
            </a:pPr>
            <a:r>
              <a:rPr lang="en-US" sz="3600" dirty="0" smtClean="0">
                <a:solidFill>
                  <a:schemeClr val="tx2"/>
                </a:solidFill>
                <a:effectLst/>
                <a:latin typeface="Franklin Gothic Book" charset="0"/>
                <a:ea typeface="Times New Roman" charset="0"/>
                <a:cs typeface="Times New Roman" charset="0"/>
              </a:rPr>
              <a:t>Started </a:t>
            </a:r>
            <a:r>
              <a:rPr lang="en-US" sz="3600" dirty="0">
                <a:solidFill>
                  <a:schemeClr val="tx2"/>
                </a:solidFill>
                <a:effectLst/>
                <a:latin typeface="Franklin Gothic Book" charset="0"/>
                <a:ea typeface="Times New Roman" charset="0"/>
                <a:cs typeface="Times New Roman" charset="0"/>
              </a:rPr>
              <a:t>in the 2006-07 school year with 15 </a:t>
            </a:r>
            <a:r>
              <a:rPr lang="en-US" sz="3600" dirty="0" smtClean="0">
                <a:solidFill>
                  <a:schemeClr val="tx2"/>
                </a:solidFill>
                <a:effectLst/>
                <a:latin typeface="Franklin Gothic Book" charset="0"/>
                <a:ea typeface="Times New Roman" charset="0"/>
                <a:cs typeface="Times New Roman" charset="0"/>
              </a:rPr>
              <a:t>districts</a:t>
            </a:r>
          </a:p>
          <a:p>
            <a:pPr marL="0" marR="0" algn="just">
              <a:lnSpc>
                <a:spcPct val="110000"/>
              </a:lnSpc>
              <a:spcBef>
                <a:spcPts val="0"/>
              </a:spcBef>
              <a:spcAft>
                <a:spcPts val="600"/>
              </a:spcAft>
            </a:pPr>
            <a:r>
              <a:rPr lang="en-US" sz="3600" dirty="0" smtClean="0">
                <a:solidFill>
                  <a:schemeClr val="tx2"/>
                </a:solidFill>
                <a:latin typeface="Franklin Gothic Book" charset="0"/>
                <a:ea typeface="Times New Roman" charset="0"/>
                <a:cs typeface="Times New Roman" charset="0"/>
              </a:rPr>
              <a:t>Looking for savings that would be the same for all districts</a:t>
            </a:r>
          </a:p>
          <a:p>
            <a:pPr marL="0" marR="0" algn="just">
              <a:lnSpc>
                <a:spcPct val="110000"/>
              </a:lnSpc>
              <a:spcBef>
                <a:spcPts val="0"/>
              </a:spcBef>
              <a:spcAft>
                <a:spcPts val="600"/>
              </a:spcAft>
            </a:pPr>
            <a:r>
              <a:rPr lang="en-US" sz="3600" dirty="0" smtClean="0">
                <a:solidFill>
                  <a:schemeClr val="tx2"/>
                </a:solidFill>
                <a:effectLst/>
                <a:latin typeface="Franklin Gothic Book" charset="0"/>
                <a:ea typeface="Times New Roman" charset="0"/>
                <a:cs typeface="Times New Roman" charset="0"/>
              </a:rPr>
              <a:t>1 bid process for an e</a:t>
            </a:r>
            <a:r>
              <a:rPr lang="en-US" sz="3600" dirty="0" smtClean="0">
                <a:solidFill>
                  <a:schemeClr val="tx2"/>
                </a:solidFill>
                <a:latin typeface="Franklin Gothic Book" charset="0"/>
                <a:ea typeface="Times New Roman" charset="0"/>
                <a:cs typeface="Times New Roman" charset="0"/>
              </a:rPr>
              <a:t>ntire school year</a:t>
            </a:r>
            <a:endParaRPr lang="en-US" sz="3600" dirty="0">
              <a:solidFill>
                <a:schemeClr val="tx2"/>
              </a:solidFill>
              <a:effectLst/>
              <a:latin typeface="Franklin Gothic Book" charset="0"/>
              <a:ea typeface="Times New Roman" charset="0"/>
              <a:cs typeface="Times New Roman" charset="0"/>
            </a:endParaRPr>
          </a:p>
        </p:txBody>
      </p:sp>
    </p:spTree>
    <p:extLst>
      <p:ext uri="{BB962C8B-B14F-4D97-AF65-F5344CB8AC3E}">
        <p14:creationId xmlns:p14="http://schemas.microsoft.com/office/powerpoint/2010/main" val="19741360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Did It Work Out?	</a:t>
            </a:r>
            <a:endParaRPr lang="en-US" dirty="0"/>
          </a:p>
        </p:txBody>
      </p:sp>
      <p:sp>
        <p:nvSpPr>
          <p:cNvPr id="4" name="Text Box 52"/>
          <p:cNvSpPr txBox="1">
            <a:spLocks noGrp="1" noChangeArrowheads="1"/>
          </p:cNvSpPr>
          <p:nvPr>
            <p:ph idx="1"/>
          </p:nvPr>
        </p:nvSpPr>
        <p:spPr bwMode="auto">
          <a:xfrm>
            <a:off x="1295400" y="2556932"/>
            <a:ext cx="9601197" cy="1909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0" rIns="91440" bIns="0" anchor="t" anchorCtr="0" upright="1">
            <a:noAutofit/>
          </a:bodyPr>
          <a:lstStyle/>
          <a:p>
            <a:pPr marL="0" marR="0" algn="just">
              <a:lnSpc>
                <a:spcPct val="110000"/>
              </a:lnSpc>
              <a:spcBef>
                <a:spcPts val="0"/>
              </a:spcBef>
              <a:spcAft>
                <a:spcPts val="600"/>
              </a:spcAft>
            </a:pPr>
            <a:r>
              <a:rPr lang="en-US" sz="4400" dirty="0" smtClean="0">
                <a:solidFill>
                  <a:schemeClr val="tx2"/>
                </a:solidFill>
                <a:effectLst/>
                <a:latin typeface="Franklin Gothic Book" charset="0"/>
                <a:ea typeface="Times New Roman" charset="0"/>
                <a:cs typeface="Times New Roman" charset="0"/>
              </a:rPr>
              <a:t>By the 2</a:t>
            </a:r>
            <a:r>
              <a:rPr lang="en-US" sz="4400" baseline="30000" dirty="0" smtClean="0">
                <a:solidFill>
                  <a:schemeClr val="tx2"/>
                </a:solidFill>
                <a:effectLst/>
                <a:latin typeface="Franklin Gothic Book" charset="0"/>
                <a:ea typeface="Times New Roman" charset="0"/>
                <a:cs typeface="Times New Roman" charset="0"/>
              </a:rPr>
              <a:t>nd</a:t>
            </a:r>
            <a:r>
              <a:rPr lang="en-US" sz="4400" dirty="0" smtClean="0">
                <a:solidFill>
                  <a:schemeClr val="tx2"/>
                </a:solidFill>
                <a:effectLst/>
                <a:latin typeface="Franklin Gothic Book" charset="0"/>
                <a:ea typeface="Times New Roman" charset="0"/>
                <a:cs typeface="Times New Roman" charset="0"/>
              </a:rPr>
              <a:t> year, the districts projected a combined savings close to</a:t>
            </a:r>
          </a:p>
          <a:p>
            <a:pPr marL="0" marR="0" algn="just">
              <a:lnSpc>
                <a:spcPct val="110000"/>
              </a:lnSpc>
              <a:spcBef>
                <a:spcPts val="0"/>
              </a:spcBef>
              <a:spcAft>
                <a:spcPts val="600"/>
              </a:spcAft>
            </a:pPr>
            <a:endParaRPr lang="en-US" sz="1350" dirty="0">
              <a:solidFill>
                <a:schemeClr val="tx2"/>
              </a:solidFill>
              <a:latin typeface="Franklin Gothic Book" charset="0"/>
              <a:ea typeface="Times New Roman" charset="0"/>
              <a:cs typeface="Times New Roman" charset="0"/>
            </a:endParaRPr>
          </a:p>
          <a:p>
            <a:pPr marL="0" marR="0" algn="just">
              <a:lnSpc>
                <a:spcPct val="110000"/>
              </a:lnSpc>
              <a:spcBef>
                <a:spcPts val="0"/>
              </a:spcBef>
              <a:spcAft>
                <a:spcPts val="600"/>
              </a:spcAft>
            </a:pPr>
            <a:endParaRPr lang="en-US" sz="1350" dirty="0" smtClean="0">
              <a:solidFill>
                <a:schemeClr val="tx2"/>
              </a:solidFill>
              <a:effectLst/>
              <a:latin typeface="Franklin Gothic Book" charset="0"/>
              <a:ea typeface="Times New Roman" charset="0"/>
              <a:cs typeface="Times New Roman" charset="0"/>
            </a:endParaRPr>
          </a:p>
          <a:p>
            <a:pPr marL="0" marR="0" indent="0" algn="ctr">
              <a:lnSpc>
                <a:spcPct val="110000"/>
              </a:lnSpc>
              <a:spcBef>
                <a:spcPts val="0"/>
              </a:spcBef>
              <a:spcAft>
                <a:spcPts val="600"/>
              </a:spcAft>
              <a:buNone/>
            </a:pPr>
            <a:r>
              <a:rPr lang="en-US" sz="9600" dirty="0" smtClean="0">
                <a:solidFill>
                  <a:schemeClr val="tx1"/>
                </a:solidFill>
                <a:latin typeface="Franklin Gothic Book" charset="0"/>
                <a:ea typeface="Times New Roman" charset="0"/>
                <a:cs typeface="Times New Roman" charset="0"/>
                <a:hlinkClick r:id="" action="ppaction://noaction">
                  <a:snd r:embed="rId3" name="Cash Register"/>
                </a:hlinkClick>
              </a:rPr>
              <a:t>$1,000,000</a:t>
            </a:r>
            <a:endParaRPr lang="en-US" sz="9600" dirty="0">
              <a:solidFill>
                <a:schemeClr val="tx1"/>
              </a:solidFill>
              <a:effectLst/>
              <a:latin typeface="Franklin Gothic Book" charset="0"/>
              <a:ea typeface="Times New Roman" charset="0"/>
              <a:cs typeface="Times New Roman" charset="0"/>
            </a:endParaRPr>
          </a:p>
        </p:txBody>
      </p:sp>
    </p:spTree>
    <p:extLst>
      <p:ext uri="{BB962C8B-B14F-4D97-AF65-F5344CB8AC3E}">
        <p14:creationId xmlns:p14="http://schemas.microsoft.com/office/powerpoint/2010/main" val="14345151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Fast Forward 11 Years</a:t>
            </a:r>
            <a:r>
              <a:rPr lang="mr-IN" dirty="0" smtClean="0"/>
              <a:t>…</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36381120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273</TotalTime>
  <Words>1092</Words>
  <Application>Microsoft Macintosh PowerPoint</Application>
  <PresentationFormat>Widescreen</PresentationFormat>
  <Paragraphs>132</Paragraphs>
  <Slides>25</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Calibri</vt:lpstr>
      <vt:lpstr>Franklin Gothic Book</vt:lpstr>
      <vt:lpstr>Garamond</vt:lpstr>
      <vt:lpstr>Mangal</vt:lpstr>
      <vt:lpstr>Times New Roman</vt:lpstr>
      <vt:lpstr>Tw Cen MT</vt:lpstr>
      <vt:lpstr>Wingdings</vt:lpstr>
      <vt:lpstr>Arial</vt:lpstr>
      <vt:lpstr>Organic</vt:lpstr>
      <vt:lpstr>PowerPoint Presentation</vt:lpstr>
      <vt:lpstr>PowerPoint Presentation</vt:lpstr>
      <vt:lpstr>WELCOME</vt:lpstr>
      <vt:lpstr>Agenda</vt:lpstr>
      <vt:lpstr>What is MSFBG?</vt:lpstr>
      <vt:lpstr>What are the main goals of MSFBG? </vt:lpstr>
      <vt:lpstr>How Did It All Get Started? </vt:lpstr>
      <vt:lpstr>How Did It Work Out? </vt:lpstr>
      <vt:lpstr>Fast Forward 11 Years…</vt:lpstr>
      <vt:lpstr>130 Participating Districts</vt:lpstr>
      <vt:lpstr>Current Distributors</vt:lpstr>
      <vt:lpstr>How Does The Process Work?</vt:lpstr>
      <vt:lpstr>Participation Fee</vt:lpstr>
      <vt:lpstr>So My District Participates, What’s Next?</vt:lpstr>
      <vt:lpstr>What’s the Commitment Process?</vt:lpstr>
      <vt:lpstr>When Do We Find Out The Awarded Items?</vt:lpstr>
      <vt:lpstr>So…How Much Could My District Save?</vt:lpstr>
      <vt:lpstr>MSFBG Cost Savings</vt:lpstr>
      <vt:lpstr>MSFBG Cost Savings – Protein Food Items</vt:lpstr>
      <vt:lpstr>MSFBG Cost Savings – Non Protein Food Items</vt:lpstr>
      <vt:lpstr>MSFBG Price Savings vs. Non-MSFBG Price Savings 2014-2015 </vt:lpstr>
      <vt:lpstr>Quotes from Manufacturers and Participants</vt:lpstr>
      <vt:lpstr>FAQ? </vt:lpstr>
      <vt:lpstr>Questions</vt:lpstr>
      <vt:lpstr>Thanks for Coming!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MSFBG Cost Savings – Protein Food Items</dc:title>
  <dc:creator>Heidi Springmeyer</dc:creator>
  <cp:lastModifiedBy>Microsoft Office User</cp:lastModifiedBy>
  <cp:revision>22</cp:revision>
  <dcterms:created xsi:type="dcterms:W3CDTF">2015-01-07T21:46:09Z</dcterms:created>
  <dcterms:modified xsi:type="dcterms:W3CDTF">2018-04-26T18:22:50Z</dcterms:modified>
</cp:coreProperties>
</file>