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bnKQln8dsJwHIkzSf9/q25AGH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7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6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afa5156b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37afa5156b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afa5156b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7afa5156b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15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15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8"/>
          <p:cNvSpPr txBox="1"/>
          <p:nvPr>
            <p:ph type="title"/>
          </p:nvPr>
        </p:nvSpPr>
        <p:spPr>
          <a:xfrm>
            <a:off x="5481175" y="3212000"/>
            <a:ext cx="3048900" cy="18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18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9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38" name="Google Shape;3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1" name="Google Shape;41;p21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42" name="Google Shape;42;p21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2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7" name="Google Shape;47;p22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8" name="Google Shape;48;p2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2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rive.google.com/file/d/18Qv5pxONDfXlglR7fduc0WN4szhvktpd/view?usp=sharing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KanZ1L9IeGGQc4f-cJCiLBgNEWasVXYfeGZUz_umqKA/edit?tab=t.0" TargetMode="External"/><Relationship Id="rId4" Type="http://schemas.openxmlformats.org/officeDocument/2006/relationships/hyperlink" Target="https://docs.google.com/document/d/1aP0YNN6HR-Yo4cvWmLEZ3LDS1gwEW70Z0qJZ1vofAJI/edit?tab=t.0" TargetMode="External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hyperlink" Target="https://docs.google.com/presentation/d/1JfXSSLW_ie_fDq8i2yAVoA4vPXA12NeL/edit?slide=id.p2#slide=id.p2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hyperlink" Target="https://docs.google.com/presentation/d/1Z0Ax9UjNMp20jaqqAszxjJR_JC9RAfGk/edit?slide=id.p1#slide=id.p1" TargetMode="External"/><Relationship Id="rId5" Type="http://schemas.openxmlformats.org/officeDocument/2006/relationships/hyperlink" Target="https://docs.google.com/presentation/d/1gMwMCwuNg0yh3zRPBzBpVNHnzE1q6Jwb/edit?slide=id.p1#slide=id.p1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hyperlink" Target="https://docs.google.com/presentation/d/10-MVVax6Yr_P79tcuXpyjoq2xlviXBhd/edit?slide=id.p1#slide=id.p1" TargetMode="External"/><Relationship Id="rId5" Type="http://schemas.openxmlformats.org/officeDocument/2006/relationships/hyperlink" Target="https://docs.google.com/presentation/d/1dD3zKTURK9UzUp-ur17YECpy1DwIeFCJ/edit?slide=id.p1#slide=id.p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>
            <p:ph type="ctrTitle"/>
          </p:nvPr>
        </p:nvSpPr>
        <p:spPr>
          <a:xfrm>
            <a:off x="311700" y="600925"/>
            <a:ext cx="85206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4000"/>
              <a:t>Junta General de DELAC</a:t>
            </a:r>
            <a:endParaRPr b="1" sz="4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i="1" lang="en" sz="3500">
                <a:solidFill>
                  <a:srgbClr val="0B5394"/>
                </a:solidFill>
              </a:rPr>
              <a:t>DELAC General Meeting</a:t>
            </a:r>
            <a:endParaRPr b="1" i="1" sz="35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369">
                <a:solidFill>
                  <a:srgbClr val="424242"/>
                </a:solidFill>
              </a:rPr>
              <a:t>5</a:t>
            </a:r>
            <a:r>
              <a:rPr b="1" lang="en" sz="1369">
                <a:solidFill>
                  <a:srgbClr val="424242"/>
                </a:solidFill>
              </a:rPr>
              <a:t> de septiembre de 2025</a:t>
            </a:r>
            <a:r>
              <a:rPr b="1" lang="en" sz="1369"/>
              <a:t> / </a:t>
            </a:r>
            <a:r>
              <a:rPr b="1" lang="en" sz="1369">
                <a:solidFill>
                  <a:srgbClr val="0B5394"/>
                </a:solidFill>
              </a:rPr>
              <a:t>September 5</a:t>
            </a:r>
            <a:r>
              <a:rPr b="1" lang="en" sz="1369">
                <a:solidFill>
                  <a:srgbClr val="0B5394"/>
                </a:solidFill>
              </a:rPr>
              <a:t>th, 2025</a:t>
            </a:r>
            <a:endParaRPr b="1" sz="1369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1500"/>
              <a:t>9:30am - 11:30am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480"/>
          </a:p>
        </p:txBody>
      </p:sp>
      <p:sp>
        <p:nvSpPr>
          <p:cNvPr id="65" name="Google Shape;65;p1"/>
          <p:cNvSpPr txBox="1"/>
          <p:nvPr>
            <p:ph idx="1" type="subTitle"/>
          </p:nvPr>
        </p:nvSpPr>
        <p:spPr>
          <a:xfrm>
            <a:off x="311700" y="25717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888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Departamento de Programas Multilingües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888"/>
              <a:buFont typeface="Arial"/>
              <a:buNone/>
            </a:pPr>
            <a:r>
              <a:rPr i="1" lang="en" sz="18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Multilingual Programs Department</a:t>
            </a:r>
            <a:endParaRPr i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6" name="Google Shape;66;p1" title="Multilingual Logo Transparent Larg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" y="4466175"/>
            <a:ext cx="1354675" cy="6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 txBox="1"/>
          <p:nvPr>
            <p:ph idx="1" type="body"/>
          </p:nvPr>
        </p:nvSpPr>
        <p:spPr>
          <a:xfrm>
            <a:off x="582300" y="506700"/>
            <a:ext cx="7979400" cy="26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" sz="5300">
                <a:solidFill>
                  <a:schemeClr val="accent1"/>
                </a:solidFill>
              </a:rPr>
              <a:t>Comentario público</a:t>
            </a:r>
            <a:r>
              <a:rPr lang="en" sz="5300">
                <a:solidFill>
                  <a:srgbClr val="000000"/>
                </a:solidFill>
              </a:rPr>
              <a:t> </a:t>
            </a:r>
            <a:endParaRPr sz="53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i="1" lang="en" sz="5300">
                <a:solidFill>
                  <a:srgbClr val="0B5394"/>
                </a:solidFill>
              </a:rPr>
              <a:t>Public Comment</a:t>
            </a:r>
            <a:endParaRPr sz="600">
              <a:solidFill>
                <a:srgbClr val="0B5394"/>
              </a:solidFill>
            </a:endParaRPr>
          </a:p>
        </p:txBody>
      </p:sp>
      <p:pic>
        <p:nvPicPr>
          <p:cNvPr id="131" name="Google Shape;131;p12" title="Multilingual Logo Transparent Larg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87900"/>
            <a:ext cx="1111250" cy="55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5238"/>
              <a:buNone/>
            </a:pPr>
            <a:r>
              <a:rPr lang="en" sz="4200"/>
              <a:t>Café de padres</a:t>
            </a:r>
            <a:endParaRPr sz="4577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7" name="Google Shape;137;p13"/>
          <p:cNvSpPr txBox="1"/>
          <p:nvPr>
            <p:ph idx="1" type="subTitle"/>
          </p:nvPr>
        </p:nvSpPr>
        <p:spPr>
          <a:xfrm>
            <a:off x="2082850" y="2040800"/>
            <a:ext cx="4857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r>
              <a:rPr lang="en" sz="15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¡Usted está cordialmente invitado al Café de padres!</a:t>
            </a:r>
            <a:endParaRPr sz="15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5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You are cordially invited to the Café de padres!</a:t>
            </a:r>
            <a:endParaRPr sz="1500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500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5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5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(Monday September 15, 2025) </a:t>
            </a:r>
            <a:endParaRPr sz="15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"/>
              <a:buFont typeface="Arial"/>
              <a:buNone/>
            </a:pPr>
            <a:r>
              <a:t/>
            </a:r>
            <a:endParaRPr sz="134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8" name="Google Shape;138;p13" title="Multilingual Logo Transparent Larg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87900"/>
            <a:ext cx="1111250" cy="55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>
            <p:ph type="title"/>
          </p:nvPr>
        </p:nvSpPr>
        <p:spPr>
          <a:xfrm>
            <a:off x="311700" y="370425"/>
            <a:ext cx="85206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4074"/>
              <a:buNone/>
            </a:pPr>
            <a:r>
              <a:rPr b="1" lang="en" sz="4200"/>
              <a:t>Agenda</a:t>
            </a:r>
            <a:endParaRPr b="1" sz="4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9259"/>
              <a:buNone/>
            </a:pPr>
            <a:r>
              <a:rPr b="1" lang="en" sz="1200"/>
              <a:t>9:30 AM - 11:30 AM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2" name="Google Shape;72;p2"/>
          <p:cNvSpPr txBox="1"/>
          <p:nvPr>
            <p:ph idx="1" type="body"/>
          </p:nvPr>
        </p:nvSpPr>
        <p:spPr>
          <a:xfrm>
            <a:off x="125625" y="1505700"/>
            <a:ext cx="4446300" cy="31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Aperatura - Sra. Romero                                                   (9:30)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Expectativas</a:t>
            </a: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 de DELAC - Sra. Romero                         (9:35)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Tema </a:t>
            </a: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permanente</a:t>
            </a: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: Gabinete del Superintendente  (9:40)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Asistencia - Sra. Quintero                                                 (9:50)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Aprobación</a:t>
            </a: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 de las Actas - Sra. Rubio                            (9:55)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Logros de DELAC - Sra. Romero                                    (10:00)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Notificaciones Escritas - Sr. Acosta                              (10:20)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Servicios Legales de Inmigracion / </a:t>
            </a: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Educación Comunitaria - Sra. Gallegos                                            (10:50)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Comentarios Publicos                                                         (11:20)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 Palabras de Clausura - Sra. Romero                              (11:30)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3" name="Google Shape;73;p2" title="Multilingual Logo Transparent Larg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87900"/>
            <a:ext cx="1111250" cy="5555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 txBox="1"/>
          <p:nvPr>
            <p:ph idx="2" type="body"/>
          </p:nvPr>
        </p:nvSpPr>
        <p:spPr>
          <a:xfrm>
            <a:off x="4571925" y="1505700"/>
            <a:ext cx="4378500" cy="31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Opening - Ms. Romero                                              (9:30)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DELAC Expectation - Ms. Romero                        (9:35)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Standing Item: Superintendent’s Cabinet           (9:40)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Attendance - Ms. Quintero                                       (9:50)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Minutes - Ms. Rubio                                                    (9:55)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DELAC Achievements - Ms. Romero                   (10:00)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Written Notifications - Mr. Acosta                       (10:20)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Immigration Legal Services / Community 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Education - Ms. Gallegos                                         (10:50)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Public Comment                                                          (11:20)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erriweather"/>
              <a:buAutoNum type="arabicPeriod"/>
            </a:pPr>
            <a:r>
              <a:rPr lang="en" sz="11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Closing - Ms. Romero                                                (11:30)</a:t>
            </a:r>
            <a:endParaRPr sz="11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Expectativas de DELAC/ DELAC Expectations</a:t>
            </a:r>
            <a:endParaRPr/>
          </a:p>
        </p:txBody>
      </p:sp>
      <p:sp>
        <p:nvSpPr>
          <p:cNvPr id="80" name="Google Shape;80;p3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914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1. Una vez que la reunión haya comenzado, esperamos que los asistentes se unan de manera respetuosa.</a:t>
            </a:r>
            <a:endParaRPr sz="914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914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2. Nos enfocamos en las necesidades de los padres y estudiantes aprendices inglés.</a:t>
            </a:r>
            <a:endParaRPr sz="914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914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3. Somos un grupo productivo que encuentra soluciones para elevar los logros académicos de los estudiantes aprendices inglés.</a:t>
            </a:r>
            <a:endParaRPr sz="914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914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4. Tenemos objetivos y resultados claros que tienen un propósito.</a:t>
            </a:r>
            <a:endParaRPr sz="914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914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5. Colaboramos con honestidad, respetamos la privacidad y participación de cada persona.</a:t>
            </a:r>
            <a:endParaRPr sz="914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914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6. Valoramos y respetamos el conocimiento y la participación de los padres.</a:t>
            </a:r>
            <a:endParaRPr sz="914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914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7. Asumimos la propiedad y la responsabilidad de las decisiones grupales e individuales.</a:t>
            </a:r>
            <a:endParaRPr sz="914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914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8. Nos divertimos, nos apoyamos y hay respeto mutuo.</a:t>
            </a:r>
            <a:endParaRPr sz="914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715"/>
          </a:p>
        </p:txBody>
      </p:sp>
      <p:sp>
        <p:nvSpPr>
          <p:cNvPr id="81" name="Google Shape;81;p3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4444"/>
              <a:buNone/>
            </a:pPr>
            <a:r>
              <a:rPr lang="en"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1. Once the meeting has begun, we hope the attendees will join respectfully.</a:t>
            </a:r>
            <a:endParaRPr sz="36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44444"/>
              <a:buNone/>
            </a:pPr>
            <a:r>
              <a:rPr lang="en"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2. We focus on the needs of parents and English learning students.</a:t>
            </a:r>
            <a:endParaRPr sz="36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44444"/>
              <a:buNone/>
            </a:pPr>
            <a:r>
              <a:rPr lang="en"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3. We are a productive group that finds solutions to raise English learning students’ academic achievements.</a:t>
            </a:r>
            <a:endParaRPr sz="36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44444"/>
              <a:buNone/>
            </a:pPr>
            <a:r>
              <a:rPr lang="en"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4. We have clear objectives and outcomes that are purposeful.</a:t>
            </a:r>
            <a:endParaRPr sz="36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44444"/>
              <a:buNone/>
            </a:pPr>
            <a:r>
              <a:rPr lang="en"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5. We collaborate honesty and respect the privacy and participation of each person.</a:t>
            </a:r>
            <a:endParaRPr sz="36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44444"/>
              <a:buNone/>
            </a:pPr>
            <a:r>
              <a:rPr lang="en"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6. We value and respect the knowledge and participation of the parents.</a:t>
            </a:r>
            <a:endParaRPr sz="36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44444"/>
              <a:buNone/>
            </a:pPr>
            <a:r>
              <a:rPr lang="en"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7. We take ownership and responsibility for individual and group decisions.</a:t>
            </a:r>
            <a:endParaRPr sz="36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44444"/>
              <a:buNone/>
            </a:pPr>
            <a:r>
              <a:rPr lang="en"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8. We have fun, support, and respect each other mutually.</a:t>
            </a:r>
            <a:endParaRPr sz="36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82" name="Google Shape;82;p3" title="Multilingual Logo Transparent Larg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87900"/>
            <a:ext cx="1111250" cy="55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afa5156b2_0_8"/>
          <p:cNvSpPr txBox="1"/>
          <p:nvPr>
            <p:ph idx="4294967295" type="ctrTitle"/>
          </p:nvPr>
        </p:nvSpPr>
        <p:spPr>
          <a:xfrm>
            <a:off x="99450" y="208125"/>
            <a:ext cx="89451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6363"/>
              <a:buNone/>
            </a:pPr>
            <a:r>
              <a:rPr lang="en" sz="2933"/>
              <a:t>Tema Permanente: Gabinete del Superintendente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6363"/>
              <a:buNone/>
            </a:pPr>
            <a:r>
              <a:rPr i="1" lang="en" sz="2933">
                <a:solidFill>
                  <a:srgbClr val="0B5394"/>
                </a:solidFill>
              </a:rPr>
              <a:t>Standing Item: Superintendent’s Cabinet</a:t>
            </a:r>
            <a:endParaRPr i="1" sz="2933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t/>
            </a:r>
            <a:endParaRPr/>
          </a:p>
        </p:txBody>
      </p:sp>
      <p:pic>
        <p:nvPicPr>
          <p:cNvPr id="88" name="Google Shape;88;g37afa5156b2_0_8" title="Multilingual Logo Transparent Larg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87900"/>
            <a:ext cx="1111250" cy="5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37afa5156b2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4863" y="1448675"/>
            <a:ext cx="1894275" cy="189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</a:pPr>
            <a:r>
              <a:rPr b="1" lang="en" sz="4200"/>
              <a:t>Asistencia / </a:t>
            </a:r>
            <a:r>
              <a:rPr b="1" i="1" lang="en" sz="4200"/>
              <a:t>Attendance</a:t>
            </a:r>
            <a:endParaRPr b="1" i="1" sz="4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 txBox="1"/>
          <p:nvPr/>
        </p:nvSpPr>
        <p:spPr>
          <a:xfrm>
            <a:off x="1779475" y="2263950"/>
            <a:ext cx="55851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Sra. Yolanda Quintero - Vicepresidenta</a:t>
            </a:r>
            <a:endParaRPr b="0" i="0" sz="1500" u="none" cap="none" strike="noStrike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1500" u="none" cap="none" strike="noStrike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Mrs. Yolanda Quintero - Vice President</a:t>
            </a:r>
            <a:endParaRPr b="0" i="1" sz="1500" u="none" cap="none" strike="noStrike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sng" cap="none" strike="noStrike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Lista de escuelas / List of Schools</a:t>
            </a:r>
            <a:endParaRPr b="0" i="0" sz="1400" u="none" cap="none" strike="noStrike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6" name="Google Shape;96;p5" title="Multilingual Logo Transparent Large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87900"/>
            <a:ext cx="1111250" cy="55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6666"/>
              <a:buFont typeface="Arial"/>
              <a:buNone/>
            </a:pPr>
            <a:r>
              <a:rPr lang="en" sz="4200"/>
              <a:t>Acta / </a:t>
            </a:r>
            <a:r>
              <a:rPr i="1" lang="en" sz="4200"/>
              <a:t>Minutes</a:t>
            </a:r>
            <a:endParaRPr i="1" sz="4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 txBox="1"/>
          <p:nvPr/>
        </p:nvSpPr>
        <p:spPr>
          <a:xfrm>
            <a:off x="1056775" y="1731000"/>
            <a:ext cx="7030500" cy="16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Sra. Consuelo Rubio - Secretaria de DELAC</a:t>
            </a:r>
            <a:endParaRPr b="0" i="0" sz="2000" u="none" cap="none" strike="noStrike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" sz="2000" u="none" cap="none" strike="noStrike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Ms. Consuelo Rubio - DELAC Secretary </a:t>
            </a:r>
            <a:endParaRPr b="0" i="1" sz="2000" u="none" cap="none" strike="noStrike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Acta</a:t>
            </a:r>
            <a:r>
              <a:rPr i="1" lang="en" sz="18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/</a:t>
            </a:r>
            <a:r>
              <a:rPr i="1" lang="en" sz="18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Minutes</a:t>
            </a:r>
            <a:endParaRPr b="0" i="1" sz="1800" u="none" cap="none" strike="noStrike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3" name="Google Shape;103;p6" title="Multilingual Logo Transparent Large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587900"/>
            <a:ext cx="1111250" cy="55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8" title="Multilingual Logo Transparent Larg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87900"/>
            <a:ext cx="1111250" cy="55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Logros/Achievement</a:t>
            </a:r>
            <a:endParaRPr b="1"/>
          </a:p>
        </p:txBody>
      </p:sp>
      <p:sp>
        <p:nvSpPr>
          <p:cNvPr id="110" name="Google Shape;110;p8"/>
          <p:cNvSpPr txBox="1"/>
          <p:nvPr/>
        </p:nvSpPr>
        <p:spPr>
          <a:xfrm>
            <a:off x="545050" y="1885450"/>
            <a:ext cx="7983900" cy="25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0"/>
              <a:buFont typeface="Arial"/>
              <a:buNone/>
            </a:pPr>
            <a:r>
              <a:rPr lang="en" sz="1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Sra. Elizabeth Romero - Presidenta</a:t>
            </a:r>
            <a:endParaRPr sz="16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0"/>
              <a:buFont typeface="Arial"/>
              <a:buNone/>
            </a:pPr>
            <a:r>
              <a:rPr i="1" lang="en" sz="16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Ms. Elizabeth Romero - President</a:t>
            </a:r>
            <a:endParaRPr i="1" sz="1600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Presentacion/Presentation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2500"/>
              <a:t> Notificacion Por Escrito</a:t>
            </a:r>
            <a:r>
              <a:rPr b="1" lang="en" sz="2500"/>
              <a:t>/Yearly Written Notification</a:t>
            </a:r>
            <a:endParaRPr b="1" sz="2500"/>
          </a:p>
        </p:txBody>
      </p:sp>
      <p:pic>
        <p:nvPicPr>
          <p:cNvPr id="116" name="Google Shape;116;p7" title="Multilingual Logo Transparent Larg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87900"/>
            <a:ext cx="1111250" cy="55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"/>
          <p:cNvSpPr txBox="1"/>
          <p:nvPr/>
        </p:nvSpPr>
        <p:spPr>
          <a:xfrm>
            <a:off x="1278600" y="3087600"/>
            <a:ext cx="65868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Sr. / Mr. Tex Acosta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Director - Multilingual Programs Secondary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Presentation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sz="13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Presentacion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" name="Google Shape;118;p7" title="Multilingual Logo Transparent Large.png"/>
          <p:cNvPicPr preferRelativeResize="0"/>
          <p:nvPr/>
        </p:nvPicPr>
        <p:blipFill rotWithShape="1">
          <a:blip r:embed="rId3">
            <a:alphaModFix/>
          </a:blip>
          <a:srcRect b="0" l="-1930" r="1929" t="0"/>
          <a:stretch/>
        </p:blipFill>
        <p:spPr>
          <a:xfrm>
            <a:off x="3376800" y="1614575"/>
            <a:ext cx="2390400" cy="11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37afa5156b2_0_70" title="Multilingual Logo Transparent Larg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87900"/>
            <a:ext cx="1111250" cy="5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7afa5156b2_0_7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/>
              <a:t>Servicios Legales de Inmigracion/Immigration Legal Services</a:t>
            </a:r>
            <a:endParaRPr b="1" sz="2020"/>
          </a:p>
        </p:txBody>
      </p:sp>
      <p:sp>
        <p:nvSpPr>
          <p:cNvPr id="125" name="Google Shape;125;g37afa5156b2_0_70"/>
          <p:cNvSpPr txBox="1"/>
          <p:nvPr/>
        </p:nvSpPr>
        <p:spPr>
          <a:xfrm>
            <a:off x="545050" y="1885450"/>
            <a:ext cx="7983900" cy="25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Luz Gallegos</a:t>
            </a:r>
            <a:endParaRPr sz="16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TODEC</a:t>
            </a:r>
            <a:endParaRPr sz="16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Presentation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sz="13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Presentacion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